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  <p:sldMasterId id="2147517789" r:id="rId2"/>
    <p:sldMasterId id="2147538205" r:id="rId3"/>
    <p:sldMasterId id="2147538285" r:id="rId4"/>
    <p:sldMasterId id="2147538314" r:id="rId5"/>
    <p:sldMasterId id="2147539964" r:id="rId6"/>
    <p:sldMasterId id="2147540010" r:id="rId7"/>
    <p:sldMasterId id="2147540064" r:id="rId8"/>
    <p:sldMasterId id="2147540315" r:id="rId9"/>
    <p:sldMasterId id="2147540384" r:id="rId10"/>
    <p:sldMasterId id="2147540387" r:id="rId11"/>
    <p:sldMasterId id="2147540561" r:id="rId12"/>
    <p:sldMasterId id="2147540573" r:id="rId13"/>
  </p:sldMasterIdLst>
  <p:notesMasterIdLst>
    <p:notesMasterId r:id="rId32"/>
  </p:notesMasterIdLst>
  <p:handoutMasterIdLst>
    <p:handoutMasterId r:id="rId33"/>
  </p:handoutMasterIdLst>
  <p:sldIdLst>
    <p:sldId id="390" r:id="rId14"/>
    <p:sldId id="1272" r:id="rId15"/>
    <p:sldId id="1089" r:id="rId16"/>
    <p:sldId id="1288" r:id="rId17"/>
    <p:sldId id="1708" r:id="rId18"/>
    <p:sldId id="1357" r:id="rId19"/>
    <p:sldId id="263" r:id="rId20"/>
    <p:sldId id="1360" r:id="rId21"/>
    <p:sldId id="1321" r:id="rId22"/>
    <p:sldId id="1709" r:id="rId23"/>
    <p:sldId id="1281" r:id="rId24"/>
    <p:sldId id="774" r:id="rId25"/>
    <p:sldId id="1711" r:id="rId26"/>
    <p:sldId id="1713" r:id="rId27"/>
    <p:sldId id="1365" r:id="rId28"/>
    <p:sldId id="1712" r:id="rId29"/>
    <p:sldId id="1095" r:id="rId30"/>
    <p:sldId id="2063" r:id="rId3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itchFamily="2" charset="2"/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itchFamily="2" charset="2"/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itchFamily="2" charset="2"/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itchFamily="2" charset="2"/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9900"/>
      </a:buClr>
      <a:buSzPct val="75000"/>
      <a:buFont typeface="Wingdings" pitchFamily="2" charset="2"/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CC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66"/>
    <a:srgbClr val="FFFFCC"/>
    <a:srgbClr val="66FF99"/>
    <a:srgbClr val="CCCC00"/>
    <a:srgbClr val="FFFF99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5939" autoAdjust="0"/>
  </p:normalViewPr>
  <p:slideViewPr>
    <p:cSldViewPr>
      <p:cViewPr varScale="1">
        <p:scale>
          <a:sx n="70" d="100"/>
          <a:sy n="70" d="100"/>
        </p:scale>
        <p:origin x="55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BEBC1C30-F755-4F00-B77F-85ED8FAB3E3A}" type="datetimeFigureOut">
              <a:rPr lang="zh-CN" altLang="en-US"/>
              <a:pPr>
                <a:defRPr/>
              </a:pPr>
              <a:t>2022/7/26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9503822D-99EE-40BB-B40F-11EC0FDB9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35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2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460F5A2A-A8B2-483B-8908-9348487AFE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7196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1A53F5-0534-4B7C-866D-88710EC5A7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17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8578033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A1E8F-5E36-4AE6-913F-5F94270294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864859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CA898330-6B1E-47B0-9CFB-C73C2E7639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9994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3BE48CB7-258D-47B3-9E8B-DFA4EABF55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8044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FD7F54-AF48-4A12-9860-D3A706B7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84F7F4-047C-4B09-AC49-96AB3000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C40B08-CA43-4D09-BB50-55FF1E94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6D640B-01F3-470C-99BC-0F56B3A486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7871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5229B7-4C17-4A54-9EC9-3B8CF5292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8702B-8EEF-4EAA-BF28-7F084126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925830-5048-4DD9-ADA1-33623777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6DEA39-3823-4BEE-9B00-E28529506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1980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D4E5DA-D8E5-4F3D-9795-BD3F9CB0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169835-B461-486D-B9A8-8EA83082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77B9D6-5A71-42D1-9E83-E5F1F583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DCD9C1-4A8A-4BF5-B028-5FAC82F637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016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E20E6-EDF7-48EE-A3BB-CF8206B3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C6AA06-5A58-4663-BFDD-BE991E5B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7423F4-4913-4ECB-A5BE-96AAA2C0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14F1F4-2BEF-401D-81AA-9689B8F4EF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756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4AD388D-C86E-4808-B8E8-7212C9E6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8717564-27BE-4A30-8F8C-4B229DFFD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A38D42-4730-4BFF-BD0A-08FA858D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B7CA29-536B-4EA2-BEE1-C5F9A76795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2953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E04E8E-7E25-4196-97A2-6A6F7F6A9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1AB8CE-9D77-4EE3-955F-C68861F4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F24796-62EF-4978-9A58-0A6F48F0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38D17B-EF2A-4618-AE21-8F2FB221F2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452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922F97E-7212-4B44-93A0-2178F350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8CEB2D9-9225-4F53-9363-A3C9FF10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00C625-8311-495D-AAE2-F0E907C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D9CAE4-2913-4452-A352-B228387A9B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8969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E1DD97-5082-45EB-A958-F3ADC53A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AB3B20-5C90-4561-8EA7-C32311F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64BD81-A5DF-49FA-890D-ACF1D299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2F814C9-AF39-4B3A-A5D2-FDB5BB8B09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77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2" y="285770"/>
            <a:ext cx="2286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70"/>
            <a:ext cx="67056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D5C5-73DB-4458-9439-A9B0441EFC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375177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303D46-4B9A-4423-92C3-947F8503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927580-83D8-4F9C-A464-ABE2DFD3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850CDE-9F36-43CF-9472-1AB08CE6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200DC56-F5C6-4223-98DB-6DCAA0C938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675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F59C37-62D5-440C-B3D7-9952E040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268BC1-6588-42A8-B2EB-D15AD3C1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1E41DE-E860-4075-AF39-C926A85B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216B503-B1AB-4B0E-AFA1-FAB324AB83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54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E5F7C1-84E7-4BA2-94EB-FC87669D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5174B6-9954-4918-8049-8B20694A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444F1-5BF5-4F7B-9669-2D531A3E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0937659-80E9-42F7-84AD-DD3509501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701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140F1-0B7A-4335-9AE3-71515629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F39D-7D0A-4DB4-8214-3CE9ACA0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8BB1-236E-4FB3-AE55-7048280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8DD6964-D4F6-42E7-B85A-7EBFBEA09B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4246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65BD3-D5F0-4E0F-8C25-61E0BE05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74AB-BAC3-4D85-A693-4F056403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3758E-2B79-4D41-8394-16A9DCD8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2604C6-15DF-460E-9DBE-CBAD8AE09B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44778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9CEC2-B839-4016-815E-77F9759A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22315-68C2-4CDB-A3BD-26BD59967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88EAC-A7C6-4F62-AEE6-D32B0135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5672DA-DDF6-48C0-BE35-4A4D7222EB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77533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4FBCB-0F34-449B-B1FF-30CE659B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983B8-D997-4ACE-A0E3-BD7B74DC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A484-7196-48DD-A8F1-FD7205C9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764831-3D8E-4553-BDF1-3B83BD716A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86228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C8505-50DF-44DA-BA0D-5211DBD0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19D481-3A01-4017-B330-CAFC5DBF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0D0CC-903C-4E66-A46B-AF28A7B2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516DD85-ED90-4157-93CB-E60152076DE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06617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0B3E5-5C2E-4C53-8DB3-6D61F2DA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150C-C630-41C8-B063-E80EF76EF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868DA-9CFC-4504-8C11-C36214E8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A4124B-8D3E-461D-AC7D-83B2C77859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58629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81065-28DC-43A3-9190-1B2FA253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4C449-D6B6-4171-A3E4-B0AF5839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F0EDD-155C-49BF-A70D-36939F4F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F80F884-D390-45FA-814B-B13346730B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021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2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184F-174E-488A-A422-310CF6C8B9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163263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291A7-CE55-42F4-8D00-50789E3E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3E49A-96D2-4A35-BF2B-90ABC26A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60491-F496-4183-9ACA-676A7F6F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56018E3-92C5-4C58-8619-5040502042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42125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E4C74-7F91-4983-BE41-CCEA57096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65F8D-8E2E-4D12-854A-C46E8CAA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1C6BC-2CB9-4B35-8E9A-95E4054F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5E8907-C78B-4B39-B177-4F7B1EBFDC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84110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80386-D2AC-44CE-A3E7-477C3E8E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F1F26-AAD7-41C8-8D87-8CC2FA42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FED16-C71D-42E7-A8EB-F90F6116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A94CF25-6D2D-44BB-961B-14D48A3B8B1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30604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BA1C6-FB6D-4549-9460-901C2457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C402E-98CC-4C56-BD2F-32AB3DD7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71885-9671-4243-89AE-D6B251B8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077815A-8A67-447B-A083-9717E48FD9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787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914402"/>
            <a:ext cx="8229600" cy="5211763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4BFD-AEB6-49CA-9884-66F475F886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041306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70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2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2" y="3595708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595708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FBADF-F87C-4721-A12D-947F2BAB43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885393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A28BC87-7A30-48B9-AC87-0D268FCD9B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841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7132689-52F2-49AA-B06C-381739A9AA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39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96E7953-1EE9-412B-AEC1-47EA6250EF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88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A09B5A49-B7B3-4943-B913-2C4F55FB21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11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088D3A50-84DC-4CA3-ABA2-B41ADE7DDC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3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3E1D4-5D50-476C-BD46-EC6B360721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48098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101ABCF-09F2-4988-858A-91AF19EC4B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5A2C9ED-DA1F-42AB-A310-520AF0AE182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93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32CA578-6F9D-47A9-AD04-D7F79B9609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061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8299A36-F97C-4F65-93D3-97CEF69138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553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6ED51D04-415E-41B9-A050-CCE7D145CA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3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3" y="27469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225703E-CAB4-4062-85F3-31F6990AFC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678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959928"/>
      </p:ext>
    </p:extLst>
  </p:cSld>
  <p:clrMapOvr>
    <a:masterClrMapping/>
  </p:clrMapOvr>
  <p:transition spd="slow"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7340-CD46-441C-84C5-0BB0B3FA60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25607"/>
      </p:ext>
    </p:extLst>
  </p:cSld>
  <p:clrMapOvr>
    <a:masterClrMapping/>
  </p:clrMapOvr>
  <p:transition spd="slow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32525936"/>
      </p:ext>
    </p:extLst>
  </p:cSld>
  <p:clrMapOvr>
    <a:masterClrMapping/>
  </p:clrMapOvr>
  <p:transition spd="slow"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71DAC-D153-4045-A865-41C0EACB87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47837"/>
      </p:ext>
    </p:extLst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43238975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63F55-2112-4315-BA76-9ECC5D21C5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105834"/>
      </p:ext>
    </p:extLst>
  </p:cSld>
  <p:clrMapOvr>
    <a:masterClrMapping/>
  </p:clrMapOvr>
  <p:transition spd="slow"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10F-CA65-439D-A6AD-534E960CDA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114400"/>
      </p:ext>
    </p:extLst>
  </p:cSld>
  <p:clrMapOvr>
    <a:masterClrMapping/>
  </p:clrMapOvr>
  <p:transition spd="slow"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1856-A458-4D5C-AA1F-5E848D7D63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294888"/>
      </p:ext>
    </p:extLst>
  </p:cSld>
  <p:clrMapOvr>
    <a:masterClrMapping/>
  </p:clrMapOvr>
  <p:transition spd="slow"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E2CC5-6A09-4CE0-94EE-17FC2A3FDE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271360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2162-F246-4F28-BCCB-DED04B600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82929"/>
      </p:ext>
    </p:extLst>
  </p:cSld>
  <p:clrMapOvr>
    <a:masterClrMapping/>
  </p:clrMapOvr>
  <p:transition spd="slow"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FD9D9-B974-43C9-8303-E08105A889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19061"/>
      </p:ext>
    </p:extLst>
  </p:cSld>
  <p:clrMapOvr>
    <a:masterClrMapping/>
  </p:clrMapOvr>
  <p:transition spd="slow"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85766"/>
            <a:ext cx="2286000" cy="58404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66"/>
            <a:ext cx="6705600" cy="58404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B146B-9675-4D80-81CA-076681E930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433541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AE82-3B85-4458-B71A-3C5223C8A9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44761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914402"/>
            <a:ext cx="8229600" cy="52117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B01F4-1C72-4CA6-B937-0AF8DFCC07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97373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66"/>
            <a:ext cx="9144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595704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595704"/>
            <a:ext cx="4038600" cy="25304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E1D37-455B-47C2-BA06-B6A678B2B0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718437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2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0D71-13A8-4B2F-BB47-691EF3A93D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64099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E2C82C2F-F5DC-4D65-80DA-52813660684D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2456934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60447"/>
            <a:ext cx="8229600" cy="45259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3112B8AB-A0DB-4251-A298-1AEE8F84AF5C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1927548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67"/>
            <a:ext cx="7772400" cy="14700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4760941-526B-4243-8E85-B5EF9756D481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427503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高能所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066928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defRPr sz="20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sz="2000" b="0" i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57200" y="30976"/>
            <a:ext cx="8229600" cy="733728"/>
          </a:xfrm>
          <a:noFill/>
        </p:spPr>
        <p:txBody>
          <a:bodyPr/>
          <a:lstStyle>
            <a:lvl1pPr>
              <a:defRPr sz="3200" baseline="0">
                <a:latin typeface="Arial Black" panose="020B0A040201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13BD5E2-A38C-45ED-A441-FE6F7C22AA78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311220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fld id="{6DA6676B-DED2-4CA1-B78E-B94F232E0DF4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3880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 lang="zh-CN" altLang="en-US" sz="3200" b="1" cap="none" spc="0" baseline="0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8262"/>
          </a:xfrm>
        </p:spPr>
        <p:txBody>
          <a:bodyPr/>
          <a:lstStyle>
            <a:lvl1pPr marL="342900" indent="-342900">
              <a:buClr>
                <a:srgbClr val="071F65"/>
              </a:buClr>
              <a:buSzPct val="90000"/>
              <a:buFont typeface="Wingdings" panose="05000000000000000000" pitchFamily="2" charset="2"/>
              <a:buChar char="n"/>
              <a:defRPr sz="2400" b="0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342000"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000" b="0" i="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 sz="2000" b="0" i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 sz="2400" b="1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 sz="2400" b="1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7205010-BA57-4C77-8373-F3FD5912414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366523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 descr="高能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705116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 lang="zh-CN" altLang="en-US" sz="3600" b="1" cap="none" spc="0" baseline="0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-285750"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>
                <a:solidFill>
                  <a:schemeClr val="accent3">
                    <a:lumMod val="50000"/>
                  </a:schemeClr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fld id="{A0B461F2-D53A-454A-83D2-7AB0CD8D730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2695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>
                <a:ea typeface="宋体" panose="02010600030101010101" pitchFamily="2" charset="-122"/>
              </a:defRPr>
            </a:lvl1pPr>
          </a:lstStyle>
          <a:p>
            <a:fld id="{48D89F89-0D80-4319-82E0-B37BD90039B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0232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FC73-3D0B-4694-898C-753127E3E5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165260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6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166" indent="0" algn="ctr">
              <a:buNone/>
              <a:defRPr/>
            </a:lvl2pPr>
            <a:lvl3pPr marL="912331" indent="0" algn="ctr">
              <a:buNone/>
              <a:defRPr/>
            </a:lvl3pPr>
            <a:lvl4pPr marL="1368489" indent="0" algn="ctr">
              <a:buNone/>
              <a:defRPr/>
            </a:lvl4pPr>
            <a:lvl5pPr marL="1824651" indent="0" algn="ctr">
              <a:buNone/>
              <a:defRPr/>
            </a:lvl5pPr>
            <a:lvl6pPr marL="2280818" indent="0" algn="ctr">
              <a:buNone/>
              <a:defRPr/>
            </a:lvl6pPr>
            <a:lvl7pPr marL="2736982" indent="0" algn="ctr">
              <a:buNone/>
              <a:defRPr/>
            </a:lvl7pPr>
            <a:lvl8pPr marL="3193137" indent="0" algn="ctr">
              <a:buNone/>
              <a:defRPr/>
            </a:lvl8pPr>
            <a:lvl9pPr marL="364929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7107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7032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440708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90673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66" indent="0">
              <a:buNone/>
              <a:defRPr sz="1800"/>
            </a:lvl2pPr>
            <a:lvl3pPr marL="912331" indent="0">
              <a:buNone/>
              <a:defRPr sz="1600"/>
            </a:lvl3pPr>
            <a:lvl4pPr marL="1368489" indent="0">
              <a:buNone/>
              <a:defRPr sz="1400"/>
            </a:lvl4pPr>
            <a:lvl5pPr marL="1824651" indent="0">
              <a:buNone/>
              <a:defRPr sz="1400"/>
            </a:lvl5pPr>
            <a:lvl6pPr marL="2280818" indent="0">
              <a:buNone/>
              <a:defRPr sz="1400"/>
            </a:lvl6pPr>
            <a:lvl7pPr marL="2736982" indent="0">
              <a:buNone/>
              <a:defRPr sz="1400"/>
            </a:lvl7pPr>
            <a:lvl8pPr marL="3193137" indent="0">
              <a:buNone/>
              <a:defRPr sz="1400"/>
            </a:lvl8pPr>
            <a:lvl9pPr marL="364929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0070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21446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1446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23303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66" indent="0">
              <a:buNone/>
              <a:defRPr sz="2000" b="1"/>
            </a:lvl2pPr>
            <a:lvl3pPr marL="912331" indent="0">
              <a:buNone/>
              <a:defRPr sz="1800" b="1"/>
            </a:lvl3pPr>
            <a:lvl4pPr marL="1368489" indent="0">
              <a:buNone/>
              <a:defRPr sz="1600" b="1"/>
            </a:lvl4pPr>
            <a:lvl5pPr marL="1824651" indent="0">
              <a:buNone/>
              <a:defRPr sz="1600" b="1"/>
            </a:lvl5pPr>
            <a:lvl6pPr marL="2280818" indent="0">
              <a:buNone/>
              <a:defRPr sz="1600" b="1"/>
            </a:lvl6pPr>
            <a:lvl7pPr marL="2736982" indent="0">
              <a:buNone/>
              <a:defRPr sz="1600" b="1"/>
            </a:lvl7pPr>
            <a:lvl8pPr marL="3193137" indent="0">
              <a:buNone/>
              <a:defRPr sz="1600" b="1"/>
            </a:lvl8pPr>
            <a:lvl9pPr marL="364929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66" indent="0">
              <a:buNone/>
              <a:defRPr sz="2000" b="1"/>
            </a:lvl2pPr>
            <a:lvl3pPr marL="912331" indent="0">
              <a:buNone/>
              <a:defRPr sz="1800" b="1"/>
            </a:lvl3pPr>
            <a:lvl4pPr marL="1368489" indent="0">
              <a:buNone/>
              <a:defRPr sz="1600" b="1"/>
            </a:lvl4pPr>
            <a:lvl5pPr marL="1824651" indent="0">
              <a:buNone/>
              <a:defRPr sz="1600" b="1"/>
            </a:lvl5pPr>
            <a:lvl6pPr marL="2280818" indent="0">
              <a:buNone/>
              <a:defRPr sz="1600" b="1"/>
            </a:lvl6pPr>
            <a:lvl7pPr marL="2736982" indent="0">
              <a:buNone/>
              <a:defRPr sz="1600" b="1"/>
            </a:lvl7pPr>
            <a:lvl8pPr marL="3193137" indent="0">
              <a:buNone/>
              <a:defRPr sz="1600" b="1"/>
            </a:lvl8pPr>
            <a:lvl9pPr marL="364929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45" y="21748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82701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300903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2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43512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66" indent="0">
              <a:buNone/>
              <a:defRPr sz="1200"/>
            </a:lvl2pPr>
            <a:lvl3pPr marL="912331" indent="0">
              <a:buNone/>
              <a:defRPr sz="1000"/>
            </a:lvl3pPr>
            <a:lvl4pPr marL="1368489" indent="0">
              <a:buNone/>
              <a:defRPr sz="900"/>
            </a:lvl4pPr>
            <a:lvl5pPr marL="1824651" indent="0">
              <a:buNone/>
              <a:defRPr sz="900"/>
            </a:lvl5pPr>
            <a:lvl6pPr marL="2280818" indent="0">
              <a:buNone/>
              <a:defRPr sz="900"/>
            </a:lvl6pPr>
            <a:lvl7pPr marL="2736982" indent="0">
              <a:buNone/>
              <a:defRPr sz="900"/>
            </a:lvl7pPr>
            <a:lvl8pPr marL="3193137" indent="0">
              <a:buNone/>
              <a:defRPr sz="900"/>
            </a:lvl8pPr>
            <a:lvl9pPr marL="364929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9875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66" indent="0">
              <a:buNone/>
              <a:defRPr sz="2800"/>
            </a:lvl2pPr>
            <a:lvl3pPr marL="912331" indent="0">
              <a:buNone/>
              <a:defRPr sz="2400"/>
            </a:lvl3pPr>
            <a:lvl4pPr marL="1368489" indent="0">
              <a:buNone/>
              <a:defRPr sz="2000"/>
            </a:lvl4pPr>
            <a:lvl5pPr marL="1824651" indent="0">
              <a:buNone/>
              <a:defRPr sz="2000"/>
            </a:lvl5pPr>
            <a:lvl6pPr marL="2280818" indent="0">
              <a:buNone/>
              <a:defRPr sz="2000"/>
            </a:lvl6pPr>
            <a:lvl7pPr marL="2736982" indent="0">
              <a:buNone/>
              <a:defRPr sz="2000"/>
            </a:lvl7pPr>
            <a:lvl8pPr marL="3193137" indent="0">
              <a:buNone/>
              <a:defRPr sz="2000"/>
            </a:lvl8pPr>
            <a:lvl9pPr marL="364929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66" indent="0">
              <a:buNone/>
              <a:defRPr sz="1200"/>
            </a:lvl2pPr>
            <a:lvl3pPr marL="912331" indent="0">
              <a:buNone/>
              <a:defRPr sz="1000"/>
            </a:lvl3pPr>
            <a:lvl4pPr marL="1368489" indent="0">
              <a:buNone/>
              <a:defRPr sz="900"/>
            </a:lvl4pPr>
            <a:lvl5pPr marL="1824651" indent="0">
              <a:buNone/>
              <a:defRPr sz="900"/>
            </a:lvl5pPr>
            <a:lvl6pPr marL="2280818" indent="0">
              <a:buNone/>
              <a:defRPr sz="900"/>
            </a:lvl6pPr>
            <a:lvl7pPr marL="2736982" indent="0">
              <a:buNone/>
              <a:defRPr sz="900"/>
            </a:lvl7pPr>
            <a:lvl8pPr marL="3193137" indent="0">
              <a:buNone/>
              <a:defRPr sz="900"/>
            </a:lvl8pPr>
            <a:lvl9pPr marL="364929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63289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9299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79DB-EBB3-462F-8F3F-1F12D460D5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6846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74823"/>
            <a:ext cx="206375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761" y="274823"/>
            <a:ext cx="604202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06009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>
          <a:xfrm>
            <a:off x="628650" y="6356539"/>
            <a:ext cx="2057400" cy="365125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>
          <a:xfrm>
            <a:off x="3028950" y="6356539"/>
            <a:ext cx="3086100" cy="365125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>
          <a:xfrm>
            <a:off x="6457950" y="6356539"/>
            <a:ext cx="2057400" cy="365125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fld id="{5E77347D-6079-409E-8FBD-932A6F6CFC6C}" type="slidenum">
              <a:rPr lang="zh-CN" altLang="en-US" smtClean="0">
                <a:solidFill>
                  <a:srgbClr val="47494B">
                    <a:tint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233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47494B">
                  <a:tint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62126" y="295707"/>
            <a:ext cx="7020000" cy="368936"/>
          </a:xfrm>
          <a:gradFill flip="none" rotWithShape="1">
            <a:gsLst>
              <a:gs pos="55000">
                <a:srgbClr val="4FA2D0"/>
              </a:gs>
              <a:gs pos="0">
                <a:srgbClr val="0070C0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lang="zh-CN" altLang="en-US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经典特宋简" panose="02010609010101010101" pitchFamily="49" charset="-122"/>
              </a:defRPr>
            </a:lvl1pPr>
          </a:lstStyle>
          <a:p>
            <a:pPr marL="0" lvl="0" defTabSz="912331" fontAlgn="base">
              <a:spcAft>
                <a:spcPct val="0"/>
              </a:spcAft>
            </a:pPr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89268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823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lIns="91053" tIns="45524" rIns="91053" bIns="45524"/>
          <a:lstStyle>
            <a:lvl1pPr>
              <a:defRPr/>
            </a:lvl1pPr>
          </a:lstStyle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fld id="{CD9D1A18-FFAF-4E4E-B7F0-364A06E9EF24}" type="slidenum">
              <a:rPr lang="en-US" altLang="zh-CN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233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799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685820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97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rgbClr val="64C0BC"/>
              </a:solidFill>
              <a:latin typeface="Bahnschrift Light SemiCondensed" panose="020B0502040204020203" pitchFamily="34" charset="0"/>
              <a:ea typeface="思源黑體 Heavy" panose="020B0A00000000000000" pitchFamily="34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558"/>
            <a:ext cx="2057400" cy="365136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fld id="{465CD612-6CA9-44F3-BFC0-4D1812BEB5C7}" type="slidenum">
              <a:rPr lang="zh-CN" altLang="en-US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1233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551891" y="446838"/>
            <a:ext cx="103691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9328" y="446636"/>
            <a:ext cx="2849128" cy="34667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69328" y="793328"/>
            <a:ext cx="2849128" cy="207687"/>
          </a:xfrm>
        </p:spPr>
        <p:txBody>
          <a:bodyPr anchor="ctr"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8617350" y="446838"/>
            <a:ext cx="21773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5679411" y="677516"/>
            <a:ext cx="2937807" cy="261214"/>
          </a:xfrm>
          <a:prstGeom prst="rect">
            <a:avLst/>
          </a:prstGeom>
          <a:noFill/>
        </p:spPr>
        <p:txBody>
          <a:bodyPr wrap="square" lIns="91053" tIns="45524" rIns="91053" bIns="45524" rtlCol="0">
            <a:spAutoFit/>
          </a:bodyPr>
          <a:lstStyle/>
          <a:p>
            <a:pPr algn="r" defTabSz="91233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CEPC-SPPC</a:t>
            </a:r>
            <a:r>
              <a:rPr lang="zh-CN" altLang="en-US" sz="11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项目国际科学城概念规划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679411" y="856026"/>
            <a:ext cx="2937807" cy="215048"/>
          </a:xfrm>
          <a:prstGeom prst="rect">
            <a:avLst/>
          </a:prstGeom>
          <a:noFill/>
        </p:spPr>
        <p:txBody>
          <a:bodyPr wrap="square" lIns="91053" tIns="45524" rIns="91053" bIns="45524" rtlCol="0">
            <a:spAutoFit/>
          </a:bodyPr>
          <a:lstStyle/>
          <a:p>
            <a:pPr algn="r" defTabSz="91233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dirty="0">
                <a:solidFill>
                  <a:srgbClr val="FFFFFF"/>
                </a:solidFill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</a:rPr>
              <a:t>CEPC-SPPC Project International Science City Concept Planning</a:t>
            </a:r>
          </a:p>
        </p:txBody>
      </p:sp>
      <p:sp>
        <p:nvSpPr>
          <p:cNvPr id="19" name="矩形 18"/>
          <p:cNvSpPr/>
          <p:nvPr userDrawn="1"/>
        </p:nvSpPr>
        <p:spPr>
          <a:xfrm>
            <a:off x="495548" y="446838"/>
            <a:ext cx="21773" cy="554359"/>
          </a:xfrm>
          <a:prstGeom prst="rect">
            <a:avLst/>
          </a:prstGeom>
          <a:solidFill>
            <a:srgbClr val="64C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rtlCol="0" anchor="ctr"/>
          <a:lstStyle/>
          <a:p>
            <a:pPr algn="ctr"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 sz="9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66686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 Title Tex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1152" y="202"/>
            <a:ext cx="9144001" cy="741165"/>
          </a:xfrm>
          <a:prstGeom prst="rect">
            <a:avLst/>
          </a:prstGeom>
        </p:spPr>
        <p:txBody>
          <a:bodyPr lIns="0" tIns="0" rIns="0" bIns="0"/>
          <a:lstStyle>
            <a:lvl1pPr algn="l" defTabSz="819827">
              <a:defRPr sz="3300">
                <a:effectLst>
                  <a:outerShdw blurRad="76200" dist="76200" dir="288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-4717" y="1107287"/>
            <a:ext cx="9144001" cy="5706071"/>
          </a:xfrm>
          <a:prstGeom prst="rect">
            <a:avLst/>
          </a:prstGeom>
        </p:spPr>
        <p:txBody>
          <a:bodyPr lIns="71129" tIns="71129" rIns="71129" bIns="71129" anchor="t">
            <a:noAutofit/>
          </a:bodyPr>
          <a:lstStyle>
            <a:lvl1pPr marL="0" indent="0" defTabSz="819827">
              <a:spcBef>
                <a:spcPct val="90000"/>
              </a:spcBef>
              <a:buClrTx/>
              <a:buSzTx/>
              <a:buNone/>
              <a:defRPr sz="23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1pPr>
            <a:lvl2pPr marL="0" indent="0" defTabSz="819827">
              <a:spcBef>
                <a:spcPct val="90000"/>
              </a:spcBef>
              <a:buClrTx/>
              <a:buSzTx/>
              <a:buNone/>
              <a:defRPr sz="21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2pPr>
            <a:lvl3pPr marL="0" indent="0" defTabSz="819827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3pPr>
            <a:lvl4pPr marL="0" indent="0" defTabSz="819827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4pPr>
            <a:lvl5pPr marL="0" indent="0" defTabSz="819827">
              <a:spcBef>
                <a:spcPct val="90000"/>
              </a:spcBef>
              <a:buClrTx/>
              <a:buSzTx/>
              <a:buNone/>
              <a:defRPr sz="1900">
                <a:effectLst>
                  <a:outerShdw blurRad="50800" dist="38100" dir="5400000" rotWithShape="0">
                    <a:srgbClr val="000000"/>
                  </a:outerShdw>
                </a:effectLst>
                <a:latin typeface="Damascus Bold"/>
                <a:ea typeface="Damascus Bold"/>
                <a:cs typeface="Damascus Bold"/>
                <a:sym typeface="Damascus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13688" y="6596388"/>
            <a:ext cx="153668" cy="214173"/>
          </a:xfrm>
          <a:prstGeom prst="rect">
            <a:avLst/>
          </a:prstGeom>
        </p:spPr>
        <p:txBody>
          <a:bodyPr lIns="71129" tIns="71129" rIns="71129" bIns="71129"/>
          <a:lstStyle>
            <a:lvl1pPr algn="r" defTabSz="819827">
              <a:defRPr sz="9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319421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 bwMode="auto">
          <a:xfrm>
            <a:off x="38" y="6400424"/>
            <a:ext cx="9144001" cy="457574"/>
          </a:xfrm>
          <a:prstGeom prst="rect">
            <a:avLst/>
          </a:prstGeom>
          <a:gradFill>
            <a:gsLst>
              <a:gs pos="80000">
                <a:srgbClr val="026DCE">
                  <a:alpha val="70000"/>
                </a:srgbClr>
              </a:gs>
              <a:gs pos="26000">
                <a:schemeClr val="tx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53" tIns="45524" rIns="91053" bIns="45524" anchor="ctr"/>
          <a:lstStyle/>
          <a:p>
            <a:pPr algn="ctr" defTabSz="912331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灯片编号占位符 3"/>
          <p:cNvSpPr txBox="1"/>
          <p:nvPr userDrawn="1"/>
        </p:nvSpPr>
        <p:spPr>
          <a:xfrm>
            <a:off x="179648" y="6487289"/>
            <a:ext cx="1439863" cy="283846"/>
          </a:xfrm>
          <a:prstGeom prst="rect">
            <a:avLst/>
          </a:prstGeom>
        </p:spPr>
        <p:txBody>
          <a:bodyPr lIns="91053" tIns="45524" rIns="91053" bIns="45524"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b="1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灯片编号占位符 3"/>
          <p:cNvSpPr txBox="1"/>
          <p:nvPr userDrawn="1"/>
        </p:nvSpPr>
        <p:spPr>
          <a:xfrm>
            <a:off x="6973962" y="6466096"/>
            <a:ext cx="2422575" cy="283846"/>
          </a:xfrm>
          <a:prstGeom prst="rect">
            <a:avLst/>
          </a:prstGeom>
        </p:spPr>
        <p:txBody>
          <a:bodyPr lIns="91053" tIns="45524" rIns="91053" bIns="45524"/>
          <a:lstStyle>
            <a:defPPr>
              <a:defRPr lang="zh-CN"/>
            </a:defPPr>
            <a:lvl1pPr marL="0" algn="l" defTabSz="914400" rtl="0" eaLnBrk="1" latinLnBrk="0" hangingPunct="1">
              <a:defRPr sz="1200" i="0" kern="1200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</a:rPr>
              <a:t>黄河勘测规划设计有限公司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94262" y="145882"/>
            <a:ext cx="5832475" cy="777240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pic>
        <p:nvPicPr>
          <p:cNvPr id="9" name="Picture 8" descr="标Ａa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4E96D1"/>
              </a:clrFrom>
              <a:clrTo>
                <a:srgbClr val="4E9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8134" y="6481848"/>
            <a:ext cx="295845" cy="2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1196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标题 1"/>
          <p:cNvSpPr>
            <a:spLocks noGrp="1"/>
          </p:cNvSpPr>
          <p:nvPr>
            <p:ph type="title"/>
          </p:nvPr>
        </p:nvSpPr>
        <p:spPr>
          <a:xfrm>
            <a:off x="1258891" y="115905"/>
            <a:ext cx="6985000" cy="609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775" name="表格占位符 2"/>
          <p:cNvSpPr>
            <a:spLocks noGrp="1"/>
          </p:cNvSpPr>
          <p:nvPr>
            <p:ph type="tbl" idx="1"/>
          </p:nvPr>
        </p:nvSpPr>
        <p:spPr>
          <a:xfrm>
            <a:off x="611188" y="1052514"/>
            <a:ext cx="8075612" cy="527208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776" name="日期占位符 3"/>
          <p:cNvSpPr>
            <a:spLocks noGrp="1"/>
          </p:cNvSpPr>
          <p:nvPr>
            <p:ph type="dt" sz="half" idx="10"/>
          </p:nvPr>
        </p:nvSpPr>
        <p:spPr>
          <a:xfrm>
            <a:off x="250854" y="6553200"/>
            <a:ext cx="2613025" cy="304800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7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940426" y="6553200"/>
            <a:ext cx="3048000" cy="304800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77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276600" y="6553200"/>
            <a:ext cx="2133600" cy="304800"/>
          </a:xfrm>
        </p:spPr>
        <p:txBody>
          <a:bodyPr lIns="91053" tIns="45524" rIns="91053" bIns="45524"/>
          <a:lstStyle/>
          <a:p>
            <a:pPr defTabSz="912331" fontAlgn="base">
              <a:spcBef>
                <a:spcPct val="0"/>
              </a:spcBef>
              <a:spcAft>
                <a:spcPct val="0"/>
              </a:spcAft>
            </a:pPr>
            <a:fld id="{BD4CB5F4-518C-47EE-AEC1-0E1D9607F8C4}" type="slidenum">
              <a:rPr lang="ko-KR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defTabSz="91233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0160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4855F-0301-4364-B754-3465E5EC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618E9-AF29-4EF4-B211-62551CD6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D4B64-703E-443B-B9E9-D44DD7E2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C8EA21-C506-4C4A-9DD3-427ABAC29A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1744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6825-D056-4967-84E1-50F07FAF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118E4-CAF5-4D2F-AF0E-1005034B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630A-6FF5-4C85-B1DF-1C605BDE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A1A257-E24F-4CD3-A178-ED4787E543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1989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94373-D61B-415E-8E77-71ABBEF3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5759-6939-486C-84E5-F2698F32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B8D83-F503-4DCE-8038-54A044D2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77F11A-22A1-43C0-83D0-48DFA75204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74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B197-B33B-4064-97F3-2E072A916E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941666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CED6B-69D5-40AF-87A8-D3301400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E4D1E-A3B7-4342-94D7-F8A211E9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5A48A-805A-4175-9550-3BBD1DF6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272717-3468-49BF-B81A-A0A37959D5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22322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346A77-2E22-4D25-B3AC-419BE30B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DEBA5-CECE-476C-9880-23646517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DB04DC-24B7-40FD-A319-7D58B090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8298FF-59F4-41BD-A9BE-D682F4F63F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28484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BD6B7-1DE1-4F9C-9A09-3B5F7E58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8BC8D-B92D-43A6-BA97-576767BF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61B00-AF36-446C-AA74-AEDE19B4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AC9410B-1473-4904-9F3C-096FD62FE8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5049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43E17-498B-42AE-950A-670E8E856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31772-1D1D-470A-9463-70C9DA55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5B1A1-C99D-4006-BF7A-E7CD3E4A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001FA59-A780-4E07-9126-EE0F0E3A43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9621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D744B-B5D6-42D8-BEB8-F1CBACD8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31E5B-9B8D-45B2-A224-B514DA1B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1EB86-AED2-4211-A9D1-60FD16F0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559AEE5-F23F-4668-B6AB-DF105E865A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33196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113B3-3861-45B0-BFDB-4D0C8175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9E649-B5C6-450E-9B6B-BFD8665F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F729A-8076-47B9-85BE-350BA16E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C22F44-0AEF-4850-9612-A7515F1141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393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0B567-8206-4630-8CC4-B8241E29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184D1-BB46-434D-B62D-43DC693D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49D01-8180-4619-9F37-57AC0F96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1F1C37-4EB7-4CE4-839B-E90CD6B461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1641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0BFCA-A769-400B-B40C-A53518AA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D3C34-B760-4950-B469-9E3B139D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A581C-9350-46ED-BBAC-6325D1A4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891DAD1-FD05-4DBC-AE25-54AA7DAFA9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6973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99175774-AF63-4030-9849-C1B52BB5A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012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11242"/>
            <a:ext cx="7499176" cy="725470"/>
          </a:xfrm>
        </p:spPr>
        <p:txBody>
          <a:bodyPr/>
          <a:lstStyle>
            <a:lvl1pPr>
              <a:defRPr sz="4000" b="1" i="0" u="sng" baseline="0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/>
          <a:lstStyle>
            <a:lvl1pPr>
              <a:defRPr sz="2800" b="1" i="0" baseline="0">
                <a:solidFill>
                  <a:srgbClr val="0000FF"/>
                </a:solidFill>
              </a:defRPr>
            </a:lvl1pPr>
            <a:lvl2pPr>
              <a:defRPr sz="2400" b="1" i="0" baseline="0">
                <a:solidFill>
                  <a:srgbClr val="0000FF"/>
                </a:solidFill>
              </a:defRPr>
            </a:lvl2pPr>
            <a:lvl3pPr>
              <a:defRPr sz="2000" b="1" i="0" baseline="0">
                <a:solidFill>
                  <a:srgbClr val="0000FF"/>
                </a:solidFill>
              </a:defRPr>
            </a:lvl3pPr>
            <a:lvl4pPr>
              <a:defRPr sz="1800" b="1" i="0" baseline="0">
                <a:solidFill>
                  <a:srgbClr val="0000FF"/>
                </a:solidFill>
              </a:defRPr>
            </a:lvl4pPr>
            <a:lvl5pPr>
              <a:defRPr sz="1600" b="1" i="0" baseline="0">
                <a:solidFill>
                  <a:srgbClr val="0000FF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453188"/>
            <a:ext cx="2133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453188"/>
            <a:ext cx="2133600" cy="365125"/>
          </a:xfrm>
        </p:spPr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sz="1400" b="1" baseline="0"/>
            </a:lvl1pPr>
          </a:lstStyle>
          <a:p>
            <a:pPr>
              <a:defRPr/>
            </a:pPr>
            <a:fld id="{8C8D1D08-5A62-40CF-B6DD-79D1657BA8E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116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B4BAB-3320-40BB-AA8A-9FC92FD65F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99183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AC00B993-393B-49F5-906A-29428F4F8E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758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D19023E0-E4E0-42D7-AB3B-6ED8059154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5858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FDEFBD8D-2769-4C7C-9973-D3B63006EE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395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523A17B8-F927-49C0-A5AD-FA5E5B0D7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486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FA6D32BF-07BA-49E9-953C-DC52C764DA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467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04431D02-31B1-4479-AD45-1F454159AC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6335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9EB368E5-2CF4-40F0-BE31-104E140886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049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EBCDBEA8-C169-4331-8C7E-89DB5D988E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60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FF9900"/>
              </a:buClr>
              <a:buSzPct val="75000"/>
              <a:buFont typeface="Wingdings" pitchFamily="2" charset="2"/>
              <a:buNone/>
              <a:defRPr b="1"/>
            </a:lvl1pPr>
          </a:lstStyle>
          <a:p>
            <a:pPr>
              <a:defRPr/>
            </a:pPr>
            <a:fld id="{A25C461B-8AED-499D-8237-2890C5AA2D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26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>
            <a:lvl1pPr>
              <a:defRPr lang="zh-CN" altLang="en-US" sz="3600" b="1" cap="none" spc="0" baseline="0" dirty="0">
                <a:ln w="19050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>
                <a:solidFill>
                  <a:srgbClr val="0000CC"/>
                </a:solidFill>
              </a:defRPr>
            </a:lvl1pPr>
            <a:lvl2pPr marL="742950" indent="-342000"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indent="-342000"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2020-5-19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6600998"/>
            <a:ext cx="736526" cy="25700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311A638-BFE8-47B0-9DB0-998CC0FAD0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096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1B77-CDBD-42E6-8835-049CE729F9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207229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2020-5-19</a:t>
            </a:r>
            <a:endParaRPr lang="en-US" altLang="zh-CN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6600998"/>
            <a:ext cx="736526" cy="25700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311A638-BFE8-47B0-9DB0-998CC0FAD0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507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9487ADE5-2765-4439-BA1C-77C8A5458D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583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5BB0DD48-721A-4C2B-8BEA-CC60571695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08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D91B953B-9F49-438B-9320-03D51C8D72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9965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5C1A9A7E-16F1-4835-9E2B-3DFEB429D3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340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126FB1AE-EAFE-49B3-8B56-53328D831D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4561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8B311A8F-316C-4994-B06E-DDA8560B37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414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8A91E67B-6ED8-425E-A3EB-655ECB7539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9508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3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CCE89227-2D1F-4F3D-A888-CA95F88C67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8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3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C5909690-D725-4A25-B708-2B4C3844B8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60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15875" y="6467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698817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435491E1-2B07-4A76-AC18-40F6EA82AC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633" r:id="rId1"/>
    <p:sldLayoutId id="2147539598" r:id="rId2"/>
    <p:sldLayoutId id="2147539634" r:id="rId3"/>
    <p:sldLayoutId id="2147539599" r:id="rId4"/>
    <p:sldLayoutId id="2147539600" r:id="rId5"/>
    <p:sldLayoutId id="2147539601" r:id="rId6"/>
    <p:sldLayoutId id="2147539602" r:id="rId7"/>
    <p:sldLayoutId id="2147539603" r:id="rId8"/>
    <p:sldLayoutId id="2147539604" r:id="rId9"/>
    <p:sldLayoutId id="2147539605" r:id="rId10"/>
    <p:sldLayoutId id="2147539606" r:id="rId11"/>
    <p:sldLayoutId id="2147539607" r:id="rId12"/>
    <p:sldLayoutId id="2147539608" r:id="rId13"/>
    <p:sldLayoutId id="2147539609" r:id="rId14"/>
  </p:sldLayoutIdLst>
  <p:transition spd="slow" advClick="0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752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6672"/>
            <a:ext cx="8229600" cy="51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pic>
        <p:nvPicPr>
          <p:cNvPr id="9" name="图片 8" descr="高能所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92994" cy="9087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00998"/>
            <a:ext cx="2133600" cy="28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2020-5-19</a:t>
            </a: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424" y="6600998"/>
            <a:ext cx="736526" cy="25700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311A638-BFE8-47B0-9DB0-998CC0FAD0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2" name="矩形 11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68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385" r:id="rId1"/>
    <p:sldLayoutId id="2147540386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cap="none" spc="0" baseline="0">
          <a:ln w="19050">
            <a:noFill/>
            <a:prstDash val="solid"/>
          </a:ln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itchFamily="34" charset="-122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800" baseline="0">
          <a:solidFill>
            <a:srgbClr val="003399"/>
          </a:solidFill>
          <a:latin typeface="Times New Roman" panose="02020603050405020304" pitchFamily="18" charset="0"/>
          <a:ea typeface="微软雅黑" pitchFamily="34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0099"/>
        </a:buClr>
        <a:buSzPct val="100000"/>
        <a:buFont typeface="Wingdings" panose="05000000000000000000" pitchFamily="2" charset="2"/>
        <a:buChar char="ð"/>
        <a:defRPr sz="2400" baseline="0">
          <a:solidFill>
            <a:schemeClr val="tx1"/>
          </a:solidFill>
          <a:latin typeface="Times New Roman" panose="02020603050405020304" pitchFamily="18" charset="0"/>
          <a:ea typeface="微软雅黑" pitchFamily="3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aseline="0">
          <a:solidFill>
            <a:srgbClr val="003399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 baseline="0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76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5F8B5BC-11A3-48E8-A6E2-6685EC46EA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388" r:id="rId1"/>
    <p:sldLayoutId id="2147540389" r:id="rId2"/>
    <p:sldLayoutId id="2147540390" r:id="rId3"/>
    <p:sldLayoutId id="2147540391" r:id="rId4"/>
    <p:sldLayoutId id="2147540392" r:id="rId5"/>
    <p:sldLayoutId id="2147540393" r:id="rId6"/>
    <p:sldLayoutId id="2147540394" r:id="rId7"/>
    <p:sldLayoutId id="2147540395" r:id="rId8"/>
    <p:sldLayoutId id="2147540396" r:id="rId9"/>
    <p:sldLayoutId id="2147540397" r:id="rId10"/>
    <p:sldLayoutId id="214754039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85FB3A85-5FFC-4805-8746-384EA2C620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0F8FFD42-8CB4-4D5A-93E3-D12D8964BA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EA3705-11C5-4071-A43C-494066B4D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DB9889-14D8-4CEF-9FE1-4222916A4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B04E95-E7C3-47E5-9432-65E98266C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0F8A8D-4D81-4E3E-9DA0-2420CAF77B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4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562" r:id="rId1"/>
    <p:sldLayoutId id="2147540563" r:id="rId2"/>
    <p:sldLayoutId id="2147540564" r:id="rId3"/>
    <p:sldLayoutId id="2147540565" r:id="rId4"/>
    <p:sldLayoutId id="2147540566" r:id="rId5"/>
    <p:sldLayoutId id="2147540567" r:id="rId6"/>
    <p:sldLayoutId id="2147540568" r:id="rId7"/>
    <p:sldLayoutId id="2147540569" r:id="rId8"/>
    <p:sldLayoutId id="2147540570" r:id="rId9"/>
    <p:sldLayoutId id="2147540571" r:id="rId10"/>
    <p:sldLayoutId id="214754057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30391EC4-1A4E-4B8F-B1A7-59DCF94E96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7AD16B1-E8DC-4D7E-B0C9-2B1713E75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ED110-EC04-4E22-870B-8CB08B764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D91D7-B854-43C2-9A95-5FC0A99F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5B23E-AF9C-494E-8670-2EF53F95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CC1869-1F81-4AC7-9036-128D18CA71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730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574" r:id="rId1"/>
    <p:sldLayoutId id="2147540575" r:id="rId2"/>
    <p:sldLayoutId id="2147540576" r:id="rId3"/>
    <p:sldLayoutId id="2147540577" r:id="rId4"/>
    <p:sldLayoutId id="2147540578" r:id="rId5"/>
    <p:sldLayoutId id="2147540579" r:id="rId6"/>
    <p:sldLayoutId id="2147540580" r:id="rId7"/>
    <p:sldLayoutId id="2147540581" r:id="rId8"/>
    <p:sldLayoutId id="2147540582" r:id="rId9"/>
    <p:sldLayoutId id="2147540583" r:id="rId10"/>
    <p:sldLayoutId id="21475405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4C523D14-DB88-4564-A748-DF7C3BF006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635" r:id="rId1"/>
    <p:sldLayoutId id="2147539636" r:id="rId2"/>
    <p:sldLayoutId id="2147539637" r:id="rId3"/>
    <p:sldLayoutId id="2147539638" r:id="rId4"/>
    <p:sldLayoutId id="2147539639" r:id="rId5"/>
    <p:sldLayoutId id="2147539640" r:id="rId6"/>
    <p:sldLayoutId id="2147539641" r:id="rId7"/>
    <p:sldLayoutId id="2147539642" r:id="rId8"/>
    <p:sldLayoutId id="2147539643" r:id="rId9"/>
    <p:sldLayoutId id="2147539644" r:id="rId10"/>
    <p:sldLayoutId id="21475396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0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Title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Level one</a:t>
            </a:r>
          </a:p>
          <a:p>
            <a:pPr lvl="1"/>
            <a:r>
              <a:rPr lang="en-US" altLang="zh-CN"/>
              <a:t>Level two</a:t>
            </a:r>
          </a:p>
          <a:p>
            <a:pPr lvl="2"/>
            <a:r>
              <a:rPr lang="en-US" altLang="zh-CN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15875" y="64674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698817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000000">
                    <a:tint val="75000"/>
                  </a:srgbClr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59C1315E-7499-4392-A346-BFED9A8FFC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748" r:id="rId1"/>
    <p:sldLayoutId id="2147539610" r:id="rId2"/>
    <p:sldLayoutId id="2147539749" r:id="rId3"/>
    <p:sldLayoutId id="2147539611" r:id="rId4"/>
    <p:sldLayoutId id="2147539612" r:id="rId5"/>
    <p:sldLayoutId id="2147539613" r:id="rId6"/>
    <p:sldLayoutId id="2147539614" r:id="rId7"/>
    <p:sldLayoutId id="2147539615" r:id="rId8"/>
    <p:sldLayoutId id="2147539616" r:id="rId9"/>
    <p:sldLayoutId id="2147539617" r:id="rId10"/>
    <p:sldLayoutId id="2147539618" r:id="rId11"/>
    <p:sldLayoutId id="2147539619" r:id="rId12"/>
    <p:sldLayoutId id="2147539620" r:id="rId13"/>
    <p:sldLayoutId id="2147539621" r:id="rId14"/>
  </p:sldLayoutIdLst>
  <p:transition spd="slow" advClick="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16EF7E5-7A66-4F59-A797-A6790F527EFC}" type="slidenum">
              <a:rPr lang="en-US" altLang="zh-CN"/>
              <a:pPr>
                <a:defRPr/>
              </a:pPr>
              <a:t>‹#›</a:t>
            </a:fld>
            <a:r>
              <a:rPr lang="en-US" altLang="zh-CN" dirty="0"/>
              <a:t>/45</a:t>
            </a: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444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39798" r:id="rId1"/>
    <p:sldLayoutId id="2147539799" r:id="rId2"/>
    <p:sldLayoutId id="2147539800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黑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Arial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3300"/>
          </a:solidFill>
          <a:latin typeface="+mn-lt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3300"/>
          </a:solidFill>
          <a:latin typeface="+mn-lt"/>
          <a:ea typeface="黑体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3300"/>
          </a:solidFill>
          <a:latin typeface="+mn-lt"/>
          <a:ea typeface="黑体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3300"/>
          </a:solidFill>
          <a:latin typeface="+mn-lt"/>
          <a:ea typeface="黑体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3300"/>
          </a:solidFill>
          <a:latin typeface="+mn-lt"/>
          <a:ea typeface="黑体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8313738" cy="765175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785653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600825"/>
            <a:ext cx="438150" cy="257175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prstClr val="black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AD74D08-A0A6-439D-A0C1-0F107A2632E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22534" name="矩形 11"/>
          <p:cNvSpPr>
            <a:spLocks noChangeArrowheads="1"/>
          </p:cNvSpPr>
          <p:nvPr/>
        </p:nvSpPr>
        <p:spPr bwMode="auto">
          <a:xfrm>
            <a:off x="8313738" y="0"/>
            <a:ext cx="830262" cy="76517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 b="0">
              <a:solidFill>
                <a:srgbClr val="FFFFFF"/>
              </a:solidFill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17415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193675"/>
            <a:ext cx="5476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39801" r:id="rId1"/>
    <p:sldLayoutId id="2147539802" r:id="rId2"/>
    <p:sldLayoutId id="2147539803" r:id="rId3"/>
    <p:sldLayoutId id="2147539804" r:id="rId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ln w="19050">
            <a:noFill/>
            <a:prstDash val="solid"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71F65"/>
        </a:buClr>
        <a:buSzPct val="90000"/>
        <a:buFont typeface="Wingdings" pitchFamily="2" charset="2"/>
        <a:buChar char="n"/>
        <a:defRPr sz="2400">
          <a:solidFill>
            <a:srgbClr val="071F65"/>
          </a:solidFill>
          <a:latin typeface="Times New Roman" panose="02020603050405020304" pitchFamily="18" charset="0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000">
          <a:solidFill>
            <a:srgbClr val="007F00"/>
          </a:solidFill>
          <a:latin typeface="Times New Roman" panose="02020603050405020304" pitchFamily="18" charset="0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6500"/>
            <a:ext cx="82296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endParaRPr lang="zh-CN" altLang="en-US"/>
          </a:p>
        </p:txBody>
      </p:sp>
      <p:pic>
        <p:nvPicPr>
          <p:cNvPr id="13316" name="图片 8" descr="高能所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22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9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C3C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>
              <a:solidFill>
                <a:srgbClr val="FFFFFF"/>
              </a:solidFill>
              <a:ea typeface="华文中宋" pitchFamily="2" charset="-122"/>
            </a:endParaRP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00825"/>
            <a:ext cx="21336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prstClr val="black"/>
                </a:solidFill>
                <a:ea typeface="华文中宋" pitchFamily="2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0" y="6600825"/>
            <a:ext cx="7366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ea typeface="华文中宋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fld id="{37C1094C-4B4B-4A2C-ADD0-DEB2ADA818BF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14344" name="矩形 11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C3C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88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3600">
              <a:solidFill>
                <a:srgbClr val="FFFFFF"/>
              </a:solidFill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89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39965" r:id="rId1"/>
    <p:sldLayoutId id="2147539966" r:id="rId2"/>
    <p:sldLayoutId id="2147539967" r:id="rId3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ln w="19050">
            <a:noFill/>
            <a:prstDash val="solid"/>
          </a:ln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微软雅黑" pitchFamily="34" charset="-122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微软雅黑" pitchFamily="34" charset="-122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微软雅黑" pitchFamily="34" charset="-122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微软雅黑" pitchFamily="34" charset="-122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  <a:ea typeface="微软雅黑" pitchFamily="34" charset="-122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anose="05000000000000000000" pitchFamily="2" charset="2"/>
        <a:buChar char="u"/>
        <a:defRPr sz="2800">
          <a:solidFill>
            <a:srgbClr val="003399"/>
          </a:solidFill>
          <a:latin typeface="Times New Roman" panose="02020603050405020304" pitchFamily="18" charset="0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100000"/>
        <a:buFont typeface="Wingdings" panose="05000000000000000000" pitchFamily="2" charset="2"/>
        <a:buChar char="ð"/>
        <a:defRPr sz="2400">
          <a:solidFill>
            <a:schemeClr val="tx1"/>
          </a:solidFill>
          <a:latin typeface="Times New Roman" panose="02020603050405020304" pitchFamily="18" charset="0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Times New Roman" panose="02020603050405020304" pitchFamily="18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Times New Roman" panose="02020603050405020304" pitchFamily="18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Materie_stoesst_auf_Antimaterie"/>
          <p:cNvPicPr>
            <a:picLocks noChangeArrowheads="1"/>
          </p:cNvPicPr>
          <p:nvPr userDrawn="1"/>
        </p:nvPicPr>
        <p:blipFill>
          <a:blip r:embed="rId19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" y="202"/>
            <a:ext cx="9140825" cy="6856413"/>
          </a:xfrm>
          <a:prstGeom prst="rect">
            <a:avLst/>
          </a:prstGeom>
          <a:solidFill>
            <a:srgbClr val="2C16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/>
          <p:nvPr userDrawn="1"/>
        </p:nvGrpSpPr>
        <p:grpSpPr bwMode="auto">
          <a:xfrm>
            <a:off x="-1588" y="-1588"/>
            <a:ext cx="9151938" cy="6865938"/>
            <a:chOff x="0" y="0"/>
            <a:chExt cx="5768" cy="4328"/>
          </a:xfrm>
        </p:grpSpPr>
        <p:pic>
          <p:nvPicPr>
            <p:cNvPr id="3078" name="Rectangle 1027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5" y="5"/>
              <a:ext cx="5758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233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en-US">
                <a:solidFill>
                  <a:srgbClr val="0099FF"/>
                </a:solidFill>
              </a:endParaRPr>
            </a:p>
          </p:txBody>
        </p:sp>
      </p:grpSp>
      <p:sp>
        <p:nvSpPr>
          <p:cNvPr id="307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28645" y="274840"/>
            <a:ext cx="82581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4" rIns="91053" bIns="45524" numCol="1" anchor="ctr" anchorCtr="0" compatLnSpc="1"/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4460"/>
            <a:ext cx="82296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3" tIns="45524" rIns="91053" bIns="45524" numCol="1" anchor="t" anchorCtr="0" compatLnSpc="1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52658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011" r:id="rId1"/>
    <p:sldLayoutId id="2147540012" r:id="rId2"/>
    <p:sldLayoutId id="2147540013" r:id="rId3"/>
    <p:sldLayoutId id="2147540014" r:id="rId4"/>
    <p:sldLayoutId id="2147540015" r:id="rId5"/>
    <p:sldLayoutId id="2147540016" r:id="rId6"/>
    <p:sldLayoutId id="2147540017" r:id="rId7"/>
    <p:sldLayoutId id="2147540018" r:id="rId8"/>
    <p:sldLayoutId id="2147540019" r:id="rId9"/>
    <p:sldLayoutId id="2147540020" r:id="rId10"/>
    <p:sldLayoutId id="2147540021" r:id="rId11"/>
    <p:sldLayoutId id="2147540022" r:id="rId12"/>
    <p:sldLayoutId id="2147540023" r:id="rId13"/>
    <p:sldLayoutId id="2147540024" r:id="rId14"/>
    <p:sldLayoutId id="2147540025" r:id="rId15"/>
    <p:sldLayoutId id="2147540026" r:id="rId16"/>
    <p:sldLayoutId id="2147540027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5pPr>
      <a:lvl6pPr marL="456166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6pPr>
      <a:lvl7pPr marL="91233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7pPr>
      <a:lvl8pPr marL="136848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8pPr>
      <a:lvl9pPr marL="182465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 New Roman" panose="02020603050405020304" pitchFamily="18" charset="0"/>
          <a:ea typeface="楷体_GB2312" panose="02010609030101010101" pitchFamily="49" charset="-122"/>
        </a:defRPr>
      </a:lvl9pPr>
    </p:titleStyle>
    <p:bodyStyle>
      <a:lvl1pPr marL="342102" indent="-34210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276" indent="-28511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0409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596570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2737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08898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65061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1197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77361" indent="-22807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66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31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89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51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818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82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137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90" algn="l" defTabSz="912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FAF22C9A-AF4E-4F36-A644-116D910B9D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C0A7CE6E-C433-4171-AE14-9F61521C9F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ED110-EC04-4E22-870B-8CB08B764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Calibri" pitchFamily="34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D91D7-B854-43C2-9A95-5FC0A99F6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5B23E-AF9C-494E-8670-2EF53F95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F772F1-C5CE-44FF-89BC-92D922096E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99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065" r:id="rId1"/>
    <p:sldLayoutId id="2147540066" r:id="rId2"/>
    <p:sldLayoutId id="2147540067" r:id="rId3"/>
    <p:sldLayoutId id="2147540068" r:id="rId4"/>
    <p:sldLayoutId id="2147540069" r:id="rId5"/>
    <p:sldLayoutId id="2147540070" r:id="rId6"/>
    <p:sldLayoutId id="2147540071" r:id="rId7"/>
    <p:sldLayoutId id="2147540072" r:id="rId8"/>
    <p:sldLayoutId id="2147540073" r:id="rId9"/>
    <p:sldLayoutId id="2147540074" r:id="rId10"/>
    <p:sldLayoutId id="21475400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BF3DE2-5EC6-4BFB-8DB9-CDD531A13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40316" r:id="rId1"/>
    <p:sldLayoutId id="2147540317" r:id="rId2"/>
    <p:sldLayoutId id="2147540318" r:id="rId3"/>
    <p:sldLayoutId id="2147540319" r:id="rId4"/>
    <p:sldLayoutId id="2147540320" r:id="rId5"/>
    <p:sldLayoutId id="2147540321" r:id="rId6"/>
    <p:sldLayoutId id="2147540322" r:id="rId7"/>
    <p:sldLayoutId id="2147540323" r:id="rId8"/>
    <p:sldLayoutId id="2147540324" r:id="rId9"/>
    <p:sldLayoutId id="2147540325" r:id="rId10"/>
    <p:sldLayoutId id="21475403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5CC"/>
          </a:solidFill>
          <a:latin typeface="Calibri" pitchFamily="34" charset="0"/>
          <a:ea typeface="楷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itchFamily="34" charset="0"/>
          <a:ea typeface="楷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itchFamily="34" charset="0"/>
          <a:ea typeface="楷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itchFamily="34" charset="0"/>
          <a:ea typeface="楷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5CC"/>
          </a:solidFill>
          <a:latin typeface="Calibri" pitchFamily="34" charset="0"/>
          <a:ea typeface="楷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  <a:ea typeface="楷体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  <a:ea typeface="楷体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  <a:ea typeface="楷体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70C0"/>
          </a:solidFill>
          <a:latin typeface="Calibri" pitchFamily="34" charset="0"/>
          <a:ea typeface="楷体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004CD"/>
          </a:solidFill>
          <a:latin typeface="Calibri" pitchFamily="34" charset="0"/>
          <a:ea typeface="楷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0004CD"/>
          </a:solidFill>
          <a:latin typeface="Calibri" pitchFamily="34" charset="0"/>
          <a:ea typeface="楷体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0004CD"/>
          </a:solidFill>
          <a:latin typeface="Calibri" pitchFamily="34" charset="0"/>
          <a:ea typeface="楷体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4CD"/>
          </a:solidFill>
          <a:latin typeface="Calibri" pitchFamily="34" charset="0"/>
          <a:ea typeface="楷体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0004CD"/>
          </a:solidFill>
          <a:latin typeface="Calibri" pitchFamily="34" charset="0"/>
          <a:ea typeface="楷体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4.xml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2.jpeg"/><Relationship Id="rId11" Type="http://schemas.openxmlformats.org/officeDocument/2006/relationships/image" Target="../media/image47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6.emf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0825" y="1268759"/>
            <a:ext cx="8678863" cy="143951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5400" u="none" dirty="0">
                <a:solidFill>
                  <a:srgbClr val="FF0000"/>
                </a:solidFill>
              </a:rPr>
              <a:t>Plans of IHEP</a:t>
            </a:r>
            <a:br>
              <a:rPr lang="en-US" altLang="zh-CN" sz="4400" u="none" dirty="0">
                <a:solidFill>
                  <a:srgbClr val="0000FF"/>
                </a:solidFill>
              </a:rPr>
            </a:br>
            <a:endParaRPr lang="zh-CN" altLang="en-US" sz="4400" u="none" dirty="0">
              <a:solidFill>
                <a:srgbClr val="0000FF"/>
              </a:solidFill>
            </a:endParaRPr>
          </a:p>
        </p:txBody>
      </p:sp>
      <p:sp>
        <p:nvSpPr>
          <p:cNvPr id="356355" name="副标题 2"/>
          <p:cNvSpPr>
            <a:spLocks noGrp="1"/>
          </p:cNvSpPr>
          <p:nvPr>
            <p:ph type="subTitle" idx="1"/>
          </p:nvPr>
        </p:nvSpPr>
        <p:spPr>
          <a:xfrm>
            <a:off x="869950" y="3716338"/>
            <a:ext cx="7446963" cy="1584325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FF"/>
                </a:solidFill>
              </a:rPr>
              <a:t>Yifang Wang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Institute of High Energy Physics, Beijing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Snowmass, July 25, 2022</a:t>
            </a:r>
          </a:p>
        </p:txBody>
      </p:sp>
      <p:pic>
        <p:nvPicPr>
          <p:cNvPr id="35635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7726" r="-397" b="8694"/>
          <a:stretch>
            <a:fillRect/>
          </a:stretch>
        </p:blipFill>
        <p:spPr bwMode="auto">
          <a:xfrm>
            <a:off x="0" y="5668963"/>
            <a:ext cx="17399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62" descr="3区磁铁(2)2006[1]">
            <a:extLst>
              <a:ext uri="{FF2B5EF4-FFF2-40B4-BE49-F238E27FC236}">
                <a16:creationId xmlns:a16="http://schemas.microsoft.com/office/drawing/2014/main" id="{14F92213-2F99-4854-BD9B-23A6CF8A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26" y="5668963"/>
            <a:ext cx="1283514" cy="11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ECA1BC3E-0F60-43B4-8EEA-EAC9AFA8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99" y="5682947"/>
            <a:ext cx="773928" cy="116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743A04D2-D23D-4D02-9B2F-6F895975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26" y="5640994"/>
            <a:ext cx="158689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918A6E01-F8DF-4308-85AC-20AF916F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523" y="5647508"/>
            <a:ext cx="1852477" cy="118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B651D368-D647-4FC7-9EA4-64C591D5E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39" y="5640993"/>
            <a:ext cx="16359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5A62E4-B78A-4F15-B6F7-26A69FB4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51" y="246547"/>
            <a:ext cx="7886700" cy="615603"/>
          </a:xfrm>
        </p:spPr>
        <p:txBody>
          <a:bodyPr/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+mn-lt"/>
              </a:rPr>
              <a:t>Future Space Programs</a:t>
            </a:r>
            <a:endParaRPr lang="zh-CN" alt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10AFD6B2-0052-4ABB-920E-18EC96BDC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170" y="998765"/>
            <a:ext cx="4149273" cy="55317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/>
              <a:t>A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3D crystal calorimeter for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sym typeface="Symbol" panose="05050102010706020507" pitchFamily="18" charset="2"/>
              </a:rPr>
              <a:t>10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acceptance and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  <a:sym typeface="Symbol" panose="05050102010706020507" pitchFamily="18" charset="2"/>
              </a:rPr>
              <a:t>10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higher energy on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board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of the</a:t>
            </a:r>
            <a:r>
              <a:rPr lang="zh-CN" altLang="en-US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a typeface="微软雅黑" panose="020B0503020204020204" pitchFamily="34" charset="-122"/>
              </a:rPr>
              <a:t>Chinese Space Station, to be launched in ~2027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dark matter search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Precise cosmic ray spectrum and composition to calibrate LHAASO</a:t>
            </a:r>
          </a:p>
          <a:p>
            <a:pPr lvl="1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/>
              <a:t>Gamma-ray sky survey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/>
              <a:t>Large international collaboration</a:t>
            </a:r>
          </a:p>
          <a:p>
            <a:endParaRPr lang="zh-CN" altLang="en-US" sz="1800" dirty="0"/>
          </a:p>
          <a:p>
            <a:endParaRPr lang="zh-CN" altLang="en-US" dirty="0"/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A848AEFB-1DB4-41F0-B858-BD2A49377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559" y="1026926"/>
            <a:ext cx="3886200" cy="5531732"/>
          </a:xfrm>
        </p:spPr>
        <p:txBody>
          <a:bodyPr/>
          <a:lstStyle/>
          <a:p>
            <a:r>
              <a:rPr lang="en-US" altLang="zh-CN" sz="2000" dirty="0">
                <a:solidFill>
                  <a:srgbClr val="FF0000"/>
                </a:solidFill>
              </a:rPr>
              <a:t>E</a:t>
            </a:r>
            <a:r>
              <a:rPr lang="en-US" altLang="zh-CN" sz="2000" dirty="0"/>
              <a:t>nhanced </a:t>
            </a:r>
            <a:r>
              <a:rPr lang="en-US" altLang="zh-CN" sz="2000" dirty="0">
                <a:solidFill>
                  <a:srgbClr val="FF0000"/>
                </a:solidFill>
              </a:rPr>
              <a:t>X</a:t>
            </a:r>
            <a:r>
              <a:rPr lang="en-US" altLang="zh-CN" sz="2000" dirty="0"/>
              <a:t>-ray </a:t>
            </a:r>
            <a:r>
              <a:rPr lang="en-US" altLang="zh-CN" sz="2000" dirty="0">
                <a:solidFill>
                  <a:srgbClr val="FF0000"/>
                </a:solidFill>
              </a:rPr>
              <a:t>T</a:t>
            </a:r>
            <a:r>
              <a:rPr lang="en-US" altLang="zh-CN" sz="2000" dirty="0"/>
              <a:t>iming and </a:t>
            </a:r>
            <a:r>
              <a:rPr lang="en-US" altLang="zh-CN" sz="2000" dirty="0">
                <a:solidFill>
                  <a:srgbClr val="FF0000"/>
                </a:solidFill>
              </a:rPr>
              <a:t>P</a:t>
            </a:r>
            <a:r>
              <a:rPr lang="en-US" altLang="zh-CN" sz="2000" dirty="0"/>
              <a:t>olarimetry as </a:t>
            </a:r>
            <a:r>
              <a:rPr lang="en-US" altLang="zh-CN" sz="2000" dirty="0">
                <a:cs typeface="Arial" panose="020B0604020202020204" pitchFamily="34" charset="0"/>
              </a:rPr>
              <a:t>the next generation x-ray satellite for</a:t>
            </a:r>
          </a:p>
          <a:p>
            <a:pPr lvl="1"/>
            <a:r>
              <a:rPr lang="en-US" altLang="zh-CN" sz="1800" dirty="0">
                <a:cs typeface="Arial" panose="020B0604020202020204" pitchFamily="34" charset="0"/>
              </a:rPr>
              <a:t>Neutron stars, black holes, </a:t>
            </a:r>
            <a:r>
              <a:rPr lang="en-US" altLang="zh-CN" sz="1800" dirty="0" err="1">
                <a:cs typeface="Arial" panose="020B0604020202020204" pitchFamily="34" charset="0"/>
              </a:rPr>
              <a:t>etc</a:t>
            </a:r>
            <a:r>
              <a:rPr lang="en-US" altLang="zh-CN" sz="1800" dirty="0">
                <a:cs typeface="Arial" panose="020B0604020202020204" pitchFamily="34" charset="0"/>
              </a:rPr>
              <a:t> to study Extreme gravity,</a:t>
            </a:r>
            <a:r>
              <a:rPr lang="zh-CN" altLang="en-US" sz="1800" dirty="0">
                <a:cs typeface="Arial" panose="020B0604020202020204" pitchFamily="34" charset="0"/>
              </a:rPr>
              <a:t> </a:t>
            </a:r>
            <a:r>
              <a:rPr lang="en-US" altLang="zh-CN" sz="1800" dirty="0">
                <a:cs typeface="Arial" panose="020B0604020202020204" pitchFamily="34" charset="0"/>
              </a:rPr>
              <a:t>magnetism, density, etc.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cs typeface="Arial" panose="020B0604020202020204" pitchFamily="34" charset="0"/>
              </a:rPr>
              <a:t>Cutting-edge technology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Large eff. Area (~3.5 m</a:t>
            </a:r>
            <a:r>
              <a:rPr lang="en-US" altLang="zh-CN" sz="1800" baseline="30000" dirty="0">
                <a:cs typeface="Arial" panose="020B0604020202020204" pitchFamily="34" charset="0"/>
              </a:rPr>
              <a:t>2</a:t>
            </a:r>
            <a:r>
              <a:rPr lang="en-US" altLang="zh-CN" sz="1800" dirty="0">
                <a:cs typeface="Arial" panose="020B0604020202020204" pitchFamily="34" charset="0"/>
              </a:rPr>
              <a:t>@6 keV)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High spectral resolution      (&lt;180 eV@6 keV)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dirty="0">
                <a:cs typeface="Arial" panose="020B0604020202020204" pitchFamily="34" charset="0"/>
              </a:rPr>
              <a:t>Polarimetry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/>
              <a:t>Large international collaboration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cs typeface="Arial" panose="020B0604020202020204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cs typeface="Arial" panose="020B0604020202020204" pitchFamily="34" charset="0"/>
            </a:endParaRPr>
          </a:p>
          <a:p>
            <a:pPr lvl="1"/>
            <a:endParaRPr lang="en-US" altLang="zh-CN" sz="1800" dirty="0"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0E0E8-F5D3-47D0-A05A-80EB6032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0DD48-721A-4C2B-8BEA-CC60571695B7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D8E39270-D078-40FB-907A-8A8278412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996702"/>
            <a:ext cx="3240359" cy="26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B6299A8-2D87-4D77-BC4F-C75D5EDF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91" y="4362585"/>
            <a:ext cx="3753459" cy="239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EC31BA8-136E-41C3-9CE4-7B62B2CF195F}"/>
              </a:ext>
            </a:extLst>
          </p:cNvPr>
          <p:cNvSpPr/>
          <p:nvPr/>
        </p:nvSpPr>
        <p:spPr>
          <a:xfrm>
            <a:off x="240562" y="3949398"/>
            <a:ext cx="77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HERD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3C6A7D-E6FB-4831-A1E0-BBE8A4714357}"/>
              </a:ext>
            </a:extLst>
          </p:cNvPr>
          <p:cNvSpPr/>
          <p:nvPr/>
        </p:nvSpPr>
        <p:spPr>
          <a:xfrm>
            <a:off x="5076056" y="450912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 err="1">
                <a:solidFill>
                  <a:srgbClr val="FF0000"/>
                </a:solidFill>
              </a:rPr>
              <a:t>eXTP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2" name="Immagine 32">
            <a:extLst>
              <a:ext uri="{FF2B5EF4-FFF2-40B4-BE49-F238E27FC236}">
                <a16:creationId xmlns:a16="http://schemas.microsoft.com/office/drawing/2014/main" id="{B6DD48F2-3AF0-4FEF-840C-C02CB70E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693786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timgsa.baidu.com/timg?image&amp;quality=80&amp;size=b9999_10000&amp;sec=1600941862629&amp;di=ed3bd8949d34faf467d963eaa76cac5d&amp;imgtype=0&amp;src=http%3A%2F%2Fa1.att.hudong.com%2F65%2F93%2F01300542679117142906937853608_s.jpg">
            <a:extLst>
              <a:ext uri="{FF2B5EF4-FFF2-40B4-BE49-F238E27FC236}">
                <a16:creationId xmlns:a16="http://schemas.microsoft.com/office/drawing/2014/main" id="{47754010-2695-49D3-9BED-EE440004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02" y="5190673"/>
            <a:ext cx="4556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内容占位符 3">
            <a:extLst>
              <a:ext uri="{FF2B5EF4-FFF2-40B4-BE49-F238E27FC236}">
                <a16:creationId xmlns:a16="http://schemas.microsoft.com/office/drawing/2014/main" id="{955A2D63-6C3C-4297-AEAC-D1A81E4F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34" y="5640151"/>
            <a:ext cx="5127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12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CEPC </a:t>
            </a:r>
            <a:r>
              <a:rPr lang="en-US" altLang="zh-CN" b="1" dirty="0">
                <a:sym typeface="Symbol" pitchFamily="18" charset="2"/>
              </a:rPr>
              <a:t> A </a:t>
            </a:r>
            <a:r>
              <a:rPr lang="en-US" altLang="zh-CN" b="1" dirty="0"/>
              <a:t>Higgs Factory</a:t>
            </a:r>
            <a:endParaRPr lang="zh-CN" altLang="en-US" b="1" dirty="0"/>
          </a:p>
        </p:txBody>
      </p:sp>
      <p:sp>
        <p:nvSpPr>
          <p:cNvPr id="367619" name="内容占位符 2"/>
          <p:cNvSpPr>
            <a:spLocks noGrp="1"/>
          </p:cNvSpPr>
          <p:nvPr>
            <p:ph idx="1"/>
          </p:nvPr>
        </p:nvSpPr>
        <p:spPr>
          <a:xfrm>
            <a:off x="179512" y="908050"/>
            <a:ext cx="8867651" cy="280828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200" dirty="0">
                <a:solidFill>
                  <a:schemeClr val="tx1"/>
                </a:solidFill>
              </a:rPr>
              <a:t>The idea of a Circular </a:t>
            </a:r>
            <a:r>
              <a:rPr lang="en-US" altLang="zh-CN" sz="2200" dirty="0" err="1">
                <a:solidFill>
                  <a:schemeClr val="tx1"/>
                </a:solidFill>
              </a:rPr>
              <a:t>e+e</a:t>
            </a:r>
            <a:r>
              <a:rPr lang="en-US" altLang="zh-CN" sz="2200" dirty="0">
                <a:solidFill>
                  <a:schemeClr val="tx1"/>
                </a:solidFill>
              </a:rPr>
              <a:t>- Collider(CEPC) followed by a possible Super proton-proton collider(SPPC) was proposed in Sep. 2012, and quickly gained the momentum in IHEP and in the world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Looking for </a:t>
            </a:r>
            <a:r>
              <a:rPr lang="en-US" altLang="zh-CN" sz="2000" dirty="0" err="1">
                <a:solidFill>
                  <a:schemeClr val="tx1"/>
                </a:solidFill>
              </a:rPr>
              <a:t>Hints@e</a:t>
            </a:r>
            <a:r>
              <a:rPr lang="en-US" altLang="zh-CN" sz="2000" baseline="30000" dirty="0" err="1">
                <a:solidFill>
                  <a:schemeClr val="tx1"/>
                </a:solidFill>
              </a:rPr>
              <a:t>+</a:t>
            </a:r>
            <a:r>
              <a:rPr lang="en-US" altLang="zh-CN" sz="2000" dirty="0" err="1">
                <a:solidFill>
                  <a:schemeClr val="tx1"/>
                </a:solidFill>
              </a:rPr>
              <a:t>e</a:t>
            </a:r>
            <a:r>
              <a:rPr lang="en-US" altLang="zh-CN" sz="2000" baseline="30000" dirty="0">
                <a:solidFill>
                  <a:schemeClr val="tx1"/>
                </a:solidFill>
              </a:rPr>
              <a:t>-</a:t>
            </a:r>
            <a:r>
              <a:rPr lang="en-US" altLang="zh-CN" sz="2000" dirty="0">
                <a:solidFill>
                  <a:schemeClr val="tx1"/>
                </a:solidFill>
              </a:rPr>
              <a:t> Collider </a:t>
            </a:r>
            <a:r>
              <a:rPr lang="en-US" altLang="zh-CN" sz="2000" dirty="0">
                <a:solidFill>
                  <a:schemeClr val="tx1"/>
                </a:solidFill>
                <a:sym typeface="Wingdings" pitchFamily="2" charset="2"/>
              </a:rPr>
              <a:t> If yes, direct </a:t>
            </a:r>
            <a:r>
              <a:rPr lang="en-US" altLang="zh-CN" sz="2000" dirty="0" err="1">
                <a:solidFill>
                  <a:schemeClr val="tx1"/>
                </a:solidFill>
                <a:sym typeface="Wingdings" pitchFamily="2" charset="2"/>
              </a:rPr>
              <a:t>search@PP</a:t>
            </a:r>
            <a:r>
              <a:rPr lang="en-US" altLang="zh-CN" sz="2000" dirty="0">
                <a:solidFill>
                  <a:schemeClr val="tx1"/>
                </a:solidFill>
                <a:sym typeface="Wingdings" pitchFamily="2" charset="2"/>
              </a:rPr>
              <a:t> collider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</a:rPr>
              <a:t>The tunnel can be re-used for pp, AA, ep colliders up to ~ 100 </a:t>
            </a:r>
            <a:r>
              <a:rPr lang="en-US" altLang="zh-CN" sz="2000" dirty="0" err="1">
                <a:solidFill>
                  <a:schemeClr val="tx1"/>
                </a:solidFill>
              </a:rPr>
              <a:t>TeV</a:t>
            </a: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altLang="zh-CN" sz="2000" dirty="0">
                <a:solidFill>
                  <a:schemeClr val="tx1"/>
                </a:solidFill>
              </a:rPr>
              <a:t> compatibility study needed now</a:t>
            </a:r>
          </a:p>
        </p:txBody>
      </p:sp>
      <p:pic>
        <p:nvPicPr>
          <p:cNvPr id="3676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1" y="3438136"/>
            <a:ext cx="9048751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E843F31-5875-4D07-99D7-AC7A152CA09D}"/>
              </a:ext>
            </a:extLst>
          </p:cNvPr>
          <p:cNvSpPr/>
          <p:nvPr/>
        </p:nvSpPr>
        <p:spPr>
          <a:xfrm>
            <a:off x="611560" y="6276945"/>
            <a:ext cx="24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AE63A98-57A7-41DF-9BBB-3822A790B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25" y="6259697"/>
            <a:ext cx="8677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sz="32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buChar char="–"/>
              <a:defRPr sz="28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buChar char="•"/>
              <a:defRPr sz="24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buChar char="–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buChar char="»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ea typeface="宋体" panose="02010600030101010101" pitchFamily="2" charset="-122"/>
              </a:rPr>
              <a:t>The idea was firstly reported at the Fermilab Higgs Factory workshop in Oct. 2012</a:t>
            </a:r>
            <a:endParaRPr lang="zh-CN" altLang="en-US" sz="1600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436846" y="44624"/>
            <a:ext cx="6172200" cy="758300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CEPC Layout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E0D43F0-A268-4663-B14C-B4FE557CE782}"/>
              </a:ext>
            </a:extLst>
          </p:cNvPr>
          <p:cNvGrpSpPr/>
          <p:nvPr/>
        </p:nvGrpSpPr>
        <p:grpSpPr>
          <a:xfrm>
            <a:off x="393890" y="832105"/>
            <a:ext cx="6172200" cy="3048082"/>
            <a:chOff x="393889" y="832104"/>
            <a:chExt cx="6572221" cy="339264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9" y="963141"/>
              <a:ext cx="2899410" cy="30372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517584" y="832104"/>
              <a:ext cx="3448526" cy="303720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97133" y="3827160"/>
              <a:ext cx="2325496" cy="368936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3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Collider ring (100km)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062215" y="3855817"/>
              <a:ext cx="2338320" cy="368936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3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Booster ring (100km)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843594" y="993989"/>
              <a:ext cx="313728" cy="307381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3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H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639823" y="1546439"/>
              <a:ext cx="860352" cy="307381"/>
            </a:xfrm>
            <a:prstGeom prst="rect">
              <a:avLst/>
            </a:prstGeom>
            <a:noFill/>
          </p:spPr>
          <p:txBody>
            <a:bodyPr wrap="none" lIns="91053" tIns="45524" rIns="91053" bIns="45524" rtlCol="0">
              <a:spAutoFit/>
            </a:bodyPr>
            <a:lstStyle/>
            <a:p>
              <a:pPr marL="0" marR="0" lvl="0" indent="0" algn="l" defTabSz="9123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W and Z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08284" y="3631014"/>
            <a:ext cx="1644968" cy="193484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9"/>
          <a:stretch>
            <a:fillRect/>
          </a:stretch>
        </p:blipFill>
        <p:spPr>
          <a:xfrm>
            <a:off x="7166136" y="1451295"/>
            <a:ext cx="1729264" cy="1690370"/>
          </a:xfrm>
          <a:prstGeom prst="rect">
            <a:avLst/>
          </a:prstGeom>
        </p:spPr>
      </p:pic>
      <p:sp>
        <p:nvSpPr>
          <p:cNvPr id="14" name="矩形 8"/>
          <p:cNvSpPr>
            <a:spLocks noChangeArrowheads="1"/>
          </p:cNvSpPr>
          <p:nvPr/>
        </p:nvSpPr>
        <p:spPr bwMode="auto">
          <a:xfrm>
            <a:off x="603466" y="5989658"/>
            <a:ext cx="7520227" cy="6459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91053" tIns="45524" rIns="91053" bIns="45524">
            <a:spAutoFit/>
          </a:bodyPr>
          <a:lstStyle>
            <a:lvl1pPr eaLnBrk="0" hangingPunct="0">
              <a:spcBef>
                <a:spcPts val="75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1pPr>
            <a:lvl2pPr marL="742950" indent="-28575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2pPr>
            <a:lvl3pPr marL="1143000" indent="-228600" eaLnBrk="0" hangingPunct="0">
              <a:spcBef>
                <a:spcPts val="375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3pPr>
            <a:lvl4pPr marL="16002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4pPr>
            <a:lvl5pPr marL="2057400" indent="-228600" eaLnBrk="0" hangingPunct="0">
              <a:spcBef>
                <a:spcPts val="375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  <a:sym typeface="Arial" pitchFamily="34" charset="0"/>
              </a:defRPr>
            </a:lvl9pPr>
          </a:lstStyle>
          <a:p>
            <a:pPr marL="0" marR="0" lvl="0" indent="0" algn="l" defTabSz="912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Baseline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: 100 km, 30 MW;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Upgradable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 to 50 MW, High </a:t>
            </a: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Lumi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 Z, </a:t>
            </a: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ttbar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; </a:t>
            </a:r>
          </a:p>
          <a:p>
            <a:pPr marL="0" marR="0" lvl="0" indent="0" algn="l" defTabSz="9123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Compatible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  <a:sym typeface="Arial" pitchFamily="34" charset="0"/>
              </a:rPr>
              <a:t> to pp collider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EA2DE94-FA2E-4E54-9D5C-921BAC4BD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6544" y="3909369"/>
            <a:ext cx="4317640" cy="19559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D9CE5C8-D2F0-483D-8B57-6BC9538196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72" y="4323194"/>
            <a:ext cx="2897272" cy="1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473A2-6959-4127-B7F4-F75B6B07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0" y="207723"/>
            <a:ext cx="8258175" cy="556981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and R&amp;D Efforts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C23E81-8893-4A3C-BAE5-AB01389A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45" y="1052736"/>
            <a:ext cx="5583515" cy="3965121"/>
          </a:xfrm>
        </p:spPr>
        <p:txBody>
          <a:bodyPr/>
          <a:lstStyle/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Strong support from </a:t>
            </a:r>
            <a:r>
              <a:rPr lang="en-US" altLang="zh-CN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, CAS and NSFC, at a total funding level of &gt; 40 M $</a:t>
            </a:r>
          </a:p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CDR completed, TDR to be completed soon</a:t>
            </a:r>
          </a:p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Key technology R&amp;D: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SRF cavities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High efficiency Klystrons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Plasma wake-field accelerator for the injector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Iron-based </a:t>
            </a:r>
            <a:r>
              <a:rPr lang="en-US" altLang="zh-CN" sz="1800" b="0" dirty="0" err="1">
                <a:latin typeface="Calibri" panose="020F0502020204030204" pitchFamily="34" charset="0"/>
                <a:cs typeface="Calibri" panose="020F0502020204030204" pitchFamily="34" charset="0"/>
              </a:rPr>
              <a:t>HTc</a:t>
            </a:r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 superconducting tech.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Magnets, vacuum pipes, beam diagnostics, polarized electron gun, positron source, …</a:t>
            </a:r>
          </a:p>
          <a:p>
            <a:pPr lvl="1"/>
            <a:r>
              <a:rPr lang="en-US" altLang="zh-CN" sz="1800" b="0" dirty="0">
                <a:latin typeface="Calibri" panose="020F0502020204030204" pitchFamily="34" charset="0"/>
                <a:cs typeface="Calibri" panose="020F0502020204030204" pitchFamily="34" charset="0"/>
              </a:rPr>
              <a:t>Silicon pixel chips, gas chambers, calorimeters, …</a:t>
            </a:r>
          </a:p>
          <a:p>
            <a:endParaRPr lang="zh-CN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内容占位符 5">
            <a:extLst>
              <a:ext uri="{FF2B5EF4-FFF2-40B4-BE49-F238E27FC236}">
                <a16:creationId xmlns:a16="http://schemas.microsoft.com/office/drawing/2014/main" id="{82D1BD31-F826-4420-878D-7D62DB1A6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9"/>
          <a:stretch/>
        </p:blipFill>
        <p:spPr>
          <a:xfrm>
            <a:off x="32531" y="4769104"/>
            <a:ext cx="2252163" cy="1714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DF6C3D-171D-4BFC-B804-0989D4A8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105" y="2492895"/>
            <a:ext cx="3335457" cy="20576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207749-6551-495C-BA7C-18D1981BC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492" y="4769103"/>
            <a:ext cx="1910363" cy="16936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E88BA0-CE6F-49D5-A946-765057A6E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105" y="913270"/>
            <a:ext cx="3266953" cy="157962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C1D201F-DDDF-4C2C-AFDC-6AD363DDFBD6}"/>
              </a:ext>
            </a:extLst>
          </p:cNvPr>
          <p:cNvSpPr/>
          <p:nvPr/>
        </p:nvSpPr>
        <p:spPr>
          <a:xfrm>
            <a:off x="7916696" y="806228"/>
            <a:ext cx="8354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b="0" dirty="0">
                <a:latin typeface="Calibri" panose="020F0502020204030204" pitchFamily="34" charset="0"/>
                <a:cs typeface="Calibri" panose="020F0502020204030204" pitchFamily="34" charset="0"/>
              </a:rPr>
              <a:t>650MHz </a:t>
            </a:r>
            <a:endParaRPr lang="zh-CN" altLang="en-US" sz="1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F69F1AA-61A8-4BA3-B182-A1EB2943244C}"/>
              </a:ext>
            </a:extLst>
          </p:cNvPr>
          <p:cNvSpPr/>
          <p:nvPr/>
        </p:nvSpPr>
        <p:spPr>
          <a:xfrm>
            <a:off x="8172400" y="2469479"/>
            <a:ext cx="7489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b="0" dirty="0">
                <a:latin typeface="Calibri" panose="020F0502020204030204" pitchFamily="34" charset="0"/>
                <a:cs typeface="Calibri" panose="020F0502020204030204" pitchFamily="34" charset="0"/>
              </a:rPr>
              <a:t>1.3GHz </a:t>
            </a:r>
            <a:endParaRPr lang="zh-CN" altLang="en-US" sz="1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58A8E99-72FA-4C4D-B55E-BAC2B6BC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185" y="4750314"/>
            <a:ext cx="2370815" cy="171494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DAFA60F-03EB-47F2-A557-5CA0F42A09D6}"/>
              </a:ext>
            </a:extLst>
          </p:cNvPr>
          <p:cNvSpPr/>
          <p:nvPr/>
        </p:nvSpPr>
        <p:spPr>
          <a:xfrm>
            <a:off x="7552807" y="6550223"/>
            <a:ext cx="811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0" dirty="0">
                <a:latin typeface="Calibri" panose="020F0502020204030204" pitchFamily="34" charset="0"/>
                <a:cs typeface="Calibri" panose="020F0502020204030204" pitchFamily="34" charset="0"/>
              </a:rPr>
              <a:t>IBS coils </a:t>
            </a:r>
            <a:endParaRPr lang="zh-CN" altLang="en-US" sz="14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0F275F9-29F3-4E90-A915-2C1FA55FAB4F}"/>
              </a:ext>
            </a:extLst>
          </p:cNvPr>
          <p:cNvSpPr/>
          <p:nvPr/>
        </p:nvSpPr>
        <p:spPr>
          <a:xfrm>
            <a:off x="5163375" y="6550222"/>
            <a:ext cx="888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0" dirty="0">
                <a:latin typeface="Calibri" panose="020F0502020204030204" pitchFamily="34" charset="0"/>
                <a:cs typeface="Calibri" panose="020F0502020204030204" pitchFamily="34" charset="0"/>
              </a:rPr>
              <a:t>Klystrons </a:t>
            </a:r>
            <a:endParaRPr lang="zh-CN" altLang="en-US" sz="14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DA038F7-564C-40E6-A55E-0B8190153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127" y="4792744"/>
            <a:ext cx="2542058" cy="166997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7BCA79C-C1C6-4BEE-BF96-6C42CB2D1E07}"/>
              </a:ext>
            </a:extLst>
          </p:cNvPr>
          <p:cNvSpPr/>
          <p:nvPr/>
        </p:nvSpPr>
        <p:spPr>
          <a:xfrm>
            <a:off x="1846880" y="6483122"/>
            <a:ext cx="946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dirty="0">
                <a:latin typeface="Calibri" panose="020F0502020204030204" pitchFamily="34" charset="0"/>
                <a:cs typeface="Calibri" panose="020F0502020204030204" pitchFamily="34" charset="0"/>
              </a:rPr>
              <a:t>magnets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34660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E83D354-E777-427A-9311-1A0E96BA1613}"/>
              </a:ext>
            </a:extLst>
          </p:cNvPr>
          <p:cNvSpPr/>
          <p:nvPr/>
        </p:nvSpPr>
        <p:spPr>
          <a:xfrm>
            <a:off x="1292123" y="147808"/>
            <a:ext cx="63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Detector Design and R&amp;D</a:t>
            </a:r>
            <a:endParaRPr lang="zh-CN" altLang="en-US" sz="3600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A348565-C42A-48E4-97C6-8C00003168CC}"/>
              </a:ext>
            </a:extLst>
          </p:cNvPr>
          <p:cNvGrpSpPr/>
          <p:nvPr/>
        </p:nvGrpSpPr>
        <p:grpSpPr>
          <a:xfrm>
            <a:off x="454523" y="912008"/>
            <a:ext cx="8221934" cy="4420199"/>
            <a:chOff x="454522" y="912008"/>
            <a:chExt cx="8380777" cy="4578573"/>
          </a:xfrm>
        </p:grpSpPr>
        <p:grpSp>
          <p:nvGrpSpPr>
            <p:cNvPr id="3" name="Group 32">
              <a:extLst>
                <a:ext uri="{FF2B5EF4-FFF2-40B4-BE49-F238E27FC236}">
                  <a16:creationId xmlns:a16="http://schemas.microsoft.com/office/drawing/2014/main" id="{A2DD5A94-5AE8-4DCE-BAAD-CD3753663221}"/>
                </a:ext>
              </a:extLst>
            </p:cNvPr>
            <p:cNvGrpSpPr/>
            <p:nvPr/>
          </p:nvGrpSpPr>
          <p:grpSpPr>
            <a:xfrm>
              <a:off x="872078" y="1893958"/>
              <a:ext cx="4143953" cy="3596623"/>
              <a:chOff x="1143000" y="1788481"/>
              <a:chExt cx="5525271" cy="4795498"/>
            </a:xfrm>
          </p:grpSpPr>
          <p:pic>
            <p:nvPicPr>
              <p:cNvPr id="4" name="Picture 20">
                <a:extLst>
                  <a:ext uri="{FF2B5EF4-FFF2-40B4-BE49-F238E27FC236}">
                    <a16:creationId xmlns:a16="http://schemas.microsoft.com/office/drawing/2014/main" id="{B84564C3-F9AF-4F69-90DB-BB3C59FD0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000" y="1788481"/>
                <a:ext cx="5525271" cy="4324954"/>
              </a:xfrm>
              <a:prstGeom prst="rect">
                <a:avLst/>
              </a:prstGeom>
            </p:spPr>
          </p:pic>
          <p:cxnSp>
            <p:nvCxnSpPr>
              <p:cNvPr id="5" name="Straight Arrow Connector 8">
                <a:extLst>
                  <a:ext uri="{FF2B5EF4-FFF2-40B4-BE49-F238E27FC236}">
                    <a16:creationId xmlns:a16="http://schemas.microsoft.com/office/drawing/2014/main" id="{2113B1E6-1B47-49AA-A155-6D8D062A1CAA}"/>
                  </a:ext>
                </a:extLst>
              </p:cNvPr>
              <p:cNvCxnSpPr/>
              <p:nvPr/>
            </p:nvCxnSpPr>
            <p:spPr>
              <a:xfrm flipH="1" flipV="1">
                <a:off x="3886200" y="3962400"/>
                <a:ext cx="1266340" cy="225224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9">
                <a:extLst>
                  <a:ext uri="{FF2B5EF4-FFF2-40B4-BE49-F238E27FC236}">
                    <a16:creationId xmlns:a16="http://schemas.microsoft.com/office/drawing/2014/main" id="{1F3DEE22-3613-40D1-91BD-1CD0CDEB0D22}"/>
                  </a:ext>
                </a:extLst>
              </p:cNvPr>
              <p:cNvCxnSpPr>
                <a:stCxn id="9" idx="0"/>
              </p:cNvCxnSpPr>
              <p:nvPr/>
            </p:nvCxnSpPr>
            <p:spPr>
              <a:xfrm flipH="1" flipV="1">
                <a:off x="3436199" y="4799555"/>
                <a:ext cx="353889" cy="141404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10">
                <a:extLst>
                  <a:ext uri="{FF2B5EF4-FFF2-40B4-BE49-F238E27FC236}">
                    <a16:creationId xmlns:a16="http://schemas.microsoft.com/office/drawing/2014/main" id="{C8AC5E12-E1B5-4512-AC5C-0407D018BF10}"/>
                  </a:ext>
                </a:extLst>
              </p:cNvPr>
              <p:cNvCxnSpPr/>
              <p:nvPr/>
            </p:nvCxnSpPr>
            <p:spPr>
              <a:xfrm flipV="1">
                <a:off x="2368901" y="5791200"/>
                <a:ext cx="408864" cy="43357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14">
                <a:extLst>
                  <a:ext uri="{FF2B5EF4-FFF2-40B4-BE49-F238E27FC236}">
                    <a16:creationId xmlns:a16="http://schemas.microsoft.com/office/drawing/2014/main" id="{E54615C2-51D9-4FDB-8BCD-362073F2C955}"/>
                  </a:ext>
                </a:extLst>
              </p:cNvPr>
              <p:cNvSpPr/>
              <p:nvPr/>
            </p:nvSpPr>
            <p:spPr>
              <a:xfrm>
                <a:off x="1722829" y="6213600"/>
                <a:ext cx="13894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Muon+Yoke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43">
                <a:extLst>
                  <a:ext uri="{FF2B5EF4-FFF2-40B4-BE49-F238E27FC236}">
                    <a16:creationId xmlns:a16="http://schemas.microsoft.com/office/drawing/2014/main" id="{449A4791-4B0D-4BD8-A535-8C410A75A543}"/>
                  </a:ext>
                </a:extLst>
              </p:cNvPr>
              <p:cNvSpPr txBox="1"/>
              <p:nvPr/>
            </p:nvSpPr>
            <p:spPr>
              <a:xfrm>
                <a:off x="3177825" y="6213600"/>
                <a:ext cx="1224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Si Tracker</a:t>
                </a:r>
              </a:p>
            </p:txBody>
          </p:sp>
          <p:sp>
            <p:nvSpPr>
              <p:cNvPr id="10" name="TextBox 46">
                <a:extLst>
                  <a:ext uri="{FF2B5EF4-FFF2-40B4-BE49-F238E27FC236}">
                    <a16:creationId xmlns:a16="http://schemas.microsoft.com/office/drawing/2014/main" id="{8377722E-E955-4A9F-B6CB-539E792EBF15}"/>
                  </a:ext>
                </a:extLst>
              </p:cNvPr>
              <p:cNvSpPr txBox="1"/>
              <p:nvPr/>
            </p:nvSpPr>
            <p:spPr>
              <a:xfrm>
                <a:off x="4702858" y="6214647"/>
                <a:ext cx="1111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Si Vertex</a:t>
                </a:r>
              </a:p>
            </p:txBody>
          </p:sp>
          <p:cxnSp>
            <p:nvCxnSpPr>
              <p:cNvPr id="11" name="Straight Arrow Connector 36">
                <a:extLst>
                  <a:ext uri="{FF2B5EF4-FFF2-40B4-BE49-F238E27FC236}">
                    <a16:creationId xmlns:a16="http://schemas.microsoft.com/office/drawing/2014/main" id="{3CD2420A-96AC-4960-A498-9D853D356AF0}"/>
                  </a:ext>
                </a:extLst>
              </p:cNvPr>
              <p:cNvCxnSpPr>
                <a:stCxn id="9" idx="0"/>
              </p:cNvCxnSpPr>
              <p:nvPr/>
            </p:nvCxnSpPr>
            <p:spPr>
              <a:xfrm flipV="1">
                <a:off x="3790088" y="4191000"/>
                <a:ext cx="27157" cy="20226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42">
                <a:extLst>
                  <a:ext uri="{FF2B5EF4-FFF2-40B4-BE49-F238E27FC236}">
                    <a16:creationId xmlns:a16="http://schemas.microsoft.com/office/drawing/2014/main" id="{B0CFE19B-60FC-4CFB-A31E-CF19C51023ED}"/>
                  </a:ext>
                </a:extLst>
              </p:cNvPr>
              <p:cNvCxnSpPr/>
              <p:nvPr/>
            </p:nvCxnSpPr>
            <p:spPr>
              <a:xfrm flipH="1" flipV="1">
                <a:off x="1322769" y="5117813"/>
                <a:ext cx="1037642" cy="110695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6C9B03D-0CB7-4078-A46E-1C296CC1A122}"/>
                </a:ext>
              </a:extLst>
            </p:cNvPr>
            <p:cNvSpPr/>
            <p:nvPr/>
          </p:nvSpPr>
          <p:spPr>
            <a:xfrm>
              <a:off x="5476541" y="1066947"/>
              <a:ext cx="2097049" cy="276999"/>
            </a:xfrm>
            <a:prstGeom prst="rect">
              <a:avLst/>
            </a:prstGeom>
            <a:solidFill>
              <a:srgbClr val="EA58EE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FF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Solenoid Magnet (3T / 2T )</a:t>
              </a:r>
            </a:p>
          </p:txBody>
        </p:sp>
        <p:cxnSp>
          <p:nvCxnSpPr>
            <p:cNvPr id="14" name="Straight Arrow Connector 12">
              <a:extLst>
                <a:ext uri="{FF2B5EF4-FFF2-40B4-BE49-F238E27FC236}">
                  <a16:creationId xmlns:a16="http://schemas.microsoft.com/office/drawing/2014/main" id="{B5CB98FD-E0C2-4773-9400-56705EFC0F24}"/>
                </a:ext>
              </a:extLst>
            </p:cNvPr>
            <p:cNvCxnSpPr/>
            <p:nvPr/>
          </p:nvCxnSpPr>
          <p:spPr>
            <a:xfrm>
              <a:off x="1557877" y="1658306"/>
              <a:ext cx="502844" cy="7347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8">
              <a:extLst>
                <a:ext uri="{FF2B5EF4-FFF2-40B4-BE49-F238E27FC236}">
                  <a16:creationId xmlns:a16="http://schemas.microsoft.com/office/drawing/2014/main" id="{B0869108-2D52-46B3-86A3-743AD711FA6A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3879235" y="1205447"/>
              <a:ext cx="1597306" cy="14368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8">
              <a:extLst>
                <a:ext uri="{FF2B5EF4-FFF2-40B4-BE49-F238E27FC236}">
                  <a16:creationId xmlns:a16="http://schemas.microsoft.com/office/drawing/2014/main" id="{EC8A2B2B-CF66-4994-95F8-07A64FAD8629}"/>
                </a:ext>
              </a:extLst>
            </p:cNvPr>
            <p:cNvSpPr txBox="1"/>
            <p:nvPr/>
          </p:nvSpPr>
          <p:spPr>
            <a:xfrm>
              <a:off x="5501227" y="2724298"/>
              <a:ext cx="2340705" cy="276999"/>
            </a:xfrm>
            <a:prstGeom prst="rect">
              <a:avLst/>
            </a:prstGeom>
            <a:solidFill>
              <a:srgbClr val="008E4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CC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Transverse Crystal bar ECAL </a:t>
              </a:r>
            </a:p>
          </p:txBody>
        </p:sp>
        <p:cxnSp>
          <p:nvCxnSpPr>
            <p:cNvPr id="17" name="Straight Arrow Connector 39">
              <a:extLst>
                <a:ext uri="{FF2B5EF4-FFF2-40B4-BE49-F238E27FC236}">
                  <a16:creationId xmlns:a16="http://schemas.microsoft.com/office/drawing/2014/main" id="{025EB09F-4944-41EB-8F16-122E0FB841AC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3786727" y="2769237"/>
              <a:ext cx="1714500" cy="9356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47">
              <a:extLst>
                <a:ext uri="{FF2B5EF4-FFF2-40B4-BE49-F238E27FC236}">
                  <a16:creationId xmlns:a16="http://schemas.microsoft.com/office/drawing/2014/main" id="{E8F7FAAE-EB40-4814-842C-4B1CF89A9A57}"/>
                </a:ext>
              </a:extLst>
            </p:cNvPr>
            <p:cNvCxnSpPr>
              <a:stCxn id="19" idx="1"/>
            </p:cNvCxnSpPr>
            <p:nvPr/>
          </p:nvCxnSpPr>
          <p:spPr>
            <a:xfrm flipH="1" flipV="1">
              <a:off x="3879234" y="3958769"/>
              <a:ext cx="1252308" cy="35139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599C132D-793B-4457-9DAE-CE719158C12A}"/>
                </a:ext>
              </a:extLst>
            </p:cNvPr>
            <p:cNvSpPr txBox="1"/>
            <p:nvPr/>
          </p:nvSpPr>
          <p:spPr>
            <a:xfrm>
              <a:off x="5131542" y="4171666"/>
              <a:ext cx="2642775" cy="276999"/>
            </a:xfrm>
            <a:prstGeom prst="rect">
              <a:avLst/>
            </a:prstGeom>
            <a:solidFill>
              <a:srgbClr val="FFCC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A Drift chamber optimized for PID</a:t>
              </a:r>
            </a:p>
          </p:txBody>
        </p:sp>
        <p:cxnSp>
          <p:nvCxnSpPr>
            <p:cNvPr id="20" name="Straight Arrow Connector 40">
              <a:extLst>
                <a:ext uri="{FF2B5EF4-FFF2-40B4-BE49-F238E27FC236}">
                  <a16:creationId xmlns:a16="http://schemas.microsoft.com/office/drawing/2014/main" id="{3CD8625A-6BC2-4BD7-B5A1-1052D8804271}"/>
                </a:ext>
              </a:extLst>
            </p:cNvPr>
            <p:cNvCxnSpPr>
              <a:stCxn id="16" idx="1"/>
            </p:cNvCxnSpPr>
            <p:nvPr/>
          </p:nvCxnSpPr>
          <p:spPr>
            <a:xfrm flipH="1">
              <a:off x="4072477" y="2862798"/>
              <a:ext cx="1428750" cy="2697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A590423D-073F-4638-955D-381BB5E3FC8A}"/>
                </a:ext>
              </a:extLst>
            </p:cNvPr>
            <p:cNvSpPr txBox="1"/>
            <p:nvPr/>
          </p:nvSpPr>
          <p:spPr>
            <a:xfrm>
              <a:off x="5364088" y="1556792"/>
              <a:ext cx="3175233" cy="895117"/>
            </a:xfrm>
            <a:prstGeom prst="rect">
              <a:avLst/>
            </a:prstGeom>
            <a:noFill/>
            <a:ln w="25400">
              <a:solidFill>
                <a:srgbClr val="FF33CC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HCAL absorbers act as the return yoke.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: thin enough magnet not to affect the jet resolution; stability</a:t>
              </a:r>
            </a:p>
          </p:txBody>
        </p: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A8116881-CBEE-4BC7-A419-91328DCEA211}"/>
                </a:ext>
              </a:extLst>
            </p:cNvPr>
            <p:cNvSpPr txBox="1"/>
            <p:nvPr/>
          </p:nvSpPr>
          <p:spPr>
            <a:xfrm>
              <a:off x="5364066" y="3067964"/>
              <a:ext cx="3471233" cy="895117"/>
            </a:xfrm>
            <a:prstGeom prst="rect">
              <a:avLst/>
            </a:prstGeom>
            <a:noFill/>
            <a:ln w="2540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better </a:t>
              </a:r>
              <a:r>
                <a:rPr lang="en-US" sz="1200" b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1200" b="0" dirty="0">
                  <a:solidFill>
                    <a:srgbClr val="000000"/>
                  </a:solidFill>
                  <a:latin typeface="Symbol" panose="05050102010706020507" pitchFamily="18" charset="2"/>
                </a:rPr>
                <a:t>/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宋体" pitchFamily="2" charset="-122"/>
                  <a:cs typeface="+mn-cs"/>
                </a:rPr>
                <a:t>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enegy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resolution, 2D readout with timing with 3D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capabilitirs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for PFA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: ambiguity of showers </a:t>
              </a:r>
              <a:r>
                <a:rPr lang="en-US" sz="1200" b="0" dirty="0">
                  <a:solidFill>
                    <a:srgbClr val="000000"/>
                  </a:solidFill>
                  <a:latin typeface="Arial" charset="0"/>
                </a:rPr>
                <a:t>if too close; high energy </a:t>
              </a:r>
              <a:r>
                <a:rPr lang="en-US" sz="1200" b="0" dirty="0">
                  <a:solidFill>
                    <a:srgbClr val="000000"/>
                  </a:solidFill>
                  <a:latin typeface="Symbol" panose="05050102010706020507" pitchFamily="18" charset="2"/>
                </a:rPr>
                <a:t>p</a:t>
              </a:r>
              <a:r>
                <a:rPr lang="en-US" sz="1200" b="0" baseline="30000" dirty="0">
                  <a:solidFill>
                    <a:srgbClr val="000000"/>
                  </a:solidFill>
                  <a:latin typeface="Arial" charset="0"/>
                </a:rPr>
                <a:t>0</a:t>
              </a:r>
              <a:r>
                <a:rPr lang="en-US" sz="1200" b="0" dirty="0">
                  <a:solidFill>
                    <a:srgbClr val="000000"/>
                  </a:solidFill>
                  <a:latin typeface="Arial" charset="0"/>
                </a:rPr>
                <a:t> reconstruction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23" name="TextBox 35">
              <a:extLst>
                <a:ext uri="{FF2B5EF4-FFF2-40B4-BE49-F238E27FC236}">
                  <a16:creationId xmlns:a16="http://schemas.microsoft.com/office/drawing/2014/main" id="{1C88D77A-04B0-438D-A6AA-ACAEE100B413}"/>
                </a:ext>
              </a:extLst>
            </p:cNvPr>
            <p:cNvSpPr txBox="1"/>
            <p:nvPr/>
          </p:nvSpPr>
          <p:spPr>
            <a:xfrm>
              <a:off x="5364067" y="4672242"/>
              <a:ext cx="3175254" cy="710451"/>
            </a:xfrm>
            <a:prstGeom prst="rect">
              <a:avLst/>
            </a:prstGeom>
            <a:noFill/>
            <a:ln w="25400">
              <a:solidFill>
                <a:srgbClr val="FF99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improve Si tracking, good PID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: suitable for high event rate; good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dN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/dx for sufficient PID power</a:t>
              </a:r>
            </a:p>
          </p:txBody>
        </p:sp>
        <p:sp>
          <p:nvSpPr>
            <p:cNvPr id="24" name="Rectangle 37">
              <a:extLst>
                <a:ext uri="{FF2B5EF4-FFF2-40B4-BE49-F238E27FC236}">
                  <a16:creationId xmlns:a16="http://schemas.microsoft.com/office/drawing/2014/main" id="{F0254F72-1647-4195-A1EE-52CE5DC33C12}"/>
                </a:ext>
              </a:extLst>
            </p:cNvPr>
            <p:cNvSpPr/>
            <p:nvPr/>
          </p:nvSpPr>
          <p:spPr>
            <a:xfrm>
              <a:off x="454522" y="1219725"/>
              <a:ext cx="1433406" cy="461665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Scint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 Glass/Steel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PFA HCAL</a:t>
              </a:r>
            </a:p>
          </p:txBody>
        </p:sp>
        <p:sp>
          <p:nvSpPr>
            <p:cNvPr id="25" name="TextBox 41">
              <a:extLst>
                <a:ext uri="{FF2B5EF4-FFF2-40B4-BE49-F238E27FC236}">
                  <a16:creationId xmlns:a16="http://schemas.microsoft.com/office/drawing/2014/main" id="{C0E5085F-72E8-47DD-A22F-CFFE84272F4B}"/>
                </a:ext>
              </a:extLst>
            </p:cNvPr>
            <p:cNvSpPr txBox="1"/>
            <p:nvPr/>
          </p:nvSpPr>
          <p:spPr>
            <a:xfrm>
              <a:off x="1998188" y="912008"/>
              <a:ext cx="2377216" cy="830997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Advantage: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 Higher sampling ratio for better energy resolution</a:t>
              </a:r>
            </a:p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Challenges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: Light yield, transparency, mass production.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EE7DB425-BBD4-435A-B37B-C5624DBD9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" y="5403974"/>
            <a:ext cx="1725006" cy="145100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44D08E1-692D-46D5-95A2-D10CE9626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59" y="5428335"/>
            <a:ext cx="1562858" cy="146360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6AFFBE-7E77-4150-BA1C-7D9AD086C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099" y="5444771"/>
            <a:ext cx="1367682" cy="14102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0AE31D6-1765-4974-933E-8AFB7D3F9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063" y="5443894"/>
            <a:ext cx="2179502" cy="14480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31411F7-1BB7-4754-B183-1CB257CAF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737" y="5443894"/>
            <a:ext cx="2222266" cy="14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9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7C2E11-8153-4D1E-B614-68E589C6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45" y="274841"/>
            <a:ext cx="8258175" cy="633880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Ideal Schedule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A795DF-6501-4E61-B5A5-385C33D84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4" y="1268760"/>
            <a:ext cx="9109923" cy="49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A1E06-CB11-4B4F-A897-62FA7AE2E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Project Status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5B8CD1-B86E-49B8-825C-A6EDE352E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1196752"/>
            <a:ext cx="8435280" cy="4911725"/>
          </a:xfrm>
        </p:spPr>
        <p:txBody>
          <a:bodyPr/>
          <a:lstStyle/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Continuing the design and R&amp;D efforts in the next few years, developing the engineering design report for government approval</a:t>
            </a:r>
          </a:p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Strengthening international collaborations, in particular with other Higgs factory proponents</a:t>
            </a:r>
          </a:p>
          <a:p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working with CAS to prepare the proposal to </a:t>
            </a:r>
            <a:r>
              <a:rPr lang="en-US" altLang="zh-CN" sz="2000" b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  <a:r>
              <a:rPr lang="zh-CN" alt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“China</a:t>
            </a:r>
            <a:r>
              <a:rPr lang="zh-CN" alt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initiated large science projects”</a:t>
            </a:r>
          </a:p>
          <a:p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the guidance of CAS, developing a roadmap and an executable program of large science projects for the 15</a:t>
            </a:r>
            <a:r>
              <a:rPr lang="en-US" altLang="zh-CN" sz="2000" b="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zh-CN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5-year plan</a:t>
            </a:r>
          </a:p>
          <a:p>
            <a:pPr lvl="1"/>
            <a:r>
              <a:rPr lang="en-US" altLang="zh-CN" sz="1600" b="0" dirty="0">
                <a:latin typeface="Calibri" panose="020F0502020204030204" pitchFamily="34" charset="0"/>
                <a:cs typeface="Calibri" panose="020F0502020204030204" pitchFamily="34" charset="0"/>
              </a:rPr>
              <a:t>Evaluate proposals based on science, technology and feasibility at international contest </a:t>
            </a:r>
          </a:p>
          <a:p>
            <a:pPr lvl="1"/>
            <a:r>
              <a:rPr lang="en-US" altLang="zh-CN" sz="1600" b="0" dirty="0">
                <a:latin typeface="Calibri" panose="020F0502020204030204" pitchFamily="34" charset="0"/>
                <a:cs typeface="Calibri" panose="020F0502020204030204" pitchFamily="34" charset="0"/>
              </a:rPr>
              <a:t>For the first time to have an International Advisory Committee to help</a:t>
            </a:r>
          </a:p>
          <a:p>
            <a:pPr lvl="1"/>
            <a:r>
              <a:rPr lang="en-US" altLang="zh-CN" sz="1600" b="0" dirty="0">
                <a:latin typeface="Calibri" panose="020F0502020204030204" pitchFamily="34" charset="0"/>
                <a:cs typeface="Calibri" panose="020F0502020204030204" pitchFamily="34" charset="0"/>
              </a:rPr>
              <a:t>Finalize the report by mid 2023, and then approach to the NCDR with the help of CAS</a:t>
            </a:r>
          </a:p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Continue to develop and</a:t>
            </a:r>
            <a:r>
              <a:rPr lang="zh-CN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zh-CN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international collaborations for detectors</a:t>
            </a:r>
          </a:p>
          <a:p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Hopefully to start the civil construction in the next 5-years plan(2025-2030)</a:t>
            </a:r>
          </a:p>
          <a:p>
            <a:endParaRPr lang="zh-CN" alt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2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id="{0C32F693-1462-4036-BF7E-BFA45178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International Projects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71683" name="内容占位符 2">
            <a:extLst>
              <a:ext uri="{FF2B5EF4-FFF2-40B4-BE49-F238E27FC236}">
                <a16:creationId xmlns:a16="http://schemas.microsoft.com/office/drawing/2014/main" id="{284A3938-6A9E-406C-A9D9-C6843D6A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981075"/>
            <a:ext cx="8496300" cy="5761038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400" dirty="0"/>
              <a:t>KEK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BELLEII(</a:t>
            </a:r>
            <a:r>
              <a:rPr lang="en-US" altLang="zh-CN" sz="2000" dirty="0" err="1">
                <a:solidFill>
                  <a:srgbClr val="3333FF"/>
                </a:solidFill>
              </a:rPr>
              <a:t>IHEP+Univ.s</a:t>
            </a:r>
            <a:r>
              <a:rPr lang="en-US" altLang="zh-CN" sz="2000" dirty="0">
                <a:solidFill>
                  <a:srgbClr val="3333FF"/>
                </a:solidFill>
              </a:rPr>
              <a:t>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COMET(</a:t>
            </a:r>
            <a:r>
              <a:rPr lang="en-US" altLang="zh-CN" sz="2000" dirty="0" err="1">
                <a:solidFill>
                  <a:srgbClr val="3333FF"/>
                </a:solidFill>
              </a:rPr>
              <a:t>IHEP+Univ.s</a:t>
            </a:r>
            <a:r>
              <a:rPr lang="en-US" altLang="zh-CN" sz="2000" dirty="0">
                <a:solidFill>
                  <a:srgbClr val="3333FF"/>
                </a:solidFill>
              </a:rPr>
              <a:t>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err="1">
                <a:solidFill>
                  <a:srgbClr val="3333FF"/>
                </a:solidFill>
              </a:rPr>
              <a:t>SuperK</a:t>
            </a:r>
            <a:r>
              <a:rPr lang="en-US" altLang="zh-CN" sz="2000" dirty="0">
                <a:solidFill>
                  <a:srgbClr val="3333FF"/>
                </a:solidFill>
              </a:rPr>
              <a:t> (Tsinghua)</a:t>
            </a:r>
          </a:p>
          <a:p>
            <a:pPr>
              <a:spcBef>
                <a:spcPts val="300"/>
              </a:spcBef>
            </a:pPr>
            <a:r>
              <a:rPr lang="en-US" altLang="zh-CN" sz="2400" dirty="0"/>
              <a:t>CERN &amp; Europe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Prototype of the HL-LHC CCT magnet delivered to CERN, tested OK(IHEP)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All experiments and upgrade at LHC: ATLAS, CMS, </a:t>
            </a:r>
            <a:r>
              <a:rPr lang="en-US" altLang="zh-CN" sz="2000" dirty="0" err="1">
                <a:solidFill>
                  <a:srgbClr val="3333FF"/>
                </a:solidFill>
              </a:rPr>
              <a:t>LHCb</a:t>
            </a:r>
            <a:r>
              <a:rPr lang="en-US" altLang="zh-CN" sz="2000" dirty="0">
                <a:solidFill>
                  <a:srgbClr val="3333FF"/>
                </a:solidFill>
              </a:rPr>
              <a:t> and ALICE (many)</a:t>
            </a:r>
            <a:endParaRPr lang="en-US" altLang="zh-CN" sz="2400" dirty="0">
              <a:solidFill>
                <a:srgbClr val="3333FF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PANDA(</a:t>
            </a:r>
            <a:r>
              <a:rPr lang="en-US" altLang="zh-CN" sz="2000" dirty="0" err="1">
                <a:solidFill>
                  <a:srgbClr val="3333FF"/>
                </a:solidFill>
              </a:rPr>
              <a:t>IHEP+IMP+Univ.s</a:t>
            </a:r>
            <a:r>
              <a:rPr lang="en-US" altLang="zh-CN" sz="2000" dirty="0">
                <a:solidFill>
                  <a:srgbClr val="3333FF"/>
                </a:solidFill>
              </a:rPr>
              <a:t>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Darkside(IHEP)</a:t>
            </a:r>
          </a:p>
          <a:p>
            <a:pPr>
              <a:spcBef>
                <a:spcPts val="300"/>
              </a:spcBef>
            </a:pPr>
            <a:r>
              <a:rPr lang="en-US" altLang="zh-CN" sz="2400" dirty="0"/>
              <a:t>US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EXO/</a:t>
            </a:r>
            <a:r>
              <a:rPr lang="en-US" altLang="zh-CN" sz="2000" dirty="0" err="1">
                <a:solidFill>
                  <a:srgbClr val="3333FF"/>
                </a:solidFill>
              </a:rPr>
              <a:t>nEXO</a:t>
            </a:r>
            <a:r>
              <a:rPr lang="en-US" altLang="zh-CN" sz="2000" dirty="0">
                <a:solidFill>
                  <a:srgbClr val="3333FF"/>
                </a:solidFill>
              </a:rPr>
              <a:t>(IHEP), LBNF(IHEP)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err="1">
                <a:solidFill>
                  <a:srgbClr val="3333FF"/>
                </a:solidFill>
              </a:rPr>
              <a:t>GlueX</a:t>
            </a:r>
            <a:r>
              <a:rPr lang="en-US" altLang="zh-CN" sz="2000" dirty="0">
                <a:solidFill>
                  <a:srgbClr val="3333FF"/>
                </a:solidFill>
              </a:rPr>
              <a:t>(IHEP)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>
                <a:solidFill>
                  <a:srgbClr val="3333FF"/>
                </a:solidFill>
              </a:rPr>
              <a:t>AMS and its upgrade(</a:t>
            </a:r>
            <a:r>
              <a:rPr lang="en-US" altLang="zh-CN" sz="2000" dirty="0" err="1">
                <a:solidFill>
                  <a:srgbClr val="3333FF"/>
                </a:solidFill>
              </a:rPr>
              <a:t>IHEP+Shangdong+Univ.s</a:t>
            </a:r>
            <a:r>
              <a:rPr lang="en-US" altLang="zh-CN" sz="20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71684" name="灯片编号占位符 5">
            <a:extLst>
              <a:ext uri="{FF2B5EF4-FFF2-40B4-BE49-F238E27FC236}">
                <a16:creationId xmlns:a16="http://schemas.microsoft.com/office/drawing/2014/main" id="{AE7FADE3-1B67-4DED-A1D7-BF44E3A1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95EE3-4D90-4977-ACEC-4C0404EC4F32}" type="slidenum">
              <a:rPr kumimoji="1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7028B0-CFE9-4302-99CD-D47B42E93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Other Projects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64BA3-F437-40AE-B77E-7C37C9034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2451991"/>
          </a:xfrm>
        </p:spPr>
        <p:txBody>
          <a:bodyPr/>
          <a:lstStyle/>
          <a:p>
            <a:r>
              <a:rPr lang="en-US" altLang="zh-CN" sz="2000" dirty="0"/>
              <a:t>China Spallation Neutron Source(CSNS) in our Dongguan Campus operational since 2018 at 100 kW beam power</a:t>
            </a:r>
          </a:p>
          <a:p>
            <a:r>
              <a:rPr lang="en-US" altLang="zh-CN" sz="2000" dirty="0"/>
              <a:t>Upgrade to 500 kW with 10 more beam lines will start soon</a:t>
            </a:r>
          </a:p>
          <a:p>
            <a:r>
              <a:rPr lang="en-US" altLang="zh-CN" sz="2000" dirty="0"/>
              <a:t>High Energy Photon Sources(HEPS) in </a:t>
            </a:r>
            <a:r>
              <a:rPr lang="en-US" altLang="zh-CN" sz="2000" dirty="0" err="1"/>
              <a:t>Huairou</a:t>
            </a:r>
            <a:r>
              <a:rPr lang="en-US" altLang="zh-CN" sz="2000" dirty="0"/>
              <a:t>, north of Beijing is under construction, to be operational in 2025</a:t>
            </a:r>
          </a:p>
          <a:p>
            <a:pPr lvl="1"/>
            <a:r>
              <a:rPr lang="en-US" altLang="zh-CN" sz="1600" dirty="0"/>
              <a:t>6 GeV, 0.036nm·rad emittance, 1260m Circumference, </a:t>
            </a:r>
          </a:p>
          <a:p>
            <a:pPr lvl="1"/>
            <a:r>
              <a:rPr lang="en-US" altLang="zh-CN" sz="1600" dirty="0"/>
              <a:t>Brilliance: &gt;10</a:t>
            </a:r>
            <a:r>
              <a:rPr lang="en-US" altLang="zh-CN" sz="1600" baseline="30000" dirty="0"/>
              <a:t>22</a:t>
            </a:r>
            <a:r>
              <a:rPr lang="en-US" altLang="zh-CN" sz="1600" dirty="0"/>
              <a:t>phs/s/mm</a:t>
            </a:r>
            <a:r>
              <a:rPr lang="en-US" altLang="zh-CN" sz="1600" baseline="30000" dirty="0"/>
              <a:t>2</a:t>
            </a:r>
            <a:r>
              <a:rPr lang="en-US" altLang="zh-CN" sz="1600" dirty="0"/>
              <a:t>/mrad</a:t>
            </a:r>
            <a:r>
              <a:rPr lang="en-US" altLang="zh-CN" sz="1600" baseline="30000" dirty="0"/>
              <a:t>2</a:t>
            </a:r>
            <a:r>
              <a:rPr lang="en-US" altLang="zh-CN" sz="1600" dirty="0"/>
              <a:t>/0.1BW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BDD25-3664-4AB1-833C-19ADCF26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2604C6-15DF-460E-9DBE-CBAD8AE09BF1}" type="slidenum">
              <a:rPr kumimoji="1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9FF04C70-6560-4AA1-8D4E-5306C308B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77072"/>
            <a:ext cx="4595409" cy="23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D456C94-9D85-4401-8BFE-06617796F83C}"/>
              </a:ext>
            </a:extLst>
          </p:cNvPr>
          <p:cNvSpPr txBox="1"/>
          <p:nvPr/>
        </p:nvSpPr>
        <p:spPr>
          <a:xfrm>
            <a:off x="899592" y="4859127"/>
            <a:ext cx="657225" cy="30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CSNS</a:t>
            </a:r>
            <a:endParaRPr lang="zh-CN" altLang="en-US" sz="135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AE9E54-9F43-4AFB-B4B8-3CA9668E9C77}"/>
              </a:ext>
            </a:extLst>
          </p:cNvPr>
          <p:cNvSpPr txBox="1"/>
          <p:nvPr/>
        </p:nvSpPr>
        <p:spPr>
          <a:xfrm>
            <a:off x="3275856" y="4399756"/>
            <a:ext cx="636588" cy="30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SAPS</a:t>
            </a:r>
            <a:endParaRPr lang="zh-CN" altLang="en-US" sz="135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051C8909-E0DD-482E-AC8E-46BD0029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5" t="13077" b="16486"/>
          <a:stretch>
            <a:fillRect/>
          </a:stretch>
        </p:blipFill>
        <p:spPr bwMode="auto">
          <a:xfrm>
            <a:off x="4902000" y="4077072"/>
            <a:ext cx="4134497" cy="23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40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1" lang="en-US" altLang="zh-CN" sz="3600" u="none" dirty="0">
                <a:solidFill>
                  <a:srgbClr val="FF0000"/>
                </a:solidFill>
              </a:rPr>
              <a:t>BEPCII/BESIII: 2009-2030</a:t>
            </a:r>
            <a:endParaRPr lang="zh-CN" altLang="en-US" sz="3600" u="none" dirty="0">
              <a:solidFill>
                <a:srgbClr val="FF0000"/>
              </a:solidFill>
            </a:endParaRPr>
          </a:p>
        </p:txBody>
      </p:sp>
      <p:pic>
        <p:nvPicPr>
          <p:cNvPr id="359430" name="Picture 2062" descr="3区磁铁(2)200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14" y="3820776"/>
            <a:ext cx="28289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2C7340-CD46-441C-84C5-0BB0B3FA60B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graphicFrame>
        <p:nvGraphicFramePr>
          <p:cNvPr id="26" name="图表 5">
            <a:extLst>
              <a:ext uri="{FF2B5EF4-FFF2-40B4-BE49-F238E27FC236}">
                <a16:creationId xmlns:a16="http://schemas.microsoft.com/office/drawing/2014/main" id="{3AF771E6-F23C-455E-8AB0-178DFAB433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470218"/>
              </p:ext>
            </p:extLst>
          </p:nvPr>
        </p:nvGraphicFramePr>
        <p:xfrm>
          <a:off x="5379827" y="1085825"/>
          <a:ext cx="3813595" cy="268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18" name="Chart" r:id="rId4" imgW="3761558" imgH="2542252" progId="Excel.Chart.8">
                  <p:embed/>
                </p:oleObj>
              </mc:Choice>
              <mc:Fallback>
                <p:oleObj name="Chart" r:id="rId4" imgW="3761558" imgH="2542252" progId="Excel.Chart.8">
                  <p:embed/>
                  <p:pic>
                    <p:nvPicPr>
                      <p:cNvPr id="8" name="图表 5">
                        <a:extLst>
                          <a:ext uri="{FF2B5EF4-FFF2-40B4-BE49-F238E27FC236}">
                            <a16:creationId xmlns:a16="http://schemas.microsoft.com/office/drawing/2014/main" id="{2E51FC1C-291C-4A55-9E0F-2FA697D5029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9827" y="1085825"/>
                        <a:ext cx="3813595" cy="2688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17FD3481-EBAB-4817-A17C-2D8A59B4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85825"/>
            <a:ext cx="4924916" cy="3207271"/>
          </a:xfrm>
        </p:spPr>
        <p:txBody>
          <a:bodyPr/>
          <a:lstStyle/>
          <a:p>
            <a:pPr eaLnBrk="1" hangingPunct="1"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Fruitful physics results</a:t>
            </a:r>
          </a:p>
          <a:p>
            <a:pPr eaLnBrk="1" hangingPunct="1"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Rich physics program requiring &gt; 40 fb</a:t>
            </a:r>
            <a:r>
              <a:rPr lang="en-US" altLang="zh-CN" sz="2000" b="0" baseline="30000" dirty="0">
                <a:solidFill>
                  <a:srgbClr val="3333FF"/>
                </a:solidFill>
                <a:cs typeface="Arial" charset="0"/>
              </a:rPr>
              <a:t>-1</a:t>
            </a: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, corresponding to ~15 </a:t>
            </a:r>
            <a:r>
              <a:rPr lang="en-US" altLang="zh-CN" sz="2000" b="0" dirty="0" err="1">
                <a:solidFill>
                  <a:srgbClr val="3333FF"/>
                </a:solidFill>
                <a:cs typeface="Arial" charset="0"/>
              </a:rPr>
              <a:t>yrs@curr</a:t>
            </a: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. </a:t>
            </a:r>
            <a:r>
              <a:rPr lang="en-US" altLang="zh-CN" sz="2000" b="0" dirty="0" err="1">
                <a:solidFill>
                  <a:srgbClr val="3333FF"/>
                </a:solidFill>
                <a:cs typeface="Arial" charset="0"/>
              </a:rPr>
              <a:t>lumi</a:t>
            </a: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. </a:t>
            </a:r>
          </a:p>
          <a:p>
            <a:pPr eaLnBrk="1" hangingPunct="1"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altLang="zh-CN" sz="2000" b="0" dirty="0">
                <a:solidFill>
                  <a:srgbClr val="3333FF"/>
                </a:solidFill>
                <a:cs typeface="Arial" charset="0"/>
              </a:rPr>
              <a:t>Upgrade to be completed in 2024:</a:t>
            </a:r>
          </a:p>
          <a:p>
            <a:pPr lvl="1" eaLnBrk="1" hangingPunct="1"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altLang="zh-CN" sz="1800" dirty="0">
                <a:cs typeface="Arial" charset="0"/>
              </a:rPr>
              <a:t>Luminosity </a:t>
            </a:r>
            <a:r>
              <a:rPr lang="en-US" altLang="zh-CN" sz="1800" dirty="0">
                <a:cs typeface="Arial" charset="0"/>
                <a:sym typeface="Symbol"/>
              </a:rPr>
              <a:t> ~3 </a:t>
            </a:r>
            <a:r>
              <a:rPr lang="en-US" altLang="zh-CN" sz="1800" dirty="0">
                <a:cs typeface="Arial" charset="0"/>
                <a:sym typeface="Wingdings" panose="05000000000000000000" pitchFamily="2" charset="2"/>
              </a:rPr>
              <a:t> </a:t>
            </a:r>
            <a:r>
              <a:rPr lang="en-US" altLang="zh-CN" sz="1800" dirty="0">
                <a:cs typeface="Arial" charset="0"/>
                <a:sym typeface="Symbol"/>
              </a:rPr>
              <a:t>squeeze the beam size by adding a new RF cavity per beam</a:t>
            </a:r>
          </a:p>
          <a:p>
            <a:pPr lvl="1" eaLnBrk="1" hangingPunct="1">
              <a:spcBef>
                <a:spcPts val="300"/>
              </a:spcBef>
              <a:buFont typeface="Wingdings" pitchFamily="2" charset="2"/>
              <a:buChar char="Ø"/>
              <a:defRPr/>
            </a:pPr>
            <a:r>
              <a:rPr lang="en-US" altLang="zh-CN" sz="1800" dirty="0">
                <a:cs typeface="Arial" charset="0"/>
                <a:sym typeface="Symbol"/>
              </a:rPr>
              <a:t>Replace the two SC quadrupole magnets near the IP to increase the maximum beam energy from 2.45 to 2.8 GeV </a:t>
            </a:r>
            <a:r>
              <a:rPr lang="en-US" altLang="zh-CN" sz="1800" dirty="0">
                <a:cs typeface="Arial" charset="0"/>
                <a:sym typeface="Wingdings" panose="05000000000000000000" pitchFamily="2" charset="2"/>
              </a:rPr>
              <a:t> for charmed baryons</a:t>
            </a:r>
            <a:endParaRPr lang="en-US" altLang="zh-CN" sz="1800" dirty="0">
              <a:cs typeface="Arial" charset="0"/>
              <a:sym typeface="Symbol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51E9B9D-F6C6-4DB9-8E84-AFCAFCDAF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39" y="4534243"/>
            <a:ext cx="1429973" cy="1954479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D34E765E-61EF-4186-B60C-987E18739CDE}"/>
              </a:ext>
            </a:extLst>
          </p:cNvPr>
          <p:cNvSpPr/>
          <p:nvPr/>
        </p:nvSpPr>
        <p:spPr>
          <a:xfrm>
            <a:off x="560059" y="6310640"/>
            <a:ext cx="186343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rgbClr val="CC0066"/>
                </a:solidFill>
                <a:cs typeface="Arial" charset="0"/>
              </a:rPr>
              <a:t>Future physics program of BESIII</a:t>
            </a:r>
            <a:endParaRPr lang="zh-CN" altLang="en-US" sz="1400" dirty="0">
              <a:solidFill>
                <a:srgbClr val="CC0066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A19E12-0479-42AE-8493-5CD1786F7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813" y="4534243"/>
            <a:ext cx="3382895" cy="2135117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标题 1">
            <a:extLst>
              <a:ext uri="{FF2B5EF4-FFF2-40B4-BE49-F238E27FC236}">
                <a16:creationId xmlns:a16="http://schemas.microsoft.com/office/drawing/2014/main" id="{C55BB6D7-379D-4D76-B9D5-89079BE4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zh-CN" b="1" dirty="0" err="1">
                <a:solidFill>
                  <a:srgbClr val="FF0000"/>
                </a:solidFill>
              </a:rPr>
              <a:t>Daya</a:t>
            </a:r>
            <a:r>
              <a:rPr lang="en-US" altLang="zh-CN" b="1" dirty="0">
                <a:solidFill>
                  <a:srgbClr val="FF0000"/>
                </a:solidFill>
              </a:rPr>
              <a:t> Bay Experiment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AD3244-0D1F-4060-AB4C-FC100F3D1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981075"/>
            <a:ext cx="5616624" cy="316800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zh-CN" sz="2400" dirty="0">
                <a:solidFill>
                  <a:srgbClr val="3333FF"/>
                </a:solidFill>
              </a:rPr>
              <a:t>Data taking terminated on Dec. 12, 2020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zh-CN" sz="2000" dirty="0"/>
              <a:t>Ceremony broadcasted online, 1.7 M viewers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zh-CN" sz="2000" dirty="0"/>
              <a:t>Detector decommissioning completed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zh-CN" sz="2400" dirty="0">
                <a:solidFill>
                  <a:srgbClr val="3333FF"/>
                </a:solidFill>
              </a:rPr>
              <a:t>Data analysis still in process: 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zh-CN" sz="2000" dirty="0"/>
              <a:t>Final </a:t>
            </a:r>
            <a:r>
              <a:rPr lang="en-US" altLang="zh-CN" sz="2000" dirty="0" err="1"/>
              <a:t>nGd</a:t>
            </a:r>
            <a:r>
              <a:rPr lang="en-US" altLang="zh-CN" sz="2000" dirty="0"/>
              <a:t> results obtained:  sin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2</a:t>
            </a:r>
            <a:r>
              <a:rPr lang="en-US" altLang="zh-CN" sz="2000" dirty="0">
                <a:latin typeface="Symbol" panose="05050102010706020507" pitchFamily="18" charset="2"/>
              </a:rPr>
              <a:t>q</a:t>
            </a:r>
            <a:r>
              <a:rPr lang="en-US" altLang="zh-CN" sz="2000" baseline="-25000" dirty="0"/>
              <a:t>13</a:t>
            </a:r>
            <a:r>
              <a:rPr lang="en-US" altLang="zh-CN" sz="2000" dirty="0"/>
              <a:t> precision ~ 2.8%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zh-CN" sz="2000" dirty="0"/>
              <a:t>Final </a:t>
            </a:r>
            <a:r>
              <a:rPr lang="en-US" altLang="zh-CN" sz="2000" dirty="0" err="1"/>
              <a:t>nH</a:t>
            </a:r>
            <a:r>
              <a:rPr lang="en-US" altLang="zh-CN" sz="2000" dirty="0"/>
              <a:t> and combined results will be released next year </a:t>
            </a:r>
            <a:r>
              <a:rPr lang="en-US" altLang="zh-CN" sz="2000" dirty="0">
                <a:sym typeface="Wingdings" panose="05000000000000000000" pitchFamily="2" charset="2"/>
              </a:rPr>
              <a:t> 2.6% ?</a:t>
            </a:r>
            <a:endParaRPr lang="en-US" altLang="zh-CN" sz="2000" dirty="0"/>
          </a:p>
        </p:txBody>
      </p:sp>
      <p:pic>
        <p:nvPicPr>
          <p:cNvPr id="67588" name="图片 7">
            <a:extLst>
              <a:ext uri="{FF2B5EF4-FFF2-40B4-BE49-F238E27FC236}">
                <a16:creationId xmlns:a16="http://schemas.microsoft.com/office/drawing/2014/main" id="{90BA8DCB-B141-45F9-9110-686D9B46E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2" y="4164712"/>
            <a:ext cx="3960440" cy="238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灯片编号占位符 1">
            <a:extLst>
              <a:ext uri="{FF2B5EF4-FFF2-40B4-BE49-F238E27FC236}">
                <a16:creationId xmlns:a16="http://schemas.microsoft.com/office/drawing/2014/main" id="{9ADAA338-A5DB-4B8D-BAE3-A1A80ADD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69D9E-EF62-413E-8E26-9395DCBF41AA}" type="slidenum">
              <a:rPr kumimoji="1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55194008-AEB4-4AC2-9A9F-03E89DF69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170" y="2492896"/>
            <a:ext cx="4059830" cy="36702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5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标题 1"/>
          <p:cNvSpPr>
            <a:spLocks noGrp="1"/>
          </p:cNvSpPr>
          <p:nvPr>
            <p:ph type="title"/>
          </p:nvPr>
        </p:nvSpPr>
        <p:spPr>
          <a:xfrm>
            <a:off x="460375" y="188640"/>
            <a:ext cx="8229600" cy="600075"/>
          </a:xfrm>
        </p:spPr>
        <p:txBody>
          <a:bodyPr/>
          <a:lstStyle/>
          <a:p>
            <a:r>
              <a:rPr lang="en-US" altLang="zh-CN" u="none" dirty="0"/>
              <a:t>JUNO Experiment</a:t>
            </a:r>
            <a:endParaRPr lang="zh-CN" altLang="en-US" u="none" dirty="0"/>
          </a:p>
        </p:txBody>
      </p:sp>
      <p:grpSp>
        <p:nvGrpSpPr>
          <p:cNvPr id="385057" name="组合 19"/>
          <p:cNvGrpSpPr>
            <a:grpSpLocks/>
          </p:cNvGrpSpPr>
          <p:nvPr/>
        </p:nvGrpSpPr>
        <p:grpSpPr bwMode="auto">
          <a:xfrm>
            <a:off x="11113" y="2079625"/>
            <a:ext cx="9121775" cy="4662488"/>
            <a:chOff x="13369" y="2132856"/>
            <a:chExt cx="9121777" cy="4661012"/>
          </a:xfrm>
        </p:grpSpPr>
        <p:pic>
          <p:nvPicPr>
            <p:cNvPr id="385072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764256" y="6270159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  <a:t>Yangjiang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  <a:t>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charset="-122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59644" y="5959107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  <a:t>Taishan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charset="-122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90157" y="4326086"/>
              <a:ext cx="1079500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Daya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 Bay 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423"/>
              <a:ext cx="1152525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Huizhou</a:t>
              </a:r>
              <a:b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029"/>
              <a:ext cx="855662" cy="5237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Lufeng</a:t>
              </a:r>
              <a:b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</a:b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NPP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199"/>
              <a:ext cx="1800225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336"/>
              <a:ext cx="900113" cy="3697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53 km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997995" y="477044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Hong Kong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74082" y="5211631"/>
              <a:ext cx="823913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Macau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597820" y="3232646"/>
              <a:ext cx="1306512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Guang Zhou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423"/>
              <a:ext cx="13049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Shen Zhen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pic>
          <p:nvPicPr>
            <p:cNvPr id="38508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50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5"/>
            <p:cNvSpPr txBox="1"/>
            <p:nvPr/>
          </p:nvSpPr>
          <p:spPr>
            <a:xfrm>
              <a:off x="2940720" y="4468916"/>
              <a:ext cx="1152525" cy="307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  <a:ea typeface="宋体" charset="-122"/>
                  <a:cs typeface="+mn-cs"/>
                </a:rPr>
                <a:t>Zhu Hai</a:t>
              </a:r>
              <a:endPara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385090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  <p:cxnSp>
          <p:nvCxnSpPr>
            <p:cNvPr id="385091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092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635"/>
              <a:ext cx="1333500" cy="3681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宋体" charset="-122"/>
                  <a:cs typeface="+mn-cs"/>
                </a:rPr>
                <a:t>2.5 h drive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charset="-122"/>
                <a:cs typeface="+mn-cs"/>
              </a:endParaRPr>
            </a:p>
          </p:txBody>
        </p:sp>
        <p:sp>
          <p:nvSpPr>
            <p:cNvPr id="385094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38505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970588" y="4392613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itchFamily="34" charset="0"/>
              <a:buChar char="•"/>
              <a:defRPr sz="32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716588" y="2830513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5807075" y="2830513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5807075" y="2830513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478463" y="2530475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宋体" charset="-122"/>
                <a:cs typeface="+mn-cs"/>
              </a:rPr>
              <a:t>Previous site candidate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385063" name="椭圆 61"/>
          <p:cNvSpPr>
            <a:spLocks noChangeArrowheads="1"/>
          </p:cNvSpPr>
          <p:nvPr/>
        </p:nvSpPr>
        <p:spPr bwMode="auto">
          <a:xfrm>
            <a:off x="5680075" y="2589213"/>
            <a:ext cx="258763" cy="52070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楷体" pitchFamily="49" charset="-122"/>
              <a:cs typeface="+mn-cs"/>
            </a:endParaRPr>
          </a:p>
        </p:txBody>
      </p:sp>
      <p:sp>
        <p:nvSpPr>
          <p:cNvPr id="385064" name="矩形 15"/>
          <p:cNvSpPr>
            <a:spLocks noChangeArrowheads="1"/>
          </p:cNvSpPr>
          <p:nvPr/>
        </p:nvSpPr>
        <p:spPr bwMode="auto">
          <a:xfrm>
            <a:off x="127000" y="2238375"/>
            <a:ext cx="246062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4CD"/>
                </a:solidFill>
                <a:latin typeface="Calibri" pitchFamily="34" charset="0"/>
                <a:ea typeface="楷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Overburden ~ 700 m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grpSp>
        <p:nvGrpSpPr>
          <p:cNvPr id="385066" name="组合 4"/>
          <p:cNvGrpSpPr>
            <a:grpSpLocks/>
          </p:cNvGrpSpPr>
          <p:nvPr/>
        </p:nvGrpSpPr>
        <p:grpSpPr bwMode="auto">
          <a:xfrm>
            <a:off x="5266450" y="1997075"/>
            <a:ext cx="3863143" cy="2981325"/>
            <a:chOff x="132770" y="1876574"/>
            <a:chExt cx="5294310" cy="4432746"/>
          </a:xfrm>
        </p:grpSpPr>
        <p:pic>
          <p:nvPicPr>
            <p:cNvPr id="385067" name="Picture 4" descr="allbaseline_dyb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5068" name="Text Box 5"/>
            <p:cNvSpPr txBox="1">
              <a:spLocks noChangeArrowheads="1"/>
            </p:cNvSpPr>
            <p:nvPr/>
          </p:nvSpPr>
          <p:spPr bwMode="auto">
            <a:xfrm>
              <a:off x="2399620" y="1876574"/>
              <a:ext cx="1531513" cy="43856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+mn-cs"/>
                </a:rPr>
                <a:t>Daya Bay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85069" name="Oval 7"/>
            <p:cNvSpPr>
              <a:spLocks noChangeArrowheads="1"/>
            </p:cNvSpPr>
            <p:nvPr/>
          </p:nvSpPr>
          <p:spPr bwMode="auto">
            <a:xfrm>
              <a:off x="4574161" y="4965399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endParaRPr>
            </a:p>
          </p:txBody>
        </p:sp>
        <p:sp>
          <p:nvSpPr>
            <p:cNvPr id="385070" name="Text Box 9"/>
            <p:cNvSpPr txBox="1">
              <a:spLocks noChangeArrowheads="1"/>
            </p:cNvSpPr>
            <p:nvPr/>
          </p:nvSpPr>
          <p:spPr bwMode="auto">
            <a:xfrm>
              <a:off x="4164070" y="2213219"/>
              <a:ext cx="1019934" cy="43846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宋体" pitchFamily="2" charset="-122"/>
                  <a:cs typeface="+mn-cs"/>
                </a:rPr>
                <a:t>JUNO</a:t>
              </a:r>
            </a:p>
          </p:txBody>
        </p:sp>
        <p:sp>
          <p:nvSpPr>
            <p:cNvPr id="385071" name="Line 11"/>
            <p:cNvSpPr>
              <a:spLocks noChangeShapeType="1"/>
            </p:cNvSpPr>
            <p:nvPr/>
          </p:nvSpPr>
          <p:spPr bwMode="auto">
            <a:xfrm>
              <a:off x="4645598" y="2792443"/>
              <a:ext cx="2288" cy="20368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528" y="836712"/>
            <a:ext cx="8628698" cy="1080120"/>
          </a:xfrm>
        </p:spPr>
        <p:txBody>
          <a:bodyPr/>
          <a:lstStyle/>
          <a:p>
            <a:r>
              <a:rPr lang="en-US" altLang="zh-CN" sz="2400" b="0" dirty="0"/>
              <a:t>A 20 </a:t>
            </a:r>
            <a:r>
              <a:rPr lang="en-US" altLang="zh-CN" sz="2400" b="0" dirty="0" err="1"/>
              <a:t>kt</a:t>
            </a:r>
            <a:r>
              <a:rPr lang="en-US" altLang="zh-CN" sz="2400" b="0" dirty="0"/>
              <a:t> liquid scintillator detector at ~53 km baseline from reactors for neutrino mass hierarchy, precision determination of oscillation parameters and astrophysics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fld id="{8C8D1D08-5A62-40CF-B6DD-79D1657BA8E6}" type="slidenum">
              <a:rPr kumimoji="0" lang="zh-CN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t>4</a:t>
            </a:fld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5" name="内容占位符 6">
            <a:extLst>
              <a:ext uri="{FF2B5EF4-FFF2-40B4-BE49-F238E27FC236}">
                <a16:creationId xmlns:a16="http://schemas.microsoft.com/office/drawing/2014/main" id="{942BCBE5-71F4-4BF4-81EE-3EA2107638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191089"/>
              </p:ext>
            </p:extLst>
          </p:nvPr>
        </p:nvGraphicFramePr>
        <p:xfrm>
          <a:off x="5003799" y="5034737"/>
          <a:ext cx="4101845" cy="16764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08361">
                  <a:extLst>
                    <a:ext uri="{9D8B030D-6E8A-4147-A177-3AD203B41FA5}">
                      <a16:colId xmlns:a16="http://schemas.microsoft.com/office/drawing/2014/main" val="267740311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717759643"/>
                    </a:ext>
                  </a:extLst>
                </a:gridCol>
                <a:gridCol w="1725332">
                  <a:extLst>
                    <a:ext uri="{9D8B030D-6E8A-4147-A177-3AD203B41FA5}">
                      <a16:colId xmlns:a16="http://schemas.microsoft.com/office/drawing/2014/main" val="1456297673"/>
                    </a:ext>
                  </a:extLst>
                </a:gridCol>
              </a:tblGrid>
              <a:tr h="312893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Target mass [t]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energy resolution 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930405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JUNO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20,000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72215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Borexino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5%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868286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KamLAND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1,000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398267"/>
                  </a:ext>
                </a:extLst>
              </a:tr>
              <a:tr h="31289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Daya</a:t>
                      </a:r>
                      <a:r>
                        <a:rPr lang="en-US" altLang="zh-CN" sz="1600" dirty="0"/>
                        <a:t> Bay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8% @ 1 MeV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8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72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07E67-6239-42D6-B67B-BC4CC0B6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u="none" dirty="0"/>
              <a:t>Physics of JUNO</a:t>
            </a:r>
            <a:endParaRPr lang="zh-CN" altLang="en-US" u="none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452D5D-2370-4A60-A949-68C9C932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55" y="916651"/>
            <a:ext cx="4348304" cy="5256584"/>
          </a:xfrm>
        </p:spPr>
        <p:txBody>
          <a:bodyPr/>
          <a:lstStyle/>
          <a:p>
            <a:r>
              <a:rPr lang="en-US" altLang="zh-CN" sz="2000" b="0" dirty="0">
                <a:solidFill>
                  <a:schemeClr val="tx1"/>
                </a:solidFill>
              </a:rPr>
              <a:t>Energy resolution of ~3%@1 MeV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leads to a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sensitivity of NMO at </a:t>
            </a:r>
            <a:r>
              <a:rPr lang="en-US" altLang="zh-CN" sz="2000" b="0" dirty="0"/>
              <a:t>3σ@ ~6 </a:t>
            </a:r>
            <a:r>
              <a:rPr lang="en-US" altLang="zh-CN" sz="2000" b="0" dirty="0" err="1"/>
              <a:t>yrs</a:t>
            </a:r>
            <a:r>
              <a:rPr lang="en-US" altLang="zh-CN" sz="2000" b="0" dirty="0"/>
              <a:t>*26.6 GW</a:t>
            </a:r>
          </a:p>
          <a:p>
            <a:r>
              <a:rPr lang="en-US" altLang="zh-CN" sz="2000" b="0" dirty="0">
                <a:solidFill>
                  <a:schemeClr val="tx1"/>
                </a:solidFill>
              </a:rPr>
              <a:t>Atmospheric neutrinos contribute another ~ </a:t>
            </a:r>
            <a:r>
              <a:rPr lang="en-US" altLang="zh-CN" sz="2000" b="0" dirty="0"/>
              <a:t>0.7~1.4 σ @ ~6 </a:t>
            </a:r>
            <a:r>
              <a:rPr lang="en-US" altLang="zh-CN" sz="2000" b="0" dirty="0" err="1"/>
              <a:t>yrs</a:t>
            </a:r>
            <a:endParaRPr lang="en-US" altLang="zh-CN" sz="2000" b="0" dirty="0"/>
          </a:p>
          <a:p>
            <a:r>
              <a:rPr lang="en-US" altLang="zh-CN" sz="2000" b="0" dirty="0">
                <a:solidFill>
                  <a:schemeClr val="tx1"/>
                </a:solidFill>
              </a:rPr>
              <a:t>Most of neutrino oscillation parameters can be improved </a:t>
            </a:r>
            <a:r>
              <a:rPr lang="en-US" altLang="zh-CN" sz="2000" b="0" dirty="0">
                <a:solidFill>
                  <a:schemeClr val="tx1"/>
                </a:solidFill>
                <a:cs typeface="Calibri" panose="020F0502020204030204" pitchFamily="34" charset="0"/>
              </a:rPr>
              <a:t>to a </a:t>
            </a:r>
            <a:r>
              <a:rPr lang="en-US" altLang="zh-CN" sz="2000" b="0" dirty="0">
                <a:cs typeface="Calibri" panose="020F0502020204030204" pitchFamily="34" charset="0"/>
              </a:rPr>
              <a:t>sub-percent level</a:t>
            </a:r>
            <a:r>
              <a:rPr lang="en-US" altLang="zh-CN" sz="2000" b="0" dirty="0">
                <a:solidFill>
                  <a:schemeClr val="tx1"/>
                </a:solidFill>
              </a:rPr>
              <a:t> </a:t>
            </a:r>
          </a:p>
          <a:p>
            <a:r>
              <a:rPr lang="en-US" altLang="zh-CN" sz="2000" b="0" dirty="0">
                <a:solidFill>
                  <a:schemeClr val="tx1"/>
                </a:solidFill>
              </a:rPr>
              <a:t>Solar, supernova and geoneutrinos</a:t>
            </a:r>
          </a:p>
          <a:p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6C09C1-D160-4FB3-A1A7-5BE055D15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D1D08-5A62-40CF-B6DD-79D1657BA8E6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ACF75C-570E-47D3-A5AF-140AFDC1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982978"/>
            <a:ext cx="4132281" cy="2524762"/>
          </a:xfrm>
          <a:prstGeom prst="rect">
            <a:avLst/>
          </a:prstGeom>
        </p:spPr>
      </p:pic>
      <p:graphicFrame>
        <p:nvGraphicFramePr>
          <p:cNvPr id="7" name="Group 39">
            <a:extLst>
              <a:ext uri="{FF2B5EF4-FFF2-40B4-BE49-F238E27FC236}">
                <a16:creationId xmlns:a16="http://schemas.microsoft.com/office/drawing/2014/main" id="{D915107A-2B96-4B08-BF79-0D4CB6FB3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53145"/>
              </p:ext>
            </p:extLst>
          </p:nvPr>
        </p:nvGraphicFramePr>
        <p:xfrm>
          <a:off x="4932039" y="4085856"/>
          <a:ext cx="4030133" cy="2262226"/>
        </p:xfrm>
        <a:graphic>
          <a:graphicData uri="http://schemas.openxmlformats.org/drawingml/2006/table">
            <a:tbl>
              <a:tblPr/>
              <a:tblGrid>
                <a:gridCol w="967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201">
                  <a:extLst>
                    <a:ext uri="{9D8B030D-6E8A-4147-A177-3AD203B41FA5}">
                      <a16:colId xmlns:a16="http://schemas.microsoft.com/office/drawing/2014/main" val="2550929634"/>
                    </a:ext>
                  </a:extLst>
                </a:gridCol>
              </a:tblGrid>
              <a:tr h="53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Current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(PDG2020) 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(100 d)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JUNO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(6 y)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1.3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0.8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0.2%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21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2.4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1.0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0.3%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62654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q</a:t>
                      </a:r>
                      <a:r>
                        <a:rPr kumimoji="1" lang="en-US" altLang="zh-CN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12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4.2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1.9</a:t>
                      </a:r>
                      <a:r>
                        <a:rPr kumimoji="1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0.5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q</a:t>
                      </a:r>
                      <a:r>
                        <a:rPr kumimoji="1" lang="en-US" altLang="zh-CN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13</a:t>
                      </a:r>
                    </a:p>
                  </a:txBody>
                  <a:tcPr marL="91496" marR="91496" marT="45781" marB="457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3.2%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47.9%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12.1%</a:t>
                      </a:r>
                      <a:endParaRPr kumimoji="1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96" marR="91496" marT="45781" marB="457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701586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EEB130B1-F627-4B95-98A9-AB0CA8C25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5" y="3978789"/>
            <a:ext cx="3096344" cy="26569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38B1994-9D13-4DA1-AB87-2D556F83ADB9}"/>
              </a:ext>
            </a:extLst>
          </p:cNvPr>
          <p:cNvSpPr/>
          <p:nvPr/>
        </p:nvSpPr>
        <p:spPr>
          <a:xfrm>
            <a:off x="173884" y="4371689"/>
            <a:ext cx="1594895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4000" indent="-144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b="0" dirty="0">
                <a:solidFill>
                  <a:srgbClr val="0000FF"/>
                </a:solidFill>
                <a:latin typeface="+mn-lt"/>
              </a:rPr>
              <a:t>high stat. if burst SN </a:t>
            </a:r>
            <a:r>
              <a:rPr lang="en-US" altLang="zh-CN" sz="1600" b="0" dirty="0">
                <a:solidFill>
                  <a:srgbClr val="0000FF"/>
                </a:solidFill>
                <a:latin typeface="Symbol" panose="05050102010706020507" pitchFamily="18" charset="2"/>
              </a:rPr>
              <a:t>n </a:t>
            </a:r>
            <a:r>
              <a:rPr lang="en-US" altLang="zh-CN" sz="1600" b="0" dirty="0">
                <a:solidFill>
                  <a:srgbClr val="0000FF"/>
                </a:solidFill>
                <a:latin typeface="+mn-lt"/>
              </a:rPr>
              <a:t>nearby</a:t>
            </a:r>
          </a:p>
          <a:p>
            <a:pPr marL="144000" indent="-144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1600" b="0" dirty="0">
                <a:solidFill>
                  <a:srgbClr val="0000FF"/>
                </a:solidFill>
                <a:latin typeface="+mn-lt"/>
              </a:rPr>
              <a:t>high prob. to discover diffused SN </a:t>
            </a:r>
            <a:r>
              <a:rPr lang="en-US" altLang="zh-CN" sz="1600" b="0" dirty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endParaRPr lang="zh-CN" altLang="en-US" sz="16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8396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>
            <a:extLst>
              <a:ext uri="{FF2B5EF4-FFF2-40B4-BE49-F238E27FC236}">
                <a16:creationId xmlns:a16="http://schemas.microsoft.com/office/drawing/2014/main" id="{4656F696-E92D-4C12-A2DB-6FCB240F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7831782" cy="576677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+mn-lt"/>
              </a:rPr>
              <a:t>Construction of JUNO</a:t>
            </a:r>
            <a:endParaRPr lang="zh-CN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9635" name="内容占位符 2">
            <a:extLst>
              <a:ext uri="{FF2B5EF4-FFF2-40B4-BE49-F238E27FC236}">
                <a16:creationId xmlns:a16="http://schemas.microsoft.com/office/drawing/2014/main" id="{93E52D24-08CD-4759-A873-7403EDBA8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11" y="741810"/>
            <a:ext cx="4869061" cy="33352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Civil construction mostly finished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Components mostly produced, including a new type of high efficiency 20” MCP-PMTs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SS structure completed, acrylic sphere bonding in progress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PMT installation will start in a few months, LS Filling will start next year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sz="2000" dirty="0"/>
              <a:t>High energy resolution(3%@1MeV</a:t>
            </a:r>
            <a:r>
              <a:rPr lang="en-US" altLang="zh-CN" sz="2000" dirty="0">
                <a:sym typeface="Symbol" panose="05050102010706020507" pitchFamily="18" charset="2"/>
              </a:rPr>
              <a:t>)</a:t>
            </a:r>
            <a:r>
              <a:rPr lang="en-US" altLang="zh-CN" sz="2000" dirty="0"/>
              <a:t> and cleanness(10</a:t>
            </a:r>
            <a:r>
              <a:rPr lang="en-US" altLang="zh-CN" sz="2000" baseline="30000" dirty="0"/>
              <a:t>-17 </a:t>
            </a:r>
            <a:r>
              <a:rPr lang="en-US" altLang="zh-CN" sz="2000" dirty="0"/>
              <a:t>g/g) seems realizable</a:t>
            </a:r>
          </a:p>
          <a:p>
            <a:endParaRPr lang="zh-CN" altLang="en-US" sz="2400" dirty="0"/>
          </a:p>
        </p:txBody>
      </p:sp>
      <p:sp>
        <p:nvSpPr>
          <p:cNvPr id="69636" name="灯片编号占位符 3">
            <a:extLst>
              <a:ext uri="{FF2B5EF4-FFF2-40B4-BE49-F238E27FC236}">
                <a16:creationId xmlns:a16="http://schemas.microsoft.com/office/drawing/2014/main" id="{77D4BA3D-3C9C-4FCB-A5B7-13408B301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F5882-9AB2-47C0-8E9E-4CF46C415912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9637" name="图片 4">
            <a:extLst>
              <a:ext uri="{FF2B5EF4-FFF2-40B4-BE49-F238E27FC236}">
                <a16:creationId xmlns:a16="http://schemas.microsoft.com/office/drawing/2014/main" id="{40D209BD-63DB-484F-A1AA-69BE18660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9" b="11387"/>
          <a:stretch/>
        </p:blipFill>
        <p:spPr bwMode="auto">
          <a:xfrm>
            <a:off x="5364089" y="713202"/>
            <a:ext cx="3490913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D64EF2-657E-47A9-8056-2DF438CC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54" y="3961106"/>
            <a:ext cx="4137798" cy="24232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3C5B393-7FA7-458F-94CD-EA0B4CB3F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22" y="4749557"/>
            <a:ext cx="3490913" cy="20025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F52CBCA-EEE7-4710-AC6F-FB81D99B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JUNO-TAO: a LS detector at -50℃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323527" y="1077044"/>
            <a:ext cx="5616625" cy="5304284"/>
          </a:xfrm>
          <a:solidFill>
            <a:srgbClr val="FFFFFF">
              <a:alpha val="69804"/>
            </a:srgbClr>
          </a:solidFill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 high precise neutrino detector located at the 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Taishan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 Nuclear Power Plant, ~30m from a 4.6GW reactor core</a:t>
            </a: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A reference neutrino spectrum to improve MH and constrain uncertainties(arXiv:2005.08745)</a:t>
            </a: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Sterile neutrino searches</a:t>
            </a: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Nuclear data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Highest possible energy resolution </a:t>
            </a:r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~ 1.5%/E:</a:t>
            </a:r>
            <a:endParaRPr lang="en-US" altLang="zh-C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Large area </a:t>
            </a:r>
            <a:r>
              <a:rPr lang="en-US" altLang="zh-CN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2">
              <a:spcBef>
                <a:spcPts val="300"/>
              </a:spcBef>
            </a:pP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PDE &gt; 50%, &gt;90% coverage, 10 m</a:t>
            </a:r>
            <a:r>
              <a:rPr lang="en-US" altLang="zh-CN" sz="1600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endParaRPr lang="en-US" altLang="zh-CN" sz="1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ts val="300"/>
              </a:spcBef>
            </a:pP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4500 </a:t>
            </a:r>
            <a:r>
              <a:rPr lang="en-US" altLang="zh-CN" sz="1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p.e.</a:t>
            </a: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/MeV </a:t>
            </a: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 3 JUNO; </a:t>
            </a: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Operate at -50℃ to reduce </a:t>
            </a:r>
            <a:r>
              <a:rPr lang="en-US" altLang="zh-CN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 dark noise by</a:t>
            </a:r>
            <a:r>
              <a:rPr lang="zh-CN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CN" alt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orders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 of magnitude to 100 Hz/mm</a:t>
            </a:r>
            <a:r>
              <a:rPr lang="en-US" altLang="zh-CN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lvl="1">
              <a:spcBef>
                <a:spcPts val="300"/>
              </a:spcBef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Gadolinium-doped liquid scintillator working at         -50℃ </a:t>
            </a: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a new recipe </a:t>
            </a:r>
            <a:endParaRPr lang="en-US" altLang="zh-C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~2000 IBD/day with ~2% 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bkg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To be operational in 2023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1E7CC1-2E03-4F87-88CF-20B5677D4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528" y="4365104"/>
            <a:ext cx="2663313" cy="22796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1F71E3-50E6-4D85-B466-0E088FC88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270" y="2660161"/>
            <a:ext cx="2793574" cy="19406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2840AA-8A09-42BD-BD27-E0C1307479C3}"/>
              </a:ext>
            </a:extLst>
          </p:cNvPr>
          <p:cNvSpPr txBox="1"/>
          <p:nvPr/>
        </p:nvSpPr>
        <p:spPr>
          <a:xfrm>
            <a:off x="7902933" y="2660161"/>
            <a:ext cx="1153908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华文中宋" pitchFamily="2" charset="-122"/>
                <a:cs typeface="+mn-cs"/>
              </a:rPr>
              <a:t>Expected energy resolution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F32557AA-ED7D-4158-9331-699A2D0E6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78541"/>
            <a:ext cx="3202685" cy="18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42689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9788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JUNO-</a:t>
            </a:r>
            <a:r>
              <a:rPr lang="en-US" altLang="zh-CN" b="1" dirty="0">
                <a:solidFill>
                  <a:srgbClr val="FF0000"/>
                </a:solidFill>
                <a:latin typeface="Symbol" pitchFamily="18" charset="2"/>
              </a:rPr>
              <a:t>bb</a:t>
            </a:r>
            <a:endParaRPr lang="zh-CN" altLang="en-US" b="1" dirty="0"/>
          </a:p>
        </p:txBody>
      </p:sp>
      <p:sp>
        <p:nvSpPr>
          <p:cNvPr id="392195" name="内容占位符 6"/>
          <p:cNvSpPr txBox="1">
            <a:spLocks/>
          </p:cNvSpPr>
          <p:nvPr/>
        </p:nvSpPr>
        <p:spPr bwMode="auto">
          <a:xfrm>
            <a:off x="179388" y="763732"/>
            <a:ext cx="7272932" cy="103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In </a:t>
            </a:r>
            <a:r>
              <a:rPr lang="en-US" altLang="zh-CN" sz="2000" b="0" dirty="0">
                <a:solidFill>
                  <a:prstClr val="black"/>
                </a:solidFill>
              </a:rPr>
              <a:t>10-20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 years from now, oscillation will be mostly understood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0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宋体" pitchFamily="2" charset="-122"/>
                <a:cs typeface="+mn-cs"/>
              </a:rPr>
              <a:t>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宋体" pitchFamily="2" charset="-122"/>
                <a:cs typeface="+mn-cs"/>
              </a:rPr>
              <a:t>bb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 decay will be the next </a:t>
            </a:r>
            <a:r>
              <a:rPr lang="en-US" altLang="zh-CN" sz="2000" b="0" dirty="0">
                <a:solidFill>
                  <a:prstClr val="black"/>
                </a:solidFill>
              </a:rPr>
              <a:t>focus point: </a:t>
            </a:r>
          </a:p>
          <a:p>
            <a:pPr lvl="1" indent="-342900">
              <a:buClrTx/>
              <a:buSzTx/>
              <a:buFont typeface="Arial" pitchFamily="34" charset="0"/>
              <a:buChar char="•"/>
              <a:defRPr/>
            </a:pPr>
            <a:r>
              <a:rPr lang="en-US" altLang="zh-CN" sz="1600" b="0" dirty="0">
                <a:solidFill>
                  <a:prstClr val="black"/>
                </a:solidFill>
              </a:rPr>
              <a:t>Dirac-Majorana nature and the absolute </a:t>
            </a:r>
            <a:r>
              <a:rPr lang="en-US" altLang="zh-CN" sz="1600" b="0" dirty="0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US" altLang="zh-CN" sz="1600" b="0" dirty="0">
                <a:solidFill>
                  <a:prstClr val="black"/>
                </a:solidFill>
              </a:rPr>
              <a:t> mass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392199" name="Picture 11" descr="C:\Users\admin\Documents\MY DOCU\江门中微子实验\效果图\正视图\正视图\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9312" r="25363" b="8632"/>
          <a:stretch>
            <a:fillRect/>
          </a:stretch>
        </p:blipFill>
        <p:spPr bwMode="auto">
          <a:xfrm>
            <a:off x="6100763" y="1282700"/>
            <a:ext cx="2741612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0" name="椭圆 2"/>
          <p:cNvSpPr>
            <a:spLocks noChangeArrowheads="1"/>
          </p:cNvSpPr>
          <p:nvPr/>
        </p:nvSpPr>
        <p:spPr bwMode="auto">
          <a:xfrm>
            <a:off x="7200900" y="3041650"/>
            <a:ext cx="541338" cy="56991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812800" marR="0" lvl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392201" name="矩形 8"/>
          <p:cNvSpPr>
            <a:spLocks noChangeArrowheads="1"/>
          </p:cNvSpPr>
          <p:nvPr/>
        </p:nvSpPr>
        <p:spPr bwMode="auto">
          <a:xfrm>
            <a:off x="6147122" y="5900988"/>
            <a:ext cx="2695253" cy="5232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Zhao et al.,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arXiv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: 1610.07143, CPC 41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2017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）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5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sp>
        <p:nvSpPr>
          <p:cNvPr id="392202" name="矩形 2"/>
          <p:cNvSpPr>
            <a:spLocks noChangeArrowheads="1"/>
          </p:cNvSpPr>
          <p:nvPr/>
        </p:nvSpPr>
        <p:spPr bwMode="auto">
          <a:xfrm>
            <a:off x="6100763" y="4797425"/>
            <a:ext cx="3043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Load 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136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Xe or 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130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Calibri" pitchFamily="34" charset="0"/>
              </a:rPr>
              <a:t>Te into the LS of JUNO: good self-shielding</a:t>
            </a:r>
            <a:r>
              <a:rPr lang="en-US" altLang="zh-CN" sz="2000" dirty="0">
                <a:solidFill>
                  <a:srgbClr val="0000CC"/>
                </a:solidFill>
                <a:cs typeface="Calibri" pitchFamily="34" charset="0"/>
              </a:rPr>
              <a:t>, resolution, etc.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fld id="{B7132689-52F2-49AA-B06C-381739A9AAFD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buNone/>
                <a:tabLst/>
                <a:defRPr/>
              </a:pPr>
              <a:t>8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005CB85-16F1-4996-BED2-32B800C03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44" y="1775718"/>
            <a:ext cx="25146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98F4857E-ECB8-4DBC-867B-DB17A1AD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74" y="1802706"/>
            <a:ext cx="239236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AA99C8D-0AF4-46CE-9458-8793C5C5E4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0100575"/>
              </p:ext>
            </p:extLst>
          </p:nvPr>
        </p:nvGraphicFramePr>
        <p:xfrm>
          <a:off x="442761" y="4093237"/>
          <a:ext cx="5513386" cy="2743128"/>
        </p:xfrm>
        <a:graphic>
          <a:graphicData uri="http://schemas.openxmlformats.org/drawingml/2006/table">
            <a:tbl>
              <a:tblPr/>
              <a:tblGrid>
                <a:gridCol w="204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Isotope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84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Mass(t)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BA8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&lt;</a:t>
                      </a:r>
                      <a:r>
                        <a:rPr kumimoji="0" lang="en-US" altLang="zh-CN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kumimoji="0" lang="en-US" altLang="zh-CN" sz="1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bb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&gt;,</a:t>
                      </a:r>
                      <a:r>
                        <a:rPr kumimoji="0" lang="en-US" altLang="zh-CN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meV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2C2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KamLAND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-Zen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0.8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36-156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EXO-200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0.2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93-286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nEXO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7-22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Cupid-1T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100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Mo</a:t>
                      </a:r>
                    </a:p>
                  </a:txBody>
                  <a:tcPr marL="91415" marR="91415" marT="45716" marB="45716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1415" marR="91415" marT="45716" marB="45716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4-7</a:t>
                      </a:r>
                    </a:p>
                  </a:txBody>
                  <a:tcPr marL="91415" marR="91415" marT="45716" marB="45716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39077"/>
                  </a:ext>
                </a:extLst>
              </a:tr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Legend-1000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76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Ge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10-40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SNO+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130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Te</a:t>
                      </a:r>
                    </a:p>
                  </a:txBody>
                  <a:tcPr marL="91415" marR="91415" marT="45716" marB="45716" horzOverflow="overflow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91415" marR="91415" marT="45716" marB="45716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19-46</a:t>
                      </a:r>
                    </a:p>
                  </a:txBody>
                  <a:tcPr marL="91415" marR="91415" marT="45716" marB="45716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JUNO-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bb</a:t>
                      </a: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136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Xe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FF9900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CC3399"/>
                        </a:buClr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SzPct val="80000"/>
                        <a:buFont typeface="Wingdings" panose="05000000000000000000" pitchFamily="2" charset="2"/>
                        <a:defRPr>
                          <a:solidFill>
                            <a:srgbClr val="0000CC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4-12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ymbol" panose="05050102010706020507" pitchFamily="18" charset="2"/>
                        <a:ea typeface="宋体" panose="02010600030101010101" pitchFamily="2" charset="-122"/>
                      </a:endParaRPr>
                    </a:p>
                  </a:txBody>
                  <a:tcPr marL="91415" marR="91415" marT="45716" marB="45716" horzOverflow="overflow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130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Te</a:t>
                      </a:r>
                    </a:p>
                  </a:txBody>
                  <a:tcPr marL="91415" marR="91415" marT="45716" marB="45716" horzOverflow="overflow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100-200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2-6  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？</a:t>
                      </a:r>
                    </a:p>
                  </a:txBody>
                  <a:tcPr marL="91415" marR="91415" marT="45716" marB="45716" horzOverflow="overflow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81698636-248C-48EF-B332-3E05A304DCB4}"/>
              </a:ext>
            </a:extLst>
          </p:cNvPr>
          <p:cNvSpPr/>
          <p:nvPr/>
        </p:nvSpPr>
        <p:spPr>
          <a:xfrm>
            <a:off x="1574917" y="1893022"/>
            <a:ext cx="202491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J. Cao et al., arXiv:1908.08355</a:t>
            </a:r>
            <a:endParaRPr kumimoji="0" lang="zh-CN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8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标题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869334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Cosmic-Rays and </a:t>
            </a:r>
            <a:r>
              <a:rPr lang="en-US" altLang="zh-CN" sz="3600" b="1" dirty="0">
                <a:solidFill>
                  <a:srgbClr val="FF0000"/>
                </a:solidFill>
                <a:latin typeface="Symbol" panose="05050102010706020507" pitchFamily="18" charset="2"/>
                <a:ea typeface="MS PGothic" pitchFamily="34" charset="-128"/>
              </a:rPr>
              <a:t>g</a:t>
            </a:r>
            <a:r>
              <a:rPr lang="en-US" altLang="zh-CN" sz="36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-astronomy </a:t>
            </a:r>
            <a:br>
              <a:rPr lang="en-US" altLang="zh-CN" sz="32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  <a:sym typeface="Symbol" panose="05050102010706020507" pitchFamily="18" charset="2"/>
              </a:rPr>
              <a:t> 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L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arge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H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igh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ltitude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A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ir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S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hower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O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bservatory(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MS PGothic" pitchFamily="34" charset="-128"/>
              </a:rPr>
              <a:t>LHAASO)</a:t>
            </a:r>
            <a:r>
              <a:rPr lang="en-US" altLang="zh-CN" sz="2400" b="1" dirty="0">
                <a:solidFill>
                  <a:srgbClr val="7030A0"/>
                </a:solidFill>
                <a:latin typeface="+mn-lt"/>
                <a:ea typeface="MS PGothic" pitchFamily="34" charset="-128"/>
              </a:rPr>
              <a:t> </a:t>
            </a:r>
            <a:endParaRPr lang="zh-CN" altLang="zh-CN" sz="3200" b="1" dirty="0">
              <a:solidFill>
                <a:srgbClr val="FF00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396295" name="矩形 2"/>
          <p:cNvSpPr>
            <a:spLocks noChangeArrowheads="1"/>
          </p:cNvSpPr>
          <p:nvPr/>
        </p:nvSpPr>
        <p:spPr bwMode="auto">
          <a:xfrm>
            <a:off x="272155" y="1061047"/>
            <a:ext cx="540887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800100" indent="-3429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kumimoji="1" lang="en-US" altLang="zh-CN" sz="2000" b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W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orld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 largest air shower array(with e,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Arial" pitchFamily="34" charset="0"/>
              </a:rPr>
              <a:t>m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, 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water Č detectors and Č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telescope) </a:t>
            </a:r>
            <a:r>
              <a:rPr kumimoji="1" lang="en-US" altLang="zh-CN" sz="2000" b="0" dirty="0">
                <a:ea typeface="MS PGothic" pitchFamily="34" charset="-128"/>
                <a:cs typeface="Arial" pitchFamily="34" charset="0"/>
              </a:rPr>
              <a:t>for the high energy </a:t>
            </a:r>
            <a:r>
              <a:rPr lang="en-US" altLang="zh-CN" sz="2000" b="0" dirty="0">
                <a:latin typeface="Symbol" panose="05050102010706020507" pitchFamily="18" charset="2"/>
                <a:ea typeface="MS PGothic" pitchFamily="34" charset="-128"/>
              </a:rPr>
              <a:t>g</a:t>
            </a:r>
            <a:r>
              <a:rPr lang="en-US" altLang="zh-CN" sz="2000" b="0" dirty="0">
                <a:ea typeface="MS PGothic" pitchFamily="34" charset="-128"/>
              </a:rPr>
              <a:t>-astronomy and </a:t>
            </a:r>
            <a:r>
              <a:rPr kumimoji="1" lang="en-US" altLang="zh-CN" sz="2000" b="0" dirty="0">
                <a:ea typeface="MS PGothic" pitchFamily="34" charset="-128"/>
                <a:cs typeface="Arial" pitchFamily="34" charset="0"/>
              </a:rPr>
              <a:t>cosmic-ray physics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MS PGothic" pitchFamily="34" charset="-128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Construction just completed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 and interesting 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results </a:t>
            </a:r>
            <a:r>
              <a:rPr kumimoji="1" lang="en-US" altLang="zh-CN" sz="2000" b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obtained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:</a:t>
            </a:r>
          </a:p>
          <a:p>
            <a:pPr marL="648000" marR="0" lvl="2" indent="-288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Highest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Arial" charset="0"/>
              </a:rPr>
              <a:t>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-rays from the Milky Way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：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1.4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PeV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  <a:p>
            <a:pPr marL="648000" lvl="2" indent="-28800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ea typeface="MS PGothic" pitchFamily="34" charset="-128"/>
                <a:cs typeface="Arial" charset="0"/>
              </a:rPr>
              <a:t>many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Arial" charset="0"/>
              </a:rPr>
              <a:t>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-ray sources up to ~1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PeV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identified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PeVatrons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Wingdings" panose="05000000000000000000" pitchFamily="2" charset="2"/>
              </a:rPr>
              <a:t> in Milky Way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  <a:p>
            <a:pPr marL="305100" lvl="1" indent="-28800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zh-CN" sz="2000" b="0" dirty="0">
                <a:ea typeface="MS PGothic" pitchFamily="34" charset="-128"/>
                <a:cs typeface="Arial" charset="0"/>
              </a:rPr>
              <a:t>Future: </a:t>
            </a:r>
          </a:p>
          <a:p>
            <a:pPr marL="648000" lvl="2" indent="-28800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Large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Array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of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Cherenkov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Telescopes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（</a:t>
            </a:r>
            <a:r>
              <a:rPr lang="en-US" altLang="zh-CN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LACT</a:t>
            </a:r>
            <a:r>
              <a:rPr lang="zh-CN" altLang="en-US" sz="1800" b="0" dirty="0">
                <a:solidFill>
                  <a:srgbClr val="3333FF"/>
                </a:solidFill>
                <a:latin typeface="+mn-lt"/>
                <a:ea typeface="隶书" panose="02010509060101010101" pitchFamily="49" charset="-122"/>
                <a:cs typeface="Calibri" panose="020F0502020204030204" pitchFamily="34" charset="0"/>
              </a:rPr>
              <a:t>）</a:t>
            </a:r>
          </a:p>
          <a:p>
            <a:pPr marL="648000" lvl="2" indent="-288000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en-US" altLang="zh-CN" sz="1800" b="0" dirty="0">
              <a:solidFill>
                <a:srgbClr val="3333FF"/>
              </a:solidFill>
              <a:ea typeface="MS PGothic" pitchFamily="34" charset="-128"/>
              <a:cs typeface="Arial" charset="0"/>
            </a:endParaRPr>
          </a:p>
        </p:txBody>
      </p:sp>
      <p:pic>
        <p:nvPicPr>
          <p:cNvPr id="12" name="图片 10">
            <a:extLst>
              <a:ext uri="{FF2B5EF4-FFF2-40B4-BE49-F238E27FC236}">
                <a16:creationId xmlns:a16="http://schemas.microsoft.com/office/drawing/2014/main" id="{D53785B1-1C64-4272-A5DD-4110CA7F8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298" y="1205802"/>
            <a:ext cx="3212147" cy="233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image.png">
            <a:extLst>
              <a:ext uri="{FF2B5EF4-FFF2-40B4-BE49-F238E27FC236}">
                <a16:creationId xmlns:a16="http://schemas.microsoft.com/office/drawing/2014/main" id="{B7F367E0-309D-4A60-B605-FECB2534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54" y="4039484"/>
            <a:ext cx="7180691" cy="27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9728867-0374-4194-8F40-2717180A02B4}"/>
              </a:ext>
            </a:extLst>
          </p:cNvPr>
          <p:cNvSpPr/>
          <p:nvPr/>
        </p:nvSpPr>
        <p:spPr>
          <a:xfrm>
            <a:off x="5776298" y="3540395"/>
            <a:ext cx="2817172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zh-CN" altLang="en-US" b="0" dirty="0">
              <a:solidFill>
                <a:srgbClr val="C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C2FD9DC-11F6-456F-B043-06AC3C25E4C1}"/>
              </a:ext>
            </a:extLst>
          </p:cNvPr>
          <p:cNvSpPr/>
          <p:nvPr/>
        </p:nvSpPr>
        <p:spPr>
          <a:xfrm>
            <a:off x="5802321" y="3526126"/>
            <a:ext cx="2791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dirty="0">
                <a:solidFill>
                  <a:srgbClr val="0000FF"/>
                </a:solidFill>
                <a:ea typeface="MS PGothic" pitchFamily="34" charset="-128"/>
                <a:cs typeface="Arial" pitchFamily="34" charset="0"/>
              </a:rPr>
              <a:t>Sichuan, 4410m above the sea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11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d210ca3-a871-4011-8c25-f7f7b26b10b7}"/>
  <p:tag name="TABLE_SKINIDX" val="3"/>
  <p:tag name="TABLE_ENCOLOR" val="#5CA2F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03612012"/>
  <p:tag name="KSO_WM_UNIT_PLACING_PICTURE_USER_VIEWPORT" val="{&quot;height&quot;:2890,&quot;width&quot;:32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058,&quot;width&quot;:608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783,&quot;width&quot;:7241}"/>
</p:tagLst>
</file>

<file path=ppt/theme/theme1.xml><?xml version="1.0" encoding="utf-8"?>
<a:theme xmlns:a="http://schemas.openxmlformats.org/drawingml/2006/main" name="HEP in China - present and Future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自定义设计方案">
  <a:themeElements>
    <a:clrScheme name="CJ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C830CC"/>
      </a:accent3>
      <a:accent4>
        <a:srgbClr val="FF0000"/>
      </a:accent4>
      <a:accent5>
        <a:srgbClr val="0000FF"/>
      </a:accent5>
      <a:accent6>
        <a:srgbClr val="00FF00"/>
      </a:accent6>
      <a:hlink>
        <a:srgbClr val="0563C1"/>
      </a:hlink>
      <a:folHlink>
        <a:srgbClr val="954F72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J_template.potx" id="{9E148E04-7991-4170-8F95-D54C19DB11E3}" vid="{DAB60ED2-7C89-47E4-B3A0-A7633678F881}"/>
    </a:ext>
  </a:extLst>
</a:theme>
</file>

<file path=ppt/theme/theme1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自定义设计方案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自定义设计方案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J_template.potx" id="{9E148E04-7991-4170-8F95-D54C19DB11E3}" vid="{DAB60ED2-7C89-47E4-B3A0-A7633678F881}"/>
    </a:ext>
  </a:extLst>
</a:theme>
</file>

<file path=ppt/theme/theme7.xml><?xml version="1.0" encoding="utf-8"?>
<a:theme xmlns:a="http://schemas.openxmlformats.org/drawingml/2006/main" name="8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Times New Roman"/>
        <a:ea typeface="楷体_GB2312"/>
        <a:cs typeface=""/>
      </a:majorFont>
      <a:minorFont>
        <a:latin typeface="Times New Roman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dirty="0" smtClean="0">
            <a:solidFill>
              <a:srgbClr val="0070C0"/>
            </a:solidFill>
            <a:latin typeface="Calibri" pitchFamily="34" charset="0"/>
            <a:ea typeface="楷体" pitchFamily="49" charset="-122"/>
          </a:defRPr>
        </a:defPPr>
      </a:lst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HEP in China - present and Future</Template>
  <TotalTime>6013</TotalTime>
  <Words>1560</Words>
  <Application>Microsoft Office PowerPoint</Application>
  <PresentationFormat>全屏显示(4:3)</PresentationFormat>
  <Paragraphs>254</Paragraphs>
  <Slides>18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55" baseType="lpstr">
      <vt:lpstr>Damascus Bold</vt:lpstr>
      <vt:lpstr>Helvetica Neue</vt:lpstr>
      <vt:lpstr>MS PGothic</vt:lpstr>
      <vt:lpstr>SimHei</vt:lpstr>
      <vt:lpstr>华文中宋</vt:lpstr>
      <vt:lpstr>经典特宋简</vt:lpstr>
      <vt:lpstr>楷体</vt:lpstr>
      <vt:lpstr>楷体_GB2312</vt:lpstr>
      <vt:lpstr>隶书</vt:lpstr>
      <vt:lpstr>思源黑体 CN Medium</vt:lpstr>
      <vt:lpstr>思源黑體 Heavy</vt:lpstr>
      <vt:lpstr>宋体</vt:lpstr>
      <vt:lpstr>宋体</vt:lpstr>
      <vt:lpstr>微软雅黑</vt:lpstr>
      <vt:lpstr>微软雅黑</vt:lpstr>
      <vt:lpstr>Arial</vt:lpstr>
      <vt:lpstr>Arial Black</vt:lpstr>
      <vt:lpstr>Bahnschrift Light SemiCondensed</vt:lpstr>
      <vt:lpstr>Calibri</vt:lpstr>
      <vt:lpstr>Calibri Light</vt:lpstr>
      <vt:lpstr>Symbol</vt:lpstr>
      <vt:lpstr>Times New Roman</vt:lpstr>
      <vt:lpstr>Wingdings</vt:lpstr>
      <vt:lpstr>HEP in China - present and Future</vt:lpstr>
      <vt:lpstr>1_Office 主题​​</vt:lpstr>
      <vt:lpstr>2_CJ_empty</vt:lpstr>
      <vt:lpstr>10_默认设计模板</vt:lpstr>
      <vt:lpstr>自定义设计方案</vt:lpstr>
      <vt:lpstr>1_自定义设计方案</vt:lpstr>
      <vt:lpstr>8_Office 主题</vt:lpstr>
      <vt:lpstr>Office Theme</vt:lpstr>
      <vt:lpstr>6_Office 主题</vt:lpstr>
      <vt:lpstr>2_自定义设计方案</vt:lpstr>
      <vt:lpstr>7_Office 主题</vt:lpstr>
      <vt:lpstr>Office 主题</vt:lpstr>
      <vt:lpstr>1_Office Theme</vt:lpstr>
      <vt:lpstr>Chart</vt:lpstr>
      <vt:lpstr>Plans of IHEP </vt:lpstr>
      <vt:lpstr>BEPCII/BESIII: 2009-2030</vt:lpstr>
      <vt:lpstr>Daya Bay Experiment</vt:lpstr>
      <vt:lpstr>JUNO Experiment</vt:lpstr>
      <vt:lpstr>Physics of JUNO</vt:lpstr>
      <vt:lpstr>Construction of JUNO</vt:lpstr>
      <vt:lpstr>JUNO-TAO: a LS detector at -50℃ </vt:lpstr>
      <vt:lpstr>JUNO-bb</vt:lpstr>
      <vt:lpstr>Cosmic-Rays and g-astronomy    Large High Altitude Air Shower Observatory(LHAASO) </vt:lpstr>
      <vt:lpstr>Future Space Programs</vt:lpstr>
      <vt:lpstr>CEPC  A Higgs Factory</vt:lpstr>
      <vt:lpstr>CEPC Layout</vt:lpstr>
      <vt:lpstr>Design and R&amp;D Efforts</vt:lpstr>
      <vt:lpstr>PowerPoint 演示文稿</vt:lpstr>
      <vt:lpstr>Ideal Schedule </vt:lpstr>
      <vt:lpstr>Project Status</vt:lpstr>
      <vt:lpstr>International Projects</vt:lpstr>
      <vt:lpstr>Other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and Astroparticle Physics in China   Present and Future</dc:title>
  <dc:creator>王贻芳</dc:creator>
  <cp:lastModifiedBy>wangyf</cp:lastModifiedBy>
  <cp:revision>94</cp:revision>
  <cp:lastPrinted>1601-01-01T00:00:00Z</cp:lastPrinted>
  <dcterms:created xsi:type="dcterms:W3CDTF">2020-09-10T14:19:24Z</dcterms:created>
  <dcterms:modified xsi:type="dcterms:W3CDTF">2022-07-25T23:28:47Z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