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691" r:id="rId3"/>
  </p:sldMasterIdLst>
  <p:notesMasterIdLst>
    <p:notesMasterId r:id="rId20"/>
  </p:notesMasterIdLst>
  <p:sldIdLst>
    <p:sldId id="294" r:id="rId4"/>
    <p:sldId id="307" r:id="rId5"/>
    <p:sldId id="321" r:id="rId6"/>
    <p:sldId id="335" r:id="rId7"/>
    <p:sldId id="342" r:id="rId8"/>
    <p:sldId id="341" r:id="rId9"/>
    <p:sldId id="340" r:id="rId10"/>
    <p:sldId id="329" r:id="rId11"/>
    <p:sldId id="320" r:id="rId12"/>
    <p:sldId id="330" r:id="rId13"/>
    <p:sldId id="331" r:id="rId14"/>
    <p:sldId id="332" r:id="rId15"/>
    <p:sldId id="339" r:id="rId16"/>
    <p:sldId id="333" r:id="rId17"/>
    <p:sldId id="343" r:id="rId18"/>
    <p:sldId id="326" r:id="rId19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8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A6E6B-0AA3-497D-B669-27FE5F9190D1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12D83-0C4E-4D01-BEEE-270FC0DF1C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193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99723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1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736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453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2792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938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425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275">
              <a:defRPr/>
            </a:pPr>
            <a:fld id="{53E8E7ED-1173-4880-8227-018266892F72}" type="slidenum">
              <a:rPr lang="en-US" altLang="ja-JP" smtClean="0"/>
              <a:pPr defTabSz="912275"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7655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KEK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9509" y="80628"/>
            <a:ext cx="9169019" cy="540060"/>
          </a:xfrm>
        </p:spPr>
        <p:txBody>
          <a:bodyPr/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155" indent="-342155">
              <a:buSzPct val="80000"/>
              <a:buFont typeface="Wingdings" panose="05000000000000000000" pitchFamily="2" charset="2"/>
              <a:buChar char="n"/>
              <a:defRPr/>
            </a:lvl1pPr>
            <a:lvl2pPr marL="741316" indent="-285134">
              <a:buSzPct val="80000"/>
              <a:buFontTx/>
              <a:buBlip>
                <a:blip r:embed="rId2"/>
              </a:buBlip>
              <a:defRPr/>
            </a:lvl2pPr>
            <a:lvl3pPr marL="1140486" indent="-228091">
              <a:buFont typeface="Wingdings" panose="05000000000000000000" pitchFamily="2" charset="2"/>
              <a:buChar char="ü"/>
              <a:defRPr/>
            </a:lvl3pPr>
            <a:lvl4pPr marL="1596676" indent="-228091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34A3A-8218-44A8-B4F4-F85B8D164B0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l" defTabSz="912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DA9AB-68BF-4C1C-A55C-6322ECA1799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2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556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275">
              <a:defRPr/>
            </a:pPr>
            <a:fld id="{53E8E7ED-1173-4880-8227-018266892F72}" type="slidenum">
              <a:rPr lang="en-US" altLang="ja-JP" smtClean="0"/>
              <a:pPr defTabSz="912275"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3778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222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70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87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600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70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M.Yamauchi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81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27381" y="476672"/>
            <a:ext cx="109728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pic>
        <p:nvPicPr>
          <p:cNvPr id="8" name="Picture 13" descr="keklogo-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725" y="6354461"/>
            <a:ext cx="783080" cy="3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 userDrawn="1"/>
        </p:nvSpPr>
        <p:spPr>
          <a:xfrm>
            <a:off x="10992545" y="6309321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</a:rPr>
              <a:t>KEK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39349" y="6309320"/>
            <a:ext cx="1161729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568626" y="6406729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239349" y="1196752"/>
            <a:ext cx="1161729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00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75387" y="1124744"/>
            <a:ext cx="10972800" cy="5292588"/>
          </a:xfrm>
          <a:prstGeom prst="rect">
            <a:avLst/>
          </a:prstGeom>
        </p:spPr>
        <p:txBody>
          <a:bodyPr vert="horz" lIns="91236" tIns="45619" rIns="91236" bIns="45619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571781" y="6492919"/>
            <a:ext cx="2844800" cy="365125"/>
          </a:xfrm>
          <a:prstGeom prst="rect">
            <a:avLst/>
          </a:prstGeom>
        </p:spPr>
        <p:txBody>
          <a:bodyPr vert="horz" lIns="91236" tIns="45619" rIns="91236" bIns="456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34A3A-8218-44A8-B4F4-F85B8D164B0C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27783" y="6492919"/>
            <a:ext cx="3860800" cy="365125"/>
          </a:xfrm>
          <a:prstGeom prst="rect">
            <a:avLst/>
          </a:prstGeom>
        </p:spPr>
        <p:txBody>
          <a:bodyPr vert="horz" lIns="91236" tIns="45619" rIns="91236" bIns="456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dirty="0" err="1"/>
              <a:t>M.Yamauchi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99781" y="6492919"/>
            <a:ext cx="2844800" cy="365125"/>
          </a:xfrm>
          <a:prstGeom prst="rect">
            <a:avLst/>
          </a:prstGeom>
        </p:spPr>
        <p:txBody>
          <a:bodyPr vert="horz" lIns="91236" tIns="45619" rIns="91236" bIns="456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AB-68BF-4C1C-A55C-6322ECA17994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13" descr="keklogo-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" y="78334"/>
            <a:ext cx="783080" cy="3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815302" y="0"/>
            <a:ext cx="810298" cy="523016"/>
          </a:xfrm>
          <a:prstGeom prst="rect">
            <a:avLst/>
          </a:prstGeom>
          <a:noFill/>
        </p:spPr>
        <p:txBody>
          <a:bodyPr wrap="square" lIns="91236" tIns="45619" rIns="91236" bIns="45619" rtlCol="0">
            <a:spAutoFit/>
          </a:bodyPr>
          <a:lstStyle/>
          <a:p>
            <a:r>
              <a:rPr kumimoji="1" lang="en-US" altLang="ja-JP" sz="2800" b="1" dirty="0"/>
              <a:t>KEK</a:t>
            </a:r>
            <a:endParaRPr kumimoji="1" lang="ja-JP" altLang="en-US" sz="28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9570" y="403909"/>
            <a:ext cx="1437802" cy="322961"/>
          </a:xfrm>
          <a:prstGeom prst="rect">
            <a:avLst/>
          </a:prstGeom>
          <a:noFill/>
        </p:spPr>
        <p:txBody>
          <a:bodyPr wrap="none" lIns="91236" tIns="45619" rIns="91236" bIns="45619" rtlCol="0">
            <a:spAutoFit/>
          </a:bodyPr>
          <a:lstStyle/>
          <a:p>
            <a:pPr>
              <a:lnSpc>
                <a:spcPts val="900"/>
              </a:lnSpc>
            </a:pPr>
            <a:r>
              <a:rPr kumimoji="1" lang="en-US" altLang="ja-JP" sz="1000" dirty="0"/>
              <a:t>High Energy Accelerator</a:t>
            </a:r>
          </a:p>
          <a:p>
            <a:pPr>
              <a:lnSpc>
                <a:spcPts val="900"/>
              </a:lnSpc>
            </a:pPr>
            <a:r>
              <a:rPr kumimoji="1" lang="en-US" altLang="ja-JP" sz="1000" dirty="0"/>
              <a:t>Research Organization</a:t>
            </a:r>
            <a:endParaRPr kumimoji="1" lang="ja-JP" altLang="en-US" sz="1000" dirty="0"/>
          </a:p>
        </p:txBody>
      </p:sp>
      <p:sp>
        <p:nvSpPr>
          <p:cNvPr id="10" name="正方形/長方形 9"/>
          <p:cNvSpPr/>
          <p:nvPr/>
        </p:nvSpPr>
        <p:spPr>
          <a:xfrm>
            <a:off x="1643621" y="1"/>
            <a:ext cx="10548519" cy="65669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36" tIns="45619" rIns="91236" bIns="45619" rtlCol="0" anchor="ctr"/>
          <a:lstStyle/>
          <a:p>
            <a:pPr algn="ctr"/>
            <a:endParaRPr kumimoji="1" lang="ja-JP" altLang="en-US" sz="3200" dirty="0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643651" y="13226"/>
            <a:ext cx="9204935" cy="598078"/>
          </a:xfrm>
          <a:prstGeom prst="rect">
            <a:avLst/>
          </a:prstGeom>
        </p:spPr>
        <p:txBody>
          <a:bodyPr vert="horz" lIns="91236" tIns="45619" rIns="91236" bIns="45619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83400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iming>
    <p:tnLst>
      <p:par>
        <p:cTn id="1" dur="indefinite" restart="never" nodeType="tmRoot"/>
      </p:par>
    </p:tnLst>
  </p:timing>
  <p:txStyles>
    <p:titleStyle>
      <a:lvl1pPr algn="ctr" defTabSz="912386" rtl="0" eaLnBrk="1" latinLnBrk="0" hangingPunct="1">
        <a:spcBef>
          <a:spcPct val="0"/>
        </a:spcBef>
        <a:buNone/>
        <a:defRPr kumimoji="1"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155" indent="-342155" algn="l" defTabSz="912386" rtl="0" eaLnBrk="1" latinLnBrk="0" hangingPunct="1">
        <a:spcBef>
          <a:spcPct val="20000"/>
        </a:spcBef>
        <a:buClr>
          <a:srgbClr val="002060"/>
        </a:buClr>
        <a:buSzPct val="80000"/>
        <a:buFont typeface="Wingdings" panose="05000000000000000000" pitchFamily="2" charset="2"/>
        <a:buChar char="n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16" indent="-285134" algn="l" defTabSz="912386" rtl="0" eaLnBrk="1" latinLnBrk="0" hangingPunct="1">
        <a:spcBef>
          <a:spcPct val="20000"/>
        </a:spcBef>
        <a:buClr>
          <a:srgbClr val="002060"/>
        </a:buClr>
        <a:buFontTx/>
        <a:buBlip>
          <a:blip r:embed="rId5"/>
        </a:buBlip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86" indent="-228091" algn="l" defTabSz="912386" rtl="0" eaLnBrk="1" latinLnBrk="0" hangingPunct="1">
        <a:spcBef>
          <a:spcPct val="20000"/>
        </a:spcBef>
        <a:buClr>
          <a:srgbClr val="002060"/>
        </a:buClr>
        <a:buFont typeface="Wingdings" panose="05000000000000000000" pitchFamily="2" charset="2"/>
        <a:buChar char="ü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76" indent="-228091" algn="l" defTabSz="912386" rtl="0" eaLnBrk="1" latinLnBrk="0" hangingPunct="1">
        <a:spcBef>
          <a:spcPct val="20000"/>
        </a:spcBef>
        <a:buClr>
          <a:srgbClr val="002060"/>
        </a:buClr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85" indent="-228091" algn="l" defTabSz="912386" rtl="0" eaLnBrk="1" latinLnBrk="0" hangingPunct="1">
        <a:spcBef>
          <a:spcPct val="20000"/>
        </a:spcBef>
        <a:buFontTx/>
        <a:buBlip>
          <a:blip r:embed="rId6"/>
        </a:buBlip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78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66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67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646" indent="-228091" algn="l" defTabSz="912386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83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86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90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81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70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75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66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59" algn="l" defTabSz="912386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5462B-4D81-420E-87F5-5AB5489EA402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0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tiff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image" Target="../media/image5.tiff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24" Type="http://schemas.openxmlformats.org/officeDocument/2006/relationships/image" Target="../media/image27.tif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emf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275">
              <a:defRPr/>
            </a:pPr>
            <a:fld id="{53E8E7ED-1173-4880-8227-018266892F72}" type="slidenum">
              <a:rPr lang="en-US" altLang="ja-JP" smtClean="0"/>
              <a:pPr defTabSz="912275">
                <a:defRPr/>
              </a:pPr>
              <a:t>1</a:t>
            </a:fld>
            <a:endParaRPr lang="en-US" altLang="ja-JP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35561" y="1916833"/>
            <a:ext cx="7851169" cy="52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20" tIns="45559" rIns="91120" bIns="4555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275">
              <a:defRPr/>
            </a:pPr>
            <a:r>
              <a:rPr kumimoji="0" lang="en-US" altLang="ja-JP" sz="2800" b="1" dirty="0" smtClean="0">
                <a:ln/>
                <a:solidFill>
                  <a:srgbClr val="2D2D8A">
                    <a:lumMod val="75000"/>
                  </a:srgbClr>
                </a:solidFill>
                <a:latin typeface="Verdana" pitchFamily="34" charset="0"/>
                <a:ea typeface="ＭＳ Ｐゴシック" pitchFamily="50" charset="-128"/>
              </a:rPr>
              <a:t>Particle Physics Program in Japan</a:t>
            </a:r>
            <a:endParaRPr kumimoji="0" lang="ja-JP" altLang="en-US" sz="2800" b="1" dirty="0">
              <a:ln/>
              <a:solidFill>
                <a:srgbClr val="2D2D8A">
                  <a:lumMod val="75000"/>
                </a:srgbClr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39346" y="3461236"/>
            <a:ext cx="7632848" cy="230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20" tIns="45559" rIns="91120" bIns="4555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275">
              <a:defRPr/>
            </a:pPr>
            <a:r>
              <a:rPr kumimoji="0" lang="en-US" altLang="ja-JP" sz="2000" b="1" dirty="0" smtClean="0">
                <a:ln/>
                <a:solidFill>
                  <a:srgbClr val="2D2D8A">
                    <a:lumMod val="75000"/>
                  </a:srgbClr>
                </a:solidFill>
                <a:latin typeface="Verdana" pitchFamily="34" charset="0"/>
                <a:ea typeface="ＭＳ Ｐゴシック" pitchFamily="50" charset="-128"/>
              </a:rPr>
              <a:t>July 25, 2022</a:t>
            </a:r>
          </a:p>
          <a:p>
            <a:pPr algn="ctr" defTabSz="912275">
              <a:defRPr/>
            </a:pPr>
            <a:r>
              <a:rPr kumimoji="0" lang="en-US" altLang="ja-JP" sz="2000" b="1" dirty="0" smtClean="0">
                <a:ln/>
                <a:solidFill>
                  <a:srgbClr val="2D2D8A">
                    <a:lumMod val="75000"/>
                  </a:srgbClr>
                </a:solidFill>
                <a:latin typeface="Verdana" pitchFamily="34" charset="0"/>
                <a:ea typeface="ＭＳ Ｐゴシック" pitchFamily="50" charset="-128"/>
              </a:rPr>
              <a:t>Snowmass Meeting in Seattle</a:t>
            </a:r>
            <a:endParaRPr kumimoji="0" lang="en-US" altLang="ja-JP" sz="2000" b="1" dirty="0">
              <a:ln/>
              <a:solidFill>
                <a:srgbClr val="2D2D8A">
                  <a:lumMod val="75000"/>
                </a:srgbClr>
              </a:solidFill>
              <a:latin typeface="Verdana" pitchFamily="34" charset="0"/>
              <a:ea typeface="ＭＳ Ｐゴシック" pitchFamily="50" charset="-128"/>
            </a:endParaRPr>
          </a:p>
          <a:p>
            <a:pPr algn="ctr" defTabSz="912275">
              <a:defRPr/>
            </a:pPr>
            <a:r>
              <a:rPr kumimoji="0" lang="en-US" altLang="ja-JP" sz="2800" b="1" dirty="0" smtClean="0">
                <a:ln/>
                <a:solidFill>
                  <a:srgbClr val="2D2D8A">
                    <a:lumMod val="75000"/>
                  </a:srgbClr>
                </a:solidFill>
                <a:latin typeface="Verdana" pitchFamily="34" charset="0"/>
                <a:ea typeface="ＭＳ Ｐゴシック" pitchFamily="50" charset="-128"/>
              </a:rPr>
              <a:t> </a:t>
            </a:r>
          </a:p>
          <a:p>
            <a:pPr algn="ctr" defTabSz="912275">
              <a:defRPr/>
            </a:pPr>
            <a:endParaRPr kumimoji="0" lang="en-US" altLang="ja-JP" sz="2800" b="1" dirty="0">
              <a:ln/>
              <a:solidFill>
                <a:srgbClr val="2D2D8A">
                  <a:lumMod val="75000"/>
                </a:srgbClr>
              </a:solidFill>
              <a:latin typeface="Verdana" pitchFamily="34" charset="0"/>
              <a:ea typeface="ＭＳ Ｐゴシック" pitchFamily="50" charset="-128"/>
            </a:endParaRPr>
          </a:p>
          <a:p>
            <a:pPr algn="ctr" defTabSz="912275">
              <a:defRPr/>
            </a:pPr>
            <a:r>
              <a:rPr kumimoji="0" lang="en-US" altLang="ja-JP" sz="2400" b="1" dirty="0" err="1">
                <a:ln/>
                <a:solidFill>
                  <a:srgbClr val="2D2D8A">
                    <a:lumMod val="75000"/>
                  </a:srgbClr>
                </a:solidFill>
                <a:latin typeface="Verdana" pitchFamily="34" charset="0"/>
                <a:ea typeface="ＭＳ Ｐゴシック" pitchFamily="50" charset="-128"/>
              </a:rPr>
              <a:t>M.Yamauchi</a:t>
            </a:r>
            <a:endParaRPr kumimoji="0" lang="en-US" altLang="ja-JP" sz="2400" b="1" dirty="0">
              <a:ln/>
              <a:solidFill>
                <a:srgbClr val="2D2D8A">
                  <a:lumMod val="75000"/>
                </a:srgbClr>
              </a:solidFill>
              <a:latin typeface="Verdana" pitchFamily="34" charset="0"/>
              <a:ea typeface="ＭＳ Ｐゴシック" pitchFamily="50" charset="-128"/>
            </a:endParaRPr>
          </a:p>
          <a:p>
            <a:pPr algn="ctr" defTabSz="912275">
              <a:defRPr/>
            </a:pPr>
            <a:r>
              <a:rPr kumimoji="0" lang="en-US" altLang="ja-JP" sz="2400" b="1" dirty="0">
                <a:ln/>
                <a:solidFill>
                  <a:srgbClr val="2D2D8A">
                    <a:lumMod val="75000"/>
                  </a:srgbClr>
                </a:solidFill>
                <a:latin typeface="Verdana" pitchFamily="34" charset="0"/>
                <a:ea typeface="ＭＳ Ｐゴシック" pitchFamily="50" charset="-128"/>
              </a:rPr>
              <a:t>KEK</a:t>
            </a:r>
            <a:endParaRPr kumimoji="0" lang="ja-JP" altLang="en-US" sz="2400" b="1" dirty="0">
              <a:ln/>
              <a:solidFill>
                <a:srgbClr val="2D2D8A">
                  <a:lumMod val="75000"/>
                </a:srgbClr>
              </a:solidFill>
              <a:latin typeface="Verdana" pitchFamily="34" charset="0"/>
              <a:ea typeface="ＭＳ Ｐゴシック" pitchFamily="50" charset="-128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25731" y="1281156"/>
            <a:ext cx="1660800" cy="3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20" tIns="45559" rIns="91120" bIns="45559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AutoNum type="arabicPeriod"/>
              <a:defRPr kumimoji="1" sz="28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SzPct val="50000"/>
              <a:buFont typeface="Osaka" charset="-128"/>
              <a:buChar char="■"/>
              <a:defRPr kumimoji="1" sz="24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9pPr>
          </a:lstStyle>
          <a:p>
            <a:pPr defTabSz="91227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800" b="1" dirty="0">
                <a:solidFill>
                  <a:srgbClr val="000000"/>
                </a:solidFill>
                <a:latin typeface="Arial" pitchFamily="34" charset="0"/>
              </a:rPr>
              <a:t>KEK, High Energy Accelerator</a:t>
            </a:r>
          </a:p>
          <a:p>
            <a:pPr defTabSz="912275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ja-JP" sz="800" b="1" dirty="0">
                <a:solidFill>
                  <a:srgbClr val="000000"/>
                </a:solidFill>
                <a:latin typeface="Arial" pitchFamily="34" charset="0"/>
              </a:rPr>
              <a:t>     Research Organization</a:t>
            </a:r>
          </a:p>
        </p:txBody>
      </p:sp>
      <p:pic>
        <p:nvPicPr>
          <p:cNvPr id="8" name="Picture 13" descr="keklogo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72" y="459642"/>
            <a:ext cx="1585785" cy="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63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1071114" y="-94891"/>
            <a:ext cx="10515600" cy="834454"/>
          </a:xfrm>
        </p:spPr>
        <p:txBody>
          <a:bodyPr>
            <a:no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Physics at Belle II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0371045" y="2773888"/>
            <a:ext cx="1543273" cy="1220876"/>
            <a:chOff x="20639" y="4102931"/>
            <a:chExt cx="2643798" cy="2091494"/>
          </a:xfrm>
        </p:grpSpPr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9" y="4581128"/>
              <a:ext cx="2643798" cy="1613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73492" y="4102931"/>
              <a:ext cx="672597" cy="29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ja-JP" b="1" dirty="0">
                  <a:solidFill>
                    <a:srgbClr val="FF0000"/>
                  </a:solidFill>
                </a:rPr>
                <a:t>Belle II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33384" y="2816069"/>
            <a:ext cx="1092281" cy="1124931"/>
            <a:chOff x="2506270" y="237504"/>
            <a:chExt cx="1792783" cy="1846372"/>
          </a:xfrm>
        </p:grpSpPr>
        <p:pic>
          <p:nvPicPr>
            <p:cNvPr id="10" name="Picture 29" descr="http://lhcb-public.web.cern.ch/lhcb-public/Objects/Detector/DetectorPlan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270" y="739290"/>
              <a:ext cx="1792783" cy="1344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2506270" y="237504"/>
              <a:ext cx="1146081" cy="303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ja-JP" b="1" dirty="0" err="1">
                  <a:solidFill>
                    <a:srgbClr val="0066FF"/>
                  </a:solidFill>
                </a:rPr>
                <a:t>LHCb@CERN</a:t>
              </a:r>
              <a:endParaRPr lang="ja-JP" altLang="en-US" b="1" dirty="0">
                <a:solidFill>
                  <a:srgbClr val="0066FF"/>
                </a:solidFill>
              </a:endParaRPr>
            </a:p>
          </p:txBody>
        </p:sp>
      </p:grpSp>
      <p:sp>
        <p:nvSpPr>
          <p:cNvPr id="12" name="円/楕円 12"/>
          <p:cNvSpPr/>
          <p:nvPr/>
        </p:nvSpPr>
        <p:spPr>
          <a:xfrm>
            <a:off x="1433339" y="1711459"/>
            <a:ext cx="6552728" cy="3672408"/>
          </a:xfrm>
          <a:prstGeom prst="ellipse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3" name="円/楕円 13"/>
          <p:cNvSpPr/>
          <p:nvPr/>
        </p:nvSpPr>
        <p:spPr>
          <a:xfrm>
            <a:off x="3233539" y="1710146"/>
            <a:ext cx="6799857" cy="36724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57475" y="130574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u="sng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&gt;&gt;analyses </a:t>
            </a:r>
            <a:r>
              <a:rPr lang="en-US" altLang="ja-JP" u="sng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</a:t>
            </a:r>
            <a:r>
              <a:rPr lang="en-US" altLang="ja-JP" u="sng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good at</a:t>
            </a:r>
            <a:endParaRPr lang="ja-JP" altLang="en-US" u="sng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42293" y="130574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&gt;&gt;analyses Belle II is good at</a:t>
            </a:r>
            <a:endParaRPr lang="ja-JP" altLang="en-US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05947" y="500384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altLang="ja-JP" dirty="0">
              <a:solidFill>
                <a:prstClr val="black"/>
              </a:solidFill>
              <a:latin typeface="Symbol" panose="05050102010706020507" pitchFamily="18" charset="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811930" y="2514762"/>
            <a:ext cx="182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b="1" dirty="0">
                <a:solidFill>
                  <a:prstClr val="black"/>
                </a:solidFill>
              </a:rPr>
              <a:t>Inclusive analysis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490123" y="278088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 s/d 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</a:rPr>
              <a:t>γ</a:t>
            </a:r>
            <a:endParaRPr lang="ja-JP" altLang="en-US" sz="10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069091" y="371698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 K</a:t>
            </a:r>
            <a:r>
              <a:rPr lang="en-US" altLang="ja-JP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 π</a:t>
            </a:r>
            <a:r>
              <a:rPr lang="en-US" altLang="ja-JP" baseline="30000" dirty="0">
                <a:solidFill>
                  <a:prstClr val="black"/>
                </a:solidFill>
                <a:latin typeface="Times New Roman"/>
                <a:cs typeface="Times New Roman"/>
              </a:rPr>
              <a:t>0 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</a:rPr>
              <a:t>γ</a:t>
            </a:r>
            <a:r>
              <a:rPr lang="en-US" altLang="ja-JP" baseline="30000" dirty="0">
                <a:solidFill>
                  <a:prstClr val="black"/>
                </a:solidFill>
                <a:latin typeface="Times New Roman"/>
                <a:cs typeface="Times New Roman"/>
              </a:rPr>
              <a:t>  </a:t>
            </a:r>
            <a:endParaRPr lang="ja-JP" altLang="en-US" sz="10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564294" y="429305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D* 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τν</a:t>
            </a:r>
            <a:endParaRPr lang="ja-JP" altLang="en-US" sz="10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490123" y="298879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 u l 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ν</a:t>
            </a:r>
            <a:endParaRPr lang="ja-JP" altLang="en-US" sz="10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617915" y="3716989"/>
            <a:ext cx="106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b→sqq</a:t>
            </a:r>
            <a:endParaRPr lang="ja-JP" alt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905947" y="479710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b="1" dirty="0">
                <a:solidFill>
                  <a:prstClr val="black"/>
                </a:solidFill>
              </a:rPr>
              <a:t>tau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265987" y="313163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A(K π)</a:t>
            </a:r>
            <a:endParaRPr lang="ja-JP" altLang="en-US" sz="10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05347" y="299690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b="1" dirty="0" err="1">
                <a:solidFill>
                  <a:prstClr val="black"/>
                </a:solidFill>
                <a:latin typeface="Times New Roman"/>
                <a:cs typeface="Times New Roman"/>
              </a:rPr>
              <a:t>Bs</a:t>
            </a:r>
            <a:r>
              <a:rPr lang="en-US" altLang="ja-JP" b="1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lang="en-US" altLang="ja-JP" b="1" dirty="0" err="1">
                <a:solidFill>
                  <a:prstClr val="black"/>
                </a:solidFill>
                <a:latin typeface="Times New Roman"/>
                <a:cs typeface="Times New Roman"/>
              </a:rPr>
              <a:t>Λ</a:t>
            </a:r>
            <a:r>
              <a:rPr lang="en-US" altLang="ja-JP" b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endParaRPr lang="en-US" altLang="ja-JP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6" name="円形吹き出し 25"/>
          <p:cNvSpPr/>
          <p:nvPr/>
        </p:nvSpPr>
        <p:spPr>
          <a:xfrm>
            <a:off x="1611801" y="3944928"/>
            <a:ext cx="1577538" cy="998820"/>
          </a:xfrm>
          <a:prstGeom prst="wedgeEllipseCallout">
            <a:avLst>
              <a:gd name="adj1" fmla="val -13878"/>
              <a:gd name="adj2" fmla="val -650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SUSY, Charged Higgs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円形吹き出し 26"/>
          <p:cNvSpPr/>
          <p:nvPr/>
        </p:nvSpPr>
        <p:spPr>
          <a:xfrm>
            <a:off x="8989989" y="1675072"/>
            <a:ext cx="1528655" cy="998820"/>
          </a:xfrm>
          <a:prstGeom prst="wedgeEllipseCallout">
            <a:avLst>
              <a:gd name="adj1" fmla="val -264"/>
              <a:gd name="adj2" fmla="val 673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SUSY, charged Higgs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円形吹き出し 27"/>
          <p:cNvSpPr/>
          <p:nvPr/>
        </p:nvSpPr>
        <p:spPr>
          <a:xfrm>
            <a:off x="5436249" y="3681475"/>
            <a:ext cx="938512" cy="556425"/>
          </a:xfrm>
          <a:prstGeom prst="wedgeEllipseCallout">
            <a:avLst>
              <a:gd name="adj1" fmla="val 75309"/>
              <a:gd name="adj2" fmla="val -155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CPV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円形吹き出し 28"/>
          <p:cNvSpPr/>
          <p:nvPr/>
        </p:nvSpPr>
        <p:spPr>
          <a:xfrm>
            <a:off x="9716387" y="4490859"/>
            <a:ext cx="2000498" cy="1728744"/>
          </a:xfrm>
          <a:prstGeom prst="wedgeEllipseCallout">
            <a:avLst>
              <a:gd name="adj1" fmla="val -75610"/>
              <a:gd name="adj2" fmla="val -6691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ight-handed </a:t>
            </a:r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interaction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円形吹き出し 29"/>
          <p:cNvSpPr/>
          <p:nvPr/>
        </p:nvSpPr>
        <p:spPr>
          <a:xfrm>
            <a:off x="5635385" y="2502145"/>
            <a:ext cx="1245948" cy="998820"/>
          </a:xfrm>
          <a:prstGeom prst="wedgeEllipseCallout">
            <a:avLst>
              <a:gd name="adj1" fmla="val 74566"/>
              <a:gd name="adj2" fmla="val 288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</a:t>
            </a:r>
            <a:r>
              <a:rPr lang="en-US" altLang="ja-JP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</a:t>
            </a:r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NP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円形吹き出し 30"/>
          <p:cNvSpPr/>
          <p:nvPr/>
        </p:nvSpPr>
        <p:spPr>
          <a:xfrm>
            <a:off x="7580803" y="5190341"/>
            <a:ext cx="1539041" cy="731325"/>
          </a:xfrm>
          <a:prstGeom prst="wedgeEllipseCallout">
            <a:avLst>
              <a:gd name="adj1" fmla="val -39185"/>
              <a:gd name="adj2" fmla="val -986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 Higgs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円形吹き出し 31"/>
          <p:cNvSpPr/>
          <p:nvPr/>
        </p:nvSpPr>
        <p:spPr>
          <a:xfrm>
            <a:off x="5760126" y="5556004"/>
            <a:ext cx="1372320" cy="365662"/>
          </a:xfrm>
          <a:prstGeom prst="wedgeEllipseCallout">
            <a:avLst>
              <a:gd name="adj1" fmla="val 38043"/>
              <a:gd name="adj2" fmla="val -1224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LFV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809603" y="271108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→ K*</a:t>
            </a:r>
            <a:r>
              <a:rPr lang="en-US" altLang="ja-JP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endParaRPr lang="ja-JP" alt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円形吹き出し 33"/>
          <p:cNvSpPr/>
          <p:nvPr/>
        </p:nvSpPr>
        <p:spPr>
          <a:xfrm>
            <a:off x="3320041" y="3109567"/>
            <a:ext cx="1245948" cy="998820"/>
          </a:xfrm>
          <a:prstGeom prst="wedgeEllipseCallout">
            <a:avLst>
              <a:gd name="adj1" fmla="val 22503"/>
              <a:gd name="adj2" fmla="val -579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</a:t>
            </a:r>
            <a:r>
              <a:rPr lang="en-US" altLang="ja-JP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</a:t>
            </a:r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NP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円形吹き出し 34"/>
          <p:cNvSpPr/>
          <p:nvPr/>
        </p:nvSpPr>
        <p:spPr>
          <a:xfrm>
            <a:off x="4203056" y="3375612"/>
            <a:ext cx="1372320" cy="365662"/>
          </a:xfrm>
          <a:prstGeom prst="wedgeEllipseCallout">
            <a:avLst>
              <a:gd name="adj1" fmla="val -12643"/>
              <a:gd name="adj2" fmla="val -1224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LUV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円形吹き出し 35"/>
          <p:cNvSpPr/>
          <p:nvPr/>
        </p:nvSpPr>
        <p:spPr>
          <a:xfrm>
            <a:off x="5002441" y="4860771"/>
            <a:ext cx="1372320" cy="365662"/>
          </a:xfrm>
          <a:prstGeom prst="wedgeEllipseCallout">
            <a:avLst>
              <a:gd name="adj1" fmla="val 74114"/>
              <a:gd name="adj2" fmla="val -495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LUV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555256" y="3375612"/>
            <a:ext cx="481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b="1" u="sng" dirty="0">
                <a:solidFill>
                  <a:prstClr val="black"/>
                </a:solidFill>
                <a:latin typeface="Times New Roman"/>
                <a:cs typeface="Times New Roman"/>
              </a:rPr>
              <a:t>Neutral particles (</a:t>
            </a:r>
            <a:r>
              <a:rPr lang="en-US" altLang="ja-JP" b="1" u="sng" dirty="0" err="1">
                <a:solidFill>
                  <a:prstClr val="black"/>
                </a:solidFill>
                <a:latin typeface="Times New Roman"/>
                <a:cs typeface="Times New Roman"/>
              </a:rPr>
              <a:t>γ</a:t>
            </a:r>
            <a:r>
              <a:rPr lang="en-US" altLang="ja-JP" b="1" u="sng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lang="en-US" altLang="ja-JP" b="1" u="sng" dirty="0" err="1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en-US" altLang="ja-JP" b="1" u="sng" dirty="0">
                <a:solidFill>
                  <a:prstClr val="black"/>
                </a:solidFill>
                <a:latin typeface="Times New Roman"/>
                <a:cs typeface="Times New Roman"/>
              </a:rPr>
              <a:t>  K</a:t>
            </a:r>
            <a:r>
              <a:rPr lang="en-US" altLang="ja-JP" b="1" u="sng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S</a:t>
            </a:r>
            <a:r>
              <a:rPr lang="en-US" altLang="ja-JP" b="1" u="sng" dirty="0">
                <a:solidFill>
                  <a:prstClr val="black"/>
                </a:solidFill>
                <a:latin typeface="Times New Roman"/>
                <a:cs typeface="Times New Roman"/>
              </a:rPr>
              <a:t> etc.) in the final state</a:t>
            </a:r>
            <a:endParaRPr lang="ja-JP" altLang="en-US" b="1" u="sng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842051" y="39449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h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ν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ν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, 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</a:rPr>
              <a:t>τ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</a:rPr>
              <a:t>ν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endParaRPr lang="ja-JP" altLang="en-US" sz="10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円形吹き出し 39"/>
          <p:cNvSpPr/>
          <p:nvPr/>
        </p:nvSpPr>
        <p:spPr>
          <a:xfrm>
            <a:off x="8833228" y="4577333"/>
            <a:ext cx="1534814" cy="731325"/>
          </a:xfrm>
          <a:prstGeom prst="wedgeEllipseCallout">
            <a:avLst>
              <a:gd name="adj1" fmla="val -26623"/>
              <a:gd name="adj2" fmla="val -9350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 Higgs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193261" y="447771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ja-JP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CPV</a:t>
            </a:r>
            <a:endParaRPr lang="ja-JP" alt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円形吹き出し 41"/>
          <p:cNvSpPr/>
          <p:nvPr/>
        </p:nvSpPr>
        <p:spPr>
          <a:xfrm>
            <a:off x="4392847" y="3901655"/>
            <a:ext cx="938512" cy="556425"/>
          </a:xfrm>
          <a:prstGeom prst="wedgeEllipseCallout">
            <a:avLst>
              <a:gd name="adj1" fmla="val -19726"/>
              <a:gd name="adj2" fmla="val 611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CPV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19"/>
          <p:cNvSpPr/>
          <p:nvPr/>
        </p:nvSpPr>
        <p:spPr>
          <a:xfrm>
            <a:off x="1402512" y="3444644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</a:rPr>
              <a:t>Bs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μμ</a:t>
            </a:r>
            <a:endParaRPr lang="ja-JP" altLang="en-US" sz="10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Rectangle 20"/>
          <p:cNvSpPr/>
          <p:nvPr/>
        </p:nvSpPr>
        <p:spPr>
          <a:xfrm>
            <a:off x="7642935" y="4293053"/>
            <a:ext cx="106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</a:rPr>
              <a:t>B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D</a:t>
            </a:r>
            <a:r>
              <a:rPr lang="en-US" altLang="ja-JP" baseline="30000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0</a:t>
            </a:r>
            <a:r>
              <a:rPr lang="en-US" altLang="ja-JP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altLang="ja-JP" dirty="0" err="1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τν</a:t>
            </a:r>
            <a:endParaRPr lang="ja-JP" altLang="en-US" sz="10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" name="TextBox 33"/>
          <p:cNvSpPr txBox="1"/>
          <p:nvPr/>
        </p:nvSpPr>
        <p:spPr>
          <a:xfrm>
            <a:off x="6881333" y="5041767"/>
            <a:ext cx="118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τ</a:t>
            </a:r>
            <a:r>
              <a:rPr lang="en-US" dirty="0" err="1">
                <a:solidFill>
                  <a:prstClr val="black"/>
                </a:solidFill>
                <a:sym typeface="Wingdings"/>
              </a:rPr>
              <a:t></a:t>
            </a:r>
            <a:r>
              <a:rPr lang="en-US" dirty="0" err="1">
                <a:solidFill>
                  <a:prstClr val="black"/>
                </a:solidFill>
              </a:rPr>
              <a:t>μγ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275">
              <a:defRPr/>
            </a:pPr>
            <a:fld id="{53E8E7ED-1173-4880-8227-018266892F72}" type="slidenum">
              <a:rPr lang="en-US" altLang="ja-JP" smtClean="0"/>
              <a:pPr defTabSz="912275">
                <a:defRPr/>
              </a:pPr>
              <a:t>11</a:t>
            </a:fld>
            <a:endParaRPr lang="en-US" altLang="ja-JP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3831566" y="0"/>
            <a:ext cx="5862850" cy="622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Linear Collider</a:t>
            </a:r>
            <a:endParaRPr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OT0105H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4107" y="2046610"/>
            <a:ext cx="8715375" cy="300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6775416" y="2649670"/>
            <a:ext cx="1235456" cy="2840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e- Source</a:t>
            </a:r>
            <a:endParaRPr kumimoji="0" lang="en-GB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7699853" y="3247118"/>
            <a:ext cx="1260140" cy="28405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e+ Main </a:t>
            </a:r>
            <a:r>
              <a:rPr kumimoji="0" lang="en-US" sz="1292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Linac</a:t>
            </a:r>
            <a:endParaRPr kumimoji="0" lang="en-GB" sz="129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4435156" y="4233846"/>
            <a:ext cx="1279525" cy="28405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e+ Source</a:t>
            </a:r>
            <a:endParaRPr kumimoji="0" lang="en-GB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1338813" y="4593886"/>
            <a:ext cx="1188132" cy="25571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e- Main </a:t>
            </a:r>
            <a:r>
              <a:rPr kumimoji="0" lang="en-US" sz="110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Linac</a:t>
            </a:r>
            <a:endParaRPr kumimoji="0" lang="en-GB" sz="110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aphicFrame>
        <p:nvGraphicFramePr>
          <p:cNvPr id="10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056975"/>
              </p:ext>
            </p:extLst>
          </p:nvPr>
        </p:nvGraphicFramePr>
        <p:xfrm>
          <a:off x="8911087" y="3226280"/>
          <a:ext cx="3053751" cy="291667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49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Parameters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C.M. Energy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Length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31 km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Luminosity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 x10</a:t>
                      </a:r>
                      <a:r>
                        <a:rPr kumimoji="1" lang="en-US" altLang="ja-JP" sz="11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1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1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00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Repetition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4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Pulse  Period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1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Current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 (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1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Beam size (y) at FF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5.9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 nm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1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SRF Cavity G.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kumimoji="1" lang="en-US" altLang="ja-JP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1" lang="ja-JP" altLang="en-US" sz="11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31.5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MV/</a:t>
                      </a: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1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1x10 </a:t>
                      </a:r>
                      <a:r>
                        <a:rPr kumimoji="1" lang="en-US" altLang="ja-JP" sz="11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1" lang="ja-JP" altLang="en-US" sz="11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6" y="4850857"/>
            <a:ext cx="5438086" cy="142054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98" y="6065463"/>
            <a:ext cx="1451821" cy="1604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3407253" y="5170337"/>
            <a:ext cx="2184893" cy="319639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Nano-beam Technology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49972" y="5605970"/>
            <a:ext cx="2658548" cy="319639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SRF Accelerating Technology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15" name="直線矢印コネクタ 14"/>
          <p:cNvCxnSpPr>
            <a:stCxn id="13" idx="1"/>
          </p:cNvCxnSpPr>
          <p:nvPr/>
        </p:nvCxnSpPr>
        <p:spPr>
          <a:xfrm flipH="1">
            <a:off x="1219445" y="5326593"/>
            <a:ext cx="2187808" cy="32671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515269" y="5402680"/>
            <a:ext cx="682952" cy="61295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932555" y="4710524"/>
            <a:ext cx="2036070" cy="376385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46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Key Technologies</a:t>
            </a:r>
            <a:endParaRPr kumimoji="1" lang="ja-JP" altLang="en-US" sz="1846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3571060" y="3225734"/>
            <a:ext cx="1217206" cy="2840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Damping Ring</a:t>
            </a:r>
            <a:endParaRPr kumimoji="0" lang="en-GB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31"/>
          <a:stretch/>
        </p:blipFill>
        <p:spPr bwMode="auto">
          <a:xfrm>
            <a:off x="140512" y="1341175"/>
            <a:ext cx="451301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1"/>
          <p:cNvSpPr/>
          <p:nvPr/>
        </p:nvSpPr>
        <p:spPr bwMode="auto">
          <a:xfrm>
            <a:off x="141551" y="1773223"/>
            <a:ext cx="2015185" cy="353624"/>
          </a:xfrm>
          <a:custGeom>
            <a:avLst/>
            <a:gdLst>
              <a:gd name="connsiteX0" fmla="*/ 0 w 2421082"/>
              <a:gd name="connsiteY0" fmla="*/ 1371600 h 1371600"/>
              <a:gd name="connsiteX1" fmla="*/ 831273 w 2421082"/>
              <a:gd name="connsiteY1" fmla="*/ 1371600 h 1371600"/>
              <a:gd name="connsiteX2" fmla="*/ 2421082 w 2421082"/>
              <a:gd name="connsiteY2" fmla="*/ 0 h 1371600"/>
              <a:gd name="connsiteX0" fmla="*/ 0 w 831273"/>
              <a:gd name="connsiteY0" fmla="*/ 0 h 1007918"/>
              <a:gd name="connsiteX1" fmla="*/ 831273 w 831273"/>
              <a:gd name="connsiteY1" fmla="*/ 0 h 1007918"/>
              <a:gd name="connsiteX2" fmla="*/ 633845 w 831273"/>
              <a:gd name="connsiteY2" fmla="*/ 1007918 h 1007918"/>
              <a:gd name="connsiteX0" fmla="*/ 0 w 633845"/>
              <a:gd name="connsiteY0" fmla="*/ 0 h 1007918"/>
              <a:gd name="connsiteX1" fmla="*/ 426027 w 633845"/>
              <a:gd name="connsiteY1" fmla="*/ 0 h 1007918"/>
              <a:gd name="connsiteX2" fmla="*/ 633845 w 633845"/>
              <a:gd name="connsiteY2" fmla="*/ 1007918 h 1007918"/>
              <a:gd name="connsiteX0" fmla="*/ 0 w 976745"/>
              <a:gd name="connsiteY0" fmla="*/ 0 h 2005445"/>
              <a:gd name="connsiteX1" fmla="*/ 426027 w 976745"/>
              <a:gd name="connsiteY1" fmla="*/ 0 h 2005445"/>
              <a:gd name="connsiteX2" fmla="*/ 976745 w 976745"/>
              <a:gd name="connsiteY2" fmla="*/ 2005445 h 2005445"/>
              <a:gd name="connsiteX0" fmla="*/ 0 w 685799"/>
              <a:gd name="connsiteY0" fmla="*/ 0 h 955964"/>
              <a:gd name="connsiteX1" fmla="*/ 426027 w 685799"/>
              <a:gd name="connsiteY1" fmla="*/ 0 h 955964"/>
              <a:gd name="connsiteX2" fmla="*/ 685799 w 685799"/>
              <a:gd name="connsiteY2" fmla="*/ 955964 h 955964"/>
              <a:gd name="connsiteX0" fmla="*/ 0 w 1257299"/>
              <a:gd name="connsiteY0" fmla="*/ 0 h 2005446"/>
              <a:gd name="connsiteX1" fmla="*/ 426027 w 1257299"/>
              <a:gd name="connsiteY1" fmla="*/ 0 h 2005446"/>
              <a:gd name="connsiteX2" fmla="*/ 1257299 w 1257299"/>
              <a:gd name="connsiteY2" fmla="*/ 2005446 h 2005446"/>
              <a:gd name="connsiteX0" fmla="*/ 0 w 1454726"/>
              <a:gd name="connsiteY0" fmla="*/ 0 h 1122219"/>
              <a:gd name="connsiteX1" fmla="*/ 426027 w 1454726"/>
              <a:gd name="connsiteY1" fmla="*/ 0 h 1122219"/>
              <a:gd name="connsiteX2" fmla="*/ 1454726 w 1454726"/>
              <a:gd name="connsiteY2" fmla="*/ 1122219 h 1122219"/>
              <a:gd name="connsiteX0" fmla="*/ 0 w 696642"/>
              <a:gd name="connsiteY0" fmla="*/ 0 h 976746"/>
              <a:gd name="connsiteX1" fmla="*/ 426027 w 696642"/>
              <a:gd name="connsiteY1" fmla="*/ 0 h 976746"/>
              <a:gd name="connsiteX2" fmla="*/ 696642 w 696642"/>
              <a:gd name="connsiteY2" fmla="*/ 976746 h 97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642" h="976746">
                <a:moveTo>
                  <a:pt x="0" y="0"/>
                </a:moveTo>
                <a:lnTo>
                  <a:pt x="426027" y="0"/>
                </a:lnTo>
                <a:lnTo>
                  <a:pt x="696642" y="976746"/>
                </a:ln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/>
        </p:spPr>
        <p:txBody>
          <a:bodyPr vert="horz" wrap="square" lIns="76718" tIns="38358" rIns="76718" bIns="3835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671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" charset="-128"/>
              <a:cs typeface="+mn-cs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69012" y="1485191"/>
            <a:ext cx="1509472" cy="323686"/>
          </a:xfrm>
          <a:prstGeom prst="rect">
            <a:avLst/>
          </a:prstGeom>
          <a:noFill/>
        </p:spPr>
        <p:txBody>
          <a:bodyPr wrap="none" lIns="76718" tIns="38358" rIns="76718" bIns="38358" rtlCol="0">
            <a:spAutoFit/>
          </a:bodyPr>
          <a:lstStyle/>
          <a:p>
            <a:pPr marL="0" marR="0" lvl="0" indent="0" algn="l" defTabSz="4208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RF Distribution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76516" y="2673323"/>
            <a:ext cx="1772365" cy="323686"/>
          </a:xfrm>
          <a:prstGeom prst="rect">
            <a:avLst/>
          </a:prstGeom>
          <a:noFill/>
        </p:spPr>
        <p:txBody>
          <a:bodyPr wrap="none" lIns="76718" tIns="38358" rIns="76718" bIns="38358" rtlCol="0">
            <a:spAutoFit/>
          </a:bodyPr>
          <a:lstStyle/>
          <a:p>
            <a:pPr marL="0" marR="0" lvl="0" indent="0" algn="l" defTabSz="4208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RF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Power Source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" charset="-128"/>
              <a:cs typeface="+mn-cs"/>
            </a:endParaRPr>
          </a:p>
        </p:txBody>
      </p:sp>
      <p:sp>
        <p:nvSpPr>
          <p:cNvPr id="23" name="Freeform 13"/>
          <p:cNvSpPr/>
          <p:nvPr/>
        </p:nvSpPr>
        <p:spPr bwMode="auto">
          <a:xfrm flipH="1">
            <a:off x="2587369" y="2349287"/>
            <a:ext cx="2063174" cy="198293"/>
          </a:xfrm>
          <a:custGeom>
            <a:avLst/>
            <a:gdLst>
              <a:gd name="connsiteX0" fmla="*/ 0 w 2421082"/>
              <a:gd name="connsiteY0" fmla="*/ 1371600 h 1371600"/>
              <a:gd name="connsiteX1" fmla="*/ 831273 w 2421082"/>
              <a:gd name="connsiteY1" fmla="*/ 1371600 h 1371600"/>
              <a:gd name="connsiteX2" fmla="*/ 2421082 w 2421082"/>
              <a:gd name="connsiteY2" fmla="*/ 0 h 1371600"/>
              <a:gd name="connsiteX0" fmla="*/ 0 w 831273"/>
              <a:gd name="connsiteY0" fmla="*/ 0 h 1007918"/>
              <a:gd name="connsiteX1" fmla="*/ 831273 w 831273"/>
              <a:gd name="connsiteY1" fmla="*/ 0 h 1007918"/>
              <a:gd name="connsiteX2" fmla="*/ 633845 w 831273"/>
              <a:gd name="connsiteY2" fmla="*/ 1007918 h 1007918"/>
              <a:gd name="connsiteX0" fmla="*/ 0 w 633845"/>
              <a:gd name="connsiteY0" fmla="*/ 0 h 1007918"/>
              <a:gd name="connsiteX1" fmla="*/ 426027 w 633845"/>
              <a:gd name="connsiteY1" fmla="*/ 0 h 1007918"/>
              <a:gd name="connsiteX2" fmla="*/ 633845 w 633845"/>
              <a:gd name="connsiteY2" fmla="*/ 1007918 h 1007918"/>
              <a:gd name="connsiteX0" fmla="*/ 0 w 976745"/>
              <a:gd name="connsiteY0" fmla="*/ 0 h 2005445"/>
              <a:gd name="connsiteX1" fmla="*/ 426027 w 976745"/>
              <a:gd name="connsiteY1" fmla="*/ 0 h 2005445"/>
              <a:gd name="connsiteX2" fmla="*/ 976745 w 976745"/>
              <a:gd name="connsiteY2" fmla="*/ 2005445 h 2005445"/>
              <a:gd name="connsiteX0" fmla="*/ 0 w 685799"/>
              <a:gd name="connsiteY0" fmla="*/ 0 h 955964"/>
              <a:gd name="connsiteX1" fmla="*/ 426027 w 685799"/>
              <a:gd name="connsiteY1" fmla="*/ 0 h 955964"/>
              <a:gd name="connsiteX2" fmla="*/ 685799 w 685799"/>
              <a:gd name="connsiteY2" fmla="*/ 955964 h 955964"/>
              <a:gd name="connsiteX0" fmla="*/ 0 w 1257299"/>
              <a:gd name="connsiteY0" fmla="*/ 0 h 2005446"/>
              <a:gd name="connsiteX1" fmla="*/ 426027 w 1257299"/>
              <a:gd name="connsiteY1" fmla="*/ 0 h 2005446"/>
              <a:gd name="connsiteX2" fmla="*/ 1257299 w 1257299"/>
              <a:gd name="connsiteY2" fmla="*/ 2005446 h 2005446"/>
              <a:gd name="connsiteX0" fmla="*/ 0 w 1454726"/>
              <a:gd name="connsiteY0" fmla="*/ 0 h 1122219"/>
              <a:gd name="connsiteX1" fmla="*/ 426027 w 1454726"/>
              <a:gd name="connsiteY1" fmla="*/ 0 h 1122219"/>
              <a:gd name="connsiteX2" fmla="*/ 1454726 w 1454726"/>
              <a:gd name="connsiteY2" fmla="*/ 1122219 h 1122219"/>
              <a:gd name="connsiteX0" fmla="*/ 0 w 696642"/>
              <a:gd name="connsiteY0" fmla="*/ 0 h 976746"/>
              <a:gd name="connsiteX1" fmla="*/ 426027 w 696642"/>
              <a:gd name="connsiteY1" fmla="*/ 0 h 976746"/>
              <a:gd name="connsiteX2" fmla="*/ 696642 w 696642"/>
              <a:gd name="connsiteY2" fmla="*/ 976746 h 97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642" h="976746">
                <a:moveTo>
                  <a:pt x="0" y="0"/>
                </a:moveTo>
                <a:lnTo>
                  <a:pt x="426027" y="0"/>
                </a:lnTo>
                <a:lnTo>
                  <a:pt x="696642" y="976746"/>
                </a:ln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/>
        </p:spPr>
        <p:txBody>
          <a:bodyPr vert="horz" wrap="square" lIns="76718" tIns="38358" rIns="76718" bIns="3835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671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" charset="-128"/>
              <a:cs typeface="+mn-cs"/>
            </a:endParaRPr>
          </a:p>
        </p:txBody>
      </p:sp>
      <p:sp>
        <p:nvSpPr>
          <p:cNvPr id="24" name="TextBox 14"/>
          <p:cNvSpPr txBox="1"/>
          <p:nvPr/>
        </p:nvSpPr>
        <p:spPr>
          <a:xfrm>
            <a:off x="3596896" y="2061255"/>
            <a:ext cx="1361996" cy="323686"/>
          </a:xfrm>
          <a:prstGeom prst="rect">
            <a:avLst/>
          </a:prstGeom>
          <a:noFill/>
        </p:spPr>
        <p:txBody>
          <a:bodyPr wrap="none" lIns="76718" tIns="38358" rIns="76718" bIns="38358" rtlCol="0">
            <a:spAutoFit/>
          </a:bodyPr>
          <a:lstStyle/>
          <a:p>
            <a:pPr marL="0" marR="0" lvl="0" indent="0" algn="l" defTabSz="4208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Cryomodules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67297" y="1392934"/>
            <a:ext cx="585951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ILC has been developed by the international HEP</a:t>
            </a:r>
            <a:r>
              <a:rPr kumimoji="1" lang="en-US" altLang="ja-JP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community and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supported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by European strategy, US P5, etc. Its design has been conducted by the initiative of ICFA.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926860" y="3541099"/>
            <a:ext cx="641522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250GeV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1014623" y="3853513"/>
            <a:ext cx="505267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20km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20702101">
            <a:off x="5622080" y="4181712"/>
            <a:ext cx="7601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 km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47528" y="80628"/>
            <a:ext cx="9169019" cy="540060"/>
          </a:xfrm>
        </p:spPr>
        <p:txBody>
          <a:bodyPr/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ILC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Promotion Scheme in Japan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11424" y="3681028"/>
            <a:ext cx="4896544" cy="3060340"/>
          </a:xfrm>
        </p:spPr>
        <p:txBody>
          <a:bodyPr>
            <a:noAutofit/>
          </a:bodyPr>
          <a:lstStyle/>
          <a:p>
            <a:pPr marL="456182" lvl="1" indent="0">
              <a:buNone/>
            </a:pPr>
            <a:endParaRPr kumimoji="1"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Outcome of the meeting so far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ja-JP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 was agreed that the physics community will report on the progress made over the past three years. 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ja-JP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It was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recommended to MEXT</a:t>
            </a:r>
            <a:r>
              <a:rPr lang="ja-JP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to hold a meeting of experts to evaluate this report and the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ja-JP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ja-JP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lab proposal by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ja-JP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IDT.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ja-JP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It was also at this meeting that MEXT was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recommended </a:t>
            </a:r>
            <a:r>
              <a:rPr lang="ja-JP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to exchange views with the governments of US and European countries.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271464" y="1412776"/>
            <a:ext cx="3780420" cy="15481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348028" y="1412776"/>
            <a:ext cx="3600400" cy="16201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07468" y="1016732"/>
            <a:ext cx="367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Five-party meeting (Mar. 2021 - )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08068" y="1016732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ILC-Japan (May 2021 - 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307468" y="1484784"/>
            <a:ext cx="37561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ILC Federation of Diet Members</a:t>
            </a:r>
          </a:p>
          <a:p>
            <a:pPr marL="285750" marR="0" lvl="0" indent="-28575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MEXT</a:t>
            </a:r>
          </a:p>
          <a:p>
            <a:pPr marL="285750" marR="0" lvl="0" indent="-28575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Physicists</a:t>
            </a:r>
          </a:p>
          <a:p>
            <a:pPr marL="285750" marR="0" lvl="0" indent="-28575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Industrial sector</a:t>
            </a:r>
          </a:p>
          <a:p>
            <a:pPr marL="285750" marR="0" lvl="0" indent="-28575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Candidate site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11" name="直線矢印コネクタ 10"/>
          <p:cNvCxnSpPr>
            <a:stCxn id="6" idx="1"/>
          </p:cNvCxnSpPr>
          <p:nvPr/>
        </p:nvCxnSpPr>
        <p:spPr>
          <a:xfrm flipH="1">
            <a:off x="3071664" y="2222866"/>
            <a:ext cx="3276364" cy="18002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1379476" y="2996952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Productive d</a:t>
            </a:r>
            <a:r>
              <a:rPr kumimoji="1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iscuss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ions of</a:t>
            </a:r>
            <a:r>
              <a:rPr kumimoji="1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possible solutions to the problems to realize ILC by all the stakeholders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348028" y="3068960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</a:t>
            </a:r>
            <a:r>
              <a:rPr kumimoji="1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rganize activities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of the Japanese physics community </a:t>
            </a:r>
            <a:r>
              <a:rPr kumimoji="1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to realize the ILC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.</a:t>
            </a:r>
            <a:r>
              <a:rPr kumimoji="1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420036" y="1484784"/>
            <a:ext cx="34763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Spokesperson: Shoji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Asai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                               (U. Tokyo)</a:t>
            </a:r>
          </a:p>
          <a:p>
            <a:pPr marL="285750" marR="0" lvl="0" indent="-28575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Executive board</a:t>
            </a:r>
          </a:p>
          <a:p>
            <a:pPr marL="285750" marR="0" lvl="0" indent="-28575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Taskforces</a:t>
            </a:r>
          </a:p>
          <a:p>
            <a:pPr marL="285750" marR="0" lvl="0" indent="-28575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Working groups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>
          <a:xfrm>
            <a:off x="6204012" y="3717032"/>
            <a:ext cx="4896544" cy="3060340"/>
          </a:xfrm>
          <a:prstGeom prst="rect">
            <a:avLst/>
          </a:prstGeom>
        </p:spPr>
        <p:txBody>
          <a:bodyPr vert="horz" lIns="91236" tIns="45619" rIns="91236" bIns="45619" rtlCol="0">
            <a:noAutofit/>
          </a:bodyPr>
          <a:lstStyle>
            <a:lvl1pPr marL="342155" indent="-342155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16" indent="-285134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SzPct val="80000"/>
              <a:buFontTx/>
              <a:buBlip>
                <a:blip r:embed="rId2"/>
              </a:buBlip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486" indent="-228091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676" indent="-228091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885" indent="-228091" algn="l" defTabSz="912386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078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266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467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7646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182" marR="0" lvl="1" indent="0" algn="l" defTabSz="9123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80000"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342155" marR="0" lvl="0" indent="-342155" algn="l" defTabSz="9123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Activities of ILC-Japan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 marL="741316" marR="0" lvl="1" indent="-285134" algn="l" defTabSz="9123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We focused on providing good input to the ILC Advisory Panel at MEXT. </a:t>
            </a:r>
          </a:p>
          <a:p>
            <a:pPr marL="741316" marR="0" lvl="1" indent="-285134" algn="l" defTabSz="9123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ILC communications</a:t>
            </a:r>
          </a:p>
          <a:p>
            <a:pPr marL="741316" marR="0" lvl="1" indent="-285134" algn="l" defTabSz="9123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l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Activities to deepen the understanding of ILC by scientists in other fields</a:t>
            </a:r>
          </a:p>
          <a:p>
            <a:pPr marL="741316" marR="0" lvl="1" indent="-285134" algn="l" defTabSz="9123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2060"/>
              </a:buClr>
              <a:buSzPct val="80000"/>
              <a:buFontTx/>
              <a:buBlip>
                <a:blip r:embed="rId2"/>
              </a:buBlip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632504" y="20248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KEK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9948428" y="2240868"/>
            <a:ext cx="6480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37759" y="115134"/>
            <a:ext cx="8105328" cy="540060"/>
          </a:xfrm>
        </p:spPr>
        <p:txBody>
          <a:bodyPr/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Recent history of ILC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5386" y="1009290"/>
            <a:ext cx="10871867" cy="5555411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ICFA established the IDT in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August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2020 to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realize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the ILC in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multiple-stages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and in June 2021 the IDT published the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report on overall design of the Pre-lab and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18 work packages to be implemented there. At the same time, the Japanese physics community submitted a report to MEXT on the progress of the ILC over the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three years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MEXT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set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up an ILC Advisory Panel to evaluate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these reports, and published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 recommendation in February 2022. 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900" dirty="0">
                <a:latin typeface="Arial" panose="020B0604020202020204" pitchFamily="34" charset="0"/>
                <a:cs typeface="Arial" panose="020B0604020202020204" pitchFamily="34" charset="0"/>
              </a:rPr>
              <a:t>panel recognizes the academic significance of particle physics research and the importance of the research field, including that of a Higgs factory, and understands the value of international collaborative research. However, the panel found that it is still premature to proceed into the ILC Pre-lab phase, which is coupled with an expression of interest to host the ILC by Japan as desired by the research community proposing the project</a:t>
            </a:r>
            <a:r>
              <a:rPr lang="en-US" altLang="ja-JP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p"/>
            </a:pPr>
            <a:endParaRPr lang="en-US" altLang="ja-JP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900" dirty="0">
                <a:latin typeface="Arial" panose="020B0604020202020204" pitchFamily="34" charset="0"/>
                <a:cs typeface="Arial" panose="020B0604020202020204" pitchFamily="34" charset="0"/>
              </a:rPr>
              <a:t>The panel recommends that the development of the key technology for the next-generation accelerator such as ILC should continue by further strengthening the international collaboration among institutes and laboratories, shelving the question of hosting the ILC.</a:t>
            </a:r>
          </a:p>
          <a:p>
            <a:pPr lvl="1">
              <a:buFont typeface="Wingdings" panose="05000000000000000000" pitchFamily="2" charset="2"/>
              <a:buChar char="p"/>
            </a:pPr>
            <a:endParaRPr lang="en-US" altLang="ja-JP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ja-JP" sz="2900" dirty="0">
                <a:latin typeface="Arial" panose="020B0604020202020204" pitchFamily="34" charset="0"/>
                <a:cs typeface="Arial" panose="020B0604020202020204" pitchFamily="34" charset="0"/>
              </a:rPr>
              <a:t>realizing a very large project such as the ILC, cultivating a framework where the related countries can exchange information on their situations and discuss required steps would be important. </a:t>
            </a:r>
            <a:endParaRPr lang="ja-JP" altLang="ja-JP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p"/>
            </a:pPr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Plan in the next years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22036" y="1400790"/>
            <a:ext cx="10972800" cy="4603196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Create a new international collaborative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framework to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implement the most urgent work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packages.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We believe that it is highly likely that the budget for this will be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approved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Japan in JFY2023.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Detailed R&amp;D pla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is being elaborated in the IDT-WG2.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We are about to start discussions with related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laboratories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exchange MOU’s between the laboratories.</a:t>
            </a:r>
          </a:p>
          <a:p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 Expert Panel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will be set up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by IDT to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deepen discussions in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two or three stages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and then, hold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meetings to explain the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progress to the representatives of the relevant governments.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With this as a starting point, we will encourage intergovernmental discussions on the ILC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At least one meeting attended by the government representatives will be held by the end of this year.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山形 33"/>
          <p:cNvSpPr/>
          <p:nvPr/>
        </p:nvSpPr>
        <p:spPr>
          <a:xfrm>
            <a:off x="3461836" y="2839061"/>
            <a:ext cx="1431159" cy="661620"/>
          </a:xfrm>
          <a:prstGeom prst="chevr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" name="角丸四角形吹き出し 3"/>
          <p:cNvSpPr/>
          <p:nvPr/>
        </p:nvSpPr>
        <p:spPr>
          <a:xfrm>
            <a:off x="3036499" y="4304581"/>
            <a:ext cx="1768414" cy="974785"/>
          </a:xfrm>
          <a:prstGeom prst="wedgeRoundRectCallout">
            <a:avLst>
              <a:gd name="adj1" fmla="val 12888"/>
              <a:gd name="adj2" fmla="val -1603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Longer term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cenario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of ILC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02A375D-67D9-4255-84BA-E78A272164C4}"/>
              </a:ext>
            </a:extLst>
          </p:cNvPr>
          <p:cNvSpPr txBox="1"/>
          <p:nvPr/>
        </p:nvSpPr>
        <p:spPr>
          <a:xfrm>
            <a:off x="1862512" y="3555401"/>
            <a:ext cx="16442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International</a:t>
            </a:r>
          </a:p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Development</a:t>
            </a:r>
          </a:p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dirty="0">
                <a:solidFill>
                  <a:srgbClr val="44546A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</a:t>
            </a:r>
            <a:r>
              <a:rPr kumimoji="1" lang="en-US" altLang="ja-JP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eam</a:t>
            </a: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under ICFA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3F753E-A659-4EC8-82AE-FEDB11F885C6}"/>
              </a:ext>
            </a:extLst>
          </p:cNvPr>
          <p:cNvSpPr txBox="1"/>
          <p:nvPr/>
        </p:nvSpPr>
        <p:spPr>
          <a:xfrm>
            <a:off x="4583832" y="3582778"/>
            <a:ext cx="16866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Pre-lab organized</a:t>
            </a:r>
          </a:p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by </a:t>
            </a:r>
            <a:r>
              <a:rPr kumimoji="1" lang="en-US" altLang="ja-JP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MoU’S</a:t>
            </a: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among</a:t>
            </a:r>
          </a:p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the relevant labs.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29" name="山形 28"/>
          <p:cNvSpPr/>
          <p:nvPr/>
        </p:nvSpPr>
        <p:spPr>
          <a:xfrm>
            <a:off x="2239762" y="2824684"/>
            <a:ext cx="1431159" cy="661620"/>
          </a:xfrm>
          <a:prstGeom prst="chevron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0" name="山形 29"/>
          <p:cNvSpPr/>
          <p:nvPr/>
        </p:nvSpPr>
        <p:spPr>
          <a:xfrm>
            <a:off x="4666920" y="2843083"/>
            <a:ext cx="1394938" cy="662484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1" name="山形 30"/>
          <p:cNvSpPr/>
          <p:nvPr/>
        </p:nvSpPr>
        <p:spPr>
          <a:xfrm>
            <a:off x="5845834" y="2843512"/>
            <a:ext cx="3024336" cy="662484"/>
          </a:xfrm>
          <a:prstGeom prst="chevron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2" name="山形 31"/>
          <p:cNvSpPr/>
          <p:nvPr/>
        </p:nvSpPr>
        <p:spPr>
          <a:xfrm>
            <a:off x="8654146" y="2843947"/>
            <a:ext cx="1863207" cy="661620"/>
          </a:xfrm>
          <a:prstGeom prst="chevron">
            <a:avLst/>
          </a:prstGeom>
          <a:solidFill>
            <a:srgbClr val="FF66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713486" y="2951959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IDT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49890" y="2879951"/>
            <a:ext cx="1867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ILC construction</a:t>
            </a:r>
          </a:p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       by ILC Lab.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012114" y="2560554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Aug. 2020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050190" y="2879951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Experiment</a:t>
            </a:r>
          </a:p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</a:t>
            </a:r>
            <a:r>
              <a:rPr kumimoji="1" lang="en-US" altLang="ja-JP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 ILC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38" name="直線矢印コネクタ 37"/>
          <p:cNvCxnSpPr/>
          <p:nvPr/>
        </p:nvCxnSpPr>
        <p:spPr>
          <a:xfrm>
            <a:off x="4607298" y="2708932"/>
            <a:ext cx="1157528" cy="0"/>
          </a:xfrm>
          <a:prstGeom prst="straightConnector1">
            <a:avLst/>
          </a:prstGeom>
          <a:ln w="762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/>
          <p:nvPr/>
        </p:nvCxnSpPr>
        <p:spPr>
          <a:xfrm>
            <a:off x="5845834" y="2708932"/>
            <a:ext cx="2700300" cy="0"/>
          </a:xfrm>
          <a:prstGeom prst="straightConnector1">
            <a:avLst/>
          </a:prstGeom>
          <a:ln w="762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>
            <a:off x="8654146" y="2715226"/>
            <a:ext cx="1220143" cy="8611"/>
          </a:xfrm>
          <a:prstGeom prst="straightConnector1">
            <a:avLst/>
          </a:prstGeom>
          <a:ln w="762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2137422" y="2195875"/>
            <a:ext cx="1126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IDT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phase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441678" y="2123867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Pre-lab phase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241878" y="2123867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Construction phase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654146" y="2159871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Physics experiment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AC9D6AF-5BE3-4A43-8D3A-7365715C0B69}"/>
              </a:ext>
            </a:extLst>
          </p:cNvPr>
          <p:cNvSpPr txBox="1"/>
          <p:nvPr/>
        </p:nvSpPr>
        <p:spPr>
          <a:xfrm>
            <a:off x="6457902" y="3600031"/>
            <a:ext cx="17139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ILC lab. based on </a:t>
            </a:r>
          </a:p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the Governmental</a:t>
            </a:r>
          </a:p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agreement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9924004" y="2728728"/>
            <a:ext cx="600435" cy="1144"/>
          </a:xfrm>
          <a:prstGeom prst="straightConnector1">
            <a:avLst/>
          </a:prstGeom>
          <a:ln w="7620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5034995" y="296208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Pre-lab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901056" y="285419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IDT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79631" y="4339086"/>
            <a:ext cx="17407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2060"/>
              </a:buClr>
              <a:buSzPct val="90000"/>
              <a:buFont typeface="Wingdings" panose="05000000000000000000" pitchFamily="2" charset="2"/>
              <a:buChar char="n"/>
            </a:pPr>
            <a:r>
              <a:rPr kumimoji="1" lang="en-US" altLang="ja-JP" sz="1400" b="1" dirty="0" smtClean="0"/>
              <a:t>Joint R&amp;D</a:t>
            </a:r>
          </a:p>
          <a:p>
            <a:pPr marL="285750" indent="-285750">
              <a:buClr>
                <a:srgbClr val="002060"/>
              </a:buClr>
              <a:buSzPct val="90000"/>
              <a:buFont typeface="Wingdings" panose="05000000000000000000" pitchFamily="2" charset="2"/>
              <a:buChar char="n"/>
            </a:pPr>
            <a:r>
              <a:rPr lang="en-US" altLang="ja-JP" sz="1400" b="1" dirty="0" smtClean="0"/>
              <a:t>Int. Expert Panel </a:t>
            </a:r>
            <a:endParaRPr lang="en-US" altLang="ja-JP" sz="1400" b="1" dirty="0" smtClean="0"/>
          </a:p>
          <a:p>
            <a:pPr>
              <a:buClr>
                <a:srgbClr val="002060"/>
              </a:buClr>
              <a:buSzPct val="90000"/>
            </a:pPr>
            <a:r>
              <a:rPr lang="en-US" altLang="ja-JP" sz="1400" b="1" dirty="0" smtClean="0"/>
              <a:t>     + governmental</a:t>
            </a:r>
          </a:p>
          <a:p>
            <a:pPr>
              <a:buClr>
                <a:srgbClr val="002060"/>
              </a:buClr>
              <a:buSzPct val="90000"/>
            </a:pPr>
            <a:r>
              <a:rPr lang="en-US" altLang="ja-JP" sz="1400" b="1" dirty="0" smtClean="0"/>
              <a:t>        discussions</a:t>
            </a:r>
            <a:endParaRPr kumimoji="1" lang="ja-JP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603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3900576" y="0"/>
            <a:ext cx="6106064" cy="687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  <a:endParaRPr lang="ja-JP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946029" y="996351"/>
            <a:ext cx="10302815" cy="5861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physics program at KEK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Long baseline neutrino program at J-PARC/</a:t>
            </a: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SuperKamiokande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Flavor physics at J-PARC: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ja-JP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High precision measurements of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dirty="0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decays with </a:t>
            </a: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/Belle II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&gt;100 Japanese physicists are involved in ATLAS. KEK takes a role of supporting them.</a:t>
            </a:r>
          </a:p>
          <a:p>
            <a:pPr lvl="1"/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KEK is also working on next step in (</a:t>
            </a: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astro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-)particle physics. 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Upgrade of J-PARC MR for </a:t>
            </a: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HyperKamiokande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Contribution to HL-LHC and the ATLAS upgrade</a:t>
            </a:r>
          </a:p>
          <a:p>
            <a:pPr lvl="1"/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LiteBIRD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ja-JP" sz="2600" dirty="0" smtClean="0"/>
              <a:t>test </a:t>
            </a:r>
            <a:r>
              <a:rPr lang="en-US" altLang="ja-JP" sz="2600" dirty="0"/>
              <a:t>cosmic inflation and quantum gravity</a:t>
            </a:r>
            <a:endParaRPr lang="ja-JP" altLang="en-US" sz="26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We are committed to play a leading role in realizing ILC. 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Create a new international collaborative framework to implement the most urgent work packages in advance.</a:t>
            </a:r>
          </a:p>
          <a:p>
            <a:pPr lvl="1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Expert Panel will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 set up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by IDT to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deepen discussions in two or three stages, and then, hold meetings to explain the progress to the representatives of the relevant governments.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49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99907" y="1076508"/>
            <a:ext cx="1844615" cy="833947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48390" y="1073990"/>
            <a:ext cx="8480613" cy="369641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Neutrino program: T2K and beyond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program at J-PARC</a:t>
            </a:r>
          </a:p>
          <a:p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and Belle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ILC: Efforts to realize it</a:t>
            </a:r>
          </a:p>
          <a:p>
            <a:r>
              <a:rPr kumimoji="1"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LiteBIRD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1"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</a:t>
            </a:r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-particle physics at KEK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Application of superconducting RF technology to industry</a:t>
            </a:r>
            <a:endParaRPr kumimoji="1"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2A2B-8B21-4B38-BB97-8DB3297D00B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482452" y="-64430"/>
            <a:ext cx="3607626" cy="724413"/>
          </a:xfrm>
          <a:prstGeom prst="rect">
            <a:avLst/>
          </a:prstGeom>
        </p:spPr>
        <p:txBody>
          <a:bodyPr vert="horz" lIns="91236" tIns="45619" rIns="91236" bIns="45619" rtlCol="0" anchor="ctr">
            <a:noAutofit/>
          </a:bodyPr>
          <a:lstStyle>
            <a:lvl1pPr algn="ctr" defTabSz="912386" rtl="0" eaLnBrk="1" latinLnBrk="0" hangingPunct="1">
              <a:spcBef>
                <a:spcPct val="0"/>
              </a:spcBef>
              <a:buNone/>
              <a:defRPr kumimoji="1"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屈折矢印 5"/>
          <p:cNvSpPr/>
          <p:nvPr/>
        </p:nvSpPr>
        <p:spPr>
          <a:xfrm rot="5400000">
            <a:off x="3202200" y="4874346"/>
            <a:ext cx="1210503" cy="925413"/>
          </a:xfrm>
          <a:prstGeom prst="bentUpArrow">
            <a:avLst>
              <a:gd name="adj1" fmla="val 25000"/>
              <a:gd name="adj2" fmla="val 25000"/>
              <a:gd name="adj3" fmla="val 49074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762331" y="4661547"/>
            <a:ext cx="3405125" cy="1899051"/>
          </a:xfrm>
          <a:prstGeom prst="rect">
            <a:avLst/>
          </a:prstGeom>
        </p:spPr>
        <p:txBody>
          <a:bodyPr vert="horz" lIns="91236" tIns="45619" rIns="91236" bIns="45619" rtlCol="0">
            <a:noAutofit/>
          </a:bodyPr>
          <a:lstStyle>
            <a:lvl1pPr marL="342155" indent="-342155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SzPct val="80000"/>
              <a:buFont typeface="Wingdings" panose="05000000000000000000" pitchFamily="2" charset="2"/>
              <a:buChar char="n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16" indent="-285134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SzPct val="80000"/>
              <a:buFontTx/>
              <a:buBlip>
                <a:blip r:embed="rId2"/>
              </a:buBlip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0486" indent="-228091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 typeface="Wingdings" panose="05000000000000000000" pitchFamily="2" charset="2"/>
              <a:buChar char="ü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6676" indent="-228091" algn="l" defTabSz="912386" rtl="0" eaLnBrk="1" latinLnBrk="0" hangingPunct="1">
              <a:spcBef>
                <a:spcPct val="20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2885" indent="-228091" algn="l" defTabSz="912386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09078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5266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1467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7646" indent="-228091" algn="l" defTabSz="91238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HyperKamiokande</a:t>
            </a:r>
            <a:endParaRPr lang="en-US" altLang="ja-JP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Belle II</a:t>
            </a:r>
          </a:p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ILC</a:t>
            </a:r>
          </a:p>
        </p:txBody>
      </p:sp>
      <p:sp>
        <p:nvSpPr>
          <p:cNvPr id="8" name="楕円 7"/>
          <p:cNvSpPr/>
          <p:nvPr/>
        </p:nvSpPr>
        <p:spPr>
          <a:xfrm>
            <a:off x="4394447" y="4811698"/>
            <a:ext cx="3941685" cy="18909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87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6E71541-143B-E547-8FB7-AE8F1900F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54" y="0"/>
            <a:ext cx="12017829" cy="600649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T2K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: Long baseline neutrino oscillation experiment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C108688-B097-A547-B9DB-E04493595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964" y="827687"/>
            <a:ext cx="7587074" cy="552540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Search for </a:t>
            </a:r>
            <a:r>
              <a:rPr lang="en" altLang="ja-JP" b="1" i="1" dirty="0" smtClean="0"/>
              <a:t>lepton </a:t>
            </a:r>
            <a:r>
              <a:rPr lang="en" altLang="ja-JP" b="1" i="1" dirty="0"/>
              <a:t>CP violation</a:t>
            </a:r>
            <a:endParaRPr lang="ja-JP" altLang="en-US" b="1" i="1" dirty="0"/>
          </a:p>
          <a:p>
            <a:pPr marL="0" indent="0">
              <a:buNone/>
            </a:pP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C08D58-EE2D-1D42-A929-72D945F35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640"/>
          <a:stretch/>
        </p:blipFill>
        <p:spPr>
          <a:xfrm>
            <a:off x="1650450" y="1577203"/>
            <a:ext cx="7637868" cy="1687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CD3A292-7D7E-CC46-A2D7-206FFFA87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348" y="1395926"/>
            <a:ext cx="1175656" cy="587828"/>
          </a:xfrm>
          <a:prstGeom prst="rect">
            <a:avLst/>
          </a:prstGeom>
        </p:spPr>
      </p:pic>
      <p:pic>
        <p:nvPicPr>
          <p:cNvPr id="8" name="Picture 10" descr="https://www.ipmu.jp/sites/default/files/images/SK3D.jpg">
            <a:extLst>
              <a:ext uri="{FF2B5EF4-FFF2-40B4-BE49-F238E27FC236}">
                <a16:creationId xmlns:a16="http://schemas.microsoft.com/office/drawing/2014/main" id="{DDBB5D35-EF7F-3D4A-85B4-57ABB84B9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1" t="15096" r="46265" b="16955"/>
          <a:stretch/>
        </p:blipFill>
        <p:spPr bwMode="auto">
          <a:xfrm>
            <a:off x="170970" y="1593066"/>
            <a:ext cx="1164459" cy="160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0FCEC21-DA1B-6242-9078-C34F95777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7089" y="1603952"/>
            <a:ext cx="2767223" cy="1694889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pic>
        <p:nvPicPr>
          <p:cNvPr id="10" name="Picture 2" descr="https://www.icrr.u-tokyo.ac.jp/prwps/wp-content/uploads/2019/06/logo_w.gif">
            <a:extLst>
              <a:ext uri="{FF2B5EF4-FFF2-40B4-BE49-F238E27FC236}">
                <a16:creationId xmlns:a16="http://schemas.microsoft.com/office/drawing/2014/main" id="{AF8078BC-B3BA-7345-A3BE-B3A50BE85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67" y="2006718"/>
            <a:ext cx="774700" cy="3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22D9F45-BA78-AD4F-9BA1-85D95ADF9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3005" y="1940378"/>
            <a:ext cx="558102" cy="31891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E6BF23E-EB08-514C-9579-01F38F3C5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7899" y="1910632"/>
            <a:ext cx="423626" cy="378408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206D858-C05B-FD46-AECE-A48228BAF5B9}"/>
              </a:ext>
            </a:extLst>
          </p:cNvPr>
          <p:cNvGrpSpPr/>
          <p:nvPr/>
        </p:nvGrpSpPr>
        <p:grpSpPr>
          <a:xfrm>
            <a:off x="1389387" y="3199400"/>
            <a:ext cx="6400896" cy="288000"/>
            <a:chOff x="597040" y="2826514"/>
            <a:chExt cx="6400896" cy="288000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CEA3F005-81C4-5F49-BB5B-77FE85FF8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78234" y="2826514"/>
              <a:ext cx="288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DEE2E10D-9B30-044C-A215-4CF1350E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19180" y="2826514"/>
              <a:ext cx="546756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5B25FE81-4824-A84F-A381-794D055C1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43180" y="2826514"/>
              <a:ext cx="576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E692E43-8AEA-AF48-B0C2-2D8F7F21D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65936" y="2826514"/>
              <a:ext cx="432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00A29B4-ABDC-7A40-A89D-BEA6699AB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55180" y="2826514"/>
              <a:ext cx="288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050727EF-D241-5A4B-B5F0-858224F6F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23180" y="2826514"/>
              <a:ext cx="432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985897EE-3F2A-AE4B-88A8-8487B7DCB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91180" y="2826514"/>
              <a:ext cx="432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A78DFFCD-D7D0-2240-8357-C4BF0C090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30380" y="2826514"/>
              <a:ext cx="4608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534E26E3-F95A-BE4F-88BB-E95DBB52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93641" y="2826514"/>
              <a:ext cx="432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63DFD0DF-4FB2-A74B-8CE7-02E5D10F6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961641" y="2826514"/>
              <a:ext cx="432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D13BED5A-A725-CF48-A883-E6D2032C2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385641" y="2826514"/>
              <a:ext cx="576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09533EA2-8E0D-7748-9113-95FF228EC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905641" y="2826514"/>
              <a:ext cx="480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81A8BC97-3177-2346-9755-FA22D1B8D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66234" y="2826514"/>
              <a:ext cx="432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04F99306-F041-0F4A-9FE7-D80DCA9D6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97040" y="2826514"/>
              <a:ext cx="576000" cy="288000"/>
            </a:xfrm>
            <a:prstGeom prst="rect">
              <a:avLst/>
            </a:prstGeom>
            <a:ln w="6350">
              <a:solidFill>
                <a:schemeClr val="bg2"/>
              </a:solidFill>
            </a:ln>
          </p:spPr>
        </p:pic>
      </p:grpSp>
      <p:sp>
        <p:nvSpPr>
          <p:cNvPr id="33" name="Shape 72">
            <a:extLst>
              <a:ext uri="{FF2B5EF4-FFF2-40B4-BE49-F238E27FC236}">
                <a16:creationId xmlns:a16="http://schemas.microsoft.com/office/drawing/2014/main" id="{95B34530-BDCF-BD49-A635-3885C3F1A389}"/>
              </a:ext>
            </a:extLst>
          </p:cNvPr>
          <p:cNvSpPr/>
          <p:nvPr/>
        </p:nvSpPr>
        <p:spPr>
          <a:xfrm>
            <a:off x="2769844" y="3563038"/>
            <a:ext cx="465260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ctr" defTabSz="642937">
              <a:buClr>
                <a:srgbClr val="FF2600"/>
              </a:buClr>
              <a:defRPr sz="22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marL="0" marR="0" lvl="0" indent="0" algn="ctr" defTabSz="64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Tx/>
              <a:buFontTx/>
              <a:buNone/>
              <a:tabLst/>
              <a:defRPr/>
            </a:pPr>
            <a:r>
              <a:rPr kumimoji="1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游ゴシック Light" panose="020F0302020204030204"/>
                <a:ea typeface="+mj-ea"/>
                <a:cs typeface="+mj-cs"/>
                <a:sym typeface="Helvetica"/>
              </a:rPr>
              <a:t>~</a:t>
            </a:r>
            <a:r>
              <a:rPr kumimoji="1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游ゴシック Light" panose="020F0302020204030204"/>
                <a:ea typeface="+mj-ea"/>
                <a:cs typeface="+mj-cs"/>
                <a:sym typeface="Helvetica"/>
              </a:rPr>
              <a:t>47</a:t>
            </a:r>
            <a:r>
              <a:rPr kumimoji="1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游ゴシック Light" panose="020F0302020204030204"/>
                <a:ea typeface="+mj-ea"/>
                <a:cs typeface="+mj-cs"/>
                <a:sym typeface="Helvetica"/>
              </a:rPr>
              <a:t>0 members, </a:t>
            </a:r>
            <a:r>
              <a:rPr kumimoji="1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游ゴシック Light" panose="020F0302020204030204"/>
                <a:ea typeface="+mj-ea"/>
                <a:cs typeface="+mj-cs"/>
                <a:sym typeface="Helvetica"/>
              </a:rPr>
              <a:t>74</a:t>
            </a:r>
            <a:r>
              <a:rPr kumimoji="1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游ゴシック Light" panose="020F0302020204030204"/>
                <a:ea typeface="+mj-ea"/>
                <a:cs typeface="+mj-cs"/>
                <a:sym typeface="Helvetica"/>
              </a:rPr>
              <a:t> Institutes, 1</a:t>
            </a:r>
            <a:r>
              <a:rPr kumimoji="1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游ゴシック Light" panose="020F0302020204030204"/>
                <a:ea typeface="+mj-ea"/>
                <a:cs typeface="+mj-cs"/>
                <a:sym typeface="Helvetica"/>
              </a:rPr>
              <a:t>3</a:t>
            </a:r>
            <a:r>
              <a:rPr kumimoji="1" sz="16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2600"/>
                  </a:solidFill>
                </a:uFill>
                <a:latin typeface="游ゴシック Light" panose="020F0302020204030204"/>
                <a:ea typeface="+mj-ea"/>
                <a:cs typeface="+mj-cs"/>
                <a:sym typeface="Helvetica"/>
              </a:rPr>
              <a:t> countries</a:t>
            </a: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BC256B97-9819-7C44-94B5-1BE7ACB7382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6546"/>
          <a:stretch/>
        </p:blipFill>
        <p:spPr>
          <a:xfrm>
            <a:off x="85322" y="4048449"/>
            <a:ext cx="3155996" cy="1996206"/>
          </a:xfrm>
          <a:prstGeom prst="rect">
            <a:avLst/>
          </a:prstGeom>
        </p:spPr>
      </p:pic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2A191047-9D6B-524A-97FF-BF03325F09A0}"/>
              </a:ext>
            </a:extLst>
          </p:cNvPr>
          <p:cNvSpPr txBox="1"/>
          <p:nvPr/>
        </p:nvSpPr>
        <p:spPr>
          <a:xfrm>
            <a:off x="416804" y="6007973"/>
            <a:ext cx="267145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First constraint on lepton CP asymmetry </a:t>
            </a:r>
            <a:r>
              <a:rPr kumimoji="1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has been 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obtained.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2" name="図 61">
            <a:extLst>
              <a:ext uri="{FF2B5EF4-FFF2-40B4-BE49-F238E27FC236}">
                <a16:creationId xmlns:a16="http://schemas.microsoft.com/office/drawing/2014/main" id="{C23534AC-F00A-7045-9B0C-9019F21B4AC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639" t="17157" r="4745" b="10438"/>
          <a:stretch/>
        </p:blipFill>
        <p:spPr>
          <a:xfrm>
            <a:off x="3300526" y="3926141"/>
            <a:ext cx="3982564" cy="1988978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7CEC81C9-C38F-9349-B9B7-64227F48E44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6541" r="26209" b="82542"/>
          <a:stretch/>
        </p:blipFill>
        <p:spPr>
          <a:xfrm>
            <a:off x="3713358" y="4085652"/>
            <a:ext cx="1625400" cy="4778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C47FFFA-16F0-BC48-8FD8-2E7C54C5D2F0}"/>
              </a:ext>
            </a:extLst>
          </p:cNvPr>
          <p:cNvSpPr txBox="1"/>
          <p:nvPr/>
        </p:nvSpPr>
        <p:spPr>
          <a:xfrm>
            <a:off x="3412259" y="5934670"/>
            <a:ext cx="5718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High power neutrino beam; ~520kW (achieved)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→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Intensity upgrade up to 1.3MW 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</a:b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              </a:t>
            </a:r>
            <a:r>
              <a:rPr kumimoji="1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&amp; Near-detector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upgrade are on going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. 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6" name="Picture 8" descr="https://ars.els-cdn.com/content/image/1-s2.0-S0168900219315426-gr1.jpg">
            <a:extLst>
              <a:ext uri="{FF2B5EF4-FFF2-40B4-BE49-F238E27FC236}">
                <a16:creationId xmlns:a16="http://schemas.microsoft.com/office/drawing/2014/main" id="{9E37E8E8-CB34-AE47-922C-E1312DF9B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270"/>
          <a:stretch/>
        </p:blipFill>
        <p:spPr bwMode="auto">
          <a:xfrm>
            <a:off x="7274942" y="3628103"/>
            <a:ext cx="1566073" cy="13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図 68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A7D07F2-7256-754A-838C-1AD378273917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9"/>
          <a:stretch/>
        </p:blipFill>
        <p:spPr>
          <a:xfrm>
            <a:off x="7366546" y="4914348"/>
            <a:ext cx="1794835" cy="945739"/>
          </a:xfrm>
          <a:prstGeom prst="rect">
            <a:avLst/>
          </a:prstGeom>
        </p:spPr>
      </p:pic>
      <p:sp>
        <p:nvSpPr>
          <p:cNvPr id="67" name="下矢印 66">
            <a:extLst>
              <a:ext uri="{FF2B5EF4-FFF2-40B4-BE49-F238E27FC236}">
                <a16:creationId xmlns:a16="http://schemas.microsoft.com/office/drawing/2014/main" id="{AB205DCF-B39F-4F47-A284-2FF28C5701F9}"/>
              </a:ext>
            </a:extLst>
          </p:cNvPr>
          <p:cNvSpPr/>
          <p:nvPr/>
        </p:nvSpPr>
        <p:spPr>
          <a:xfrm rot="21234216">
            <a:off x="7703532" y="4323414"/>
            <a:ext cx="357787" cy="57355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0" name="図 69">
            <a:extLst>
              <a:ext uri="{FF2B5EF4-FFF2-40B4-BE49-F238E27FC236}">
                <a16:creationId xmlns:a16="http://schemas.microsoft.com/office/drawing/2014/main" id="{67885BD9-C03B-4F41-86A9-17E7CE59C70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2288" y="3339813"/>
            <a:ext cx="1575412" cy="1152480"/>
          </a:xfrm>
          <a:prstGeom prst="rect">
            <a:avLst/>
          </a:prstGeom>
        </p:spPr>
      </p:pic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05DC5E4-9692-BD43-8BB1-8435DC48DDE4}"/>
              </a:ext>
            </a:extLst>
          </p:cNvPr>
          <p:cNvSpPr txBox="1"/>
          <p:nvPr/>
        </p:nvSpPr>
        <p:spPr>
          <a:xfrm>
            <a:off x="10488330" y="3343428"/>
            <a:ext cx="846681" cy="259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HA TPC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id="{697DCC41-1FAA-7345-9CB6-5FAC59F9F4F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lum bright="20000"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072" y="3742399"/>
            <a:ext cx="1908816" cy="856667"/>
          </a:xfrm>
          <a:prstGeom prst="rect">
            <a:avLst/>
          </a:prstGeom>
        </p:spPr>
      </p:pic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8FAA0C0A-954C-9F40-90A3-FC1BC86948F9}"/>
              </a:ext>
            </a:extLst>
          </p:cNvPr>
          <p:cNvSpPr txBox="1"/>
          <p:nvPr/>
        </p:nvSpPr>
        <p:spPr>
          <a:xfrm>
            <a:off x="8849109" y="4366089"/>
            <a:ext cx="179483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3D neutrino detector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角丸四角形 74">
            <a:extLst>
              <a:ext uri="{FF2B5EF4-FFF2-40B4-BE49-F238E27FC236}">
                <a16:creationId xmlns:a16="http://schemas.microsoft.com/office/drawing/2014/main" id="{60EB0828-7212-A04F-B729-A9D179DF99E2}"/>
              </a:ext>
            </a:extLst>
          </p:cNvPr>
          <p:cNvSpPr/>
          <p:nvPr/>
        </p:nvSpPr>
        <p:spPr>
          <a:xfrm>
            <a:off x="9175968" y="5321908"/>
            <a:ext cx="2728485" cy="964287"/>
          </a:xfrm>
          <a:prstGeom prst="roundRect">
            <a:avLst>
              <a:gd name="adj" fmla="val 86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Precise measurement with doubled data by ~2026 is expected.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14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6">
            <a:extLst>
              <a:ext uri="{FF2B5EF4-FFF2-40B4-BE49-F238E27FC236}">
                <a16:creationId xmlns:a16="http://schemas.microsoft.com/office/drawing/2014/main" id="{2BD03C8B-7900-4C64-A634-BE073F7C0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82" y="823591"/>
            <a:ext cx="5481761" cy="321264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190kt-FV Hyper-Kamiokande Detector (UT)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Upgrade of J-PARC to 1.3MW (KEK)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Physics goals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CPV in neutrino sector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Search for proton decay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Atm-nu, solar-nu and supernova 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International project hosted by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U.Tokyo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&amp; KEK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approved and construction started in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Preparation of cavern excavation, production of PMTs started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J-PARC upgrade on-going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Aiming to start operation in 2027.</a:t>
            </a:r>
          </a:p>
          <a:p>
            <a:pPr>
              <a:buFont typeface="Wingdings" panose="05000000000000000000" pitchFamily="2" charset="2"/>
              <a:buChar char="Ø"/>
            </a:pP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A30C23FB-7FCE-4D31-BF37-DDD9959BA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509822" y="622367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2A2B-8B21-4B38-BB97-8DB3297D00BB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64D81D-897F-4387-8027-4294CF47619B}"/>
              </a:ext>
            </a:extLst>
          </p:cNvPr>
          <p:cNvSpPr txBox="1"/>
          <p:nvPr/>
        </p:nvSpPr>
        <p:spPr>
          <a:xfrm>
            <a:off x="2834722" y="76271"/>
            <a:ext cx="7590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Hyper-Kamiokande (HK)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by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U. Tokyo and KEK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8" name="図 7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1B9E658D-E991-4B98-93E0-ED3CF3EFF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50" y="4578106"/>
            <a:ext cx="3284597" cy="439309"/>
          </a:xfrm>
          <a:prstGeom prst="rect">
            <a:avLst/>
          </a:prstGeom>
        </p:spPr>
      </p:pic>
      <p:pic>
        <p:nvPicPr>
          <p:cNvPr id="10" name="図 9" descr="屋内, テーブル, 座る, ワイン が含まれている画像&#10;&#10;自動的に生成された説明">
            <a:extLst>
              <a:ext uri="{FF2B5EF4-FFF2-40B4-BE49-F238E27FC236}">
                <a16:creationId xmlns:a16="http://schemas.microsoft.com/office/drawing/2014/main" id="{36E67AAC-9345-4CDD-A1C3-E2ECD5367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280" y="4014244"/>
            <a:ext cx="3195046" cy="230247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E3FC37A-91B3-40A0-BEE0-05D2C2C4F0BB}"/>
              </a:ext>
            </a:extLst>
          </p:cNvPr>
          <p:cNvSpPr txBox="1"/>
          <p:nvPr/>
        </p:nvSpPr>
        <p:spPr>
          <a:xfrm>
            <a:off x="5244040" y="5954288"/>
            <a:ext cx="2312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Delivered PMT for HK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EB17CFC-DFA6-4B6A-B62B-FE745F8FBA28}"/>
              </a:ext>
            </a:extLst>
          </p:cNvPr>
          <p:cNvGrpSpPr/>
          <p:nvPr/>
        </p:nvGrpSpPr>
        <p:grpSpPr>
          <a:xfrm>
            <a:off x="5076498" y="690321"/>
            <a:ext cx="6915806" cy="2609927"/>
            <a:chOff x="6444523" y="1846646"/>
            <a:chExt cx="5537783" cy="1774806"/>
          </a:xfrm>
        </p:grpSpPr>
        <p:pic>
          <p:nvPicPr>
            <p:cNvPr id="15" name="図 14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35D2F409-2170-4B48-B808-6C764431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523" y="1846646"/>
              <a:ext cx="5537783" cy="1774806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B224816-205E-4437-B2FD-99CF9755A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7000" y="2271996"/>
              <a:ext cx="724256" cy="218342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E4A5271-BF06-4473-94D0-6B2FBA113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9887" y="2937559"/>
              <a:ext cx="390175" cy="348476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44FA6E0-7C7E-4BF4-A5E8-097F6C226DC1}"/>
              </a:ext>
            </a:extLst>
          </p:cNvPr>
          <p:cNvSpPr txBox="1"/>
          <p:nvPr/>
        </p:nvSpPr>
        <p:spPr>
          <a:xfrm>
            <a:off x="9769328" y="5821628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Beamline facility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                    component upgrade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26" name="図 25" descr="マップ&#10;&#10;自動的に生成された説明">
            <a:extLst>
              <a:ext uri="{FF2B5EF4-FFF2-40B4-BE49-F238E27FC236}">
                <a16:creationId xmlns:a16="http://schemas.microsoft.com/office/drawing/2014/main" id="{C1CEC057-6965-4D51-AFE4-A2A0F1A7A0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36" y="5003308"/>
            <a:ext cx="3988501" cy="176009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D02F4C2-4ED9-411D-B70A-4C513F185959}"/>
              </a:ext>
            </a:extLst>
          </p:cNvPr>
          <p:cNvSpPr txBox="1"/>
          <p:nvPr/>
        </p:nvSpPr>
        <p:spPr>
          <a:xfrm>
            <a:off x="1180035" y="6085707"/>
            <a:ext cx="1829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~500 members</a:t>
            </a:r>
            <a:b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</a:b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from 20 countries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698F1FB6-094D-49A7-95B8-0683007130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939"/>
          <a:stretch/>
        </p:blipFill>
        <p:spPr>
          <a:xfrm>
            <a:off x="8035799" y="3939247"/>
            <a:ext cx="3618243" cy="2335429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1D1DEFC-F541-4384-9B80-C35B8C00D464}"/>
              </a:ext>
            </a:extLst>
          </p:cNvPr>
          <p:cNvSpPr txBox="1"/>
          <p:nvPr/>
        </p:nvSpPr>
        <p:spPr>
          <a:xfrm>
            <a:off x="8854343" y="5938523"/>
            <a:ext cx="2885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Access tunnel excavated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38542" y="73611"/>
            <a:ext cx="9204935" cy="598078"/>
          </a:xfrm>
        </p:spPr>
        <p:txBody>
          <a:bodyPr/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KEK’s role in </a:t>
            </a:r>
            <a:r>
              <a:rPr kumimoji="1"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HyperKamiokande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359" y="732736"/>
            <a:ext cx="9273154" cy="60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98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J-PARC upgrade for </a:t>
            </a:r>
            <a:r>
              <a:rPr kumimoji="1"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HyperKamiokande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711" y="787912"/>
            <a:ext cx="9096780" cy="598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80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Neutrino beamline upgrade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06" y="853234"/>
            <a:ext cx="9449123" cy="60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81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421663" y="-94890"/>
            <a:ext cx="5667703" cy="829804"/>
          </a:xfrm>
        </p:spPr>
        <p:txBody>
          <a:bodyPr>
            <a:noAutofit/>
          </a:bodyPr>
          <a:lstStyle/>
          <a:p>
            <a:r>
              <a:rPr kumimoji="1"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and Belle II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" r="18228" b="9064"/>
          <a:stretch/>
        </p:blipFill>
        <p:spPr bwMode="auto">
          <a:xfrm>
            <a:off x="1035170" y="1131761"/>
            <a:ext cx="3746317" cy="371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円/楕円 13"/>
          <p:cNvSpPr/>
          <p:nvPr/>
        </p:nvSpPr>
        <p:spPr>
          <a:xfrm>
            <a:off x="2470957" y="2326960"/>
            <a:ext cx="1219200" cy="53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32" tIns="45567" rIns="91132" bIns="45567" anchor="ctr"/>
          <a:lstStyle/>
          <a:p>
            <a:pPr algn="ctr">
              <a:defRPr/>
            </a:pPr>
            <a:endParaRPr kumimoji="0" lang="ja-JP" altLang="en-US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/>
          </p:cNvSpPr>
          <p:nvPr/>
        </p:nvSpPr>
        <p:spPr bwMode="auto">
          <a:xfrm>
            <a:off x="2040233" y="2017808"/>
            <a:ext cx="1440160" cy="3077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40508" bIns="0">
            <a:spAutoFit/>
          </a:bodyPr>
          <a:lstStyle/>
          <a:p>
            <a:pPr>
              <a:defRPr/>
            </a:pPr>
            <a:r>
              <a:rPr kumimoji="0" lang="en-US" altLang="ja-JP" sz="2000" dirty="0" err="1">
                <a:solidFill>
                  <a:srgbClr val="000000"/>
                </a:solidFill>
                <a:latin typeface="Bodoni MT" pitchFamily="18" charset="0"/>
                <a:cs typeface="Arial" pitchFamily="34" charset="0"/>
              </a:rPr>
              <a:t>SuperKEKB</a:t>
            </a:r>
            <a:endParaRPr kumimoji="0" lang="ja-JP" altLang="en-US" sz="2000" dirty="0">
              <a:solidFill>
                <a:srgbClr val="000000"/>
              </a:solidFill>
              <a:latin typeface="Bodoni MT" pitchFamily="18" charset="0"/>
              <a:cs typeface="Arial" pitchFamily="34" charset="0"/>
            </a:endParaRP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auto">
          <a:xfrm flipH="1">
            <a:off x="1658755" y="1808206"/>
            <a:ext cx="604838" cy="192087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132" tIns="45567" rIns="91132" bIns="45567" anchor="ctr"/>
          <a:lstStyle/>
          <a:p>
            <a:endParaRPr lang="ja-JP" altLang="en-US"/>
          </a:p>
        </p:txBody>
      </p:sp>
      <p:sp>
        <p:nvSpPr>
          <p:cNvPr id="11" name="Line 50"/>
          <p:cNvSpPr>
            <a:spLocks noChangeShapeType="1"/>
          </p:cNvSpPr>
          <p:nvPr/>
        </p:nvSpPr>
        <p:spPr bwMode="auto">
          <a:xfrm flipH="1">
            <a:off x="3821349" y="2701249"/>
            <a:ext cx="533400" cy="3048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132" tIns="45567" rIns="91132" bIns="45567" anchor="ctr"/>
          <a:lstStyle/>
          <a:p>
            <a:endParaRPr lang="ja-JP" altLang="en-US"/>
          </a:p>
        </p:txBody>
      </p:sp>
      <p:sp>
        <p:nvSpPr>
          <p:cNvPr id="12" name="テキスト ボックス 52"/>
          <p:cNvSpPr txBox="1">
            <a:spLocks noChangeArrowheads="1"/>
          </p:cNvSpPr>
          <p:nvPr/>
        </p:nvSpPr>
        <p:spPr bwMode="auto">
          <a:xfrm>
            <a:off x="354174" y="3201397"/>
            <a:ext cx="2160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32" tIns="45567" rIns="91132" bIns="4556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Damping ring for low emittance </a:t>
            </a:r>
            <a:r>
              <a:rPr kumimoji="0" lang="en-US" altLang="ja-JP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posi</a:t>
            </a:r>
            <a:r>
              <a:rPr lang="en-US" altLang="ja-JP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injection</a:t>
            </a:r>
          </a:p>
        </p:txBody>
      </p:sp>
      <p:sp>
        <p:nvSpPr>
          <p:cNvPr id="13" name="テキスト ボックス 3"/>
          <p:cNvSpPr txBox="1">
            <a:spLocks noChangeArrowheads="1"/>
          </p:cNvSpPr>
          <p:nvPr/>
        </p:nvSpPr>
        <p:spPr bwMode="auto">
          <a:xfrm>
            <a:off x="3707067" y="2967992"/>
            <a:ext cx="82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32" tIns="45567" rIns="91132" bIns="4556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i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ja-JP" sz="1400" baseline="30000">
                <a:latin typeface="Arial" pitchFamily="34" charset="0"/>
              </a:rPr>
              <a:t>+</a:t>
            </a:r>
            <a:r>
              <a:rPr lang="en-US" altLang="ja-JP" sz="1400">
                <a:latin typeface="Arial" pitchFamily="34" charset="0"/>
              </a:rPr>
              <a:t>(3.6A)</a:t>
            </a:r>
            <a:endParaRPr lang="ja-JP" altLang="en-US" sz="1400">
              <a:latin typeface="Arial" pitchFamily="34" charset="0"/>
            </a:endParaRPr>
          </a:p>
        </p:txBody>
      </p:sp>
      <p:sp>
        <p:nvSpPr>
          <p:cNvPr id="14" name="テキスト ボックス 55"/>
          <p:cNvSpPr txBox="1">
            <a:spLocks noChangeArrowheads="1"/>
          </p:cNvSpPr>
          <p:nvPr/>
        </p:nvSpPr>
        <p:spPr bwMode="auto">
          <a:xfrm>
            <a:off x="2208030" y="1590761"/>
            <a:ext cx="819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32" tIns="45567" rIns="91132" bIns="4556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ja-JP" sz="1400" baseline="30000" dirty="0">
                <a:latin typeface="Symbol" pitchFamily="18" charset="2"/>
              </a:rPr>
              <a:t>-</a:t>
            </a:r>
            <a:r>
              <a:rPr lang="en-US" altLang="ja-JP" sz="1400" dirty="0">
                <a:latin typeface="Arial" pitchFamily="34" charset="0"/>
              </a:rPr>
              <a:t>(2.6A)</a:t>
            </a:r>
            <a:endParaRPr lang="ja-JP" altLang="en-US" sz="1400" dirty="0">
              <a:latin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47354" y="24580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3km circ.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3" descr="Belle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r="15585"/>
          <a:stretch/>
        </p:blipFill>
        <p:spPr bwMode="auto">
          <a:xfrm>
            <a:off x="4586379" y="973282"/>
            <a:ext cx="2122829" cy="201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5037060" y="2934976"/>
            <a:ext cx="97773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prstClr val="black"/>
                </a:solidFill>
              </a:rPr>
              <a:t> Belle II</a:t>
            </a:r>
            <a:endParaRPr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18" name="右矢印 17"/>
          <p:cNvSpPr/>
          <p:nvPr/>
        </p:nvSpPr>
        <p:spPr>
          <a:xfrm>
            <a:off x="3980050" y="1335905"/>
            <a:ext cx="744946" cy="242035"/>
          </a:xfrm>
          <a:prstGeom prst="rightArrow">
            <a:avLst>
              <a:gd name="adj1" fmla="val 50000"/>
              <a:gd name="adj2" fmla="val 928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34576" y="5080960"/>
            <a:ext cx="6857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</a:pP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Asymmetric </a:t>
            </a:r>
            <a:r>
              <a:rPr kumimoji="1" lang="en-US" altLang="ja-JP" i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kumimoji="1" lang="en-US" altLang="ja-JP" i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collider at 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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(4</a:t>
            </a:r>
            <a:r>
              <a:rPr kumimoji="1"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) with target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L=6x10</a:t>
            </a:r>
            <a:r>
              <a:rPr lang="en-US" altLang="ja-JP" baseline="30000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/cm</a:t>
            </a:r>
            <a:r>
              <a:rPr lang="en-US" altLang="ja-JP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pPr marL="285750" indent="-285750"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altLang="ja-JP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sz="2400" dirty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measured with vertex reconstruction and PID</a:t>
            </a:r>
          </a:p>
          <a:p>
            <a:pPr marL="285750" indent="-285750"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Physics run started March 2019.</a:t>
            </a:r>
          </a:p>
          <a:p>
            <a:pPr marL="285750" indent="-285750">
              <a:buClr>
                <a:srgbClr val="0070C0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Belle II collaboration consists of 1100 physicists from 26 countries.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5C7DF85-07A7-4500-88D8-06ED9B2A3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74" y="659192"/>
            <a:ext cx="4973008" cy="3507115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11A331D-662D-4CC1-A9B4-9DB1D264757E}"/>
              </a:ext>
            </a:extLst>
          </p:cNvPr>
          <p:cNvSpPr txBox="1"/>
          <p:nvPr/>
        </p:nvSpPr>
        <p:spPr>
          <a:xfrm>
            <a:off x="8443512" y="3956938"/>
            <a:ext cx="243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err="1" smtClean="0"/>
              <a:t>L</a:t>
            </a:r>
            <a:r>
              <a:rPr kumimoji="1" lang="en-US" altLang="ja-JP" baseline="-25000" dirty="0" err="1" smtClean="0"/>
              <a:t>peak</a:t>
            </a:r>
            <a:r>
              <a:rPr kumimoji="1" lang="en-US" altLang="ja-JP" dirty="0" smtClean="0"/>
              <a:t>=4.7x10</a:t>
            </a:r>
            <a:r>
              <a:rPr kumimoji="1" lang="en-US" altLang="ja-JP" baseline="30000" dirty="0" smtClean="0"/>
              <a:t>34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/s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D58A3C9-096C-4F23-A04C-34C58AF81138}"/>
              </a:ext>
            </a:extLst>
          </p:cNvPr>
          <p:cNvSpPr txBox="1"/>
          <p:nvPr/>
        </p:nvSpPr>
        <p:spPr>
          <a:xfrm>
            <a:off x="8444467" y="4353464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ʃ</a:t>
            </a:r>
            <a:r>
              <a:rPr kumimoji="1" lang="en-US" altLang="ja-JP" dirty="0"/>
              <a:t> </a:t>
            </a:r>
            <a:r>
              <a:rPr kumimoji="1" lang="en-US" altLang="ja-JP" i="1" dirty="0"/>
              <a:t>L </a:t>
            </a:r>
            <a:r>
              <a:rPr kumimoji="1" lang="en-US" altLang="ja-JP" dirty="0"/>
              <a:t>dt = </a:t>
            </a:r>
            <a:r>
              <a:rPr lang="en-US" altLang="ja-JP" dirty="0"/>
              <a:t>475</a:t>
            </a:r>
            <a:r>
              <a:rPr kumimoji="1" lang="en-US" altLang="ja-JP" dirty="0" smtClean="0"/>
              <a:t>fb</a:t>
            </a:r>
            <a:r>
              <a:rPr kumimoji="1" lang="en-US" altLang="ja-JP" baseline="30000" dirty="0" smtClean="0"/>
              <a:t>-1</a:t>
            </a:r>
            <a:endParaRPr kumimoji="1" lang="ja-JP" altLang="en-US" baseline="30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E845806-1DD9-4C97-B0DA-5B466B63DD90}"/>
              </a:ext>
            </a:extLst>
          </p:cNvPr>
          <p:cNvSpPr txBox="1"/>
          <p:nvPr/>
        </p:nvSpPr>
        <p:spPr>
          <a:xfrm>
            <a:off x="8299206" y="4777646"/>
            <a:ext cx="635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Belle II</a:t>
            </a:r>
            <a:endParaRPr kumimoji="1" lang="ja-JP" altLang="en-US" sz="1100" dirty="0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33F64B49-4889-42CD-A8F4-F12E1F70B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/>
          <a:stretch/>
        </p:blipFill>
        <p:spPr bwMode="auto">
          <a:xfrm>
            <a:off x="328973" y="4804912"/>
            <a:ext cx="4734732" cy="19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2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Luminosity strategy at </a:t>
            </a:r>
            <a:r>
              <a:rPr kumimoji="1"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0B65B72-46C2-4D6C-BA5C-A4C59E982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10" y="2086201"/>
            <a:ext cx="3148313" cy="150201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A16E76E-9325-49C6-80FC-08E1EB883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6"/>
          <a:stretch/>
        </p:blipFill>
        <p:spPr>
          <a:xfrm>
            <a:off x="3723227" y="1862864"/>
            <a:ext cx="3418954" cy="1866634"/>
          </a:xfrm>
          <a:prstGeom prst="rect">
            <a:avLst/>
          </a:prstGeom>
        </p:spPr>
      </p:pic>
      <p:sp>
        <p:nvSpPr>
          <p:cNvPr id="5" name="矢印: 右 9">
            <a:extLst>
              <a:ext uri="{FF2B5EF4-FFF2-40B4-BE49-F238E27FC236}">
                <a16:creationId xmlns:a16="http://schemas.microsoft.com/office/drawing/2014/main" id="{ECFFA344-5B28-406A-ABAA-713BE0B789CE}"/>
              </a:ext>
            </a:extLst>
          </p:cNvPr>
          <p:cNvSpPr/>
          <p:nvPr/>
        </p:nvSpPr>
        <p:spPr>
          <a:xfrm>
            <a:off x="3558986" y="2522501"/>
            <a:ext cx="264264" cy="655376"/>
          </a:xfrm>
          <a:prstGeom prst="rightArrow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4">
            <a:extLst>
              <a:ext uri="{FF2B5EF4-FFF2-40B4-BE49-F238E27FC236}">
                <a16:creationId xmlns:a16="http://schemas.microsoft.com/office/drawing/2014/main" id="{241B5267-97F4-435D-8A9D-3A0295B48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549" y="1370316"/>
            <a:ext cx="3258874" cy="6186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17552" tIns="208776" rIns="417552" bIns="208776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20875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20875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20875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20875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ja-JP" sz="1600" b="1" dirty="0" smtClean="0">
                <a:ea typeface="ＭＳ ゴシック" pitchFamily="49" charset="-128"/>
              </a:rPr>
              <a:t>Nano-beam collisions</a:t>
            </a:r>
            <a:endParaRPr lang="en-US" altLang="ja-JP" sz="1600" b="1" dirty="0">
              <a:ea typeface="ＭＳ ゴシック" pitchFamily="49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6ABE0F4E-1B16-4091-ACFA-5C1972484215}"/>
              </a:ext>
            </a:extLst>
          </p:cNvPr>
          <p:cNvCxnSpPr>
            <a:cxnSpLocks/>
          </p:cNvCxnSpPr>
          <p:nvPr/>
        </p:nvCxnSpPr>
        <p:spPr>
          <a:xfrm>
            <a:off x="4594894" y="2171734"/>
            <a:ext cx="234000" cy="234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0DD511B-8885-4753-B0EE-20F3BF1EBF96}"/>
              </a:ext>
            </a:extLst>
          </p:cNvPr>
          <p:cNvCxnSpPr>
            <a:cxnSpLocks/>
          </p:cNvCxnSpPr>
          <p:nvPr/>
        </p:nvCxnSpPr>
        <p:spPr>
          <a:xfrm flipH="1">
            <a:off x="6000775" y="2706643"/>
            <a:ext cx="324953" cy="3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59282FB2-75FF-4ED2-80BB-D0DBA614A536}"/>
              </a:ext>
            </a:extLst>
          </p:cNvPr>
          <p:cNvCxnSpPr>
            <a:cxnSpLocks/>
          </p:cNvCxnSpPr>
          <p:nvPr/>
        </p:nvCxnSpPr>
        <p:spPr>
          <a:xfrm>
            <a:off x="1525397" y="2171734"/>
            <a:ext cx="252000" cy="72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8F7005A2-CF7B-4264-B099-F9974DB45FA0}"/>
              </a:ext>
            </a:extLst>
          </p:cNvPr>
          <p:cNvCxnSpPr>
            <a:cxnSpLocks/>
          </p:cNvCxnSpPr>
          <p:nvPr/>
        </p:nvCxnSpPr>
        <p:spPr>
          <a:xfrm flipH="1">
            <a:off x="2509139" y="2423329"/>
            <a:ext cx="324953" cy="1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E1F93260-CF7F-4BBA-BA15-B7E82AD99F0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6422" y="1157120"/>
            <a:ext cx="4496577" cy="317104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08124" y="4878150"/>
            <a:ext cx="61636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p"/>
            </a:pPr>
            <a:r>
              <a:rPr lang="en-US" altLang="ja-JP" dirty="0"/>
              <a:t>Replacing </a:t>
            </a:r>
            <a:r>
              <a:rPr lang="en-US" altLang="ja-JP" dirty="0" smtClean="0"/>
              <a:t>the beam collimators with the one </a:t>
            </a:r>
            <a:r>
              <a:rPr lang="en-US" altLang="ja-JP" dirty="0"/>
              <a:t>that </a:t>
            </a:r>
            <a:r>
              <a:rPr lang="en-US" altLang="ja-JP" dirty="0" smtClean="0"/>
              <a:t>are highly resistant to the </a:t>
            </a:r>
            <a:r>
              <a:rPr lang="en-US" altLang="ja-JP" dirty="0"/>
              <a:t>beam </a:t>
            </a:r>
            <a:r>
              <a:rPr lang="en-US" altLang="ja-JP" dirty="0" smtClean="0"/>
              <a:t>and less </a:t>
            </a:r>
            <a:r>
              <a:rPr lang="en-US" altLang="ja-JP" dirty="0"/>
              <a:t>likely to cause beam </a:t>
            </a:r>
            <a:r>
              <a:rPr lang="en-US" altLang="ja-JP" dirty="0" smtClean="0"/>
              <a:t>instability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p"/>
            </a:pPr>
            <a:r>
              <a:rPr lang="en-US" altLang="ja-JP" dirty="0" smtClean="0"/>
              <a:t>Improved </a:t>
            </a:r>
            <a:r>
              <a:rPr lang="en-US" altLang="ja-JP" dirty="0"/>
              <a:t>radiation </a:t>
            </a:r>
            <a:r>
              <a:rPr lang="en-US" altLang="ja-JP" dirty="0" smtClean="0"/>
              <a:t>shield </a:t>
            </a:r>
            <a:r>
              <a:rPr lang="en-US" altLang="ja-JP" dirty="0"/>
              <a:t>to </a:t>
            </a:r>
            <a:r>
              <a:rPr lang="en-US" altLang="ja-JP" dirty="0" smtClean="0"/>
              <a:t>Belle II detector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p"/>
            </a:pPr>
            <a:r>
              <a:rPr lang="en-US" altLang="ja-JP" dirty="0"/>
              <a:t>Increasing the diameter of the beam pipe at the </a:t>
            </a:r>
            <a:r>
              <a:rPr lang="en-US" altLang="ja-JP" dirty="0" smtClean="0"/>
              <a:t>injection point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p"/>
            </a:pPr>
            <a:r>
              <a:rPr kumimoji="1" lang="en-US" altLang="ja-JP" dirty="0" smtClean="0"/>
              <a:t>Improving pulse-by-pulse beam control of the injection </a:t>
            </a:r>
            <a:r>
              <a:rPr kumimoji="1" lang="en-US" altLang="ja-JP" dirty="0" err="1" smtClean="0"/>
              <a:t>linac</a:t>
            </a:r>
            <a:endParaRPr kumimoji="1" lang="ja-JP" altLang="en-US" dirty="0"/>
          </a:p>
        </p:txBody>
      </p:sp>
      <p:sp>
        <p:nvSpPr>
          <p:cNvPr id="13" name="角丸四角形 12"/>
          <p:cNvSpPr/>
          <p:nvPr/>
        </p:nvSpPr>
        <p:spPr>
          <a:xfrm>
            <a:off x="257452" y="4785064"/>
            <a:ext cx="6303146" cy="1970843"/>
          </a:xfrm>
          <a:prstGeom prst="roundRect">
            <a:avLst>
              <a:gd name="adj" fmla="val 540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2224" y="4411700"/>
            <a:ext cx="525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Machine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improvement</a:t>
            </a:r>
            <a:r>
              <a:rPr kumimoji="1" lang="en-US" altLang="ja-JP" dirty="0" smtClean="0"/>
              <a:t> in July 2022 – September 2023</a:t>
            </a:r>
            <a:endParaRPr kumimoji="1" lang="ja-JP" altLang="en-US" dirty="0"/>
          </a:p>
        </p:txBody>
      </p:sp>
      <p:sp>
        <p:nvSpPr>
          <p:cNvPr id="15" name="右矢印 14"/>
          <p:cNvSpPr/>
          <p:nvPr/>
        </p:nvSpPr>
        <p:spPr>
          <a:xfrm>
            <a:off x="6747030" y="5681709"/>
            <a:ext cx="665825" cy="239697"/>
          </a:xfrm>
          <a:prstGeom prst="rightArrow">
            <a:avLst>
              <a:gd name="adj1" fmla="val 50000"/>
              <a:gd name="adj2" fmla="val 1203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81531" y="5450889"/>
            <a:ext cx="4358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L ~ 2.4 x 10</a:t>
            </a:r>
            <a:r>
              <a:rPr kumimoji="1" lang="en-US" altLang="ja-JP" sz="2000" baseline="30000" dirty="0" smtClean="0"/>
              <a:t>35</a:t>
            </a:r>
            <a:r>
              <a:rPr kumimoji="1" lang="en-US" altLang="ja-JP" sz="2000" dirty="0" smtClean="0"/>
              <a:t>/cm</a:t>
            </a:r>
            <a:r>
              <a:rPr kumimoji="1" lang="en-US" altLang="ja-JP" sz="2000" baseline="30000" dirty="0" smtClean="0"/>
              <a:t>2</a:t>
            </a:r>
            <a:r>
              <a:rPr kumimoji="1" lang="en-US" altLang="ja-JP" sz="2000" dirty="0" smtClean="0"/>
              <a:t>/s will be achieved after careful machine tuning.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040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KEK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29297</TotalTime>
  <Words>1402</Words>
  <Application>Microsoft Office PowerPoint</Application>
  <PresentationFormat>ワイド画面</PresentationFormat>
  <Paragraphs>237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16</vt:i4>
      </vt:variant>
    </vt:vector>
  </HeadingPairs>
  <TitlesOfParts>
    <vt:vector size="34" baseType="lpstr">
      <vt:lpstr>ＭＳ Ｐゴシック</vt:lpstr>
      <vt:lpstr>ＭＳ ゴシック</vt:lpstr>
      <vt:lpstr>Osaka</vt:lpstr>
      <vt:lpstr>ヒラギノ角ゴ Pro W6</vt:lpstr>
      <vt:lpstr>游ゴシック</vt:lpstr>
      <vt:lpstr>游ゴシック Light</vt:lpstr>
      <vt:lpstr>Arial</vt:lpstr>
      <vt:lpstr>Bodoni MT</vt:lpstr>
      <vt:lpstr>Calibri</vt:lpstr>
      <vt:lpstr>Helvetica</vt:lpstr>
      <vt:lpstr>Symbol</vt:lpstr>
      <vt:lpstr>Times</vt:lpstr>
      <vt:lpstr>Times New Roman</vt:lpstr>
      <vt:lpstr>Verdana</vt:lpstr>
      <vt:lpstr>Wingdings</vt:lpstr>
      <vt:lpstr>デザインの設定</vt:lpstr>
      <vt:lpstr>1_KEK Standard</vt:lpstr>
      <vt:lpstr>Office テーマ</vt:lpstr>
      <vt:lpstr>PowerPoint プレゼンテーション</vt:lpstr>
      <vt:lpstr>Outline</vt:lpstr>
      <vt:lpstr>T2K: Long baseline neutrino oscillation experiment</vt:lpstr>
      <vt:lpstr>PowerPoint プレゼンテーション</vt:lpstr>
      <vt:lpstr>KEK’s role in HyperKamiokande program</vt:lpstr>
      <vt:lpstr>J-PARC upgrade for HyperKamiokande</vt:lpstr>
      <vt:lpstr>Neutrino beamline upgrade</vt:lpstr>
      <vt:lpstr>SuperKEKB and Belle II</vt:lpstr>
      <vt:lpstr>Luminosity strategy at SuperKEKB</vt:lpstr>
      <vt:lpstr>Physics at Belle II</vt:lpstr>
      <vt:lpstr>PowerPoint プレゼンテーション</vt:lpstr>
      <vt:lpstr>ILC Promotion Scheme in Japan</vt:lpstr>
      <vt:lpstr>Recent history of ILC</vt:lpstr>
      <vt:lpstr>Plan in the next years</vt:lpstr>
      <vt:lpstr>Longer term scenario of ILC</vt:lpstr>
      <vt:lpstr>PowerPoint プレゼンテーション</vt:lpstr>
    </vt:vector>
  </TitlesOfParts>
  <Company>高エネルギー加速器研究機構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山内 正則</dc:creator>
  <cp:lastModifiedBy>山内 正則</cp:lastModifiedBy>
  <cp:revision>162</cp:revision>
  <cp:lastPrinted>2022-07-21T03:39:40Z</cp:lastPrinted>
  <dcterms:created xsi:type="dcterms:W3CDTF">2020-04-07T23:54:23Z</dcterms:created>
  <dcterms:modified xsi:type="dcterms:W3CDTF">2022-07-25T02:49:49Z</dcterms:modified>
</cp:coreProperties>
</file>