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871" r:id="rId3"/>
    <p:sldId id="2862" r:id="rId4"/>
    <p:sldId id="2870" r:id="rId5"/>
    <p:sldId id="1433" r:id="rId6"/>
    <p:sldId id="2810" r:id="rId7"/>
    <p:sldId id="2804" r:id="rId8"/>
    <p:sldId id="2860" r:id="rId9"/>
    <p:sldId id="2863" r:id="rId10"/>
    <p:sldId id="2867" r:id="rId11"/>
    <p:sldId id="2852" r:id="rId12"/>
    <p:sldId id="2865" r:id="rId13"/>
    <p:sldId id="2853" r:id="rId14"/>
    <p:sldId id="2857" r:id="rId15"/>
    <p:sldId id="2868" r:id="rId16"/>
    <p:sldId id="2864" r:id="rId17"/>
    <p:sldId id="2828" r:id="rId18"/>
  </p:sldIdLst>
  <p:sldSz cx="9144000" cy="6858000" type="screen4x3"/>
  <p:notesSz cx="6858000" cy="9144000"/>
  <p:embeddedFontLst>
    <p:embeddedFont>
      <p:font typeface="Book Antiqua" panose="02040602050305030304" pitchFamily="18"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Helvetica" panose="020B0604020202020204"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8" roundtripDataSignature="AMtx7mj951Pl8jH0T34ZaJI5lrvmO+2O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4F496"/>
    <a:srgbClr val="E6EC9E"/>
    <a:srgbClr val="EC9EE6"/>
    <a:srgbClr val="339933"/>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22" autoAdjust="0"/>
    <p:restoredTop sz="94660"/>
  </p:normalViewPr>
  <p:slideViewPr>
    <p:cSldViewPr snapToGrid="0">
      <p:cViewPr varScale="1">
        <p:scale>
          <a:sx n="56" d="100"/>
          <a:sy n="56" d="100"/>
        </p:scale>
        <p:origin x="1325" y="43"/>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121"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2.fntdata"/><Relationship Id="rId12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1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118"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8"/>
          <p:cNvSpPr txBox="1">
            <a:spLocks noGrp="1"/>
          </p:cNvSpPr>
          <p:nvPr>
            <p:ph type="title"/>
          </p:nvPr>
        </p:nvSpPr>
        <p:spPr>
          <a:xfrm>
            <a:off x="0" y="85612"/>
            <a:ext cx="9144000" cy="83207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938953"/>
              </a:buClr>
              <a:buSzPts val="1800"/>
              <a:buNone/>
              <a:defRPr sz="4400" b="1">
                <a:solidFill>
                  <a:srgbClr val="00206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8"/>
          <p:cNvSpPr txBox="1">
            <a:spLocks noGrp="1"/>
          </p:cNvSpPr>
          <p:nvPr>
            <p:ph type="body" idx="1"/>
          </p:nvPr>
        </p:nvSpPr>
        <p:spPr>
          <a:xfrm>
            <a:off x="457200" y="1181958"/>
            <a:ext cx="8229600" cy="5174392"/>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8" name="Google Shape;18;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dirty="0"/>
          </a:p>
        </p:txBody>
      </p:sp>
      <p:sp>
        <p:nvSpPr>
          <p:cNvPr id="19" name="Google Shape;19;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20" name="Google Shape;20;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0" y="168792"/>
            <a:ext cx="9144000" cy="83207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9389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87" name="Google Shape;87;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88" name="Google Shape;88;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89"/>
        <p:cNvGrpSpPr/>
        <p:nvPr/>
      </p:nvGrpSpPr>
      <p:grpSpPr>
        <a:xfrm>
          <a:off x="0" y="0"/>
          <a:ext cx="0" cy="0"/>
          <a:chOff x="0" y="0"/>
          <a:chExt cx="0" cy="0"/>
        </a:xfrm>
      </p:grpSpPr>
      <p:sp>
        <p:nvSpPr>
          <p:cNvPr id="90" name="Google Shape;90;p20"/>
          <p:cNvSpPr txBox="1">
            <a:spLocks noGrp="1"/>
          </p:cNvSpPr>
          <p:nvPr>
            <p:ph type="title"/>
          </p:nvPr>
        </p:nvSpPr>
        <p:spPr>
          <a:xfrm>
            <a:off x="51620" y="80302"/>
            <a:ext cx="9144000" cy="83207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9389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91" name="Google Shape;91;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92" name="Google Shape;92;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93" name="Google Shape;93;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hart" type="chart">
  <p:cSld name="CHART">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457200" y="-57201"/>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9389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1"/>
          <p:cNvSpPr>
            <a:spLocks noGrp="1"/>
          </p:cNvSpPr>
          <p:nvPr>
            <p:ph type="chart" idx="2"/>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7" name="Google Shape;97;p2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98" name="Google Shape;98;p2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99" name="Google Shape;99;p2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ext, and Content" type="txAndObj">
  <p:cSld name="TEXT_AND_OBJEC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12058" y="-85723"/>
            <a:ext cx="8229600" cy="855662"/>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9389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02" name="Google Shape;102;p22"/>
          <p:cNvSpPr txBox="1">
            <a:spLocks noGrp="1"/>
          </p:cNvSpPr>
          <p:nvPr>
            <p:ph type="body" idx="1"/>
          </p:nvPr>
        </p:nvSpPr>
        <p:spPr>
          <a:xfrm>
            <a:off x="457200" y="1312863"/>
            <a:ext cx="4038600" cy="4813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3" name="Google Shape;103;p22"/>
          <p:cNvSpPr txBox="1">
            <a:spLocks noGrp="1"/>
          </p:cNvSpPr>
          <p:nvPr>
            <p:ph type="body" idx="2"/>
          </p:nvPr>
        </p:nvSpPr>
        <p:spPr>
          <a:xfrm>
            <a:off x="4648200" y="1312863"/>
            <a:ext cx="4038600" cy="48133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104" name="Google Shape;104;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105" name="Google Shape;105;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106" name="Google Shape;106;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1" y="892040"/>
            <a:ext cx="8672513" cy="5059363"/>
          </a:xfrm>
          <a:prstGeom prst="rect">
            <a:avLst/>
          </a:prstGeom>
        </p:spPr>
        <p:txBody>
          <a:bodyPr lIns="0" tIns="0" rIns="0" bIns="0"/>
          <a:lstStyle>
            <a:lvl1pPr>
              <a:buFont typeface="Wingdings" pitchFamily="2" charset="2"/>
              <a:buChar char="§"/>
              <a:defRPr sz="2100">
                <a:solidFill>
                  <a:schemeClr val="accent6">
                    <a:lumMod val="50000"/>
                  </a:schemeClr>
                </a:solidFill>
              </a:defRPr>
            </a:lvl1pPr>
            <a:lvl2pPr>
              <a:defRPr sz="1650">
                <a:solidFill>
                  <a:srgbClr val="505050"/>
                </a:solidFill>
              </a:defRPr>
            </a:lvl2pPr>
            <a:lvl3pPr>
              <a:defRPr sz="1500">
                <a:solidFill>
                  <a:schemeClr val="accent4">
                    <a:lumMod val="75000"/>
                  </a:schemeClr>
                </a:solidFill>
              </a:defRPr>
            </a:lvl3pPr>
            <a:lvl4pPr>
              <a:defRPr sz="1200">
                <a:solidFill>
                  <a:srgbClr val="505050"/>
                </a:solidFill>
              </a:defRPr>
            </a:lvl4pPr>
            <a:lvl5pPr marL="1543050" indent="-171450">
              <a:buFont typeface="Arial"/>
              <a:buChar char="•"/>
              <a:defRPr sz="12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228600" y="251754"/>
            <a:ext cx="8686800" cy="427877"/>
          </a:xfrm>
          <a:prstGeom prst="rect">
            <a:avLst/>
          </a:prstGeom>
        </p:spPr>
        <p:txBody>
          <a:bodyPr lIns="0" tIns="0" rIns="0" bIns="0" anchor="b" anchorCtr="0"/>
          <a:lstStyle>
            <a:lvl1pPr algn="ctr">
              <a:defRPr sz="2100">
                <a:solidFill>
                  <a:srgbClr val="1514C5"/>
                </a:solidFill>
              </a:defRPr>
            </a:lvl1pPr>
          </a:lstStyle>
          <a:p>
            <a:r>
              <a:rPr lang="en-US" dirty="0"/>
              <a:t>Click to edit Master title style</a:t>
            </a:r>
          </a:p>
        </p:txBody>
      </p:sp>
      <p:sp>
        <p:nvSpPr>
          <p:cNvPr id="8" name="Date Placeholder 3"/>
          <p:cNvSpPr>
            <a:spLocks noGrp="1"/>
          </p:cNvSpPr>
          <p:nvPr>
            <p:ph type="dt" sz="half" idx="2"/>
          </p:nvPr>
        </p:nvSpPr>
        <p:spPr>
          <a:xfrm>
            <a:off x="363519" y="6514370"/>
            <a:ext cx="888812"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a:t>07/25/2022</a:t>
            </a:r>
            <a:endParaRPr lang="en-US" dirty="0"/>
          </a:p>
        </p:txBody>
      </p:sp>
      <p:sp>
        <p:nvSpPr>
          <p:cNvPr id="9" name="Footer Placeholder 4"/>
          <p:cNvSpPr>
            <a:spLocks noGrp="1"/>
          </p:cNvSpPr>
          <p:nvPr>
            <p:ph type="ftr" sz="quarter" idx="3"/>
          </p:nvPr>
        </p:nvSpPr>
        <p:spPr>
          <a:xfrm>
            <a:off x="1530604" y="6504215"/>
            <a:ext cx="6262118"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r>
              <a:rPr lang="en-US"/>
              <a:t>Panel 2 | Accelerator Frontier</a:t>
            </a:r>
            <a:endParaRPr lang="en-US" b="1" dirty="0"/>
          </a:p>
        </p:txBody>
      </p:sp>
      <p:sp>
        <p:nvSpPr>
          <p:cNvPr id="10" name="Slide Number Placeholder 5"/>
          <p:cNvSpPr>
            <a:spLocks noGrp="1"/>
          </p:cNvSpPr>
          <p:nvPr>
            <p:ph type="sldNum" sz="quarter" idx="4"/>
          </p:nvPr>
        </p:nvSpPr>
        <p:spPr>
          <a:xfrm>
            <a:off x="8366145" y="6512252"/>
            <a:ext cx="414338"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descr="A picture containing icon&#10;&#10;Description automatically generated">
            <a:extLst>
              <a:ext uri="{FF2B5EF4-FFF2-40B4-BE49-F238E27FC236}">
                <a16:creationId xmlns:a16="http://schemas.microsoft.com/office/drawing/2014/main" id="{9CC9F3FA-594D-7948-B9BB-A349A58089C7}"/>
              </a:ext>
            </a:extLst>
          </p:cNvPr>
          <p:cNvPicPr>
            <a:picLocks noChangeAspect="1"/>
          </p:cNvPicPr>
          <p:nvPr userDrawn="1"/>
        </p:nvPicPr>
        <p:blipFill>
          <a:blip r:embed="rId2"/>
          <a:stretch>
            <a:fillRect/>
          </a:stretch>
        </p:blipFill>
        <p:spPr>
          <a:xfrm>
            <a:off x="7811947" y="6308545"/>
            <a:ext cx="1108394" cy="199149"/>
          </a:xfrm>
          <a:prstGeom prst="rect">
            <a:avLst/>
          </a:prstGeom>
        </p:spPr>
      </p:pic>
      <p:sp>
        <p:nvSpPr>
          <p:cNvPr id="13" name="Rectangle 12">
            <a:extLst>
              <a:ext uri="{FF2B5EF4-FFF2-40B4-BE49-F238E27FC236}">
                <a16:creationId xmlns:a16="http://schemas.microsoft.com/office/drawing/2014/main" id="{5FED55EB-E5AE-1140-8A4A-A11133DEEC2F}"/>
              </a:ext>
            </a:extLst>
          </p:cNvPr>
          <p:cNvSpPr/>
          <p:nvPr userDrawn="1"/>
        </p:nvSpPr>
        <p:spPr>
          <a:xfrm>
            <a:off x="214492" y="6373659"/>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3787193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9"/>
          <p:cNvSpPr txBox="1">
            <a:spLocks noGrp="1"/>
          </p:cNvSpPr>
          <p:nvPr>
            <p:ph type="ctrTitle"/>
          </p:nvPr>
        </p:nvSpPr>
        <p:spPr>
          <a:xfrm>
            <a:off x="1069623" y="34925"/>
            <a:ext cx="7961488" cy="710142"/>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938953"/>
              </a:buClr>
              <a:buSzPts val="1800"/>
              <a:buNone/>
              <a:defRPr sz="5400" b="1">
                <a:solidFill>
                  <a:srgbClr val="002060"/>
                </a:solidFill>
                <a:effectLst>
                  <a:outerShdw blurRad="38100" dist="38100" dir="2700000" algn="tl">
                    <a:srgbClr val="000000">
                      <a:alpha val="43137"/>
                    </a:srgbClr>
                  </a:outerShdw>
                </a:effectLs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9"/>
          <p:cNvSpPr txBox="1">
            <a:spLocks noGrp="1"/>
          </p:cNvSpPr>
          <p:nvPr>
            <p:ph type="subTitle" idx="1"/>
          </p:nvPr>
        </p:nvSpPr>
        <p:spPr>
          <a:xfrm>
            <a:off x="310444" y="1120422"/>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560"/>
              </a:spcBef>
              <a:spcAft>
                <a:spcPts val="0"/>
              </a:spcAft>
              <a:buClr>
                <a:srgbClr val="888888"/>
              </a:buClr>
              <a:buSzPts val="2800"/>
              <a:buNone/>
              <a:defRPr>
                <a:solidFill>
                  <a:srgbClr val="888888"/>
                </a:solidFill>
              </a:defRPr>
            </a:lvl1pPr>
            <a:lvl2pPr lvl="1" algn="ctr">
              <a:lnSpc>
                <a:spcPct val="100000"/>
              </a:lnSpc>
              <a:spcBef>
                <a:spcPts val="480"/>
              </a:spcBef>
              <a:spcAft>
                <a:spcPts val="0"/>
              </a:spcAft>
              <a:buClr>
                <a:srgbClr val="888888"/>
              </a:buClr>
              <a:buSzPts val="24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dirty="0"/>
          </a:p>
        </p:txBody>
      </p:sp>
      <p:sp>
        <p:nvSpPr>
          <p:cNvPr id="24" name="Google Shape;24;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dirty="0"/>
          </a:p>
        </p:txBody>
      </p:sp>
      <p:sp>
        <p:nvSpPr>
          <p:cNvPr id="25" name="Google Shape;25;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26" name="Google Shape;26;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1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rgbClr val="938953"/>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9" name="Google Shape;29;p1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30" name="Google Shape;30;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31" name="Google Shape;31;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32" name="Google Shape;32;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12"/>
          <p:cNvSpPr txBox="1">
            <a:spLocks noGrp="1"/>
          </p:cNvSpPr>
          <p:nvPr>
            <p:ph type="title"/>
          </p:nvPr>
        </p:nvSpPr>
        <p:spPr>
          <a:xfrm>
            <a:off x="0" y="168792"/>
            <a:ext cx="9144000" cy="83207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938953"/>
              </a:buClr>
              <a:buSzPts val="3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3" name="Google Shape;43;p1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4" name="Google Shape;44;p1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5" name="Google Shape;45;p1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6" name="Google Shape;46;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47" name="Google Shape;47;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48" name="Google Shape;48;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56" name="Google Shape;56;p1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57" name="Google Shape;57;p1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938953"/>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63" name="Google Shape;63;p1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64" name="Google Shape;64;p1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938953"/>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70" name="Google Shape;70;p1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71" name="Google Shape;71;p1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0" y="168792"/>
            <a:ext cx="9144000" cy="832076"/>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9389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7"/>
          <p:cNvSpPr txBox="1">
            <a:spLocks noGrp="1"/>
          </p:cNvSpPr>
          <p:nvPr>
            <p:ph type="body" idx="1"/>
          </p:nvPr>
        </p:nvSpPr>
        <p:spPr>
          <a:xfrm rot="5400000">
            <a:off x="1984804" y="-345646"/>
            <a:ext cx="5174392"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76" name="Google Shape;76;p1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77" name="Google Shape;77;p1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938953"/>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07/25/2022</a:t>
            </a:r>
            <a:endParaRPr/>
          </a:p>
        </p:txBody>
      </p:sp>
      <p:sp>
        <p:nvSpPr>
          <p:cNvPr id="82" name="Google Shape;82;p1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Panel 2 | Accelerator Frontier</a:t>
            </a:r>
            <a:endParaRPr/>
          </a:p>
        </p:txBody>
      </p:sp>
      <p:sp>
        <p:nvSpPr>
          <p:cNvPr id="83" name="Google Shape;83;p1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0" y="43447"/>
            <a:ext cx="9144000" cy="832076"/>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938953"/>
              </a:buClr>
              <a:buSzPts val="3400"/>
              <a:buFont typeface="Calibri"/>
              <a:buNone/>
              <a:defRPr sz="3400" b="0" i="0" u="none" strike="noStrike" cap="none">
                <a:solidFill>
                  <a:srgbClr val="93895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pic>
        <p:nvPicPr>
          <p:cNvPr id="2" name="Picture 1">
            <a:extLst>
              <a:ext uri="{FF2B5EF4-FFF2-40B4-BE49-F238E27FC236}">
                <a16:creationId xmlns:a16="http://schemas.microsoft.com/office/drawing/2014/main" id="{40327B77-823D-4B0E-90E4-02178643A6ED}"/>
              </a:ext>
            </a:extLst>
          </p:cNvPr>
          <p:cNvPicPr>
            <a:picLocks noChangeAspect="1"/>
          </p:cNvPicPr>
          <p:nvPr userDrawn="1"/>
        </p:nvPicPr>
        <p:blipFill>
          <a:blip r:embed="rId16"/>
          <a:stretch>
            <a:fillRect/>
          </a:stretch>
        </p:blipFill>
        <p:spPr>
          <a:xfrm>
            <a:off x="0" y="308775"/>
            <a:ext cx="932155" cy="589972"/>
          </a:xfrm>
          <a:prstGeom prst="rect">
            <a:avLst/>
          </a:prstGeom>
          <a:noFill/>
        </p:spPr>
      </p:pic>
      <p:sp>
        <p:nvSpPr>
          <p:cNvPr id="11" name="Google Shape;11;p7"/>
          <p:cNvSpPr txBox="1">
            <a:spLocks noGrp="1"/>
          </p:cNvSpPr>
          <p:nvPr>
            <p:ph type="body" idx="1"/>
          </p:nvPr>
        </p:nvSpPr>
        <p:spPr>
          <a:xfrm>
            <a:off x="457200" y="1181958"/>
            <a:ext cx="8229600" cy="517439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07/25/2022</a:t>
            </a:r>
            <a:endParaRPr dirty="0"/>
          </a:p>
        </p:txBody>
      </p:sp>
      <p:sp>
        <p:nvSpPr>
          <p:cNvPr id="13" name="Google Shape;13;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a:t>Panel 2 | Accelerator Frontier</a:t>
            </a:r>
            <a:endParaRPr/>
          </a:p>
        </p:txBody>
      </p:sp>
      <p:sp>
        <p:nvSpPr>
          <p:cNvPr id="14" name="Google Shape;14;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 name="Straight Connector 3">
            <a:extLst>
              <a:ext uri="{FF2B5EF4-FFF2-40B4-BE49-F238E27FC236}">
                <a16:creationId xmlns:a16="http://schemas.microsoft.com/office/drawing/2014/main" id="{5440CED8-036F-454E-9DDA-DF5341758FF2}"/>
              </a:ext>
            </a:extLst>
          </p:cNvPr>
          <p:cNvCxnSpPr/>
          <p:nvPr userDrawn="1"/>
        </p:nvCxnSpPr>
        <p:spPr>
          <a:xfrm>
            <a:off x="932155" y="787796"/>
            <a:ext cx="8096435" cy="0"/>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5" r:id="rId14"/>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snowmass21.org/accelerator/start"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167E7-F3C3-014C-8B3C-0AFE91E79C2B}"/>
              </a:ext>
            </a:extLst>
          </p:cNvPr>
          <p:cNvSpPr>
            <a:spLocks noGrp="1"/>
          </p:cNvSpPr>
          <p:nvPr>
            <p:ph type="ctrTitle"/>
          </p:nvPr>
        </p:nvSpPr>
        <p:spPr>
          <a:xfrm>
            <a:off x="141514" y="1042670"/>
            <a:ext cx="8926286" cy="2930615"/>
          </a:xfrm>
        </p:spPr>
        <p:txBody>
          <a:bodyPr>
            <a:noAutofit/>
          </a:bodyPr>
          <a:lstStyle/>
          <a:p>
            <a:r>
              <a:rPr lang="en-US" sz="4800" b="1" dirty="0">
                <a:solidFill>
                  <a:srgbClr val="C00000"/>
                </a:solidFill>
              </a:rPr>
              <a:t> </a:t>
            </a:r>
            <a:br>
              <a:rPr lang="en-US" sz="4800" b="1" dirty="0">
                <a:solidFill>
                  <a:srgbClr val="C00000"/>
                </a:solidFill>
                <a:effectLst>
                  <a:outerShdw blurRad="38100" dist="38100" dir="2700000" algn="tl">
                    <a:srgbClr val="000000">
                      <a:alpha val="43137"/>
                    </a:srgbClr>
                  </a:outerShdw>
                </a:effectLst>
              </a:rPr>
            </a:br>
            <a:r>
              <a:rPr lang="en-US" sz="4800" dirty="0">
                <a:solidFill>
                  <a:srgbClr val="C00000"/>
                </a:solidFill>
              </a:rPr>
              <a:t>Accelerator Frontier</a:t>
            </a:r>
            <a:r>
              <a:rPr lang="en-US" sz="4800" b="1" dirty="0">
                <a:solidFill>
                  <a:srgbClr val="C00000"/>
                </a:solidFill>
                <a:effectLst>
                  <a:outerShdw blurRad="38100" dist="38100" dir="2700000" algn="tl">
                    <a:srgbClr val="000000">
                      <a:alpha val="43137"/>
                    </a:srgbClr>
                  </a:outerShdw>
                </a:effectLst>
              </a:rPr>
              <a:t>  </a:t>
            </a:r>
            <a:br>
              <a:rPr lang="en-US" sz="4800" b="1" dirty="0">
                <a:solidFill>
                  <a:srgbClr val="C00000"/>
                </a:solidFill>
                <a:effectLst>
                  <a:outerShdw blurRad="38100" dist="38100" dir="2700000" algn="tl">
                    <a:srgbClr val="000000">
                      <a:alpha val="43137"/>
                    </a:srgbClr>
                  </a:outerShdw>
                </a:effectLst>
              </a:rPr>
            </a:br>
            <a:r>
              <a:rPr lang="en-US" sz="4800" i="1" dirty="0">
                <a:solidFill>
                  <a:srgbClr val="0000FF"/>
                </a:solidFill>
              </a:rPr>
              <a:t>Panel 2</a:t>
            </a:r>
            <a:br>
              <a:rPr lang="en-US" sz="4800" dirty="0">
                <a:solidFill>
                  <a:srgbClr val="0000FF"/>
                </a:solidFill>
              </a:rPr>
            </a:br>
            <a:r>
              <a:rPr lang="en-US" sz="4800" dirty="0">
                <a:solidFill>
                  <a:srgbClr val="0000FF"/>
                </a:solidFill>
              </a:rPr>
              <a:t>Enabling </a:t>
            </a:r>
            <a:r>
              <a:rPr lang="en-US" sz="4800">
                <a:solidFill>
                  <a:srgbClr val="0000FF"/>
                </a:solidFill>
              </a:rPr>
              <a:t>Accelerator Technologies</a:t>
            </a:r>
            <a:r>
              <a:rPr lang="en-US" sz="4800" b="1">
                <a:solidFill>
                  <a:srgbClr val="0000FF"/>
                </a:solidFill>
                <a:effectLst>
                  <a:outerShdw blurRad="38100" dist="38100" dir="2700000" algn="tl">
                    <a:srgbClr val="000000">
                      <a:alpha val="43137"/>
                    </a:srgbClr>
                  </a:outerShdw>
                </a:effectLst>
              </a:rPr>
              <a:t> </a:t>
            </a:r>
            <a:br>
              <a:rPr lang="en-US" sz="4000" dirty="0">
                <a:solidFill>
                  <a:srgbClr val="C00000"/>
                </a:solidFill>
                <a:effectLst>
                  <a:outerShdw blurRad="38100" dist="38100" dir="2700000" algn="tl">
                    <a:srgbClr val="000000">
                      <a:alpha val="43137"/>
                    </a:srgbClr>
                  </a:outerShdw>
                </a:effectLst>
              </a:rPr>
            </a:br>
            <a:br>
              <a:rPr lang="en-US" dirty="0"/>
            </a:br>
            <a:endParaRPr lang="en-US" dirty="0"/>
          </a:p>
        </p:txBody>
      </p:sp>
      <p:sp>
        <p:nvSpPr>
          <p:cNvPr id="3" name="Subtitle 2">
            <a:extLst>
              <a:ext uri="{FF2B5EF4-FFF2-40B4-BE49-F238E27FC236}">
                <a16:creationId xmlns:a16="http://schemas.microsoft.com/office/drawing/2014/main" id="{CB800BF1-8233-F94A-AC6C-6DA3309FD7D5}"/>
              </a:ext>
            </a:extLst>
          </p:cNvPr>
          <p:cNvSpPr>
            <a:spLocks noGrp="1"/>
          </p:cNvSpPr>
          <p:nvPr>
            <p:ph type="subTitle" idx="1"/>
          </p:nvPr>
        </p:nvSpPr>
        <p:spPr>
          <a:xfrm>
            <a:off x="566057" y="3341915"/>
            <a:ext cx="8207829" cy="2819400"/>
          </a:xfrm>
        </p:spPr>
        <p:txBody>
          <a:bodyPr>
            <a:normAutofit fontScale="77500" lnSpcReduction="20000"/>
          </a:bodyPr>
          <a:lstStyle/>
          <a:p>
            <a:r>
              <a:rPr lang="en-US" dirty="0"/>
              <a:t>Community Summer Study – Seattle, July 25, 2022</a:t>
            </a:r>
          </a:p>
          <a:p>
            <a:endParaRPr lang="en-US" dirty="0"/>
          </a:p>
          <a:p>
            <a:r>
              <a:rPr lang="en-US" sz="4500" u="sng" dirty="0">
                <a:solidFill>
                  <a:srgbClr val="002060"/>
                </a:solidFill>
              </a:rPr>
              <a:t>Stephen Gourlay, </a:t>
            </a:r>
            <a:r>
              <a:rPr lang="en-US" sz="4500" dirty="0">
                <a:solidFill>
                  <a:srgbClr val="002060"/>
                </a:solidFill>
              </a:rPr>
              <a:t>Tor Raubenheimer, and </a:t>
            </a:r>
          </a:p>
          <a:p>
            <a:r>
              <a:rPr lang="en-US" sz="4500" dirty="0">
                <a:solidFill>
                  <a:srgbClr val="002060"/>
                </a:solidFill>
              </a:rPr>
              <a:t>Vladimir Shiltsev</a:t>
            </a:r>
          </a:p>
          <a:p>
            <a:endParaRPr lang="en-US" sz="3000" dirty="0">
              <a:solidFill>
                <a:srgbClr val="002060"/>
              </a:solidFill>
            </a:endParaRPr>
          </a:p>
          <a:p>
            <a:r>
              <a:rPr lang="en-US" i="1" dirty="0">
                <a:solidFill>
                  <a:schemeClr val="tx1">
                    <a:lumMod val="65000"/>
                    <a:lumOff val="35000"/>
                  </a:schemeClr>
                </a:solidFill>
              </a:rPr>
              <a:t>(Snowmass’21 </a:t>
            </a:r>
            <a:r>
              <a:rPr lang="en-US" dirty="0">
                <a:solidFill>
                  <a:schemeClr val="tx1">
                    <a:lumMod val="65000"/>
                    <a:lumOff val="35000"/>
                  </a:schemeClr>
                </a:solidFill>
              </a:rPr>
              <a:t>AF Conveners</a:t>
            </a:r>
            <a:r>
              <a:rPr lang="en-US" i="1" dirty="0">
                <a:solidFill>
                  <a:schemeClr val="tx1">
                    <a:lumMod val="65000"/>
                    <a:lumOff val="35000"/>
                  </a:schemeClr>
                </a:solidFill>
              </a:rPr>
              <a:t>)</a:t>
            </a:r>
          </a:p>
        </p:txBody>
      </p:sp>
      <p:sp>
        <p:nvSpPr>
          <p:cNvPr id="4" name="Date Placeholder 3">
            <a:extLst>
              <a:ext uri="{FF2B5EF4-FFF2-40B4-BE49-F238E27FC236}">
                <a16:creationId xmlns:a16="http://schemas.microsoft.com/office/drawing/2014/main" id="{CC95A6AB-F7C7-4CAF-B64E-A5DD76A1001B}"/>
              </a:ext>
            </a:extLst>
          </p:cNvPr>
          <p:cNvSpPr>
            <a:spLocks noGrp="1"/>
          </p:cNvSpPr>
          <p:nvPr>
            <p:ph type="dt" idx="10"/>
          </p:nvPr>
        </p:nvSpPr>
        <p:spPr/>
        <p:txBody>
          <a:bodyPr/>
          <a:lstStyle/>
          <a:p>
            <a:r>
              <a:rPr lang="en-US"/>
              <a:t>07/25/2022</a:t>
            </a:r>
            <a:endParaRPr lang="en-US" dirty="0"/>
          </a:p>
        </p:txBody>
      </p:sp>
      <p:sp>
        <p:nvSpPr>
          <p:cNvPr id="5" name="Footer Placeholder 4">
            <a:extLst>
              <a:ext uri="{FF2B5EF4-FFF2-40B4-BE49-F238E27FC236}">
                <a16:creationId xmlns:a16="http://schemas.microsoft.com/office/drawing/2014/main" id="{48A47BDD-FCE4-4BFC-9C21-1C199CFE7414}"/>
              </a:ext>
            </a:extLst>
          </p:cNvPr>
          <p:cNvSpPr>
            <a:spLocks noGrp="1"/>
          </p:cNvSpPr>
          <p:nvPr>
            <p:ph type="ftr" idx="11"/>
          </p:nvPr>
        </p:nvSpPr>
        <p:spPr/>
        <p:txBody>
          <a:bodyPr/>
          <a:lstStyle/>
          <a:p>
            <a:r>
              <a:rPr lang="en-US"/>
              <a:t>Panel 2 | Accelerator Frontier</a:t>
            </a:r>
          </a:p>
        </p:txBody>
      </p:sp>
      <p:sp>
        <p:nvSpPr>
          <p:cNvPr id="6" name="Slide Number Placeholder 5">
            <a:extLst>
              <a:ext uri="{FF2B5EF4-FFF2-40B4-BE49-F238E27FC236}">
                <a16:creationId xmlns:a16="http://schemas.microsoft.com/office/drawing/2014/main" id="{73A5A2A0-659D-45AF-8FE7-4129AAD28C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
        <p:nvSpPr>
          <p:cNvPr id="8" name="TextBox 7">
            <a:extLst>
              <a:ext uri="{FF2B5EF4-FFF2-40B4-BE49-F238E27FC236}">
                <a16:creationId xmlns:a16="http://schemas.microsoft.com/office/drawing/2014/main" id="{35EA13E6-5629-42FB-8629-EFD4812F83E8}"/>
              </a:ext>
            </a:extLst>
          </p:cNvPr>
          <p:cNvSpPr txBox="1"/>
          <p:nvPr/>
        </p:nvSpPr>
        <p:spPr>
          <a:xfrm>
            <a:off x="4724400" y="201304"/>
            <a:ext cx="4572000" cy="646331"/>
          </a:xfrm>
          <a:prstGeom prst="rect">
            <a:avLst/>
          </a:prstGeom>
          <a:noFill/>
        </p:spPr>
        <p:txBody>
          <a:bodyPr wrap="square">
            <a:spAutoFit/>
          </a:bodyPr>
          <a:lstStyle/>
          <a:p>
            <a:r>
              <a:rPr lang="en-US" sz="1800" dirty="0">
                <a:hlinkClick r:id="rId2"/>
              </a:rPr>
              <a:t>https://snowmass21.org/accelerator/start</a:t>
            </a:r>
            <a:endParaRPr lang="en-US" sz="1800" dirty="0"/>
          </a:p>
          <a:p>
            <a:endParaRPr lang="en-US" sz="1800" dirty="0"/>
          </a:p>
        </p:txBody>
      </p:sp>
    </p:spTree>
    <p:extLst>
      <p:ext uri="{BB962C8B-B14F-4D97-AF65-F5344CB8AC3E}">
        <p14:creationId xmlns:p14="http://schemas.microsoft.com/office/powerpoint/2010/main" val="900341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10</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141515" y="832075"/>
            <a:ext cx="8860970" cy="575378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marR="0" indent="-457200" algn="just">
              <a:spcBef>
                <a:spcPts val="0"/>
              </a:spcBef>
              <a:spcAft>
                <a:spcPts val="0"/>
              </a:spcAft>
              <a:buFont typeface="+mj-lt"/>
              <a:buAutoNum type="arabicPeriod" startAt="5"/>
            </a:pPr>
            <a:r>
              <a:rPr lang="en-US" sz="28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Given that the U.S. HEP accelerator R&amp;D portfolio presently contains no collider-specific scope </a:t>
            </a:r>
            <a:r>
              <a:rPr lang="en-US" sz="2800" dirty="0">
                <a:solidFill>
                  <a:schemeClr val="tx1"/>
                </a:solidFill>
                <a:latin typeface="Helvetica" panose="020B0604020202020204" pitchFamily="34" charset="0"/>
                <a:ea typeface="Calibri" panose="020F0502020204030204" pitchFamily="34" charset="0"/>
                <a:cs typeface="Helvetica" panose="020B0604020202020204" pitchFamily="34" charset="0"/>
              </a:rPr>
              <a:t>we support</a:t>
            </a:r>
            <a:r>
              <a:rPr lang="en-US" sz="28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proposal to establish  the U.S.  </a:t>
            </a:r>
            <a:r>
              <a:rPr lang="en-US" sz="2800" b="1" dirty="0">
                <a:solidFill>
                  <a:srgbClr val="0000FF"/>
                </a:solidFill>
                <a:effectLst/>
                <a:latin typeface="Helvetica" panose="020B0604020202020204" pitchFamily="34" charset="0"/>
                <a:ea typeface="Calibri" panose="020F0502020204030204" pitchFamily="34" charset="0"/>
                <a:cs typeface="Helvetica" panose="020B0604020202020204" pitchFamily="34" charset="0"/>
              </a:rPr>
              <a:t>national integrated R&amp;D program on future colliders</a:t>
            </a:r>
            <a:r>
              <a:rPr lang="en-US" sz="2800" dirty="0">
                <a:solidFill>
                  <a:srgbClr val="0000FF"/>
                </a:solidFill>
                <a:effectLst/>
                <a:latin typeface="Helvetica" panose="020B0604020202020204" pitchFamily="34" charset="0"/>
                <a:ea typeface="Calibri" panose="020F0502020204030204" pitchFamily="34" charset="0"/>
                <a:cs typeface="Helvetica" panose="020B0604020202020204" pitchFamily="34" charset="0"/>
              </a:rPr>
              <a:t> </a:t>
            </a:r>
            <a:r>
              <a:rPr lang="en-US" sz="2800"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the DOE Office of High Energy Physics (OHEP) to carry-out technology R&amp;D and accelerator design for future collider concepts</a:t>
            </a:r>
            <a:r>
              <a:rPr lang="en-US" sz="2800" dirty="0">
                <a:solidFill>
                  <a:schemeClr val="tx1"/>
                </a:solidFill>
                <a:latin typeface="Helvetica" panose="020B0604020202020204" pitchFamily="34" charset="0"/>
                <a:ea typeface="Calibri" panose="020F0502020204030204" pitchFamily="34" charset="0"/>
                <a:cs typeface="Helvetica" panose="020B0604020202020204" pitchFamily="34" charset="0"/>
              </a:rPr>
              <a:t>:</a:t>
            </a:r>
          </a:p>
          <a:p>
            <a:pPr marL="914400" lvl="2" indent="-457200">
              <a:spcBef>
                <a:spcPts val="0"/>
              </a:spcBef>
              <a:spcAft>
                <a:spcPts val="0"/>
              </a:spcAft>
              <a:buFont typeface="Wingdings" panose="05000000000000000000" pitchFamily="2" charset="2"/>
              <a:buChar char="Ø"/>
            </a:pPr>
            <a:r>
              <a:rPr lang="en-US" sz="2000" dirty="0">
                <a:solidFill>
                  <a:schemeClr val="tx1"/>
                </a:solidFill>
                <a:effectLst/>
                <a:latin typeface="Helvetica" panose="020B0604020202020204" pitchFamily="34" charset="0"/>
                <a:cs typeface="Helvetica" panose="020B0604020202020204" pitchFamily="34" charset="0"/>
              </a:rPr>
              <a:t>to address in an integrated fashion the technical challenges of promising future collider concepts, particularly those aspects of accelerator design, technology, and beam physics that are </a:t>
            </a:r>
            <a:r>
              <a:rPr lang="en-US" sz="2000" dirty="0">
                <a:solidFill>
                  <a:srgbClr val="C00000"/>
                </a:solidFill>
                <a:effectLst/>
                <a:latin typeface="Helvetica" panose="020B0604020202020204" pitchFamily="34" charset="0"/>
                <a:cs typeface="Helvetica" panose="020B0604020202020204" pitchFamily="34" charset="0"/>
              </a:rPr>
              <a:t>not covered by the existing General Accelerator R&amp;D (GARD) program. </a:t>
            </a:r>
            <a:endParaRPr lang="en-US" sz="2000" dirty="0">
              <a:solidFill>
                <a:srgbClr val="C00000"/>
              </a:solidFill>
              <a:latin typeface="Helvetica" panose="020B0604020202020204" pitchFamily="34" charset="0"/>
              <a:cs typeface="Helvetica" panose="020B0604020202020204" pitchFamily="34" charset="0"/>
            </a:endParaRPr>
          </a:p>
          <a:p>
            <a:pPr marL="914400" lvl="2" indent="-457200">
              <a:spcBef>
                <a:spcPts val="0"/>
              </a:spcBef>
              <a:spcAft>
                <a:spcPts val="0"/>
              </a:spcAft>
              <a:buFont typeface="Wingdings" panose="05000000000000000000" pitchFamily="2" charset="2"/>
              <a:buChar char="Ø"/>
            </a:pPr>
            <a:r>
              <a:rPr lang="en-US" sz="2000" dirty="0">
                <a:solidFill>
                  <a:schemeClr val="tx1"/>
                </a:solidFill>
                <a:latin typeface="Helvetica" panose="020B0604020202020204" pitchFamily="34" charset="0"/>
                <a:cs typeface="Helvetica" panose="020B0604020202020204" pitchFamily="34" charset="0"/>
              </a:rPr>
              <a:t>t</a:t>
            </a:r>
            <a:r>
              <a:rPr lang="en-US" sz="2000" dirty="0">
                <a:solidFill>
                  <a:schemeClr val="tx1"/>
                </a:solidFill>
                <a:effectLst/>
                <a:latin typeface="Helvetica" panose="020B0604020202020204" pitchFamily="34" charset="0"/>
                <a:cs typeface="Helvetica" panose="020B0604020202020204" pitchFamily="34" charset="0"/>
              </a:rPr>
              <a:t>o enable synergistic U.S. engagement in </a:t>
            </a:r>
            <a:r>
              <a:rPr lang="en-US" sz="2000" dirty="0">
                <a:solidFill>
                  <a:srgbClr val="C00000"/>
                </a:solidFill>
                <a:effectLst/>
                <a:latin typeface="Helvetica" panose="020B0604020202020204" pitchFamily="34" charset="0"/>
                <a:cs typeface="Helvetica" panose="020B0604020202020204" pitchFamily="34" charset="0"/>
              </a:rPr>
              <a:t>ongoing global efforts (e.g., FCC, ILC, IMCC) </a:t>
            </a:r>
          </a:p>
          <a:p>
            <a:pPr marL="914400" lvl="2" indent="-457200">
              <a:spcBef>
                <a:spcPts val="0"/>
              </a:spcBef>
              <a:spcAft>
                <a:spcPts val="0"/>
              </a:spcAft>
              <a:buFont typeface="Wingdings" panose="05000000000000000000" pitchFamily="2" charset="2"/>
              <a:buChar char="Ø"/>
            </a:pPr>
            <a:r>
              <a:rPr lang="en-US" sz="2000" dirty="0">
                <a:solidFill>
                  <a:schemeClr val="tx1"/>
                </a:solidFill>
                <a:latin typeface="Helvetica" panose="020B0604020202020204" pitchFamily="34" charset="0"/>
                <a:cs typeface="Helvetica" panose="020B0604020202020204" pitchFamily="34" charset="0"/>
              </a:rPr>
              <a:t>t</a:t>
            </a:r>
            <a:r>
              <a:rPr lang="en-US" sz="2000" dirty="0">
                <a:solidFill>
                  <a:schemeClr val="tx1"/>
                </a:solidFill>
                <a:effectLst/>
                <a:latin typeface="Helvetica" panose="020B0604020202020204" pitchFamily="34" charset="0"/>
                <a:cs typeface="Helvetica" panose="020B0604020202020204" pitchFamily="34" charset="0"/>
              </a:rPr>
              <a:t>o develop collider concepts and proposals for </a:t>
            </a:r>
            <a:r>
              <a:rPr lang="en-US" sz="2000" dirty="0">
                <a:solidFill>
                  <a:srgbClr val="C00000"/>
                </a:solidFill>
                <a:effectLst/>
                <a:latin typeface="Helvetica" panose="020B0604020202020204" pitchFamily="34" charset="0"/>
                <a:cs typeface="Helvetica" panose="020B0604020202020204" pitchFamily="34" charset="0"/>
              </a:rPr>
              <a:t>options feasible to be hosted in the U.S. (e.g., CCC, HELEN, Muon Collider, </a:t>
            </a:r>
            <a:r>
              <a:rPr lang="en-US" sz="2000" dirty="0" err="1">
                <a:solidFill>
                  <a:srgbClr val="C00000"/>
                </a:solidFill>
                <a:effectLst/>
                <a:latin typeface="Helvetica" panose="020B0604020202020204" pitchFamily="34" charset="0"/>
                <a:cs typeface="Helvetica" panose="020B0604020202020204" pitchFamily="34" charset="0"/>
              </a:rPr>
              <a:t>etc</a:t>
            </a:r>
            <a:r>
              <a:rPr lang="en-US" sz="2000" dirty="0">
                <a:solidFill>
                  <a:srgbClr val="C00000"/>
                </a:solidFill>
                <a:effectLst/>
                <a:latin typeface="Helvetica" panose="020B0604020202020204" pitchFamily="34" charset="0"/>
                <a:cs typeface="Helvetica" panose="020B0604020202020204" pitchFamily="34" charset="0"/>
              </a:rPr>
              <a:t>)</a:t>
            </a:r>
            <a:endParaRPr lang="en-US" sz="2000" dirty="0">
              <a:solidFill>
                <a:srgbClr val="C00000"/>
              </a:solidFill>
              <a:latin typeface="Helvetica" panose="020B0604020202020204" pitchFamily="34" charset="0"/>
              <a:cs typeface="Helvetica" panose="020B0604020202020204" pitchFamily="34" charset="0"/>
            </a:endParaRPr>
          </a:p>
          <a:p>
            <a:pPr marL="971550" lvl="1" indent="-514350">
              <a:buFont typeface="+mj-lt"/>
              <a:buAutoNum type="arabicPeriod" startAt="5"/>
            </a:pPr>
            <a:endParaRPr lang="en-US" sz="3600" dirty="0">
              <a:solidFill>
                <a:srgbClr val="003087"/>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7477" y="0"/>
            <a:ext cx="9144000" cy="832076"/>
          </a:xfrm>
        </p:spPr>
        <p:txBody>
          <a:bodyPr/>
          <a:lstStyle/>
          <a:p>
            <a:r>
              <a:rPr lang="en-US" dirty="0"/>
              <a:t>AF “Message” on Facilities (3)</a:t>
            </a:r>
          </a:p>
        </p:txBody>
      </p:sp>
    </p:spTree>
    <p:extLst>
      <p:ext uri="{BB962C8B-B14F-4D97-AF65-F5344CB8AC3E}">
        <p14:creationId xmlns:p14="http://schemas.microsoft.com/office/powerpoint/2010/main" val="178428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11</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351692" y="960120"/>
            <a:ext cx="8546711" cy="463423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dirty="0">
                <a:solidFill>
                  <a:srgbClr val="C00000"/>
                </a:solidFill>
                <a:effectLst>
                  <a:outerShdw blurRad="38100" dist="38100" dir="2700000" algn="tl">
                    <a:srgbClr val="000000">
                      <a:alpha val="43137"/>
                    </a:srgbClr>
                  </a:outerShdw>
                </a:effectLst>
                <a:sym typeface="Wingdings" panose="05000000000000000000" pitchFamily="2" charset="2"/>
              </a:rPr>
              <a:t>Accelerator Technologies define cost per </a:t>
            </a:r>
            <a:r>
              <a:rPr lang="en-US" sz="3200" dirty="0" err="1">
                <a:solidFill>
                  <a:srgbClr val="C00000"/>
                </a:solidFill>
                <a:effectLst>
                  <a:outerShdw blurRad="38100" dist="38100" dir="2700000" algn="tl">
                    <a:srgbClr val="000000">
                      <a:alpha val="43137"/>
                    </a:srgbClr>
                  </a:outerShdw>
                </a:effectLst>
                <a:sym typeface="Wingdings" panose="05000000000000000000" pitchFamily="2" charset="2"/>
              </a:rPr>
              <a:t>TeV</a:t>
            </a:r>
            <a:r>
              <a:rPr lang="en-US" sz="3200" dirty="0">
                <a:solidFill>
                  <a:srgbClr val="C00000"/>
                </a:solidFill>
                <a:effectLst>
                  <a:outerShdw blurRad="38100" dist="38100" dir="2700000" algn="tl">
                    <a:srgbClr val="000000">
                      <a:alpha val="43137"/>
                    </a:srgbClr>
                  </a:outerShdw>
                </a:effectLst>
                <a:sym typeface="Wingdings" panose="05000000000000000000" pitchFamily="2" charset="2"/>
              </a:rPr>
              <a:t> and cost per MW, as well as performance limits (luminosity, power)  R&amp;D is a must. </a:t>
            </a:r>
          </a:p>
          <a:p>
            <a:pPr marL="0" indent="0">
              <a:buNone/>
            </a:pPr>
            <a:r>
              <a:rPr lang="en-US" sz="3200" dirty="0">
                <a:solidFill>
                  <a:srgbClr val="000000"/>
                </a:solidFill>
                <a:effectLst>
                  <a:outerShdw blurRad="38100" dist="38100" dir="2700000" algn="tl">
                    <a:srgbClr val="000000">
                      <a:alpha val="43137"/>
                    </a:srgbClr>
                  </a:outerShdw>
                </a:effectLst>
                <a:sym typeface="Wingdings" panose="05000000000000000000" pitchFamily="2" charset="2"/>
              </a:rPr>
              <a:t>Targets and Sources (AF7-T&amp;S): </a:t>
            </a:r>
            <a:endParaRPr lang="en-US" sz="3200" dirty="0">
              <a:solidFill>
                <a:srgbClr val="000000"/>
              </a:solidFill>
              <a:effectLst>
                <a:outerShdw blurRad="38100" dist="38100" dir="2700000" algn="tl">
                  <a:srgbClr val="000000">
                    <a:alpha val="43137"/>
                  </a:srgbClr>
                </a:outerShdw>
              </a:effectLst>
            </a:endParaRPr>
          </a:p>
          <a:p>
            <a:pPr lvl="1"/>
            <a:r>
              <a:rPr lang="en-US" sz="2800" dirty="0">
                <a:solidFill>
                  <a:srgbClr val="003087"/>
                </a:solidFill>
              </a:rPr>
              <a:t>Clearly set priorities for the next years – advanced neutrino target designs to secure operation at 2.4 MW beam power level (LBNF)</a:t>
            </a:r>
          </a:p>
          <a:p>
            <a:pPr lvl="1"/>
            <a:r>
              <a:rPr lang="en-US" sz="2800" dirty="0">
                <a:solidFill>
                  <a:srgbClr val="003087"/>
                </a:solidFill>
              </a:rPr>
              <a:t>Next step : 4-8 MW target concepts/R&amp;D for a future Muon Collider</a:t>
            </a:r>
          </a:p>
          <a:p>
            <a:pPr lvl="1"/>
            <a:r>
              <a:rPr lang="en-US" sz="2800" dirty="0">
                <a:solidFill>
                  <a:srgbClr val="003087"/>
                </a:solidFill>
              </a:rPr>
              <a:t>Sources: high power high brightness e+ sources for future circular and LCs (incl. polarized)  </a:t>
            </a:r>
          </a:p>
          <a:p>
            <a:pPr lvl="1"/>
            <a:endParaRPr lang="en-US" sz="2800" dirty="0">
              <a:solidFill>
                <a:srgbClr val="003087"/>
              </a:solidFill>
            </a:endParaRPr>
          </a:p>
          <a:p>
            <a:endParaRPr lang="en-US" sz="2400" dirty="0">
              <a:solidFill>
                <a:srgbClr val="003087"/>
              </a:solidFill>
            </a:endParaRPr>
          </a:p>
          <a:p>
            <a:pPr marL="457200" lvl="1" indent="0">
              <a:buNone/>
            </a:pPr>
            <a:endParaRPr lang="en-US" sz="2800" dirty="0">
              <a:solidFill>
                <a:srgbClr val="003087"/>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644769" y="0"/>
            <a:ext cx="8451754" cy="832076"/>
          </a:xfrm>
        </p:spPr>
        <p:txBody>
          <a:bodyPr/>
          <a:lstStyle/>
          <a:p>
            <a:r>
              <a:rPr lang="en-US" dirty="0"/>
              <a:t>AF R&amp;D “Message” re: Technology</a:t>
            </a:r>
          </a:p>
        </p:txBody>
      </p:sp>
    </p:spTree>
    <p:extLst>
      <p:ext uri="{BB962C8B-B14F-4D97-AF65-F5344CB8AC3E}">
        <p14:creationId xmlns:p14="http://schemas.microsoft.com/office/powerpoint/2010/main" val="260957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12</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457200" y="960120"/>
            <a:ext cx="8441203" cy="463423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dirty="0">
                <a:solidFill>
                  <a:srgbClr val="C00000"/>
                </a:solidFill>
                <a:effectLst>
                  <a:outerShdw blurRad="38100" dist="38100" dir="2700000" algn="tl">
                    <a:srgbClr val="000000">
                      <a:alpha val="43137"/>
                    </a:srgbClr>
                  </a:outerShdw>
                </a:effectLst>
                <a:sym typeface="Wingdings" panose="05000000000000000000" pitchFamily="2" charset="2"/>
              </a:rPr>
              <a:t>The only way to get particles accelerated – RF systems need drastic reduction in cost and improvement in performance to support HEP aspirations (</a:t>
            </a:r>
            <a:r>
              <a:rPr lang="en-US" sz="3200" dirty="0" err="1">
                <a:solidFill>
                  <a:srgbClr val="C00000"/>
                </a:solidFill>
                <a:effectLst>
                  <a:outerShdw blurRad="38100" dist="38100" dir="2700000" algn="tl">
                    <a:srgbClr val="000000">
                      <a:alpha val="43137"/>
                    </a:srgbClr>
                  </a:outerShdw>
                </a:effectLst>
                <a:sym typeface="Wingdings" panose="05000000000000000000" pitchFamily="2" charset="2"/>
              </a:rPr>
              <a:t>eg</a:t>
            </a:r>
            <a:r>
              <a:rPr lang="en-US" sz="3200" dirty="0">
                <a:solidFill>
                  <a:srgbClr val="C00000"/>
                </a:solidFill>
                <a:effectLst>
                  <a:outerShdw blurRad="38100" dist="38100" dir="2700000" algn="tl">
                    <a:srgbClr val="000000">
                      <a:alpha val="43137"/>
                    </a:srgbClr>
                  </a:outerShdw>
                </a:effectLst>
                <a:sym typeface="Wingdings" panose="05000000000000000000" pitchFamily="2" charset="2"/>
              </a:rPr>
              <a:t> multi-</a:t>
            </a:r>
            <a:r>
              <a:rPr lang="en-US" sz="3200" dirty="0" err="1">
                <a:solidFill>
                  <a:srgbClr val="C00000"/>
                </a:solidFill>
                <a:effectLst>
                  <a:outerShdw blurRad="38100" dist="38100" dir="2700000" algn="tl">
                    <a:srgbClr val="000000">
                      <a:alpha val="43137"/>
                    </a:srgbClr>
                  </a:outerShdw>
                </a:effectLst>
                <a:sym typeface="Wingdings" panose="05000000000000000000" pitchFamily="2" charset="2"/>
              </a:rPr>
              <a:t>TeV</a:t>
            </a:r>
            <a:r>
              <a:rPr lang="en-US" sz="3200" dirty="0">
                <a:solidFill>
                  <a:srgbClr val="C00000"/>
                </a:solidFill>
                <a:effectLst>
                  <a:outerShdw blurRad="38100" dist="38100" dir="2700000" algn="tl">
                    <a:srgbClr val="000000">
                      <a:alpha val="43137"/>
                    </a:srgbClr>
                  </a:outerShdw>
                </a:effectLst>
                <a:sym typeface="Wingdings" panose="05000000000000000000" pitchFamily="2" charset="2"/>
              </a:rPr>
              <a:t> colliders)</a:t>
            </a:r>
          </a:p>
          <a:p>
            <a:pPr marL="0" indent="0">
              <a:buNone/>
            </a:pPr>
            <a:r>
              <a:rPr lang="en-US" sz="3200" dirty="0">
                <a:solidFill>
                  <a:srgbClr val="000000"/>
                </a:solidFill>
                <a:effectLst>
                  <a:outerShdw blurRad="38100" dist="38100" dir="2700000" algn="tl">
                    <a:srgbClr val="000000">
                      <a:alpha val="43137"/>
                    </a:srgbClr>
                  </a:outerShdw>
                </a:effectLst>
                <a:sym typeface="Wingdings" panose="05000000000000000000" pitchFamily="2" charset="2"/>
              </a:rPr>
              <a:t>Priorities for the next decade (AF7-RF): </a:t>
            </a:r>
            <a:endParaRPr lang="en-US" sz="3200" dirty="0">
              <a:solidFill>
                <a:srgbClr val="000000"/>
              </a:solidFill>
              <a:effectLst>
                <a:outerShdw blurRad="38100" dist="38100" dir="2700000" algn="tl">
                  <a:srgbClr val="000000">
                    <a:alpha val="43137"/>
                  </a:srgbClr>
                </a:outerShdw>
              </a:effectLst>
            </a:endParaRPr>
          </a:p>
          <a:p>
            <a:pPr lvl="1"/>
            <a:r>
              <a:rPr lang="en-US" sz="2400" dirty="0">
                <a:solidFill>
                  <a:srgbClr val="003087"/>
                </a:solidFill>
              </a:rPr>
              <a:t>Improve cavity performance (gradient, Q</a:t>
            </a:r>
            <a:r>
              <a:rPr lang="en-US" sz="2400" baseline="-25000" dirty="0">
                <a:solidFill>
                  <a:srgbClr val="003087"/>
                </a:solidFill>
              </a:rPr>
              <a:t>0</a:t>
            </a:r>
            <a:r>
              <a:rPr lang="en-US" sz="2400" dirty="0">
                <a:solidFill>
                  <a:srgbClr val="003087"/>
                </a:solidFill>
              </a:rPr>
              <a:t>~e11)</a:t>
            </a:r>
          </a:p>
          <a:p>
            <a:pPr lvl="1"/>
            <a:r>
              <a:rPr lang="en-US" sz="2400" dirty="0">
                <a:solidFill>
                  <a:srgbClr val="003087"/>
                </a:solidFill>
              </a:rPr>
              <a:t>Bring new materials like Nb3Sn to the level of Nb and beyond</a:t>
            </a:r>
          </a:p>
          <a:p>
            <a:pPr lvl="1"/>
            <a:r>
              <a:rPr lang="en-US" sz="2400" dirty="0">
                <a:solidFill>
                  <a:srgbClr val="003087"/>
                </a:solidFill>
              </a:rPr>
              <a:t>Better (more efficient, </a:t>
            </a:r>
            <a:r>
              <a:rPr lang="en-US" sz="2400" dirty="0" err="1">
                <a:solidFill>
                  <a:srgbClr val="003087"/>
                </a:solidFill>
              </a:rPr>
              <a:t>eg</a:t>
            </a:r>
            <a:r>
              <a:rPr lang="en-US" sz="2400" dirty="0">
                <a:solidFill>
                  <a:srgbClr val="003087"/>
                </a:solidFill>
              </a:rPr>
              <a:t> TW or CCC) structure designs, tunable RF for RCSs</a:t>
            </a:r>
          </a:p>
          <a:p>
            <a:pPr lvl="1"/>
            <a:r>
              <a:rPr lang="en-US" sz="2400" dirty="0">
                <a:solidFill>
                  <a:srgbClr val="003087"/>
                </a:solidFill>
              </a:rPr>
              <a:t>Effort on ERL – coordinate with EIC and European roadmap </a:t>
            </a:r>
          </a:p>
          <a:p>
            <a:pPr lvl="1"/>
            <a:endParaRPr lang="en-US" sz="2800" dirty="0">
              <a:solidFill>
                <a:srgbClr val="003087"/>
              </a:solidFill>
            </a:endParaRPr>
          </a:p>
          <a:p>
            <a:pPr lvl="1"/>
            <a:endParaRPr lang="en-US" sz="2800" dirty="0">
              <a:solidFill>
                <a:srgbClr val="003087"/>
              </a:solidFill>
            </a:endParaRPr>
          </a:p>
          <a:p>
            <a:endParaRPr lang="en-US" sz="2400" dirty="0">
              <a:solidFill>
                <a:srgbClr val="003087"/>
              </a:solidFill>
            </a:endParaRPr>
          </a:p>
          <a:p>
            <a:pPr marL="457200" lvl="1" indent="0">
              <a:buNone/>
            </a:pPr>
            <a:endParaRPr lang="en-US" sz="2800" dirty="0">
              <a:solidFill>
                <a:srgbClr val="003087"/>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57199" y="0"/>
            <a:ext cx="8639323" cy="832076"/>
          </a:xfrm>
        </p:spPr>
        <p:txBody>
          <a:bodyPr/>
          <a:lstStyle/>
          <a:p>
            <a:r>
              <a:rPr lang="en-US" dirty="0"/>
              <a:t>AF R&amp;D “Message” re: RF</a:t>
            </a:r>
          </a:p>
        </p:txBody>
      </p:sp>
    </p:spTree>
    <p:extLst>
      <p:ext uri="{BB962C8B-B14F-4D97-AF65-F5344CB8AC3E}">
        <p14:creationId xmlns:p14="http://schemas.microsoft.com/office/powerpoint/2010/main" val="42181406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13</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259082" y="960120"/>
            <a:ext cx="8639322" cy="5065542"/>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dirty="0">
                <a:solidFill>
                  <a:srgbClr val="C00000"/>
                </a:solidFill>
                <a:effectLst>
                  <a:outerShdw blurRad="38100" dist="38100" dir="2700000" algn="tl">
                    <a:srgbClr val="000000">
                      <a:alpha val="43137"/>
                    </a:srgbClr>
                  </a:outerShdw>
                </a:effectLst>
                <a:sym typeface="Wingdings" panose="05000000000000000000" pitchFamily="2" charset="2"/>
              </a:rPr>
              <a:t>Serious investment in both US, Europe, Japan, and, since recently, China. Impressive progress but long timeline.  </a:t>
            </a:r>
          </a:p>
          <a:p>
            <a:pPr marL="0" indent="0">
              <a:buNone/>
            </a:pPr>
            <a:r>
              <a:rPr lang="en-US" sz="3200" dirty="0">
                <a:solidFill>
                  <a:srgbClr val="000000"/>
                </a:solidFill>
                <a:effectLst>
                  <a:outerShdw blurRad="38100" dist="38100" dir="2700000" algn="tl">
                    <a:srgbClr val="000000">
                      <a:alpha val="43137"/>
                    </a:srgbClr>
                  </a:outerShdw>
                </a:effectLst>
                <a:sym typeface="Wingdings" panose="05000000000000000000" pitchFamily="2" charset="2"/>
              </a:rPr>
              <a:t>Priorities for the next decade (AF7-MAG): </a:t>
            </a:r>
            <a:endParaRPr lang="en-US" sz="3200" dirty="0">
              <a:solidFill>
                <a:srgbClr val="000000"/>
              </a:solidFill>
              <a:effectLst>
                <a:outerShdw blurRad="38100" dist="38100" dir="2700000" algn="tl">
                  <a:srgbClr val="000000">
                    <a:alpha val="43137"/>
                  </a:srgbClr>
                </a:outerShdw>
              </a:effectLst>
            </a:endParaRPr>
          </a:p>
          <a:p>
            <a:pPr lvl="1"/>
            <a:r>
              <a:rPr lang="en-US" sz="2800" dirty="0">
                <a:solidFill>
                  <a:srgbClr val="003087"/>
                </a:solidFill>
              </a:rPr>
              <a:t>Explore Nb3Sn limit (16 T magnets, improve conductors) – </a:t>
            </a:r>
            <a:r>
              <a:rPr lang="en-US" sz="2800" dirty="0" err="1">
                <a:solidFill>
                  <a:srgbClr val="003087"/>
                </a:solidFill>
              </a:rPr>
              <a:t>FCChh</a:t>
            </a:r>
            <a:r>
              <a:rPr lang="en-US" sz="2800" dirty="0">
                <a:solidFill>
                  <a:srgbClr val="003087"/>
                </a:solidFill>
              </a:rPr>
              <a:t> and </a:t>
            </a:r>
            <a:r>
              <a:rPr lang="en-US" sz="2800" dirty="0" err="1">
                <a:solidFill>
                  <a:srgbClr val="003087"/>
                </a:solidFill>
              </a:rPr>
              <a:t>MuC</a:t>
            </a:r>
            <a:r>
              <a:rPr lang="en-US" sz="2800" dirty="0">
                <a:solidFill>
                  <a:srgbClr val="003087"/>
                </a:solidFill>
              </a:rPr>
              <a:t>, in mind</a:t>
            </a:r>
          </a:p>
          <a:p>
            <a:pPr lvl="1"/>
            <a:r>
              <a:rPr lang="en-US" sz="2800" dirty="0">
                <a:solidFill>
                  <a:srgbClr val="003087"/>
                </a:solidFill>
              </a:rPr>
              <a:t>Toward HTS magnets for </a:t>
            </a:r>
            <a:r>
              <a:rPr lang="en-US" sz="2800" dirty="0" err="1">
                <a:solidFill>
                  <a:srgbClr val="003087"/>
                </a:solidFill>
              </a:rPr>
              <a:t>MuC</a:t>
            </a:r>
            <a:r>
              <a:rPr lang="en-US" sz="2800" dirty="0">
                <a:solidFill>
                  <a:srgbClr val="003087"/>
                </a:solidFill>
              </a:rPr>
              <a:t> (30 T solenoids) </a:t>
            </a:r>
          </a:p>
          <a:p>
            <a:pPr lvl="1"/>
            <a:r>
              <a:rPr lang="en-US" sz="2800" dirty="0">
                <a:solidFill>
                  <a:srgbClr val="003087"/>
                </a:solidFill>
              </a:rPr>
              <a:t>Strong need in cost efficient fast ramping magnets (1000’s T/s) for RCSs and </a:t>
            </a:r>
            <a:r>
              <a:rPr lang="en-US" sz="2800" dirty="0" err="1">
                <a:solidFill>
                  <a:srgbClr val="003087"/>
                </a:solidFill>
              </a:rPr>
              <a:t>MuCollider</a:t>
            </a:r>
            <a:endParaRPr lang="en-US" sz="2800" dirty="0">
              <a:solidFill>
                <a:srgbClr val="003087"/>
              </a:solidFill>
            </a:endParaRPr>
          </a:p>
          <a:p>
            <a:pPr lvl="1"/>
            <a:r>
              <a:rPr lang="en-US" sz="2800" dirty="0">
                <a:solidFill>
                  <a:srgbClr val="003087"/>
                </a:solidFill>
              </a:rPr>
              <a:t>Coordinate US effort (MDP) with Europe (CERN)</a:t>
            </a:r>
          </a:p>
          <a:p>
            <a:pPr lvl="1"/>
            <a:endParaRPr lang="en-US" sz="2800" dirty="0">
              <a:solidFill>
                <a:srgbClr val="003087"/>
              </a:solidFill>
            </a:endParaRPr>
          </a:p>
          <a:p>
            <a:endParaRPr lang="en-US" sz="2400" dirty="0">
              <a:solidFill>
                <a:srgbClr val="003087"/>
              </a:solidFill>
            </a:endParaRPr>
          </a:p>
          <a:p>
            <a:pPr marL="457200" lvl="1" indent="0">
              <a:buNone/>
            </a:pPr>
            <a:endParaRPr lang="en-US" sz="2800" dirty="0">
              <a:solidFill>
                <a:srgbClr val="003087"/>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57199" y="0"/>
            <a:ext cx="8639323" cy="832076"/>
          </a:xfrm>
        </p:spPr>
        <p:txBody>
          <a:bodyPr/>
          <a:lstStyle/>
          <a:p>
            <a:r>
              <a:rPr lang="en-US" dirty="0"/>
              <a:t>AF R&amp;D “Message” re: Magnets</a:t>
            </a:r>
          </a:p>
        </p:txBody>
      </p:sp>
    </p:spTree>
    <p:extLst>
      <p:ext uri="{BB962C8B-B14F-4D97-AF65-F5344CB8AC3E}">
        <p14:creationId xmlns:p14="http://schemas.microsoft.com/office/powerpoint/2010/main" val="4003933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14</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141514" y="832075"/>
            <a:ext cx="9002485" cy="5753781"/>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solidFill>
                  <a:srgbClr val="C0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sym typeface="Wingdings" panose="05000000000000000000" pitchFamily="2" charset="2"/>
              </a:rPr>
              <a:t>Advanced Accelerator Concepts (AF6) show  g</a:t>
            </a:r>
            <a:r>
              <a:rPr lang="en-US" sz="2800" dirty="0">
                <a:solidFill>
                  <a:srgbClr val="C00000"/>
                </a:solidFill>
                <a:effectLst/>
                <a:latin typeface="Helvetica" panose="020B0604020202020204" pitchFamily="34" charset="0"/>
                <a:cs typeface="Helvetica" panose="020B0604020202020204" pitchFamily="34" charset="0"/>
              </a:rPr>
              <a:t>reat progress in research (LPA/BPA FELs, record </a:t>
            </a:r>
            <a:r>
              <a:rPr lang="en-US" sz="2800" i="1" dirty="0">
                <a:solidFill>
                  <a:srgbClr val="C00000"/>
                </a:solidFill>
                <a:effectLst/>
                <a:latin typeface="Helvetica" panose="020B0604020202020204" pitchFamily="34" charset="0"/>
                <a:cs typeface="Helvetica" panose="020B0604020202020204" pitchFamily="34" charset="0"/>
              </a:rPr>
              <a:t>G</a:t>
            </a:r>
            <a:r>
              <a:rPr lang="en-US" sz="2800" dirty="0">
                <a:solidFill>
                  <a:srgbClr val="C00000"/>
                </a:solidFill>
                <a:effectLst/>
                <a:latin typeface="Helvetica" panose="020B0604020202020204" pitchFamily="34" charset="0"/>
                <a:cs typeface="Helvetica" panose="020B0604020202020204" pitchFamily="34" charset="0"/>
              </a:rPr>
              <a:t>s, </a:t>
            </a:r>
            <a:r>
              <a:rPr lang="en-US" sz="2800" dirty="0" err="1">
                <a:solidFill>
                  <a:srgbClr val="C00000"/>
                </a:solidFill>
                <a:effectLst/>
                <a:latin typeface="Helvetica" panose="020B0604020202020204" pitchFamily="34" charset="0"/>
                <a:cs typeface="Helvetica" panose="020B0604020202020204" pitchFamily="34" charset="0"/>
              </a:rPr>
              <a:t>etc</a:t>
            </a:r>
            <a:r>
              <a:rPr lang="en-US" sz="2800" dirty="0">
                <a:solidFill>
                  <a:srgbClr val="C00000"/>
                </a:solidFill>
                <a:effectLst/>
                <a:latin typeface="Helvetica" panose="020B0604020202020204" pitchFamily="34" charset="0"/>
                <a:cs typeface="Helvetica" panose="020B0604020202020204" pitchFamily="34" charset="0"/>
              </a:rPr>
              <a:t>), but c</a:t>
            </a:r>
            <a:r>
              <a:rPr lang="en-US" sz="2800" dirty="0">
                <a:solidFill>
                  <a:srgbClr val="C00000"/>
                </a:solidFill>
                <a:latin typeface="Helvetica" panose="020B0604020202020204" pitchFamily="34" charset="0"/>
                <a:cs typeface="Helvetica" panose="020B0604020202020204" pitchFamily="34" charset="0"/>
              </a:rPr>
              <a:t>ollider requirements are much more demanding… esp. now when EF calls for 15 </a:t>
            </a:r>
            <a:r>
              <a:rPr lang="en-US" sz="2800" dirty="0" err="1">
                <a:solidFill>
                  <a:srgbClr val="C00000"/>
                </a:solidFill>
                <a:latin typeface="Helvetica" panose="020B0604020202020204" pitchFamily="34" charset="0"/>
                <a:cs typeface="Helvetica" panose="020B0604020202020204" pitchFamily="34" charset="0"/>
              </a:rPr>
              <a:t>TeV</a:t>
            </a:r>
            <a:r>
              <a:rPr lang="en-US" sz="2800" dirty="0">
                <a:solidFill>
                  <a:srgbClr val="C00000"/>
                </a:solidFill>
                <a:latin typeface="Helvetica" panose="020B0604020202020204" pitchFamily="34" charset="0"/>
                <a:cs typeface="Helvetica" panose="020B0604020202020204" pitchFamily="34" charset="0"/>
              </a:rPr>
              <a:t> </a:t>
            </a:r>
            <a:r>
              <a:rPr lang="en-US" sz="2800" dirty="0" err="1">
                <a:solidFill>
                  <a:srgbClr val="C00000"/>
                </a:solidFill>
                <a:latin typeface="Helvetica" panose="020B0604020202020204" pitchFamily="34" charset="0"/>
                <a:cs typeface="Helvetica" panose="020B0604020202020204" pitchFamily="34" charset="0"/>
              </a:rPr>
              <a:t>cme</a:t>
            </a:r>
            <a:r>
              <a:rPr lang="en-US" sz="2800" dirty="0">
                <a:solidFill>
                  <a:srgbClr val="C00000"/>
                </a:solidFill>
                <a:latin typeface="Helvetica" panose="020B0604020202020204" pitchFamily="34" charset="0"/>
                <a:cs typeface="Helvetica" panose="020B0604020202020204" pitchFamily="34" charset="0"/>
              </a:rPr>
              <a:t> lepton colliders</a:t>
            </a:r>
            <a:endParaRPr lang="en-US" sz="2800" dirty="0">
              <a:solidFill>
                <a:srgbClr val="C00000"/>
              </a:solidFill>
              <a:effectLst/>
              <a:latin typeface="Helvetica" panose="020B0604020202020204" pitchFamily="34" charset="0"/>
              <a:cs typeface="Helvetica" panose="020B0604020202020204" pitchFamily="34" charset="0"/>
            </a:endParaRPr>
          </a:p>
          <a:p>
            <a:pPr lvl="1"/>
            <a:r>
              <a:rPr lang="en-US" sz="2400" i="1" dirty="0">
                <a:solidFill>
                  <a:schemeClr val="tx1"/>
                </a:solidFill>
                <a:effectLst/>
                <a:latin typeface="Arial" panose="020B0604020202020204" pitchFamily="34" charset="0"/>
              </a:rPr>
              <a:t>“It is expected that a plasma-based collider can only become available for particle physics experiments beyond 2050” </a:t>
            </a:r>
            <a:r>
              <a:rPr lang="en-US" sz="2400" dirty="0">
                <a:solidFill>
                  <a:srgbClr val="003087"/>
                </a:solidFill>
                <a:effectLst/>
                <a:latin typeface="Arial" panose="020B0604020202020204" pitchFamily="34" charset="0"/>
              </a:rPr>
              <a:t>(European strategy, 2021)</a:t>
            </a:r>
          </a:p>
          <a:p>
            <a:pPr marL="0" indent="0">
              <a:buNone/>
            </a:pPr>
            <a:r>
              <a:rPr lang="en-US" sz="2800" dirty="0">
                <a:solidFill>
                  <a:schemeClr val="tx1"/>
                </a:solidFill>
              </a:rPr>
              <a:t>In the US, next steps needed: </a:t>
            </a:r>
          </a:p>
          <a:p>
            <a:pPr lvl="1"/>
            <a:r>
              <a:rPr lang="en-US" sz="2800" dirty="0">
                <a:solidFill>
                  <a:srgbClr val="003087"/>
                </a:solidFill>
              </a:rPr>
              <a:t>establish coherent self-consistent parameter set of a WFA-based 15 </a:t>
            </a:r>
            <a:r>
              <a:rPr lang="en-US" sz="2800" dirty="0" err="1">
                <a:solidFill>
                  <a:srgbClr val="003087"/>
                </a:solidFill>
              </a:rPr>
              <a:t>TeV</a:t>
            </a:r>
            <a:r>
              <a:rPr lang="en-US" sz="2800" dirty="0">
                <a:solidFill>
                  <a:srgbClr val="003087"/>
                </a:solidFill>
              </a:rPr>
              <a:t> LC; </a:t>
            </a:r>
          </a:p>
          <a:p>
            <a:pPr lvl="1"/>
            <a:r>
              <a:rPr lang="en-US" sz="2800" dirty="0">
                <a:solidFill>
                  <a:srgbClr val="003087"/>
                </a:solidFill>
              </a:rPr>
              <a:t>experimental studies/facilities focused on beam quality and power efficiency </a:t>
            </a:r>
          </a:p>
          <a:p>
            <a:pPr lvl="1"/>
            <a:endParaRPr lang="en-US" sz="2800" dirty="0">
              <a:solidFill>
                <a:srgbClr val="003087"/>
              </a:solidFill>
            </a:endParaRPr>
          </a:p>
          <a:p>
            <a:pPr lvl="1"/>
            <a:endParaRPr lang="en-US" sz="2400" dirty="0">
              <a:solidFill>
                <a:srgbClr val="003087"/>
              </a:solidFill>
            </a:endParaRPr>
          </a:p>
          <a:p>
            <a:pPr marL="457200" lvl="1" indent="0">
              <a:buNone/>
            </a:pPr>
            <a:endParaRPr lang="en-US" sz="2400" dirty="0">
              <a:solidFill>
                <a:srgbClr val="003087"/>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7477" y="0"/>
            <a:ext cx="9144000" cy="832076"/>
          </a:xfrm>
        </p:spPr>
        <p:txBody>
          <a:bodyPr/>
          <a:lstStyle/>
          <a:p>
            <a:r>
              <a:rPr lang="en-US" dirty="0"/>
              <a:t>AF R&amp;D “Message” re: WFA</a:t>
            </a:r>
          </a:p>
        </p:txBody>
      </p:sp>
    </p:spTree>
    <p:extLst>
      <p:ext uri="{BB962C8B-B14F-4D97-AF65-F5344CB8AC3E}">
        <p14:creationId xmlns:p14="http://schemas.microsoft.com/office/powerpoint/2010/main" val="10025718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15</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23739" y="4967229"/>
            <a:ext cx="9049962" cy="4267201"/>
          </a:xfrm>
          <a:prstGeom prst="rect">
            <a:avLst/>
          </a:prstGeom>
          <a:solidFill>
            <a:schemeClr val="bg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28650" lvl="1" indent="-514350" algn="just">
              <a:spcBef>
                <a:spcPts val="0"/>
              </a:spcBef>
              <a:spcAft>
                <a:spcPts val="0"/>
              </a:spcAft>
              <a:buFont typeface="+mj-lt"/>
              <a:buAutoNum type="arabicPeriod"/>
            </a:pPr>
            <a:r>
              <a:rPr lang="en-US" sz="14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 </a:t>
            </a:r>
            <a:r>
              <a:rPr lang="en-US" sz="1400" b="1"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multi-MW beam power upgrade </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of the Fermilab accelerator complex is </a:t>
            </a:r>
            <a:r>
              <a:rPr lang="en-US" sz="1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 highest priority</a:t>
            </a:r>
            <a:r>
              <a:rPr lang="en-US" sz="1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 </a:t>
            </a:r>
            <a:r>
              <a:rPr lang="en-US" sz="14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for the neutrino program</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the 2030s</a:t>
            </a:r>
          </a:p>
          <a:p>
            <a:pPr marL="1028700" lvl="2" indent="-457200" algn="just">
              <a:spcBef>
                <a:spcPts val="0"/>
              </a:spcBef>
              <a:spcAft>
                <a:spcPts val="0"/>
              </a:spcAft>
              <a:buFont typeface="Wingdings" panose="05000000000000000000" pitchFamily="2" charset="2"/>
              <a:buChar char="Ø"/>
            </a:pPr>
            <a:r>
              <a:rPr lang="en-US"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en-US" sz="120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corresponding accelerator technology and beam physics studies are needed to identify the most cost- and power-efficient solutions that could be timely implemented leading to breakthrough results of the DUNE neutrino program</a:t>
            </a:r>
            <a:r>
              <a:rPr lang="en-US" sz="12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a:p>
            <a:pPr marL="114300" lvl="1" indent="0" algn="just">
              <a:spcBef>
                <a:spcPts val="0"/>
              </a:spcBef>
              <a:spcAft>
                <a:spcPts val="0"/>
              </a:spcAft>
              <a:buNone/>
            </a:pPr>
            <a:r>
              <a:rPr lang="en-US" sz="1400"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several </a:t>
            </a:r>
            <a:r>
              <a:rPr lang="en-US" sz="1400" b="1"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beam facilities for axion and DM searches </a:t>
            </a:r>
            <a:r>
              <a:rPr lang="en-US" sz="14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are shown to have great potential for construction in the 2030s in terms of scientific output, cost and timeline</a:t>
            </a:r>
          </a:p>
          <a:p>
            <a:pPr marL="1028700" lvl="2" indent="-457200" algn="just">
              <a:spcBef>
                <a:spcPts val="0"/>
              </a:spcBef>
              <a:spcAft>
                <a:spcPts val="0"/>
              </a:spcAft>
              <a:buFont typeface="Wingdings" panose="05000000000000000000" pitchFamily="2" charset="2"/>
              <a:buChar char="Ø"/>
            </a:pPr>
            <a:r>
              <a:rPr lang="en-US"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incl. PAR (1 GeV, 100 kW PIP-II Accumulator Ring)</a:t>
            </a:r>
            <a:endParaRPr lang="en-US"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just">
              <a:spcBef>
                <a:spcPts val="0"/>
              </a:spcBef>
              <a:spcAft>
                <a:spcPts val="0"/>
              </a:spcAft>
              <a:buNone/>
            </a:pP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sz="1200" dirty="0">
              <a:solidFill>
                <a:srgbClr val="003087"/>
              </a:solidFill>
            </a:endParaRPr>
          </a:p>
          <a:p>
            <a:pPr marL="457200" lvl="1" indent="0">
              <a:buNone/>
            </a:pPr>
            <a:endParaRPr lang="en-US" sz="1200" dirty="0">
              <a:solidFill>
                <a:srgbClr val="003087"/>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7477" y="0"/>
            <a:ext cx="9144000" cy="832076"/>
          </a:xfrm>
        </p:spPr>
        <p:txBody>
          <a:bodyPr/>
          <a:lstStyle/>
          <a:p>
            <a:r>
              <a:rPr lang="en-US" dirty="0"/>
              <a:t>Accelerator Frontier “Message”</a:t>
            </a:r>
          </a:p>
        </p:txBody>
      </p:sp>
      <p:sp>
        <p:nvSpPr>
          <p:cNvPr id="2" name="TextBox 1">
            <a:extLst>
              <a:ext uri="{FF2B5EF4-FFF2-40B4-BE49-F238E27FC236}">
                <a16:creationId xmlns:a16="http://schemas.microsoft.com/office/drawing/2014/main" id="{0904B4B9-FB25-42FD-BDD4-AFEBDF25EC11}"/>
              </a:ext>
            </a:extLst>
          </p:cNvPr>
          <p:cNvSpPr txBox="1"/>
          <p:nvPr/>
        </p:nvSpPr>
        <p:spPr>
          <a:xfrm>
            <a:off x="0" y="996911"/>
            <a:ext cx="9002485" cy="3970318"/>
          </a:xfrm>
          <a:prstGeom prst="rect">
            <a:avLst/>
          </a:prstGeom>
          <a:noFill/>
        </p:spPr>
        <p:txBody>
          <a:bodyPr wrap="square" rtlCol="0">
            <a:spAutoFit/>
          </a:bodyPr>
          <a:lstStyle/>
          <a:p>
            <a:r>
              <a:rPr lang="en-US" sz="1800" dirty="0"/>
              <a:t>#1 We have a broad array of accelerator technologies and expertise to design and construct prioritized HEP accelerator projects: short-term, mid-term and long-term.</a:t>
            </a:r>
          </a:p>
          <a:p>
            <a:r>
              <a:rPr lang="en-US" sz="1800" dirty="0"/>
              <a:t>#2 We an ongoing R&amp;D program aimed at fundamental beam physics and long-term level of accelerator concepts and technologies (SRF. SC magnets, Beam physics, </a:t>
            </a:r>
            <a:r>
              <a:rPr lang="en-US" sz="1800" dirty="0" err="1"/>
              <a:t>etc</a:t>
            </a:r>
            <a:r>
              <a:rPr lang="en-US" sz="1800" dirty="0"/>
              <a:t>)</a:t>
            </a:r>
          </a:p>
          <a:p>
            <a:r>
              <a:rPr lang="en-US" sz="1800" dirty="0"/>
              <a:t>#3 We need an integrated future collider R&amp;D program to engage in the  design and coordinate the development of the next generation collider projects. </a:t>
            </a:r>
          </a:p>
          <a:p>
            <a:pPr marL="114300" marR="0" indent="-457200" algn="just">
              <a:spcBef>
                <a:spcPts val="0"/>
              </a:spcBef>
              <a:spcAft>
                <a:spcPts val="0"/>
              </a:spcAft>
              <a:buFont typeface="+mj-lt"/>
              <a:buAutoNum type="arabicPeriod" startAt="5"/>
            </a:pPr>
            <a:r>
              <a:rPr lang="en-US"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Given that the U.S. HEP accelerator R&amp;D portfolio presently contains no collider-specific scope </a:t>
            </a:r>
            <a:r>
              <a:rPr lang="en-US" dirty="0">
                <a:solidFill>
                  <a:schemeClr val="tx1"/>
                </a:solidFill>
                <a:latin typeface="Helvetica" panose="020B0604020202020204" pitchFamily="34" charset="0"/>
                <a:ea typeface="Calibri" panose="020F0502020204030204" pitchFamily="34" charset="0"/>
                <a:cs typeface="Helvetica" panose="020B0604020202020204" pitchFamily="34" charset="0"/>
              </a:rPr>
              <a:t>we support</a:t>
            </a:r>
            <a:r>
              <a:rPr lang="en-US"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 proposal to establish  the U.S.  </a:t>
            </a:r>
            <a:r>
              <a:rPr lang="en-US" b="1" dirty="0">
                <a:solidFill>
                  <a:srgbClr val="0000FF"/>
                </a:solidFill>
                <a:effectLst/>
                <a:latin typeface="Helvetica" panose="020B0604020202020204" pitchFamily="34" charset="0"/>
                <a:ea typeface="Calibri" panose="020F0502020204030204" pitchFamily="34" charset="0"/>
                <a:cs typeface="Helvetica" panose="020B0604020202020204" pitchFamily="34" charset="0"/>
              </a:rPr>
              <a:t>national integrated R&amp;D program on future colliders</a:t>
            </a:r>
            <a:r>
              <a:rPr lang="en-US" dirty="0">
                <a:solidFill>
                  <a:srgbClr val="0000FF"/>
                </a:solidFill>
                <a:effectLst/>
                <a:latin typeface="Helvetica" panose="020B0604020202020204" pitchFamily="34" charset="0"/>
                <a:ea typeface="Calibri" panose="020F0502020204030204" pitchFamily="34" charset="0"/>
                <a:cs typeface="Helvetica" panose="020B0604020202020204" pitchFamily="34" charset="0"/>
              </a:rPr>
              <a:t> </a:t>
            </a:r>
            <a:r>
              <a:rPr lang="en-US" dirty="0">
                <a:solidFill>
                  <a:schemeClr val="tx1"/>
                </a:solidFill>
                <a:effectLst/>
                <a:latin typeface="Helvetica" panose="020B0604020202020204" pitchFamily="34" charset="0"/>
                <a:ea typeface="Calibri" panose="020F0502020204030204" pitchFamily="34" charset="0"/>
                <a:cs typeface="Helvetica" panose="020B0604020202020204" pitchFamily="34" charset="0"/>
              </a:rPr>
              <a:t>in the DOE Office of High Energy Physics (OHEP) to carry-out technology R&amp;D and accelerator design for future collider concepts</a:t>
            </a:r>
            <a:r>
              <a:rPr lang="en-US" dirty="0">
                <a:solidFill>
                  <a:schemeClr val="tx1"/>
                </a:solidFill>
                <a:latin typeface="Helvetica" panose="020B0604020202020204" pitchFamily="34" charset="0"/>
                <a:ea typeface="Calibri" panose="020F0502020204030204" pitchFamily="34" charset="0"/>
                <a:cs typeface="Helvetica" panose="020B0604020202020204" pitchFamily="34" charset="0"/>
              </a:rPr>
              <a:t>:</a:t>
            </a:r>
          </a:p>
          <a:p>
            <a:pPr marL="914400" lvl="2" indent="-457200">
              <a:spcBef>
                <a:spcPts val="0"/>
              </a:spcBef>
              <a:spcAft>
                <a:spcPts val="0"/>
              </a:spcAft>
              <a:buFont typeface="Wingdings" panose="05000000000000000000" pitchFamily="2" charset="2"/>
              <a:buChar char="Ø"/>
            </a:pPr>
            <a:r>
              <a:rPr lang="en-US" sz="1100" dirty="0">
                <a:solidFill>
                  <a:schemeClr val="tx1"/>
                </a:solidFill>
                <a:effectLst/>
                <a:latin typeface="Helvetica" panose="020B0604020202020204" pitchFamily="34" charset="0"/>
                <a:cs typeface="Helvetica" panose="020B0604020202020204" pitchFamily="34" charset="0"/>
              </a:rPr>
              <a:t>to address in an integrated fashion the technical challenges of promising future collider concepts, particularly those aspects of accelerator design, technology, and beam physics that are </a:t>
            </a:r>
            <a:r>
              <a:rPr lang="en-US" sz="1100" dirty="0">
                <a:solidFill>
                  <a:srgbClr val="C00000"/>
                </a:solidFill>
                <a:effectLst/>
                <a:latin typeface="Helvetica" panose="020B0604020202020204" pitchFamily="34" charset="0"/>
                <a:cs typeface="Helvetica" panose="020B0604020202020204" pitchFamily="34" charset="0"/>
              </a:rPr>
              <a:t>not covered by the existing General Accelerator R&amp;D (GARD) program. </a:t>
            </a:r>
            <a:endParaRPr lang="en-US" sz="1100" dirty="0">
              <a:solidFill>
                <a:srgbClr val="C00000"/>
              </a:solidFill>
              <a:latin typeface="Helvetica" panose="020B0604020202020204" pitchFamily="34" charset="0"/>
              <a:cs typeface="Helvetica" panose="020B0604020202020204" pitchFamily="34" charset="0"/>
            </a:endParaRPr>
          </a:p>
          <a:p>
            <a:pPr marL="914400" lvl="2" indent="-457200">
              <a:spcBef>
                <a:spcPts val="0"/>
              </a:spcBef>
              <a:spcAft>
                <a:spcPts val="0"/>
              </a:spcAft>
              <a:buFont typeface="Wingdings" panose="05000000000000000000" pitchFamily="2" charset="2"/>
              <a:buChar char="Ø"/>
            </a:pPr>
            <a:r>
              <a:rPr lang="en-US" sz="1100" dirty="0">
                <a:solidFill>
                  <a:schemeClr val="tx1"/>
                </a:solidFill>
                <a:latin typeface="Helvetica" panose="020B0604020202020204" pitchFamily="34" charset="0"/>
                <a:cs typeface="Helvetica" panose="020B0604020202020204" pitchFamily="34" charset="0"/>
              </a:rPr>
              <a:t>t</a:t>
            </a:r>
            <a:r>
              <a:rPr lang="en-US" sz="1100" dirty="0">
                <a:solidFill>
                  <a:schemeClr val="tx1"/>
                </a:solidFill>
                <a:effectLst/>
                <a:latin typeface="Helvetica" panose="020B0604020202020204" pitchFamily="34" charset="0"/>
                <a:cs typeface="Helvetica" panose="020B0604020202020204" pitchFamily="34" charset="0"/>
              </a:rPr>
              <a:t>o enable synergistic U.S. engagement in </a:t>
            </a:r>
            <a:r>
              <a:rPr lang="en-US" sz="1100" dirty="0">
                <a:solidFill>
                  <a:srgbClr val="C00000"/>
                </a:solidFill>
                <a:effectLst/>
                <a:latin typeface="Helvetica" panose="020B0604020202020204" pitchFamily="34" charset="0"/>
                <a:cs typeface="Helvetica" panose="020B0604020202020204" pitchFamily="34" charset="0"/>
              </a:rPr>
              <a:t>ongoing global efforts (e.g., FCC, ILC, IMCC) </a:t>
            </a:r>
          </a:p>
          <a:p>
            <a:pPr marL="914400" lvl="2" indent="-457200">
              <a:spcBef>
                <a:spcPts val="0"/>
              </a:spcBef>
              <a:spcAft>
                <a:spcPts val="0"/>
              </a:spcAft>
              <a:buFont typeface="Wingdings" panose="05000000000000000000" pitchFamily="2" charset="2"/>
              <a:buChar char="Ø"/>
            </a:pPr>
            <a:r>
              <a:rPr lang="en-US" sz="1100" dirty="0">
                <a:solidFill>
                  <a:schemeClr val="tx1"/>
                </a:solidFill>
                <a:latin typeface="Helvetica" panose="020B0604020202020204" pitchFamily="34" charset="0"/>
                <a:cs typeface="Helvetica" panose="020B0604020202020204" pitchFamily="34" charset="0"/>
              </a:rPr>
              <a:t>t</a:t>
            </a:r>
            <a:r>
              <a:rPr lang="en-US" sz="1100" dirty="0">
                <a:solidFill>
                  <a:schemeClr val="tx1"/>
                </a:solidFill>
                <a:effectLst/>
                <a:latin typeface="Helvetica" panose="020B0604020202020204" pitchFamily="34" charset="0"/>
                <a:cs typeface="Helvetica" panose="020B0604020202020204" pitchFamily="34" charset="0"/>
              </a:rPr>
              <a:t>o develop collider concepts and proposals for </a:t>
            </a:r>
            <a:r>
              <a:rPr lang="en-US" sz="1100" dirty="0">
                <a:solidFill>
                  <a:srgbClr val="C00000"/>
                </a:solidFill>
                <a:effectLst/>
                <a:latin typeface="Helvetica" panose="020B0604020202020204" pitchFamily="34" charset="0"/>
                <a:cs typeface="Helvetica" panose="020B0604020202020204" pitchFamily="34" charset="0"/>
              </a:rPr>
              <a:t>options feasible to be hosted in the U.S. (e.g., CCC, HELEN, Muon Collider, </a:t>
            </a:r>
            <a:r>
              <a:rPr lang="en-US" sz="1100" dirty="0" err="1">
                <a:solidFill>
                  <a:srgbClr val="C00000"/>
                </a:solidFill>
                <a:effectLst/>
                <a:latin typeface="Helvetica" panose="020B0604020202020204" pitchFamily="34" charset="0"/>
                <a:cs typeface="Helvetica" panose="020B0604020202020204" pitchFamily="34" charset="0"/>
              </a:rPr>
              <a:t>etc</a:t>
            </a:r>
            <a:r>
              <a:rPr lang="en-US" sz="1100" dirty="0">
                <a:solidFill>
                  <a:srgbClr val="C00000"/>
                </a:solidFill>
                <a:effectLst/>
                <a:latin typeface="Helvetica" panose="020B0604020202020204" pitchFamily="34" charset="0"/>
                <a:cs typeface="Helvetica" panose="020B0604020202020204" pitchFamily="34" charset="0"/>
              </a:rPr>
              <a:t>)</a:t>
            </a:r>
            <a:endParaRPr lang="en-US" sz="1100" dirty="0">
              <a:solidFill>
                <a:srgbClr val="C00000"/>
              </a:solidFill>
              <a:latin typeface="Helvetica" panose="020B0604020202020204" pitchFamily="34" charset="0"/>
              <a:cs typeface="Helvetica" panose="020B0604020202020204" pitchFamily="34" charset="0"/>
            </a:endParaRPr>
          </a:p>
          <a:p>
            <a:endParaRPr lang="en-US" sz="1050" dirty="0"/>
          </a:p>
          <a:p>
            <a:endParaRPr lang="en-US" sz="1050" dirty="0"/>
          </a:p>
          <a:p>
            <a:r>
              <a:rPr lang="en-US" sz="1050" dirty="0"/>
              <a:t> </a:t>
            </a:r>
          </a:p>
        </p:txBody>
      </p:sp>
    </p:spTree>
    <p:extLst>
      <p:ext uri="{BB962C8B-B14F-4D97-AF65-F5344CB8AC3E}">
        <p14:creationId xmlns:p14="http://schemas.microsoft.com/office/powerpoint/2010/main" val="1828984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16</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141515" y="832075"/>
            <a:ext cx="8860970" cy="58894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algn="just">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Next generation accelerators and colliders for discovery science push accelerator science towards ultimate performance with unprecedented beam energy, intensity, and brightness. Reduction of power consumption is one of the main challenges of future colliders. </a:t>
            </a:r>
            <a:r>
              <a:rPr lang="en-US" sz="24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Long-term fundamental accelerator and beam physics research and development in Accelerator and Beam Physics is essential to meet these needs.</a:t>
            </a:r>
            <a:endParaRPr lang="en-US" sz="24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pPr>
            <a:r>
              <a:rPr lang="en-US" sz="24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above items call for a substantial increase in corresponding R&amp;D support, augmented with other measures to make the US competitive in education and attraction of accelerator talent, such as</a:t>
            </a:r>
            <a:r>
              <a:rPr lang="en-U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p>
          <a:p>
            <a:pPr marL="400050" lvl="1" algn="just">
              <a:spcBef>
                <a:spcPts val="0"/>
              </a:spcBef>
              <a:spcAft>
                <a:spcPts val="0"/>
              </a:spcAft>
            </a:pPr>
            <a:r>
              <a:rPr lang="en-US" sz="20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creating an undergraduate level recruiting program structured to draw in women and underrepresented minorities (URM) that could be coordinated with the USPAS.</a:t>
            </a:r>
            <a:endParaRPr lang="en-US" sz="20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400050" lvl="1" algn="just">
              <a:spcBef>
                <a:spcPts val="0"/>
              </a:spcBef>
              <a:spcAft>
                <a:spcPts val="0"/>
              </a:spcAft>
            </a:pPr>
            <a:r>
              <a:rPr lang="en-US" sz="20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re-establish a program of beam physics research on general collider related topics towards future </a:t>
            </a:r>
            <a:r>
              <a:rPr lang="en-US" sz="2000" dirty="0" err="1">
                <a:solidFill>
                  <a:srgbClr val="0000FF"/>
                </a:solidFill>
                <a:effectLst/>
                <a:latin typeface="Calibri" panose="020F0502020204030204" pitchFamily="34" charset="0"/>
                <a:ea typeface="Calibri" panose="020F0502020204030204" pitchFamily="34" charset="0"/>
                <a:cs typeface="Calibri" panose="020F0502020204030204" pitchFamily="34" charset="0"/>
              </a:rPr>
              <a:t>e+e</a:t>
            </a:r>
            <a:r>
              <a:rPr lang="en-US" sz="20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 colliders and muon colliders </a:t>
            </a:r>
            <a:endParaRPr lang="en-US" sz="2000" dirty="0">
              <a:solidFill>
                <a:srgbClr val="0000FF"/>
              </a:solidFill>
              <a:latin typeface="Calibri" panose="020F0502020204030204" pitchFamily="34" charset="0"/>
              <a:ea typeface="Calibri" panose="020F0502020204030204" pitchFamily="34" charset="0"/>
              <a:cs typeface="Times New Roman" panose="02020603050405020304" pitchFamily="18" charset="0"/>
            </a:endParaRPr>
          </a:p>
          <a:p>
            <a:pPr marL="400050" lvl="1" algn="just">
              <a:spcBef>
                <a:spcPts val="0"/>
              </a:spcBef>
              <a:spcAft>
                <a:spcPts val="0"/>
              </a:spcAft>
            </a:pPr>
            <a:r>
              <a:rPr lang="en-US" sz="2000" dirty="0">
                <a:solidFill>
                  <a:srgbClr val="0000FF"/>
                </a:solidFill>
                <a:effectLst/>
                <a:latin typeface="Calibri" panose="020F0502020204030204" pitchFamily="34" charset="0"/>
                <a:ea typeface="Calibri" panose="020F0502020204030204" pitchFamily="34" charset="0"/>
                <a:cs typeface="Calibri" panose="020F0502020204030204" pitchFamily="34" charset="0"/>
              </a:rPr>
              <a:t>strengthen and expand capabilities of the US accelerator beam test facilities to maintain their competitiveness with respect to worldwide capabilities </a:t>
            </a:r>
            <a:endParaRPr lang="en-US" sz="200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457200" lvl="1" indent="0">
              <a:buNone/>
            </a:pPr>
            <a:endParaRPr lang="en-US" sz="2800" dirty="0">
              <a:solidFill>
                <a:srgbClr val="003087"/>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7477" y="0"/>
            <a:ext cx="9144000" cy="832076"/>
          </a:xfrm>
        </p:spPr>
        <p:txBody>
          <a:bodyPr/>
          <a:lstStyle/>
          <a:p>
            <a:r>
              <a:rPr lang="en-US" dirty="0"/>
              <a:t>Accelerator Frontier “Ask”</a:t>
            </a:r>
          </a:p>
        </p:txBody>
      </p:sp>
    </p:spTree>
    <p:extLst>
      <p:ext uri="{BB962C8B-B14F-4D97-AF65-F5344CB8AC3E}">
        <p14:creationId xmlns:p14="http://schemas.microsoft.com/office/powerpoint/2010/main" val="130147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3D9C6CE-DFCE-44EE-B6FB-61D9A78F147E}"/>
              </a:ext>
            </a:extLst>
          </p:cNvPr>
          <p:cNvSpPr>
            <a:spLocks noGrp="1"/>
          </p:cNvSpPr>
          <p:nvPr>
            <p:ph type="dt" idx="10"/>
          </p:nvPr>
        </p:nvSpPr>
        <p:spPr/>
        <p:txBody>
          <a:bodyPr/>
          <a:lstStyle/>
          <a:p>
            <a:r>
              <a:rPr lang="en-US"/>
              <a:t>07/25/2022</a:t>
            </a:r>
          </a:p>
        </p:txBody>
      </p:sp>
      <p:sp>
        <p:nvSpPr>
          <p:cNvPr id="5" name="Footer Placeholder 4">
            <a:extLst>
              <a:ext uri="{FF2B5EF4-FFF2-40B4-BE49-F238E27FC236}">
                <a16:creationId xmlns:a16="http://schemas.microsoft.com/office/drawing/2014/main" id="{66FBA848-2FD6-4779-8505-4A3BF754662D}"/>
              </a:ext>
            </a:extLst>
          </p:cNvPr>
          <p:cNvSpPr>
            <a:spLocks noGrp="1"/>
          </p:cNvSpPr>
          <p:nvPr>
            <p:ph type="ft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A5EE9EBC-1840-4724-9B56-DEFE52CF3EA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sp>
        <p:nvSpPr>
          <p:cNvPr id="9" name="Title 1">
            <a:extLst>
              <a:ext uri="{FF2B5EF4-FFF2-40B4-BE49-F238E27FC236}">
                <a16:creationId xmlns:a16="http://schemas.microsoft.com/office/drawing/2014/main" id="{53D351FF-ABC2-4A6C-A1B4-69ED572A1C4B}"/>
              </a:ext>
            </a:extLst>
          </p:cNvPr>
          <p:cNvSpPr txBox="1">
            <a:spLocks/>
          </p:cNvSpPr>
          <p:nvPr/>
        </p:nvSpPr>
        <p:spPr>
          <a:xfrm>
            <a:off x="979714" y="0"/>
            <a:ext cx="7772400" cy="719137"/>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938953"/>
              </a:buClr>
              <a:buSzPts val="1800"/>
              <a:buFont typeface="Calibri"/>
              <a:buNone/>
              <a:defRPr sz="3400" b="0" i="0" u="none" strike="noStrike" cap="none">
                <a:solidFill>
                  <a:srgbClr val="938953"/>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3600" b="1" dirty="0">
                <a:solidFill>
                  <a:srgbClr val="002060"/>
                </a:solidFill>
              </a:rPr>
              <a:t>From the ITF Report Draft: Tables 1-3, 5</a:t>
            </a:r>
          </a:p>
        </p:txBody>
      </p:sp>
      <p:graphicFrame>
        <p:nvGraphicFramePr>
          <p:cNvPr id="7" name="Table 9">
            <a:extLst>
              <a:ext uri="{FF2B5EF4-FFF2-40B4-BE49-F238E27FC236}">
                <a16:creationId xmlns:a16="http://schemas.microsoft.com/office/drawing/2014/main" id="{BFC22FC4-3BA3-4D95-B9A3-BA4F3604633E}"/>
              </a:ext>
            </a:extLst>
          </p:cNvPr>
          <p:cNvGraphicFramePr>
            <a:graphicFrameLocks noGrp="1"/>
          </p:cNvGraphicFramePr>
          <p:nvPr>
            <p:extLst>
              <p:ext uri="{D42A27DB-BD31-4B8C-83A1-F6EECF244321}">
                <p14:modId xmlns:p14="http://schemas.microsoft.com/office/powerpoint/2010/main" val="2029978667"/>
              </p:ext>
            </p:extLst>
          </p:nvPr>
        </p:nvGraphicFramePr>
        <p:xfrm>
          <a:off x="133004" y="982069"/>
          <a:ext cx="8846818" cy="5662608"/>
        </p:xfrm>
        <a:graphic>
          <a:graphicData uri="http://schemas.openxmlformats.org/drawingml/2006/table">
            <a:tbl>
              <a:tblPr firstRow="1" bandRow="1">
                <a:tableStyleId>{5C22544A-7EE6-4342-B048-85BDC9FD1C3A}</a:tableStyleId>
              </a:tblPr>
              <a:tblGrid>
                <a:gridCol w="1454727">
                  <a:extLst>
                    <a:ext uri="{9D8B030D-6E8A-4147-A177-3AD203B41FA5}">
                      <a16:colId xmlns:a16="http://schemas.microsoft.com/office/drawing/2014/main" val="1820928592"/>
                    </a:ext>
                  </a:extLst>
                </a:gridCol>
                <a:gridCol w="1072936">
                  <a:extLst>
                    <a:ext uri="{9D8B030D-6E8A-4147-A177-3AD203B41FA5}">
                      <a16:colId xmlns:a16="http://schemas.microsoft.com/office/drawing/2014/main" val="1635114527"/>
                    </a:ext>
                  </a:extLst>
                </a:gridCol>
                <a:gridCol w="1263831">
                  <a:extLst>
                    <a:ext uri="{9D8B030D-6E8A-4147-A177-3AD203B41FA5}">
                      <a16:colId xmlns:a16="http://schemas.microsoft.com/office/drawing/2014/main" val="3489904982"/>
                    </a:ext>
                  </a:extLst>
                </a:gridCol>
                <a:gridCol w="1263831">
                  <a:extLst>
                    <a:ext uri="{9D8B030D-6E8A-4147-A177-3AD203B41FA5}">
                      <a16:colId xmlns:a16="http://schemas.microsoft.com/office/drawing/2014/main" val="2302826623"/>
                    </a:ext>
                  </a:extLst>
                </a:gridCol>
                <a:gridCol w="1263831">
                  <a:extLst>
                    <a:ext uri="{9D8B030D-6E8A-4147-A177-3AD203B41FA5}">
                      <a16:colId xmlns:a16="http://schemas.microsoft.com/office/drawing/2014/main" val="1827485264"/>
                    </a:ext>
                  </a:extLst>
                </a:gridCol>
                <a:gridCol w="1263831">
                  <a:extLst>
                    <a:ext uri="{9D8B030D-6E8A-4147-A177-3AD203B41FA5}">
                      <a16:colId xmlns:a16="http://schemas.microsoft.com/office/drawing/2014/main" val="1789676420"/>
                    </a:ext>
                  </a:extLst>
                </a:gridCol>
                <a:gridCol w="1263831">
                  <a:extLst>
                    <a:ext uri="{9D8B030D-6E8A-4147-A177-3AD203B41FA5}">
                      <a16:colId xmlns:a16="http://schemas.microsoft.com/office/drawing/2014/main" val="3962691229"/>
                    </a:ext>
                  </a:extLst>
                </a:gridCol>
              </a:tblGrid>
              <a:tr h="428704">
                <a:tc>
                  <a:txBody>
                    <a:bodyPr/>
                    <a:lstStyle/>
                    <a:p>
                      <a:endParaRPr lang="en-US" sz="1800" dirty="0">
                        <a:latin typeface="Book Antiqua" panose="02040602050305030304" pitchFamily="18" charset="0"/>
                      </a:endParaRPr>
                    </a:p>
                  </a:txBody>
                  <a:tcPr/>
                </a:tc>
                <a:tc>
                  <a:txBody>
                    <a:bodyPr/>
                    <a:lstStyle/>
                    <a:p>
                      <a:pPr algn="ctr"/>
                      <a:r>
                        <a:rPr lang="en-US" dirty="0">
                          <a:latin typeface="Book Antiqua" panose="02040602050305030304" pitchFamily="18" charset="0"/>
                        </a:rPr>
                        <a:t>CME (</a:t>
                      </a:r>
                      <a:r>
                        <a:rPr lang="en-US" dirty="0" err="1">
                          <a:latin typeface="Book Antiqua" panose="02040602050305030304" pitchFamily="18" charset="0"/>
                        </a:rPr>
                        <a:t>TeV</a:t>
                      </a:r>
                      <a:r>
                        <a:rPr lang="en-US" dirty="0">
                          <a:latin typeface="Book Antiqua" panose="02040602050305030304" pitchFamily="18" charset="0"/>
                        </a:rPr>
                        <a:t>)</a:t>
                      </a:r>
                    </a:p>
                  </a:txBody>
                  <a:tcPr/>
                </a:tc>
                <a:tc>
                  <a:txBody>
                    <a:bodyPr/>
                    <a:lstStyle/>
                    <a:p>
                      <a:pPr algn="ctr"/>
                      <a:r>
                        <a:rPr lang="en-US" dirty="0" err="1">
                          <a:latin typeface="Book Antiqua" panose="02040602050305030304" pitchFamily="18" charset="0"/>
                        </a:rPr>
                        <a:t>Lumi</a:t>
                      </a:r>
                      <a:r>
                        <a:rPr lang="en-US" dirty="0">
                          <a:latin typeface="Book Antiqua" panose="02040602050305030304" pitchFamily="18" charset="0"/>
                        </a:rPr>
                        <a:t> per IP (10^34)</a:t>
                      </a:r>
                    </a:p>
                  </a:txBody>
                  <a:tcPr/>
                </a:tc>
                <a:tc>
                  <a:txBody>
                    <a:bodyPr/>
                    <a:lstStyle/>
                    <a:p>
                      <a:pPr algn="ctr"/>
                      <a:r>
                        <a:rPr lang="en-US" dirty="0">
                          <a:latin typeface="Book Antiqua" panose="02040602050305030304" pitchFamily="18" charset="0"/>
                        </a:rPr>
                        <a:t>Years, pre-project R&amp;D</a:t>
                      </a:r>
                    </a:p>
                  </a:txBody>
                  <a:tcPr/>
                </a:tc>
                <a:tc>
                  <a:txBody>
                    <a:bodyPr/>
                    <a:lstStyle/>
                    <a:p>
                      <a:pPr algn="ctr"/>
                      <a:r>
                        <a:rPr lang="en-US" dirty="0">
                          <a:latin typeface="Book Antiqua" panose="02040602050305030304" pitchFamily="18" charset="0"/>
                        </a:rPr>
                        <a:t>Years to 1</a:t>
                      </a:r>
                      <a:r>
                        <a:rPr lang="en-US" baseline="30000" dirty="0">
                          <a:latin typeface="Book Antiqua" panose="02040602050305030304" pitchFamily="18" charset="0"/>
                        </a:rPr>
                        <a:t>st</a:t>
                      </a:r>
                      <a:r>
                        <a:rPr lang="en-US" dirty="0">
                          <a:latin typeface="Book Antiqua" panose="02040602050305030304" pitchFamily="18" charset="0"/>
                        </a:rPr>
                        <a:t> physics</a:t>
                      </a:r>
                    </a:p>
                  </a:txBody>
                  <a:tcPr/>
                </a:tc>
                <a:tc>
                  <a:txBody>
                    <a:bodyPr/>
                    <a:lstStyle/>
                    <a:p>
                      <a:pPr algn="ctr"/>
                      <a:r>
                        <a:rPr lang="en-US" dirty="0">
                          <a:latin typeface="Book Antiqua" panose="02040602050305030304" pitchFamily="18" charset="0"/>
                        </a:rPr>
                        <a:t>Cost range (2021 B$)</a:t>
                      </a:r>
                    </a:p>
                  </a:txBody>
                  <a:tcPr/>
                </a:tc>
                <a:tc>
                  <a:txBody>
                    <a:bodyPr/>
                    <a:lstStyle/>
                    <a:p>
                      <a:pPr algn="ctr"/>
                      <a:r>
                        <a:rPr lang="en-US" dirty="0">
                          <a:latin typeface="Book Antiqua" panose="02040602050305030304" pitchFamily="18" charset="0"/>
                        </a:rPr>
                        <a:t>Electric Power (MW)</a:t>
                      </a:r>
                    </a:p>
                  </a:txBody>
                  <a:tcPr/>
                </a:tc>
                <a:extLst>
                  <a:ext uri="{0D108BD9-81ED-4DB2-BD59-A6C34878D82A}">
                    <a16:rowId xmlns:a16="http://schemas.microsoft.com/office/drawing/2014/main" val="156252644"/>
                  </a:ext>
                </a:extLst>
              </a:tr>
              <a:tr h="428704">
                <a:tc>
                  <a:txBody>
                    <a:bodyPr/>
                    <a:lstStyle/>
                    <a:p>
                      <a:r>
                        <a:rPr lang="en-US" sz="1800" b="1" dirty="0">
                          <a:solidFill>
                            <a:srgbClr val="006600"/>
                          </a:solidFill>
                          <a:effectLst>
                            <a:outerShdw blurRad="38100" dist="38100" dir="2700000" algn="tl">
                              <a:srgbClr val="000000">
                                <a:alpha val="43137"/>
                              </a:srgbClr>
                            </a:outerShdw>
                          </a:effectLst>
                          <a:latin typeface="Book Antiqua" panose="02040602050305030304" pitchFamily="18" charset="0"/>
                        </a:rPr>
                        <a:t>FCCee-0.24</a:t>
                      </a:r>
                    </a:p>
                  </a:txBody>
                  <a:tcPr marL="68580" marR="68580" marT="34290" marB="34290"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0.24</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8.5</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0-2</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13-18</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12-18</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280</a:t>
                      </a:r>
                    </a:p>
                  </a:txBody>
                  <a:tcPr anchor="ctr"/>
                </a:tc>
                <a:extLst>
                  <a:ext uri="{0D108BD9-81ED-4DB2-BD59-A6C34878D82A}">
                    <a16:rowId xmlns:a16="http://schemas.microsoft.com/office/drawing/2014/main" val="3102222454"/>
                  </a:ext>
                </a:extLst>
              </a:tr>
              <a:tr h="428704">
                <a:tc>
                  <a:txBody>
                    <a:bodyPr/>
                    <a:lstStyle/>
                    <a:p>
                      <a:r>
                        <a:rPr lang="en-US" sz="1800" b="1" dirty="0">
                          <a:solidFill>
                            <a:srgbClr val="006600"/>
                          </a:solidFill>
                          <a:effectLst>
                            <a:outerShdw blurRad="38100" dist="38100" dir="2700000" algn="tl">
                              <a:srgbClr val="000000">
                                <a:alpha val="43137"/>
                              </a:srgbClr>
                            </a:outerShdw>
                          </a:effectLst>
                          <a:latin typeface="Book Antiqua" panose="02040602050305030304" pitchFamily="18" charset="0"/>
                        </a:rPr>
                        <a:t>ILC-0.25</a:t>
                      </a:r>
                    </a:p>
                  </a:txBody>
                  <a:tcPr marL="68580" marR="68580" marT="34290" marB="34290"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0.25</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2.7</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0-2</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&lt;12</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7-12</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140</a:t>
                      </a:r>
                    </a:p>
                  </a:txBody>
                  <a:tcPr anchor="ctr"/>
                </a:tc>
                <a:extLst>
                  <a:ext uri="{0D108BD9-81ED-4DB2-BD59-A6C34878D82A}">
                    <a16:rowId xmlns:a16="http://schemas.microsoft.com/office/drawing/2014/main" val="2946048859"/>
                  </a:ext>
                </a:extLst>
              </a:tr>
              <a:tr h="428704">
                <a:tc>
                  <a:txBody>
                    <a:bodyPr/>
                    <a:lstStyle/>
                    <a:p>
                      <a:r>
                        <a:rPr lang="en-US" sz="1800" b="1" dirty="0">
                          <a:solidFill>
                            <a:srgbClr val="006600"/>
                          </a:solidFill>
                          <a:effectLst>
                            <a:outerShdw blurRad="38100" dist="38100" dir="2700000" algn="tl">
                              <a:srgbClr val="000000">
                                <a:alpha val="43137"/>
                              </a:srgbClr>
                            </a:outerShdw>
                          </a:effectLst>
                          <a:latin typeface="Book Antiqua" panose="02040602050305030304" pitchFamily="18" charset="0"/>
                        </a:rPr>
                        <a:t>CLIC-0.38</a:t>
                      </a:r>
                    </a:p>
                  </a:txBody>
                  <a:tcPr marL="68580" marR="68580" marT="34290" marB="34290"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0.38</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2.3</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0-2</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13-18</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7-12</a:t>
                      </a:r>
                    </a:p>
                  </a:txBody>
                  <a:tcPr anchor="ctr"/>
                </a:tc>
                <a:tc>
                  <a:txBody>
                    <a:bodyPr/>
                    <a:lstStyle/>
                    <a:p>
                      <a:pPr algn="ctr"/>
                      <a:r>
                        <a:rPr lang="en-US" sz="1800" dirty="0">
                          <a:solidFill>
                            <a:srgbClr val="006600"/>
                          </a:solidFill>
                          <a:effectLst>
                            <a:outerShdw blurRad="38100" dist="38100" dir="2700000" algn="tl">
                              <a:srgbClr val="000000">
                                <a:alpha val="43137"/>
                              </a:srgbClr>
                            </a:outerShdw>
                          </a:effectLst>
                          <a:latin typeface="Book Antiqua" panose="02040602050305030304" pitchFamily="18" charset="0"/>
                        </a:rPr>
                        <a:t>110</a:t>
                      </a:r>
                    </a:p>
                  </a:txBody>
                  <a:tcPr anchor="ctr"/>
                </a:tc>
                <a:extLst>
                  <a:ext uri="{0D108BD9-81ED-4DB2-BD59-A6C34878D82A}">
                    <a16:rowId xmlns:a16="http://schemas.microsoft.com/office/drawing/2014/main" val="300244215"/>
                  </a:ext>
                </a:extLst>
              </a:tr>
              <a:tr h="428704">
                <a:tc>
                  <a:txBody>
                    <a:bodyPr/>
                    <a:lstStyle/>
                    <a:p>
                      <a:r>
                        <a:rPr lang="en-US" sz="1800" b="1" dirty="0">
                          <a:effectLst>
                            <a:outerShdw blurRad="38100" dist="38100" dir="2700000" algn="tl">
                              <a:srgbClr val="000000">
                                <a:alpha val="43137"/>
                              </a:srgbClr>
                            </a:outerShdw>
                          </a:effectLst>
                          <a:latin typeface="Book Antiqua" panose="02040602050305030304" pitchFamily="18" charset="0"/>
                        </a:rPr>
                        <a:t>HELEN-0.25</a:t>
                      </a:r>
                    </a:p>
                  </a:txBody>
                  <a:tcPr marL="68580" marR="68580" marT="34290" marB="34290"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0.25</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1.4</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5-10</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13-18</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7-12</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110</a:t>
                      </a:r>
                    </a:p>
                  </a:txBody>
                  <a:tcPr anchor="ctr"/>
                </a:tc>
                <a:extLst>
                  <a:ext uri="{0D108BD9-81ED-4DB2-BD59-A6C34878D82A}">
                    <a16:rowId xmlns:a16="http://schemas.microsoft.com/office/drawing/2014/main" val="3246285712"/>
                  </a:ext>
                </a:extLst>
              </a:tr>
              <a:tr h="428704">
                <a:tc>
                  <a:txBody>
                    <a:bodyPr/>
                    <a:lstStyle/>
                    <a:p>
                      <a:r>
                        <a:rPr lang="en-US" sz="1800" b="1" dirty="0">
                          <a:effectLst>
                            <a:outerShdw blurRad="38100" dist="38100" dir="2700000" algn="tl">
                              <a:srgbClr val="000000">
                                <a:alpha val="43137"/>
                              </a:srgbClr>
                            </a:outerShdw>
                          </a:effectLst>
                          <a:latin typeface="Book Antiqua" panose="02040602050305030304" pitchFamily="18" charset="0"/>
                        </a:rPr>
                        <a:t>CCC-0.25</a:t>
                      </a:r>
                    </a:p>
                  </a:txBody>
                  <a:tcPr marL="68580" marR="68580" marT="34290" marB="34290"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0.25</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1.3</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3-5</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13-18</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7-12</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150</a:t>
                      </a:r>
                    </a:p>
                  </a:txBody>
                  <a:tcPr anchor="ctr"/>
                </a:tc>
                <a:extLst>
                  <a:ext uri="{0D108BD9-81ED-4DB2-BD59-A6C34878D82A}">
                    <a16:rowId xmlns:a16="http://schemas.microsoft.com/office/drawing/2014/main" val="870060084"/>
                  </a:ext>
                </a:extLst>
              </a:tr>
              <a:tr h="428704">
                <a:tc>
                  <a:txBody>
                    <a:bodyPr/>
                    <a:lstStyle/>
                    <a:p>
                      <a:r>
                        <a:rPr lang="en-US" sz="1800" b="1" dirty="0">
                          <a:effectLst>
                            <a:outerShdw blurRad="38100" dist="38100" dir="2700000" algn="tl">
                              <a:srgbClr val="000000">
                                <a:alpha val="43137"/>
                              </a:srgbClr>
                            </a:outerShdw>
                          </a:effectLst>
                          <a:latin typeface="Book Antiqua" panose="02040602050305030304" pitchFamily="18" charset="0"/>
                        </a:rPr>
                        <a:t>MC-Higgs</a:t>
                      </a:r>
                    </a:p>
                  </a:txBody>
                  <a:tcPr marL="68580" marR="68580" marT="34290" marB="34290"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0.13</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0.01</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&gt;10</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19-24</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4-7</a:t>
                      </a:r>
                    </a:p>
                  </a:txBody>
                  <a:tcPr anchor="ctr"/>
                </a:tc>
                <a:tc>
                  <a:txBody>
                    <a:bodyPr/>
                    <a:lstStyle/>
                    <a:p>
                      <a:pPr algn="ctr"/>
                      <a:r>
                        <a:rPr lang="en-US" sz="1800" dirty="0">
                          <a:effectLst>
                            <a:outerShdw blurRad="38100" dist="38100" dir="2700000" algn="tl">
                              <a:srgbClr val="000000">
                                <a:alpha val="43137"/>
                              </a:srgbClr>
                            </a:outerShdw>
                          </a:effectLst>
                          <a:latin typeface="Book Antiqua" panose="02040602050305030304" pitchFamily="18" charset="0"/>
                        </a:rPr>
                        <a:t>~200</a:t>
                      </a:r>
                    </a:p>
                  </a:txBody>
                  <a:tcPr anchor="ctr"/>
                </a:tc>
                <a:extLst>
                  <a:ext uri="{0D108BD9-81ED-4DB2-BD59-A6C34878D82A}">
                    <a16:rowId xmlns:a16="http://schemas.microsoft.com/office/drawing/2014/main" val="129151871"/>
                  </a:ext>
                </a:extLst>
              </a:tr>
              <a:tr h="428704">
                <a:tc>
                  <a:txBody>
                    <a:bodyPr/>
                    <a:lstStyle/>
                    <a:p>
                      <a:r>
                        <a:rPr lang="en-US" sz="1800" b="1" dirty="0">
                          <a:solidFill>
                            <a:srgbClr val="7030A0"/>
                          </a:solidFill>
                          <a:effectLst>
                            <a:outerShdw blurRad="38100" dist="38100" dir="2700000" algn="tl">
                              <a:srgbClr val="000000">
                                <a:alpha val="43137"/>
                              </a:srgbClr>
                            </a:outerShdw>
                          </a:effectLst>
                          <a:latin typeface="Book Antiqua" panose="02040602050305030304" pitchFamily="18" charset="0"/>
                        </a:rPr>
                        <a:t>CLIC-3</a:t>
                      </a:r>
                    </a:p>
                  </a:txBody>
                  <a:tcPr marL="68580" marR="68580" marT="34290" marB="34290"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3</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5.9</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3-5</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19-24</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18-30</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~550</a:t>
                      </a:r>
                    </a:p>
                  </a:txBody>
                  <a:tcPr anchor="ctr"/>
                </a:tc>
                <a:extLst>
                  <a:ext uri="{0D108BD9-81ED-4DB2-BD59-A6C34878D82A}">
                    <a16:rowId xmlns:a16="http://schemas.microsoft.com/office/drawing/2014/main" val="2897233667"/>
                  </a:ext>
                </a:extLst>
              </a:tr>
              <a:tr h="428704">
                <a:tc>
                  <a:txBody>
                    <a:bodyPr/>
                    <a:lstStyle/>
                    <a:p>
                      <a:r>
                        <a:rPr lang="en-US" sz="1800" b="1" dirty="0">
                          <a:solidFill>
                            <a:srgbClr val="7030A0"/>
                          </a:solidFill>
                          <a:effectLst>
                            <a:outerShdw blurRad="38100" dist="38100" dir="2700000" algn="tl">
                              <a:srgbClr val="000000">
                                <a:alpha val="43137"/>
                              </a:srgbClr>
                            </a:outerShdw>
                          </a:effectLst>
                          <a:latin typeface="Book Antiqua" panose="02040602050305030304" pitchFamily="18" charset="0"/>
                        </a:rPr>
                        <a:t>ILC-3</a:t>
                      </a:r>
                    </a:p>
                  </a:txBody>
                  <a:tcPr marL="68580" marR="68580" marT="34290" marB="34290"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3</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6.1</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5-10</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19-24</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18-30</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~400</a:t>
                      </a:r>
                    </a:p>
                  </a:txBody>
                  <a:tcPr anchor="ctr"/>
                </a:tc>
                <a:extLst>
                  <a:ext uri="{0D108BD9-81ED-4DB2-BD59-A6C34878D82A}">
                    <a16:rowId xmlns:a16="http://schemas.microsoft.com/office/drawing/2014/main" val="206324293"/>
                  </a:ext>
                </a:extLst>
              </a:tr>
              <a:tr h="428704">
                <a:tc>
                  <a:txBody>
                    <a:bodyPr/>
                    <a:lstStyle/>
                    <a:p>
                      <a:r>
                        <a:rPr lang="en-US" sz="1800" b="1" dirty="0">
                          <a:solidFill>
                            <a:srgbClr val="7030A0"/>
                          </a:solidFill>
                          <a:effectLst>
                            <a:outerShdw blurRad="38100" dist="38100" dir="2700000" algn="tl">
                              <a:srgbClr val="000000">
                                <a:alpha val="43137"/>
                              </a:srgbClr>
                            </a:outerShdw>
                          </a:effectLst>
                          <a:latin typeface="Book Antiqua" panose="02040602050305030304" pitchFamily="18" charset="0"/>
                        </a:rPr>
                        <a:t>MC-3</a:t>
                      </a:r>
                    </a:p>
                  </a:txBody>
                  <a:tcPr marL="68580" marR="68580" marT="34290" marB="34290"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3</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2.3</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&gt;10</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19-24</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7-12</a:t>
                      </a:r>
                    </a:p>
                  </a:txBody>
                  <a:tcPr anchor="ctr"/>
                </a:tc>
                <a:tc>
                  <a:txBody>
                    <a:bodyPr/>
                    <a:lstStyle/>
                    <a:p>
                      <a:pPr algn="ctr"/>
                      <a:r>
                        <a:rPr lang="en-US" sz="1800" dirty="0">
                          <a:solidFill>
                            <a:srgbClr val="7030A0"/>
                          </a:solidFill>
                          <a:effectLst>
                            <a:outerShdw blurRad="38100" dist="38100" dir="2700000" algn="tl">
                              <a:srgbClr val="000000">
                                <a:alpha val="43137"/>
                              </a:srgbClr>
                            </a:outerShdw>
                          </a:effectLst>
                          <a:latin typeface="Book Antiqua" panose="02040602050305030304" pitchFamily="18" charset="0"/>
                        </a:rPr>
                        <a:t>~230</a:t>
                      </a:r>
                    </a:p>
                  </a:txBody>
                  <a:tcPr anchor="ctr"/>
                </a:tc>
                <a:extLst>
                  <a:ext uri="{0D108BD9-81ED-4DB2-BD59-A6C34878D82A}">
                    <a16:rowId xmlns:a16="http://schemas.microsoft.com/office/drawing/2014/main" val="672061393"/>
                  </a:ext>
                </a:extLst>
              </a:tr>
              <a:tr h="428704">
                <a:tc>
                  <a:txBody>
                    <a:bodyPr/>
                    <a:lstStyle/>
                    <a:p>
                      <a:r>
                        <a:rPr lang="en-US" sz="1800" b="1" dirty="0">
                          <a:solidFill>
                            <a:srgbClr val="0000FF"/>
                          </a:solidFill>
                          <a:effectLst>
                            <a:outerShdw blurRad="38100" dist="38100" dir="2700000" algn="tl">
                              <a:srgbClr val="000000">
                                <a:alpha val="43137"/>
                              </a:srgbClr>
                            </a:outerShdw>
                          </a:effectLst>
                          <a:latin typeface="Book Antiqua" panose="02040602050305030304" pitchFamily="18" charset="0"/>
                        </a:rPr>
                        <a:t>MC-FNAL</a:t>
                      </a:r>
                    </a:p>
                  </a:txBody>
                  <a:tcPr marL="68580" marR="68580" marT="34290" marB="34290"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6-10</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20</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&gt;10</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19-24</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12-18</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O(300)</a:t>
                      </a:r>
                    </a:p>
                  </a:txBody>
                  <a:tcPr anchor="ctr"/>
                </a:tc>
                <a:extLst>
                  <a:ext uri="{0D108BD9-81ED-4DB2-BD59-A6C34878D82A}">
                    <a16:rowId xmlns:a16="http://schemas.microsoft.com/office/drawing/2014/main" val="3926460814"/>
                  </a:ext>
                </a:extLst>
              </a:tr>
              <a:tr h="428704">
                <a:tc>
                  <a:txBody>
                    <a:bodyPr/>
                    <a:lstStyle/>
                    <a:p>
                      <a:r>
                        <a:rPr lang="en-US" sz="1800" b="1" dirty="0">
                          <a:solidFill>
                            <a:srgbClr val="0000FF"/>
                          </a:solidFill>
                          <a:effectLst>
                            <a:outerShdw blurRad="38100" dist="38100" dir="2700000" algn="tl">
                              <a:srgbClr val="000000">
                                <a:alpha val="43137"/>
                              </a:srgbClr>
                            </a:outerShdw>
                          </a:effectLst>
                          <a:latin typeface="Book Antiqua" panose="02040602050305030304" pitchFamily="18" charset="0"/>
                        </a:rPr>
                        <a:t>MC-IMCC</a:t>
                      </a:r>
                    </a:p>
                  </a:txBody>
                  <a:tcPr marL="68580" marR="68580" marT="34290" marB="34290"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10-14</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20</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&gt;10</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&gt;25</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12-18</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O(300)</a:t>
                      </a:r>
                    </a:p>
                  </a:txBody>
                  <a:tcPr anchor="ctr"/>
                </a:tc>
                <a:extLst>
                  <a:ext uri="{0D108BD9-81ED-4DB2-BD59-A6C34878D82A}">
                    <a16:rowId xmlns:a16="http://schemas.microsoft.com/office/drawing/2014/main" val="3131046563"/>
                  </a:ext>
                </a:extLst>
              </a:tr>
              <a:tr h="428704">
                <a:tc>
                  <a:txBody>
                    <a:bodyPr/>
                    <a:lstStyle/>
                    <a:p>
                      <a:r>
                        <a:rPr lang="en-US" sz="1800" b="1" dirty="0">
                          <a:solidFill>
                            <a:srgbClr val="0000FF"/>
                          </a:solidFill>
                          <a:effectLst>
                            <a:outerShdw blurRad="38100" dist="38100" dir="2700000" algn="tl">
                              <a:srgbClr val="000000">
                                <a:alpha val="43137"/>
                              </a:srgbClr>
                            </a:outerShdw>
                          </a:effectLst>
                          <a:latin typeface="Book Antiqua" panose="02040602050305030304" pitchFamily="18" charset="0"/>
                        </a:rPr>
                        <a:t>FCChh-100</a:t>
                      </a:r>
                    </a:p>
                  </a:txBody>
                  <a:tcPr marL="68580" marR="68580" marT="34290" marB="34290"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100</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30</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&gt;10</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&gt;25</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30-50</a:t>
                      </a:r>
                    </a:p>
                  </a:txBody>
                  <a:tcPr anchor="ctr"/>
                </a:tc>
                <a:tc>
                  <a:txBody>
                    <a:bodyPr/>
                    <a:lstStyle/>
                    <a:p>
                      <a:pPr algn="ctr"/>
                      <a:r>
                        <a:rPr lang="en-US" sz="1800" dirty="0">
                          <a:solidFill>
                            <a:srgbClr val="0000FF"/>
                          </a:solidFill>
                          <a:effectLst>
                            <a:outerShdw blurRad="38100" dist="38100" dir="2700000" algn="tl">
                              <a:srgbClr val="000000">
                                <a:alpha val="43137"/>
                              </a:srgbClr>
                            </a:outerShdw>
                          </a:effectLst>
                          <a:latin typeface="Book Antiqua" panose="02040602050305030304" pitchFamily="18" charset="0"/>
                        </a:rPr>
                        <a:t>~560</a:t>
                      </a:r>
                    </a:p>
                  </a:txBody>
                  <a:tcPr anchor="ctr"/>
                </a:tc>
                <a:extLst>
                  <a:ext uri="{0D108BD9-81ED-4DB2-BD59-A6C34878D82A}">
                    <a16:rowId xmlns:a16="http://schemas.microsoft.com/office/drawing/2014/main" val="1951805266"/>
                  </a:ext>
                </a:extLst>
              </a:tr>
            </a:tbl>
          </a:graphicData>
        </a:graphic>
      </p:graphicFrame>
    </p:spTree>
    <p:extLst>
      <p:ext uri="{BB962C8B-B14F-4D97-AF65-F5344CB8AC3E}">
        <p14:creationId xmlns:p14="http://schemas.microsoft.com/office/powerpoint/2010/main" val="3867352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2</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351692" y="1562003"/>
            <a:ext cx="8546711" cy="5536214"/>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600" dirty="0">
                <a:solidFill>
                  <a:srgbClr val="000000"/>
                </a:solidFill>
                <a:effectLst>
                  <a:outerShdw blurRad="38100" dist="38100" dir="2700000" algn="tl">
                    <a:srgbClr val="000000">
                      <a:alpha val="43137"/>
                    </a:srgbClr>
                  </a:outerShdw>
                </a:effectLst>
                <a:latin typeface="+mn-lt"/>
                <a:sym typeface="Wingdings" panose="05000000000000000000" pitchFamily="2" charset="2"/>
              </a:rPr>
              <a:t>Three main components:</a:t>
            </a:r>
            <a:endParaRPr lang="en-US" sz="3600" dirty="0">
              <a:solidFill>
                <a:srgbClr val="000000"/>
              </a:solidFill>
              <a:effectLst>
                <a:outerShdw blurRad="38100" dist="38100" dir="2700000" algn="tl">
                  <a:srgbClr val="000000">
                    <a:alpha val="43137"/>
                  </a:srgbClr>
                </a:outerShdw>
              </a:effectLst>
              <a:latin typeface="+mn-lt"/>
            </a:endParaRPr>
          </a:p>
          <a:p>
            <a:pPr lvl="1"/>
            <a:endParaRPr lang="en-US" sz="2800" dirty="0">
              <a:solidFill>
                <a:srgbClr val="003087"/>
              </a:solidFill>
              <a:effectLst>
                <a:outerShdw blurRad="38100" dist="38100" dir="2700000" algn="tl">
                  <a:srgbClr val="000000">
                    <a:alpha val="43137"/>
                  </a:srgbClr>
                </a:outerShdw>
              </a:effectLst>
              <a:latin typeface="+mn-lt"/>
            </a:endParaRPr>
          </a:p>
          <a:p>
            <a:pPr lvl="1">
              <a:buFont typeface="Wingdings" pitchFamily="2" charset="2"/>
              <a:buChar char="§"/>
            </a:pPr>
            <a:r>
              <a:rPr lang="en-US" sz="2400" dirty="0">
                <a:solidFill>
                  <a:srgbClr val="003087"/>
                </a:solidFill>
                <a:effectLst>
                  <a:outerShdw blurRad="38100" dist="38100" dir="2700000" algn="tl">
                    <a:srgbClr val="000000">
                      <a:alpha val="43137"/>
                    </a:srgbClr>
                  </a:outerShdw>
                </a:effectLst>
                <a:latin typeface="+mn-lt"/>
              </a:rPr>
              <a:t>To enable the near- to medium-term future: </a:t>
            </a:r>
          </a:p>
          <a:p>
            <a:pPr marL="914400" lvl="2" indent="0">
              <a:buNone/>
            </a:pPr>
            <a:r>
              <a:rPr lang="en-US" sz="2000" dirty="0">
                <a:solidFill>
                  <a:srgbClr val="C00000"/>
                </a:solidFill>
                <a:latin typeface="+mn-lt"/>
              </a:rPr>
              <a:t>1. A National Future Collider R&amp;D Program</a:t>
            </a:r>
          </a:p>
          <a:p>
            <a:pPr lvl="1"/>
            <a:endParaRPr lang="en-US" sz="2400" dirty="0">
              <a:solidFill>
                <a:srgbClr val="003087"/>
              </a:solidFill>
              <a:effectLst>
                <a:outerShdw blurRad="38100" dist="38100" dir="2700000" algn="tl">
                  <a:srgbClr val="000000">
                    <a:alpha val="43137"/>
                  </a:srgbClr>
                </a:outerShdw>
              </a:effectLst>
              <a:latin typeface="+mn-lt"/>
            </a:endParaRPr>
          </a:p>
          <a:p>
            <a:pPr lvl="1">
              <a:buFont typeface="Wingdings" pitchFamily="2" charset="2"/>
              <a:buChar char="§"/>
            </a:pPr>
            <a:r>
              <a:rPr lang="en-US" sz="2400" dirty="0">
                <a:solidFill>
                  <a:srgbClr val="003087"/>
                </a:solidFill>
                <a:effectLst>
                  <a:outerShdw blurRad="38100" dist="38100" dir="2700000" algn="tl">
                    <a:srgbClr val="000000">
                      <a:alpha val="43137"/>
                    </a:srgbClr>
                  </a:outerShdw>
                </a:effectLst>
                <a:latin typeface="+mn-lt"/>
              </a:rPr>
              <a:t>To enable the medium- </a:t>
            </a:r>
            <a:r>
              <a:rPr lang="en-US" sz="2400">
                <a:solidFill>
                  <a:srgbClr val="003087"/>
                </a:solidFill>
                <a:effectLst>
                  <a:outerShdw blurRad="38100" dist="38100" dir="2700000" algn="tl">
                    <a:srgbClr val="000000">
                      <a:alpha val="43137"/>
                    </a:srgbClr>
                  </a:outerShdw>
                </a:effectLst>
                <a:latin typeface="+mn-lt"/>
              </a:rPr>
              <a:t>and long-term </a:t>
            </a:r>
            <a:r>
              <a:rPr lang="en-US" sz="2400" dirty="0">
                <a:solidFill>
                  <a:srgbClr val="003087"/>
                </a:solidFill>
                <a:effectLst>
                  <a:outerShdw blurRad="38100" dist="38100" dir="2700000" algn="tl">
                    <a:srgbClr val="000000">
                      <a:alpha val="43137"/>
                    </a:srgbClr>
                  </a:outerShdw>
                </a:effectLst>
                <a:latin typeface="+mn-lt"/>
              </a:rPr>
              <a:t>future:</a:t>
            </a:r>
          </a:p>
          <a:p>
            <a:pPr marL="914400" lvl="2" indent="0">
              <a:buNone/>
            </a:pPr>
            <a:r>
              <a:rPr lang="en-US" sz="2000" dirty="0">
                <a:solidFill>
                  <a:srgbClr val="C00000"/>
                </a:solidFill>
                <a:latin typeface="+mn-lt"/>
              </a:rPr>
              <a:t>2. General Accelerator R&amp;D (GARD)</a:t>
            </a:r>
          </a:p>
          <a:p>
            <a:pPr marL="914400" lvl="2" indent="0">
              <a:buNone/>
            </a:pPr>
            <a:r>
              <a:rPr lang="en-US" sz="2000" dirty="0">
                <a:solidFill>
                  <a:srgbClr val="C00000"/>
                </a:solidFill>
                <a:latin typeface="+mn-lt"/>
              </a:rPr>
              <a:t>3. Accelerator and Test facilities</a:t>
            </a:r>
          </a:p>
          <a:p>
            <a:pPr marL="914400" lvl="2" indent="0">
              <a:buNone/>
            </a:pPr>
            <a:endParaRPr lang="en-US" sz="3200" dirty="0">
              <a:solidFill>
                <a:srgbClr val="C00000"/>
              </a:solidFill>
            </a:endParaRPr>
          </a:p>
          <a:p>
            <a:pPr lvl="1"/>
            <a:endParaRPr lang="en-US" sz="3600" dirty="0">
              <a:solidFill>
                <a:srgbClr val="003087"/>
              </a:solidFill>
            </a:endParaRPr>
          </a:p>
          <a:p>
            <a:endParaRPr lang="en-US" sz="3200" dirty="0">
              <a:solidFill>
                <a:srgbClr val="003087"/>
              </a:solidFill>
            </a:endParaRPr>
          </a:p>
          <a:p>
            <a:pPr marL="457200" lvl="1" indent="0">
              <a:buNone/>
            </a:pPr>
            <a:endParaRPr lang="en-US" sz="3600" dirty="0">
              <a:solidFill>
                <a:srgbClr val="003087"/>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644769" y="0"/>
            <a:ext cx="8451754" cy="832076"/>
          </a:xfrm>
        </p:spPr>
        <p:txBody>
          <a:bodyPr/>
          <a:lstStyle/>
          <a:p>
            <a:r>
              <a:rPr lang="en-US" dirty="0"/>
              <a:t>To Enable Future Accelerators</a:t>
            </a:r>
          </a:p>
        </p:txBody>
      </p:sp>
    </p:spTree>
    <p:extLst>
      <p:ext uri="{BB962C8B-B14F-4D97-AF65-F5344CB8AC3E}">
        <p14:creationId xmlns:p14="http://schemas.microsoft.com/office/powerpoint/2010/main" val="2201689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3</a:t>
            </a:fld>
            <a:endParaRPr lang="en-US"/>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7477" y="0"/>
            <a:ext cx="9144000" cy="832076"/>
          </a:xfrm>
        </p:spPr>
        <p:txBody>
          <a:bodyPr/>
          <a:lstStyle/>
          <a:p>
            <a:r>
              <a:rPr lang="en-US" dirty="0"/>
              <a:t>Accelerator Frontier “Message”</a:t>
            </a:r>
          </a:p>
        </p:txBody>
      </p:sp>
      <p:sp>
        <p:nvSpPr>
          <p:cNvPr id="2" name="TextBox 1">
            <a:extLst>
              <a:ext uri="{FF2B5EF4-FFF2-40B4-BE49-F238E27FC236}">
                <a16:creationId xmlns:a16="http://schemas.microsoft.com/office/drawing/2014/main" id="{0904B4B9-FB25-42FD-BDD4-AFEBDF25EC11}"/>
              </a:ext>
            </a:extLst>
          </p:cNvPr>
          <p:cNvSpPr txBox="1"/>
          <p:nvPr/>
        </p:nvSpPr>
        <p:spPr>
          <a:xfrm>
            <a:off x="54430" y="832076"/>
            <a:ext cx="9002485" cy="5463034"/>
          </a:xfrm>
          <a:prstGeom prst="rect">
            <a:avLst/>
          </a:prstGeom>
          <a:noFill/>
        </p:spPr>
        <p:txBody>
          <a:bodyPr wrap="square" rtlCol="0">
            <a:spAutoFit/>
          </a:bodyPr>
          <a:lstStyle/>
          <a:p>
            <a:r>
              <a:rPr lang="en-US" sz="2800" u="sng" dirty="0">
                <a:solidFill>
                  <a:srgbClr val="C00000"/>
                </a:solidFill>
                <a:effectLst>
                  <a:outerShdw blurRad="38100" dist="38100" dir="2700000" algn="tl">
                    <a:srgbClr val="000000">
                      <a:alpha val="43137"/>
                    </a:srgbClr>
                  </a:outerShdw>
                </a:effectLst>
              </a:rPr>
              <a:t>On Colliders: </a:t>
            </a:r>
            <a:r>
              <a:rPr lang="en-US" sz="2400" dirty="0">
                <a:effectLst>
                  <a:outerShdw blurRad="38100" dist="38100" dir="2700000" algn="tl">
                    <a:srgbClr val="000000">
                      <a:alpha val="43137"/>
                    </a:srgbClr>
                  </a:outerShdw>
                </a:effectLst>
              </a:rPr>
              <a:t>We need an </a:t>
            </a:r>
            <a:r>
              <a:rPr lang="en-US" sz="2400" dirty="0">
                <a:solidFill>
                  <a:srgbClr val="0000FF"/>
                </a:solidFill>
                <a:effectLst>
                  <a:outerShdw blurRad="38100" dist="38100" dir="2700000" algn="tl">
                    <a:srgbClr val="000000">
                      <a:alpha val="43137"/>
                    </a:srgbClr>
                  </a:outerShdw>
                </a:effectLst>
              </a:rPr>
              <a:t>integrated future collider R&amp;D program </a:t>
            </a:r>
            <a:r>
              <a:rPr lang="en-US" sz="2400" dirty="0">
                <a:effectLst>
                  <a:outerShdw blurRad="38100" dist="38100" dir="2700000" algn="tl">
                    <a:srgbClr val="000000">
                      <a:alpha val="43137"/>
                    </a:srgbClr>
                  </a:outerShdw>
                </a:effectLst>
              </a:rPr>
              <a:t>to engage in the design and to coordinate the development of the next generation collider projects: </a:t>
            </a:r>
          </a:p>
          <a:p>
            <a:pPr marL="914400" lvl="2" indent="-457200">
              <a:buFont typeface="Wingdings" panose="05000000000000000000" pitchFamily="2" charset="2"/>
              <a:buChar char="Ø"/>
            </a:pPr>
            <a:endParaRPr lang="en-US" sz="2000" dirty="0">
              <a:solidFill>
                <a:schemeClr val="tx1"/>
              </a:solidFill>
              <a:latin typeface="Helvetica" panose="020B0604020202020204" pitchFamily="34" charset="0"/>
              <a:cs typeface="Helvetica" panose="020B0604020202020204" pitchFamily="34" charset="0"/>
            </a:endParaRPr>
          </a:p>
          <a:p>
            <a:pPr marL="914400" lvl="2" indent="-457200">
              <a:buFont typeface="Wingdings" pitchFamily="2" charset="2"/>
              <a:buChar char="§"/>
            </a:pPr>
            <a:r>
              <a:rPr lang="en-US" sz="2400" dirty="0">
                <a:solidFill>
                  <a:schemeClr val="tx1"/>
                </a:solidFill>
                <a:latin typeface="+mn-lt"/>
                <a:cs typeface="Helvetica" panose="020B0604020202020204" pitchFamily="34" charset="0"/>
              </a:rPr>
              <a:t>To address in an integrated fashion </a:t>
            </a:r>
            <a:r>
              <a:rPr lang="en-US" sz="2400" dirty="0">
                <a:solidFill>
                  <a:schemeClr val="tx1"/>
                </a:solidFill>
                <a:highlight>
                  <a:srgbClr val="FFFF00"/>
                </a:highlight>
                <a:latin typeface="+mn-lt"/>
                <a:cs typeface="Helvetica" panose="020B0604020202020204" pitchFamily="34" charset="0"/>
              </a:rPr>
              <a:t>the technical challenges of promising future collider concepts</a:t>
            </a:r>
            <a:r>
              <a:rPr lang="en-US" sz="2400" dirty="0">
                <a:solidFill>
                  <a:schemeClr val="tx1"/>
                </a:solidFill>
                <a:latin typeface="+mn-lt"/>
                <a:cs typeface="Helvetica" panose="020B0604020202020204" pitchFamily="34" charset="0"/>
              </a:rPr>
              <a:t> that are </a:t>
            </a:r>
            <a:r>
              <a:rPr lang="en-US" sz="2400" b="1" dirty="0">
                <a:solidFill>
                  <a:srgbClr val="C00000"/>
                </a:solidFill>
                <a:latin typeface="+mn-lt"/>
                <a:cs typeface="Helvetica" panose="020B0604020202020204" pitchFamily="34" charset="0"/>
              </a:rPr>
              <a:t>not </a:t>
            </a:r>
            <a:r>
              <a:rPr lang="en-US" sz="2400" dirty="0">
                <a:solidFill>
                  <a:srgbClr val="C00000"/>
                </a:solidFill>
                <a:latin typeface="+mn-lt"/>
                <a:cs typeface="Helvetica" panose="020B0604020202020204" pitchFamily="34" charset="0"/>
              </a:rPr>
              <a:t>covered by the existing </a:t>
            </a:r>
            <a:r>
              <a:rPr lang="en-US" sz="2400" i="1" dirty="0">
                <a:solidFill>
                  <a:srgbClr val="C00000"/>
                </a:solidFill>
                <a:latin typeface="+mn-lt"/>
                <a:cs typeface="Helvetica" panose="020B0604020202020204" pitchFamily="34" charset="0"/>
              </a:rPr>
              <a:t>General Accelerator R&amp;D </a:t>
            </a:r>
            <a:r>
              <a:rPr lang="en-US" sz="2400" dirty="0">
                <a:solidFill>
                  <a:srgbClr val="C00000"/>
                </a:solidFill>
                <a:latin typeface="+mn-lt"/>
                <a:cs typeface="Helvetica" panose="020B0604020202020204" pitchFamily="34" charset="0"/>
              </a:rPr>
              <a:t>(GARD) program. </a:t>
            </a:r>
          </a:p>
          <a:p>
            <a:pPr marL="914400" lvl="2" indent="-457200">
              <a:buFont typeface="Wingdings" pitchFamily="2" charset="2"/>
              <a:buChar char="§"/>
            </a:pPr>
            <a:endParaRPr lang="en-US" sz="800" dirty="0">
              <a:solidFill>
                <a:schemeClr val="tx1"/>
              </a:solidFill>
              <a:latin typeface="+mn-lt"/>
              <a:cs typeface="Helvetica" panose="020B0604020202020204" pitchFamily="34" charset="0"/>
            </a:endParaRPr>
          </a:p>
          <a:p>
            <a:pPr marL="914400" lvl="2" indent="-457200">
              <a:buFont typeface="Wingdings" pitchFamily="2" charset="2"/>
              <a:buChar char="§"/>
            </a:pPr>
            <a:r>
              <a:rPr lang="en-US" sz="2400" dirty="0">
                <a:solidFill>
                  <a:schemeClr val="tx1"/>
                </a:solidFill>
                <a:latin typeface="+mn-lt"/>
                <a:cs typeface="Helvetica" panose="020B0604020202020204" pitchFamily="34" charset="0"/>
              </a:rPr>
              <a:t>To enable synergistic U.S. engagement in </a:t>
            </a:r>
            <a:r>
              <a:rPr lang="en-US" sz="2400" dirty="0">
                <a:solidFill>
                  <a:srgbClr val="C00000"/>
                </a:solidFill>
                <a:latin typeface="+mn-lt"/>
                <a:cs typeface="Helvetica" panose="020B0604020202020204" pitchFamily="34" charset="0"/>
              </a:rPr>
              <a:t>ongoing global efforts (e.g., FCC, ILC, IMCC) </a:t>
            </a:r>
          </a:p>
          <a:p>
            <a:pPr marL="914400" lvl="2" indent="-457200">
              <a:buFont typeface="Wingdings" pitchFamily="2" charset="2"/>
              <a:buChar char="§"/>
            </a:pPr>
            <a:endParaRPr lang="en-US" sz="800" dirty="0">
              <a:solidFill>
                <a:schemeClr val="tx1"/>
              </a:solidFill>
              <a:highlight>
                <a:srgbClr val="FFFF00"/>
              </a:highlight>
              <a:latin typeface="+mn-lt"/>
              <a:cs typeface="Helvetica" panose="020B0604020202020204" pitchFamily="34" charset="0"/>
            </a:endParaRPr>
          </a:p>
          <a:p>
            <a:pPr marL="914400" lvl="2" indent="-457200">
              <a:buFont typeface="Wingdings" pitchFamily="2" charset="2"/>
              <a:buChar char="§"/>
            </a:pPr>
            <a:r>
              <a:rPr lang="en-US" sz="2400" dirty="0">
                <a:solidFill>
                  <a:schemeClr val="tx1"/>
                </a:solidFill>
                <a:highlight>
                  <a:srgbClr val="FFFF00"/>
                </a:highlight>
                <a:latin typeface="+mn-lt"/>
                <a:cs typeface="Helvetica" panose="020B0604020202020204" pitchFamily="34" charset="0"/>
              </a:rPr>
              <a:t>To develop collider concepts and proposals for </a:t>
            </a:r>
            <a:r>
              <a:rPr lang="en-US" sz="2400" dirty="0">
                <a:solidFill>
                  <a:srgbClr val="C00000"/>
                </a:solidFill>
                <a:highlight>
                  <a:srgbClr val="FFFF00"/>
                </a:highlight>
                <a:latin typeface="+mn-lt"/>
                <a:cs typeface="Helvetica" panose="020B0604020202020204" pitchFamily="34" charset="0"/>
              </a:rPr>
              <a:t>options feasible to be hosted in the U.S. </a:t>
            </a:r>
            <a:r>
              <a:rPr lang="en-US" sz="2400" dirty="0">
                <a:solidFill>
                  <a:srgbClr val="C00000"/>
                </a:solidFill>
                <a:latin typeface="+mn-lt"/>
                <a:cs typeface="Helvetica" panose="020B0604020202020204" pitchFamily="34" charset="0"/>
              </a:rPr>
              <a:t>(e.g., CCC, HELEN, Muon Collider, </a:t>
            </a:r>
            <a:r>
              <a:rPr lang="en-US" sz="2400" dirty="0" err="1">
                <a:solidFill>
                  <a:srgbClr val="C00000"/>
                </a:solidFill>
                <a:latin typeface="+mn-lt"/>
                <a:cs typeface="Helvetica" panose="020B0604020202020204" pitchFamily="34" charset="0"/>
              </a:rPr>
              <a:t>etc</a:t>
            </a:r>
            <a:r>
              <a:rPr lang="en-US" sz="2400" dirty="0">
                <a:solidFill>
                  <a:srgbClr val="C00000"/>
                </a:solidFill>
                <a:latin typeface="+mn-lt"/>
                <a:cs typeface="Helvetica" panose="020B0604020202020204" pitchFamily="34" charset="0"/>
              </a:rPr>
              <a:t>)</a:t>
            </a:r>
          </a:p>
          <a:p>
            <a:endParaRPr lang="en-US" sz="1050" dirty="0"/>
          </a:p>
          <a:p>
            <a:r>
              <a:rPr lang="en-US" sz="1050" dirty="0"/>
              <a:t> </a:t>
            </a:r>
          </a:p>
        </p:txBody>
      </p:sp>
    </p:spTree>
    <p:extLst>
      <p:ext uri="{BB962C8B-B14F-4D97-AF65-F5344CB8AC3E}">
        <p14:creationId xmlns:p14="http://schemas.microsoft.com/office/powerpoint/2010/main" val="91508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4</a:t>
            </a:fld>
            <a:endParaRPr lang="en-US"/>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7477" y="0"/>
            <a:ext cx="9144000" cy="832076"/>
          </a:xfrm>
        </p:spPr>
        <p:txBody>
          <a:bodyPr/>
          <a:lstStyle/>
          <a:p>
            <a:r>
              <a:rPr lang="en-US" dirty="0"/>
              <a:t>Accelerator Frontier “Message”</a:t>
            </a:r>
          </a:p>
        </p:txBody>
      </p:sp>
      <p:sp>
        <p:nvSpPr>
          <p:cNvPr id="2" name="TextBox 1">
            <a:extLst>
              <a:ext uri="{FF2B5EF4-FFF2-40B4-BE49-F238E27FC236}">
                <a16:creationId xmlns:a16="http://schemas.microsoft.com/office/drawing/2014/main" id="{0904B4B9-FB25-42FD-BDD4-AFEBDF25EC11}"/>
              </a:ext>
            </a:extLst>
          </p:cNvPr>
          <p:cNvSpPr txBox="1"/>
          <p:nvPr/>
        </p:nvSpPr>
        <p:spPr>
          <a:xfrm>
            <a:off x="326571" y="1190892"/>
            <a:ext cx="8632372" cy="4601260"/>
          </a:xfrm>
          <a:prstGeom prst="rect">
            <a:avLst/>
          </a:prstGeom>
          <a:noFill/>
        </p:spPr>
        <p:txBody>
          <a:bodyPr wrap="square" rtlCol="0">
            <a:spAutoFit/>
          </a:bodyPr>
          <a:lstStyle/>
          <a:p>
            <a:endParaRPr lang="en-US" sz="1050" dirty="0"/>
          </a:p>
          <a:p>
            <a:r>
              <a:rPr lang="en-US" sz="2800" dirty="0">
                <a:solidFill>
                  <a:srgbClr val="C00000"/>
                </a:solidFill>
                <a:effectLst>
                  <a:outerShdw blurRad="38100" dist="38100" dir="2700000" algn="tl">
                    <a:srgbClr val="000000">
                      <a:alpha val="43137"/>
                    </a:srgbClr>
                  </a:outerShdw>
                </a:effectLst>
              </a:rPr>
              <a:t>On R&amp;D: </a:t>
            </a:r>
            <a:r>
              <a:rPr lang="en-US" sz="2400" dirty="0">
                <a:effectLst>
                  <a:outerShdw blurRad="38100" dist="38100" dir="2700000" algn="tl">
                    <a:srgbClr val="000000">
                      <a:alpha val="43137"/>
                    </a:srgbClr>
                  </a:outerShdw>
                </a:effectLst>
              </a:rPr>
              <a:t>We have an ongoing R&amp;D program aimed at fundamental beam physics and long-term accelerator concepts and technologies (RF, magnets, beam physics, advanced concepts, targets &amp; sources, </a:t>
            </a:r>
            <a:r>
              <a:rPr lang="en-US" sz="2400" dirty="0" err="1">
                <a:effectLst>
                  <a:outerShdw blurRad="38100" dist="38100" dir="2700000" algn="tl">
                    <a:srgbClr val="000000">
                      <a:alpha val="43137"/>
                    </a:srgbClr>
                  </a:outerShdw>
                </a:effectLst>
              </a:rPr>
              <a:t>etc</a:t>
            </a:r>
            <a:r>
              <a:rPr lang="en-US" sz="2400" dirty="0">
                <a:effectLst>
                  <a:outerShdw blurRad="38100" dist="38100" dir="2700000" algn="tl">
                    <a:srgbClr val="000000">
                      <a:alpha val="43137"/>
                    </a:srgbClr>
                  </a:outerShdw>
                </a:effectLst>
              </a:rPr>
              <a:t>):</a:t>
            </a:r>
          </a:p>
          <a:p>
            <a:pPr marL="342900" lvl="2" indent="-342900">
              <a:buFont typeface="Arial" panose="020B0604020202020204" pitchFamily="34" charset="0"/>
              <a:buChar char="•"/>
            </a:pPr>
            <a:endParaRPr lang="en-US" sz="2400" dirty="0">
              <a:solidFill>
                <a:srgbClr val="0000FF"/>
              </a:solidFill>
              <a:effectLst>
                <a:outerShdw blurRad="38100" dist="38100" dir="2700000" algn="tl">
                  <a:srgbClr val="000000">
                    <a:alpha val="43137"/>
                  </a:srgbClr>
                </a:outerShdw>
              </a:effectLst>
            </a:endParaRPr>
          </a:p>
          <a:p>
            <a:pPr marL="342900" lvl="2" indent="-342900">
              <a:buFont typeface="Arial" panose="020B0604020202020204" pitchFamily="34" charset="0"/>
              <a:buChar char="•"/>
            </a:pPr>
            <a:r>
              <a:rPr lang="en-US" sz="2400" dirty="0">
                <a:solidFill>
                  <a:schemeClr val="bg2"/>
                </a:solidFill>
                <a:effectLst>
                  <a:outerShdw blurRad="38100" dist="38100" dir="2700000" algn="tl">
                    <a:srgbClr val="000000">
                      <a:alpha val="43137"/>
                    </a:srgbClr>
                  </a:outerShdw>
                </a:effectLst>
              </a:rPr>
              <a:t>All these items have broad applicability across future accelerators with ideas generated by Universities and labs</a:t>
            </a:r>
          </a:p>
          <a:p>
            <a:pPr marL="342900" lvl="2" indent="-342900">
              <a:buFont typeface="Arial" panose="020B0604020202020204" pitchFamily="34" charset="0"/>
              <a:buChar char="•"/>
            </a:pPr>
            <a:endParaRPr lang="en-US" sz="2400" dirty="0">
              <a:solidFill>
                <a:schemeClr val="bg2"/>
              </a:solidFill>
              <a:effectLst>
                <a:outerShdw blurRad="38100" dist="38100" dir="2700000" algn="tl">
                  <a:srgbClr val="000000">
                    <a:alpha val="43137"/>
                  </a:srgbClr>
                </a:outerShdw>
              </a:effectLst>
            </a:endParaRPr>
          </a:p>
          <a:p>
            <a:pPr marL="342900" lvl="2" indent="-342900">
              <a:buFont typeface="Arial" panose="020B0604020202020204" pitchFamily="34" charset="0"/>
              <a:buChar char="•"/>
            </a:pPr>
            <a:r>
              <a:rPr lang="en-US" sz="2400" dirty="0">
                <a:solidFill>
                  <a:schemeClr val="bg2"/>
                </a:solidFill>
                <a:effectLst>
                  <a:outerShdw blurRad="38100" dist="38100" dir="2700000" algn="tl">
                    <a:srgbClr val="000000">
                      <a:alpha val="43137"/>
                    </a:srgbClr>
                  </a:outerShdw>
                </a:effectLst>
              </a:rPr>
              <a:t>R&amp;D is key to enable facilities for neutrinos, rare processes and colliders</a:t>
            </a:r>
          </a:p>
          <a:p>
            <a:pPr marL="342900" lvl="2" indent="-342900">
              <a:buFont typeface="Arial" panose="020B0604020202020204" pitchFamily="34" charset="0"/>
              <a:buChar char="•"/>
            </a:pPr>
            <a:endParaRPr lang="en-US" sz="2800" dirty="0">
              <a:solidFill>
                <a:srgbClr val="0000FF"/>
              </a:solidFill>
            </a:endParaRPr>
          </a:p>
          <a:p>
            <a:r>
              <a:rPr lang="en-US" sz="1050" dirty="0"/>
              <a:t> </a:t>
            </a:r>
          </a:p>
        </p:txBody>
      </p:sp>
    </p:spTree>
    <p:extLst>
      <p:ext uri="{BB962C8B-B14F-4D97-AF65-F5344CB8AC3E}">
        <p14:creationId xmlns:p14="http://schemas.microsoft.com/office/powerpoint/2010/main" val="904262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A1EDA1-F0B4-4847-AB7B-1DEDBF19ADBE}"/>
              </a:ext>
            </a:extLst>
          </p:cNvPr>
          <p:cNvSpPr>
            <a:spLocks noGrp="1"/>
          </p:cNvSpPr>
          <p:nvPr>
            <p:ph type="title"/>
          </p:nvPr>
        </p:nvSpPr>
        <p:spPr>
          <a:xfrm>
            <a:off x="72118" y="431339"/>
            <a:ext cx="5357132" cy="2528452"/>
          </a:xfrm>
        </p:spPr>
        <p:txBody>
          <a:bodyPr/>
          <a:lstStyle/>
          <a:p>
            <a:pPr algn="l"/>
            <a:r>
              <a:rPr lang="en-US" sz="2400" b="1" dirty="0">
                <a:solidFill>
                  <a:srgbClr val="000000"/>
                </a:solidFill>
                <a:latin typeface="+mn-lt"/>
                <a:cs typeface="Helvetica" panose="020B0604020202020204" pitchFamily="34" charset="0"/>
              </a:rPr>
              <a:t>Sources and Multi-MW targets: </a:t>
            </a:r>
            <a:br>
              <a:rPr lang="en-US" dirty="0">
                <a:solidFill>
                  <a:srgbClr val="000000"/>
                </a:solidFill>
                <a:latin typeface="+mn-lt"/>
                <a:cs typeface="Helvetica" panose="020B0604020202020204" pitchFamily="34" charset="0"/>
              </a:rPr>
            </a:br>
            <a:r>
              <a:rPr lang="en-US" sz="2400" dirty="0">
                <a:solidFill>
                  <a:schemeClr val="bg2"/>
                </a:solidFill>
                <a:effectLst>
                  <a:outerShdw blurRad="38100" dist="38100" dir="2700000" algn="tl">
                    <a:srgbClr val="000000">
                      <a:alpha val="43137"/>
                    </a:srgbClr>
                  </a:outerShdw>
                </a:effectLst>
                <a:cs typeface="Helvetica" panose="020B0604020202020204" pitchFamily="34" charset="0"/>
              </a:rPr>
              <a:t>- intense e</a:t>
            </a:r>
            <a:r>
              <a:rPr lang="en-US" sz="2400" baseline="30000" dirty="0">
                <a:solidFill>
                  <a:schemeClr val="bg2"/>
                </a:solidFill>
                <a:effectLst>
                  <a:outerShdw blurRad="38100" dist="38100" dir="2700000" algn="tl">
                    <a:srgbClr val="000000">
                      <a:alpha val="43137"/>
                    </a:srgbClr>
                  </a:outerShdw>
                </a:effectLst>
                <a:cs typeface="Helvetica" panose="020B0604020202020204" pitchFamily="34" charset="0"/>
              </a:rPr>
              <a:t>+</a:t>
            </a:r>
            <a:r>
              <a:rPr lang="en-US" sz="2400" dirty="0">
                <a:solidFill>
                  <a:schemeClr val="bg2"/>
                </a:solidFill>
                <a:effectLst>
                  <a:outerShdw blurRad="38100" dist="38100" dir="2700000" algn="tl">
                    <a:srgbClr val="000000">
                      <a:alpha val="43137"/>
                    </a:srgbClr>
                  </a:outerShdw>
                </a:effectLst>
                <a:cs typeface="Helvetica" panose="020B0604020202020204" pitchFamily="34" charset="0"/>
              </a:rPr>
              <a:t> sources</a:t>
            </a:r>
            <a:br>
              <a:rPr lang="en-US" dirty="0">
                <a:solidFill>
                  <a:schemeClr val="bg2"/>
                </a:solidFill>
                <a:latin typeface="+mn-lt"/>
                <a:cs typeface="Helvetica" panose="020B0604020202020204" pitchFamily="34" charset="0"/>
              </a:rPr>
            </a:br>
            <a:r>
              <a:rPr lang="en-US" sz="2400" b="0" dirty="0">
                <a:solidFill>
                  <a:srgbClr val="000000"/>
                </a:solidFill>
                <a:effectLst>
                  <a:outerShdw blurRad="38100" dist="38100" dir="2700000" algn="tl">
                    <a:srgbClr val="000000">
                      <a:alpha val="43137"/>
                    </a:srgbClr>
                  </a:outerShdw>
                </a:effectLst>
                <a:latin typeface="+mn-lt"/>
                <a:cs typeface="Helvetica" panose="020B0604020202020204" pitchFamily="34" charset="0"/>
              </a:rPr>
              <a:t>- </a:t>
            </a:r>
            <a:r>
              <a:rPr lang="en-US" sz="2000" dirty="0">
                <a:solidFill>
                  <a:schemeClr val="bg2"/>
                </a:solidFill>
                <a:effectLst>
                  <a:outerShdw blurRad="38100" dist="38100" dir="2700000" algn="tl">
                    <a:srgbClr val="000000">
                      <a:alpha val="43137"/>
                    </a:srgbClr>
                  </a:outerShdw>
                </a:effectLst>
                <a:latin typeface="+mn-lt"/>
                <a:cs typeface="Helvetica" panose="020B0604020202020204" pitchFamily="34" charset="0"/>
              </a:rPr>
              <a:t>2.4 MW for PIP-III</a:t>
            </a:r>
            <a:br>
              <a:rPr lang="en-US" sz="2000" b="0" dirty="0">
                <a:solidFill>
                  <a:schemeClr val="bg2"/>
                </a:solidFill>
                <a:effectLst>
                  <a:outerShdw blurRad="38100" dist="38100" dir="2700000" algn="tl">
                    <a:srgbClr val="000000">
                      <a:alpha val="43137"/>
                    </a:srgbClr>
                  </a:outerShdw>
                </a:effectLst>
                <a:latin typeface="+mn-lt"/>
                <a:cs typeface="Helvetica" panose="020B0604020202020204" pitchFamily="34" charset="0"/>
              </a:rPr>
            </a:br>
            <a:r>
              <a:rPr lang="en-US" sz="2000" b="0" dirty="0">
                <a:solidFill>
                  <a:schemeClr val="bg2"/>
                </a:solidFill>
                <a:effectLst>
                  <a:outerShdw blurRad="38100" dist="38100" dir="2700000" algn="tl">
                    <a:srgbClr val="000000">
                      <a:alpha val="43137"/>
                    </a:srgbClr>
                  </a:outerShdw>
                </a:effectLst>
                <a:latin typeface="+mn-lt"/>
                <a:cs typeface="Helvetica" panose="020B0604020202020204" pitchFamily="34" charset="0"/>
              </a:rPr>
              <a:t>- 4-8 MW for a</a:t>
            </a:r>
            <a:br>
              <a:rPr lang="en-US" sz="2000" b="0" dirty="0">
                <a:solidFill>
                  <a:schemeClr val="bg2"/>
                </a:solidFill>
                <a:effectLst>
                  <a:outerShdw blurRad="38100" dist="38100" dir="2700000" algn="tl">
                    <a:srgbClr val="000000">
                      <a:alpha val="43137"/>
                    </a:srgbClr>
                  </a:outerShdw>
                </a:effectLst>
                <a:latin typeface="+mn-lt"/>
                <a:cs typeface="Helvetica" panose="020B0604020202020204" pitchFamily="34" charset="0"/>
              </a:rPr>
            </a:br>
            <a:r>
              <a:rPr lang="en-US" sz="2000" dirty="0">
                <a:solidFill>
                  <a:schemeClr val="bg2"/>
                </a:solidFill>
                <a:effectLst>
                  <a:outerShdw blurRad="38100" dist="38100" dir="2700000" algn="tl">
                    <a:srgbClr val="000000">
                      <a:alpha val="43137"/>
                    </a:srgbClr>
                  </a:outerShdw>
                </a:effectLst>
                <a:latin typeface="+mn-lt"/>
                <a:cs typeface="Helvetica" panose="020B0604020202020204" pitchFamily="34" charset="0"/>
              </a:rPr>
              <a:t>muon collider</a:t>
            </a:r>
            <a:r>
              <a:rPr lang="en-US" sz="2000" b="0" dirty="0">
                <a:solidFill>
                  <a:schemeClr val="bg2"/>
                </a:solidFill>
                <a:effectLst>
                  <a:outerShdw blurRad="38100" dist="38100" dir="2700000" algn="tl">
                    <a:srgbClr val="000000">
                      <a:alpha val="43137"/>
                    </a:srgbClr>
                  </a:outerShdw>
                </a:effectLst>
                <a:latin typeface="+mn-lt"/>
                <a:cs typeface="Helvetica" panose="020B0604020202020204" pitchFamily="34" charset="0"/>
              </a:rPr>
              <a:t> </a:t>
            </a:r>
            <a:br>
              <a:rPr lang="en-US" sz="2400" dirty="0"/>
            </a:br>
            <a:r>
              <a:rPr lang="en-US" dirty="0"/>
              <a:t> </a:t>
            </a:r>
          </a:p>
        </p:txBody>
      </p:sp>
      <p:sp>
        <p:nvSpPr>
          <p:cNvPr id="4" name="Footer Placeholder 3">
            <a:extLst>
              <a:ext uri="{FF2B5EF4-FFF2-40B4-BE49-F238E27FC236}">
                <a16:creationId xmlns:a16="http://schemas.microsoft.com/office/drawing/2014/main" id="{CC380A80-4362-4DD4-B3B1-0AE0314220A1}"/>
              </a:ext>
            </a:extLst>
          </p:cNvPr>
          <p:cNvSpPr>
            <a:spLocks noGrp="1"/>
          </p:cNvSpPr>
          <p:nvPr>
            <p:ph type="ftr" sz="quarter" idx="3"/>
          </p:nvPr>
        </p:nvSpPr>
        <p:spPr/>
        <p:txBody>
          <a:bodyPr/>
          <a:lstStyle/>
          <a:p>
            <a:pPr algn="ctr">
              <a:defRPr/>
            </a:pPr>
            <a:r>
              <a:rPr lang="en-US" dirty="0"/>
              <a:t>Panel 2 | Accelerator Frontier</a:t>
            </a:r>
            <a:endParaRPr lang="en-US" b="1" dirty="0"/>
          </a:p>
        </p:txBody>
      </p:sp>
      <p:sp>
        <p:nvSpPr>
          <p:cNvPr id="5" name="Slide Number Placeholder 4">
            <a:extLst>
              <a:ext uri="{FF2B5EF4-FFF2-40B4-BE49-F238E27FC236}">
                <a16:creationId xmlns:a16="http://schemas.microsoft.com/office/drawing/2014/main" id="{F4FE51C3-5380-40D5-B9C8-3218E72B767D}"/>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Title 2">
            <a:extLst>
              <a:ext uri="{FF2B5EF4-FFF2-40B4-BE49-F238E27FC236}">
                <a16:creationId xmlns:a16="http://schemas.microsoft.com/office/drawing/2014/main" id="{E6A0B260-C91F-4B17-B5FA-A30B439399EE}"/>
              </a:ext>
            </a:extLst>
          </p:cNvPr>
          <p:cNvSpPr txBox="1">
            <a:spLocks/>
          </p:cNvSpPr>
          <p:nvPr/>
        </p:nvSpPr>
        <p:spPr>
          <a:xfrm>
            <a:off x="4645917" y="1680718"/>
            <a:ext cx="4370534" cy="2528452"/>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pPr algn="r"/>
            <a:r>
              <a:rPr lang="en-US" sz="2400" dirty="0">
                <a:solidFill>
                  <a:schemeClr val="tx1"/>
                </a:solidFill>
                <a:latin typeface="+mn-lt"/>
              </a:rPr>
              <a:t>Magnets for </a:t>
            </a:r>
          </a:p>
          <a:p>
            <a:pPr algn="r"/>
            <a:r>
              <a:rPr lang="en-US" sz="2400" dirty="0">
                <a:solidFill>
                  <a:schemeClr val="tx1"/>
                </a:solidFill>
                <a:latin typeface="+mn-lt"/>
              </a:rPr>
              <a:t>Colliders and RCSs: </a:t>
            </a:r>
            <a:endParaRPr lang="en-US" sz="2400" dirty="0">
              <a:solidFill>
                <a:srgbClr val="7030A0"/>
              </a:solidFill>
              <a:latin typeface="+mn-lt"/>
            </a:endParaRPr>
          </a:p>
          <a:p>
            <a:r>
              <a:rPr lang="en-US" sz="2000" b="0" dirty="0">
                <a:solidFill>
                  <a:schemeClr val="bg2"/>
                </a:solidFill>
                <a:effectLst>
                  <a:outerShdw blurRad="38100" dist="38100" dir="2700000" algn="tl">
                    <a:srgbClr val="000000">
                      <a:alpha val="43137"/>
                    </a:srgbClr>
                  </a:outerShdw>
                </a:effectLst>
                <a:latin typeface="+mn-lt"/>
              </a:rPr>
              <a:t>                                     - 16T dipoles  </a:t>
            </a:r>
          </a:p>
          <a:p>
            <a:r>
              <a:rPr lang="en-US" sz="2000" b="0" dirty="0">
                <a:solidFill>
                  <a:schemeClr val="bg2"/>
                </a:solidFill>
                <a:effectLst>
                  <a:outerShdw blurRad="38100" dist="38100" dir="2700000" algn="tl">
                    <a:srgbClr val="000000">
                      <a:alpha val="43137"/>
                    </a:srgbClr>
                  </a:outerShdw>
                </a:effectLst>
                <a:latin typeface="+mn-lt"/>
              </a:rPr>
              <a:t>                                     - 40T solenoids    </a:t>
            </a:r>
            <a:br>
              <a:rPr lang="en-US" sz="2000" b="0" dirty="0">
                <a:solidFill>
                  <a:schemeClr val="bg2"/>
                </a:solidFill>
                <a:effectLst>
                  <a:outerShdw blurRad="38100" dist="38100" dir="2700000" algn="tl">
                    <a:srgbClr val="000000">
                      <a:alpha val="43137"/>
                    </a:srgbClr>
                  </a:outerShdw>
                </a:effectLst>
                <a:latin typeface="+mn-lt"/>
              </a:rPr>
            </a:br>
            <a:r>
              <a:rPr lang="en-US" sz="2000" b="0" dirty="0">
                <a:solidFill>
                  <a:schemeClr val="bg2"/>
                </a:solidFill>
                <a:effectLst>
                  <a:outerShdw blurRad="38100" dist="38100" dir="2700000" algn="tl">
                    <a:srgbClr val="000000">
                      <a:alpha val="43137"/>
                    </a:srgbClr>
                  </a:outerShdw>
                </a:effectLst>
                <a:latin typeface="+mn-lt"/>
              </a:rPr>
              <a:t>                           	    - 1000 T/s fast </a:t>
            </a:r>
          </a:p>
          <a:p>
            <a:r>
              <a:rPr lang="en-US" sz="2000" b="0" dirty="0">
                <a:solidFill>
                  <a:schemeClr val="bg2"/>
                </a:solidFill>
                <a:effectLst>
                  <a:outerShdw blurRad="38100" dist="38100" dir="2700000" algn="tl">
                    <a:srgbClr val="000000">
                      <a:alpha val="43137"/>
                    </a:srgbClr>
                  </a:outerShdw>
                </a:effectLst>
                <a:latin typeface="+mn-lt"/>
              </a:rPr>
              <a:t>                                        cycling ones</a:t>
            </a:r>
          </a:p>
          <a:p>
            <a:r>
              <a:rPr lang="en-US" sz="2000" b="0" dirty="0">
                <a:solidFill>
                  <a:schemeClr val="bg2"/>
                </a:solidFill>
                <a:effectLst>
                  <a:outerShdw blurRad="38100" dist="38100" dir="2700000" algn="tl">
                    <a:srgbClr val="000000">
                      <a:alpha val="43137"/>
                    </a:srgbClr>
                  </a:outerShdw>
                </a:effectLst>
                <a:latin typeface="+mn-lt"/>
              </a:rPr>
              <a:t> </a:t>
            </a:r>
            <a:endParaRPr lang="en-US" sz="800" b="0" dirty="0">
              <a:solidFill>
                <a:schemeClr val="bg2"/>
              </a:solidFill>
              <a:effectLst>
                <a:outerShdw blurRad="38100" dist="38100" dir="2700000" algn="tl">
                  <a:srgbClr val="000000">
                    <a:alpha val="43137"/>
                  </a:srgbClr>
                </a:outerShdw>
              </a:effectLst>
              <a:latin typeface="+mn-lt"/>
            </a:endParaRPr>
          </a:p>
          <a:p>
            <a:r>
              <a:rPr lang="en-US" sz="2000" b="0" dirty="0">
                <a:solidFill>
                  <a:schemeClr val="bg2"/>
                </a:solidFill>
                <a:effectLst>
                  <a:outerShdw blurRad="38100" dist="38100" dir="2700000" algn="tl">
                    <a:srgbClr val="000000">
                      <a:alpha val="43137"/>
                    </a:srgbClr>
                  </a:outerShdw>
                </a:effectLst>
                <a:latin typeface="+mn-lt"/>
              </a:rPr>
              <a:t>                                      …coordinated </a:t>
            </a:r>
          </a:p>
          <a:p>
            <a:r>
              <a:rPr lang="en-US" sz="2000" b="0" dirty="0">
                <a:solidFill>
                  <a:schemeClr val="bg2"/>
                </a:solidFill>
                <a:effectLst>
                  <a:outerShdw blurRad="38100" dist="38100" dir="2700000" algn="tl">
                    <a:srgbClr val="000000">
                      <a:alpha val="43137"/>
                    </a:srgbClr>
                  </a:outerShdw>
                </a:effectLst>
                <a:latin typeface="+mn-lt"/>
              </a:rPr>
              <a:t>                                        with US MDP</a:t>
            </a:r>
            <a:br>
              <a:rPr lang="en-US" sz="2000" dirty="0">
                <a:solidFill>
                  <a:srgbClr val="050C9B"/>
                </a:solidFill>
                <a:latin typeface="+mn-lt"/>
              </a:rPr>
            </a:br>
            <a:r>
              <a:rPr lang="en-US" dirty="0">
                <a:solidFill>
                  <a:srgbClr val="050C9B"/>
                </a:solidFill>
              </a:rPr>
              <a:t> </a:t>
            </a:r>
          </a:p>
        </p:txBody>
      </p:sp>
      <p:sp>
        <p:nvSpPr>
          <p:cNvPr id="8" name="Title 2">
            <a:extLst>
              <a:ext uri="{FF2B5EF4-FFF2-40B4-BE49-F238E27FC236}">
                <a16:creationId xmlns:a16="http://schemas.microsoft.com/office/drawing/2014/main" id="{0482D529-4028-4675-AD05-791644A7E2DA}"/>
              </a:ext>
            </a:extLst>
          </p:cNvPr>
          <p:cNvSpPr txBox="1">
            <a:spLocks/>
          </p:cNvSpPr>
          <p:nvPr/>
        </p:nvSpPr>
        <p:spPr>
          <a:xfrm>
            <a:off x="115989" y="3856186"/>
            <a:ext cx="4370534" cy="2528452"/>
          </a:xfrm>
          <a:prstGeom prst="rect">
            <a:avLst/>
          </a:prstGeom>
          <a:solidFill>
            <a:schemeClr val="bg1"/>
          </a:solidFill>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2400" dirty="0" err="1">
                <a:solidFill>
                  <a:schemeClr val="tx1"/>
                </a:solidFill>
                <a:latin typeface="+mn-lt"/>
              </a:rPr>
              <a:t>Wakefields</a:t>
            </a:r>
            <a:r>
              <a:rPr lang="en-US" sz="2400" dirty="0">
                <a:solidFill>
                  <a:schemeClr val="tx1"/>
                </a:solidFill>
                <a:latin typeface="+mn-lt"/>
              </a:rPr>
              <a:t>:</a:t>
            </a:r>
            <a:r>
              <a:rPr lang="en-US" dirty="0">
                <a:solidFill>
                  <a:schemeClr val="bg2"/>
                </a:solidFill>
                <a:latin typeface="+mn-lt"/>
              </a:rPr>
              <a:t> </a:t>
            </a:r>
            <a:br>
              <a:rPr lang="en-US" dirty="0">
                <a:solidFill>
                  <a:schemeClr val="bg2"/>
                </a:solidFill>
                <a:latin typeface="+mn-lt"/>
              </a:rPr>
            </a:br>
            <a:r>
              <a:rPr lang="en-US" sz="2400" b="0" dirty="0">
                <a:solidFill>
                  <a:schemeClr val="bg2"/>
                </a:solidFill>
                <a:effectLst>
                  <a:outerShdw blurRad="38100" dist="38100" dir="2700000" algn="tl">
                    <a:srgbClr val="000000">
                      <a:alpha val="43137"/>
                    </a:srgbClr>
                  </a:outerShdw>
                </a:effectLst>
                <a:latin typeface="+mn-lt"/>
              </a:rPr>
              <a:t>- </a:t>
            </a:r>
            <a:r>
              <a:rPr lang="en-US" sz="2000" b="0" dirty="0">
                <a:solidFill>
                  <a:schemeClr val="bg2"/>
                </a:solidFill>
                <a:effectLst>
                  <a:outerShdw blurRad="38100" dist="38100" dir="2700000" algn="tl">
                    <a:srgbClr val="000000">
                      <a:alpha val="43137"/>
                    </a:srgbClr>
                  </a:outerShdw>
                </a:effectLst>
                <a:latin typeface="+mn-lt"/>
              </a:rPr>
              <a:t>collider quality beams</a:t>
            </a:r>
          </a:p>
          <a:p>
            <a:r>
              <a:rPr lang="en-US" sz="2000" b="0" dirty="0">
                <a:solidFill>
                  <a:schemeClr val="bg2"/>
                </a:solidFill>
                <a:effectLst>
                  <a:outerShdw blurRad="38100" dist="38100" dir="2700000" algn="tl">
                    <a:srgbClr val="000000">
                      <a:alpha val="43137"/>
                    </a:srgbClr>
                  </a:outerShdw>
                </a:effectLst>
                <a:latin typeface="+mn-lt"/>
              </a:rPr>
              <a:t>- efficient drivers and staging</a:t>
            </a:r>
          </a:p>
          <a:p>
            <a:r>
              <a:rPr lang="en-US" sz="2000" b="0" dirty="0">
                <a:solidFill>
                  <a:schemeClr val="bg2"/>
                </a:solidFill>
                <a:effectLst>
                  <a:outerShdw blurRad="38100" dist="38100" dir="2700000" algn="tl">
                    <a:srgbClr val="000000">
                      <a:alpha val="43137"/>
                    </a:srgbClr>
                  </a:outerShdw>
                </a:effectLst>
                <a:latin typeface="+mn-lt"/>
              </a:rPr>
              <a:t>- close coordination with Int’l (Euro Roadmap, EUPRAXIA,..)</a:t>
            </a:r>
            <a:br>
              <a:rPr lang="en-US" sz="2400" dirty="0">
                <a:latin typeface="+mn-lt"/>
              </a:rPr>
            </a:br>
            <a:r>
              <a:rPr lang="en-US" dirty="0">
                <a:latin typeface="+mn-lt"/>
              </a:rPr>
              <a:t> </a:t>
            </a:r>
          </a:p>
        </p:txBody>
      </p:sp>
      <p:sp>
        <p:nvSpPr>
          <p:cNvPr id="10" name="Title 2">
            <a:extLst>
              <a:ext uri="{FF2B5EF4-FFF2-40B4-BE49-F238E27FC236}">
                <a16:creationId xmlns:a16="http://schemas.microsoft.com/office/drawing/2014/main" id="{74F9B3B8-20B3-4AAC-82D8-7181930902AD}"/>
              </a:ext>
            </a:extLst>
          </p:cNvPr>
          <p:cNvSpPr txBox="1">
            <a:spLocks/>
          </p:cNvSpPr>
          <p:nvPr/>
        </p:nvSpPr>
        <p:spPr>
          <a:xfrm>
            <a:off x="6605531" y="4071093"/>
            <a:ext cx="3272756" cy="2636754"/>
          </a:xfrm>
          <a:prstGeom prst="rect">
            <a:avLst/>
          </a:prstGeom>
          <a:solidFill>
            <a:schemeClr val="bg1"/>
          </a:solidFill>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dirty="0">
                <a:solidFill>
                  <a:schemeClr val="tx1"/>
                </a:solidFill>
                <a:latin typeface="+mn-lt"/>
              </a:rPr>
              <a:t>     </a:t>
            </a:r>
            <a:r>
              <a:rPr lang="en-US" sz="2400" dirty="0">
                <a:solidFill>
                  <a:schemeClr val="tx1"/>
                </a:solidFill>
                <a:latin typeface="+mn-lt"/>
              </a:rPr>
              <a:t>SC/NC RF: </a:t>
            </a:r>
            <a:br>
              <a:rPr lang="en-US" dirty="0">
                <a:solidFill>
                  <a:srgbClr val="050C9B"/>
                </a:solidFill>
                <a:latin typeface="+mn-lt"/>
              </a:rPr>
            </a:br>
            <a:r>
              <a:rPr lang="en-US" sz="2400" b="0" dirty="0">
                <a:solidFill>
                  <a:srgbClr val="050C9B"/>
                </a:solidFill>
                <a:effectLst>
                  <a:outerShdw blurRad="38100" dist="38100" dir="2700000" algn="tl">
                    <a:srgbClr val="000000">
                      <a:alpha val="43137"/>
                    </a:srgbClr>
                  </a:outerShdw>
                </a:effectLst>
                <a:latin typeface="+mn-lt"/>
              </a:rPr>
              <a:t>- </a:t>
            </a:r>
            <a:r>
              <a:rPr lang="en-US" sz="2000" b="0" dirty="0">
                <a:solidFill>
                  <a:schemeClr val="bg2"/>
                </a:solidFill>
                <a:effectLst>
                  <a:outerShdw blurRad="38100" dist="38100" dir="2700000" algn="tl">
                    <a:srgbClr val="000000">
                      <a:alpha val="43137"/>
                    </a:srgbClr>
                  </a:outerShdw>
                </a:effectLst>
                <a:latin typeface="+mn-lt"/>
              </a:rPr>
              <a:t>70-120 MV/m C</a:t>
            </a:r>
            <a:r>
              <a:rPr lang="en-US" sz="2000" b="0" baseline="30000" dirty="0">
                <a:solidFill>
                  <a:schemeClr val="bg2"/>
                </a:solidFill>
                <a:effectLst>
                  <a:outerShdw blurRad="38100" dist="38100" dir="2700000" algn="tl">
                    <a:srgbClr val="000000">
                      <a:alpha val="43137"/>
                    </a:srgbClr>
                  </a:outerShdw>
                </a:effectLst>
                <a:latin typeface="+mn-lt"/>
              </a:rPr>
              <a:t>3</a:t>
            </a:r>
            <a:r>
              <a:rPr lang="en-US" sz="2000" b="0" dirty="0">
                <a:solidFill>
                  <a:schemeClr val="bg2"/>
                </a:solidFill>
                <a:effectLst>
                  <a:outerShdw blurRad="38100" dist="38100" dir="2700000" algn="tl">
                    <a:srgbClr val="000000">
                      <a:alpha val="43137"/>
                    </a:srgbClr>
                  </a:outerShdw>
                </a:effectLst>
                <a:latin typeface="+mn-lt"/>
              </a:rPr>
              <a:t>  </a:t>
            </a:r>
          </a:p>
          <a:p>
            <a:r>
              <a:rPr lang="en-US" sz="2000" b="0" dirty="0">
                <a:solidFill>
                  <a:schemeClr val="bg2"/>
                </a:solidFill>
                <a:effectLst>
                  <a:outerShdw blurRad="38100" dist="38100" dir="2700000" algn="tl">
                    <a:srgbClr val="000000">
                      <a:alpha val="43137"/>
                    </a:srgbClr>
                  </a:outerShdw>
                </a:effectLst>
                <a:latin typeface="+mn-lt"/>
              </a:rPr>
              <a:t>- 70 MV/m TW SRF</a:t>
            </a:r>
          </a:p>
          <a:p>
            <a:r>
              <a:rPr lang="en-US" sz="2000" b="0" dirty="0">
                <a:solidFill>
                  <a:schemeClr val="bg2"/>
                </a:solidFill>
                <a:effectLst>
                  <a:outerShdw blurRad="38100" dist="38100" dir="2700000" algn="tl">
                    <a:srgbClr val="000000">
                      <a:alpha val="43137"/>
                    </a:srgbClr>
                  </a:outerShdw>
                </a:effectLst>
                <a:latin typeface="+mn-lt"/>
              </a:rPr>
              <a:t>-  new materials</a:t>
            </a:r>
          </a:p>
          <a:p>
            <a:r>
              <a:rPr lang="en-US" sz="2000" b="0" dirty="0">
                <a:solidFill>
                  <a:schemeClr val="bg2"/>
                </a:solidFill>
                <a:effectLst>
                  <a:outerShdw blurRad="38100" dist="38100" dir="2700000" algn="tl">
                    <a:srgbClr val="000000">
                      <a:alpha val="43137"/>
                    </a:srgbClr>
                  </a:outerShdw>
                </a:effectLst>
                <a:latin typeface="+mn-lt"/>
              </a:rPr>
              <a:t>-  high </a:t>
            </a:r>
            <a:r>
              <a:rPr lang="en-US" sz="2000" b="0" i="1" dirty="0">
                <a:solidFill>
                  <a:schemeClr val="bg2"/>
                </a:solidFill>
                <a:effectLst>
                  <a:outerShdw blurRad="38100" dist="38100" dir="2700000" algn="tl">
                    <a:srgbClr val="000000">
                      <a:alpha val="43137"/>
                    </a:srgbClr>
                  </a:outerShdw>
                </a:effectLst>
                <a:latin typeface="+mn-lt"/>
              </a:rPr>
              <a:t>Q</a:t>
            </a:r>
            <a:r>
              <a:rPr lang="en-US" sz="2000" b="0" i="1" baseline="-25000" dirty="0">
                <a:solidFill>
                  <a:schemeClr val="bg2"/>
                </a:solidFill>
                <a:effectLst>
                  <a:outerShdw blurRad="38100" dist="38100" dir="2700000" algn="tl">
                    <a:srgbClr val="000000">
                      <a:alpha val="43137"/>
                    </a:srgbClr>
                  </a:outerShdw>
                </a:effectLst>
                <a:latin typeface="+mn-lt"/>
              </a:rPr>
              <a:t>0</a:t>
            </a:r>
            <a:endParaRPr lang="en-US" sz="2000" b="0" dirty="0">
              <a:solidFill>
                <a:schemeClr val="bg2"/>
              </a:solidFill>
              <a:effectLst>
                <a:outerShdw blurRad="38100" dist="38100" dir="2700000" algn="tl">
                  <a:srgbClr val="000000">
                    <a:alpha val="43137"/>
                  </a:srgbClr>
                </a:outerShdw>
              </a:effectLst>
              <a:latin typeface="+mn-lt"/>
              <a:sym typeface="Wingdings" panose="05000000000000000000" pitchFamily="2" charset="2"/>
            </a:endParaRPr>
          </a:p>
          <a:p>
            <a:r>
              <a:rPr lang="en-US" sz="2000" b="0" dirty="0">
                <a:solidFill>
                  <a:schemeClr val="bg2"/>
                </a:solidFill>
                <a:effectLst>
                  <a:outerShdw blurRad="38100" dist="38100" dir="2700000" algn="tl">
                    <a:srgbClr val="000000">
                      <a:alpha val="43137"/>
                    </a:srgbClr>
                  </a:outerShdw>
                </a:effectLst>
                <a:latin typeface="+mn-lt"/>
                <a:sym typeface="Wingdings" panose="05000000000000000000" pitchFamily="2" charset="2"/>
              </a:rPr>
              <a:t>-  efficient RF sources</a:t>
            </a:r>
            <a:br>
              <a:rPr lang="en-US" sz="2000" dirty="0">
                <a:solidFill>
                  <a:schemeClr val="bg2"/>
                </a:solidFill>
                <a:latin typeface="+mn-lt"/>
              </a:rPr>
            </a:br>
            <a:r>
              <a:rPr lang="en-US" dirty="0">
                <a:solidFill>
                  <a:srgbClr val="050C9B"/>
                </a:solidFill>
                <a:latin typeface="+mn-lt"/>
              </a:rPr>
              <a:t> </a:t>
            </a:r>
          </a:p>
        </p:txBody>
      </p:sp>
      <p:pic>
        <p:nvPicPr>
          <p:cNvPr id="12" name="Picture 11">
            <a:extLst>
              <a:ext uri="{FF2B5EF4-FFF2-40B4-BE49-F238E27FC236}">
                <a16:creationId xmlns:a16="http://schemas.microsoft.com/office/drawing/2014/main" id="{8B71A337-F1F9-4F86-8E6E-43E23F36B3D9}"/>
              </a:ext>
            </a:extLst>
          </p:cNvPr>
          <p:cNvPicPr>
            <a:picLocks noChangeAspect="1"/>
          </p:cNvPicPr>
          <p:nvPr/>
        </p:nvPicPr>
        <p:blipFill>
          <a:blip r:embed="rId2"/>
          <a:stretch>
            <a:fillRect/>
          </a:stretch>
        </p:blipFill>
        <p:spPr>
          <a:xfrm>
            <a:off x="2328286" y="1704370"/>
            <a:ext cx="4392117" cy="3056067"/>
          </a:xfrm>
          <a:prstGeom prst="rect">
            <a:avLst/>
          </a:prstGeom>
        </p:spPr>
      </p:pic>
      <p:sp>
        <p:nvSpPr>
          <p:cNvPr id="13" name="Date Placeholder 12">
            <a:extLst>
              <a:ext uri="{FF2B5EF4-FFF2-40B4-BE49-F238E27FC236}">
                <a16:creationId xmlns:a16="http://schemas.microsoft.com/office/drawing/2014/main" id="{C323D2F5-7E02-481C-8016-8DC13663E77B}"/>
              </a:ext>
            </a:extLst>
          </p:cNvPr>
          <p:cNvSpPr>
            <a:spLocks noGrp="1"/>
          </p:cNvSpPr>
          <p:nvPr>
            <p:ph type="dt" sz="half" idx="2"/>
          </p:nvPr>
        </p:nvSpPr>
        <p:spPr/>
        <p:txBody>
          <a:bodyPr/>
          <a:lstStyle/>
          <a:p>
            <a:pPr>
              <a:defRPr/>
            </a:pPr>
            <a:r>
              <a:rPr lang="en-US" dirty="0"/>
              <a:t>07/25/2022</a:t>
            </a:r>
          </a:p>
        </p:txBody>
      </p:sp>
      <p:sp>
        <p:nvSpPr>
          <p:cNvPr id="11" name="Title 9">
            <a:extLst>
              <a:ext uri="{FF2B5EF4-FFF2-40B4-BE49-F238E27FC236}">
                <a16:creationId xmlns:a16="http://schemas.microsoft.com/office/drawing/2014/main" id="{A8F8EDDE-4826-487F-A7C3-983CE0CE1240}"/>
              </a:ext>
            </a:extLst>
          </p:cNvPr>
          <p:cNvSpPr txBox="1">
            <a:spLocks/>
          </p:cNvSpPr>
          <p:nvPr/>
        </p:nvSpPr>
        <p:spPr>
          <a:xfrm>
            <a:off x="1013796" y="8655"/>
            <a:ext cx="6999513" cy="795067"/>
          </a:xfrm>
          <a:prstGeom prst="rect">
            <a:avLst/>
          </a:prstGeom>
          <a:noFill/>
          <a:ln>
            <a:noFill/>
          </a:ln>
        </p:spPr>
        <p:txBody>
          <a:bodyPr spcFirstLastPara="1" wrap="square" lIns="0" tIns="0" rIns="0" bIns="0" anchor="b" anchorCtr="0">
            <a:normAutofit fontScale="925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938953"/>
              </a:buClr>
              <a:buSzPts val="3400"/>
              <a:buFont typeface="Calibri"/>
              <a:buNone/>
              <a:defRPr sz="2100" b="0" i="0" u="none" strike="noStrike" cap="none">
                <a:solidFill>
                  <a:srgbClr val="1514C5"/>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US" sz="4400" b="1" dirty="0">
                <a:solidFill>
                  <a:srgbClr val="002060"/>
                </a:solidFill>
                <a:effectLst>
                  <a:outerShdw blurRad="38100" dist="38100" dir="2700000" algn="tl">
                    <a:srgbClr val="000000">
                      <a:alpha val="43137"/>
                    </a:srgbClr>
                  </a:outerShdw>
                </a:effectLst>
              </a:rPr>
              <a:t>Accelerator R&amp;D: Next Decade</a:t>
            </a:r>
          </a:p>
        </p:txBody>
      </p:sp>
      <p:sp>
        <p:nvSpPr>
          <p:cNvPr id="6" name="TextBox 5">
            <a:extLst>
              <a:ext uri="{FF2B5EF4-FFF2-40B4-BE49-F238E27FC236}">
                <a16:creationId xmlns:a16="http://schemas.microsoft.com/office/drawing/2014/main" id="{055E294C-7773-4703-943F-287AAF1FA2AB}"/>
              </a:ext>
            </a:extLst>
          </p:cNvPr>
          <p:cNvSpPr txBox="1"/>
          <p:nvPr/>
        </p:nvSpPr>
        <p:spPr>
          <a:xfrm>
            <a:off x="2116243" y="2042119"/>
            <a:ext cx="4697260" cy="2477601"/>
          </a:xfrm>
          <a:prstGeom prst="rect">
            <a:avLst/>
          </a:prstGeom>
          <a:solidFill>
            <a:schemeClr val="lt1"/>
          </a:solidFill>
          <a:effectLst>
            <a:glow rad="215900">
              <a:srgbClr val="C00000">
                <a:alpha val="40000"/>
              </a:srgbClr>
            </a:glow>
            <a:softEdge rad="12700"/>
          </a:effectLst>
        </p:spPr>
        <p:txBody>
          <a:bodyPr wrap="square" rtlCol="0">
            <a:spAutoFit/>
          </a:bodyPr>
          <a:lstStyle/>
          <a:p>
            <a:endParaRPr lang="en-US" sz="1100" b="1" dirty="0">
              <a:solidFill>
                <a:srgbClr val="C00000"/>
              </a:solidFill>
              <a:effectLst>
                <a:outerShdw blurRad="38100" dist="38100" dir="2700000" algn="tl">
                  <a:srgbClr val="000000">
                    <a:alpha val="43137"/>
                  </a:srgbClr>
                </a:outerShdw>
              </a:effectLst>
            </a:endParaRPr>
          </a:p>
          <a:p>
            <a:pPr algn="ctr"/>
            <a:r>
              <a:rPr lang="en-US" sz="2000" b="1" dirty="0">
                <a:solidFill>
                  <a:srgbClr val="C00000"/>
                </a:solidFill>
                <a:effectLst>
                  <a:outerShdw blurRad="38100" dist="38100" dir="2700000" algn="tl">
                    <a:srgbClr val="000000">
                      <a:alpha val="43137"/>
                    </a:srgbClr>
                  </a:outerShdw>
                </a:effectLst>
                <a:latin typeface="+mn-lt"/>
              </a:rPr>
              <a:t>Accelerator &amp; Beam Physics</a:t>
            </a:r>
          </a:p>
          <a:p>
            <a:pPr marL="342900" lvl="2" indent="-342900">
              <a:buFont typeface="Arial" panose="020B0604020202020204" pitchFamily="34" charset="0"/>
              <a:buChar char="•"/>
            </a:pPr>
            <a:r>
              <a:rPr lang="en-US" sz="1800" dirty="0">
                <a:solidFill>
                  <a:srgbClr val="C00000"/>
                </a:solidFill>
                <a:effectLst/>
                <a:latin typeface="+mn-lt"/>
                <a:ea typeface="Calibri" panose="020F0502020204030204" pitchFamily="34" charset="0"/>
                <a:cs typeface="Helvetica" panose="020B0604020202020204" pitchFamily="34" charset="0"/>
              </a:rPr>
              <a:t>High intensity/brightness beam</a:t>
            </a:r>
            <a:r>
              <a:rPr lang="en-US" sz="1800" dirty="0">
                <a:solidFill>
                  <a:srgbClr val="C00000"/>
                </a:solidFill>
                <a:latin typeface="+mn-lt"/>
                <a:ea typeface="Calibri" panose="020F0502020204030204" pitchFamily="34" charset="0"/>
                <a:cs typeface="Helvetica" panose="020B0604020202020204" pitchFamily="34" charset="0"/>
              </a:rPr>
              <a:t>s acceleration and control</a:t>
            </a:r>
          </a:p>
          <a:p>
            <a:pPr marL="342900" lvl="2" indent="-342900">
              <a:buFont typeface="Arial" panose="020B0604020202020204" pitchFamily="34" charset="0"/>
              <a:buChar char="•"/>
            </a:pPr>
            <a:r>
              <a:rPr lang="en-US" sz="1800" dirty="0">
                <a:solidFill>
                  <a:srgbClr val="C00000"/>
                </a:solidFill>
                <a:latin typeface="+mn-lt"/>
                <a:ea typeface="Calibri" panose="020F0502020204030204" pitchFamily="34" charset="0"/>
                <a:cs typeface="Helvetica" panose="020B0604020202020204" pitchFamily="34" charset="0"/>
              </a:rPr>
              <a:t>High performance computer modeling and AI/ML approaches </a:t>
            </a:r>
            <a:endParaRPr lang="en-US" sz="1800" dirty="0">
              <a:solidFill>
                <a:srgbClr val="C00000"/>
              </a:solidFill>
              <a:latin typeface="+mn-lt"/>
              <a:cs typeface="Helvetica" panose="020B0604020202020204" pitchFamily="34" charset="0"/>
            </a:endParaRPr>
          </a:p>
          <a:p>
            <a:pPr marL="342900" lvl="2" indent="-342900">
              <a:buFont typeface="Arial" panose="020B0604020202020204" pitchFamily="34" charset="0"/>
              <a:buChar char="•"/>
            </a:pPr>
            <a:r>
              <a:rPr lang="en-US" sz="1800" dirty="0">
                <a:solidFill>
                  <a:srgbClr val="C00000"/>
                </a:solidFill>
                <a:latin typeface="+mn-lt"/>
                <a:ea typeface="Calibri" panose="020F0502020204030204" pitchFamily="34" charset="0"/>
                <a:cs typeface="Helvetica" panose="020B0604020202020204" pitchFamily="34" charset="0"/>
              </a:rPr>
              <a:t>D</a:t>
            </a:r>
            <a:r>
              <a:rPr lang="en-US" sz="1800" dirty="0">
                <a:solidFill>
                  <a:srgbClr val="C00000"/>
                </a:solidFill>
                <a:effectLst/>
                <a:latin typeface="+mn-lt"/>
                <a:ea typeface="Calibri" panose="020F0502020204030204" pitchFamily="34" charset="0"/>
                <a:cs typeface="Helvetica" panose="020B0604020202020204" pitchFamily="34" charset="0"/>
              </a:rPr>
              <a:t>esign integration and optimization</a:t>
            </a:r>
            <a:r>
              <a:rPr lang="en-US" sz="1800" dirty="0">
                <a:solidFill>
                  <a:srgbClr val="C00000"/>
                </a:solidFill>
                <a:latin typeface="+mn-lt"/>
                <a:ea typeface="Calibri" panose="020F0502020204030204" pitchFamily="34" charset="0"/>
                <a:cs typeface="Helvetica" panose="020B0604020202020204" pitchFamily="34" charset="0"/>
              </a:rPr>
              <a:t>, incl energy efficiency</a:t>
            </a:r>
            <a:endParaRPr lang="en-US" sz="1800" dirty="0">
              <a:solidFill>
                <a:srgbClr val="C00000"/>
              </a:solidFill>
              <a:effectLst/>
              <a:latin typeface="+mn-lt"/>
              <a:ea typeface="Calibri" panose="020F0502020204030204" pitchFamily="34" charset="0"/>
              <a:cs typeface="Helvetica" panose="020B0604020202020204" pitchFamily="34" charset="0"/>
            </a:endParaRPr>
          </a:p>
          <a:p>
            <a:pPr lvl="2"/>
            <a:r>
              <a:rPr lang="en-US" dirty="0">
                <a:solidFill>
                  <a:srgbClr val="C00000"/>
                </a:solidFill>
                <a:effectLst/>
                <a:latin typeface="Helvetica" panose="020B0604020202020204" pitchFamily="34" charset="0"/>
                <a:ea typeface="Calibri" panose="020F0502020204030204" pitchFamily="34" charset="0"/>
                <a:cs typeface="Helvetica" panose="020B0604020202020204" pitchFamily="34" charset="0"/>
              </a:rPr>
              <a:t>  </a:t>
            </a:r>
          </a:p>
        </p:txBody>
      </p:sp>
      <p:sp>
        <p:nvSpPr>
          <p:cNvPr id="9" name="TextBox 8">
            <a:extLst>
              <a:ext uri="{FF2B5EF4-FFF2-40B4-BE49-F238E27FC236}">
                <a16:creationId xmlns:a16="http://schemas.microsoft.com/office/drawing/2014/main" id="{AB85C11C-BDC5-E632-DD6B-769F2D4975B1}"/>
              </a:ext>
            </a:extLst>
          </p:cNvPr>
          <p:cNvSpPr txBox="1"/>
          <p:nvPr/>
        </p:nvSpPr>
        <p:spPr>
          <a:xfrm>
            <a:off x="209278" y="6157732"/>
            <a:ext cx="6639587" cy="30777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21927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10"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2091-B3F8-4919-8D3A-88C57A2418BB}"/>
              </a:ext>
            </a:extLst>
          </p:cNvPr>
          <p:cNvSpPr>
            <a:spLocks noGrp="1"/>
          </p:cNvSpPr>
          <p:nvPr>
            <p:ph type="title"/>
          </p:nvPr>
        </p:nvSpPr>
        <p:spPr>
          <a:xfrm>
            <a:off x="192891" y="-61391"/>
            <a:ext cx="9144000" cy="832076"/>
          </a:xfrm>
        </p:spPr>
        <p:txBody>
          <a:bodyPr/>
          <a:lstStyle/>
          <a:p>
            <a:r>
              <a:rPr lang="en-US" dirty="0"/>
              <a:t>Accelerator and Test Facilities</a:t>
            </a:r>
            <a:endParaRPr lang="en-US" dirty="0">
              <a:solidFill>
                <a:srgbClr val="7030A0"/>
              </a:solidFill>
            </a:endParaRPr>
          </a:p>
        </p:txBody>
      </p:sp>
      <p:sp>
        <p:nvSpPr>
          <p:cNvPr id="4" name="Footer Placeholder 3">
            <a:extLst>
              <a:ext uri="{FF2B5EF4-FFF2-40B4-BE49-F238E27FC236}">
                <a16:creationId xmlns:a16="http://schemas.microsoft.com/office/drawing/2014/main" id="{D46E6F62-C153-42A8-A2A0-FD6AF8D3BA6D}"/>
              </a:ext>
            </a:extLst>
          </p:cNvPr>
          <p:cNvSpPr>
            <a:spLocks noGrp="1"/>
          </p:cNvSpPr>
          <p:nvPr>
            <p:ph type="ftr" sz="quarter" idx="11"/>
          </p:nvPr>
        </p:nvSpPr>
        <p:spPr>
          <a:xfrm>
            <a:off x="3613854" y="6428919"/>
            <a:ext cx="2405945" cy="292556"/>
          </a:xfrm>
        </p:spPr>
        <p:txBody>
          <a:bodyPr/>
          <a:lstStyle/>
          <a:p>
            <a:pPr>
              <a:defRPr/>
            </a:pPr>
            <a:r>
              <a:rPr lang="en-US" dirty="0"/>
              <a:t>Panel 2 | Accelerator Frontier</a:t>
            </a:r>
            <a:endParaRPr lang="en-US" b="1" dirty="0"/>
          </a:p>
        </p:txBody>
      </p:sp>
      <p:sp>
        <p:nvSpPr>
          <p:cNvPr id="5" name="Slide Number Placeholder 4">
            <a:extLst>
              <a:ext uri="{FF2B5EF4-FFF2-40B4-BE49-F238E27FC236}">
                <a16:creationId xmlns:a16="http://schemas.microsoft.com/office/drawing/2014/main" id="{76E9F1F2-CDD2-40AA-97F7-BE263B8D3CAB}"/>
              </a:ext>
            </a:extLst>
          </p:cNvPr>
          <p:cNvSpPr>
            <a:spLocks noGrp="1"/>
          </p:cNvSpPr>
          <p:nvPr>
            <p:ph type="sldNum" sz="quarter" idx="12"/>
          </p:nvPr>
        </p:nvSpPr>
        <p:spPr>
          <a:xfrm>
            <a:off x="6913998" y="6428919"/>
            <a:ext cx="1772801" cy="292556"/>
          </a:xfrm>
        </p:spPr>
        <p:txBody>
          <a:bodyPr/>
          <a:lstStyle/>
          <a:p>
            <a:fld id="{52E9C158-AEF1-41A2-A6CE-6F0BAB305EFD}" type="slidenum">
              <a:rPr lang="en-US" altLang="en-US" smtClean="0"/>
              <a:pPr/>
              <a:t>6</a:t>
            </a:fld>
            <a:endParaRPr lang="en-US" altLang="en-US"/>
          </a:p>
        </p:txBody>
      </p:sp>
      <p:sp>
        <p:nvSpPr>
          <p:cNvPr id="17" name="Rectangle: Rounded Corners 16">
            <a:extLst>
              <a:ext uri="{FF2B5EF4-FFF2-40B4-BE49-F238E27FC236}">
                <a16:creationId xmlns:a16="http://schemas.microsoft.com/office/drawing/2014/main" id="{254A6E77-1A0B-4E27-A379-DE4D693B674F}"/>
              </a:ext>
            </a:extLst>
          </p:cNvPr>
          <p:cNvSpPr/>
          <p:nvPr/>
        </p:nvSpPr>
        <p:spPr>
          <a:xfrm>
            <a:off x="192891" y="1426914"/>
            <a:ext cx="4334659" cy="2541654"/>
          </a:xfrm>
          <a:prstGeom prst="roundRect">
            <a:avLst>
              <a:gd name="adj" fmla="val 9871"/>
            </a:avLst>
          </a:prstGeom>
          <a:solidFill>
            <a:schemeClr val="bg1"/>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4539F5EB-7C4D-4CD3-8C0A-1B34B82B6B5E}"/>
              </a:ext>
            </a:extLst>
          </p:cNvPr>
          <p:cNvSpPr/>
          <p:nvPr/>
        </p:nvSpPr>
        <p:spPr>
          <a:xfrm>
            <a:off x="4723815" y="4101481"/>
            <a:ext cx="4269055" cy="2612309"/>
          </a:xfrm>
          <a:prstGeom prst="roundRect">
            <a:avLst>
              <a:gd name="adj" fmla="val 9871"/>
            </a:avLst>
          </a:prstGeom>
          <a:solidFill>
            <a:schemeClr val="bg1"/>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FD2505CB-B343-4EAB-B36B-7C66DBEEF273}"/>
              </a:ext>
            </a:extLst>
          </p:cNvPr>
          <p:cNvSpPr/>
          <p:nvPr/>
        </p:nvSpPr>
        <p:spPr>
          <a:xfrm>
            <a:off x="224810" y="4133234"/>
            <a:ext cx="4299953" cy="2587071"/>
          </a:xfrm>
          <a:prstGeom prst="roundRect">
            <a:avLst>
              <a:gd name="adj" fmla="val 9871"/>
            </a:avLst>
          </a:prstGeom>
          <a:solidFill>
            <a:schemeClr val="bg1"/>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Content Placeholder 2">
            <a:extLst>
              <a:ext uri="{FF2B5EF4-FFF2-40B4-BE49-F238E27FC236}">
                <a16:creationId xmlns:a16="http://schemas.microsoft.com/office/drawing/2014/main" id="{D67B8730-B5E2-4BDC-96F4-CC24674D8EE3}"/>
              </a:ext>
            </a:extLst>
          </p:cNvPr>
          <p:cNvSpPr txBox="1">
            <a:spLocks/>
          </p:cNvSpPr>
          <p:nvPr/>
        </p:nvSpPr>
        <p:spPr>
          <a:xfrm>
            <a:off x="411900" y="4330694"/>
            <a:ext cx="3949963" cy="790549"/>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3200" b="1" dirty="0">
                <a:solidFill>
                  <a:srgbClr val="C00000"/>
                </a:solidFill>
                <a:effectLst>
                  <a:outerShdw blurRad="38100" dist="38100" dir="2700000" algn="tl">
                    <a:srgbClr val="000000">
                      <a:alpha val="43137"/>
                    </a:srgbClr>
                  </a:outerShdw>
                </a:effectLst>
                <a:highlight>
                  <a:srgbClr val="FFFF00"/>
                </a:highlight>
                <a:latin typeface="+mn-lt"/>
                <a:cs typeface="Helvetica" panose="020B0604020202020204" pitchFamily="34" charset="0"/>
              </a:rPr>
              <a:t>MISSING PIECE!</a:t>
            </a:r>
          </a:p>
          <a:p>
            <a:pPr marL="0" indent="0" algn="ctr">
              <a:buNone/>
            </a:pPr>
            <a:r>
              <a:rPr lang="en-US" sz="3200" dirty="0">
                <a:solidFill>
                  <a:srgbClr val="0000FF"/>
                </a:solidFill>
                <a:effectLst>
                  <a:outerShdw blurRad="38100" dist="38100" dir="2700000" algn="tl">
                    <a:srgbClr val="000000">
                      <a:alpha val="43137"/>
                    </a:srgbClr>
                  </a:outerShdw>
                </a:effectLst>
                <a:latin typeface="+mn-lt"/>
                <a:cs typeface="Helvetica" panose="020B0604020202020204" pitchFamily="34" charset="0"/>
              </a:rPr>
              <a:t>Facility for multi-MW beam </a:t>
            </a:r>
            <a:r>
              <a:rPr lang="en-US" sz="3200" dirty="0" err="1">
                <a:solidFill>
                  <a:srgbClr val="0000FF"/>
                </a:solidFill>
                <a:effectLst>
                  <a:outerShdw blurRad="38100" dist="38100" dir="2700000" algn="tl">
                    <a:srgbClr val="000000">
                      <a:alpha val="43137"/>
                    </a:srgbClr>
                  </a:outerShdw>
                </a:effectLst>
                <a:latin typeface="+mn-lt"/>
                <a:cs typeface="Helvetica" panose="020B0604020202020204" pitchFamily="34" charset="0"/>
              </a:rPr>
              <a:t>targetry</a:t>
            </a:r>
            <a:r>
              <a:rPr lang="en-US" sz="3200" dirty="0">
                <a:solidFill>
                  <a:srgbClr val="0000FF"/>
                </a:solidFill>
                <a:effectLst>
                  <a:outerShdw blurRad="38100" dist="38100" dir="2700000" algn="tl">
                    <a:srgbClr val="000000">
                      <a:alpha val="43137"/>
                    </a:srgbClr>
                  </a:outerShdw>
                </a:effectLst>
                <a:latin typeface="+mn-lt"/>
                <a:cs typeface="Helvetica" panose="020B0604020202020204" pitchFamily="34" charset="0"/>
              </a:rPr>
              <a:t> R&amp;D and testing  </a:t>
            </a:r>
            <a:endParaRPr lang="en-US" sz="3200" dirty="0">
              <a:solidFill>
                <a:srgbClr val="0000FF"/>
              </a:solidFill>
              <a:latin typeface="+mn-lt"/>
              <a:cs typeface="Helvetica" panose="020B0604020202020204" pitchFamily="34" charset="0"/>
            </a:endParaRPr>
          </a:p>
        </p:txBody>
      </p:sp>
      <p:sp>
        <p:nvSpPr>
          <p:cNvPr id="22" name="Content Placeholder 2">
            <a:extLst>
              <a:ext uri="{FF2B5EF4-FFF2-40B4-BE49-F238E27FC236}">
                <a16:creationId xmlns:a16="http://schemas.microsoft.com/office/drawing/2014/main" id="{EAB6151E-E4B1-4285-BDAD-C7868C6EE2B9}"/>
              </a:ext>
            </a:extLst>
          </p:cNvPr>
          <p:cNvSpPr txBox="1">
            <a:spLocks/>
          </p:cNvSpPr>
          <p:nvPr/>
        </p:nvSpPr>
        <p:spPr>
          <a:xfrm>
            <a:off x="5059998" y="4133234"/>
            <a:ext cx="3831731" cy="790549"/>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solidFill>
                  <a:srgbClr val="000000"/>
                </a:solidFill>
                <a:effectLst>
                  <a:outerShdw blurRad="38100" dist="38100" dir="2700000" algn="tl">
                    <a:srgbClr val="000000">
                      <a:alpha val="43137"/>
                    </a:srgbClr>
                  </a:outerShdw>
                </a:effectLst>
                <a:latin typeface="+mn-lt"/>
                <a:cs typeface="Helvetica" panose="020B0604020202020204" pitchFamily="34" charset="0"/>
              </a:rPr>
              <a:t>Wakefield/Plasma Studies</a:t>
            </a:r>
            <a:endParaRPr lang="en-US" dirty="0">
              <a:solidFill>
                <a:srgbClr val="000000"/>
              </a:solidFill>
              <a:latin typeface="+mn-lt"/>
              <a:cs typeface="Helvetica" panose="020B0604020202020204" pitchFamily="34" charset="0"/>
            </a:endParaRPr>
          </a:p>
          <a:p>
            <a:pPr marL="0" indent="0">
              <a:buFont typeface="Arial" charset="0"/>
              <a:buNone/>
            </a:pPr>
            <a:r>
              <a:rPr lang="en-US" sz="1800" dirty="0">
                <a:solidFill>
                  <a:srgbClr val="000000"/>
                </a:solidFill>
                <a:latin typeface="Helvetica" panose="020B0604020202020204" pitchFamily="34" charset="0"/>
                <a:cs typeface="Helvetica" panose="020B0604020202020204" pitchFamily="34" charset="0"/>
              </a:rPr>
              <a:t>		</a:t>
            </a:r>
          </a:p>
        </p:txBody>
      </p:sp>
      <p:pic>
        <p:nvPicPr>
          <p:cNvPr id="29" name="Picture 28">
            <a:extLst>
              <a:ext uri="{FF2B5EF4-FFF2-40B4-BE49-F238E27FC236}">
                <a16:creationId xmlns:a16="http://schemas.microsoft.com/office/drawing/2014/main" id="{030FDDBB-B209-4BC0-805D-0C3821199A16}"/>
              </a:ext>
            </a:extLst>
          </p:cNvPr>
          <p:cNvPicPr>
            <a:picLocks noChangeAspect="1"/>
          </p:cNvPicPr>
          <p:nvPr/>
        </p:nvPicPr>
        <p:blipFill>
          <a:blip r:embed="rId2"/>
          <a:stretch>
            <a:fillRect/>
          </a:stretch>
        </p:blipFill>
        <p:spPr>
          <a:xfrm>
            <a:off x="6019799" y="4595215"/>
            <a:ext cx="2891910" cy="2010566"/>
          </a:xfrm>
          <a:prstGeom prst="rect">
            <a:avLst/>
          </a:prstGeom>
          <a:effectLst>
            <a:glow rad="63500">
              <a:schemeClr val="accent1">
                <a:satMod val="175000"/>
                <a:alpha val="40000"/>
              </a:schemeClr>
            </a:glow>
          </a:effectLst>
        </p:spPr>
      </p:pic>
      <p:sp>
        <p:nvSpPr>
          <p:cNvPr id="37" name="Rectangle: Rounded Corners 36">
            <a:extLst>
              <a:ext uri="{FF2B5EF4-FFF2-40B4-BE49-F238E27FC236}">
                <a16:creationId xmlns:a16="http://schemas.microsoft.com/office/drawing/2014/main" id="{DE56F639-7D8A-481A-A6B3-627314DDFB0C}"/>
              </a:ext>
            </a:extLst>
          </p:cNvPr>
          <p:cNvSpPr/>
          <p:nvPr/>
        </p:nvSpPr>
        <p:spPr>
          <a:xfrm>
            <a:off x="4710159" y="1426221"/>
            <a:ext cx="4269055" cy="2541653"/>
          </a:xfrm>
          <a:prstGeom prst="roundRect">
            <a:avLst>
              <a:gd name="adj" fmla="val 9871"/>
            </a:avLst>
          </a:prstGeom>
          <a:solidFill>
            <a:schemeClr val="bg1"/>
          </a:solidFill>
          <a:ln w="2540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ontent Placeholder 2">
            <a:extLst>
              <a:ext uri="{FF2B5EF4-FFF2-40B4-BE49-F238E27FC236}">
                <a16:creationId xmlns:a16="http://schemas.microsoft.com/office/drawing/2014/main" id="{3054F99A-4FED-4113-9A01-E6935F0C3A5B}"/>
              </a:ext>
            </a:extLst>
          </p:cNvPr>
          <p:cNvSpPr txBox="1">
            <a:spLocks/>
          </p:cNvSpPr>
          <p:nvPr/>
        </p:nvSpPr>
        <p:spPr>
          <a:xfrm>
            <a:off x="5083607" y="1374582"/>
            <a:ext cx="3522157" cy="790549"/>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1pPr>
            <a:lvl2pPr marL="914400" marR="0" lvl="1"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indent="0"/>
            <a:r>
              <a:rPr lang="en-US" dirty="0">
                <a:solidFill>
                  <a:srgbClr val="000000"/>
                </a:solidFill>
                <a:effectLst>
                  <a:outerShdw blurRad="38100" dist="38100" dir="2700000" algn="tl">
                    <a:srgbClr val="000000">
                      <a:alpha val="43137"/>
                    </a:srgbClr>
                  </a:outerShdw>
                </a:effectLst>
                <a:latin typeface="+mn-lt"/>
                <a:cs typeface="Helvetica" panose="020B0604020202020204" pitchFamily="34" charset="0"/>
              </a:rPr>
              <a:t>Beam Physics Facilities</a:t>
            </a:r>
            <a:endParaRPr lang="en-US" dirty="0">
              <a:solidFill>
                <a:srgbClr val="000000"/>
              </a:solidFill>
              <a:latin typeface="+mn-lt"/>
              <a:cs typeface="Helvetica" panose="020B0604020202020204" pitchFamily="34" charset="0"/>
            </a:endParaRPr>
          </a:p>
        </p:txBody>
      </p:sp>
      <p:sp>
        <p:nvSpPr>
          <p:cNvPr id="42" name="Date Placeholder 41">
            <a:extLst>
              <a:ext uri="{FF2B5EF4-FFF2-40B4-BE49-F238E27FC236}">
                <a16:creationId xmlns:a16="http://schemas.microsoft.com/office/drawing/2014/main" id="{BA70E2FE-82D5-4E76-BABC-EFA68C1DD977}"/>
              </a:ext>
            </a:extLst>
          </p:cNvPr>
          <p:cNvSpPr>
            <a:spLocks noGrp="1"/>
          </p:cNvSpPr>
          <p:nvPr>
            <p:ph type="dt" idx="10"/>
          </p:nvPr>
        </p:nvSpPr>
        <p:spPr>
          <a:xfrm>
            <a:off x="817998" y="6428919"/>
            <a:ext cx="1772801" cy="292556"/>
          </a:xfrm>
        </p:spPr>
        <p:txBody>
          <a:bodyPr/>
          <a:lstStyle/>
          <a:p>
            <a:r>
              <a:rPr lang="en-US"/>
              <a:t>07/25/2022</a:t>
            </a:r>
          </a:p>
        </p:txBody>
      </p:sp>
      <p:sp>
        <p:nvSpPr>
          <p:cNvPr id="31" name="TextBox 30">
            <a:extLst>
              <a:ext uri="{FF2B5EF4-FFF2-40B4-BE49-F238E27FC236}">
                <a16:creationId xmlns:a16="http://schemas.microsoft.com/office/drawing/2014/main" id="{5F9C30F7-490F-49B2-8502-A06AAE3233BC}"/>
              </a:ext>
            </a:extLst>
          </p:cNvPr>
          <p:cNvSpPr txBox="1"/>
          <p:nvPr/>
        </p:nvSpPr>
        <p:spPr>
          <a:xfrm>
            <a:off x="884002" y="776938"/>
            <a:ext cx="7945819" cy="523220"/>
          </a:xfrm>
          <a:prstGeom prst="rect">
            <a:avLst/>
          </a:prstGeom>
          <a:noFill/>
        </p:spPr>
        <p:txBody>
          <a:bodyPr wrap="square">
            <a:spAutoFit/>
          </a:bodyPr>
          <a:lstStyle/>
          <a:p>
            <a:pPr marL="0" indent="0">
              <a:buNone/>
            </a:pPr>
            <a:r>
              <a:rPr lang="en-US" sz="2800" i="1" dirty="0">
                <a:solidFill>
                  <a:srgbClr val="C00000"/>
                </a:solidFill>
                <a:effectLst>
                  <a:outerShdw blurRad="38100" dist="38100" dir="2700000" algn="tl">
                    <a:srgbClr val="000000">
                      <a:alpha val="43137"/>
                    </a:srgbClr>
                  </a:outerShdw>
                </a:effectLst>
                <a:sym typeface="Wingdings" panose="05000000000000000000" pitchFamily="2" charset="2"/>
              </a:rPr>
              <a:t>Enable technology progress and beam research</a:t>
            </a:r>
            <a:endParaRPr lang="en-US" sz="2000" i="1" dirty="0">
              <a:solidFill>
                <a:srgbClr val="C00000"/>
              </a:solidFill>
            </a:endParaRPr>
          </a:p>
        </p:txBody>
      </p:sp>
      <p:pic>
        <p:nvPicPr>
          <p:cNvPr id="7" name="Picture 6" descr="A picture containing indoor, person&#10;&#10;Description automatically generated">
            <a:extLst>
              <a:ext uri="{FF2B5EF4-FFF2-40B4-BE49-F238E27FC236}">
                <a16:creationId xmlns:a16="http://schemas.microsoft.com/office/drawing/2014/main" id="{050629A3-98A8-47C9-B93E-0273B568C835}"/>
              </a:ext>
            </a:extLst>
          </p:cNvPr>
          <p:cNvPicPr>
            <a:picLocks noChangeAspect="1"/>
          </p:cNvPicPr>
          <p:nvPr/>
        </p:nvPicPr>
        <p:blipFill>
          <a:blip r:embed="rId3"/>
          <a:stretch>
            <a:fillRect/>
          </a:stretch>
        </p:blipFill>
        <p:spPr>
          <a:xfrm>
            <a:off x="1410512" y="1923746"/>
            <a:ext cx="2952475" cy="1970777"/>
          </a:xfrm>
          <a:prstGeom prst="rect">
            <a:avLst/>
          </a:prstGeom>
        </p:spPr>
      </p:pic>
      <p:pic>
        <p:nvPicPr>
          <p:cNvPr id="10" name="Picture 9" descr="A person working in a factory&#10;&#10;Description automatically generated with medium confidence">
            <a:extLst>
              <a:ext uri="{FF2B5EF4-FFF2-40B4-BE49-F238E27FC236}">
                <a16:creationId xmlns:a16="http://schemas.microsoft.com/office/drawing/2014/main" id="{CBF39DC5-8AD1-471E-A2D2-663775FF16E1}"/>
              </a:ext>
            </a:extLst>
          </p:cNvPr>
          <p:cNvPicPr>
            <a:picLocks noChangeAspect="1"/>
          </p:cNvPicPr>
          <p:nvPr/>
        </p:nvPicPr>
        <p:blipFill>
          <a:blip r:embed="rId4"/>
          <a:stretch>
            <a:fillRect/>
          </a:stretch>
        </p:blipFill>
        <p:spPr>
          <a:xfrm>
            <a:off x="5767577" y="1853807"/>
            <a:ext cx="3020796" cy="2013864"/>
          </a:xfrm>
          <a:prstGeom prst="rect">
            <a:avLst/>
          </a:prstGeom>
        </p:spPr>
      </p:pic>
      <p:sp>
        <p:nvSpPr>
          <p:cNvPr id="33" name="Content Placeholder 2">
            <a:extLst>
              <a:ext uri="{FF2B5EF4-FFF2-40B4-BE49-F238E27FC236}">
                <a16:creationId xmlns:a16="http://schemas.microsoft.com/office/drawing/2014/main" id="{150A5EDD-6498-40A2-808C-FEF7ED6BBB17}"/>
              </a:ext>
            </a:extLst>
          </p:cNvPr>
          <p:cNvSpPr txBox="1">
            <a:spLocks/>
          </p:cNvSpPr>
          <p:nvPr/>
        </p:nvSpPr>
        <p:spPr>
          <a:xfrm>
            <a:off x="354842" y="1389928"/>
            <a:ext cx="3894849" cy="790549"/>
          </a:xfrm>
          <a:prstGeom prst="rect">
            <a:avLst/>
          </a:prstGeom>
          <a:noFill/>
          <a:ln>
            <a:noFill/>
          </a:ln>
        </p:spPr>
        <p:txBody>
          <a:bodyPr spcFirstLastPara="1" wrap="square" lIns="91425" tIns="45700" rIns="91425" bIns="45700" anchor="t" anchorCtr="0">
            <a:normAutofit fontScale="85000" lnSpcReduction="10000"/>
          </a:bodyPr>
          <a:lstStyle>
            <a:defPPr marR="0" lvl="0" algn="l" rtl="0">
              <a:lnSpc>
                <a:spcPct val="100000"/>
              </a:lnSpc>
              <a:spcBef>
                <a:spcPts val="0"/>
              </a:spcBef>
              <a:spcAft>
                <a:spcPts val="0"/>
              </a:spcAft>
            </a:defPPr>
            <a:lvl1pPr marL="457200" marR="0" lvl="0" indent="-406400"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1pPr>
            <a:lvl2pPr marL="914400" marR="0" lvl="1"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2pPr>
            <a:lvl3pPr marL="1371600" marR="0" lvl="2" indent="-381000"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L="1828800" marR="0" lvl="3"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L="2286000" marR="0" lvl="4"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L="2743200" marR="0" lvl="5"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L="3200400" marR="0" lvl="6"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L="3657600" marR="0" lvl="7"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L="4114800" marR="0" lvl="8" indent="-355600"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pPr marL="0" indent="0"/>
            <a:r>
              <a:rPr lang="en-US" dirty="0">
                <a:solidFill>
                  <a:srgbClr val="000000"/>
                </a:solidFill>
                <a:effectLst>
                  <a:outerShdw blurRad="38100" dist="38100" dir="2700000" algn="tl">
                    <a:srgbClr val="000000">
                      <a:alpha val="43137"/>
                    </a:srgbClr>
                  </a:outerShdw>
                </a:effectLst>
                <a:latin typeface="+mn-lt"/>
                <a:cs typeface="Helvetica" panose="020B0604020202020204" pitchFamily="34" charset="0"/>
              </a:rPr>
              <a:t>SRF and SC Magnet Tests</a:t>
            </a:r>
            <a:endParaRPr lang="en-US" dirty="0">
              <a:solidFill>
                <a:srgbClr val="000000"/>
              </a:solidFill>
              <a:latin typeface="+mn-lt"/>
              <a:cs typeface="Helvetica" panose="020B0604020202020204" pitchFamily="34" charset="0"/>
            </a:endParaRPr>
          </a:p>
        </p:txBody>
      </p:sp>
      <p:sp>
        <p:nvSpPr>
          <p:cNvPr id="23" name="Content Placeholder 2">
            <a:extLst>
              <a:ext uri="{FF2B5EF4-FFF2-40B4-BE49-F238E27FC236}">
                <a16:creationId xmlns:a16="http://schemas.microsoft.com/office/drawing/2014/main" id="{DDB11C87-A79B-469A-8290-122CAEFF3545}"/>
              </a:ext>
            </a:extLst>
          </p:cNvPr>
          <p:cNvSpPr txBox="1">
            <a:spLocks/>
          </p:cNvSpPr>
          <p:nvPr/>
        </p:nvSpPr>
        <p:spPr>
          <a:xfrm>
            <a:off x="4856912" y="2006693"/>
            <a:ext cx="910665" cy="160532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endParaRPr lang="en-US" sz="18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marL="0" indent="0">
              <a:buFont typeface="Arial" charset="0"/>
              <a:buNone/>
            </a:pPr>
            <a:r>
              <a:rPr lang="en-US" sz="1800" b="1" dirty="0">
                <a:solidFill>
                  <a:srgbClr val="FF0000"/>
                </a:solidFill>
                <a:latin typeface="+mn-lt"/>
                <a:cs typeface="Helvetica" panose="020B0604020202020204" pitchFamily="34" charset="0"/>
              </a:rPr>
              <a:t>FNAL</a:t>
            </a:r>
          </a:p>
          <a:p>
            <a:pPr marL="0" indent="0">
              <a:buFont typeface="Arial" charset="0"/>
              <a:buNone/>
            </a:pPr>
            <a:r>
              <a:rPr lang="en-US" sz="1800" b="1" dirty="0">
                <a:solidFill>
                  <a:srgbClr val="FF0000"/>
                </a:solidFill>
                <a:latin typeface="+mn-lt"/>
                <a:cs typeface="Helvetica" panose="020B0604020202020204" pitchFamily="34" charset="0"/>
              </a:rPr>
              <a:t>BNL</a:t>
            </a:r>
          </a:p>
          <a:p>
            <a:pPr marL="0" indent="0">
              <a:buFont typeface="Arial" charset="0"/>
              <a:buNone/>
            </a:pPr>
            <a:r>
              <a:rPr lang="en-US" sz="1800" b="1" dirty="0">
                <a:solidFill>
                  <a:srgbClr val="FF0000"/>
                </a:solidFill>
                <a:latin typeface="+mn-lt"/>
                <a:cs typeface="Helvetica" panose="020B0604020202020204" pitchFamily="34" charset="0"/>
              </a:rPr>
              <a:t>ANL</a:t>
            </a:r>
          </a:p>
        </p:txBody>
      </p:sp>
      <p:sp>
        <p:nvSpPr>
          <p:cNvPr id="35" name="Content Placeholder 2">
            <a:extLst>
              <a:ext uri="{FF2B5EF4-FFF2-40B4-BE49-F238E27FC236}">
                <a16:creationId xmlns:a16="http://schemas.microsoft.com/office/drawing/2014/main" id="{CA41C853-06CF-4D40-89A4-FD44D8510BEE}"/>
              </a:ext>
            </a:extLst>
          </p:cNvPr>
          <p:cNvSpPr txBox="1">
            <a:spLocks/>
          </p:cNvSpPr>
          <p:nvPr/>
        </p:nvSpPr>
        <p:spPr>
          <a:xfrm>
            <a:off x="6802896" y="3581712"/>
            <a:ext cx="1658716" cy="18724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dirty="0">
                <a:solidFill>
                  <a:srgbClr val="FFFF00"/>
                </a:solidFill>
                <a:latin typeface="Helvetica" panose="020B0604020202020204" pitchFamily="34" charset="0"/>
                <a:cs typeface="Helvetica" panose="020B0604020202020204" pitchFamily="34" charset="0"/>
              </a:rPr>
              <a:t>IOTA ring,  Fermilab</a:t>
            </a:r>
          </a:p>
        </p:txBody>
      </p:sp>
      <p:sp>
        <p:nvSpPr>
          <p:cNvPr id="36" name="Content Placeholder 2">
            <a:extLst>
              <a:ext uri="{FF2B5EF4-FFF2-40B4-BE49-F238E27FC236}">
                <a16:creationId xmlns:a16="http://schemas.microsoft.com/office/drawing/2014/main" id="{572E7F79-F356-412A-B53B-623859D2BEE1}"/>
              </a:ext>
            </a:extLst>
          </p:cNvPr>
          <p:cNvSpPr txBox="1">
            <a:spLocks/>
          </p:cNvSpPr>
          <p:nvPr/>
        </p:nvSpPr>
        <p:spPr>
          <a:xfrm>
            <a:off x="499847" y="2022672"/>
            <a:ext cx="910665" cy="160532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1800" b="1" dirty="0">
              <a:solidFill>
                <a:srgbClr val="FF0000"/>
              </a:solidFill>
              <a:cs typeface="Helvetica" panose="020B0604020202020204" pitchFamily="34" charset="0"/>
            </a:endParaRPr>
          </a:p>
          <a:p>
            <a:pPr marL="0" indent="0">
              <a:buNone/>
            </a:pPr>
            <a:r>
              <a:rPr lang="en-US" sz="1800" b="1" dirty="0">
                <a:solidFill>
                  <a:srgbClr val="FF0000"/>
                </a:solidFill>
                <a:cs typeface="Helvetica" panose="020B0604020202020204" pitchFamily="34" charset="0"/>
              </a:rPr>
              <a:t>BNL</a:t>
            </a:r>
          </a:p>
          <a:p>
            <a:pPr marL="0" indent="0">
              <a:buNone/>
            </a:pPr>
            <a:r>
              <a:rPr lang="en-US" sz="1800" b="1" dirty="0">
                <a:solidFill>
                  <a:srgbClr val="FF0000"/>
                </a:solidFill>
                <a:cs typeface="Helvetica" panose="020B0604020202020204" pitchFamily="34" charset="0"/>
              </a:rPr>
              <a:t>FNAL</a:t>
            </a:r>
            <a:endParaRPr lang="en-US" sz="1800" b="1" dirty="0">
              <a:solidFill>
                <a:srgbClr val="FF0000"/>
              </a:solidFill>
              <a:effectLst>
                <a:outerShdw blurRad="38100" dist="38100" dir="2700000" algn="tl">
                  <a:srgbClr val="000000">
                    <a:alpha val="43137"/>
                  </a:srgbClr>
                </a:outerShdw>
              </a:effectLst>
              <a:latin typeface="+mn-lt"/>
              <a:cs typeface="Helvetica" panose="020B0604020202020204" pitchFamily="34" charset="0"/>
            </a:endParaRPr>
          </a:p>
          <a:p>
            <a:pPr marL="0" indent="0">
              <a:buFont typeface="Arial" charset="0"/>
              <a:buNone/>
            </a:pPr>
            <a:r>
              <a:rPr lang="en-US" sz="1800" b="1" dirty="0">
                <a:solidFill>
                  <a:srgbClr val="FF0000"/>
                </a:solidFill>
                <a:latin typeface="+mn-lt"/>
                <a:cs typeface="Helvetica" panose="020B0604020202020204" pitchFamily="34" charset="0"/>
              </a:rPr>
              <a:t>LBNL</a:t>
            </a:r>
          </a:p>
          <a:p>
            <a:pPr marL="0" indent="0">
              <a:buFont typeface="Arial" charset="0"/>
              <a:buNone/>
            </a:pPr>
            <a:r>
              <a:rPr lang="en-US" sz="1800" b="1" dirty="0">
                <a:solidFill>
                  <a:srgbClr val="FF0000"/>
                </a:solidFill>
                <a:latin typeface="+mn-lt"/>
                <a:cs typeface="Helvetica" panose="020B0604020202020204" pitchFamily="34" charset="0"/>
              </a:rPr>
              <a:t>SLAC</a:t>
            </a:r>
          </a:p>
          <a:p>
            <a:pPr marL="0" indent="0">
              <a:buFont typeface="Arial" charset="0"/>
              <a:buNone/>
            </a:pPr>
            <a:r>
              <a:rPr lang="en-US" sz="1800" b="1" dirty="0">
                <a:solidFill>
                  <a:srgbClr val="FF0000"/>
                </a:solidFill>
                <a:latin typeface="+mn-lt"/>
                <a:cs typeface="Helvetica" panose="020B0604020202020204" pitchFamily="34" charset="0"/>
              </a:rPr>
              <a:t>Cornell</a:t>
            </a:r>
          </a:p>
        </p:txBody>
      </p:sp>
      <p:sp>
        <p:nvSpPr>
          <p:cNvPr id="43" name="Content Placeholder 2">
            <a:extLst>
              <a:ext uri="{FF2B5EF4-FFF2-40B4-BE49-F238E27FC236}">
                <a16:creationId xmlns:a16="http://schemas.microsoft.com/office/drawing/2014/main" id="{23EF19C0-89F6-4F8C-A06D-3C5673EB2465}"/>
              </a:ext>
            </a:extLst>
          </p:cNvPr>
          <p:cNvSpPr txBox="1">
            <a:spLocks/>
          </p:cNvSpPr>
          <p:nvPr/>
        </p:nvSpPr>
        <p:spPr>
          <a:xfrm>
            <a:off x="2302266" y="3581712"/>
            <a:ext cx="1658716" cy="18724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dirty="0">
                <a:solidFill>
                  <a:srgbClr val="FFFF00"/>
                </a:solidFill>
                <a:latin typeface="Helvetica" panose="020B0604020202020204" pitchFamily="34" charset="0"/>
                <a:cs typeface="Helvetica" panose="020B0604020202020204" pitchFamily="34" charset="0"/>
              </a:rPr>
              <a:t>CMT, Berkely, </a:t>
            </a:r>
          </a:p>
        </p:txBody>
      </p:sp>
      <p:sp>
        <p:nvSpPr>
          <p:cNvPr id="44" name="Content Placeholder 2">
            <a:extLst>
              <a:ext uri="{FF2B5EF4-FFF2-40B4-BE49-F238E27FC236}">
                <a16:creationId xmlns:a16="http://schemas.microsoft.com/office/drawing/2014/main" id="{0D9ACD32-80B7-4340-8AF4-0A6C36211E15}"/>
              </a:ext>
            </a:extLst>
          </p:cNvPr>
          <p:cNvSpPr txBox="1">
            <a:spLocks/>
          </p:cNvSpPr>
          <p:nvPr/>
        </p:nvSpPr>
        <p:spPr>
          <a:xfrm>
            <a:off x="4860427" y="4438858"/>
            <a:ext cx="1096031" cy="160532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endParaRPr lang="en-US" sz="1800" dirty="0">
              <a:solidFill>
                <a:srgbClr val="FF0000"/>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endParaRPr>
          </a:p>
          <a:p>
            <a:pPr marL="0" indent="0">
              <a:buFont typeface="Arial" charset="0"/>
              <a:buNone/>
            </a:pPr>
            <a:r>
              <a:rPr lang="en-US" sz="1800" b="1" dirty="0">
                <a:solidFill>
                  <a:srgbClr val="FF0000"/>
                </a:solidFill>
                <a:latin typeface="+mn-lt"/>
                <a:cs typeface="Helvetica" panose="020B0604020202020204" pitchFamily="34" charset="0"/>
              </a:rPr>
              <a:t>SLAC</a:t>
            </a:r>
          </a:p>
          <a:p>
            <a:pPr marL="0" indent="0">
              <a:buFont typeface="Arial" charset="0"/>
              <a:buNone/>
            </a:pPr>
            <a:r>
              <a:rPr lang="en-US" sz="1800" b="1" dirty="0">
                <a:solidFill>
                  <a:srgbClr val="FF0000"/>
                </a:solidFill>
                <a:latin typeface="+mn-lt"/>
                <a:cs typeface="Helvetica" panose="020B0604020202020204" pitchFamily="34" charset="0"/>
              </a:rPr>
              <a:t>LBNL</a:t>
            </a:r>
          </a:p>
          <a:p>
            <a:pPr marL="0" indent="0">
              <a:buFont typeface="Arial" charset="0"/>
              <a:buNone/>
            </a:pPr>
            <a:r>
              <a:rPr lang="en-US" sz="1800" b="1" dirty="0">
                <a:solidFill>
                  <a:srgbClr val="FF0000"/>
                </a:solidFill>
                <a:latin typeface="+mn-lt"/>
                <a:cs typeface="Helvetica" panose="020B0604020202020204" pitchFamily="34" charset="0"/>
              </a:rPr>
              <a:t>UT-Austin</a:t>
            </a:r>
          </a:p>
          <a:p>
            <a:pPr marL="0" indent="0">
              <a:buFont typeface="Arial" charset="0"/>
              <a:buNone/>
            </a:pPr>
            <a:r>
              <a:rPr lang="en-US" sz="1800" b="1" dirty="0">
                <a:solidFill>
                  <a:srgbClr val="FF0000"/>
                </a:solidFill>
                <a:latin typeface="+mn-lt"/>
                <a:cs typeface="Helvetica" panose="020B0604020202020204" pitchFamily="34" charset="0"/>
              </a:rPr>
              <a:t>ANL</a:t>
            </a:r>
          </a:p>
          <a:p>
            <a:pPr marL="0" indent="0">
              <a:buFont typeface="Arial" charset="0"/>
              <a:buNone/>
            </a:pPr>
            <a:r>
              <a:rPr lang="en-US" sz="1800" b="1" dirty="0">
                <a:solidFill>
                  <a:srgbClr val="FF0000"/>
                </a:solidFill>
                <a:latin typeface="+mn-lt"/>
                <a:cs typeface="Helvetica" panose="020B0604020202020204" pitchFamily="34" charset="0"/>
              </a:rPr>
              <a:t>UCLA</a:t>
            </a:r>
          </a:p>
        </p:txBody>
      </p:sp>
      <p:sp>
        <p:nvSpPr>
          <p:cNvPr id="45" name="Content Placeholder 2">
            <a:extLst>
              <a:ext uri="{FF2B5EF4-FFF2-40B4-BE49-F238E27FC236}">
                <a16:creationId xmlns:a16="http://schemas.microsoft.com/office/drawing/2014/main" id="{89649124-9614-4CCD-AF0F-4BD7EE472B2B}"/>
              </a:ext>
            </a:extLst>
          </p:cNvPr>
          <p:cNvSpPr txBox="1">
            <a:spLocks/>
          </p:cNvSpPr>
          <p:nvPr/>
        </p:nvSpPr>
        <p:spPr>
          <a:xfrm>
            <a:off x="6535750" y="6335298"/>
            <a:ext cx="1658716" cy="187241"/>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1400" dirty="0">
                <a:solidFill>
                  <a:srgbClr val="FFFF00"/>
                </a:solidFill>
                <a:latin typeface="Helvetica" panose="020B0604020202020204" pitchFamily="34" charset="0"/>
                <a:cs typeface="Helvetica" panose="020B0604020202020204" pitchFamily="34" charset="0"/>
              </a:rPr>
              <a:t>FACET-II, SLAC, </a:t>
            </a:r>
          </a:p>
        </p:txBody>
      </p:sp>
    </p:spTree>
    <p:extLst>
      <p:ext uri="{BB962C8B-B14F-4D97-AF65-F5344CB8AC3E}">
        <p14:creationId xmlns:p14="http://schemas.microsoft.com/office/powerpoint/2010/main" val="2154663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childTnLst>
                                    <p:set>
                                      <p:cBhvr>
                                        <p:cTn id="28" dur="1" fill="hold">
                                          <p:stCondLst>
                                            <p:cond delay="0"/>
                                          </p:stCondLst>
                                        </p:cTn>
                                        <p:tgtEl>
                                          <p:spTgt spid="35"/>
                                        </p:tgtEl>
                                        <p:attrNameLst>
                                          <p:attrName>style.visibility</p:attrName>
                                        </p:attrNameLst>
                                      </p:cBhvr>
                                      <p:to>
                                        <p:strVal val="visible"/>
                                      </p:to>
                                    </p:set>
                                    <p:anim calcmode="lin" valueType="num">
                                      <p:cBhvr additive="base">
                                        <p:cTn id="29" dur="500" fill="hold"/>
                                        <p:tgtEl>
                                          <p:spTgt spid="35"/>
                                        </p:tgtEl>
                                        <p:attrNameLst>
                                          <p:attrName>ppt_x</p:attrName>
                                        </p:attrNameLst>
                                      </p:cBhvr>
                                      <p:tavLst>
                                        <p:tav tm="0">
                                          <p:val>
                                            <p:strVal val="#ppt_x"/>
                                          </p:val>
                                        </p:tav>
                                        <p:tav tm="100000">
                                          <p:val>
                                            <p:strVal val="#ppt_x"/>
                                          </p:val>
                                        </p:tav>
                                      </p:tavLst>
                                    </p:anim>
                                    <p:anim calcmode="lin" valueType="num">
                                      <p:cBhvr additive="base">
                                        <p:cTn id="30" dur="500" fill="hold"/>
                                        <p:tgtEl>
                                          <p:spTgt spid="35"/>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ppt_x"/>
                                          </p:val>
                                        </p:tav>
                                        <p:tav tm="100000">
                                          <p:val>
                                            <p:strVal val="#ppt_x"/>
                                          </p:val>
                                        </p:tav>
                                      </p:tavLst>
                                    </p:anim>
                                    <p:anim calcmode="lin" valueType="num">
                                      <p:cBhvr additive="base">
                                        <p:cTn id="42" dur="500" fill="hold"/>
                                        <p:tgtEl>
                                          <p:spTgt spid="22"/>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additive="base">
                                        <p:cTn id="45" dur="500" fill="hold"/>
                                        <p:tgtEl>
                                          <p:spTgt spid="29"/>
                                        </p:tgtEl>
                                        <p:attrNameLst>
                                          <p:attrName>ppt_x</p:attrName>
                                        </p:attrNameLst>
                                      </p:cBhvr>
                                      <p:tavLst>
                                        <p:tav tm="0">
                                          <p:val>
                                            <p:strVal val="#ppt_x"/>
                                          </p:val>
                                        </p:tav>
                                        <p:tav tm="100000">
                                          <p:val>
                                            <p:strVal val="#ppt_x"/>
                                          </p:val>
                                        </p:tav>
                                      </p:tavLst>
                                    </p:anim>
                                    <p:anim calcmode="lin" valueType="num">
                                      <p:cBhvr additive="base">
                                        <p:cTn id="46" dur="500" fill="hold"/>
                                        <p:tgtEl>
                                          <p:spTgt spid="29"/>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4"/>
                                        </p:tgtEl>
                                        <p:attrNameLst>
                                          <p:attrName>style.visibility</p:attrName>
                                        </p:attrNameLst>
                                      </p:cBhvr>
                                      <p:to>
                                        <p:strVal val="visible"/>
                                      </p:to>
                                    </p:set>
                                    <p:anim calcmode="lin" valueType="num">
                                      <p:cBhvr additive="base">
                                        <p:cTn id="49" dur="500" fill="hold"/>
                                        <p:tgtEl>
                                          <p:spTgt spid="44"/>
                                        </p:tgtEl>
                                        <p:attrNameLst>
                                          <p:attrName>ppt_x</p:attrName>
                                        </p:attrNameLst>
                                      </p:cBhvr>
                                      <p:tavLst>
                                        <p:tav tm="0">
                                          <p:val>
                                            <p:strVal val="#ppt_x"/>
                                          </p:val>
                                        </p:tav>
                                        <p:tav tm="100000">
                                          <p:val>
                                            <p:strVal val="#ppt_x"/>
                                          </p:val>
                                        </p:tav>
                                      </p:tavLst>
                                    </p:anim>
                                    <p:anim calcmode="lin" valueType="num">
                                      <p:cBhvr additive="base">
                                        <p:cTn id="50" dur="500" fill="hold"/>
                                        <p:tgtEl>
                                          <p:spTgt spid="4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 calcmode="lin" valueType="num">
                                      <p:cBhvr additive="base">
                                        <p:cTn id="53" dur="500" fill="hold"/>
                                        <p:tgtEl>
                                          <p:spTgt spid="45"/>
                                        </p:tgtEl>
                                        <p:attrNameLst>
                                          <p:attrName>ppt_x</p:attrName>
                                        </p:attrNameLst>
                                      </p:cBhvr>
                                      <p:tavLst>
                                        <p:tav tm="0">
                                          <p:val>
                                            <p:strVal val="#ppt_x"/>
                                          </p:val>
                                        </p:tav>
                                        <p:tav tm="100000">
                                          <p:val>
                                            <p:strVal val="#ppt_x"/>
                                          </p:val>
                                        </p:tav>
                                      </p:tavLst>
                                    </p:anim>
                                    <p:anim calcmode="lin" valueType="num">
                                      <p:cBhvr additive="base">
                                        <p:cTn id="54"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additive="base">
                                        <p:cTn id="59" dur="500" fill="hold"/>
                                        <p:tgtEl>
                                          <p:spTgt spid="19"/>
                                        </p:tgtEl>
                                        <p:attrNameLst>
                                          <p:attrName>ppt_x</p:attrName>
                                        </p:attrNameLst>
                                      </p:cBhvr>
                                      <p:tavLst>
                                        <p:tav tm="0">
                                          <p:val>
                                            <p:strVal val="#ppt_x"/>
                                          </p:val>
                                        </p:tav>
                                        <p:tav tm="100000">
                                          <p:val>
                                            <p:strVal val="#ppt_x"/>
                                          </p:val>
                                        </p:tav>
                                      </p:tavLst>
                                    </p:anim>
                                    <p:anim calcmode="lin" valueType="num">
                                      <p:cBhvr additive="base">
                                        <p:cTn id="60" dur="500" fill="hold"/>
                                        <p:tgtEl>
                                          <p:spTgt spid="19"/>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 calcmode="lin" valueType="num">
                                      <p:cBhvr additive="base">
                                        <p:cTn id="67" dur="500" fill="hold"/>
                                        <p:tgtEl>
                                          <p:spTgt spid="42"/>
                                        </p:tgtEl>
                                        <p:attrNameLst>
                                          <p:attrName>ppt_x</p:attrName>
                                        </p:attrNameLst>
                                      </p:cBhvr>
                                      <p:tavLst>
                                        <p:tav tm="0">
                                          <p:val>
                                            <p:strVal val="#ppt_x"/>
                                          </p:val>
                                        </p:tav>
                                        <p:tav tm="100000">
                                          <p:val>
                                            <p:strVal val="#ppt_x"/>
                                          </p:val>
                                        </p:tav>
                                      </p:tavLst>
                                    </p:anim>
                                    <p:anim calcmode="lin" valueType="num">
                                      <p:cBhvr additive="base">
                                        <p:cTn id="6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animBg="1"/>
      <p:bldP spid="19" grpId="0" animBg="1"/>
      <p:bldP spid="21" grpId="0"/>
      <p:bldP spid="22" grpId="0"/>
      <p:bldP spid="37" grpId="0" animBg="1"/>
      <p:bldP spid="39" grpId="0"/>
      <p:bldP spid="42" grpId="0"/>
      <p:bldP spid="23" grpId="0"/>
      <p:bldP spid="35" grpId="0"/>
      <p:bldP spid="35" grpId="1"/>
      <p:bldP spid="44"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469CBB-F7BF-4E25-8F57-86CB55CAA7CC}"/>
              </a:ext>
            </a:extLst>
          </p:cNvPr>
          <p:cNvSpPr>
            <a:spLocks noGrp="1"/>
          </p:cNvSpPr>
          <p:nvPr>
            <p:ph type="dt" sz="half" idx="10"/>
          </p:nvPr>
        </p:nvSpPr>
        <p:spPr/>
        <p:txBody>
          <a:bodyPr/>
          <a:lstStyle/>
          <a:p>
            <a:r>
              <a:rPr lang="en-US"/>
              <a:t>07/25/2022</a:t>
            </a:r>
          </a:p>
        </p:txBody>
      </p:sp>
      <p:sp>
        <p:nvSpPr>
          <p:cNvPr id="3" name="Footer Placeholder 2">
            <a:extLst>
              <a:ext uri="{FF2B5EF4-FFF2-40B4-BE49-F238E27FC236}">
                <a16:creationId xmlns:a16="http://schemas.microsoft.com/office/drawing/2014/main" id="{5056E884-6126-454D-90B5-43E79FDF5EFC}"/>
              </a:ext>
            </a:extLst>
          </p:cNvPr>
          <p:cNvSpPr>
            <a:spLocks noGrp="1"/>
          </p:cNvSpPr>
          <p:nvPr>
            <p:ph type="ftr" sz="quarter" idx="11"/>
          </p:nvPr>
        </p:nvSpPr>
        <p:spPr/>
        <p:txBody>
          <a:bodyPr/>
          <a:lstStyle/>
          <a:p>
            <a:r>
              <a:rPr lang="da-DK"/>
              <a:t>Panel 2 | Accelerator Frontier</a:t>
            </a:r>
            <a:endParaRPr lang="en-US"/>
          </a:p>
        </p:txBody>
      </p:sp>
      <p:sp>
        <p:nvSpPr>
          <p:cNvPr id="4" name="Slide Number Placeholder 3">
            <a:extLst>
              <a:ext uri="{FF2B5EF4-FFF2-40B4-BE49-F238E27FC236}">
                <a16:creationId xmlns:a16="http://schemas.microsoft.com/office/drawing/2014/main" id="{C22CA021-BD46-49D6-A992-3F83BD7EAC76}"/>
              </a:ext>
            </a:extLst>
          </p:cNvPr>
          <p:cNvSpPr>
            <a:spLocks noGrp="1"/>
          </p:cNvSpPr>
          <p:nvPr>
            <p:ph type="sldNum" sz="quarter" idx="12"/>
          </p:nvPr>
        </p:nvSpPr>
        <p:spPr/>
        <p:txBody>
          <a:bodyPr/>
          <a:lstStyle/>
          <a:p>
            <a:fld id="{FB881E7D-5A17-EB4A-B013-04381A7C357D}" type="slidenum">
              <a:rPr lang="en-US" smtClean="0"/>
              <a:t>7</a:t>
            </a:fld>
            <a:endParaRPr lang="en-US"/>
          </a:p>
        </p:txBody>
      </p:sp>
      <p:sp>
        <p:nvSpPr>
          <p:cNvPr id="5" name="TextBox 4">
            <a:extLst>
              <a:ext uri="{FF2B5EF4-FFF2-40B4-BE49-F238E27FC236}">
                <a16:creationId xmlns:a16="http://schemas.microsoft.com/office/drawing/2014/main" id="{63709199-1396-43F5-A579-0527CD1D6C93}"/>
              </a:ext>
            </a:extLst>
          </p:cNvPr>
          <p:cNvSpPr txBox="1"/>
          <p:nvPr/>
        </p:nvSpPr>
        <p:spPr>
          <a:xfrm>
            <a:off x="2734798" y="2767568"/>
            <a:ext cx="3674404" cy="830997"/>
          </a:xfrm>
          <a:prstGeom prst="rect">
            <a:avLst/>
          </a:prstGeom>
          <a:noFill/>
        </p:spPr>
        <p:txBody>
          <a:bodyPr wrap="none" rtlCol="0">
            <a:spAutoFit/>
          </a:bodyPr>
          <a:lstStyle/>
          <a:p>
            <a:r>
              <a:rPr lang="en-US" sz="4800" i="1" dirty="0">
                <a:effectLst>
                  <a:outerShdw blurRad="38100" dist="38100" dir="2700000" algn="tl">
                    <a:srgbClr val="000000">
                      <a:alpha val="43137"/>
                    </a:srgbClr>
                  </a:outerShdw>
                </a:effectLst>
              </a:rPr>
              <a:t>Back up slides</a:t>
            </a:r>
          </a:p>
        </p:txBody>
      </p:sp>
    </p:spTree>
    <p:extLst>
      <p:ext uri="{BB962C8B-B14F-4D97-AF65-F5344CB8AC3E}">
        <p14:creationId xmlns:p14="http://schemas.microsoft.com/office/powerpoint/2010/main" val="2736539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8</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141515" y="1230086"/>
            <a:ext cx="8860970" cy="535577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indent="0" algn="just">
              <a:spcBef>
                <a:spcPts val="0"/>
              </a:spcBef>
              <a:spcAft>
                <a:spcPts val="0"/>
              </a:spcAft>
              <a:buNone/>
            </a:pPr>
            <a:endParaRPr lang="en-US" sz="3600" b="1" dirty="0">
              <a:solidFill>
                <a:srgbClr val="0000FF"/>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lgn="just">
              <a:spcBef>
                <a:spcPts val="0"/>
              </a:spcBef>
              <a:spcAft>
                <a:spcPts val="0"/>
              </a:spcAft>
              <a:buNone/>
            </a:pPr>
            <a:r>
              <a:rPr lang="en-US" sz="3600" u="sng" dirty="0">
                <a:solidFill>
                  <a:srgbClr val="C00000"/>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#5 Accelerator development should be part of P5:</a:t>
            </a:r>
            <a:r>
              <a:rPr lang="en-US" sz="3600" dirty="0">
                <a:solidFill>
                  <a:srgbClr val="0000FF"/>
                </a:solidFill>
                <a:effectLst>
                  <a:outerShdw blurRad="38100" dist="38100" dir="2700000" algn="tl">
                    <a:srgbClr val="000000">
                      <a:alpha val="43137"/>
                    </a:srgbClr>
                  </a:outerShdw>
                </a:effectLst>
                <a:latin typeface="Helvetica" panose="020B0604020202020204" pitchFamily="34" charset="0"/>
                <a:ea typeface="Calibri" panose="020F0502020204030204" pitchFamily="34" charset="0"/>
                <a:cs typeface="Helvetica" panose="020B0604020202020204" pitchFamily="34" charset="0"/>
              </a:rPr>
              <a:t> Planning for accelerators should be aligned with the strategic planning for particle physics and should be part of the P5 prioritization process.</a:t>
            </a:r>
          </a:p>
          <a:p>
            <a:pPr marL="457200" lvl="1" indent="0">
              <a:buNone/>
            </a:pPr>
            <a:endParaRPr lang="en-US" sz="4800" dirty="0">
              <a:solidFill>
                <a:srgbClr val="0000FF"/>
              </a:solidFill>
            </a:endParaRPr>
          </a:p>
          <a:p>
            <a:pPr marL="457200" lvl="1" indent="0">
              <a:buNone/>
            </a:pPr>
            <a:endParaRPr lang="en-US" sz="4800" dirty="0">
              <a:solidFill>
                <a:srgbClr val="0000FF"/>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7477" y="0"/>
            <a:ext cx="9144000" cy="832076"/>
          </a:xfrm>
        </p:spPr>
        <p:txBody>
          <a:bodyPr/>
          <a:lstStyle/>
          <a:p>
            <a:r>
              <a:rPr lang="en-US" dirty="0"/>
              <a:t>Accelerator Frontier “Message” #5</a:t>
            </a:r>
          </a:p>
        </p:txBody>
      </p:sp>
    </p:spTree>
    <p:extLst>
      <p:ext uri="{BB962C8B-B14F-4D97-AF65-F5344CB8AC3E}">
        <p14:creationId xmlns:p14="http://schemas.microsoft.com/office/powerpoint/2010/main" val="2163330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69B35B9-5586-4692-97D8-A15BFA67C122}"/>
              </a:ext>
            </a:extLst>
          </p:cNvPr>
          <p:cNvSpPr>
            <a:spLocks noGrp="1"/>
          </p:cNvSpPr>
          <p:nvPr>
            <p:ph type="dt" sz="half" idx="10"/>
          </p:nvPr>
        </p:nvSpPr>
        <p:spPr/>
        <p:txBody>
          <a:bodyPr/>
          <a:lstStyle/>
          <a:p>
            <a:r>
              <a:rPr lang="en-US"/>
              <a:t>07/25/2022</a:t>
            </a:r>
          </a:p>
        </p:txBody>
      </p:sp>
      <p:sp>
        <p:nvSpPr>
          <p:cNvPr id="5" name="Footer Placeholder 4">
            <a:extLst>
              <a:ext uri="{FF2B5EF4-FFF2-40B4-BE49-F238E27FC236}">
                <a16:creationId xmlns:a16="http://schemas.microsoft.com/office/drawing/2014/main" id="{FF38F794-F0A6-451C-A2C5-039AE2E4BE58}"/>
              </a:ext>
            </a:extLst>
          </p:cNvPr>
          <p:cNvSpPr>
            <a:spLocks noGrp="1"/>
          </p:cNvSpPr>
          <p:nvPr>
            <p:ph type="ftr" sz="quarter" idx="11"/>
          </p:nvPr>
        </p:nvSpPr>
        <p:spPr/>
        <p:txBody>
          <a:bodyPr/>
          <a:lstStyle/>
          <a:p>
            <a:r>
              <a:rPr lang="da-DK"/>
              <a:t>Panel 2 | Accelerator Frontier</a:t>
            </a:r>
            <a:endParaRPr lang="en-US"/>
          </a:p>
        </p:txBody>
      </p:sp>
      <p:sp>
        <p:nvSpPr>
          <p:cNvPr id="6" name="Slide Number Placeholder 5">
            <a:extLst>
              <a:ext uri="{FF2B5EF4-FFF2-40B4-BE49-F238E27FC236}">
                <a16:creationId xmlns:a16="http://schemas.microsoft.com/office/drawing/2014/main" id="{04883484-461D-468C-8622-CC7B3B131CAD}"/>
              </a:ext>
            </a:extLst>
          </p:cNvPr>
          <p:cNvSpPr>
            <a:spLocks noGrp="1"/>
          </p:cNvSpPr>
          <p:nvPr>
            <p:ph type="sldNum" sz="quarter" idx="12"/>
          </p:nvPr>
        </p:nvSpPr>
        <p:spPr/>
        <p:txBody>
          <a:bodyPr/>
          <a:lstStyle/>
          <a:p>
            <a:fld id="{FB881E7D-5A17-EB4A-B013-04381A7C357D}" type="slidenum">
              <a:rPr lang="en-US" smtClean="0"/>
              <a:t>9</a:t>
            </a:fld>
            <a:endParaRPr lang="en-US"/>
          </a:p>
        </p:txBody>
      </p:sp>
      <p:sp>
        <p:nvSpPr>
          <p:cNvPr id="9" name="Content Placeholder 5">
            <a:extLst>
              <a:ext uri="{FF2B5EF4-FFF2-40B4-BE49-F238E27FC236}">
                <a16:creationId xmlns:a16="http://schemas.microsoft.com/office/drawing/2014/main" id="{FFC8756A-E2F6-4324-88CD-DFCA03C27831}"/>
              </a:ext>
            </a:extLst>
          </p:cNvPr>
          <p:cNvSpPr txBox="1">
            <a:spLocks/>
          </p:cNvSpPr>
          <p:nvPr/>
        </p:nvSpPr>
        <p:spPr>
          <a:xfrm>
            <a:off x="141515" y="832075"/>
            <a:ext cx="8860970" cy="5753781"/>
          </a:xfrm>
          <a:prstGeom prst="rect">
            <a:avLst/>
          </a:prstGeom>
          <a:solidFill>
            <a:schemeClr val="lt1"/>
          </a:solidFill>
        </p:spPr>
        <p:txBody>
          <a:bodyPr/>
          <a:lstStyle>
            <a:lvl1pPr marL="342900" indent="-342900" algn="l" defTabSz="457200" rtl="0" eaLnBrk="0" fontAlgn="base" hangingPunct="0">
              <a:spcBef>
                <a:spcPct val="20000"/>
              </a:spcBef>
              <a:spcAft>
                <a:spcPct val="0"/>
              </a:spcAft>
              <a:buFont typeface="Arial"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14300" indent="-457200" algn="just">
              <a:spcBef>
                <a:spcPts val="0"/>
              </a:spcBef>
              <a:spcAft>
                <a:spcPts val="0"/>
              </a:spcAft>
              <a:buFont typeface="+mj-lt"/>
              <a:buAutoNum type="arabicPeriod" startAt="3"/>
            </a:pP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in the area of </a:t>
            </a:r>
            <a:r>
              <a:rPr lang="en-US" sz="2800" u="sng"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future colliders </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several approaches are identified as both promising and potentially feasible, and call for further exploration and support: </a:t>
            </a:r>
            <a:r>
              <a:rPr lang="en-US" sz="28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in the Higgs/EW sector</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 in addition to the </a:t>
            </a:r>
            <a:r>
              <a:rPr lang="en-US" sz="28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ILC, </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there is growing support for the </a:t>
            </a:r>
            <a:r>
              <a:rPr lang="en-US" sz="2800" dirty="0" err="1">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FCCee</a:t>
            </a:r>
            <a:r>
              <a:rPr lang="en-US" sz="28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CERN </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and </a:t>
            </a:r>
            <a:r>
              <a:rPr lang="en-US" sz="2800" dirty="0">
                <a:solidFill>
                  <a:schemeClr val="tx1"/>
                </a:solidFill>
                <a:latin typeface="Calibri" panose="020F0502020204030204" pitchFamily="34" charset="0"/>
                <a:ea typeface="Calibri" panose="020F0502020204030204" pitchFamily="34" charset="0"/>
                <a:cs typeface="Calibri" panose="020F0502020204030204" pitchFamily="34" charset="0"/>
              </a:rPr>
              <a:t>somewhat more advanced </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linear colliders in the US, such as </a:t>
            </a:r>
            <a:r>
              <a:rPr lang="en-US" sz="28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C3 and HELEN</a:t>
            </a:r>
            <a:r>
              <a:rPr lang="en-US" sz="2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2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114300" indent="-457200" algn="just">
              <a:spcBef>
                <a:spcPts val="0"/>
              </a:spcBef>
              <a:spcAft>
                <a:spcPts val="0"/>
              </a:spcAft>
              <a:buFont typeface="+mj-lt"/>
              <a:buAutoNum type="arabicPeriod" startAt="3"/>
            </a:pPr>
            <a:r>
              <a:rPr lang="en-US" sz="2800" dirty="0">
                <a:solidFill>
                  <a:srgbClr val="C00000"/>
                </a:solidFill>
                <a:effectLst/>
                <a:latin typeface="Calibri" panose="020F0502020204030204" pitchFamily="34" charset="0"/>
                <a:ea typeface="Calibri" panose="020F0502020204030204" pitchFamily="34" charset="0"/>
              </a:rPr>
              <a:t>in the energy frontier, </a:t>
            </a:r>
            <a:r>
              <a:rPr lang="en-US" sz="2800" dirty="0">
                <a:solidFill>
                  <a:schemeClr val="tx1"/>
                </a:solidFill>
                <a:effectLst/>
                <a:latin typeface="Calibri" panose="020F0502020204030204" pitchFamily="34" charset="0"/>
                <a:ea typeface="Calibri" panose="020F0502020204030204" pitchFamily="34" charset="0"/>
              </a:rPr>
              <a:t>the discovery machines such as </a:t>
            </a:r>
            <a:r>
              <a:rPr lang="en-US" sz="2800" i="1"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O</a:t>
            </a:r>
            <a:r>
              <a:rPr lang="en-US" sz="28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(10 </a:t>
            </a:r>
            <a:r>
              <a:rPr lang="en-US" sz="2800" dirty="0" err="1">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TeV</a:t>
            </a:r>
            <a:r>
              <a:rPr lang="en-US" sz="28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a:t>
            </a:r>
            <a:r>
              <a:rPr lang="en-US" sz="2800" dirty="0" err="1">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c.m.e.</a:t>
            </a:r>
            <a:r>
              <a:rPr lang="en-US" sz="28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 muon colliders </a:t>
            </a:r>
            <a:r>
              <a:rPr lang="en-US" sz="2800" dirty="0">
                <a:solidFill>
                  <a:schemeClr val="tx1"/>
                </a:solidFill>
                <a:effectLst/>
                <a:latin typeface="Calibri" panose="020F0502020204030204" pitchFamily="34" charset="0"/>
                <a:ea typeface="Calibri" panose="020F0502020204030204" pitchFamily="34" charset="0"/>
              </a:rPr>
              <a:t>have rapidly gained significant momentum</a:t>
            </a:r>
            <a:r>
              <a:rPr lang="en-US" sz="2800" dirty="0">
                <a:solidFill>
                  <a:schemeClr val="tx1"/>
                </a:solidFill>
                <a:latin typeface="Calibri" panose="020F0502020204030204" pitchFamily="34" charset="0"/>
                <a:ea typeface="Calibri" panose="020F0502020204030204" pitchFamily="34" charset="0"/>
              </a:rPr>
              <a:t>: </a:t>
            </a:r>
          </a:p>
          <a:p>
            <a:pPr marL="571500" lvl="1" indent="-457200" algn="just">
              <a:spcBef>
                <a:spcPts val="0"/>
              </a:spcBef>
              <a:spcAft>
                <a:spcPts val="0"/>
              </a:spcAft>
              <a:buFont typeface="Wingdings" panose="05000000000000000000" pitchFamily="2" charset="2"/>
              <a:buChar char="Ø"/>
            </a:pPr>
            <a:r>
              <a:rPr lang="en-US" sz="2400" dirty="0">
                <a:solidFill>
                  <a:schemeClr val="tx1"/>
                </a:solidFill>
                <a:effectLst/>
                <a:latin typeface="Calibri" panose="020F0502020204030204" pitchFamily="34" charset="0"/>
                <a:ea typeface="Calibri" panose="020F0502020204030204" pitchFamily="34" charset="0"/>
              </a:rPr>
              <a:t>to be in a position for making choices and decisions on collider projects viable for construction in the 2040s and beyond at the time of the next Snowmass/P5, these concepts should be explored technically and documented in </a:t>
            </a:r>
            <a:r>
              <a:rPr lang="en-US" sz="2800" dirty="0">
                <a:solidFill>
                  <a:srgbClr val="0000FF"/>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rPr>
              <a:t>pre-CDR level reports by the end of this decade</a:t>
            </a:r>
            <a:r>
              <a:rPr lang="en-US" sz="2800" dirty="0">
                <a:solidFill>
                  <a:schemeClr val="tx1"/>
                </a:solidFill>
                <a:effectLst/>
                <a:latin typeface="Calibri" panose="020F0502020204030204" pitchFamily="34" charset="0"/>
                <a:ea typeface="Calibri" panose="020F0502020204030204" pitchFamily="34" charset="0"/>
              </a:rPr>
              <a:t>. </a:t>
            </a:r>
            <a:endParaRPr lang="en-US" sz="2400" dirty="0">
              <a:solidFill>
                <a:schemeClr val="tx1"/>
              </a:solidFill>
              <a:effectLst/>
              <a:latin typeface="Calibri" panose="020F0502020204030204" pitchFamily="34" charset="0"/>
              <a:ea typeface="Calibri" panose="020F0502020204030204" pitchFamily="34" charset="0"/>
            </a:endParaRPr>
          </a:p>
          <a:p>
            <a:pPr marL="457200" lvl="1" indent="0">
              <a:buNone/>
            </a:pPr>
            <a:endParaRPr lang="en-US" sz="2800" dirty="0">
              <a:solidFill>
                <a:srgbClr val="003087"/>
              </a:solidFill>
            </a:endParaRPr>
          </a:p>
        </p:txBody>
      </p:sp>
      <p:sp>
        <p:nvSpPr>
          <p:cNvPr id="10" name="Title 9">
            <a:extLst>
              <a:ext uri="{FF2B5EF4-FFF2-40B4-BE49-F238E27FC236}">
                <a16:creationId xmlns:a16="http://schemas.microsoft.com/office/drawing/2014/main" id="{1BA41403-1094-46E9-A0C3-FF1A7D224744}"/>
              </a:ext>
            </a:extLst>
          </p:cNvPr>
          <p:cNvSpPr>
            <a:spLocks noGrp="1"/>
          </p:cNvSpPr>
          <p:nvPr>
            <p:ph type="title"/>
          </p:nvPr>
        </p:nvSpPr>
        <p:spPr>
          <a:xfrm>
            <a:off x="-47477" y="0"/>
            <a:ext cx="9144000" cy="832076"/>
          </a:xfrm>
        </p:spPr>
        <p:txBody>
          <a:bodyPr/>
          <a:lstStyle/>
          <a:p>
            <a:r>
              <a:rPr lang="en-US" dirty="0"/>
              <a:t>AF “Message” on Facilities (2)</a:t>
            </a:r>
          </a:p>
        </p:txBody>
      </p:sp>
    </p:spTree>
    <p:extLst>
      <p:ext uri="{BB962C8B-B14F-4D97-AF65-F5344CB8AC3E}">
        <p14:creationId xmlns:p14="http://schemas.microsoft.com/office/powerpoint/2010/main" val="1410182688"/>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17524</TotalTime>
  <Words>2070</Words>
  <Application>Microsoft Office PowerPoint</Application>
  <PresentationFormat>On-screen Show (4:3)</PresentationFormat>
  <Paragraphs>297</Paragraphs>
  <Slides>17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Helvetica</vt:lpstr>
      <vt:lpstr>Wingdings</vt:lpstr>
      <vt:lpstr>Book Antiqua</vt:lpstr>
      <vt:lpstr>Calibri</vt:lpstr>
      <vt:lpstr>Arial</vt:lpstr>
      <vt:lpstr>Office Theme</vt:lpstr>
      <vt:lpstr>  Accelerator Frontier   Panel 2 Enabling Accelerator Technologies   </vt:lpstr>
      <vt:lpstr>To Enable Future Accelerators</vt:lpstr>
      <vt:lpstr>Accelerator Frontier “Message”</vt:lpstr>
      <vt:lpstr>Accelerator Frontier “Message”</vt:lpstr>
      <vt:lpstr>Sources and Multi-MW targets:  - intense e+ sources - 2.4 MW for PIP-III - 4-8 MW for a muon collider   </vt:lpstr>
      <vt:lpstr>Accelerator and Test Facilities</vt:lpstr>
      <vt:lpstr>PowerPoint Presentation</vt:lpstr>
      <vt:lpstr>Accelerator Frontier “Message” #5</vt:lpstr>
      <vt:lpstr>AF “Message” on Facilities (2)</vt:lpstr>
      <vt:lpstr>AF “Message” on Facilities (3)</vt:lpstr>
      <vt:lpstr>AF R&amp;D “Message” re: Technology</vt:lpstr>
      <vt:lpstr>AF R&amp;D “Message” re: RF</vt:lpstr>
      <vt:lpstr>AF R&amp;D “Message” re: Magnets</vt:lpstr>
      <vt:lpstr>AF R&amp;D “Message” re: WFA</vt:lpstr>
      <vt:lpstr>Accelerator Frontier “Message”</vt:lpstr>
      <vt:lpstr>Accelerator Frontier “Ask”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AF1: Beam Physics and Accelerator Education</dc:title>
  <dc:creator>Young-Kee Kim</dc:creator>
  <cp:lastModifiedBy>Vladimir Shiltsev</cp:lastModifiedBy>
  <cp:revision>327</cp:revision>
  <dcterms:created xsi:type="dcterms:W3CDTF">2014-06-24T05:51:31Z</dcterms:created>
  <dcterms:modified xsi:type="dcterms:W3CDTF">2022-07-25T22:16:19Z</dcterms:modified>
</cp:coreProperties>
</file>