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828" r:id="rId3"/>
    <p:sldId id="2813" r:id="rId4"/>
    <p:sldId id="1433" r:id="rId5"/>
    <p:sldId id="2833" r:id="rId6"/>
    <p:sldId id="2871" r:id="rId7"/>
    <p:sldId id="2873" r:id="rId8"/>
    <p:sldId id="2804" r:id="rId9"/>
  </p:sldIdLst>
  <p:sldSz cx="9144000" cy="6858000" type="screen4x3"/>
  <p:notesSz cx="6858000" cy="9144000"/>
  <p:embeddedFontLst>
    <p:embeddedFont>
      <p:font typeface="Book Antiqua" panose="02040602050305030304" pitchFamily="18" charset="0"/>
      <p:regular r:id="rId11"/>
      <p:bold r:id="rId12"/>
      <p:italic r:id="rId13"/>
      <p:boldItalic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Helvetica" panose="020B0604020202020204" pitchFamily="34" charset="0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18" roundtripDataSignature="AMtx7mj951Pl8jH0T34ZaJI5lrvmO+2OK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4F496"/>
    <a:srgbClr val="E6EC9E"/>
    <a:srgbClr val="EC9EE6"/>
    <a:srgbClr val="339933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817" autoAdjust="0"/>
    <p:restoredTop sz="94660"/>
  </p:normalViewPr>
  <p:slideViewPr>
    <p:cSldViewPr snapToGrid="0">
      <p:cViewPr varScale="1">
        <p:scale>
          <a:sx n="61" d="100"/>
          <a:sy n="61" d="100"/>
        </p:scale>
        <p:origin x="869" y="4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3029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121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12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19" Type="http://schemas.openxmlformats.org/officeDocument/2006/relationships/presProps" Target="presProp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12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118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8"/>
          <p:cNvSpPr txBox="1">
            <a:spLocks noGrp="1"/>
          </p:cNvSpPr>
          <p:nvPr>
            <p:ph type="title"/>
          </p:nvPr>
        </p:nvSpPr>
        <p:spPr>
          <a:xfrm>
            <a:off x="0" y="85612"/>
            <a:ext cx="9144000" cy="832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8953"/>
              </a:buClr>
              <a:buSzPts val="1800"/>
              <a:buNone/>
              <a:defRPr sz="4400" b="1">
                <a:solidFill>
                  <a:srgbClr val="00206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7" name="Google Shape;17;p8"/>
          <p:cNvSpPr txBox="1">
            <a:spLocks noGrp="1"/>
          </p:cNvSpPr>
          <p:nvPr>
            <p:ph type="body" idx="1"/>
          </p:nvPr>
        </p:nvSpPr>
        <p:spPr>
          <a:xfrm>
            <a:off x="457200" y="1181958"/>
            <a:ext cx="8229600" cy="51743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07/22/2022</a:t>
            </a:r>
            <a:endParaRPr/>
          </a:p>
        </p:txBody>
      </p:sp>
      <p:sp>
        <p:nvSpPr>
          <p:cNvPr id="19" name="Google Shape;19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Shiltsev | Accelerator Frontier</a:t>
            </a:r>
            <a:endParaRPr/>
          </a:p>
        </p:txBody>
      </p:sp>
      <p:sp>
        <p:nvSpPr>
          <p:cNvPr id="20" name="Google Shape;20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9"/>
          <p:cNvSpPr txBox="1">
            <a:spLocks noGrp="1"/>
          </p:cNvSpPr>
          <p:nvPr>
            <p:ph type="title"/>
          </p:nvPr>
        </p:nvSpPr>
        <p:spPr>
          <a:xfrm>
            <a:off x="0" y="168792"/>
            <a:ext cx="9144000" cy="832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8953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07/22/2022</a:t>
            </a:r>
            <a:endParaRPr/>
          </a:p>
        </p:txBody>
      </p:sp>
      <p:sp>
        <p:nvSpPr>
          <p:cNvPr id="87" name="Google Shape;87;p1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Shiltsev | Accelerator Frontier</a:t>
            </a:r>
            <a:endParaRPr/>
          </a:p>
        </p:txBody>
      </p:sp>
      <p:sp>
        <p:nvSpPr>
          <p:cNvPr id="88" name="Google Shape;88;p1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ustom Layout">
  <p:cSld name="1_Custom Layout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0"/>
          <p:cNvSpPr txBox="1">
            <a:spLocks noGrp="1"/>
          </p:cNvSpPr>
          <p:nvPr>
            <p:ph type="title"/>
          </p:nvPr>
        </p:nvSpPr>
        <p:spPr>
          <a:xfrm>
            <a:off x="51620" y="80302"/>
            <a:ext cx="9144000" cy="832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8953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91" name="Google Shape;91;p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07/22/2022</a:t>
            </a:r>
            <a:endParaRPr/>
          </a:p>
        </p:txBody>
      </p:sp>
      <p:sp>
        <p:nvSpPr>
          <p:cNvPr id="92" name="Google Shape;92;p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Shiltsev | Accelerator Frontier</a:t>
            </a:r>
            <a:endParaRPr/>
          </a:p>
        </p:txBody>
      </p:sp>
      <p:sp>
        <p:nvSpPr>
          <p:cNvPr id="93" name="Google Shape;93;p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hart" type="chart">
  <p:cSld name="CHART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1"/>
          <p:cNvSpPr txBox="1">
            <a:spLocks noGrp="1"/>
          </p:cNvSpPr>
          <p:nvPr>
            <p:ph type="title"/>
          </p:nvPr>
        </p:nvSpPr>
        <p:spPr>
          <a:xfrm>
            <a:off x="457200" y="-57201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8953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21"/>
          <p:cNvSpPr>
            <a:spLocks noGrp="1"/>
          </p:cNvSpPr>
          <p:nvPr>
            <p:ph type="chart" idx="2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7" name="Google Shape;97;p21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07/22/2022</a:t>
            </a:r>
            <a:endParaRPr/>
          </a:p>
        </p:txBody>
      </p:sp>
      <p:sp>
        <p:nvSpPr>
          <p:cNvPr id="98" name="Google Shape;98;p21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Shiltsev | Accelerator Frontier</a:t>
            </a:r>
            <a:endParaRPr/>
          </a:p>
        </p:txBody>
      </p:sp>
      <p:sp>
        <p:nvSpPr>
          <p:cNvPr id="99" name="Google Shape;99;p21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Text, and Content" type="txAndObj">
  <p:cSld name="TEXT_AND_OBJECT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2"/>
          <p:cNvSpPr txBox="1">
            <a:spLocks noGrp="1"/>
          </p:cNvSpPr>
          <p:nvPr>
            <p:ph type="title"/>
          </p:nvPr>
        </p:nvSpPr>
        <p:spPr>
          <a:xfrm>
            <a:off x="612058" y="-85723"/>
            <a:ext cx="8229600" cy="855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8953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02" name="Google Shape;102;p22"/>
          <p:cNvSpPr txBox="1">
            <a:spLocks noGrp="1"/>
          </p:cNvSpPr>
          <p:nvPr>
            <p:ph type="body" idx="1"/>
          </p:nvPr>
        </p:nvSpPr>
        <p:spPr>
          <a:xfrm>
            <a:off x="457200" y="1312863"/>
            <a:ext cx="4038600" cy="481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body" idx="2"/>
          </p:nvPr>
        </p:nvSpPr>
        <p:spPr>
          <a:xfrm>
            <a:off x="4648200" y="1312863"/>
            <a:ext cx="4038600" cy="481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07/22/2022</a:t>
            </a:r>
            <a:endParaRPr/>
          </a:p>
        </p:txBody>
      </p:sp>
      <p:sp>
        <p:nvSpPr>
          <p:cNvPr id="105" name="Google Shape;105;p2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Shiltsev | Accelerator Frontier</a:t>
            </a:r>
            <a:endParaRPr/>
          </a:p>
        </p:txBody>
      </p:sp>
      <p:sp>
        <p:nvSpPr>
          <p:cNvPr id="106" name="Google Shape;106;p2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1" y="892040"/>
            <a:ext cx="8672513" cy="5059363"/>
          </a:xfrm>
          <a:prstGeom prst="rect">
            <a:avLst/>
          </a:prstGeom>
        </p:spPr>
        <p:txBody>
          <a:bodyPr lIns="0" tIns="0" rIns="0" bIns="0"/>
          <a:lstStyle>
            <a:lvl1pPr>
              <a:buFont typeface="Wingdings" pitchFamily="2" charset="2"/>
              <a:buChar char="§"/>
              <a:defRPr sz="2100">
                <a:solidFill>
                  <a:schemeClr val="accent6">
                    <a:lumMod val="50000"/>
                  </a:schemeClr>
                </a:solidFill>
              </a:defRPr>
            </a:lvl1pPr>
            <a:lvl2pPr>
              <a:defRPr sz="1650">
                <a:solidFill>
                  <a:srgbClr val="505050"/>
                </a:solidFill>
              </a:defRPr>
            </a:lvl2pPr>
            <a:lvl3pPr>
              <a:defRPr sz="1500">
                <a:solidFill>
                  <a:schemeClr val="accent4">
                    <a:lumMod val="75000"/>
                  </a:schemeClr>
                </a:solidFill>
              </a:defRPr>
            </a:lvl3pPr>
            <a:lvl4pPr>
              <a:defRPr sz="1200">
                <a:solidFill>
                  <a:srgbClr val="505050"/>
                </a:solidFill>
              </a:defRPr>
            </a:lvl4pPr>
            <a:lvl5pPr marL="1543050" indent="-171450">
              <a:buFont typeface="Arial"/>
              <a:buChar char="•"/>
              <a:defRPr sz="12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251754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2100">
                <a:solidFill>
                  <a:srgbClr val="1514C5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363519" y="6514370"/>
            <a:ext cx="888812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07/22/2022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4" y="6504215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r>
              <a:rPr lang="en-US"/>
              <a:t>Shiltsev | Accelerator Frontier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66145" y="6512252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2" name="Picture 11" descr="A picture containing icon&#10;&#10;Description automatically generated">
            <a:extLst>
              <a:ext uri="{FF2B5EF4-FFF2-40B4-BE49-F238E27FC236}">
                <a16:creationId xmlns:a16="http://schemas.microsoft.com/office/drawing/2014/main" id="{9CC9F3FA-594D-7948-B9BB-A349A58089C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1947" y="6308545"/>
            <a:ext cx="1108394" cy="199149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FED55EB-E5AE-1140-8A4A-A11133DEEC2F}"/>
              </a:ext>
            </a:extLst>
          </p:cNvPr>
          <p:cNvSpPr/>
          <p:nvPr userDrawn="1"/>
        </p:nvSpPr>
        <p:spPr>
          <a:xfrm>
            <a:off x="214492" y="6373659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37871938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9"/>
          <p:cNvSpPr txBox="1">
            <a:spLocks noGrp="1"/>
          </p:cNvSpPr>
          <p:nvPr>
            <p:ph type="ctrTitle"/>
          </p:nvPr>
        </p:nvSpPr>
        <p:spPr>
          <a:xfrm>
            <a:off x="1069623" y="34925"/>
            <a:ext cx="7961488" cy="710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8953"/>
              </a:buClr>
              <a:buSzPts val="1800"/>
              <a:buNone/>
              <a:defRPr sz="54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9"/>
          <p:cNvSpPr txBox="1">
            <a:spLocks noGrp="1"/>
          </p:cNvSpPr>
          <p:nvPr>
            <p:ph type="subTitle" idx="1"/>
          </p:nvPr>
        </p:nvSpPr>
        <p:spPr>
          <a:xfrm>
            <a:off x="310444" y="1120422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 dirty="0"/>
          </a:p>
        </p:txBody>
      </p:sp>
      <p:sp>
        <p:nvSpPr>
          <p:cNvPr id="24" name="Google Shape;24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07/22/2022</a:t>
            </a:r>
            <a:endParaRPr/>
          </a:p>
        </p:txBody>
      </p:sp>
      <p:sp>
        <p:nvSpPr>
          <p:cNvPr id="25" name="Google Shape;25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Shiltsev | Accelerator Frontier</a:t>
            </a:r>
            <a:endParaRPr/>
          </a:p>
        </p:txBody>
      </p:sp>
      <p:sp>
        <p:nvSpPr>
          <p:cNvPr id="26" name="Google Shape;26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0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8953"/>
              </a:buClr>
              <a:buSzPts val="4000"/>
              <a:buFont typeface="Calibri"/>
              <a:buNone/>
              <a:defRPr sz="4000" b="1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9" name="Google Shape;29;p10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07/22/2022</a:t>
            </a:r>
            <a:endParaRPr/>
          </a:p>
        </p:txBody>
      </p:sp>
      <p:sp>
        <p:nvSpPr>
          <p:cNvPr id="31" name="Google Shape;31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Shiltsev | Accelerator Frontier</a:t>
            </a:r>
            <a:endParaRPr/>
          </a:p>
        </p:txBody>
      </p:sp>
      <p:sp>
        <p:nvSpPr>
          <p:cNvPr id="32" name="Google Shape;32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2"/>
          <p:cNvSpPr txBox="1">
            <a:spLocks noGrp="1"/>
          </p:cNvSpPr>
          <p:nvPr>
            <p:ph type="title"/>
          </p:nvPr>
        </p:nvSpPr>
        <p:spPr>
          <a:xfrm>
            <a:off x="0" y="168792"/>
            <a:ext cx="9144000" cy="832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8953"/>
              </a:buClr>
              <a:buSzPts val="3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2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12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2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07/22/2022</a:t>
            </a:r>
            <a:endParaRPr/>
          </a:p>
        </p:txBody>
      </p:sp>
      <p:sp>
        <p:nvSpPr>
          <p:cNvPr id="47" name="Google Shape;47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Shiltsev | Accelerator Frontier</a:t>
            </a:r>
            <a:endParaRPr/>
          </a:p>
        </p:txBody>
      </p:sp>
      <p:sp>
        <p:nvSpPr>
          <p:cNvPr id="48" name="Google Shape;48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07/22/2022</a:t>
            </a:r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Shiltsev | Accelerator Frontier</a:t>
            </a:r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8953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5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15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1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07/22/2022</a:t>
            </a:r>
            <a:endParaRPr/>
          </a:p>
        </p:txBody>
      </p:sp>
      <p:sp>
        <p:nvSpPr>
          <p:cNvPr id="63" name="Google Shape;63;p1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Shiltsev | Accelerator Frontier</a:t>
            </a:r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6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8953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6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6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1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07/22/2022</a:t>
            </a:r>
            <a:endParaRPr/>
          </a:p>
        </p:txBody>
      </p:sp>
      <p:sp>
        <p:nvSpPr>
          <p:cNvPr id="70" name="Google Shape;70;p1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Shiltsev | Accelerator Frontier</a:t>
            </a:r>
            <a:endParaRPr/>
          </a:p>
        </p:txBody>
      </p:sp>
      <p:sp>
        <p:nvSpPr>
          <p:cNvPr id="71" name="Google Shape;71;p1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7"/>
          <p:cNvSpPr txBox="1">
            <a:spLocks noGrp="1"/>
          </p:cNvSpPr>
          <p:nvPr>
            <p:ph type="title"/>
          </p:nvPr>
        </p:nvSpPr>
        <p:spPr>
          <a:xfrm>
            <a:off x="0" y="168792"/>
            <a:ext cx="9144000" cy="832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8953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7"/>
          <p:cNvSpPr txBox="1">
            <a:spLocks noGrp="1"/>
          </p:cNvSpPr>
          <p:nvPr>
            <p:ph type="body" idx="1"/>
          </p:nvPr>
        </p:nvSpPr>
        <p:spPr>
          <a:xfrm rot="5400000">
            <a:off x="1984804" y="-345646"/>
            <a:ext cx="5174392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07/22/2022</a:t>
            </a:r>
            <a:endParaRPr/>
          </a:p>
        </p:txBody>
      </p:sp>
      <p:sp>
        <p:nvSpPr>
          <p:cNvPr id="76" name="Google Shape;76;p1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Shiltsev | Accelerator Frontier</a:t>
            </a:r>
            <a:endParaRPr/>
          </a:p>
        </p:txBody>
      </p:sp>
      <p:sp>
        <p:nvSpPr>
          <p:cNvPr id="77" name="Google Shape;77;p1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8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8953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8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07/22/2022</a:t>
            </a:r>
            <a:endParaRPr/>
          </a:p>
        </p:txBody>
      </p:sp>
      <p:sp>
        <p:nvSpPr>
          <p:cNvPr id="82" name="Google Shape;82;p1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Shiltsev | Accelerator Frontier</a:t>
            </a:r>
            <a:endParaRPr/>
          </a:p>
        </p:txBody>
      </p:sp>
      <p:sp>
        <p:nvSpPr>
          <p:cNvPr id="83" name="Google Shape;83;p1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7"/>
          <p:cNvSpPr txBox="1">
            <a:spLocks noGrp="1"/>
          </p:cNvSpPr>
          <p:nvPr>
            <p:ph type="title"/>
          </p:nvPr>
        </p:nvSpPr>
        <p:spPr>
          <a:xfrm>
            <a:off x="0" y="43447"/>
            <a:ext cx="9144000" cy="832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8953"/>
              </a:buClr>
              <a:buSzPts val="3400"/>
              <a:buFont typeface="Calibri"/>
              <a:buNone/>
              <a:defRPr sz="3400" b="0" i="0" u="none" strike="noStrike" cap="none">
                <a:solidFill>
                  <a:srgbClr val="9389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0327B77-823D-4B0E-90E4-02178643A6ED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0" y="308775"/>
            <a:ext cx="932155" cy="589972"/>
          </a:xfrm>
          <a:prstGeom prst="rect">
            <a:avLst/>
          </a:prstGeom>
          <a:noFill/>
        </p:spPr>
      </p:pic>
      <p:sp>
        <p:nvSpPr>
          <p:cNvPr id="11" name="Google Shape;11;p7"/>
          <p:cNvSpPr txBox="1">
            <a:spLocks noGrp="1"/>
          </p:cNvSpPr>
          <p:nvPr>
            <p:ph type="body" idx="1"/>
          </p:nvPr>
        </p:nvSpPr>
        <p:spPr>
          <a:xfrm>
            <a:off x="457200" y="1181958"/>
            <a:ext cx="8229600" cy="51743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/>
              <a:t>07/22/2022</a:t>
            </a:r>
            <a:endParaRPr/>
          </a:p>
        </p:txBody>
      </p:sp>
      <p:sp>
        <p:nvSpPr>
          <p:cNvPr id="13" name="Google Shape;13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/>
              <a:t>Shiltsev | Accelerator Frontier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440CED8-036F-454E-9DDA-DF5341758FF2}"/>
              </a:ext>
            </a:extLst>
          </p:cNvPr>
          <p:cNvCxnSpPr/>
          <p:nvPr userDrawn="1"/>
        </p:nvCxnSpPr>
        <p:spPr>
          <a:xfrm>
            <a:off x="932155" y="787796"/>
            <a:ext cx="8096435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  <p:sldLayoutId id="2147483665" r:id="rId14"/>
  </p:sldLayoutIdLst>
  <p:hf hdr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snowmass21.org/accelerator/start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A167E7-F3C3-014C-8B3C-0AFE91E79C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857" y="847635"/>
            <a:ext cx="8926286" cy="2930615"/>
          </a:xfrm>
        </p:spPr>
        <p:txBody>
          <a:bodyPr>
            <a:noAutofit/>
          </a:bodyPr>
          <a:lstStyle/>
          <a:p>
            <a:r>
              <a:rPr lang="en-US" sz="4800" b="1" dirty="0">
                <a:solidFill>
                  <a:srgbClr val="C00000"/>
                </a:solidFill>
              </a:rPr>
              <a:t> </a:t>
            </a:r>
            <a:br>
              <a:rPr 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Snowmass’21:  </a:t>
            </a:r>
            <a:br>
              <a:rPr 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Accelerator Frontier </a:t>
            </a:r>
            <a:r>
              <a:rPr lang="en-US" sz="4800" dirty="0">
                <a:solidFill>
                  <a:srgbClr val="0000FF"/>
                </a:solidFill>
              </a:rPr>
              <a:t>“Message”</a:t>
            </a:r>
            <a:br>
              <a:rPr lang="en-US" sz="4800" dirty="0">
                <a:solidFill>
                  <a:srgbClr val="0000FF"/>
                </a:solidFill>
              </a:rPr>
            </a:br>
            <a:r>
              <a:rPr lang="en-US" sz="4800" dirty="0">
                <a:solidFill>
                  <a:srgbClr val="0000FF"/>
                </a:solidFill>
              </a:rPr>
              <a:t>on Colliders</a:t>
            </a:r>
            <a:r>
              <a:rPr lang="en-US" sz="4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(for XF:EF-AF)</a:t>
            </a:r>
            <a:br>
              <a:rPr lang="en-US" sz="4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B800BF1-8233-F94A-AC6C-6DA3309FD7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6057" y="3341915"/>
            <a:ext cx="8207829" cy="281940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Community Summer Study – Seattle, July 22, 2022</a:t>
            </a:r>
          </a:p>
          <a:p>
            <a:endParaRPr lang="en-US" dirty="0"/>
          </a:p>
          <a:p>
            <a:r>
              <a:rPr lang="en-US" sz="4500" dirty="0">
                <a:solidFill>
                  <a:srgbClr val="002060"/>
                </a:solidFill>
              </a:rPr>
              <a:t>Stephen Gourlay, </a:t>
            </a:r>
            <a:r>
              <a:rPr lang="en-US" sz="4500" u="sng" dirty="0">
                <a:solidFill>
                  <a:srgbClr val="002060"/>
                </a:solidFill>
              </a:rPr>
              <a:t>Tor Raubenheimer</a:t>
            </a:r>
            <a:r>
              <a:rPr lang="en-US" sz="4500" dirty="0">
                <a:solidFill>
                  <a:srgbClr val="002060"/>
                </a:solidFill>
              </a:rPr>
              <a:t>, and </a:t>
            </a:r>
          </a:p>
          <a:p>
            <a:r>
              <a:rPr lang="en-US" sz="4500" dirty="0">
                <a:solidFill>
                  <a:srgbClr val="002060"/>
                </a:solidFill>
              </a:rPr>
              <a:t>Vladimir Shiltsev</a:t>
            </a:r>
          </a:p>
          <a:p>
            <a:endParaRPr lang="en-US" sz="3000" dirty="0">
              <a:solidFill>
                <a:srgbClr val="002060"/>
              </a:solidFill>
            </a:endParaRPr>
          </a:p>
          <a:p>
            <a:r>
              <a:rPr lang="en-US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(Snowmass’21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AF Conveners</a:t>
            </a:r>
            <a:r>
              <a:rPr lang="en-US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95A6AB-F7C7-4CAF-B64E-A5DD76A1001B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07/22/2022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A47BDD-FCE4-4BFC-9C21-1C199CFE7414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Shiltsev | Accelerator Frontier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A5A2A0-659D-45AF-8FE7-4129AAD28CE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5EA13E6-5629-42FB-8629-EFD4812F83E8}"/>
              </a:ext>
            </a:extLst>
          </p:cNvPr>
          <p:cNvSpPr txBox="1"/>
          <p:nvPr/>
        </p:nvSpPr>
        <p:spPr>
          <a:xfrm>
            <a:off x="4724400" y="201304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hlinkClick r:id="rId2"/>
              </a:rPr>
              <a:t>https://snowmass21.org/accelerator/start</a:t>
            </a:r>
            <a:endParaRPr lang="en-US" sz="1800" dirty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9003418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D9C6CE-DFCE-44EE-B6FB-61D9A78F147E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07/22/2022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FBA848-2FD6-4779-8505-4A3BF754662D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da-DK"/>
              <a:t>Shiltsev | Accelerator Frontier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EE9EBC-1840-4724-9B56-DEFE52CF3EA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3D351FF-ABC2-4A6C-A1B4-69ED572A1C4B}"/>
              </a:ext>
            </a:extLst>
          </p:cNvPr>
          <p:cNvSpPr txBox="1">
            <a:spLocks/>
          </p:cNvSpPr>
          <p:nvPr/>
        </p:nvSpPr>
        <p:spPr>
          <a:xfrm>
            <a:off x="979714" y="0"/>
            <a:ext cx="7772400" cy="719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8953"/>
              </a:buClr>
              <a:buSzPts val="1800"/>
              <a:buFont typeface="Calibri"/>
              <a:buNone/>
              <a:defRPr sz="3400" b="0" i="0" u="none" strike="noStrike" cap="none">
                <a:solidFill>
                  <a:srgbClr val="9389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600" b="1" dirty="0">
                <a:solidFill>
                  <a:srgbClr val="002060"/>
                </a:solidFill>
              </a:rPr>
              <a:t>From the ITF Report Draft: Tables 1-3, 5</a:t>
            </a:r>
          </a:p>
        </p:txBody>
      </p:sp>
      <p:graphicFrame>
        <p:nvGraphicFramePr>
          <p:cNvPr id="7" name="Table 9">
            <a:extLst>
              <a:ext uri="{FF2B5EF4-FFF2-40B4-BE49-F238E27FC236}">
                <a16:creationId xmlns:a16="http://schemas.microsoft.com/office/drawing/2014/main" id="{BFC22FC4-3BA3-4D95-B9A3-BA4F360463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3026438"/>
              </p:ext>
            </p:extLst>
          </p:nvPr>
        </p:nvGraphicFramePr>
        <p:xfrm>
          <a:off x="133004" y="982069"/>
          <a:ext cx="8846818" cy="56626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4727">
                  <a:extLst>
                    <a:ext uri="{9D8B030D-6E8A-4147-A177-3AD203B41FA5}">
                      <a16:colId xmlns:a16="http://schemas.microsoft.com/office/drawing/2014/main" val="1820928592"/>
                    </a:ext>
                  </a:extLst>
                </a:gridCol>
                <a:gridCol w="1072936">
                  <a:extLst>
                    <a:ext uri="{9D8B030D-6E8A-4147-A177-3AD203B41FA5}">
                      <a16:colId xmlns:a16="http://schemas.microsoft.com/office/drawing/2014/main" val="1635114527"/>
                    </a:ext>
                  </a:extLst>
                </a:gridCol>
                <a:gridCol w="1263831">
                  <a:extLst>
                    <a:ext uri="{9D8B030D-6E8A-4147-A177-3AD203B41FA5}">
                      <a16:colId xmlns:a16="http://schemas.microsoft.com/office/drawing/2014/main" val="3489904982"/>
                    </a:ext>
                  </a:extLst>
                </a:gridCol>
                <a:gridCol w="1263831">
                  <a:extLst>
                    <a:ext uri="{9D8B030D-6E8A-4147-A177-3AD203B41FA5}">
                      <a16:colId xmlns:a16="http://schemas.microsoft.com/office/drawing/2014/main" val="2302826623"/>
                    </a:ext>
                  </a:extLst>
                </a:gridCol>
                <a:gridCol w="1263831">
                  <a:extLst>
                    <a:ext uri="{9D8B030D-6E8A-4147-A177-3AD203B41FA5}">
                      <a16:colId xmlns:a16="http://schemas.microsoft.com/office/drawing/2014/main" val="1827485264"/>
                    </a:ext>
                  </a:extLst>
                </a:gridCol>
                <a:gridCol w="1263831">
                  <a:extLst>
                    <a:ext uri="{9D8B030D-6E8A-4147-A177-3AD203B41FA5}">
                      <a16:colId xmlns:a16="http://schemas.microsoft.com/office/drawing/2014/main" val="1789676420"/>
                    </a:ext>
                  </a:extLst>
                </a:gridCol>
                <a:gridCol w="1263831">
                  <a:extLst>
                    <a:ext uri="{9D8B030D-6E8A-4147-A177-3AD203B41FA5}">
                      <a16:colId xmlns:a16="http://schemas.microsoft.com/office/drawing/2014/main" val="3962691229"/>
                    </a:ext>
                  </a:extLst>
                </a:gridCol>
              </a:tblGrid>
              <a:tr h="428704">
                <a:tc>
                  <a:txBody>
                    <a:bodyPr/>
                    <a:lstStyle/>
                    <a:p>
                      <a:endParaRPr lang="en-US" sz="1800" dirty="0"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Book Antiqua" panose="02040602050305030304" pitchFamily="18" charset="0"/>
                        </a:rPr>
                        <a:t>CME (</a:t>
                      </a:r>
                      <a:r>
                        <a:rPr lang="en-US" dirty="0" err="1">
                          <a:latin typeface="Book Antiqua" panose="02040602050305030304" pitchFamily="18" charset="0"/>
                        </a:rPr>
                        <a:t>TeV</a:t>
                      </a:r>
                      <a:r>
                        <a:rPr lang="en-US" dirty="0">
                          <a:latin typeface="Book Antiqua" panose="02040602050305030304" pitchFamily="18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Book Antiqua" panose="02040602050305030304" pitchFamily="18" charset="0"/>
                        </a:rPr>
                        <a:t>Lumi</a:t>
                      </a:r>
                      <a:r>
                        <a:rPr lang="en-US" dirty="0">
                          <a:latin typeface="Book Antiqua" panose="02040602050305030304" pitchFamily="18" charset="0"/>
                        </a:rPr>
                        <a:t> per IP (10^34)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Book Antiqua" panose="02040602050305030304" pitchFamily="18" charset="0"/>
                        </a:rPr>
                        <a:t>Years, pre-project R&amp;D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Book Antiqua" panose="02040602050305030304" pitchFamily="18" charset="0"/>
                        </a:rPr>
                        <a:t>Years to 1</a:t>
                      </a:r>
                      <a:r>
                        <a:rPr lang="en-US" baseline="30000" dirty="0">
                          <a:latin typeface="Book Antiqua" panose="02040602050305030304" pitchFamily="18" charset="0"/>
                        </a:rPr>
                        <a:t>st</a:t>
                      </a:r>
                      <a:r>
                        <a:rPr lang="en-US" dirty="0">
                          <a:latin typeface="Book Antiqua" panose="02040602050305030304" pitchFamily="18" charset="0"/>
                        </a:rPr>
                        <a:t> physics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Book Antiqua" panose="02040602050305030304" pitchFamily="18" charset="0"/>
                        </a:rPr>
                        <a:t>Cost range (2021 B$)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Book Antiqua" panose="02040602050305030304" pitchFamily="18" charset="0"/>
                        </a:rPr>
                        <a:t>Electric Power (MW)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252644"/>
                  </a:ext>
                </a:extLst>
              </a:tr>
              <a:tr h="428704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rgbClr val="00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anose="02040602050305030304" pitchFamily="18" charset="0"/>
                        </a:rPr>
                        <a:t>FCCee-0.24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anose="02040602050305030304" pitchFamily="18" charset="0"/>
                        </a:rPr>
                        <a:t>0.24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anose="02040602050305030304" pitchFamily="18" charset="0"/>
                        </a:rPr>
                        <a:t>8.5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anose="02040602050305030304" pitchFamily="18" charset="0"/>
                        </a:rPr>
                        <a:t>0-2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anose="02040602050305030304" pitchFamily="18" charset="0"/>
                        </a:rPr>
                        <a:t>13-18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anose="02040602050305030304" pitchFamily="18" charset="0"/>
                        </a:rPr>
                        <a:t>12-18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anose="02040602050305030304" pitchFamily="18" charset="0"/>
                        </a:rPr>
                        <a:t>280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02222454"/>
                  </a:ext>
                </a:extLst>
              </a:tr>
              <a:tr h="428704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rgbClr val="00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anose="02040602050305030304" pitchFamily="18" charset="0"/>
                        </a:rPr>
                        <a:t>ILC-0.25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anose="02040602050305030304" pitchFamily="18" charset="0"/>
                        </a:rPr>
                        <a:t>0.25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anose="02040602050305030304" pitchFamily="18" charset="0"/>
                        </a:rPr>
                        <a:t>2.7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anose="02040602050305030304" pitchFamily="18" charset="0"/>
                        </a:rPr>
                        <a:t>0-2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anose="02040602050305030304" pitchFamily="18" charset="0"/>
                        </a:rPr>
                        <a:t>&lt;12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anose="02040602050305030304" pitchFamily="18" charset="0"/>
                        </a:rPr>
                        <a:t>7-12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anose="02040602050305030304" pitchFamily="18" charset="0"/>
                        </a:rPr>
                        <a:t>140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46048859"/>
                  </a:ext>
                </a:extLst>
              </a:tr>
              <a:tr h="428704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rgbClr val="00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anose="02040602050305030304" pitchFamily="18" charset="0"/>
                        </a:rPr>
                        <a:t>CLIC-0.38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anose="02040602050305030304" pitchFamily="18" charset="0"/>
                        </a:rPr>
                        <a:t>0.38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anose="02040602050305030304" pitchFamily="18" charset="0"/>
                        </a:rPr>
                        <a:t>2.3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anose="02040602050305030304" pitchFamily="18" charset="0"/>
                        </a:rPr>
                        <a:t>0-2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anose="02040602050305030304" pitchFamily="18" charset="0"/>
                        </a:rPr>
                        <a:t>13-18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anose="02040602050305030304" pitchFamily="18" charset="0"/>
                        </a:rPr>
                        <a:t>7-12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anose="02040602050305030304" pitchFamily="18" charset="0"/>
                        </a:rPr>
                        <a:t>110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0244215"/>
                  </a:ext>
                </a:extLst>
              </a:tr>
              <a:tr h="428704"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anose="02040602050305030304" pitchFamily="18" charset="0"/>
                        </a:rPr>
                        <a:t>HELEN-0.25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anose="02040602050305030304" pitchFamily="18" charset="0"/>
                        </a:rPr>
                        <a:t>0.25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anose="02040602050305030304" pitchFamily="18" charset="0"/>
                        </a:rPr>
                        <a:t>1.4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anose="02040602050305030304" pitchFamily="18" charset="0"/>
                        </a:rPr>
                        <a:t>5-10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anose="02040602050305030304" pitchFamily="18" charset="0"/>
                        </a:rPr>
                        <a:t>13-18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anose="02040602050305030304" pitchFamily="18" charset="0"/>
                        </a:rPr>
                        <a:t>7-12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anose="02040602050305030304" pitchFamily="18" charset="0"/>
                        </a:rPr>
                        <a:t>110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46285712"/>
                  </a:ext>
                </a:extLst>
              </a:tr>
              <a:tr h="428704"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anose="02040602050305030304" pitchFamily="18" charset="0"/>
                        </a:rPr>
                        <a:t>CCC-0.25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anose="02040602050305030304" pitchFamily="18" charset="0"/>
                        </a:rPr>
                        <a:t>0.25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anose="02040602050305030304" pitchFamily="18" charset="0"/>
                        </a:rPr>
                        <a:t>1.3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anose="02040602050305030304" pitchFamily="18" charset="0"/>
                        </a:rPr>
                        <a:t>3-5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anose="02040602050305030304" pitchFamily="18" charset="0"/>
                        </a:rPr>
                        <a:t>13-18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anose="02040602050305030304" pitchFamily="18" charset="0"/>
                        </a:rPr>
                        <a:t>7-12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anose="02040602050305030304" pitchFamily="18" charset="0"/>
                        </a:rPr>
                        <a:t>150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70060084"/>
                  </a:ext>
                </a:extLst>
              </a:tr>
              <a:tr h="428704"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anose="02040602050305030304" pitchFamily="18" charset="0"/>
                        </a:rPr>
                        <a:t>CERC(ERL)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anose="02040602050305030304" pitchFamily="18" charset="0"/>
                        </a:rPr>
                        <a:t>0.24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anose="02040602050305030304" pitchFamily="18" charset="0"/>
                        </a:rPr>
                        <a:t>78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anose="02040602050305030304" pitchFamily="18" charset="0"/>
                        </a:rPr>
                        <a:t>5-10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anose="02040602050305030304" pitchFamily="18" charset="0"/>
                        </a:rPr>
                        <a:t>19-24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anose="02040602050305030304" pitchFamily="18" charset="0"/>
                        </a:rPr>
                        <a:t>12-30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anose="02040602050305030304" pitchFamily="18" charset="0"/>
                        </a:rPr>
                        <a:t>90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9151871"/>
                  </a:ext>
                </a:extLst>
              </a:tr>
              <a:tr h="428704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anose="02040602050305030304" pitchFamily="18" charset="0"/>
                        </a:rPr>
                        <a:t>CLIC-3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anose="02040602050305030304" pitchFamily="18" charset="0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anose="02040602050305030304" pitchFamily="18" charset="0"/>
                        </a:rPr>
                        <a:t>5.9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anose="02040602050305030304" pitchFamily="18" charset="0"/>
                        </a:rPr>
                        <a:t>3-5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anose="02040602050305030304" pitchFamily="18" charset="0"/>
                        </a:rPr>
                        <a:t>19-24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anose="02040602050305030304" pitchFamily="18" charset="0"/>
                        </a:rPr>
                        <a:t>18-30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anose="02040602050305030304" pitchFamily="18" charset="0"/>
                        </a:rPr>
                        <a:t>~550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97233667"/>
                  </a:ext>
                </a:extLst>
              </a:tr>
              <a:tr h="428704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anose="02040602050305030304" pitchFamily="18" charset="0"/>
                        </a:rPr>
                        <a:t>ILC-3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anose="02040602050305030304" pitchFamily="18" charset="0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anose="02040602050305030304" pitchFamily="18" charset="0"/>
                        </a:rPr>
                        <a:t>6.1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anose="02040602050305030304" pitchFamily="18" charset="0"/>
                        </a:rPr>
                        <a:t>5-10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anose="02040602050305030304" pitchFamily="18" charset="0"/>
                        </a:rPr>
                        <a:t>19-24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anose="02040602050305030304" pitchFamily="18" charset="0"/>
                        </a:rPr>
                        <a:t>18-30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anose="02040602050305030304" pitchFamily="18" charset="0"/>
                        </a:rPr>
                        <a:t>~400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6324293"/>
                  </a:ext>
                </a:extLst>
              </a:tr>
              <a:tr h="428704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anose="02040602050305030304" pitchFamily="18" charset="0"/>
                        </a:rPr>
                        <a:t>MC-3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anose="02040602050305030304" pitchFamily="18" charset="0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anose="02040602050305030304" pitchFamily="18" charset="0"/>
                        </a:rPr>
                        <a:t>2.3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anose="02040602050305030304" pitchFamily="18" charset="0"/>
                        </a:rPr>
                        <a:t>&gt;10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anose="02040602050305030304" pitchFamily="18" charset="0"/>
                        </a:rPr>
                        <a:t>19-24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anose="02040602050305030304" pitchFamily="18" charset="0"/>
                        </a:rPr>
                        <a:t>7-12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anose="02040602050305030304" pitchFamily="18" charset="0"/>
                        </a:rPr>
                        <a:t>~230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72061393"/>
                  </a:ext>
                </a:extLst>
              </a:tr>
              <a:tr h="428704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anose="02040602050305030304" pitchFamily="18" charset="0"/>
                        </a:rPr>
                        <a:t>MC-FNAL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anose="02040602050305030304" pitchFamily="18" charset="0"/>
                        </a:rPr>
                        <a:t>6-10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anose="02040602050305030304" pitchFamily="18" charset="0"/>
                        </a:rPr>
                        <a:t>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anose="02040602050305030304" pitchFamily="18" charset="0"/>
                        </a:rPr>
                        <a:t>&gt;10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anose="02040602050305030304" pitchFamily="18" charset="0"/>
                        </a:rPr>
                        <a:t>19-24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anose="02040602050305030304" pitchFamily="18" charset="0"/>
                        </a:rPr>
                        <a:t>12-18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anose="02040602050305030304" pitchFamily="18" charset="0"/>
                        </a:rPr>
                        <a:t>O(300)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26460814"/>
                  </a:ext>
                </a:extLst>
              </a:tr>
              <a:tr h="428704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anose="02040602050305030304" pitchFamily="18" charset="0"/>
                        </a:rPr>
                        <a:t>MC-IMCC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anose="02040602050305030304" pitchFamily="18" charset="0"/>
                        </a:rPr>
                        <a:t>10-14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anose="02040602050305030304" pitchFamily="18" charset="0"/>
                        </a:rPr>
                        <a:t>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anose="02040602050305030304" pitchFamily="18" charset="0"/>
                        </a:rPr>
                        <a:t>&gt;10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anose="02040602050305030304" pitchFamily="18" charset="0"/>
                        </a:rPr>
                        <a:t>&gt;25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anose="02040602050305030304" pitchFamily="18" charset="0"/>
                        </a:rPr>
                        <a:t>12-18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anose="02040602050305030304" pitchFamily="18" charset="0"/>
                        </a:rPr>
                        <a:t>O(300)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31046563"/>
                  </a:ext>
                </a:extLst>
              </a:tr>
              <a:tr h="428704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anose="02040602050305030304" pitchFamily="18" charset="0"/>
                        </a:rPr>
                        <a:t>FCChh-100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anose="02040602050305030304" pitchFamily="18" charset="0"/>
                        </a:rPr>
                        <a:t>100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anose="02040602050305030304" pitchFamily="18" charset="0"/>
                        </a:rPr>
                        <a:t>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anose="02040602050305030304" pitchFamily="18" charset="0"/>
                        </a:rPr>
                        <a:t>&gt;10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anose="02040602050305030304" pitchFamily="18" charset="0"/>
                        </a:rPr>
                        <a:t>&gt;25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anose="02040602050305030304" pitchFamily="18" charset="0"/>
                        </a:rPr>
                        <a:t>30-50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anose="02040602050305030304" pitchFamily="18" charset="0"/>
                        </a:rPr>
                        <a:t>~560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518052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73527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3A5E16-B607-4AED-BA0A-4AE428071F7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07/22/2022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548536-211C-433E-8E5D-7506D4976AED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Shiltsev | Accelerator Frontier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9F8592-F5ED-4BE5-82AE-EE2B795B824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19ADF6E-2787-4AAF-86CC-BF939BBE9A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56" y="852732"/>
            <a:ext cx="7086600" cy="5917601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73226BCC-D4B2-4A5C-A4D7-EA63D1ECE326}"/>
              </a:ext>
            </a:extLst>
          </p:cNvPr>
          <p:cNvSpPr txBox="1">
            <a:spLocks/>
          </p:cNvSpPr>
          <p:nvPr/>
        </p:nvSpPr>
        <p:spPr>
          <a:xfrm>
            <a:off x="0" y="19108"/>
            <a:ext cx="9144000" cy="77337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8953"/>
              </a:buClr>
              <a:buSzPts val="1800"/>
              <a:buFont typeface="Calibri"/>
              <a:buNone/>
              <a:defRPr sz="3400" b="0" i="0" u="none" strike="noStrike" cap="none">
                <a:solidFill>
                  <a:srgbClr val="9389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Future Colliders R&amp;D Program - Initiative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5EF2293-CC97-4CED-B0DC-26C76729EDBA}"/>
              </a:ext>
            </a:extLst>
          </p:cNvPr>
          <p:cNvSpPr txBox="1"/>
          <p:nvPr/>
        </p:nvSpPr>
        <p:spPr>
          <a:xfrm>
            <a:off x="7238303" y="893206"/>
            <a:ext cx="1930635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0000FF"/>
                </a:solidFill>
              </a:rPr>
              <a:t>Completed:</a:t>
            </a:r>
          </a:p>
          <a:p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 ILC</a:t>
            </a:r>
          </a:p>
          <a:p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 LARP (LHC)</a:t>
            </a:r>
          </a:p>
          <a:p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 MAP (Muon)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4D1736B-595C-4E03-8554-D7AB69AC3B93}"/>
              </a:ext>
            </a:extLst>
          </p:cNvPr>
          <p:cNvSpPr txBox="1"/>
          <p:nvPr/>
        </p:nvSpPr>
        <p:spPr>
          <a:xfrm>
            <a:off x="7081074" y="2244810"/>
            <a:ext cx="1930635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C00000"/>
                </a:solidFill>
              </a:rPr>
              <a:t>Proposed </a:t>
            </a:r>
          </a:p>
          <a:p>
            <a:r>
              <a:rPr lang="en-US" sz="2200" b="1" dirty="0">
                <a:solidFill>
                  <a:srgbClr val="C00000"/>
                </a:solidFill>
              </a:rPr>
              <a:t>for FY24-30:</a:t>
            </a:r>
          </a:p>
          <a:p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Future Colliders</a:t>
            </a:r>
          </a:p>
        </p:txBody>
      </p:sp>
      <p:sp>
        <p:nvSpPr>
          <p:cNvPr id="17" name="Arrow: Left 16">
            <a:extLst>
              <a:ext uri="{FF2B5EF4-FFF2-40B4-BE49-F238E27FC236}">
                <a16:creationId xmlns:a16="http://schemas.microsoft.com/office/drawing/2014/main" id="{E0763377-293A-4C74-B480-210CBFE953C8}"/>
              </a:ext>
            </a:extLst>
          </p:cNvPr>
          <p:cNvSpPr/>
          <p:nvPr/>
        </p:nvSpPr>
        <p:spPr>
          <a:xfrm rot="16200000">
            <a:off x="7950181" y="2939898"/>
            <a:ext cx="192419" cy="1020205"/>
          </a:xfrm>
          <a:prstGeom prst="leftArrow">
            <a:avLst/>
          </a:prstGeom>
          <a:solidFill>
            <a:srgbClr val="FF0000">
              <a:alpha val="60000"/>
            </a:srgb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284B456-64A4-43F7-9A86-A0FF8B50A319}"/>
              </a:ext>
            </a:extLst>
          </p:cNvPr>
          <p:cNvSpPr/>
          <p:nvPr/>
        </p:nvSpPr>
        <p:spPr>
          <a:xfrm>
            <a:off x="7053339" y="4161317"/>
            <a:ext cx="405686" cy="202865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EEA51FC-A924-45EF-BDA3-E7B5AB042F0A}"/>
              </a:ext>
            </a:extLst>
          </p:cNvPr>
          <p:cNvSpPr/>
          <p:nvPr/>
        </p:nvSpPr>
        <p:spPr>
          <a:xfrm>
            <a:off x="7501937" y="3830823"/>
            <a:ext cx="344986" cy="530143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35D6650-84F7-4D09-BE49-983BF0BFECF3}"/>
              </a:ext>
            </a:extLst>
          </p:cNvPr>
          <p:cNvSpPr/>
          <p:nvPr/>
        </p:nvSpPr>
        <p:spPr>
          <a:xfrm>
            <a:off x="8644628" y="3468632"/>
            <a:ext cx="319997" cy="871841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014E70C-6215-4EFB-A9F8-554497CE4DF8}"/>
              </a:ext>
            </a:extLst>
          </p:cNvPr>
          <p:cNvSpPr txBox="1"/>
          <p:nvPr/>
        </p:nvSpPr>
        <p:spPr>
          <a:xfrm>
            <a:off x="7778376" y="3996913"/>
            <a:ext cx="8803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.......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88EBD95-D2C7-4A83-B7DB-4D2F7E0549C7}"/>
              </a:ext>
            </a:extLst>
          </p:cNvPr>
          <p:cNvSpPr txBox="1"/>
          <p:nvPr/>
        </p:nvSpPr>
        <p:spPr>
          <a:xfrm>
            <a:off x="7081074" y="4625086"/>
            <a:ext cx="206292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33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Integrated program: </a:t>
            </a:r>
          </a:p>
          <a:p>
            <a:r>
              <a:rPr lang="en-US" sz="18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FCCee</a:t>
            </a:r>
            <a:r>
              <a:rPr lang="en-US" sz="18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ILC,</a:t>
            </a:r>
          </a:p>
          <a:p>
            <a:r>
              <a:rPr lang="en-US" sz="18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C^3, HELEN, </a:t>
            </a:r>
          </a:p>
          <a:p>
            <a:r>
              <a:rPr lang="en-US" sz="18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Muon Collider, </a:t>
            </a:r>
            <a:r>
              <a:rPr lang="en-US" sz="18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etc</a:t>
            </a:r>
            <a:endParaRPr lang="en-US" sz="18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8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US and abroad</a:t>
            </a:r>
          </a:p>
          <a:p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Design and R&amp;D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1710FD6-1808-44AD-B58F-C1CF2048BBBD}"/>
              </a:ext>
            </a:extLst>
          </p:cNvPr>
          <p:cNvSpPr txBox="1"/>
          <p:nvPr/>
        </p:nvSpPr>
        <p:spPr>
          <a:xfrm>
            <a:off x="155742" y="6497928"/>
            <a:ext cx="463647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https://arxiv.org/abs/2207.06213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7F17BBC-972D-4BF1-9BB9-89D47B5B987B}"/>
              </a:ext>
            </a:extLst>
          </p:cNvPr>
          <p:cNvSpPr txBox="1"/>
          <p:nvPr/>
        </p:nvSpPr>
        <p:spPr>
          <a:xfrm>
            <a:off x="4598626" y="1056192"/>
            <a:ext cx="2236510" cy="338554"/>
          </a:xfrm>
          <a:prstGeom prst="rect">
            <a:avLst/>
          </a:prstGeom>
          <a:solidFill>
            <a:schemeClr val="lt1"/>
          </a:solidFill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Accel. Test Facilities      </a:t>
            </a:r>
          </a:p>
        </p:txBody>
      </p:sp>
      <p:sp>
        <p:nvSpPr>
          <p:cNvPr id="14" name="Arrow: Left 13">
            <a:extLst>
              <a:ext uri="{FF2B5EF4-FFF2-40B4-BE49-F238E27FC236}">
                <a16:creationId xmlns:a16="http://schemas.microsoft.com/office/drawing/2014/main" id="{8C4C054A-1B15-4407-BB93-AC7FF7150F8A}"/>
              </a:ext>
            </a:extLst>
          </p:cNvPr>
          <p:cNvSpPr/>
          <p:nvPr/>
        </p:nvSpPr>
        <p:spPr>
          <a:xfrm>
            <a:off x="6398718" y="1326197"/>
            <a:ext cx="872836" cy="365125"/>
          </a:xfrm>
          <a:prstGeom prst="leftArrow">
            <a:avLst/>
          </a:prstGeom>
          <a:solidFill>
            <a:srgbClr val="FF0000">
              <a:alpha val="60000"/>
            </a:srgb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8A85AF6-FDF6-4684-8F0E-9677DC2125A6}"/>
              </a:ext>
            </a:extLst>
          </p:cNvPr>
          <p:cNvCxnSpPr/>
          <p:nvPr/>
        </p:nvCxnSpPr>
        <p:spPr>
          <a:xfrm>
            <a:off x="4147457" y="1086131"/>
            <a:ext cx="280422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3073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5" grpId="0"/>
      <p:bldP spid="16" grpId="0"/>
      <p:bldP spid="17" grpId="0" animBg="1"/>
      <p:bldP spid="18" grpId="0" animBg="1"/>
      <p:bldP spid="20" grpId="0" animBg="1"/>
      <p:bldP spid="21" grpId="0" animBg="1"/>
      <p:bldP spid="22" grpId="0"/>
      <p:bldP spid="23" grpId="0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0A1EDA1-F0B4-4847-AB7B-1DEDBF19A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278" y="168449"/>
            <a:ext cx="3830782" cy="2528452"/>
          </a:xfrm>
        </p:spPr>
        <p:txBody>
          <a:bodyPr/>
          <a:lstStyle/>
          <a:p>
            <a:pPr algn="l"/>
            <a:r>
              <a:rPr lang="en-US" sz="2800" b="1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Multi-MW targets: </a:t>
            </a:r>
            <a:br>
              <a:rPr lang="en-US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n-US" sz="24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- </a:t>
            </a:r>
            <a:r>
              <a:rPr 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2.4 MW for PIP-III</a:t>
            </a:r>
            <a:br>
              <a:rPr lang="en-US" sz="24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n-US" sz="24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- 4-8 MW for </a:t>
            </a:r>
            <a:br>
              <a:rPr lang="en-US" sz="24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muon collider</a:t>
            </a:r>
            <a:r>
              <a:rPr lang="en-US" sz="24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br>
              <a:rPr lang="en-US" sz="2400" dirty="0"/>
            </a:br>
            <a:r>
              <a:rPr lang="en-US" dirty="0"/>
              <a:t>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C380A80-4362-4DD4-B3B1-0AE0314220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Shiltsev | Accelerator Frontier</a:t>
            </a:r>
            <a:endParaRPr lang="en-US" b="1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FE51C3-5380-40D5-B9C8-3218E72B76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E6A0B260-C91F-4B17-B5FA-A30B439399EE}"/>
              </a:ext>
            </a:extLst>
          </p:cNvPr>
          <p:cNvSpPr txBox="1">
            <a:spLocks/>
          </p:cNvSpPr>
          <p:nvPr/>
        </p:nvSpPr>
        <p:spPr>
          <a:xfrm>
            <a:off x="4610914" y="1704370"/>
            <a:ext cx="4370534" cy="2528452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rgbClr val="004C97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9pPr>
          </a:lstStyle>
          <a:p>
            <a:pPr algn="r"/>
            <a:r>
              <a:rPr lang="en-US" dirty="0">
                <a:solidFill>
                  <a:srgbClr val="7030A0"/>
                </a:solidFill>
              </a:rPr>
              <a:t>Magnets for </a:t>
            </a:r>
          </a:p>
          <a:p>
            <a:pPr algn="r"/>
            <a:r>
              <a:rPr lang="en-US" dirty="0">
                <a:solidFill>
                  <a:srgbClr val="7030A0"/>
                </a:solidFill>
              </a:rPr>
              <a:t>colliders and RCSs: </a:t>
            </a:r>
            <a:br>
              <a:rPr lang="en-US" dirty="0">
                <a:solidFill>
                  <a:srgbClr val="7030A0"/>
                </a:solidFill>
              </a:rPr>
            </a:br>
            <a:r>
              <a:rPr lang="en-US" b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en-US" sz="2400" b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16T dipoles</a:t>
            </a:r>
          </a:p>
          <a:p>
            <a:pPr algn="r"/>
            <a:r>
              <a:rPr lang="en-US" sz="2400" b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- 40T solenoids    </a:t>
            </a:r>
            <a:br>
              <a:rPr lang="en-US" sz="2400" b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b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- 1000 T/s fast </a:t>
            </a:r>
          </a:p>
          <a:p>
            <a:pPr algn="r"/>
            <a:r>
              <a:rPr lang="en-US" sz="2400" b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cycling ones </a:t>
            </a:r>
          </a:p>
          <a:p>
            <a:pPr algn="r"/>
            <a:r>
              <a:rPr lang="en-US" sz="2400" b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…coordinated </a:t>
            </a:r>
          </a:p>
          <a:p>
            <a:pPr algn="r"/>
            <a:r>
              <a:rPr lang="en-US" sz="2400" b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 US MDP</a:t>
            </a:r>
            <a:br>
              <a:rPr lang="en-US" sz="2400" dirty="0">
                <a:solidFill>
                  <a:srgbClr val="050C9B"/>
                </a:solidFill>
              </a:rPr>
            </a:br>
            <a:r>
              <a:rPr lang="en-US" dirty="0">
                <a:solidFill>
                  <a:srgbClr val="050C9B"/>
                </a:solidFill>
              </a:rPr>
              <a:t> </a:t>
            </a: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0482D529-4028-4675-AD05-791644A7E2DA}"/>
              </a:ext>
            </a:extLst>
          </p:cNvPr>
          <p:cNvSpPr txBox="1">
            <a:spLocks/>
          </p:cNvSpPr>
          <p:nvPr/>
        </p:nvSpPr>
        <p:spPr>
          <a:xfrm>
            <a:off x="115989" y="4215002"/>
            <a:ext cx="4370534" cy="2528452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rgbClr val="004C97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 err="1">
                <a:solidFill>
                  <a:schemeClr val="bg2"/>
                </a:solidFill>
              </a:rPr>
              <a:t>Wakefields</a:t>
            </a:r>
            <a:r>
              <a:rPr lang="en-US" dirty="0">
                <a:solidFill>
                  <a:schemeClr val="bg2"/>
                </a:solidFill>
              </a:rPr>
              <a:t>: </a:t>
            </a:r>
            <a:br>
              <a:rPr lang="en-US" dirty="0">
                <a:solidFill>
                  <a:schemeClr val="bg2"/>
                </a:solidFill>
              </a:rPr>
            </a:br>
            <a:r>
              <a:rPr lang="en-US" b="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en-US" sz="2400" b="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collider quality beams</a:t>
            </a:r>
          </a:p>
          <a:p>
            <a:r>
              <a:rPr lang="en-US" sz="2400" b="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efficient drivers and staging</a:t>
            </a:r>
          </a:p>
          <a:p>
            <a:r>
              <a:rPr lang="en-US" sz="2400" b="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close coordination with Int’l (Euro Roadmap, EUPRAXIA,..)</a:t>
            </a:r>
            <a:br>
              <a:rPr lang="en-US" sz="2400" dirty="0"/>
            </a:br>
            <a:r>
              <a:rPr lang="en-US" dirty="0"/>
              <a:t> </a:t>
            </a:r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74F9B3B8-20B3-4AAC-82D8-7181930902AD}"/>
              </a:ext>
            </a:extLst>
          </p:cNvPr>
          <p:cNvSpPr txBox="1">
            <a:spLocks/>
          </p:cNvSpPr>
          <p:nvPr/>
        </p:nvSpPr>
        <p:spPr>
          <a:xfrm>
            <a:off x="4513553" y="4232822"/>
            <a:ext cx="4370534" cy="2528452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rgbClr val="004C97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9pPr>
          </a:lstStyle>
          <a:p>
            <a:pPr algn="r"/>
            <a:r>
              <a:rPr lang="en-US" dirty="0">
                <a:solidFill>
                  <a:srgbClr val="050C9B"/>
                </a:solidFill>
              </a:rPr>
              <a:t>SC/NC RF: </a:t>
            </a:r>
            <a:br>
              <a:rPr lang="en-US" dirty="0">
                <a:solidFill>
                  <a:srgbClr val="050C9B"/>
                </a:solidFill>
              </a:rPr>
            </a:br>
            <a:r>
              <a:rPr lang="en-US" b="0" dirty="0">
                <a:solidFill>
                  <a:srgbClr val="050C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en-US" sz="2400" b="0" dirty="0">
                <a:solidFill>
                  <a:srgbClr val="050C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70-120 MV/m C</a:t>
            </a:r>
            <a:r>
              <a:rPr lang="en-US" sz="2400" b="0" baseline="30000" dirty="0">
                <a:solidFill>
                  <a:srgbClr val="050C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en-US" sz="2400" b="0" dirty="0">
                <a:solidFill>
                  <a:srgbClr val="050C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</a:p>
          <a:p>
            <a:pPr algn="r"/>
            <a:r>
              <a:rPr lang="en-US" sz="2400" b="0" dirty="0">
                <a:solidFill>
                  <a:srgbClr val="050C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- 70 MV/m TW SRF</a:t>
            </a:r>
          </a:p>
          <a:p>
            <a:pPr marL="342900" indent="-342900" algn="r">
              <a:buFontTx/>
              <a:buChar char="-"/>
            </a:pPr>
            <a:r>
              <a:rPr lang="en-US" sz="2400" b="0" dirty="0">
                <a:solidFill>
                  <a:srgbClr val="050C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 materials, high </a:t>
            </a:r>
            <a:r>
              <a:rPr lang="en-US" sz="2400" b="0" i="1" dirty="0">
                <a:solidFill>
                  <a:srgbClr val="050C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</a:t>
            </a:r>
            <a:r>
              <a:rPr lang="en-US" sz="2400" b="0" i="1" baseline="-25000" dirty="0">
                <a:solidFill>
                  <a:srgbClr val="050C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endParaRPr lang="en-US" sz="2400" b="0" dirty="0">
              <a:solidFill>
                <a:srgbClr val="050C9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anose="05000000000000000000" pitchFamily="2" charset="2"/>
            </a:endParaRPr>
          </a:p>
          <a:p>
            <a:pPr marL="342900" indent="-342900" algn="r">
              <a:buFontTx/>
              <a:buChar char="-"/>
            </a:pPr>
            <a:r>
              <a:rPr lang="en-US" sz="2400" b="0" dirty="0">
                <a:solidFill>
                  <a:srgbClr val="050C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efficient RF sources</a:t>
            </a:r>
            <a:br>
              <a:rPr lang="en-US" sz="2400" dirty="0">
                <a:solidFill>
                  <a:srgbClr val="050C9B"/>
                </a:solidFill>
              </a:rPr>
            </a:br>
            <a:r>
              <a:rPr lang="en-US" dirty="0">
                <a:solidFill>
                  <a:srgbClr val="050C9B"/>
                </a:solidFill>
              </a:rPr>
              <a:t>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B71A337-F1F9-4F86-8E6E-43E23F36B3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8286" y="1704370"/>
            <a:ext cx="4392117" cy="3056067"/>
          </a:xfrm>
          <a:prstGeom prst="rect">
            <a:avLst/>
          </a:prstGeom>
        </p:spPr>
      </p:pic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C323D2F5-7E02-481C-8016-8DC13663E77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07/22/2022</a:t>
            </a:r>
            <a:endParaRPr lang="en-US" dirty="0"/>
          </a:p>
        </p:txBody>
      </p:sp>
      <p:sp>
        <p:nvSpPr>
          <p:cNvPr id="11" name="Title 9">
            <a:extLst>
              <a:ext uri="{FF2B5EF4-FFF2-40B4-BE49-F238E27FC236}">
                <a16:creationId xmlns:a16="http://schemas.microsoft.com/office/drawing/2014/main" id="{A8F8EDDE-4826-487F-A7C3-983CE0CE1240}"/>
              </a:ext>
            </a:extLst>
          </p:cNvPr>
          <p:cNvSpPr txBox="1">
            <a:spLocks/>
          </p:cNvSpPr>
          <p:nvPr/>
        </p:nvSpPr>
        <p:spPr>
          <a:xfrm>
            <a:off x="1013796" y="-211265"/>
            <a:ext cx="6999513" cy="795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 fontScale="92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8953"/>
              </a:buClr>
              <a:buSzPts val="3400"/>
              <a:buFont typeface="Calibri"/>
              <a:buNone/>
              <a:defRPr sz="2100" b="0" i="0" u="none" strike="noStrike" cap="none">
                <a:solidFill>
                  <a:srgbClr val="1514C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Accelerator R&amp;D: Next Decade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55E294C-7773-4703-943F-287AAF1FA2AB}"/>
              </a:ext>
            </a:extLst>
          </p:cNvPr>
          <p:cNvSpPr txBox="1"/>
          <p:nvPr/>
        </p:nvSpPr>
        <p:spPr>
          <a:xfrm>
            <a:off x="2201357" y="1768524"/>
            <a:ext cx="4694724" cy="2769989"/>
          </a:xfrm>
          <a:prstGeom prst="rect">
            <a:avLst/>
          </a:prstGeom>
          <a:solidFill>
            <a:schemeClr val="lt1"/>
          </a:solidFill>
          <a:effectLst>
            <a:glow rad="215900">
              <a:srgbClr val="C00000">
                <a:alpha val="40000"/>
              </a:srgbClr>
            </a:glow>
            <a:softEdge rad="12700"/>
          </a:effectLst>
        </p:spPr>
        <p:txBody>
          <a:bodyPr wrap="square" rtlCol="0">
            <a:spAutoFit/>
          </a:bodyPr>
          <a:lstStyle/>
          <a:p>
            <a:endParaRPr lang="en-US" sz="1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Accelerator &amp; Beam Physics</a:t>
            </a:r>
          </a:p>
          <a:p>
            <a:pPr marL="342900" lvl="2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C00000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High intensity/brightness beam</a:t>
            </a:r>
            <a:r>
              <a:rPr lang="en-US" sz="2000" dirty="0">
                <a:solidFill>
                  <a:srgbClr val="C00000"/>
                </a:solidFill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s acceleration and control</a:t>
            </a:r>
          </a:p>
          <a:p>
            <a:pPr marL="342900" lvl="2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C00000"/>
                </a:solidFill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High performance computer modeling and AI/ML approaches </a:t>
            </a:r>
            <a:endParaRPr lang="en-US" sz="2000" dirty="0">
              <a:solidFill>
                <a:srgbClr val="C0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42900" lvl="2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C00000"/>
                </a:solidFill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D</a:t>
            </a:r>
            <a:r>
              <a:rPr lang="en-US" sz="2000" dirty="0">
                <a:solidFill>
                  <a:srgbClr val="C00000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esign integration and optimization</a:t>
            </a:r>
            <a:r>
              <a:rPr lang="en-US" sz="2000" dirty="0">
                <a:solidFill>
                  <a:srgbClr val="C00000"/>
                </a:solidFill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, incl energy efficiency</a:t>
            </a:r>
            <a:endParaRPr lang="en-US" sz="2000" dirty="0">
              <a:solidFill>
                <a:srgbClr val="C00000"/>
              </a:solidFill>
              <a:effectLst/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pPr lvl="2"/>
            <a:r>
              <a:rPr lang="en-US" sz="1600" dirty="0">
                <a:solidFill>
                  <a:srgbClr val="C00000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4219277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10" grpId="0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9B35B9-5586-4692-97D8-A15BFA67C1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07/22/2022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38F794-F0A6-451C-A2C5-039AE2E4BE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Shiltsev | Accelerator Frontier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883484-461D-468C-8622-CC7B3B131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81E7D-5A17-EB4A-B013-04381A7C357D}" type="slidenum">
              <a:rPr lang="en-US" smtClean="0"/>
              <a:t>5</a:t>
            </a:fld>
            <a:endParaRPr lang="en-US"/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FFC8756A-E2F6-4324-88CD-DFCA03C27831}"/>
              </a:ext>
            </a:extLst>
          </p:cNvPr>
          <p:cNvSpPr txBox="1">
            <a:spLocks/>
          </p:cNvSpPr>
          <p:nvPr/>
        </p:nvSpPr>
        <p:spPr>
          <a:xfrm>
            <a:off x="351398" y="622027"/>
            <a:ext cx="8564002" cy="5147401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rgbClr val="7F7F7F"/>
                </a:solidFill>
                <a:latin typeface="Helvetica"/>
                <a:ea typeface="ＭＳ Ｐゴシック" charset="0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400" kern="1200">
                <a:solidFill>
                  <a:srgbClr val="7F7F7F"/>
                </a:solidFill>
                <a:latin typeface="Helvetica"/>
                <a:ea typeface="ＭＳ Ｐゴシック" charset="0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200" kern="1200">
                <a:solidFill>
                  <a:srgbClr val="7F7F7F"/>
                </a:solidFill>
                <a:latin typeface="Helvetica"/>
                <a:ea typeface="ＭＳ Ｐゴシック" charset="0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 kern="1200">
                <a:solidFill>
                  <a:srgbClr val="7F7F7F"/>
                </a:solidFill>
                <a:latin typeface="Helvetica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#1: We have a broad array of accelerator technologies and expertise to design and construct prioritized HEP accelerator projects (NF- 2.4MW, RPF-PAR, EF – spectrum of design options). Expect P5 to tell us “what”. </a:t>
            </a:r>
          </a:p>
          <a:p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#2: We need an </a:t>
            </a: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integrated future collider R&amp;D program 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(a directed R&amp;D program in the OHEP) to engage in the design and to coordinate the development of next generation collider projects such as: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FCCee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CCC/HELEN, multi-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TeV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Muon Collider.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lvl="1" indent="0">
              <a:buNone/>
            </a:pPr>
            <a:endParaRPr lang="en-US" sz="2800" dirty="0">
              <a:solidFill>
                <a:srgbClr val="003087"/>
              </a:solidFill>
            </a:endParaRPr>
          </a:p>
          <a:p>
            <a:endParaRPr lang="en-US" sz="2400" dirty="0">
              <a:solidFill>
                <a:srgbClr val="003087"/>
              </a:solidFill>
            </a:endParaRPr>
          </a:p>
          <a:p>
            <a:pPr marL="457200" lvl="1" indent="0">
              <a:buNone/>
            </a:pPr>
            <a:endParaRPr lang="en-US" sz="2800" dirty="0">
              <a:solidFill>
                <a:srgbClr val="003087"/>
              </a:solidFill>
            </a:endParaRP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1BA41403-1094-46E9-A0C3-FF1A7D2247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7477" y="0"/>
            <a:ext cx="9144000" cy="832076"/>
          </a:xfrm>
        </p:spPr>
        <p:txBody>
          <a:bodyPr/>
          <a:lstStyle/>
          <a:p>
            <a:r>
              <a:rPr lang="en-US" dirty="0"/>
              <a:t>Facilities</a:t>
            </a:r>
          </a:p>
        </p:txBody>
      </p:sp>
    </p:spTree>
    <p:extLst>
      <p:ext uri="{BB962C8B-B14F-4D97-AF65-F5344CB8AC3E}">
        <p14:creationId xmlns:p14="http://schemas.microsoft.com/office/powerpoint/2010/main" val="39018221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9B35B9-5586-4692-97D8-A15BFA67C1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07/22/2022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38F794-F0A6-451C-A2C5-039AE2E4BE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Shiltsev | Accelerator Frontier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883484-461D-468C-8622-CC7B3B131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81E7D-5A17-EB4A-B013-04381A7C357D}" type="slidenum">
              <a:rPr lang="en-US" smtClean="0"/>
              <a:t>6</a:t>
            </a:fld>
            <a:endParaRPr lang="en-US"/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FFC8756A-E2F6-4324-88CD-DFCA03C27831}"/>
              </a:ext>
            </a:extLst>
          </p:cNvPr>
          <p:cNvSpPr txBox="1">
            <a:spLocks/>
          </p:cNvSpPr>
          <p:nvPr/>
        </p:nvSpPr>
        <p:spPr>
          <a:xfrm>
            <a:off x="351398" y="622027"/>
            <a:ext cx="8564002" cy="5147401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rgbClr val="7F7F7F"/>
                </a:solidFill>
                <a:latin typeface="Helvetica"/>
                <a:ea typeface="ＭＳ Ｐゴシック" charset="0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400" kern="1200">
                <a:solidFill>
                  <a:srgbClr val="7F7F7F"/>
                </a:solidFill>
                <a:latin typeface="Helvetica"/>
                <a:ea typeface="ＭＳ Ｐゴシック" charset="0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200" kern="1200">
                <a:solidFill>
                  <a:srgbClr val="7F7F7F"/>
                </a:solidFill>
                <a:latin typeface="Helvetica"/>
                <a:ea typeface="ＭＳ Ｐゴシック" charset="0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 kern="1200">
                <a:solidFill>
                  <a:srgbClr val="7F7F7F"/>
                </a:solidFill>
                <a:latin typeface="Helvetica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#3 (while key to all facilities) OHEP funding for accelerator R&amp;D dropped from ~130 M$/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yr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to ~90M$/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yr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(incl. accelerator test facilities ops and construction) – that has to be reverted to support RF, magnets, targets and sources, advanced acceleration concepts and beam physics/AI/ML.</a:t>
            </a:r>
          </a:p>
          <a:p>
            <a:endParaRPr lang="en-US" sz="2800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#4:  Increase grants to Universities for accelerator R&amp;D and enhance recruiting (esp. int’l students) and support the US PAS </a:t>
            </a:r>
          </a:p>
          <a:p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lvl="1" indent="0">
              <a:buNone/>
            </a:pPr>
            <a:endParaRPr lang="en-US" sz="2800" dirty="0">
              <a:solidFill>
                <a:srgbClr val="003087"/>
              </a:solidFill>
            </a:endParaRPr>
          </a:p>
          <a:p>
            <a:endParaRPr lang="en-US" sz="2400" dirty="0">
              <a:solidFill>
                <a:srgbClr val="003087"/>
              </a:solidFill>
            </a:endParaRPr>
          </a:p>
          <a:p>
            <a:pPr marL="457200" lvl="1" indent="0">
              <a:buNone/>
            </a:pPr>
            <a:endParaRPr lang="en-US" sz="2800" dirty="0">
              <a:solidFill>
                <a:srgbClr val="003087"/>
              </a:solidFill>
            </a:endParaRP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1BA41403-1094-46E9-A0C3-FF1A7D2247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7477" y="0"/>
            <a:ext cx="9144000" cy="832076"/>
          </a:xfrm>
        </p:spPr>
        <p:txBody>
          <a:bodyPr/>
          <a:lstStyle/>
          <a:p>
            <a:r>
              <a:rPr lang="en-US" dirty="0"/>
              <a:t>Accelerator R&amp;D and Workforce</a:t>
            </a:r>
          </a:p>
        </p:txBody>
      </p:sp>
    </p:spTree>
    <p:extLst>
      <p:ext uri="{BB962C8B-B14F-4D97-AF65-F5344CB8AC3E}">
        <p14:creationId xmlns:p14="http://schemas.microsoft.com/office/powerpoint/2010/main" val="10228353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9B35B9-5586-4692-97D8-A15BFA67C1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07/22/2022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38F794-F0A6-451C-A2C5-039AE2E4BE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Shiltsev | Accelerator Frontier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883484-461D-468C-8622-CC7B3B131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81E7D-5A17-EB4A-B013-04381A7C357D}" type="slidenum">
              <a:rPr lang="en-US" smtClean="0"/>
              <a:t>7</a:t>
            </a:fld>
            <a:endParaRPr lang="en-US"/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FFC8756A-E2F6-4324-88CD-DFCA03C27831}"/>
              </a:ext>
            </a:extLst>
          </p:cNvPr>
          <p:cNvSpPr txBox="1">
            <a:spLocks/>
          </p:cNvSpPr>
          <p:nvPr/>
        </p:nvSpPr>
        <p:spPr>
          <a:xfrm>
            <a:off x="351398" y="622027"/>
            <a:ext cx="8564002" cy="5147401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rgbClr val="7F7F7F"/>
                </a:solidFill>
                <a:latin typeface="Helvetica"/>
                <a:ea typeface="ＭＳ Ｐゴシック" charset="0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400" kern="1200">
                <a:solidFill>
                  <a:srgbClr val="7F7F7F"/>
                </a:solidFill>
                <a:latin typeface="Helvetica"/>
                <a:ea typeface="ＭＳ Ｐゴシック" charset="0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200" kern="1200">
                <a:solidFill>
                  <a:srgbClr val="7F7F7F"/>
                </a:solidFill>
                <a:latin typeface="Helvetica"/>
                <a:ea typeface="ＭＳ Ｐゴシック" charset="0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 kern="1200">
                <a:solidFill>
                  <a:srgbClr val="7F7F7F"/>
                </a:solidFill>
                <a:latin typeface="Helvetica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marR="0" indent="0" algn="just">
              <a:spcBef>
                <a:spcPts val="0"/>
              </a:spcBef>
              <a:spcAft>
                <a:spcPts val="0"/>
              </a:spcAft>
              <a:buNone/>
            </a:pPr>
            <a:endParaRPr lang="en-US" sz="2800" b="1" dirty="0">
              <a:solidFill>
                <a:srgbClr val="0000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#5 Accelerator development should be part of P5:</a:t>
            </a: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Planning for HEP accelerators should be aligned with the strategic planning for particle physics and should be part of the P5 prioritization process.</a:t>
            </a:r>
          </a:p>
          <a:p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lvl="1" indent="0">
              <a:buNone/>
            </a:pPr>
            <a:endParaRPr lang="en-US" sz="2800" dirty="0">
              <a:solidFill>
                <a:srgbClr val="003087"/>
              </a:solidFill>
            </a:endParaRPr>
          </a:p>
          <a:p>
            <a:endParaRPr lang="en-US" sz="2400" dirty="0">
              <a:solidFill>
                <a:srgbClr val="003087"/>
              </a:solidFill>
            </a:endParaRPr>
          </a:p>
          <a:p>
            <a:pPr marL="457200" lvl="1" indent="0">
              <a:buNone/>
            </a:pPr>
            <a:endParaRPr lang="en-US" sz="2800" dirty="0">
              <a:solidFill>
                <a:srgbClr val="003087"/>
              </a:solidFill>
            </a:endParaRP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1BA41403-1094-46E9-A0C3-FF1A7D2247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7477" y="0"/>
            <a:ext cx="9144000" cy="832076"/>
          </a:xfrm>
        </p:spPr>
        <p:txBody>
          <a:bodyPr/>
          <a:lstStyle/>
          <a:p>
            <a:r>
              <a:rPr lang="en-US" dirty="0"/>
              <a:t>Accelerators to be topic of P5</a:t>
            </a:r>
          </a:p>
        </p:txBody>
      </p:sp>
    </p:spTree>
    <p:extLst>
      <p:ext uri="{BB962C8B-B14F-4D97-AF65-F5344CB8AC3E}">
        <p14:creationId xmlns:p14="http://schemas.microsoft.com/office/powerpoint/2010/main" val="10790267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7469CBB-F7BF-4E25-8F57-86CB55CAA7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07/22/2022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56E884-6126-454D-90B5-43E79FDF5E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Shiltsev | Accelerator Frontier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2CA021-BD46-49D6-A992-3F83BD7EAC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81E7D-5A17-EB4A-B013-04381A7C357D}" type="slidenum">
              <a:rPr lang="en-US" smtClean="0"/>
              <a:t>8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3709199-1396-43F5-A579-0527CD1D6C93}"/>
              </a:ext>
            </a:extLst>
          </p:cNvPr>
          <p:cNvSpPr txBox="1"/>
          <p:nvPr/>
        </p:nvSpPr>
        <p:spPr>
          <a:xfrm>
            <a:off x="2734798" y="2767568"/>
            <a:ext cx="367440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Back up slides</a:t>
            </a:r>
          </a:p>
        </p:txBody>
      </p:sp>
    </p:spTree>
    <p:extLst>
      <p:ext uri="{BB962C8B-B14F-4D97-AF65-F5344CB8AC3E}">
        <p14:creationId xmlns:p14="http://schemas.microsoft.com/office/powerpoint/2010/main" val="27365399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17445</TotalTime>
  <Words>691</Words>
  <Application>Microsoft Office PowerPoint</Application>
  <PresentationFormat>On-screen Show (4:3)</PresentationFormat>
  <Paragraphs>180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Times New Roman</vt:lpstr>
      <vt:lpstr>Calibri</vt:lpstr>
      <vt:lpstr>Arial</vt:lpstr>
      <vt:lpstr>Helvetica</vt:lpstr>
      <vt:lpstr>Wingdings</vt:lpstr>
      <vt:lpstr>Book Antiqua</vt:lpstr>
      <vt:lpstr>Office Theme</vt:lpstr>
      <vt:lpstr>  Snowmass’21:   Accelerator Frontier “Message” on Colliders (for XF:EF-AF)  </vt:lpstr>
      <vt:lpstr>PowerPoint Presentation</vt:lpstr>
      <vt:lpstr>PowerPoint Presentation</vt:lpstr>
      <vt:lpstr>Multi-MW targets:  - 2.4 MW for PIP-III - 4-8 MW for  muon collider   </vt:lpstr>
      <vt:lpstr>Facilities</vt:lpstr>
      <vt:lpstr>Accelerator R&amp;D and Workforce</vt:lpstr>
      <vt:lpstr>Accelerators to be topic of P5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AF1: Beam Physics and Accelerator Education</dc:title>
  <dc:creator>Young-Kee Kim</dc:creator>
  <cp:lastModifiedBy>Vladimir Shiltsev</cp:lastModifiedBy>
  <cp:revision>319</cp:revision>
  <dcterms:created xsi:type="dcterms:W3CDTF">2014-06-24T05:51:31Z</dcterms:created>
  <dcterms:modified xsi:type="dcterms:W3CDTF">2022-07-22T17:15:28Z</dcterms:modified>
</cp:coreProperties>
</file>