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1" r:id="rId2"/>
    <p:sldId id="328" r:id="rId3"/>
    <p:sldId id="441" r:id="rId4"/>
    <p:sldId id="447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FF"/>
    <a:srgbClr val="6699FF"/>
    <a:srgbClr val="FFFF66"/>
    <a:srgbClr val="FF7C80"/>
    <a:srgbClr val="CCCC00"/>
    <a:srgbClr val="009400"/>
    <a:srgbClr val="FF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2995" autoAdjust="0"/>
  </p:normalViewPr>
  <p:slideViewPr>
    <p:cSldViewPr>
      <p:cViewPr varScale="1">
        <p:scale>
          <a:sx n="86" d="100"/>
          <a:sy n="86" d="100"/>
        </p:scale>
        <p:origin x="15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fld id="{CA9DC8EB-42E6-4D53-896F-C42FABB2ED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95E24B88-A0D0-4105-869A-9770085A3691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4946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fld id="{1C0FF666-95E6-4BEF-9DC4-82A80B1B6A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1813"/>
            <a:ext cx="5030787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2" tIns="47983" rIns="95962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3738"/>
            <a:ext cx="4557713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A72B1DCE-D440-4637-B20B-7A2067BFF22A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9183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714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98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112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811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E733-84D7-4F65-B819-7F1C53BB89DE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89375" y="0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889375" y="8683625"/>
            <a:ext cx="2968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196" tIns="0" rIns="19196" bIns="0" anchor="b"/>
          <a:lstStyle/>
          <a:p>
            <a:pPr algn="r" defTabSz="973138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86836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0563"/>
            <a:ext cx="4560888" cy="342106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0225"/>
            <a:ext cx="5033963" cy="4117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577" tIns="49589" rIns="97577" bIns="49589"/>
          <a:lstStyle/>
          <a:p>
            <a:pPr defTabSz="100965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3409-6D73-431D-9045-129139994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FFE43-01B8-4DAD-B3A3-0FA757FC3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2479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913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1CCE-D4C3-4127-8F61-9E6268F0C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31C9-3EB8-422C-998E-B88F59C76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C61C-305D-4073-933B-4338FA69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F548-3E7C-43C7-9AF1-2ECF713CA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D6C5-A0B4-4452-B50F-DD445DDA1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09FA-0656-434D-B2DE-E85CB68FF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ABB7-C720-47CE-B292-FC36DCDE3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0BC09-0F03-4A2A-9578-775B8F31F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F2FF-D2D7-4428-8AED-8FBAE7360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D9A909E-92D4-491A-922F-5FB23826E6A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113" y="990600"/>
            <a:ext cx="9132887" cy="76200"/>
            <a:chOff x="0" y="912"/>
            <a:chExt cx="5753" cy="48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91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0" y="948"/>
              <a:ext cx="5753" cy="12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41" name="Picture 17" descr="Fermilab_lo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5475" y="92075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à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70000"/>
        <a:buFont typeface="Monotype Sorts" pitchFamily="2" charset="2"/>
        <a:buChar char="ð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abs.inspirehep.net/jobs/1758201" TargetMode="External"/><Relationship Id="rId3" Type="http://schemas.openxmlformats.org/officeDocument/2006/relationships/hyperlink" Target="https://labs.inspirehep.net/jobs/1754470" TargetMode="External"/><Relationship Id="rId7" Type="http://schemas.openxmlformats.org/officeDocument/2006/relationships/hyperlink" Target="https://labs.inspirehep.net/jobs/1755382" TargetMode="External"/><Relationship Id="rId12" Type="http://schemas.openxmlformats.org/officeDocument/2006/relationships/hyperlink" Target="https://labs.inspirehep.net/jobs/1757835" TargetMode="External"/><Relationship Id="rId2" Type="http://schemas.openxmlformats.org/officeDocument/2006/relationships/hyperlink" Target="https://labs.inspirehep.net/jobs/17541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bs.inspirehep.net/jobs/1756684" TargetMode="External"/><Relationship Id="rId11" Type="http://schemas.openxmlformats.org/officeDocument/2006/relationships/hyperlink" Target="https://labs.inspirehep.net/jobs/1758194" TargetMode="External"/><Relationship Id="rId5" Type="http://schemas.openxmlformats.org/officeDocument/2006/relationships/hyperlink" Target="https://labs.inspirehep.net/jobs/1753309" TargetMode="External"/><Relationship Id="rId10" Type="http://schemas.openxmlformats.org/officeDocument/2006/relationships/hyperlink" Target="https://labs.inspirehep.net/jobs/1757870" TargetMode="External"/><Relationship Id="rId4" Type="http://schemas.openxmlformats.org/officeDocument/2006/relationships/hyperlink" Target="https://labs.inspirehep.net/jobs/1755865" TargetMode="External"/><Relationship Id="rId9" Type="http://schemas.openxmlformats.org/officeDocument/2006/relationships/hyperlink" Target="https://labs.inspirehep.net/jobs/17581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sz="1400" dirty="0">
                <a:latin typeface="Times New Roman" pitchFamily="18" charset="0"/>
              </a:rPr>
              <a:t>1</a:t>
            </a:r>
          </a:p>
        </p:txBody>
      </p:sp>
      <p:sp>
        <p:nvSpPr>
          <p:cNvPr id="97283" name="Rectangle 2051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229600" cy="1447800"/>
          </a:xfrm>
          <a:noFill/>
          <a:ln/>
        </p:spPr>
        <p:txBody>
          <a:bodyPr anchor="ctr"/>
          <a:lstStyle/>
          <a:p>
            <a:r>
              <a:rPr lang="en-US" sz="3600" dirty="0"/>
              <a:t>SCD Postdoc News </a:t>
            </a:r>
          </a:p>
        </p:txBody>
      </p:sp>
      <p:sp>
        <p:nvSpPr>
          <p:cNvPr id="97284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7239000" cy="3048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>
                <a:solidFill>
                  <a:srgbClr val="00B050"/>
                </a:solidFill>
              </a:rPr>
              <a:t>Robert Harris and Adam Lyon</a:t>
            </a:r>
          </a:p>
          <a:p>
            <a:pPr marL="342900" indent="-342900"/>
            <a:r>
              <a:rPr lang="en-US" sz="2400" i="1" dirty="0" err="1">
                <a:solidFill>
                  <a:srgbClr val="00B050"/>
                </a:solidFill>
              </a:rPr>
              <a:t>Fermilab</a:t>
            </a:r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chemeClr val="hlink"/>
              </a:solidFill>
            </a:endParaRPr>
          </a:p>
          <a:p>
            <a:pPr marL="342900" indent="-342900"/>
            <a:r>
              <a:rPr lang="en-US" sz="2400" i="1" dirty="0">
                <a:solidFill>
                  <a:srgbClr val="0070C0"/>
                </a:solidFill>
              </a:rPr>
              <a:t>SCD Postdoc Meeting</a:t>
            </a:r>
            <a:endParaRPr lang="en-US" sz="1600" i="1" dirty="0">
              <a:solidFill>
                <a:srgbClr val="0070C0"/>
              </a:solidFill>
            </a:endParaRPr>
          </a:p>
          <a:p>
            <a:pPr marL="342900" indent="-342900"/>
            <a:r>
              <a:rPr lang="en-US" sz="2400" dirty="0">
                <a:solidFill>
                  <a:srgbClr val="0070C0"/>
                </a:solidFill>
              </a:rPr>
              <a:t>November 5, 2019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25F0-DE1E-AC44-A5C6-9F1F0E5C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SCD postdoc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5968-816B-D245-BDD2-D0D456D5B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105400"/>
          </a:xfrm>
        </p:spPr>
        <p:txBody>
          <a:bodyPr/>
          <a:lstStyle/>
          <a:p>
            <a:r>
              <a:rPr lang="en-US" sz="2000" dirty="0"/>
              <a:t>Welcome to our first SCD postdoc meeting</a:t>
            </a:r>
          </a:p>
          <a:p>
            <a:pPr lvl="1"/>
            <a:r>
              <a:rPr lang="en-US" sz="1800" dirty="0"/>
              <a:t>Continuing the postdoc mentoring of the prior Intensity Frontier dept. meeting</a:t>
            </a:r>
          </a:p>
          <a:p>
            <a:pPr lvl="1"/>
            <a:r>
              <a:rPr lang="en-US" sz="1800" dirty="0"/>
              <a:t>All scientific staff  and management within SCD have been invited to attend</a:t>
            </a:r>
          </a:p>
          <a:p>
            <a:pPr lvl="1"/>
            <a:r>
              <a:rPr lang="en-US" sz="1800" dirty="0"/>
              <a:t>The meetings will generally be on the first Tuesday of the month in </a:t>
            </a:r>
            <a:r>
              <a:rPr lang="en-US" sz="1800" dirty="0" err="1"/>
              <a:t>Committium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/>
              <a:t>Postdoc research strategy presentations are an essential part of postdoc mentoring</a:t>
            </a:r>
          </a:p>
          <a:p>
            <a:pPr lvl="1"/>
            <a:r>
              <a:rPr lang="en-US" sz="1800" dirty="0"/>
              <a:t>Gives postdocs the opportunity to practice presenting research and plans</a:t>
            </a:r>
          </a:p>
          <a:p>
            <a:pPr lvl="1"/>
            <a:r>
              <a:rPr lang="en-US" sz="1800" dirty="0"/>
              <a:t>Get constructive feedback and advice to benefit them in their research &amp; career</a:t>
            </a:r>
          </a:p>
          <a:p>
            <a:pPr lvl="1"/>
            <a:r>
              <a:rPr lang="en-US" sz="1800" dirty="0"/>
              <a:t>Informs SCD scientists and management of the postdoc’s research</a:t>
            </a:r>
          </a:p>
          <a:p>
            <a:pPr lvl="1"/>
            <a:endParaRPr lang="en-US" sz="1800" dirty="0"/>
          </a:p>
          <a:p>
            <a:r>
              <a:rPr lang="en-US" sz="2000" dirty="0"/>
              <a:t>Today we feature a seminar on the physics research of James Stapleton</a:t>
            </a:r>
          </a:p>
          <a:p>
            <a:pPr lvl="1"/>
            <a:r>
              <a:rPr lang="en-US" sz="1800" dirty="0"/>
              <a:t>James will be on the job market this year and we hope presenting a seminar here will help him to prepare.</a:t>
            </a:r>
          </a:p>
          <a:p>
            <a:pPr lvl="1"/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6FD83-3252-8242-B7F6-A3BEEC0A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EBABA-7F6E-834E-8C19-2F60FE32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Application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Fall 2019 faculty and staff application season has started</a:t>
            </a:r>
          </a:p>
          <a:p>
            <a:pPr lvl="1"/>
            <a:r>
              <a:rPr lang="en-US" sz="2000" dirty="0"/>
              <a:t>Postdocs with roughly 3 or more years of experience should be applying for faculty jobs.</a:t>
            </a:r>
          </a:p>
          <a:p>
            <a:pPr lvl="1"/>
            <a:endParaRPr lang="en-US" sz="2000" dirty="0"/>
          </a:p>
          <a:p>
            <a:r>
              <a:rPr lang="en-US" sz="2400" dirty="0"/>
              <a:t>Please get feedback from your supervisor, mentor, and SCD  mentoring BEFORE sending out your application materials</a:t>
            </a:r>
            <a:endParaRPr lang="en-US" dirty="0"/>
          </a:p>
          <a:p>
            <a:endParaRPr lang="en-US" sz="2000" dirty="0"/>
          </a:p>
          <a:p>
            <a:r>
              <a:rPr lang="en-US" sz="2400" dirty="0"/>
              <a:t>We can help you with your</a:t>
            </a:r>
          </a:p>
          <a:p>
            <a:pPr lvl="1"/>
            <a:r>
              <a:rPr lang="en-US" sz="2000" dirty="0"/>
              <a:t>References</a:t>
            </a:r>
          </a:p>
          <a:p>
            <a:pPr lvl="1"/>
            <a:r>
              <a:rPr lang="en-US" sz="2000" dirty="0"/>
              <a:t>CV and Research Statement</a:t>
            </a:r>
          </a:p>
          <a:p>
            <a:pPr lvl="1"/>
            <a:r>
              <a:rPr lang="en-US" sz="2000" dirty="0"/>
              <a:t>Job seminar</a:t>
            </a:r>
          </a:p>
          <a:p>
            <a:pPr lvl="2"/>
            <a:r>
              <a:rPr lang="en-US" sz="1800" dirty="0"/>
              <a:t>Arrange practice seminars here and at other institutions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126D-2CEB-0248-98CE-865C9954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and Staff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9087-CAB3-CE4D-AF15-9FA419DB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There are already several positions in intensity &amp; cosmic frontiers</a:t>
            </a:r>
          </a:p>
          <a:p>
            <a:endParaRPr lang="en-US" sz="2000" dirty="0"/>
          </a:p>
          <a:p>
            <a:r>
              <a:rPr lang="en-US" sz="2200" dirty="0"/>
              <a:t>Selected faculty/staff positions at North American institutions </a:t>
            </a:r>
          </a:p>
          <a:p>
            <a:pPr lvl="1"/>
            <a:r>
              <a:rPr lang="en-US" sz="1800" dirty="0">
                <a:hlinkClick r:id="rId2"/>
              </a:rPr>
              <a:t>Fermilab Wilson Fellowship (hep-ex and astro-ph)</a:t>
            </a:r>
            <a:r>
              <a:rPr lang="en-US" sz="1800" dirty="0"/>
              <a:t> Deadline Oct. 25 (Passed)</a:t>
            </a:r>
            <a:endParaRPr lang="en-US" sz="1800" dirty="0">
              <a:hlinkClick r:id="rId3"/>
            </a:endParaRPr>
          </a:p>
          <a:p>
            <a:pPr lvl="1"/>
            <a:r>
              <a:rPr lang="en-US" sz="1800" dirty="0">
                <a:hlinkClick r:id="rId4"/>
              </a:rPr>
              <a:t>U. Chicago Asst. Prof. (astro-ph) </a:t>
            </a:r>
            <a:r>
              <a:rPr lang="en-US" sz="1800" dirty="0"/>
              <a:t>Deadline Nov. 1 (Passed)</a:t>
            </a:r>
          </a:p>
          <a:p>
            <a:pPr lvl="1"/>
            <a:r>
              <a:rPr lang="en-US" sz="1800" dirty="0">
                <a:hlinkClick r:id="rId3"/>
              </a:rPr>
              <a:t>U. Notre Dame Asst. Prof. (hep-ex including DUNE)</a:t>
            </a:r>
            <a:r>
              <a:rPr lang="en-US" sz="1800" dirty="0"/>
              <a:t> Deadline Nov. 6</a:t>
            </a:r>
          </a:p>
          <a:p>
            <a:pPr lvl="1"/>
            <a:r>
              <a:rPr lang="en-US" sz="1800" dirty="0">
                <a:hlinkClick r:id="rId5"/>
              </a:rPr>
              <a:t>Perdue U. Asst. Prof. (CMS, Mu2e, LSST)</a:t>
            </a:r>
            <a:r>
              <a:rPr lang="en-US" sz="1800" dirty="0"/>
              <a:t> Deadline Nov. 15</a:t>
            </a:r>
          </a:p>
          <a:p>
            <a:pPr lvl="1"/>
            <a:r>
              <a:rPr lang="en-US" sz="1800" dirty="0">
                <a:hlinkClick r:id="rId6"/>
              </a:rPr>
              <a:t>U. Cincinatti Asst. Prof. (hep-ex including DUNE)</a:t>
            </a:r>
            <a:r>
              <a:rPr lang="en-US" sz="1800" dirty="0"/>
              <a:t> Deadline Nov. 17</a:t>
            </a:r>
          </a:p>
          <a:p>
            <a:pPr lvl="1"/>
            <a:r>
              <a:rPr lang="en-US" sz="1800" dirty="0">
                <a:hlinkClick r:id="rId7"/>
              </a:rPr>
              <a:t>U. Victoria Asst. Prof. (hep-ex including T2K/HyperK)</a:t>
            </a:r>
            <a:r>
              <a:rPr lang="en-US" sz="1800" dirty="0"/>
              <a:t> Deadline Dec. 1</a:t>
            </a:r>
          </a:p>
          <a:p>
            <a:pPr lvl="1"/>
            <a:r>
              <a:rPr lang="en-US" sz="1800" dirty="0">
                <a:hlinkClick r:id="rId8"/>
              </a:rPr>
              <a:t>LBNL Staff Scientist (DUNE) </a:t>
            </a:r>
            <a:r>
              <a:rPr lang="en-US" sz="1800" dirty="0"/>
              <a:t>Deadline Dec. 2</a:t>
            </a:r>
          </a:p>
          <a:p>
            <a:pPr lvl="1"/>
            <a:r>
              <a:rPr lang="en-US" sz="1800" dirty="0">
                <a:hlinkClick r:id="rId9"/>
              </a:rPr>
              <a:t>PDG/LBNL Staff Scientist (Intensity or Cosmic Frontier) </a:t>
            </a:r>
            <a:r>
              <a:rPr lang="en-US" sz="1800" dirty="0"/>
              <a:t>Deadline Dec. 2</a:t>
            </a:r>
          </a:p>
          <a:p>
            <a:pPr lvl="1"/>
            <a:r>
              <a:rPr lang="en-US" sz="1800" dirty="0">
                <a:hlinkClick r:id="rId10"/>
              </a:rPr>
              <a:t>U. Alabama Asst. Prof. (LZ) </a:t>
            </a:r>
            <a:r>
              <a:rPr lang="en-US" sz="1800" dirty="0"/>
              <a:t>Deadline Dec. 2</a:t>
            </a:r>
          </a:p>
          <a:p>
            <a:pPr lvl="1"/>
            <a:r>
              <a:rPr lang="en-US" sz="1800" dirty="0">
                <a:hlinkClick r:id="rId11"/>
              </a:rPr>
              <a:t>New Mexico State Asst. Prof. (MicroBooNE, SpinQuest)</a:t>
            </a:r>
            <a:r>
              <a:rPr lang="en-US" sz="1800" dirty="0"/>
              <a:t> Deadline Dec. 15</a:t>
            </a:r>
          </a:p>
          <a:p>
            <a:pPr lvl="1"/>
            <a:r>
              <a:rPr lang="en-US" sz="1800" dirty="0">
                <a:hlinkClick r:id="rId12"/>
              </a:rPr>
              <a:t>Queens U, Kingston, CA (exp. particle astrophysics) </a:t>
            </a:r>
            <a:r>
              <a:rPr lang="en-US" sz="1800" dirty="0"/>
              <a:t>Deadline Dec. 15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0FF90-CBB9-B940-8D2D-115528E8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DDFC1-E920-9546-A3C2-4959FBEF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3185"/>
      </p:ext>
    </p:extLst>
  </p:cSld>
  <p:clrMapOvr>
    <a:masterClrMapping/>
  </p:clrMapOvr>
</p:sld>
</file>

<file path=ppt/theme/theme1.xml><?xml version="1.0" encoding="utf-8"?>
<a:theme xmlns:a="http://schemas.openxmlformats.org/drawingml/2006/main" name="cdf slide master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cdf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df slide mast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 slide mast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\\Cdfserver1\CDFUsers\dbenjamin\cdf slide master.pot</Template>
  <TotalTime>42839</TotalTime>
  <Pages>15</Pages>
  <Words>421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Sorts</vt:lpstr>
      <vt:lpstr>Times New Roman</vt:lpstr>
      <vt:lpstr>cdf slide master</vt:lpstr>
      <vt:lpstr>SCD Postdoc News </vt:lpstr>
      <vt:lpstr>SCD postdoc meeting</vt:lpstr>
      <vt:lpstr>Job Application Season</vt:lpstr>
      <vt:lpstr>Faculty and Staff Jobs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 status talk</dc:title>
  <dc:creator>Robert M. Harris</dc:creator>
  <cp:lastModifiedBy>Microsoft Office User</cp:lastModifiedBy>
  <cp:revision>1099</cp:revision>
  <cp:lastPrinted>2019-11-04T21:58:44Z</cp:lastPrinted>
  <dcterms:created xsi:type="dcterms:W3CDTF">1997-11-07T08:50:33Z</dcterms:created>
  <dcterms:modified xsi:type="dcterms:W3CDTF">2019-11-04T22:02:22Z</dcterms:modified>
</cp:coreProperties>
</file>