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1" r:id="rId5"/>
  </p:sldMasterIdLst>
  <p:notesMasterIdLst>
    <p:notesMasterId r:id="rId15"/>
  </p:notesMasterIdLst>
  <p:handoutMasterIdLst>
    <p:handoutMasterId r:id="rId16"/>
  </p:handoutMasterIdLst>
  <p:sldIdLst>
    <p:sldId id="256" r:id="rId6"/>
    <p:sldId id="271" r:id="rId7"/>
    <p:sldId id="273" r:id="rId8"/>
    <p:sldId id="272" r:id="rId9"/>
    <p:sldId id="275" r:id="rId10"/>
    <p:sldId id="274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88C09C-3FDE-48FC-AD89-88E99C23B19F}" v="1" dt="2019-10-31T17:46:28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546" y="91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. Shekhar Mishra" userId="089dd682-271e-4ef1-8531-5a148cf54ff7" providerId="ADAL" clId="{CC92E1DA-518B-40B0-8648-C3856F52D650}"/>
    <pc:docChg chg="custSel modSld">
      <pc:chgData name="C. Shekhar Mishra" userId="089dd682-271e-4ef1-8531-5a148cf54ff7" providerId="ADAL" clId="{CC92E1DA-518B-40B0-8648-C3856F52D650}" dt="2019-10-31T17:51:05.073" v="313" actId="20577"/>
      <pc:docMkLst>
        <pc:docMk/>
      </pc:docMkLst>
      <pc:sldChg chg="modSp">
        <pc:chgData name="C. Shekhar Mishra" userId="089dd682-271e-4ef1-8531-5a148cf54ff7" providerId="ADAL" clId="{CC92E1DA-518B-40B0-8648-C3856F52D650}" dt="2019-10-31T17:47:07.137" v="21" actId="27636"/>
        <pc:sldMkLst>
          <pc:docMk/>
          <pc:sldMk cId="2367571236" sldId="271"/>
        </pc:sldMkLst>
        <pc:spChg chg="mod">
          <ac:chgData name="C. Shekhar Mishra" userId="089dd682-271e-4ef1-8531-5a148cf54ff7" providerId="ADAL" clId="{CC92E1DA-518B-40B0-8648-C3856F52D650}" dt="2019-10-31T17:47:07.137" v="21" actId="27636"/>
          <ac:spMkLst>
            <pc:docMk/>
            <pc:sldMk cId="2367571236" sldId="271"/>
            <ac:spMk id="5" creationId="{C3BDB1E0-8252-40E1-A8EA-C53EDC2BB2C2}"/>
          </ac:spMkLst>
        </pc:spChg>
      </pc:sldChg>
      <pc:sldChg chg="modSp">
        <pc:chgData name="C. Shekhar Mishra" userId="089dd682-271e-4ef1-8531-5a148cf54ff7" providerId="ADAL" clId="{CC92E1DA-518B-40B0-8648-C3856F52D650}" dt="2019-10-31T17:49:06.568" v="126" actId="27636"/>
        <pc:sldMkLst>
          <pc:docMk/>
          <pc:sldMk cId="296763962" sldId="272"/>
        </pc:sldMkLst>
        <pc:spChg chg="mod">
          <ac:chgData name="C. Shekhar Mishra" userId="089dd682-271e-4ef1-8531-5a148cf54ff7" providerId="ADAL" clId="{CC92E1DA-518B-40B0-8648-C3856F52D650}" dt="2019-10-31T17:49:06.568" v="126" actId="27636"/>
          <ac:spMkLst>
            <pc:docMk/>
            <pc:sldMk cId="296763962" sldId="272"/>
            <ac:spMk id="9" creationId="{D8FCBFA5-83F2-4F50-A455-C012F59F4F1C}"/>
          </ac:spMkLst>
        </pc:spChg>
      </pc:sldChg>
      <pc:sldChg chg="modSp">
        <pc:chgData name="C. Shekhar Mishra" userId="089dd682-271e-4ef1-8531-5a148cf54ff7" providerId="ADAL" clId="{CC92E1DA-518B-40B0-8648-C3856F52D650}" dt="2019-10-31T17:51:05.073" v="313" actId="20577"/>
        <pc:sldMkLst>
          <pc:docMk/>
          <pc:sldMk cId="1870338322" sldId="278"/>
        </pc:sldMkLst>
        <pc:spChg chg="mod">
          <ac:chgData name="C. Shekhar Mishra" userId="089dd682-271e-4ef1-8531-5a148cf54ff7" providerId="ADAL" clId="{CC92E1DA-518B-40B0-8648-C3856F52D650}" dt="2019-10-31T17:51:05.073" v="313" actId="20577"/>
          <ac:spMkLst>
            <pc:docMk/>
            <pc:sldMk cId="1870338322" sldId="278"/>
            <ac:spMk id="9" creationId="{DF400477-B7B6-464F-95A2-3A9C99CABA8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D2D963-473D-4CC0-BC57-111DF68564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44501" y="6031408"/>
            <a:ext cx="2378244" cy="50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10/31/2019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Mishra | ICEBERG Moving Forward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10/31/2019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Mishra | ICEBERG Moving Forward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10/31/2019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Mishra | ICEBERG Moving Forward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10/31/2019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Mishra | ICEBERG Moving Forward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10/31/2019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Mishra | ICEBERG Moving Forward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10/31/2019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Mishra | ICEBERG Moving Forward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10/31/2019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Mishra | ICEBERG Moving Forward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10/31/2019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Mishra | ICEBERG Moving Forward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3C658D2-0058-48DD-B273-75D1C043262B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847716" y="6489520"/>
            <a:ext cx="1214908" cy="2626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22123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ICEBERE Moving forward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4025" y="3557361"/>
            <a:ext cx="8221663" cy="1721069"/>
          </a:xfrm>
        </p:spPr>
        <p:txBody>
          <a:bodyPr/>
          <a:lstStyle/>
          <a:p>
            <a:r>
              <a:rPr lang="en-GB" dirty="0"/>
              <a:t>Shekhar, Linda, Carlos, et al.</a:t>
            </a:r>
          </a:p>
          <a:p>
            <a:endParaRPr lang="en-GB" dirty="0"/>
          </a:p>
          <a:p>
            <a:r>
              <a:rPr lang="en-GB" dirty="0"/>
              <a:t>10/31/2019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288369-392B-436F-96CB-CC4513D0E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BDB1E0-8252-40E1-A8EA-C53EDC2BB2C2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Run 1: 50% of the FEMB channels failed caused by sparks in the Field Cage</a:t>
            </a:r>
          </a:p>
          <a:p>
            <a:pPr lvl="1"/>
            <a:r>
              <a:rPr lang="en-US" dirty="0"/>
              <a:t>Later all but 30 channels recovered in CTS test</a:t>
            </a:r>
          </a:p>
          <a:p>
            <a:r>
              <a:rPr lang="en-US" dirty="0"/>
              <a:t>Run 2A: A successful run with no damage to FEMBs.</a:t>
            </a:r>
          </a:p>
          <a:p>
            <a:pPr lvl="1"/>
            <a:r>
              <a:rPr lang="en-US" dirty="0"/>
              <a:t>Argon Purity and Condenser upgrade not installed</a:t>
            </a:r>
          </a:p>
          <a:p>
            <a:r>
              <a:rPr lang="en-US" dirty="0"/>
              <a:t>Run 2B: </a:t>
            </a:r>
          </a:p>
          <a:p>
            <a:pPr lvl="1"/>
            <a:r>
              <a:rPr lang="en-US" dirty="0"/>
              <a:t>Cold Electronics: All FEMBs have issues at various levels</a:t>
            </a:r>
          </a:p>
          <a:p>
            <a:pPr lvl="2"/>
            <a:r>
              <a:rPr lang="en-US" dirty="0"/>
              <a:t>Happened while CE was off. </a:t>
            </a:r>
          </a:p>
          <a:p>
            <a:pPr lvl="2"/>
            <a:r>
              <a:rPr lang="en-US" dirty="0"/>
              <a:t>No known or understood cause of this failure. Investigation continues</a:t>
            </a:r>
          </a:p>
          <a:p>
            <a:pPr lvl="1"/>
            <a:r>
              <a:rPr lang="en-US" dirty="0"/>
              <a:t>Neither Liquid Argon Purifier or condenser worked</a:t>
            </a:r>
          </a:p>
          <a:p>
            <a:pPr lvl="1"/>
            <a:r>
              <a:rPr lang="en-US" dirty="0"/>
              <a:t>Photon Detector was readout with both SSP and DAPHNIE </a:t>
            </a:r>
          </a:p>
          <a:p>
            <a:pPr lvl="2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2755E-F915-4EDC-A1CC-C788619A662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10/31/2019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3AA0EA-D4D2-4254-B4FF-4731F579EF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Mishra | ICEBERG Moving Forward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A081E-403C-4EAB-8590-FD846FFA9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7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72FF273-D8C8-4C0C-B7EC-E3F3EC22C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Check of ICEBERG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552E44-E086-4C58-A5BD-0578E5DADB70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Failure of FEMB is related to some electrical issue.</a:t>
            </a:r>
          </a:p>
          <a:p>
            <a:r>
              <a:rPr lang="en-US" dirty="0"/>
              <a:t>We have investigated every wire going in and out of ICEBERG (Linda et al. to give details)</a:t>
            </a:r>
          </a:p>
          <a:p>
            <a:pPr lvl="1"/>
            <a:r>
              <a:rPr lang="en-US" dirty="0"/>
              <a:t>We have not found “An” issue that would have caused this failure</a:t>
            </a:r>
          </a:p>
          <a:p>
            <a:pPr lvl="1"/>
            <a:r>
              <a:rPr lang="en-US" dirty="0"/>
              <a:t>But we have found several issues that MUST be addressed before Run 2C.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C53848-F9E9-40BC-8F64-DD6A0937306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10/31/2019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0BB1C-FD7E-465E-96CA-3F1B03495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Mishra | ICEBERG Moving Forward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3C7643-035D-417E-A8EA-5BF6DFB66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2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91C3A9A-4F63-4099-950B-2890ACFEC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8FCBFA5-83F2-4F50-A455-C012F59F4F1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0855" y="1166648"/>
            <a:ext cx="8232771" cy="515315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Nothing will be powered in ICEBERG unless the full sub-system is certified by DUNE-Electrical Group</a:t>
            </a:r>
          </a:p>
          <a:p>
            <a:pPr lvl="1"/>
            <a:r>
              <a:rPr lang="en-US" dirty="0"/>
              <a:t> Following the DUNE Electrical and Grounding Rules.</a:t>
            </a:r>
          </a:p>
          <a:p>
            <a:r>
              <a:rPr lang="en-US" dirty="0"/>
              <a:t>We need clear and approved document for each sub-system. </a:t>
            </a:r>
          </a:p>
          <a:p>
            <a:r>
              <a:rPr lang="en-US" dirty="0"/>
              <a:t>We will not plug any sub-system in ICEBERG unless “I” understand what you are plugging in.</a:t>
            </a:r>
          </a:p>
          <a:p>
            <a:pPr lvl="1"/>
            <a:r>
              <a:rPr lang="en-US" dirty="0"/>
              <a:t>DUNE CE hardware and software for ICEBERG is documented and certified by someone in the CE Group and understood by me.</a:t>
            </a:r>
          </a:p>
          <a:p>
            <a:pPr lvl="1"/>
            <a:r>
              <a:rPr lang="en-US" dirty="0"/>
              <a:t>I have create an entry in ICEBERG wiki https://wiki.dunescience.org/wiki/SP_FD_Cold_Electronics_Test_Stands for PD </a:t>
            </a:r>
          </a:p>
          <a:p>
            <a:r>
              <a:rPr lang="en-US" dirty="0"/>
              <a:t>One person in the PD group should be given the responsibility of providing approved drawings, schematics for PD hardware being installed in ICEBERG. </a:t>
            </a:r>
          </a:p>
          <a:p>
            <a:pPr lvl="1"/>
            <a:r>
              <a:rPr lang="en-US" dirty="0"/>
              <a:t>One person in PD Consortium need to signing off that they know that the hardware is as in the schematic and also in compliance with DUNE Electrical and Grounding Rules.</a:t>
            </a:r>
          </a:p>
          <a:p>
            <a:pPr lvl="1"/>
            <a:r>
              <a:rPr lang="en-US" dirty="0"/>
              <a:t>The Wiki area is to provide links to certified documents for ICEBERG. It is hard to keep track of so many versions in DUNE DocDB.</a:t>
            </a:r>
          </a:p>
          <a:p>
            <a:r>
              <a:rPr lang="en-US" dirty="0"/>
              <a:t>One person in PAB would have the responsibility of the support systems.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102512-8869-4B21-B144-5B4A422EC7F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10/31/2019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1FA275-1E45-40C2-BE00-8F6C257F6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Mishra | ICEBERG Moving Forward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0FC53-E8B9-41DC-9147-7C8313934D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3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A5F56D6-AB9F-42C2-8D19-0BA9001FF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Operational Manuals for ICEBERG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E8875EE-DC26-46BB-8E8A-C09CE2E7907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Cryogenic </a:t>
            </a:r>
          </a:p>
          <a:p>
            <a:pPr lvl="1"/>
            <a:r>
              <a:rPr lang="en-US" dirty="0"/>
              <a:t>Operation Manual for the Generation of PAB Inline Filter for ICEBERG </a:t>
            </a:r>
          </a:p>
          <a:p>
            <a:pPr lvl="1"/>
            <a:r>
              <a:rPr lang="en-US" dirty="0"/>
              <a:t>Operation Manual for the Generation of ICEBERG LAr Filter </a:t>
            </a:r>
          </a:p>
          <a:p>
            <a:pPr lvl="1"/>
            <a:r>
              <a:rPr lang="en-US" dirty="0"/>
              <a:t>Operation Manual for LAr Fill of ICEBERG </a:t>
            </a:r>
          </a:p>
          <a:p>
            <a:pPr lvl="1"/>
            <a:r>
              <a:rPr lang="en-US" dirty="0"/>
              <a:t>Cryogenic Operation, Monitoring and Datalogging of ICEBERG Manual </a:t>
            </a:r>
          </a:p>
          <a:p>
            <a:pPr lvl="1"/>
            <a:r>
              <a:rPr lang="en-US" dirty="0"/>
              <a:t>Cryogenic Checklist </a:t>
            </a:r>
          </a:p>
          <a:p>
            <a:r>
              <a:rPr lang="en-US" dirty="0"/>
              <a:t>Purity Monitor </a:t>
            </a:r>
          </a:p>
          <a:p>
            <a:pPr lvl="1"/>
            <a:r>
              <a:rPr lang="en-US" dirty="0"/>
              <a:t>Operation Manual for the Purity Monitor </a:t>
            </a:r>
          </a:p>
          <a:p>
            <a:pPr lvl="1"/>
            <a:r>
              <a:rPr lang="en-US" dirty="0"/>
              <a:t>Monitoring and Datalogging of ICEBERG Purity </a:t>
            </a:r>
          </a:p>
          <a:p>
            <a:r>
              <a:rPr lang="en-US" dirty="0"/>
              <a:t>DUNE CE </a:t>
            </a:r>
          </a:p>
          <a:p>
            <a:pPr lvl="1"/>
            <a:r>
              <a:rPr lang="en-US" dirty="0"/>
              <a:t>Operation Manual for DUNE CE at ICEBERG </a:t>
            </a:r>
          </a:p>
          <a:p>
            <a:r>
              <a:rPr lang="en-US" dirty="0"/>
              <a:t>DUNE PD </a:t>
            </a:r>
          </a:p>
          <a:p>
            <a:pPr lvl="1"/>
            <a:r>
              <a:rPr lang="en-US" dirty="0"/>
              <a:t>Operation Manual for DUNE PD at ICEBERG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E774C-1B72-40C5-B437-CF089EC3939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10/31/2019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204B44-7CCF-4F28-A5F5-203F94F73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Mishra | ICEBERG Moving Forward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CDA9ED-6E3C-4698-9DB3-FF654A4940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850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CE54AB5-587B-42C1-82E9-1341FFBC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EPICS Database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940AA8F-F74A-4E0D-9851-B0C8DAC78B99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Every cable that goes in and out of ICEBERG cryostat will be data logged.</a:t>
            </a:r>
          </a:p>
          <a:p>
            <a:r>
              <a:rPr lang="en-US" dirty="0"/>
              <a:t>Ultimate repository of all the data is in EPICS maintained by ND/CD.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64082A-8B9A-42F6-A149-607E4918BDF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10/31/2019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52A69-5917-411F-AB41-25EB712E7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Mishra | ICEBERG Moving Forward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CA7A9E-1B39-4570-9D12-8E630A8BC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89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F37DD6-9AA0-4079-984A-CF734C981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Cryogenic Upgrade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A8BEDF3-CD20-4925-9ECC-87D4A49B85EF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We had a review on 10/16/2016 </a:t>
            </a:r>
            <a:r>
              <a:rPr lang="en-US" dirty="0">
                <a:hlinkClick r:id="rId2"/>
              </a:rPr>
              <a:t>https://indico.fnal.gov/event/22123/</a:t>
            </a:r>
            <a:r>
              <a:rPr lang="en-US" dirty="0"/>
              <a:t> for the proposed upgrades to mitigate the condenser and LAr filter issues.</a:t>
            </a:r>
          </a:p>
          <a:p>
            <a:r>
              <a:rPr lang="en-US" dirty="0"/>
              <a:t>The recommendations have been received and approved.</a:t>
            </a:r>
          </a:p>
          <a:p>
            <a:r>
              <a:rPr lang="en-US" dirty="0"/>
              <a:t>Parts orders have been placed. </a:t>
            </a:r>
          </a:p>
          <a:p>
            <a:r>
              <a:rPr lang="en-US" dirty="0"/>
              <a:t>Both the upgrade will require opening the system, not an easy task.</a:t>
            </a:r>
          </a:p>
          <a:p>
            <a:r>
              <a:rPr lang="en-US" dirty="0"/>
              <a:t>Planning is in progress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9BA4A4-642D-44AB-85BB-230533C54CA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10/31/2019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D3859F-3A6B-4CF1-BE4E-35A5EF99C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Mishra | ICEBERG Moving Forward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C3599-B045-4995-B26A-5367DE6F15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7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4C8E768-CAD0-4B4B-96E3-1777B20FA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CE-FEMBs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38C46E9-FEC8-4FED-80BA-49A80D05E2F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TPC has been moved out of the cryostat.</a:t>
            </a:r>
          </a:p>
          <a:p>
            <a:r>
              <a:rPr lang="en-US" dirty="0"/>
              <a:t>BNL has found no issues with WIB001. The failure of the fuse on WIB is related to FEMBs requesting more power.</a:t>
            </a:r>
          </a:p>
          <a:p>
            <a:pPr lvl="1"/>
            <a:r>
              <a:rPr lang="en-US" dirty="0"/>
              <a:t>Why ??</a:t>
            </a:r>
          </a:p>
          <a:p>
            <a:r>
              <a:rPr lang="en-US" dirty="0"/>
              <a:t>We are taking out FEMBs from the TPC</a:t>
            </a:r>
          </a:p>
          <a:p>
            <a:pPr lvl="1"/>
            <a:r>
              <a:rPr lang="en-US" dirty="0"/>
              <a:t>Testing is in progress at BNL and FNAL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7EB54E-24F5-4F88-B662-E339A9C869B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10/31/2019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4A930F-E5A2-477A-9608-162BDD04D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Mishra | ICEBERG Moving Forward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3B10F-2AC8-4EB5-9E32-07288F808B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5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0BFBEC7-EE19-49D5-B3FF-699C6BB7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F400477-B7B6-464F-95A2-3A9C99CABA8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We will work out resource loaded schedule next week</a:t>
            </a:r>
          </a:p>
          <a:p>
            <a:r>
              <a:rPr lang="en-US" dirty="0"/>
              <a:t>Pending the delivery dates of the cryogenic items. </a:t>
            </a:r>
          </a:p>
          <a:p>
            <a:r>
              <a:rPr lang="en-US" dirty="0"/>
              <a:t>Pending operation manual of the subsystems</a:t>
            </a:r>
          </a:p>
          <a:p>
            <a:r>
              <a:rPr lang="en-US" dirty="0"/>
              <a:t>Pending documentation of the subsystems </a:t>
            </a:r>
          </a:p>
          <a:p>
            <a:r>
              <a:rPr lang="en-US" dirty="0"/>
              <a:t>TPC CE is broken:</a:t>
            </a:r>
          </a:p>
          <a:p>
            <a:pPr lvl="1"/>
            <a:r>
              <a:rPr lang="en-US" dirty="0"/>
              <a:t>We have one working FEMB at FNAL</a:t>
            </a:r>
          </a:p>
          <a:p>
            <a:pPr lvl="1"/>
            <a:r>
              <a:rPr lang="en-US" dirty="0"/>
              <a:t>Have requested 4 working FEMBs from BNL.</a:t>
            </a:r>
          </a:p>
          <a:p>
            <a:pPr lvl="1"/>
            <a:r>
              <a:rPr lang="en-US" dirty="0"/>
              <a:t>Need to have TPC working minimum on </a:t>
            </a:r>
            <a:r>
              <a:rPr lang="en-US"/>
              <a:t>the side of PD.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0E4898-4D60-441E-88D6-94151CFAD6E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10/31/2019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4162ED-B05D-441B-84C8-9C508701AA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Mishra | ICEBERG Moving Forward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E63E7-B1C0-4508-AC58-4ED03088E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38322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_Template (1)" id="{83C51530-F70C-4700-A62F-9AD370908C8A}" vid="{7EEDB40A-F77E-4D80-94AD-AAFD463CBE23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_Template (1)" id="{83C51530-F70C-4700-A62F-9AD370908C8A}" vid="{C60A01E4-0FB0-4AF5-9900-B5934F47DE3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EB68C081FD3C4BB8DBD060B16A2FAE" ma:contentTypeVersion="15" ma:contentTypeDescription="Create a new document." ma:contentTypeScope="" ma:versionID="4584db16ce5d300d568347840b2101d9">
  <xsd:schema xmlns:xsd="http://www.w3.org/2001/XMLSchema" xmlns:xs="http://www.w3.org/2001/XMLSchema" xmlns:p="http://schemas.microsoft.com/office/2006/metadata/properties" xmlns:ns1="http://schemas.microsoft.com/sharepoint/v3" xmlns:ns3="95aa3261-09b1-43cf-9cb8-d6f81c1041d3" xmlns:ns4="2332de55-4c53-45e3-ae4f-25b9e370f3a6" targetNamespace="http://schemas.microsoft.com/office/2006/metadata/properties" ma:root="true" ma:fieldsID="3cd2ec5f2060913794f3a016d9ad1f01" ns1:_="" ns3:_="" ns4:_="">
    <xsd:import namespace="http://schemas.microsoft.com/sharepoint/v3"/>
    <xsd:import namespace="95aa3261-09b1-43cf-9cb8-d6f81c1041d3"/>
    <xsd:import namespace="2332de55-4c53-45e3-ae4f-25b9e370f3a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a3261-09b1-43cf-9cb8-d6f81c1041d3" elementFormDefault="qualified">
    <xsd:import namespace="http://schemas.microsoft.com/office/2006/documentManagement/types"/>
    <xsd:import namespace="http://schemas.microsoft.com/office/infopath/2007/PartnerControls"/>
    <xsd:element name="SharedWithUsers" ma:index="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6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2de55-4c53-45e3-ae4f-25b9e370f3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2D53CE-A1F7-451D-AB1F-9D0E0BFFDA1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5aa3261-09b1-43cf-9cb8-d6f81c1041d3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2332de55-4c53-45e3-ae4f-25b9e370f3a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F212FE0-C2ED-48C1-A503-20BEB26173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12342F-2F69-43F4-99B6-EFA4913D8D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5aa3261-09b1-43cf-9cb8-d6f81c1041d3"/>
    <ds:schemaRef ds:uri="2332de55-4c53-45e3-ae4f-25b9e370f3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DUNE_Template</Template>
  <TotalTime>4395</TotalTime>
  <Words>712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ICEBERE Moving forward</vt:lpstr>
      <vt:lpstr>History</vt:lpstr>
      <vt:lpstr>Electrical Check of ICEBERG</vt:lpstr>
      <vt:lpstr>Request </vt:lpstr>
      <vt:lpstr>Operational Manuals for ICEBERG</vt:lpstr>
      <vt:lpstr>EPICS Database</vt:lpstr>
      <vt:lpstr>Cryogenic Upgrade</vt:lpstr>
      <vt:lpstr>Understanding CE-FEMBs</vt:lpstr>
      <vt:lpstr>Schedule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CE Power (As Found)</dc:title>
  <dc:subject/>
  <dc:creator>C. Shekhar Mishra</dc:creator>
  <cp:keywords/>
  <dc:description>Modified by A. Weber</dc:description>
  <cp:lastModifiedBy>C. Shekhar Mishra</cp:lastModifiedBy>
  <cp:revision>21</cp:revision>
  <dcterms:created xsi:type="dcterms:W3CDTF">2019-10-14T19:00:54Z</dcterms:created>
  <dcterms:modified xsi:type="dcterms:W3CDTF">2019-10-31T17:51:08Z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0x01010030EB68C081FD3C4BB8DBD060B16A2FAE</vt:lpwstr>
  </property>
</Properties>
</file>