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591" r:id="rId7"/>
    <p:sldId id="278" r:id="rId8"/>
    <p:sldId id="270" r:id="rId9"/>
    <p:sldId id="26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0"/>
    <a:srgbClr val="FFFFEB"/>
    <a:srgbClr val="FFFFCC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B3E5-312C-4358-873A-E0FB0A7DA93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D9FB-9603-463E-852C-AEA1C666A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EFD54-80A8-414A-BA06-52ED47C7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AE670-8022-4600-AFAF-18F0B8B0B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939BD-FAF4-4D29-9C45-96BFE7AA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0C32-FFE4-45DD-BDED-1A8CA3E3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96980-3ED4-4694-926D-AD3439CE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3534CBA-44BA-4BB6-A394-B0C0110C8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20"/>
          <a:stretch/>
        </p:blipFill>
        <p:spPr>
          <a:xfrm>
            <a:off x="9135454" y="0"/>
            <a:ext cx="2452643" cy="9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2906-A44A-4E0E-92E0-FF74F0E0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CE2B1-0108-463A-B932-570A6406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98120-109C-4594-BFC4-062CE8E2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AB46E-434E-4732-B8FE-29635C7F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8ECD-315A-462E-AABB-0C98F8E9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14C9A-AD2C-409C-8E58-6C88DDE7E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95007-800E-4645-8E61-D38E5ABFE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3B918-9F96-4B4C-B157-BD3D7E229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4834-BF6B-40A7-8589-37AE2132D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A96B5-1538-4EF5-A144-04D1612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42B7-2597-4476-905B-F2A94FA3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0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493B7-EB80-4A82-8590-5C6ED685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049"/>
            <a:ext cx="10515600" cy="4954915"/>
          </a:xfrm>
        </p:spPr>
        <p:txBody>
          <a:bodyPr/>
          <a:lstStyle>
            <a:lvl2pPr marL="685800" indent="-228600">
              <a:buFont typeface="Webdings" panose="05030102010509060703" pitchFamily="18" charset="2"/>
              <a:buChar char="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FE9E8-8DFE-4641-A158-BFB2251D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AE40-693F-4177-B342-60C93012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A4BE5-8C58-49DC-A306-DA1CCA5A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A8A35F-ECF2-493D-9E76-BD9A18431962}"/>
              </a:ext>
            </a:extLst>
          </p:cNvPr>
          <p:cNvCxnSpPr/>
          <p:nvPr userDrawn="1"/>
        </p:nvCxnSpPr>
        <p:spPr>
          <a:xfrm>
            <a:off x="838200" y="1087366"/>
            <a:ext cx="91854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7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7A81-D362-4FE1-B7D7-706535DD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37E48-3567-4909-BE56-4933DFB1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5469E-C6A4-4712-B854-E12D70B1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85C2-9603-4176-A52F-9F731FF0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E703-E1A2-4511-85F9-99925304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F18E-7815-40E0-8950-D6AB92F7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BF561-640D-4BC6-B07B-FD9DB32D4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9C966-8B15-44EC-A449-7E65252A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5130F-0727-4441-A3D1-0C3B5FA7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1F6B7-51E4-4A12-8859-9D6820AE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8CD7D-2416-4E7D-B143-889191CD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4B59-0AD8-4A89-B78A-2C561F833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D4599-D574-4148-BC85-C264F759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0AD17-86E4-4E95-A941-E898FCA4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F215-E0D8-4527-9722-FF6A218C8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7E488-D04A-447F-87D9-D320C96E0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EFB8B-201F-4B68-9F23-937BAE10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2E00E-BA88-4606-8EFE-464D8CDA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2066EA-7A7A-46C5-A177-DC9F0A1B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A2A3-29B7-44F5-9CF7-37ECFAD5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57A8B-9C09-41A6-9D26-0065A94C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28CCA1-F5E2-4FB2-8281-940284B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73FE-8426-4564-A9D3-56A7A079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0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ED7D9-3D3B-4E9A-A8E7-EB0FE06B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41C3E-6AA9-4EF7-90EC-193F6961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DD56-29B1-4BC7-AC1F-D96CBA4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6F99-F568-4893-BDB6-01B31DC3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BA4D-54E9-432F-90A5-FE6047ED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8D38C-B625-4E07-B542-8F69D5987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31ED0-0234-46FB-8C52-65DE8C9A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0AC22-F88C-43A9-BC78-319B0AE1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85959-BD38-4A86-8860-DA510E1D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74A-037C-4E14-BCB3-E76CEB8F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874DC-2137-4A7F-A81A-9AC8EE312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D9C33-E2A5-4785-ADF8-26BD758BC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6D342-CC77-4BDE-8B0A-47E97049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05C56-583F-48EB-A36C-4A1267A4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E48E-5B74-46AC-B0B6-9A49A393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7581A-2E0C-49C4-A55F-DF448F6E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A9642-7F25-4231-86CD-F8AB743E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1631-1812-40A8-9809-DAA3452D2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B63C-D6EF-435C-8F7F-CDEBB2E2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85A69-0B4C-4762-A6A9-B9002607F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9112-1840-42A5-8E86-90BE042C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fnal.gov/event/18681/session/13/contribution/145/material/slides/0.pdf" TargetMode="External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43EB-128D-451F-89B7-5212575EC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Update on ProtoDUNE-SP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35FE-2538-4C25-B0B9-ED242A630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Wenqiang Gu (BNL)</a:t>
            </a:r>
          </a:p>
          <a:p>
            <a:r>
              <a:rPr lang="en-US" dirty="0">
                <a:cs typeface="+mn-ea"/>
                <a:sym typeface="+mn-lt"/>
              </a:rPr>
              <a:t>On behalf of the Simulation Task Force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A1D23-F8F5-4732-ADF4-909E4BCF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C9C30-5146-4E3F-978A-3D449379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1D1C2-EA53-4463-BE64-5935C61F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>
                <a:cs typeface="+mn-ea"/>
                <a:sym typeface="+mn-lt"/>
              </a:rPr>
              <a:t>1</a:t>
            </a:fld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08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79E6-E653-4956-8CB8-AB05476D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Refactored CRT simulation (David, Richie)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EE799-CBAB-4BE1-96F9-1C8DEF7B3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CRT paddle as “sensitive” and assign unique copy #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A46A0-8EBD-4179-995A-94C1A4C3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6DAD4-905C-4DBE-A422-24920135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74B4-81DC-4112-BA15-BDD0A0D7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807467-9FC0-4CAB-9B9E-A6D8833D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0" y="2090203"/>
            <a:ext cx="3838777" cy="402815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A1DA19-458A-4FFC-A9FF-376C95C71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1862459"/>
            <a:ext cx="3406563" cy="4461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9A36D9-2E14-4691-A8F6-DDEB2F2DCDF4}"/>
              </a:ext>
            </a:extLst>
          </p:cNvPr>
          <p:cNvSpPr txBox="1"/>
          <p:nvPr/>
        </p:nvSpPr>
        <p:spPr>
          <a:xfrm>
            <a:off x="6976324" y="2437964"/>
            <a:ext cx="239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Check the </a:t>
            </a:r>
            <a:r>
              <a:rPr lang="en-US" dirty="0" err="1">
                <a:solidFill>
                  <a:schemeClr val="accent1"/>
                </a:solidFill>
              </a:rPr>
              <a:t>AuxDetHits</a:t>
            </a:r>
            <a:r>
              <a:rPr lang="en-US" dirty="0">
                <a:solidFill>
                  <a:schemeClr val="accent1"/>
                </a:solidFill>
              </a:rPr>
              <a:t> from simulation</a:t>
            </a:r>
          </a:p>
        </p:txBody>
      </p:sp>
    </p:spTree>
    <p:extLst>
      <p:ext uri="{BB962C8B-B14F-4D97-AF65-F5344CB8AC3E}">
        <p14:creationId xmlns:p14="http://schemas.microsoft.com/office/powerpoint/2010/main" val="294214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B572-A486-49E9-AC6C-F029F202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OpDet</a:t>
            </a:r>
            <a:r>
              <a:rPr lang="en-US" dirty="0"/>
              <a:t> simulation (by </a:t>
            </a:r>
            <a:r>
              <a:rPr lang="en-US" dirty="0" err="1"/>
              <a:t>Muve</a:t>
            </a:r>
            <a:r>
              <a:rPr lang="en-US" dirty="0"/>
              <a:t>)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7F9807-CE32-4806-A2DF-56BE01F1F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8" y="2706644"/>
            <a:ext cx="3208298" cy="30482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C3EC3-63B9-4922-82AE-C6ADB8B5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0519-4CA7-43F6-A710-3D91D07B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717F7-86D3-49C8-9556-6004525E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A screenshot of a map&#10;&#10;Description automatically generated">
            <a:extLst>
              <a:ext uri="{FF2B5EF4-FFF2-40B4-BE49-F238E27FC236}">
                <a16:creationId xmlns:a16="http://schemas.microsoft.com/office/drawing/2014/main" id="{64FFBB47-770A-4E93-8543-5685D3E78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1"/>
          <a:stretch/>
        </p:blipFill>
        <p:spPr>
          <a:xfrm>
            <a:off x="4370520" y="2562331"/>
            <a:ext cx="6310877" cy="17693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4AB2C7-41D3-41A9-B3A2-5DD550271E83}"/>
              </a:ext>
            </a:extLst>
          </p:cNvPr>
          <p:cNvSpPr/>
          <p:nvPr/>
        </p:nvSpPr>
        <p:spPr>
          <a:xfrm>
            <a:off x="6601474" y="3695026"/>
            <a:ext cx="2464905" cy="5035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65370D-39CD-4F07-9E5F-723DAEBA12F0}"/>
              </a:ext>
            </a:extLst>
          </p:cNvPr>
          <p:cNvSpPr txBox="1">
            <a:spLocks/>
          </p:cNvSpPr>
          <p:nvPr/>
        </p:nvSpPr>
        <p:spPr>
          <a:xfrm>
            <a:off x="838200" y="1222049"/>
            <a:ext cx="10515600" cy="4954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ebdings" panose="05030102010509060703" pitchFamily="18" charset="2"/>
              <a:buChar char="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Redefined constructor to avoid the redundant info in fast/slow light</a:t>
            </a:r>
          </a:p>
          <a:p>
            <a:r>
              <a:rPr lang="en-US" dirty="0"/>
              <a:t>New tool (</a:t>
            </a:r>
            <a:r>
              <a:rPr lang="en-US" dirty="0" err="1"/>
              <a:t>ScintTimeLAr</a:t>
            </a:r>
            <a:r>
              <a:rPr lang="en-US" dirty="0"/>
              <a:t>) to control the scintillation time constant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15F58D-6B0D-4A71-8571-3C268344065F}"/>
              </a:ext>
            </a:extLst>
          </p:cNvPr>
          <p:cNvSpPr/>
          <p:nvPr/>
        </p:nvSpPr>
        <p:spPr>
          <a:xfrm>
            <a:off x="4414576" y="481107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dunetpc</a:t>
            </a:r>
            <a:r>
              <a:rPr lang="en-US" altLang="en-US" sz="1600" dirty="0">
                <a:solidFill>
                  <a:schemeClr val="accent1"/>
                </a:solidFill>
                <a:ea typeface="Slack-Lato"/>
              </a:rPr>
              <a:t>     @ feature/</a:t>
            </a: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wgu_refact</a:t>
            </a:r>
            <a:br>
              <a:rPr lang="en-US" altLang="en-US" sz="1600" dirty="0">
                <a:solidFill>
                  <a:schemeClr val="accent1"/>
                </a:solidFill>
              </a:rPr>
            </a:b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lardataobj</a:t>
            </a:r>
            <a:r>
              <a:rPr lang="en-US" altLang="en-US" sz="1600" dirty="0">
                <a:solidFill>
                  <a:schemeClr val="accent1"/>
                </a:solidFill>
                <a:ea typeface="Slack-Lato"/>
              </a:rPr>
              <a:t>  @ feature/</a:t>
            </a: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muve_pdsim_refactor</a:t>
            </a:r>
            <a:br>
              <a:rPr lang="en-US" altLang="en-US" sz="1600" dirty="0">
                <a:solidFill>
                  <a:schemeClr val="accent1"/>
                </a:solidFill>
              </a:rPr>
            </a:b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larsim</a:t>
            </a:r>
            <a:r>
              <a:rPr lang="en-US" altLang="en-US" sz="1600" dirty="0">
                <a:solidFill>
                  <a:schemeClr val="accent1"/>
                </a:solidFill>
                <a:ea typeface="Slack-Lato"/>
              </a:rPr>
              <a:t>        @ feature/</a:t>
            </a: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muve_pdsim_refactor</a:t>
            </a:r>
            <a:br>
              <a:rPr lang="en-US" altLang="en-US" sz="1600" dirty="0">
                <a:solidFill>
                  <a:schemeClr val="accent1"/>
                </a:solidFill>
              </a:rPr>
            </a:br>
            <a:r>
              <a:rPr lang="en-US" altLang="en-US" sz="1600" dirty="0">
                <a:solidFill>
                  <a:schemeClr val="accent1"/>
                </a:solidFill>
                <a:ea typeface="Slack-Lato"/>
              </a:rPr>
              <a:t>larg4          @ feature/</a:t>
            </a: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muve_pdsim_refactor</a:t>
            </a:r>
            <a:br>
              <a:rPr lang="en-US" altLang="en-US" sz="1600" dirty="0">
                <a:solidFill>
                  <a:schemeClr val="accent1"/>
                </a:solidFill>
              </a:rPr>
            </a:b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larwirecell</a:t>
            </a:r>
            <a:r>
              <a:rPr lang="en-US" altLang="en-US" sz="1600" dirty="0">
                <a:solidFill>
                  <a:schemeClr val="accent1"/>
                </a:solidFill>
                <a:ea typeface="Slack-Lato"/>
              </a:rPr>
              <a:t>  @ feature/</a:t>
            </a:r>
            <a:r>
              <a:rPr lang="en-US" altLang="en-US" sz="1600" dirty="0" err="1">
                <a:solidFill>
                  <a:schemeClr val="accent1"/>
                </a:solidFill>
                <a:ea typeface="Slack-Lato"/>
              </a:rPr>
              <a:t>muve_pdsim_refactor</a:t>
            </a:r>
            <a:r>
              <a:rPr lang="en-US" altLang="en-US" sz="1600" dirty="0">
                <a:solidFill>
                  <a:schemeClr val="accent1"/>
                </a:solidFill>
              </a:rPr>
              <a:t>  @ feature/</a:t>
            </a:r>
            <a:r>
              <a:rPr lang="en-US" altLang="en-US" sz="1600" dirty="0" err="1">
                <a:solidFill>
                  <a:schemeClr val="accent1"/>
                </a:solidFill>
              </a:rPr>
              <a:t>wgu_refact</a:t>
            </a:r>
            <a:endParaRPr lang="en-US" alt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97B78-9AFF-4553-8269-97A15AD81D4A}"/>
              </a:ext>
            </a:extLst>
          </p:cNvPr>
          <p:cNvSpPr txBox="1"/>
          <p:nvPr/>
        </p:nvSpPr>
        <p:spPr>
          <a:xfrm>
            <a:off x="8943033" y="4541855"/>
            <a:ext cx="278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Updates from many feature branches!</a:t>
            </a:r>
          </a:p>
          <a:p>
            <a:r>
              <a:rPr lang="en-US" i="1" dirty="0">
                <a:solidFill>
                  <a:srgbClr val="C00000"/>
                </a:solidFill>
              </a:rPr>
              <a:t>Available since </a:t>
            </a:r>
            <a:r>
              <a:rPr lang="en-US" i="1" dirty="0" err="1">
                <a:solidFill>
                  <a:srgbClr val="C00000"/>
                </a:solidFill>
              </a:rPr>
              <a:t>larsoft</a:t>
            </a:r>
            <a:r>
              <a:rPr lang="en-US" i="1" dirty="0">
                <a:solidFill>
                  <a:srgbClr val="C00000"/>
                </a:solidFill>
              </a:rPr>
              <a:t> v08_33_00</a:t>
            </a:r>
          </a:p>
        </p:txBody>
      </p:sp>
    </p:spTree>
    <p:extLst>
      <p:ext uri="{BB962C8B-B14F-4D97-AF65-F5344CB8AC3E}">
        <p14:creationId xmlns:p14="http://schemas.microsoft.com/office/powerpoint/2010/main" val="139119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B04F-08C7-4CC9-BAE3-94D79988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To-do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0216-7FCC-4AB7-AE04-43609657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Larg4</a:t>
            </a:r>
          </a:p>
          <a:p>
            <a:pPr lvl="1"/>
            <a:r>
              <a:rPr lang="en-US" dirty="0"/>
              <a:t>Document the custom physics list and make it available to people</a:t>
            </a:r>
          </a:p>
          <a:p>
            <a:r>
              <a:rPr lang="en-US" dirty="0"/>
              <a:t>TPC simulation</a:t>
            </a:r>
          </a:p>
          <a:p>
            <a:pPr lvl="1"/>
            <a:r>
              <a:rPr lang="en-US" dirty="0"/>
              <a:t>Understand the small difference (data vs. MC) in the field response</a:t>
            </a:r>
          </a:p>
          <a:p>
            <a:pPr lvl="1"/>
            <a:r>
              <a:rPr lang="en-US" dirty="0"/>
              <a:t>Improve the simulation in diffusion and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  <a:p>
            <a:r>
              <a:rPr lang="en-US" dirty="0"/>
              <a:t>CRT simulation</a:t>
            </a:r>
          </a:p>
          <a:p>
            <a:pPr lvl="1"/>
            <a:r>
              <a:rPr lang="en-US" dirty="0"/>
              <a:t>Implement </a:t>
            </a:r>
            <a:r>
              <a:rPr lang="en-US" dirty="0" err="1"/>
              <a:t>AuxDetSimChannel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Data validation, consistency check with the legacy simulation</a:t>
            </a:r>
          </a:p>
          <a:p>
            <a:r>
              <a:rPr lang="en-US" dirty="0" err="1"/>
              <a:t>OpDet</a:t>
            </a:r>
            <a:r>
              <a:rPr lang="en-US" dirty="0"/>
              <a:t> simulation</a:t>
            </a:r>
          </a:p>
          <a:p>
            <a:pPr lvl="1"/>
            <a:r>
              <a:rPr lang="en-US" dirty="0"/>
              <a:t>Validate the pulse shape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6B266-F172-4551-A357-C27B5C1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614B7-E999-476D-BE0D-07E0D4D1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F825-CF37-4D31-A9C1-396D0C48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02A8-A0D7-4A37-9380-10354E7C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2E5D8-DB04-4E21-B0C9-B42A00C17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refactored framework is almost finished</a:t>
            </a:r>
          </a:p>
          <a:p>
            <a:pPr lvl="1"/>
            <a:r>
              <a:rPr lang="en-US" dirty="0"/>
              <a:t>Some additional work</a:t>
            </a:r>
          </a:p>
          <a:p>
            <a:pPr lvl="1"/>
            <a:r>
              <a:rPr lang="en-US" dirty="0"/>
              <a:t>e.g., field </a:t>
            </a:r>
            <a:r>
              <a:rPr lang="en-US" dirty="0" err="1"/>
              <a:t>respose</a:t>
            </a:r>
            <a:r>
              <a:rPr lang="en-US" dirty="0"/>
              <a:t>, CRT, physics list, </a:t>
            </a:r>
            <a:r>
              <a:rPr lang="en-US" dirty="0" err="1"/>
              <a:t>OpDet</a:t>
            </a:r>
            <a:r>
              <a:rPr lang="en-US" dirty="0"/>
              <a:t> pulse shape</a:t>
            </a:r>
          </a:p>
          <a:p>
            <a:r>
              <a:rPr lang="en-US" dirty="0"/>
              <a:t>The updated TPC simulation gives a better agreement in </a:t>
            </a:r>
            <a:r>
              <a:rPr lang="en-US" dirty="0" err="1"/>
              <a:t>dE</a:t>
            </a:r>
            <a:r>
              <a:rPr lang="en-US" dirty="0"/>
              <a:t>/dx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E42B-7469-4A0E-8A8E-46DA84EF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E40B-857E-4C18-90CA-86492B03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FA81-E683-4F1A-A97E-76B5E739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0DEE6-05AD-4681-8CBC-12144CAC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Updates since the collaboration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6000-4B62-450B-B9DA-CA76C7BF9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Refactored Larg4</a:t>
            </a:r>
          </a:p>
          <a:p>
            <a:pPr lvl="1"/>
            <a:r>
              <a:rPr lang="en-US" dirty="0">
                <a:cs typeface="+mn-ea"/>
                <a:sym typeface="+mn-lt"/>
              </a:rPr>
              <a:t>Custom physics list</a:t>
            </a:r>
          </a:p>
          <a:p>
            <a:r>
              <a:rPr lang="en-US" dirty="0">
                <a:cs typeface="+mn-ea"/>
                <a:sym typeface="+mn-lt"/>
              </a:rPr>
              <a:t>TPC simulation</a:t>
            </a:r>
          </a:p>
          <a:p>
            <a:pPr lvl="1"/>
            <a:r>
              <a:rPr lang="en-US" dirty="0">
                <a:cs typeface="+mn-ea"/>
                <a:sym typeface="+mn-lt"/>
              </a:rPr>
              <a:t>Diffusion study, </a:t>
            </a:r>
            <a:r>
              <a:rPr lang="en-US" dirty="0" err="1">
                <a:cs typeface="+mn-ea"/>
                <a:sym typeface="+mn-lt"/>
              </a:rPr>
              <a:t>dE</a:t>
            </a:r>
            <a:r>
              <a:rPr lang="en-US" dirty="0">
                <a:cs typeface="+mn-ea"/>
                <a:sym typeface="+mn-lt"/>
              </a:rPr>
              <a:t>/dx</a:t>
            </a:r>
          </a:p>
          <a:p>
            <a:pPr lvl="1"/>
            <a:r>
              <a:rPr lang="en-US" dirty="0">
                <a:cs typeface="+mn-ea"/>
                <a:sym typeface="+mn-lt"/>
              </a:rPr>
              <a:t>Data validation of the field response</a:t>
            </a:r>
          </a:p>
          <a:p>
            <a:r>
              <a:rPr lang="en-US" dirty="0">
                <a:cs typeface="+mn-ea"/>
                <a:sym typeface="+mn-lt"/>
              </a:rPr>
              <a:t>Optical detector simulation</a:t>
            </a:r>
          </a:p>
          <a:p>
            <a:r>
              <a:rPr lang="en-US" dirty="0">
                <a:cs typeface="+mn-ea"/>
                <a:sym typeface="+mn-lt"/>
              </a:rPr>
              <a:t>CRT simulation</a:t>
            </a: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23620-FF0E-4F2D-B93F-58C12B2B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8BCE4-070A-416B-B2E0-5BD49340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4941-0704-4A35-8E9A-5ACFEF72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>
                <a:cs typeface="+mn-ea"/>
                <a:sym typeface="+mn-lt"/>
              </a:rPr>
              <a:t>2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F714EE0-16C0-4BE6-BFA9-BB17A29E88B1}"/>
              </a:ext>
            </a:extLst>
          </p:cNvPr>
          <p:cNvSpPr/>
          <p:nvPr/>
        </p:nvSpPr>
        <p:spPr>
          <a:xfrm>
            <a:off x="6802734" y="1446963"/>
            <a:ext cx="200967" cy="230107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FABF-F2CB-4F72-B9F8-ABEA973A842C}"/>
              </a:ext>
            </a:extLst>
          </p:cNvPr>
          <p:cNvSpPr txBox="1"/>
          <p:nvPr/>
        </p:nvSpPr>
        <p:spPr>
          <a:xfrm>
            <a:off x="7445828" y="2411604"/>
            <a:ext cx="3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Available since </a:t>
            </a:r>
            <a:r>
              <a:rPr lang="en-US" i="1" dirty="0" err="1"/>
              <a:t>dunetpc</a:t>
            </a:r>
            <a:r>
              <a:rPr lang="en-US" i="1" dirty="0"/>
              <a:t> v08_33_00</a:t>
            </a:r>
          </a:p>
        </p:txBody>
      </p:sp>
    </p:spTree>
    <p:extLst>
      <p:ext uri="{BB962C8B-B14F-4D97-AF65-F5344CB8AC3E}">
        <p14:creationId xmlns:p14="http://schemas.microsoft.com/office/powerpoint/2010/main" val="113943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E4F3-C039-480E-BD29-0361D550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ea typeface="+mn-ea"/>
                <a:cs typeface="+mn-ea"/>
                <a:sym typeface="+mn-lt"/>
              </a:rPr>
              <a:t>Refactored Larg4 (by David Rivera)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74B88-3508-4403-B40D-8227B53CE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+mn-ea"/>
                <a:sym typeface="+mn-lt"/>
              </a:rPr>
              <a:t>Benchmarks </a:t>
            </a:r>
          </a:p>
          <a:p>
            <a:pPr lvl="1"/>
            <a:r>
              <a:rPr lang="en-US" dirty="0">
                <a:cs typeface="+mn-ea"/>
                <a:sym typeface="+mn-lt"/>
              </a:rPr>
              <a:t>A common </a:t>
            </a:r>
            <a:r>
              <a:rPr lang="en-US" dirty="0" err="1">
                <a:cs typeface="+mn-ea"/>
                <a:sym typeface="+mn-lt"/>
              </a:rPr>
              <a:t>Corsika</a:t>
            </a:r>
            <a:r>
              <a:rPr lang="en-US" dirty="0">
                <a:cs typeface="+mn-ea"/>
                <a:sym typeface="+mn-lt"/>
              </a:rPr>
              <a:t> cosmic event</a:t>
            </a:r>
          </a:p>
          <a:p>
            <a:pPr lvl="1"/>
            <a:r>
              <a:rPr lang="en-US" dirty="0" err="1">
                <a:cs typeface="+mn-ea"/>
                <a:sym typeface="+mn-lt"/>
              </a:rPr>
              <a:t>OpDet</a:t>
            </a:r>
            <a:r>
              <a:rPr lang="en-US" dirty="0">
                <a:cs typeface="+mn-ea"/>
                <a:sym typeface="+mn-lt"/>
              </a:rPr>
              <a:t> , CRT not included</a:t>
            </a:r>
          </a:p>
          <a:p>
            <a:pPr lvl="1"/>
            <a:r>
              <a:rPr lang="en-US" dirty="0">
                <a:cs typeface="+mn-ea"/>
                <a:sym typeface="+mn-lt"/>
              </a:rPr>
              <a:t>Refactored Geant4 is slightly better in memory and time</a:t>
            </a:r>
          </a:p>
          <a:p>
            <a:pPr lvl="1"/>
            <a:r>
              <a:rPr lang="en-US" dirty="0"/>
              <a:t>“QGSP_BERT_HP” physics list</a:t>
            </a:r>
            <a:endParaRPr lang="en-US" dirty="0">
              <a:cs typeface="+mn-ea"/>
              <a:sym typeface="+mn-lt"/>
            </a:endParaRPr>
          </a:p>
          <a:p>
            <a:pPr lvl="1"/>
            <a:endParaRPr lang="en-US" dirty="0">
              <a:cs typeface="+mn-ea"/>
              <a:sym typeface="+mn-lt"/>
            </a:endParaRPr>
          </a:p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6AFC5-8E7F-4D42-BC19-3C41F0F0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3EB6-AB1E-4BD8-97C4-E561F0CE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+mn-ea"/>
                <a:sym typeface="+mn-lt"/>
              </a:rPr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3127-2F96-403D-AAE9-60FB8A26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>
                <a:cs typeface="+mn-ea"/>
                <a:sym typeface="+mn-lt"/>
              </a:rPr>
              <a:t>3</a:t>
            </a:fld>
            <a:endParaRPr lang="en-US">
              <a:cs typeface="+mn-ea"/>
              <a:sym typeface="+mn-lt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41F7DC-1C35-44BA-ACC8-2653F93D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19" y="3625063"/>
            <a:ext cx="8237934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73FF-5C1E-4B51-84FC-5295E11F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physics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67E5A-984C-4FBE-AFB4-767230E1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0FA3-24E4-4CD9-BE99-A9A01F57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8E15D-FA9C-482E-BE66-01714CCD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FFE17C1-4B5E-4DCB-8938-4DEBA7345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Extensible physics list factory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EE5C03-4D3C-4A9F-857E-91286302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6" y="2926695"/>
            <a:ext cx="5052472" cy="25424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132D7A-0F47-4513-BEEC-F5D958A95F5A}"/>
              </a:ext>
            </a:extLst>
          </p:cNvPr>
          <p:cNvSpPr txBox="1"/>
          <p:nvPr/>
        </p:nvSpPr>
        <p:spPr>
          <a:xfrm>
            <a:off x="1024203" y="2470585"/>
            <a:ext cx="49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Configurable (</a:t>
            </a:r>
            <a:r>
              <a:rPr lang="en-US" dirty="0" err="1">
                <a:solidFill>
                  <a:schemeClr val="accent1"/>
                </a:solidFill>
              </a:rPr>
              <a:t>fhicl</a:t>
            </a:r>
            <a:r>
              <a:rPr lang="en-US" dirty="0">
                <a:solidFill>
                  <a:schemeClr val="accent1"/>
                </a:solidFill>
              </a:rPr>
              <a:t>) options in physics list service</a:t>
            </a:r>
          </a:p>
        </p:txBody>
      </p:sp>
      <p:pic>
        <p:nvPicPr>
          <p:cNvPr id="15" name="Picture 14" descr="A screenshot of a social media post with text and a black background&#10;&#10;Description automatically generated">
            <a:extLst>
              <a:ext uri="{FF2B5EF4-FFF2-40B4-BE49-F238E27FC236}">
                <a16:creationId xmlns:a16="http://schemas.microsoft.com/office/drawing/2014/main" id="{6B39E179-68AC-4E21-8BE6-F75BB326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32" y="2572379"/>
            <a:ext cx="3066521" cy="3451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1FCBDB-CDF6-42F5-9B4F-36A51A10BD8B}"/>
              </a:ext>
            </a:extLst>
          </p:cNvPr>
          <p:cNvSpPr txBox="1"/>
          <p:nvPr/>
        </p:nvSpPr>
        <p:spPr>
          <a:xfrm>
            <a:off x="7336244" y="1778922"/>
            <a:ext cx="454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Reference physics lists + EM options + user cuts (neutron tracking cuts, </a:t>
            </a:r>
            <a:r>
              <a:rPr lang="en-US" dirty="0" err="1">
                <a:solidFill>
                  <a:schemeClr val="accent1"/>
                </a:solidFill>
              </a:rPr>
              <a:t>stepLimiter</a:t>
            </a:r>
            <a:r>
              <a:rPr lang="en-US" dirty="0">
                <a:solidFill>
                  <a:schemeClr val="accent1"/>
                </a:solidFill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17446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A19A-A9FE-4F6A-ADDB-77CDA304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</a:t>
            </a:r>
            <a:r>
              <a:rPr lang="en-US" dirty="0" err="1"/>
              <a:t>Bertini</a:t>
            </a:r>
            <a:r>
              <a:rPr lang="en-US" dirty="0"/>
              <a:t> cascade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6100-9CDD-4D7F-8A51-AC988D28A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Requested by the pion quasi-elastic scattering analysis</a:t>
            </a:r>
          </a:p>
          <a:p>
            <a:r>
              <a:rPr lang="en-US" dirty="0"/>
              <a:t>Pion interaction in the nucleus described by the </a:t>
            </a:r>
            <a:r>
              <a:rPr lang="en-US" dirty="0" err="1"/>
              <a:t>Bertini</a:t>
            </a:r>
            <a:r>
              <a:rPr lang="en-US" dirty="0"/>
              <a:t> cascade model</a:t>
            </a:r>
          </a:p>
          <a:p>
            <a:r>
              <a:rPr lang="en-US" dirty="0"/>
              <a:t>Now the internal type from cascade model is also available to user</a:t>
            </a:r>
          </a:p>
          <a:p>
            <a:pPr lvl="1"/>
            <a:r>
              <a:rPr lang="en-US" dirty="0"/>
              <a:t>Exposed by the customized </a:t>
            </a:r>
            <a:r>
              <a:rPr lang="en-US" dirty="0" err="1"/>
              <a:t>Bertini</a:t>
            </a:r>
            <a:r>
              <a:rPr lang="en-US" dirty="0"/>
              <a:t>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B664-E435-417D-82BF-45A9BB57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1E937-701B-4974-82F7-0F541DAA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CA7D-04F0-4048-95ED-C9AC8225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E05125B5-881F-4141-98A7-6B4568D5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82" y="3574435"/>
            <a:ext cx="5594508" cy="3183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4C56E8-CEAD-4225-B8BD-2BC8402994CE}"/>
                  </a:ext>
                </a:extLst>
              </p:cNvPr>
              <p:cNvSpPr txBox="1"/>
              <p:nvPr/>
            </p:nvSpPr>
            <p:spPr>
              <a:xfrm>
                <a:off x="6179736" y="3918857"/>
                <a:ext cx="2431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example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4C56E8-CEAD-4225-B8BD-2BC84029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736" y="3918857"/>
                <a:ext cx="2431701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27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0A97-98B3-414D-AEF4-FE50F980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WireCell</a:t>
            </a:r>
            <a:r>
              <a:rPr lang="en-US" dirty="0"/>
              <a:t> TPC simulation (by Wenqiang)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EE7E-082A-4F09-9F57-0EDB09C7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7800A-6259-424E-8686-E7BDAFC5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8032A4-932E-45A6-9711-A16F7A684206}"/>
              </a:ext>
            </a:extLst>
          </p:cNvPr>
          <p:cNvGrpSpPr/>
          <p:nvPr/>
        </p:nvGrpSpPr>
        <p:grpSpPr>
          <a:xfrm>
            <a:off x="1022646" y="2686228"/>
            <a:ext cx="321891" cy="479989"/>
            <a:chOff x="1629397" y="2293122"/>
            <a:chExt cx="321891" cy="47998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7FE241-C0BD-44BF-A0B4-C7B7862825EB}"/>
                </a:ext>
              </a:extLst>
            </p:cNvPr>
            <p:cNvSpPr/>
            <p:nvPr/>
          </p:nvSpPr>
          <p:spPr>
            <a:xfrm>
              <a:off x="1657884" y="2401368"/>
              <a:ext cx="76912" cy="85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4EC8F95-4511-4374-9355-CA278EB3049B}"/>
                </a:ext>
              </a:extLst>
            </p:cNvPr>
            <p:cNvSpPr/>
            <p:nvPr/>
          </p:nvSpPr>
          <p:spPr>
            <a:xfrm>
              <a:off x="1767555" y="2536677"/>
              <a:ext cx="76912" cy="85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458728-0D5F-453E-BFC5-57CFE5E2AF58}"/>
                </a:ext>
              </a:extLst>
            </p:cNvPr>
            <p:cNvSpPr/>
            <p:nvPr/>
          </p:nvSpPr>
          <p:spPr>
            <a:xfrm>
              <a:off x="1629397" y="2569436"/>
              <a:ext cx="76912" cy="85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CF9C17-F9E5-4012-8EFF-CCADC7C9BDB2}"/>
                </a:ext>
              </a:extLst>
            </p:cNvPr>
            <p:cNvSpPr/>
            <p:nvPr/>
          </p:nvSpPr>
          <p:spPr>
            <a:xfrm>
              <a:off x="1739068" y="2687653"/>
              <a:ext cx="76912" cy="85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1791CA-B0D2-4D60-B8AB-94A8A8EB36B4}"/>
                </a:ext>
              </a:extLst>
            </p:cNvPr>
            <p:cNvSpPr/>
            <p:nvPr/>
          </p:nvSpPr>
          <p:spPr>
            <a:xfrm>
              <a:off x="1874376" y="2293122"/>
              <a:ext cx="76912" cy="85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1021E4-2828-4A3F-B769-03DB078263DD}"/>
              </a:ext>
            </a:extLst>
          </p:cNvPr>
          <p:cNvSpPr/>
          <p:nvPr/>
        </p:nvSpPr>
        <p:spPr>
          <a:xfrm>
            <a:off x="1743342" y="2743199"/>
            <a:ext cx="640935" cy="4871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706984-1CB7-4BE9-96F9-2E6C7E889510}"/>
              </a:ext>
            </a:extLst>
          </p:cNvPr>
          <p:cNvSpPr txBox="1"/>
          <p:nvPr/>
        </p:nvSpPr>
        <p:spPr>
          <a:xfrm>
            <a:off x="261172" y="3584947"/>
            <a:ext cx="2040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</a:t>
            </a:r>
            <a:r>
              <a:rPr lang="en-US" sz="1600" dirty="0" err="1"/>
              <a:t>SimEnegyDeposit</a:t>
            </a:r>
            <a:r>
              <a:rPr lang="en-US" sz="1600" dirty="0"/>
              <a:t>&gt;</a:t>
            </a:r>
          </a:p>
          <a:p>
            <a:r>
              <a:rPr lang="en-US" sz="1600" dirty="0"/>
              <a:t>* x, y, z, t, # of 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C919DD-A847-4F24-BD52-71357349F721}"/>
              </a:ext>
            </a:extLst>
          </p:cNvPr>
          <p:cNvGrpSpPr/>
          <p:nvPr/>
        </p:nvGrpSpPr>
        <p:grpSpPr>
          <a:xfrm>
            <a:off x="2684898" y="2634478"/>
            <a:ext cx="576462" cy="698002"/>
            <a:chOff x="2684898" y="2634478"/>
            <a:chExt cx="576462" cy="69800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7EBB6E-D394-40D2-BE0C-43677A9929BA}"/>
                </a:ext>
              </a:extLst>
            </p:cNvPr>
            <p:cNvGrpSpPr/>
            <p:nvPr/>
          </p:nvGrpSpPr>
          <p:grpSpPr>
            <a:xfrm>
              <a:off x="2815839" y="2736078"/>
              <a:ext cx="321891" cy="479989"/>
              <a:chOff x="1629397" y="2293122"/>
              <a:chExt cx="321891" cy="4799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8924260-0D98-4F0D-8032-211DD2F9E46B}"/>
                  </a:ext>
                </a:extLst>
              </p:cNvPr>
              <p:cNvSpPr/>
              <p:nvPr/>
            </p:nvSpPr>
            <p:spPr>
              <a:xfrm>
                <a:off x="1657884" y="2401368"/>
                <a:ext cx="76912" cy="85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9E8711E-4E0C-4CD9-B591-83A47EF4D82F}"/>
                  </a:ext>
                </a:extLst>
              </p:cNvPr>
              <p:cNvSpPr/>
              <p:nvPr/>
            </p:nvSpPr>
            <p:spPr>
              <a:xfrm>
                <a:off x="1767555" y="2536677"/>
                <a:ext cx="76912" cy="854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D16BDB-EB22-4423-8BA2-F17C9CC67689}"/>
                  </a:ext>
                </a:extLst>
              </p:cNvPr>
              <p:cNvSpPr/>
              <p:nvPr/>
            </p:nvSpPr>
            <p:spPr>
              <a:xfrm>
                <a:off x="1629397" y="2569436"/>
                <a:ext cx="76912" cy="85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12C0273-26C0-41F7-94FD-483CCADB9475}"/>
                  </a:ext>
                </a:extLst>
              </p:cNvPr>
              <p:cNvSpPr/>
              <p:nvPr/>
            </p:nvSpPr>
            <p:spPr>
              <a:xfrm>
                <a:off x="1739068" y="2687653"/>
                <a:ext cx="76912" cy="85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0C173D3-0A36-4AF8-B595-32CDE711F844}"/>
                  </a:ext>
                </a:extLst>
              </p:cNvPr>
              <p:cNvSpPr/>
              <p:nvPr/>
            </p:nvSpPr>
            <p:spPr>
              <a:xfrm>
                <a:off x="1874376" y="2293122"/>
                <a:ext cx="76912" cy="854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9E5617-AC90-4FC3-87DD-F958AADE6D0F}"/>
                </a:ext>
              </a:extLst>
            </p:cNvPr>
            <p:cNvSpPr/>
            <p:nvPr/>
          </p:nvSpPr>
          <p:spPr>
            <a:xfrm>
              <a:off x="2959218" y="2634478"/>
              <a:ext cx="302142" cy="27128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C02955-C7DD-4460-8A9D-E03690AEAF24}"/>
                </a:ext>
              </a:extLst>
            </p:cNvPr>
            <p:cNvSpPr/>
            <p:nvPr/>
          </p:nvSpPr>
          <p:spPr>
            <a:xfrm>
              <a:off x="2745858" y="2746238"/>
              <a:ext cx="302142" cy="27128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CEFD64-C489-4D56-8586-6E74C036BF4D}"/>
                </a:ext>
              </a:extLst>
            </p:cNvPr>
            <p:cNvSpPr/>
            <p:nvPr/>
          </p:nvSpPr>
          <p:spPr>
            <a:xfrm>
              <a:off x="2684898" y="2888478"/>
              <a:ext cx="302142" cy="27128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10E448-45D6-4ECC-A774-FBE35811CFF4}"/>
                </a:ext>
              </a:extLst>
            </p:cNvPr>
            <p:cNvSpPr/>
            <p:nvPr/>
          </p:nvSpPr>
          <p:spPr>
            <a:xfrm>
              <a:off x="2837298" y="3061198"/>
              <a:ext cx="302142" cy="27128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4382D6-8F56-4960-AC76-F1ACB825CAD9}"/>
                  </a:ext>
                </a:extLst>
              </p:cNvPr>
              <p:cNvSpPr txBox="1"/>
              <p:nvPr/>
            </p:nvSpPr>
            <p:spPr>
              <a:xfrm>
                <a:off x="2052320" y="4070237"/>
                <a:ext cx="441302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B050"/>
                    </a:solidFill>
                  </a:rPr>
                  <a:t>Ionized electron absorption </a:t>
                </a:r>
                <a:r>
                  <a:rPr lang="en-US" sz="1600" dirty="0"/>
                  <a:t>(lifetime in </a:t>
                </a:r>
                <a:r>
                  <a:rPr lang="en-US" sz="1600" dirty="0" err="1"/>
                  <a:t>LAr</a:t>
                </a:r>
                <a:r>
                  <a:rPr lang="en-US" sz="16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B050"/>
                    </a:solidFill>
                  </a:rPr>
                  <a:t>Gaussian random diffusion </a:t>
                </a:r>
                <a:r>
                  <a:rPr lang="en-US" sz="1600" dirty="0"/>
                  <a:t>(longitudinal/transverse)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= 2Dt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B050"/>
                    </a:solidFill>
                  </a:rPr>
                  <a:t>Fluctuation in electron absorption </a:t>
                </a:r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44382D6-8F56-4960-AC76-F1ACB825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20" y="4070237"/>
                <a:ext cx="4413025" cy="1077218"/>
              </a:xfrm>
              <a:prstGeom prst="rect">
                <a:avLst/>
              </a:prstGeom>
              <a:blipFill>
                <a:blip r:embed="rId2"/>
                <a:stretch>
                  <a:fillRect l="-552" t="-170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8BC3B07-1954-43D4-AF75-0EBD64998008}"/>
              </a:ext>
            </a:extLst>
          </p:cNvPr>
          <p:cNvGrpSpPr/>
          <p:nvPr/>
        </p:nvGrpSpPr>
        <p:grpSpPr>
          <a:xfrm>
            <a:off x="3863789" y="2581836"/>
            <a:ext cx="1246093" cy="812188"/>
            <a:chOff x="4573794" y="4077149"/>
            <a:chExt cx="1246093" cy="81218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DDFA3CB-25A4-4091-8AFF-9A1F86ABF147}"/>
                </a:ext>
              </a:extLst>
            </p:cNvPr>
            <p:cNvSpPr/>
            <p:nvPr/>
          </p:nvSpPr>
          <p:spPr>
            <a:xfrm>
              <a:off x="4596173" y="4153099"/>
              <a:ext cx="302142" cy="271282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8F193D-ECC3-4FE3-BF8D-48BCA60D1116}"/>
                </a:ext>
              </a:extLst>
            </p:cNvPr>
            <p:cNvSpPr txBox="1"/>
            <p:nvPr/>
          </p:nvSpPr>
          <p:spPr>
            <a:xfrm>
              <a:off x="5023821" y="4077149"/>
              <a:ext cx="796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1693A6-5D6B-4ECE-9331-C1F3A9CFC970}"/>
                </a:ext>
              </a:extLst>
            </p:cNvPr>
            <p:cNvSpPr txBox="1"/>
            <p:nvPr/>
          </p:nvSpPr>
          <p:spPr>
            <a:xfrm>
              <a:off x="4573794" y="4520005"/>
              <a:ext cx="796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  <a:r>
                <a:rPr lang="en-US" baseline="-25000" dirty="0"/>
                <a:t>L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DE0C6C2-7478-412C-BBA4-FBBC5EF78B91}"/>
                </a:ext>
              </a:extLst>
            </p:cNvPr>
            <p:cNvCxnSpPr>
              <a:cxnSpLocks/>
            </p:cNvCxnSpPr>
            <p:nvPr/>
          </p:nvCxnSpPr>
          <p:spPr>
            <a:xfrm>
              <a:off x="4970033" y="4141694"/>
              <a:ext cx="0" cy="26894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F05FFC-248B-4F8A-8C9D-D382F3051C0F}"/>
                </a:ext>
              </a:extLst>
            </p:cNvPr>
            <p:cNvCxnSpPr>
              <a:cxnSpLocks/>
            </p:cNvCxnSpPr>
            <p:nvPr/>
          </p:nvCxnSpPr>
          <p:spPr>
            <a:xfrm>
              <a:off x="4593515" y="4509247"/>
              <a:ext cx="3460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49E6B439-A6E3-4279-A832-68268D056C25}"/>
              </a:ext>
            </a:extLst>
          </p:cNvPr>
          <p:cNvSpPr/>
          <p:nvPr/>
        </p:nvSpPr>
        <p:spPr>
          <a:xfrm>
            <a:off x="5058490" y="2712720"/>
            <a:ext cx="640935" cy="4871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D04DC5FF-59F1-4F46-91AD-EBCEE685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09" y="1919718"/>
            <a:ext cx="2418734" cy="2269798"/>
          </a:xfrm>
          <a:prstGeom prst="rect">
            <a:avLst/>
          </a:prstGeom>
        </p:spPr>
      </p:pic>
      <p:sp>
        <p:nvSpPr>
          <p:cNvPr id="116" name="Arrow: Striped Right 115">
            <a:extLst>
              <a:ext uri="{FF2B5EF4-FFF2-40B4-BE49-F238E27FC236}">
                <a16:creationId xmlns:a16="http://schemas.microsoft.com/office/drawing/2014/main" id="{A4CD90B0-0D91-4463-BC13-6711A4BBFF6A}"/>
              </a:ext>
            </a:extLst>
          </p:cNvPr>
          <p:cNvSpPr/>
          <p:nvPr/>
        </p:nvSpPr>
        <p:spPr>
          <a:xfrm>
            <a:off x="9148189" y="2843605"/>
            <a:ext cx="640935" cy="48711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Picture 1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626F0C-ADC5-4DEC-BDB1-4267445D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17" y="4238513"/>
            <a:ext cx="2986868" cy="1555254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B7DAF9B8-4B32-4F0F-A073-C86AA26CDEFA}"/>
              </a:ext>
            </a:extLst>
          </p:cNvPr>
          <p:cNvSpPr txBox="1"/>
          <p:nvPr/>
        </p:nvSpPr>
        <p:spPr>
          <a:xfrm>
            <a:off x="9724913" y="3818965"/>
            <a:ext cx="2467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Electronics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Preamp shaping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Digitizer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0E08637D-94B0-4AE1-A63F-599F6927C5B4}"/>
              </a:ext>
            </a:extLst>
          </p:cNvPr>
          <p:cNvSpPr/>
          <p:nvPr/>
        </p:nvSpPr>
        <p:spPr>
          <a:xfrm>
            <a:off x="9925050" y="2743200"/>
            <a:ext cx="1930400" cy="609600"/>
          </a:xfrm>
          <a:custGeom>
            <a:avLst/>
            <a:gdLst>
              <a:gd name="connsiteX0" fmla="*/ 0 w 1930400"/>
              <a:gd name="connsiteY0" fmla="*/ 419100 h 609600"/>
              <a:gd name="connsiteX1" fmla="*/ 76200 w 1930400"/>
              <a:gd name="connsiteY1" fmla="*/ 412750 h 609600"/>
              <a:gd name="connsiteX2" fmla="*/ 114300 w 1930400"/>
              <a:gd name="connsiteY2" fmla="*/ 400050 h 609600"/>
              <a:gd name="connsiteX3" fmla="*/ 139700 w 1930400"/>
              <a:gd name="connsiteY3" fmla="*/ 361950 h 609600"/>
              <a:gd name="connsiteX4" fmla="*/ 165100 w 1930400"/>
              <a:gd name="connsiteY4" fmla="*/ 400050 h 609600"/>
              <a:gd name="connsiteX5" fmla="*/ 177800 w 1930400"/>
              <a:gd name="connsiteY5" fmla="*/ 419100 h 609600"/>
              <a:gd name="connsiteX6" fmla="*/ 196850 w 1930400"/>
              <a:gd name="connsiteY6" fmla="*/ 412750 h 609600"/>
              <a:gd name="connsiteX7" fmla="*/ 215900 w 1930400"/>
              <a:gd name="connsiteY7" fmla="*/ 393700 h 609600"/>
              <a:gd name="connsiteX8" fmla="*/ 234950 w 1930400"/>
              <a:gd name="connsiteY8" fmla="*/ 381000 h 609600"/>
              <a:gd name="connsiteX9" fmla="*/ 266700 w 1930400"/>
              <a:gd name="connsiteY9" fmla="*/ 412750 h 609600"/>
              <a:gd name="connsiteX10" fmla="*/ 285750 w 1930400"/>
              <a:gd name="connsiteY10" fmla="*/ 425450 h 609600"/>
              <a:gd name="connsiteX11" fmla="*/ 304800 w 1930400"/>
              <a:gd name="connsiteY11" fmla="*/ 419100 h 609600"/>
              <a:gd name="connsiteX12" fmla="*/ 317500 w 1930400"/>
              <a:gd name="connsiteY12" fmla="*/ 400050 h 609600"/>
              <a:gd name="connsiteX13" fmla="*/ 355600 w 1930400"/>
              <a:gd name="connsiteY13" fmla="*/ 374650 h 609600"/>
              <a:gd name="connsiteX14" fmla="*/ 374650 w 1930400"/>
              <a:gd name="connsiteY14" fmla="*/ 419100 h 609600"/>
              <a:gd name="connsiteX15" fmla="*/ 393700 w 1930400"/>
              <a:gd name="connsiteY15" fmla="*/ 438150 h 609600"/>
              <a:gd name="connsiteX16" fmla="*/ 412750 w 1930400"/>
              <a:gd name="connsiteY16" fmla="*/ 431800 h 609600"/>
              <a:gd name="connsiteX17" fmla="*/ 444500 w 1930400"/>
              <a:gd name="connsiteY17" fmla="*/ 374650 h 609600"/>
              <a:gd name="connsiteX18" fmla="*/ 463550 w 1930400"/>
              <a:gd name="connsiteY18" fmla="*/ 387350 h 609600"/>
              <a:gd name="connsiteX19" fmla="*/ 488950 w 1930400"/>
              <a:gd name="connsiteY19" fmla="*/ 419100 h 609600"/>
              <a:gd name="connsiteX20" fmla="*/ 495300 w 1930400"/>
              <a:gd name="connsiteY20" fmla="*/ 400050 h 609600"/>
              <a:gd name="connsiteX21" fmla="*/ 533400 w 1930400"/>
              <a:gd name="connsiteY21" fmla="*/ 412750 h 609600"/>
              <a:gd name="connsiteX22" fmla="*/ 552450 w 1930400"/>
              <a:gd name="connsiteY22" fmla="*/ 419100 h 609600"/>
              <a:gd name="connsiteX23" fmla="*/ 571500 w 1930400"/>
              <a:gd name="connsiteY23" fmla="*/ 412750 h 609600"/>
              <a:gd name="connsiteX24" fmla="*/ 590550 w 1930400"/>
              <a:gd name="connsiteY24" fmla="*/ 374650 h 609600"/>
              <a:gd name="connsiteX25" fmla="*/ 596900 w 1930400"/>
              <a:gd name="connsiteY25" fmla="*/ 393700 h 609600"/>
              <a:gd name="connsiteX26" fmla="*/ 615950 w 1930400"/>
              <a:gd name="connsiteY26" fmla="*/ 400050 h 609600"/>
              <a:gd name="connsiteX27" fmla="*/ 704850 w 1930400"/>
              <a:gd name="connsiteY27" fmla="*/ 393700 h 609600"/>
              <a:gd name="connsiteX28" fmla="*/ 768350 w 1930400"/>
              <a:gd name="connsiteY28" fmla="*/ 387350 h 609600"/>
              <a:gd name="connsiteX29" fmla="*/ 806450 w 1930400"/>
              <a:gd name="connsiteY29" fmla="*/ 387350 h 609600"/>
              <a:gd name="connsiteX30" fmla="*/ 831850 w 1930400"/>
              <a:gd name="connsiteY30" fmla="*/ 349250 h 609600"/>
              <a:gd name="connsiteX31" fmla="*/ 838200 w 1930400"/>
              <a:gd name="connsiteY31" fmla="*/ 285750 h 609600"/>
              <a:gd name="connsiteX32" fmla="*/ 844550 w 1930400"/>
              <a:gd name="connsiteY32" fmla="*/ 247650 h 609600"/>
              <a:gd name="connsiteX33" fmla="*/ 850900 w 1930400"/>
              <a:gd name="connsiteY33" fmla="*/ 165100 h 609600"/>
              <a:gd name="connsiteX34" fmla="*/ 857250 w 1930400"/>
              <a:gd name="connsiteY34" fmla="*/ 133350 h 609600"/>
              <a:gd name="connsiteX35" fmla="*/ 869950 w 1930400"/>
              <a:gd name="connsiteY35" fmla="*/ 44450 h 609600"/>
              <a:gd name="connsiteX36" fmla="*/ 876300 w 1930400"/>
              <a:gd name="connsiteY36" fmla="*/ 19050 h 609600"/>
              <a:gd name="connsiteX37" fmla="*/ 895350 w 1930400"/>
              <a:gd name="connsiteY37" fmla="*/ 0 h 609600"/>
              <a:gd name="connsiteX38" fmla="*/ 914400 w 1930400"/>
              <a:gd name="connsiteY38" fmla="*/ 6350 h 609600"/>
              <a:gd name="connsiteX39" fmla="*/ 920750 w 1930400"/>
              <a:gd name="connsiteY39" fmla="*/ 25400 h 609600"/>
              <a:gd name="connsiteX40" fmla="*/ 933450 w 1930400"/>
              <a:gd name="connsiteY40" fmla="*/ 44450 h 609600"/>
              <a:gd name="connsiteX41" fmla="*/ 946150 w 1930400"/>
              <a:gd name="connsiteY41" fmla="*/ 82550 h 609600"/>
              <a:gd name="connsiteX42" fmla="*/ 952500 w 1930400"/>
              <a:gd name="connsiteY42" fmla="*/ 101600 h 609600"/>
              <a:gd name="connsiteX43" fmla="*/ 965200 w 1930400"/>
              <a:gd name="connsiteY43" fmla="*/ 146050 h 609600"/>
              <a:gd name="connsiteX44" fmla="*/ 971550 w 1930400"/>
              <a:gd name="connsiteY44" fmla="*/ 184150 h 609600"/>
              <a:gd name="connsiteX45" fmla="*/ 977900 w 1930400"/>
              <a:gd name="connsiteY45" fmla="*/ 203200 h 609600"/>
              <a:gd name="connsiteX46" fmla="*/ 996950 w 1930400"/>
              <a:gd name="connsiteY46" fmla="*/ 266700 h 609600"/>
              <a:gd name="connsiteX47" fmla="*/ 1009650 w 1930400"/>
              <a:gd name="connsiteY47" fmla="*/ 292100 h 609600"/>
              <a:gd name="connsiteX48" fmla="*/ 1016000 w 1930400"/>
              <a:gd name="connsiteY48" fmla="*/ 317500 h 609600"/>
              <a:gd name="connsiteX49" fmla="*/ 1022350 w 1930400"/>
              <a:gd name="connsiteY49" fmla="*/ 336550 h 609600"/>
              <a:gd name="connsiteX50" fmla="*/ 1028700 w 1930400"/>
              <a:gd name="connsiteY50" fmla="*/ 361950 h 609600"/>
              <a:gd name="connsiteX51" fmla="*/ 1041400 w 1930400"/>
              <a:gd name="connsiteY51" fmla="*/ 400050 h 609600"/>
              <a:gd name="connsiteX52" fmla="*/ 1054100 w 1930400"/>
              <a:gd name="connsiteY52" fmla="*/ 419100 h 609600"/>
              <a:gd name="connsiteX53" fmla="*/ 1066800 w 1930400"/>
              <a:gd name="connsiteY53" fmla="*/ 476250 h 609600"/>
              <a:gd name="connsiteX54" fmla="*/ 1092200 w 1930400"/>
              <a:gd name="connsiteY54" fmla="*/ 546100 h 609600"/>
              <a:gd name="connsiteX55" fmla="*/ 1104900 w 1930400"/>
              <a:gd name="connsiteY55" fmla="*/ 571500 h 609600"/>
              <a:gd name="connsiteX56" fmla="*/ 1117600 w 1930400"/>
              <a:gd name="connsiteY56" fmla="*/ 609600 h 609600"/>
              <a:gd name="connsiteX57" fmla="*/ 1162050 w 1930400"/>
              <a:gd name="connsiteY57" fmla="*/ 590550 h 609600"/>
              <a:gd name="connsiteX58" fmla="*/ 1168400 w 1930400"/>
              <a:gd name="connsiteY58" fmla="*/ 571500 h 609600"/>
              <a:gd name="connsiteX59" fmla="*/ 1181100 w 1930400"/>
              <a:gd name="connsiteY59" fmla="*/ 552450 h 609600"/>
              <a:gd name="connsiteX60" fmla="*/ 1193800 w 1930400"/>
              <a:gd name="connsiteY60" fmla="*/ 514350 h 609600"/>
              <a:gd name="connsiteX61" fmla="*/ 1206500 w 1930400"/>
              <a:gd name="connsiteY61" fmla="*/ 419100 h 609600"/>
              <a:gd name="connsiteX62" fmla="*/ 1238250 w 1930400"/>
              <a:gd name="connsiteY62" fmla="*/ 342900 h 609600"/>
              <a:gd name="connsiteX63" fmla="*/ 1270000 w 1930400"/>
              <a:gd name="connsiteY63" fmla="*/ 349250 h 609600"/>
              <a:gd name="connsiteX64" fmla="*/ 1282700 w 1930400"/>
              <a:gd name="connsiteY64" fmla="*/ 368300 h 609600"/>
              <a:gd name="connsiteX65" fmla="*/ 1301750 w 1930400"/>
              <a:gd name="connsiteY65" fmla="*/ 381000 h 609600"/>
              <a:gd name="connsiteX66" fmla="*/ 1333500 w 1930400"/>
              <a:gd name="connsiteY66" fmla="*/ 349250 h 609600"/>
              <a:gd name="connsiteX67" fmla="*/ 1365250 w 1930400"/>
              <a:gd name="connsiteY67" fmla="*/ 311150 h 609600"/>
              <a:gd name="connsiteX68" fmla="*/ 1377950 w 1930400"/>
              <a:gd name="connsiteY68" fmla="*/ 330200 h 609600"/>
              <a:gd name="connsiteX69" fmla="*/ 1416050 w 1930400"/>
              <a:gd name="connsiteY69" fmla="*/ 355600 h 609600"/>
              <a:gd name="connsiteX70" fmla="*/ 1435100 w 1930400"/>
              <a:gd name="connsiteY70" fmla="*/ 336550 h 609600"/>
              <a:gd name="connsiteX71" fmla="*/ 1447800 w 1930400"/>
              <a:gd name="connsiteY71" fmla="*/ 317500 h 609600"/>
              <a:gd name="connsiteX72" fmla="*/ 1473200 w 1930400"/>
              <a:gd name="connsiteY72" fmla="*/ 323850 h 609600"/>
              <a:gd name="connsiteX73" fmla="*/ 1504950 w 1930400"/>
              <a:gd name="connsiteY73" fmla="*/ 355600 h 609600"/>
              <a:gd name="connsiteX74" fmla="*/ 1524000 w 1930400"/>
              <a:gd name="connsiteY74" fmla="*/ 342900 h 609600"/>
              <a:gd name="connsiteX75" fmla="*/ 1549400 w 1930400"/>
              <a:gd name="connsiteY75" fmla="*/ 285750 h 609600"/>
              <a:gd name="connsiteX76" fmla="*/ 1568450 w 1930400"/>
              <a:gd name="connsiteY76" fmla="*/ 292100 h 609600"/>
              <a:gd name="connsiteX77" fmla="*/ 1593850 w 1930400"/>
              <a:gd name="connsiteY77" fmla="*/ 355600 h 609600"/>
              <a:gd name="connsiteX78" fmla="*/ 1612900 w 1930400"/>
              <a:gd name="connsiteY78" fmla="*/ 368300 h 609600"/>
              <a:gd name="connsiteX79" fmla="*/ 1638300 w 1930400"/>
              <a:gd name="connsiteY79" fmla="*/ 361950 h 609600"/>
              <a:gd name="connsiteX80" fmla="*/ 1644650 w 1930400"/>
              <a:gd name="connsiteY80" fmla="*/ 336550 h 609600"/>
              <a:gd name="connsiteX81" fmla="*/ 1657350 w 1930400"/>
              <a:gd name="connsiteY81" fmla="*/ 311150 h 609600"/>
              <a:gd name="connsiteX82" fmla="*/ 1701800 w 1930400"/>
              <a:gd name="connsiteY82" fmla="*/ 292100 h 609600"/>
              <a:gd name="connsiteX83" fmla="*/ 1746250 w 1930400"/>
              <a:gd name="connsiteY83" fmla="*/ 279400 h 609600"/>
              <a:gd name="connsiteX84" fmla="*/ 1765300 w 1930400"/>
              <a:gd name="connsiteY84" fmla="*/ 285750 h 609600"/>
              <a:gd name="connsiteX85" fmla="*/ 1778000 w 1930400"/>
              <a:gd name="connsiteY85" fmla="*/ 304800 h 609600"/>
              <a:gd name="connsiteX86" fmla="*/ 1797050 w 1930400"/>
              <a:gd name="connsiteY86" fmla="*/ 317500 h 609600"/>
              <a:gd name="connsiteX87" fmla="*/ 1892300 w 1930400"/>
              <a:gd name="connsiteY87" fmla="*/ 304800 h 609600"/>
              <a:gd name="connsiteX88" fmla="*/ 1930400 w 1930400"/>
              <a:gd name="connsiteY88" fmla="*/ 3048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930400" h="609600">
                <a:moveTo>
                  <a:pt x="0" y="419100"/>
                </a:moveTo>
                <a:cubicBezTo>
                  <a:pt x="25400" y="416983"/>
                  <a:pt x="51059" y="416940"/>
                  <a:pt x="76200" y="412750"/>
                </a:cubicBezTo>
                <a:cubicBezTo>
                  <a:pt x="89405" y="410549"/>
                  <a:pt x="114300" y="400050"/>
                  <a:pt x="114300" y="400050"/>
                </a:cubicBezTo>
                <a:cubicBezTo>
                  <a:pt x="122767" y="387350"/>
                  <a:pt x="131233" y="349250"/>
                  <a:pt x="139700" y="361950"/>
                </a:cubicBezTo>
                <a:lnTo>
                  <a:pt x="165100" y="400050"/>
                </a:lnTo>
                <a:lnTo>
                  <a:pt x="177800" y="419100"/>
                </a:lnTo>
                <a:cubicBezTo>
                  <a:pt x="184150" y="416983"/>
                  <a:pt x="191281" y="416463"/>
                  <a:pt x="196850" y="412750"/>
                </a:cubicBezTo>
                <a:cubicBezTo>
                  <a:pt x="204322" y="407769"/>
                  <a:pt x="209001" y="399449"/>
                  <a:pt x="215900" y="393700"/>
                </a:cubicBezTo>
                <a:cubicBezTo>
                  <a:pt x="221763" y="388814"/>
                  <a:pt x="228600" y="385233"/>
                  <a:pt x="234950" y="381000"/>
                </a:cubicBezTo>
                <a:cubicBezTo>
                  <a:pt x="285750" y="414867"/>
                  <a:pt x="224367" y="370417"/>
                  <a:pt x="266700" y="412750"/>
                </a:cubicBezTo>
                <a:cubicBezTo>
                  <a:pt x="272096" y="418146"/>
                  <a:pt x="279400" y="421217"/>
                  <a:pt x="285750" y="425450"/>
                </a:cubicBezTo>
                <a:cubicBezTo>
                  <a:pt x="292100" y="423333"/>
                  <a:pt x="299573" y="423281"/>
                  <a:pt x="304800" y="419100"/>
                </a:cubicBezTo>
                <a:cubicBezTo>
                  <a:pt x="310759" y="414332"/>
                  <a:pt x="312614" y="405913"/>
                  <a:pt x="317500" y="400050"/>
                </a:cubicBezTo>
                <a:cubicBezTo>
                  <a:pt x="335795" y="378096"/>
                  <a:pt x="332121" y="382476"/>
                  <a:pt x="355600" y="374650"/>
                </a:cubicBezTo>
                <a:cubicBezTo>
                  <a:pt x="360782" y="390196"/>
                  <a:pt x="364842" y="405368"/>
                  <a:pt x="374650" y="419100"/>
                </a:cubicBezTo>
                <a:cubicBezTo>
                  <a:pt x="379870" y="426408"/>
                  <a:pt x="387350" y="431800"/>
                  <a:pt x="393700" y="438150"/>
                </a:cubicBezTo>
                <a:cubicBezTo>
                  <a:pt x="400050" y="436033"/>
                  <a:pt x="408017" y="436533"/>
                  <a:pt x="412750" y="431800"/>
                </a:cubicBezTo>
                <a:cubicBezTo>
                  <a:pt x="434585" y="409965"/>
                  <a:pt x="436515" y="398605"/>
                  <a:pt x="444500" y="374650"/>
                </a:cubicBezTo>
                <a:cubicBezTo>
                  <a:pt x="450850" y="378883"/>
                  <a:pt x="458782" y="381391"/>
                  <a:pt x="463550" y="387350"/>
                </a:cubicBezTo>
                <a:cubicBezTo>
                  <a:pt x="498603" y="431167"/>
                  <a:pt x="434355" y="382704"/>
                  <a:pt x="488950" y="419100"/>
                </a:cubicBezTo>
                <a:cubicBezTo>
                  <a:pt x="491067" y="412750"/>
                  <a:pt x="490567" y="404783"/>
                  <a:pt x="495300" y="400050"/>
                </a:cubicBezTo>
                <a:cubicBezTo>
                  <a:pt x="515387" y="379963"/>
                  <a:pt x="519656" y="403587"/>
                  <a:pt x="533400" y="412750"/>
                </a:cubicBezTo>
                <a:cubicBezTo>
                  <a:pt x="538969" y="416463"/>
                  <a:pt x="546100" y="416983"/>
                  <a:pt x="552450" y="419100"/>
                </a:cubicBezTo>
                <a:cubicBezTo>
                  <a:pt x="558800" y="416983"/>
                  <a:pt x="566273" y="416931"/>
                  <a:pt x="571500" y="412750"/>
                </a:cubicBezTo>
                <a:cubicBezTo>
                  <a:pt x="582691" y="403798"/>
                  <a:pt x="586367" y="387199"/>
                  <a:pt x="590550" y="374650"/>
                </a:cubicBezTo>
                <a:cubicBezTo>
                  <a:pt x="592667" y="381000"/>
                  <a:pt x="592167" y="388967"/>
                  <a:pt x="596900" y="393700"/>
                </a:cubicBezTo>
                <a:cubicBezTo>
                  <a:pt x="601633" y="398433"/>
                  <a:pt x="609257" y="400050"/>
                  <a:pt x="615950" y="400050"/>
                </a:cubicBezTo>
                <a:cubicBezTo>
                  <a:pt x="645659" y="400050"/>
                  <a:pt x="675244" y="396167"/>
                  <a:pt x="704850" y="393700"/>
                </a:cubicBezTo>
                <a:cubicBezTo>
                  <a:pt x="726049" y="391933"/>
                  <a:pt x="747183" y="389467"/>
                  <a:pt x="768350" y="387350"/>
                </a:cubicBezTo>
                <a:cubicBezTo>
                  <a:pt x="781050" y="391583"/>
                  <a:pt x="793750" y="400050"/>
                  <a:pt x="806450" y="387350"/>
                </a:cubicBezTo>
                <a:cubicBezTo>
                  <a:pt x="817243" y="376557"/>
                  <a:pt x="831850" y="349250"/>
                  <a:pt x="831850" y="349250"/>
                </a:cubicBezTo>
                <a:cubicBezTo>
                  <a:pt x="833967" y="328083"/>
                  <a:pt x="835562" y="306858"/>
                  <a:pt x="838200" y="285750"/>
                </a:cubicBezTo>
                <a:cubicBezTo>
                  <a:pt x="839797" y="272974"/>
                  <a:pt x="843202" y="260454"/>
                  <a:pt x="844550" y="247650"/>
                </a:cubicBezTo>
                <a:cubicBezTo>
                  <a:pt x="847439" y="220204"/>
                  <a:pt x="847852" y="192529"/>
                  <a:pt x="850900" y="165100"/>
                </a:cubicBezTo>
                <a:cubicBezTo>
                  <a:pt x="852092" y="154373"/>
                  <a:pt x="855567" y="144011"/>
                  <a:pt x="857250" y="133350"/>
                </a:cubicBezTo>
                <a:cubicBezTo>
                  <a:pt x="861919" y="103782"/>
                  <a:pt x="862690" y="73490"/>
                  <a:pt x="869950" y="44450"/>
                </a:cubicBezTo>
                <a:cubicBezTo>
                  <a:pt x="872067" y="35983"/>
                  <a:pt x="871970" y="26627"/>
                  <a:pt x="876300" y="19050"/>
                </a:cubicBezTo>
                <a:cubicBezTo>
                  <a:pt x="880755" y="11253"/>
                  <a:pt x="889000" y="6350"/>
                  <a:pt x="895350" y="0"/>
                </a:cubicBezTo>
                <a:cubicBezTo>
                  <a:pt x="901700" y="2117"/>
                  <a:pt x="909667" y="1617"/>
                  <a:pt x="914400" y="6350"/>
                </a:cubicBezTo>
                <a:cubicBezTo>
                  <a:pt x="919133" y="11083"/>
                  <a:pt x="917757" y="19413"/>
                  <a:pt x="920750" y="25400"/>
                </a:cubicBezTo>
                <a:cubicBezTo>
                  <a:pt x="924163" y="32226"/>
                  <a:pt x="930350" y="37476"/>
                  <a:pt x="933450" y="44450"/>
                </a:cubicBezTo>
                <a:cubicBezTo>
                  <a:pt x="938887" y="56683"/>
                  <a:pt x="941917" y="69850"/>
                  <a:pt x="946150" y="82550"/>
                </a:cubicBezTo>
                <a:lnTo>
                  <a:pt x="952500" y="101600"/>
                </a:lnTo>
                <a:cubicBezTo>
                  <a:pt x="958552" y="119756"/>
                  <a:pt x="961213" y="126116"/>
                  <a:pt x="965200" y="146050"/>
                </a:cubicBezTo>
                <a:cubicBezTo>
                  <a:pt x="967725" y="158675"/>
                  <a:pt x="968757" y="171581"/>
                  <a:pt x="971550" y="184150"/>
                </a:cubicBezTo>
                <a:cubicBezTo>
                  <a:pt x="973002" y="190684"/>
                  <a:pt x="976061" y="196764"/>
                  <a:pt x="977900" y="203200"/>
                </a:cubicBezTo>
                <a:cubicBezTo>
                  <a:pt x="983977" y="224469"/>
                  <a:pt x="986890" y="246580"/>
                  <a:pt x="996950" y="266700"/>
                </a:cubicBezTo>
                <a:cubicBezTo>
                  <a:pt x="1001183" y="275167"/>
                  <a:pt x="1006326" y="283237"/>
                  <a:pt x="1009650" y="292100"/>
                </a:cubicBezTo>
                <a:cubicBezTo>
                  <a:pt x="1012714" y="300272"/>
                  <a:pt x="1013602" y="309109"/>
                  <a:pt x="1016000" y="317500"/>
                </a:cubicBezTo>
                <a:cubicBezTo>
                  <a:pt x="1017839" y="323936"/>
                  <a:pt x="1020511" y="330114"/>
                  <a:pt x="1022350" y="336550"/>
                </a:cubicBezTo>
                <a:cubicBezTo>
                  <a:pt x="1024748" y="344941"/>
                  <a:pt x="1026192" y="353591"/>
                  <a:pt x="1028700" y="361950"/>
                </a:cubicBezTo>
                <a:cubicBezTo>
                  <a:pt x="1032547" y="374772"/>
                  <a:pt x="1033974" y="388911"/>
                  <a:pt x="1041400" y="400050"/>
                </a:cubicBezTo>
                <a:lnTo>
                  <a:pt x="1054100" y="419100"/>
                </a:lnTo>
                <a:cubicBezTo>
                  <a:pt x="1057725" y="437227"/>
                  <a:pt x="1061419" y="458315"/>
                  <a:pt x="1066800" y="476250"/>
                </a:cubicBezTo>
                <a:cubicBezTo>
                  <a:pt x="1073298" y="497911"/>
                  <a:pt x="1082878" y="525125"/>
                  <a:pt x="1092200" y="546100"/>
                </a:cubicBezTo>
                <a:cubicBezTo>
                  <a:pt x="1096045" y="554750"/>
                  <a:pt x="1101384" y="562711"/>
                  <a:pt x="1104900" y="571500"/>
                </a:cubicBezTo>
                <a:cubicBezTo>
                  <a:pt x="1109872" y="583929"/>
                  <a:pt x="1117600" y="609600"/>
                  <a:pt x="1117600" y="609600"/>
                </a:cubicBezTo>
                <a:cubicBezTo>
                  <a:pt x="1132852" y="605787"/>
                  <a:pt x="1151087" y="604254"/>
                  <a:pt x="1162050" y="590550"/>
                </a:cubicBezTo>
                <a:cubicBezTo>
                  <a:pt x="1166231" y="585323"/>
                  <a:pt x="1165407" y="577487"/>
                  <a:pt x="1168400" y="571500"/>
                </a:cubicBezTo>
                <a:cubicBezTo>
                  <a:pt x="1171813" y="564674"/>
                  <a:pt x="1178000" y="559424"/>
                  <a:pt x="1181100" y="552450"/>
                </a:cubicBezTo>
                <a:cubicBezTo>
                  <a:pt x="1186537" y="540217"/>
                  <a:pt x="1193800" y="514350"/>
                  <a:pt x="1193800" y="514350"/>
                </a:cubicBezTo>
                <a:cubicBezTo>
                  <a:pt x="1196297" y="494375"/>
                  <a:pt x="1202744" y="440382"/>
                  <a:pt x="1206500" y="419100"/>
                </a:cubicBezTo>
                <a:cubicBezTo>
                  <a:pt x="1218804" y="349378"/>
                  <a:pt x="1201909" y="367128"/>
                  <a:pt x="1238250" y="342900"/>
                </a:cubicBezTo>
                <a:cubicBezTo>
                  <a:pt x="1248833" y="345017"/>
                  <a:pt x="1260629" y="343895"/>
                  <a:pt x="1270000" y="349250"/>
                </a:cubicBezTo>
                <a:cubicBezTo>
                  <a:pt x="1276626" y="353036"/>
                  <a:pt x="1277304" y="362904"/>
                  <a:pt x="1282700" y="368300"/>
                </a:cubicBezTo>
                <a:cubicBezTo>
                  <a:pt x="1288096" y="373696"/>
                  <a:pt x="1295400" y="376767"/>
                  <a:pt x="1301750" y="381000"/>
                </a:cubicBezTo>
                <a:cubicBezTo>
                  <a:pt x="1325033" y="346075"/>
                  <a:pt x="1301750" y="375708"/>
                  <a:pt x="1333500" y="349250"/>
                </a:cubicBezTo>
                <a:cubicBezTo>
                  <a:pt x="1351835" y="333971"/>
                  <a:pt x="1352763" y="329881"/>
                  <a:pt x="1365250" y="311150"/>
                </a:cubicBezTo>
                <a:cubicBezTo>
                  <a:pt x="1369483" y="317500"/>
                  <a:pt x="1372207" y="325174"/>
                  <a:pt x="1377950" y="330200"/>
                </a:cubicBezTo>
                <a:cubicBezTo>
                  <a:pt x="1389437" y="340251"/>
                  <a:pt x="1416050" y="355600"/>
                  <a:pt x="1416050" y="355600"/>
                </a:cubicBezTo>
                <a:cubicBezTo>
                  <a:pt x="1422400" y="349250"/>
                  <a:pt x="1429351" y="343449"/>
                  <a:pt x="1435100" y="336550"/>
                </a:cubicBezTo>
                <a:cubicBezTo>
                  <a:pt x="1439986" y="330687"/>
                  <a:pt x="1440560" y="319913"/>
                  <a:pt x="1447800" y="317500"/>
                </a:cubicBezTo>
                <a:cubicBezTo>
                  <a:pt x="1456079" y="314740"/>
                  <a:pt x="1464733" y="321733"/>
                  <a:pt x="1473200" y="323850"/>
                </a:cubicBezTo>
                <a:cubicBezTo>
                  <a:pt x="1478844" y="332317"/>
                  <a:pt x="1490839" y="355600"/>
                  <a:pt x="1504950" y="355600"/>
                </a:cubicBezTo>
                <a:cubicBezTo>
                  <a:pt x="1512582" y="355600"/>
                  <a:pt x="1517650" y="347133"/>
                  <a:pt x="1524000" y="342900"/>
                </a:cubicBezTo>
                <a:cubicBezTo>
                  <a:pt x="1539113" y="297560"/>
                  <a:pt x="1529274" y="315939"/>
                  <a:pt x="1549400" y="285750"/>
                </a:cubicBezTo>
                <a:cubicBezTo>
                  <a:pt x="1555750" y="287867"/>
                  <a:pt x="1564559" y="286653"/>
                  <a:pt x="1568450" y="292100"/>
                </a:cubicBezTo>
                <a:cubicBezTo>
                  <a:pt x="1603982" y="341845"/>
                  <a:pt x="1561135" y="316342"/>
                  <a:pt x="1593850" y="355600"/>
                </a:cubicBezTo>
                <a:cubicBezTo>
                  <a:pt x="1598736" y="361463"/>
                  <a:pt x="1606550" y="364067"/>
                  <a:pt x="1612900" y="368300"/>
                </a:cubicBezTo>
                <a:cubicBezTo>
                  <a:pt x="1621367" y="366183"/>
                  <a:pt x="1632129" y="368121"/>
                  <a:pt x="1638300" y="361950"/>
                </a:cubicBezTo>
                <a:cubicBezTo>
                  <a:pt x="1644471" y="355779"/>
                  <a:pt x="1641586" y="344722"/>
                  <a:pt x="1644650" y="336550"/>
                </a:cubicBezTo>
                <a:cubicBezTo>
                  <a:pt x="1647974" y="327687"/>
                  <a:pt x="1651290" y="318422"/>
                  <a:pt x="1657350" y="311150"/>
                </a:cubicBezTo>
                <a:cubicBezTo>
                  <a:pt x="1669434" y="296650"/>
                  <a:pt x="1685266" y="296824"/>
                  <a:pt x="1701800" y="292100"/>
                </a:cubicBezTo>
                <a:cubicBezTo>
                  <a:pt x="1765569" y="273880"/>
                  <a:pt x="1666845" y="299251"/>
                  <a:pt x="1746250" y="279400"/>
                </a:cubicBezTo>
                <a:cubicBezTo>
                  <a:pt x="1752600" y="281517"/>
                  <a:pt x="1760073" y="281569"/>
                  <a:pt x="1765300" y="285750"/>
                </a:cubicBezTo>
                <a:cubicBezTo>
                  <a:pt x="1771259" y="290518"/>
                  <a:pt x="1772604" y="299404"/>
                  <a:pt x="1778000" y="304800"/>
                </a:cubicBezTo>
                <a:cubicBezTo>
                  <a:pt x="1783396" y="310196"/>
                  <a:pt x="1790700" y="313267"/>
                  <a:pt x="1797050" y="317500"/>
                </a:cubicBezTo>
                <a:cubicBezTo>
                  <a:pt x="1833174" y="311479"/>
                  <a:pt x="1853441" y="307391"/>
                  <a:pt x="1892300" y="304800"/>
                </a:cubicBezTo>
                <a:cubicBezTo>
                  <a:pt x="1904972" y="303955"/>
                  <a:pt x="1917700" y="304800"/>
                  <a:pt x="1930400" y="304800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9C9623F-9668-40E0-9008-80069FA88306}"/>
              </a:ext>
            </a:extLst>
          </p:cNvPr>
          <p:cNvSpPr/>
          <p:nvPr/>
        </p:nvSpPr>
        <p:spPr>
          <a:xfrm>
            <a:off x="83986" y="6373035"/>
            <a:ext cx="548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More reading: DUNE collaboration meeting, May 2019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2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C41C-6D4D-47B1-924F-45D6DF79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Wire-Cell TPC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B88C7-9C84-4B25-9359-8E67A6DCC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292E-568E-47EF-AE37-655A8980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E8B64-FD3C-4B36-8B1C-E60A02228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91889C-C528-456D-9D28-9B687CFA3507}"/>
              </a:ext>
            </a:extLst>
          </p:cNvPr>
          <p:cNvSpPr txBox="1">
            <a:spLocks/>
          </p:cNvSpPr>
          <p:nvPr/>
        </p:nvSpPr>
        <p:spPr>
          <a:xfrm>
            <a:off x="838200" y="4612193"/>
            <a:ext cx="8607251" cy="1564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ebdings" panose="05030102010509060703" pitchFamily="18" charset="2"/>
              <a:buChar char="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SimChannel</a:t>
            </a:r>
            <a:r>
              <a:rPr lang="en-US" dirty="0"/>
              <a:t> aligned with deconvolved charge signal</a:t>
            </a:r>
          </a:p>
          <a:p>
            <a:r>
              <a:rPr lang="en-US" dirty="0"/>
              <a:t>(optional) additional smearing in </a:t>
            </a:r>
            <a:r>
              <a:rPr lang="en-US" dirty="0" err="1"/>
              <a:t>SimChannel</a:t>
            </a:r>
            <a:r>
              <a:rPr lang="en-US" dirty="0"/>
              <a:t> to sufficiently cover signal</a:t>
            </a:r>
          </a:p>
          <a:p>
            <a:pPr lvl="1"/>
            <a:r>
              <a:rPr lang="en-US" dirty="0"/>
              <a:t>works as a truth tagging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6A393C-9573-42F4-BEE2-B5C0388A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68" y="4663308"/>
            <a:ext cx="2537330" cy="1798741"/>
          </a:xfrm>
          <a:prstGeom prst="rect">
            <a:avLst/>
          </a:prstGeom>
        </p:spPr>
      </p:pic>
      <p:pic>
        <p:nvPicPr>
          <p:cNvPr id="11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D8C03B69-29C3-49B9-A70A-22050487D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7" y="1299878"/>
            <a:ext cx="4064978" cy="257998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5F97AA-CF5F-46A2-8015-4CCCB8548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33" y="1279258"/>
            <a:ext cx="3734973" cy="261810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5675DF-C2D2-4A97-9E81-F41A8618F22C}"/>
              </a:ext>
            </a:extLst>
          </p:cNvPr>
          <p:cNvCxnSpPr/>
          <p:nvPr/>
        </p:nvCxnSpPr>
        <p:spPr>
          <a:xfrm flipV="1">
            <a:off x="3152312" y="1368730"/>
            <a:ext cx="0" cy="23046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0E7570-E6CA-4346-9620-36B7B91E58E7}"/>
              </a:ext>
            </a:extLst>
          </p:cNvPr>
          <p:cNvSpPr txBox="1"/>
          <p:nvPr/>
        </p:nvSpPr>
        <p:spPr>
          <a:xfrm>
            <a:off x="2639128" y="3262844"/>
            <a:ext cx="110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Ch#140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10437-C42A-4F56-8162-4764C04BE8D9}"/>
              </a:ext>
            </a:extLst>
          </p:cNvPr>
          <p:cNvSpPr txBox="1"/>
          <p:nvPr/>
        </p:nvSpPr>
        <p:spPr>
          <a:xfrm>
            <a:off x="3506875" y="1331408"/>
            <a:ext cx="166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Decon</a:t>
            </a:r>
            <a:r>
              <a:rPr lang="en-US" dirty="0">
                <a:solidFill>
                  <a:srgbClr val="0000FF"/>
                </a:solidFill>
              </a:rPr>
              <a:t>. charge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C48B0-D69A-4918-B740-D63A15DEFDF6}"/>
              </a:ext>
            </a:extLst>
          </p:cNvPr>
          <p:cNvSpPr txBox="1"/>
          <p:nvPr/>
        </p:nvSpPr>
        <p:spPr>
          <a:xfrm>
            <a:off x="9119957" y="3830934"/>
            <a:ext cx="72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539A10-29CD-49ED-AB7C-C17B80B38B39}"/>
              </a:ext>
            </a:extLst>
          </p:cNvPr>
          <p:cNvSpPr txBox="1"/>
          <p:nvPr/>
        </p:nvSpPr>
        <p:spPr>
          <a:xfrm>
            <a:off x="860092" y="1371838"/>
            <a:ext cx="72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86C17-79AE-4CD6-A257-4AB3A09367AB}"/>
              </a:ext>
            </a:extLst>
          </p:cNvPr>
          <p:cNvSpPr txBox="1"/>
          <p:nvPr/>
        </p:nvSpPr>
        <p:spPr>
          <a:xfrm>
            <a:off x="4455488" y="3847560"/>
            <a:ext cx="115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Channel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C6C7CB-A332-4A23-8D62-7E169979E72D}"/>
              </a:ext>
            </a:extLst>
          </p:cNvPr>
          <p:cNvCxnSpPr>
            <a:cxnSpLocks/>
          </p:cNvCxnSpPr>
          <p:nvPr/>
        </p:nvCxnSpPr>
        <p:spPr>
          <a:xfrm flipV="1">
            <a:off x="3506875" y="2632668"/>
            <a:ext cx="2823587" cy="83401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CAF0-C828-4A80-AA34-C5362AA5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waveform from cosmic: data vs. MC</a:t>
            </a: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63CA9E-4CA6-4615-9969-9D0C0FC74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8" y="1936258"/>
            <a:ext cx="3878916" cy="2743438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9E1D3DE4-BC9D-4A3F-A5DB-566008FB4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76" y="1988030"/>
            <a:ext cx="3749365" cy="2720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2FED5-726C-47DD-A547-2ACB8D55484F}"/>
              </a:ext>
            </a:extLst>
          </p:cNvPr>
          <p:cNvSpPr txBox="1"/>
          <p:nvPr/>
        </p:nvSpPr>
        <p:spPr>
          <a:xfrm>
            <a:off x="2534479" y="2117035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 (black)</a:t>
            </a:r>
          </a:p>
          <a:p>
            <a:r>
              <a:rPr lang="en-US" dirty="0"/>
              <a:t>U plane</a:t>
            </a:r>
          </a:p>
        </p:txBody>
      </p:sp>
      <p:pic>
        <p:nvPicPr>
          <p:cNvPr id="22" name="Picture 21" descr="A close up of a device&#10;&#10;Description automatically generated">
            <a:extLst>
              <a:ext uri="{FF2B5EF4-FFF2-40B4-BE49-F238E27FC236}">
                <a16:creationId xmlns:a16="http://schemas.microsoft.com/office/drawing/2014/main" id="{4A541AA3-F970-410F-BBEE-71D1E0357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28" y="2001476"/>
            <a:ext cx="3825572" cy="27205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D61FAA-B11F-4553-80F1-711A6D35DF5B}"/>
              </a:ext>
            </a:extLst>
          </p:cNvPr>
          <p:cNvSpPr txBox="1"/>
          <p:nvPr/>
        </p:nvSpPr>
        <p:spPr>
          <a:xfrm>
            <a:off x="6652592" y="2090530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 (black)</a:t>
            </a:r>
          </a:p>
          <a:p>
            <a:r>
              <a:rPr lang="en-US" dirty="0"/>
              <a:t>V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A52D05-198C-4A1D-84F5-9CFF2231FE0E}"/>
              </a:ext>
            </a:extLst>
          </p:cNvPr>
          <p:cNvSpPr txBox="1"/>
          <p:nvPr/>
        </p:nvSpPr>
        <p:spPr>
          <a:xfrm>
            <a:off x="10611679" y="2133600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 (black)</a:t>
            </a:r>
          </a:p>
          <a:p>
            <a:r>
              <a:rPr lang="en-US" dirty="0"/>
              <a:t>W plane</a:t>
            </a:r>
          </a:p>
        </p:txBody>
      </p:sp>
      <p:pic>
        <p:nvPicPr>
          <p:cNvPr id="13" name="Picture 12" descr="A cathode-piercing track - Adobe Acrobat Reader DC">
            <a:extLst>
              <a:ext uri="{FF2B5EF4-FFF2-40B4-BE49-F238E27FC236}">
                <a16:creationId xmlns:a16="http://schemas.microsoft.com/office/drawing/2014/main" id="{6FCA615C-18AE-4B4D-A526-DA8426F3E7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" t="31703" r="17929" b="37629"/>
          <a:stretch/>
        </p:blipFill>
        <p:spPr>
          <a:xfrm>
            <a:off x="515080" y="4812877"/>
            <a:ext cx="9370045" cy="2045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B5E22-847A-4413-8169-A58E358089DF}"/>
              </a:ext>
            </a:extLst>
          </p:cNvPr>
          <p:cNvSpPr txBox="1"/>
          <p:nvPr/>
        </p:nvSpPr>
        <p:spPr>
          <a:xfrm>
            <a:off x="9824584" y="4729454"/>
            <a:ext cx="2367416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Previous result using a cathode-piercing cosmic track</a:t>
            </a:r>
          </a:p>
          <a:p>
            <a:pPr marL="285750" indent="-285750">
              <a:buFont typeface="Webdings" panose="05030102010509060703" pitchFamily="18" charset="2"/>
              <a:buChar char=""/>
            </a:pP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b="1" i="1" baseline="-25000" dirty="0">
                <a:solidFill>
                  <a:srgbClr val="C00000"/>
                </a:solidFill>
              </a:rPr>
              <a:t>L</a:t>
            </a:r>
            <a:r>
              <a:rPr lang="en-US" b="1" i="1" dirty="0">
                <a:solidFill>
                  <a:srgbClr val="C00000"/>
                </a:solidFill>
              </a:rPr>
              <a:t> issue? </a:t>
            </a:r>
            <a:r>
              <a:rPr lang="en-US" b="1" i="1" dirty="0">
                <a:solidFill>
                  <a:srgbClr val="C00000"/>
                </a:solidFill>
                <a:sym typeface="Webdings" panose="05030102010509060703" pitchFamily="18" charset="2"/>
              </a:rPr>
              <a:t></a:t>
            </a:r>
            <a:endParaRPr lang="en-US" b="1" i="1" dirty="0">
              <a:solidFill>
                <a:srgbClr val="C00000"/>
              </a:solidFill>
            </a:endParaRPr>
          </a:p>
          <a:p>
            <a:pPr marL="285750" indent="-285750">
              <a:buFont typeface="Webdings" panose="05030102010509060703" pitchFamily="18" charset="2"/>
              <a:buChar char=""/>
            </a:pPr>
            <a:r>
              <a:rPr lang="en-US" b="1" i="1" dirty="0">
                <a:solidFill>
                  <a:srgbClr val="C00000"/>
                </a:solidFill>
              </a:rPr>
              <a:t>Field response? (induced current vs speed)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E66E5-EC7B-448F-8C55-C2B25E05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10/31/2019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85A50-1622-40FE-96A2-752414DB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29F4-800A-4FBC-91A7-254432F22B52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576C2B-BF3A-4A4E-9EBA-8642823AA90C}"/>
              </a:ext>
            </a:extLst>
          </p:cNvPr>
          <p:cNvCxnSpPr/>
          <p:nvPr/>
        </p:nvCxnSpPr>
        <p:spPr>
          <a:xfrm>
            <a:off x="562708" y="4682532"/>
            <a:ext cx="115254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53CF7E-8794-4DA2-9F60-7B0916FF516A}"/>
              </a:ext>
            </a:extLst>
          </p:cNvPr>
          <p:cNvSpPr txBox="1"/>
          <p:nvPr/>
        </p:nvSpPr>
        <p:spPr>
          <a:xfrm>
            <a:off x="2692959" y="3466681"/>
            <a:ext cx="133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Good agreement!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CA50B-E11F-476F-82BC-C80B1AB3D107}"/>
              </a:ext>
            </a:extLst>
          </p:cNvPr>
          <p:cNvSpPr/>
          <p:nvPr/>
        </p:nvSpPr>
        <p:spPr>
          <a:xfrm>
            <a:off x="688051" y="1526066"/>
            <a:ext cx="3360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An anode-piercing cosmic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8EDA-CAD1-4B44-B979-8D607D89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Analysis (by </a:t>
            </a:r>
            <a:r>
              <a:rPr lang="en-US" dirty="0" err="1"/>
              <a:t>Ajib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33AC-FC73-4D8F-BE9B-54332BB1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049"/>
            <a:ext cx="6828692" cy="4954915"/>
          </a:xfrm>
        </p:spPr>
        <p:txBody>
          <a:bodyPr/>
          <a:lstStyle/>
          <a:p>
            <a:r>
              <a:rPr lang="en-US" dirty="0"/>
              <a:t>The MC sample with the new TPC simulation seems to be promising!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1E46-F10F-4343-9673-3BE9EFF6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11/6/2019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563E-F129-4DB2-8227-768EAD73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ProtoDUNE Sim/Reco Meeting | Wenqiang Gu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3B86-BB8C-48CF-8861-AD679D01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9112-1840-42A5-8E86-90BE042C0880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1B99439-7E83-48DD-800B-D4ABEF8D7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1" y="2272238"/>
            <a:ext cx="5767400" cy="3474599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9AAB1155-75FF-4CA9-907B-FA77A7F2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3789508"/>
            <a:ext cx="3573250" cy="278579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BD3CD88-3978-45D8-A292-507560CBE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36" y="1209052"/>
            <a:ext cx="3563472" cy="233427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5DA076-EED2-469C-80E2-7FF6C189DA73}"/>
              </a:ext>
            </a:extLst>
          </p:cNvPr>
          <p:cNvCxnSpPr/>
          <p:nvPr/>
        </p:nvCxnSpPr>
        <p:spPr>
          <a:xfrm flipV="1">
            <a:off x="5476352" y="2441749"/>
            <a:ext cx="2622619" cy="117565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2552CA-8E72-47F2-A204-62D98A7EB7ED}"/>
              </a:ext>
            </a:extLst>
          </p:cNvPr>
          <p:cNvCxnSpPr/>
          <p:nvPr/>
        </p:nvCxnSpPr>
        <p:spPr>
          <a:xfrm>
            <a:off x="5406013" y="4521758"/>
            <a:ext cx="2703007" cy="4220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B28575-55DE-493E-BE1B-0A61E997E269}"/>
              </a:ext>
            </a:extLst>
          </p:cNvPr>
          <p:cNvSpPr txBox="1"/>
          <p:nvPr/>
        </p:nvSpPr>
        <p:spPr>
          <a:xfrm>
            <a:off x="8812404" y="4883499"/>
            <a:ext cx="20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New MC sample</a:t>
            </a:r>
          </a:p>
        </p:txBody>
      </p:sp>
    </p:spTree>
    <p:extLst>
      <p:ext uri="{BB962C8B-B14F-4D97-AF65-F5344CB8AC3E}">
        <p14:creationId xmlns:p14="http://schemas.microsoft.com/office/powerpoint/2010/main" val="38143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fozr3sg">
      <a:majorFont>
        <a:latin typeface="Gill Sans MT" panose="020F0302020204030204"/>
        <a:ea typeface="Microsoft YaHei"/>
        <a:cs typeface=""/>
      </a:majorFont>
      <a:minorFont>
        <a:latin typeface="Gill Sans MT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609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Gill Sans MT</vt:lpstr>
      <vt:lpstr>Webdings</vt:lpstr>
      <vt:lpstr>Office Theme</vt:lpstr>
      <vt:lpstr>Update on ProtoDUNE-SP Simulation</vt:lpstr>
      <vt:lpstr>Updates since the collaboration meeting</vt:lpstr>
      <vt:lpstr>Refactored Larg4 (by David Rivera)</vt:lpstr>
      <vt:lpstr>Extensible physics list</vt:lpstr>
      <vt:lpstr>Customized Bertini cascade model</vt:lpstr>
      <vt:lpstr>WireCell TPC simulation (by Wenqiang)</vt:lpstr>
      <vt:lpstr>Wire-Cell TPC simulation</vt:lpstr>
      <vt:lpstr>Average waveform from cosmic: data vs. MC</vt:lpstr>
      <vt:lpstr>Diffusion Analysis (by Ajib)</vt:lpstr>
      <vt:lpstr>Refactored CRT simulation (David, Richie)</vt:lpstr>
      <vt:lpstr>OpDet simulation (by Muve)</vt:lpstr>
      <vt:lpstr>To-do list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Wenqiang</dc:creator>
  <cp:lastModifiedBy>Gu, Wenqiang</cp:lastModifiedBy>
  <cp:revision>48</cp:revision>
  <dcterms:created xsi:type="dcterms:W3CDTF">2019-09-14T03:11:54Z</dcterms:created>
  <dcterms:modified xsi:type="dcterms:W3CDTF">2019-11-06T15:14:11Z</dcterms:modified>
</cp:coreProperties>
</file>