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8"/>
  </p:notesMasterIdLst>
  <p:handoutMasterIdLst>
    <p:handoutMasterId r:id="rId19"/>
  </p:handoutMasterIdLst>
  <p:sldIdLst>
    <p:sldId id="294" r:id="rId2"/>
    <p:sldId id="298" r:id="rId3"/>
    <p:sldId id="275" r:id="rId4"/>
    <p:sldId id="299" r:id="rId5"/>
    <p:sldId id="307" r:id="rId6"/>
    <p:sldId id="309" r:id="rId7"/>
    <p:sldId id="308" r:id="rId8"/>
    <p:sldId id="284" r:id="rId9"/>
    <p:sldId id="300" r:id="rId10"/>
    <p:sldId id="310" r:id="rId11"/>
    <p:sldId id="311" r:id="rId12"/>
    <p:sldId id="304" r:id="rId13"/>
    <p:sldId id="305" r:id="rId14"/>
    <p:sldId id="301" r:id="rId15"/>
    <p:sldId id="306" r:id="rId16"/>
    <p:sldId id="312" r:id="rId1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 showGuides="1">
      <p:cViewPr varScale="1">
        <p:scale>
          <a:sx n="57" d="100"/>
          <a:sy n="57" d="100"/>
        </p:scale>
        <p:origin x="468" y="4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nalysis\Booster%20Injection%20Absorber\Results\Results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nalysis\Booster%20Injection%20Absorber\Results\Results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nalysis\Booster%20Injection%20Absorber\Results\Results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nalysis\Booster%20Injection%20Absorber\Results\Results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 Beam Pulses- Tungsten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'Tungsten '!$A$301:$A$341</c:f>
              <c:numCache>
                <c:formatCode>General</c:formatCode>
                <c:ptCount val="41"/>
                <c:pt idx="0">
                  <c:v>999999</c:v>
                </c:pt>
                <c:pt idx="1">
                  <c:v>999999.00009999995</c:v>
                </c:pt>
                <c:pt idx="2">
                  <c:v>999999.00009999995</c:v>
                </c:pt>
                <c:pt idx="3">
                  <c:v>999999.00020000001</c:v>
                </c:pt>
                <c:pt idx="4">
                  <c:v>999999.00020000001</c:v>
                </c:pt>
                <c:pt idx="5">
                  <c:v>999999.00029999996</c:v>
                </c:pt>
                <c:pt idx="6">
                  <c:v>999999.00029999996</c:v>
                </c:pt>
                <c:pt idx="7">
                  <c:v>999999.00040000002</c:v>
                </c:pt>
                <c:pt idx="8">
                  <c:v>999999.00040000002</c:v>
                </c:pt>
                <c:pt idx="9">
                  <c:v>999999.00049999997</c:v>
                </c:pt>
                <c:pt idx="10">
                  <c:v>999999.00049999997</c:v>
                </c:pt>
                <c:pt idx="11">
                  <c:v>999999.00549999997</c:v>
                </c:pt>
                <c:pt idx="12">
                  <c:v>999999.01049999997</c:v>
                </c:pt>
                <c:pt idx="13">
                  <c:v>999999.01549999998</c:v>
                </c:pt>
                <c:pt idx="14">
                  <c:v>999999.02049999998</c:v>
                </c:pt>
                <c:pt idx="15">
                  <c:v>999999.02549999999</c:v>
                </c:pt>
                <c:pt idx="16">
                  <c:v>999999.03049999999</c:v>
                </c:pt>
                <c:pt idx="17">
                  <c:v>999999.0355</c:v>
                </c:pt>
                <c:pt idx="18">
                  <c:v>999999.0405</c:v>
                </c:pt>
                <c:pt idx="19">
                  <c:v>999999.04550000001</c:v>
                </c:pt>
                <c:pt idx="20">
                  <c:v>999999.05050000001</c:v>
                </c:pt>
                <c:pt idx="21">
                  <c:v>999999.05059999996</c:v>
                </c:pt>
                <c:pt idx="22">
                  <c:v>999999.05059999996</c:v>
                </c:pt>
                <c:pt idx="23">
                  <c:v>999999.05070000002</c:v>
                </c:pt>
                <c:pt idx="24">
                  <c:v>999999.05070000002</c:v>
                </c:pt>
                <c:pt idx="25">
                  <c:v>999999.05079999997</c:v>
                </c:pt>
                <c:pt idx="26">
                  <c:v>999999.05079999997</c:v>
                </c:pt>
                <c:pt idx="27">
                  <c:v>999999.05090000003</c:v>
                </c:pt>
                <c:pt idx="28">
                  <c:v>999999.05090000003</c:v>
                </c:pt>
                <c:pt idx="29">
                  <c:v>999999.05099999998</c:v>
                </c:pt>
                <c:pt idx="30">
                  <c:v>999999.05099999998</c:v>
                </c:pt>
                <c:pt idx="31">
                  <c:v>999999.05599999998</c:v>
                </c:pt>
                <c:pt idx="32">
                  <c:v>999999.06099999999</c:v>
                </c:pt>
                <c:pt idx="33">
                  <c:v>999999.06599999999</c:v>
                </c:pt>
                <c:pt idx="34">
                  <c:v>999999.071</c:v>
                </c:pt>
                <c:pt idx="35">
                  <c:v>999999.076</c:v>
                </c:pt>
                <c:pt idx="36">
                  <c:v>999999.08100000001</c:v>
                </c:pt>
                <c:pt idx="37">
                  <c:v>999999.08600000001</c:v>
                </c:pt>
                <c:pt idx="38">
                  <c:v>999999.09100000001</c:v>
                </c:pt>
                <c:pt idx="39">
                  <c:v>999999.09600000002</c:v>
                </c:pt>
                <c:pt idx="40">
                  <c:v>999999.10100000002</c:v>
                </c:pt>
              </c:numCache>
            </c:numRef>
          </c:xVal>
          <c:yVal>
            <c:numRef>
              <c:f>'Tungsten '!$C$301:$C$341</c:f>
              <c:numCache>
                <c:formatCode>General</c:formatCode>
                <c:ptCount val="41"/>
                <c:pt idx="0">
                  <c:v>141.25331120000001</c:v>
                </c:pt>
                <c:pt idx="1">
                  <c:v>141.29042050000001</c:v>
                </c:pt>
                <c:pt idx="2">
                  <c:v>141.33468629999999</c:v>
                </c:pt>
                <c:pt idx="3">
                  <c:v>141.3775177</c:v>
                </c:pt>
                <c:pt idx="4">
                  <c:v>141.41926570000001</c:v>
                </c:pt>
                <c:pt idx="5">
                  <c:v>141.4602051</c:v>
                </c:pt>
                <c:pt idx="6">
                  <c:v>141.50050350000001</c:v>
                </c:pt>
                <c:pt idx="7">
                  <c:v>141.54032900000001</c:v>
                </c:pt>
                <c:pt idx="8">
                  <c:v>141.57975769999999</c:v>
                </c:pt>
                <c:pt idx="9">
                  <c:v>141.6188812</c:v>
                </c:pt>
                <c:pt idx="10">
                  <c:v>141.65776059999999</c:v>
                </c:pt>
                <c:pt idx="11">
                  <c:v>141.5847168</c:v>
                </c:pt>
                <c:pt idx="12">
                  <c:v>141.5073395</c:v>
                </c:pt>
                <c:pt idx="13">
                  <c:v>141.4478455</c:v>
                </c:pt>
                <c:pt idx="14">
                  <c:v>141.39694209999999</c:v>
                </c:pt>
                <c:pt idx="15">
                  <c:v>141.35189819999999</c:v>
                </c:pt>
                <c:pt idx="16">
                  <c:v>141.31149289999999</c:v>
                </c:pt>
                <c:pt idx="17">
                  <c:v>141.27485659999999</c:v>
                </c:pt>
                <c:pt idx="18">
                  <c:v>141.24137880000001</c:v>
                </c:pt>
                <c:pt idx="19">
                  <c:v>141.21054079999999</c:v>
                </c:pt>
                <c:pt idx="20">
                  <c:v>141.1819763</c:v>
                </c:pt>
                <c:pt idx="21">
                  <c:v>141.2215271</c:v>
                </c:pt>
                <c:pt idx="22">
                  <c:v>141.26596069999999</c:v>
                </c:pt>
                <c:pt idx="23">
                  <c:v>141.30894470000001</c:v>
                </c:pt>
                <c:pt idx="24">
                  <c:v>141.3508453</c:v>
                </c:pt>
                <c:pt idx="25">
                  <c:v>141.39190669999999</c:v>
                </c:pt>
                <c:pt idx="26">
                  <c:v>141.43235780000001</c:v>
                </c:pt>
                <c:pt idx="27">
                  <c:v>141.47228999999999</c:v>
                </c:pt>
                <c:pt idx="28">
                  <c:v>141.51184079999999</c:v>
                </c:pt>
                <c:pt idx="29">
                  <c:v>141.5510864</c:v>
                </c:pt>
                <c:pt idx="30">
                  <c:v>141.59007260000001</c:v>
                </c:pt>
                <c:pt idx="31">
                  <c:v>141.5124817</c:v>
                </c:pt>
                <c:pt idx="32">
                  <c:v>141.45236209999999</c:v>
                </c:pt>
                <c:pt idx="33">
                  <c:v>141.399765</c:v>
                </c:pt>
                <c:pt idx="34">
                  <c:v>141.35394289999999</c:v>
                </c:pt>
                <c:pt idx="35">
                  <c:v>141.31315609999999</c:v>
                </c:pt>
                <c:pt idx="36">
                  <c:v>141.27638239999999</c:v>
                </c:pt>
                <c:pt idx="37">
                  <c:v>141.24287409999999</c:v>
                </c:pt>
                <c:pt idx="38">
                  <c:v>141.21208189999999</c:v>
                </c:pt>
                <c:pt idx="39">
                  <c:v>141.18360899999999</c:v>
                </c:pt>
                <c:pt idx="40">
                  <c:v>141.1571045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8E7-4DA9-99FF-DF2DA0211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9605224"/>
        <c:axId val="759610800"/>
      </c:scatterChart>
      <c:valAx>
        <c:axId val="7596052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[s]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59610800"/>
        <c:crosses val="autoZero"/>
        <c:crossBetween val="midCat"/>
      </c:valAx>
      <c:valAx>
        <c:axId val="75961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</a:t>
                </a:r>
                <a:r>
                  <a:rPr lang="en-US" baseline="0"/>
                  <a:t> [C]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605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</a:t>
            </a:r>
            <a:r>
              <a:rPr lang="en-US" baseline="0"/>
              <a:t> Beam Pulses- Stainless Steel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'Stainless Steel '!$A$301:$A$341</c:f>
              <c:strCache>
                <c:ptCount val="41"/>
                <c:pt idx="0">
                  <c:v>999999</c:v>
                </c:pt>
                <c:pt idx="1">
                  <c:v>999999.0001</c:v>
                </c:pt>
                <c:pt idx="2">
                  <c:v>999999.0001</c:v>
                </c:pt>
                <c:pt idx="3">
                  <c:v>999999.0002</c:v>
                </c:pt>
                <c:pt idx="4">
                  <c:v>999999.0002</c:v>
                </c:pt>
                <c:pt idx="5">
                  <c:v>999999.0003</c:v>
                </c:pt>
                <c:pt idx="6">
                  <c:v>999999.0003</c:v>
                </c:pt>
                <c:pt idx="7">
                  <c:v>999999.0004</c:v>
                </c:pt>
                <c:pt idx="8">
                  <c:v>999999.0004</c:v>
                </c:pt>
                <c:pt idx="9">
                  <c:v>999999.0005</c:v>
                </c:pt>
                <c:pt idx="10">
                  <c:v>999999.0005</c:v>
                </c:pt>
                <c:pt idx="11">
                  <c:v>999999.0055</c:v>
                </c:pt>
                <c:pt idx="12">
                  <c:v>999999.0105</c:v>
                </c:pt>
                <c:pt idx="13">
                  <c:v>999999.0155</c:v>
                </c:pt>
                <c:pt idx="14">
                  <c:v>999999.0205</c:v>
                </c:pt>
                <c:pt idx="15">
                  <c:v>999999.0255</c:v>
                </c:pt>
                <c:pt idx="16">
                  <c:v>999999.0305</c:v>
                </c:pt>
                <c:pt idx="17">
                  <c:v>999999.0355</c:v>
                </c:pt>
                <c:pt idx="18">
                  <c:v>999999.0405</c:v>
                </c:pt>
                <c:pt idx="19">
                  <c:v>999999.0455</c:v>
                </c:pt>
                <c:pt idx="20">
                  <c:v>999999.0505</c:v>
                </c:pt>
                <c:pt idx="21">
                  <c:v>999999.0506</c:v>
                </c:pt>
                <c:pt idx="22">
                  <c:v>999999.0506</c:v>
                </c:pt>
                <c:pt idx="23">
                  <c:v>999999.0507</c:v>
                </c:pt>
                <c:pt idx="24">
                  <c:v>999999.0507</c:v>
                </c:pt>
                <c:pt idx="25">
                  <c:v>999999.0508</c:v>
                </c:pt>
                <c:pt idx="26">
                  <c:v>999999.0508</c:v>
                </c:pt>
                <c:pt idx="27">
                  <c:v>999999.0509</c:v>
                </c:pt>
                <c:pt idx="28">
                  <c:v>999999.0509</c:v>
                </c:pt>
                <c:pt idx="29">
                  <c:v>999999.051</c:v>
                </c:pt>
                <c:pt idx="30">
                  <c:v>999999.051</c:v>
                </c:pt>
                <c:pt idx="31">
                  <c:v>999999.056</c:v>
                </c:pt>
                <c:pt idx="32">
                  <c:v>999999.061</c:v>
                </c:pt>
                <c:pt idx="33">
                  <c:v>999999.066</c:v>
                </c:pt>
                <c:pt idx="34">
                  <c:v>999999.071</c:v>
                </c:pt>
                <c:pt idx="35">
                  <c:v>999999.076</c:v>
                </c:pt>
                <c:pt idx="36">
                  <c:v>999999.081</c:v>
                </c:pt>
                <c:pt idx="37">
                  <c:v>999999.086</c:v>
                </c:pt>
                <c:pt idx="38">
                  <c:v>999999.091</c:v>
                </c:pt>
                <c:pt idx="39">
                  <c:v>999999.096</c:v>
                </c:pt>
                <c:pt idx="40">
                  <c:v>999999.101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'Stainless Steel '!$A$301:$A$341</c:f>
              <c:numCache>
                <c:formatCode>General</c:formatCode>
                <c:ptCount val="41"/>
                <c:pt idx="0">
                  <c:v>999999</c:v>
                </c:pt>
                <c:pt idx="1">
                  <c:v>999999.00009999995</c:v>
                </c:pt>
                <c:pt idx="2">
                  <c:v>999999.00009999995</c:v>
                </c:pt>
                <c:pt idx="3">
                  <c:v>999999.00020000001</c:v>
                </c:pt>
                <c:pt idx="4">
                  <c:v>999999.00020000001</c:v>
                </c:pt>
                <c:pt idx="5">
                  <c:v>999999.00029999996</c:v>
                </c:pt>
                <c:pt idx="6">
                  <c:v>999999.00029999996</c:v>
                </c:pt>
                <c:pt idx="7">
                  <c:v>999999.00040000002</c:v>
                </c:pt>
                <c:pt idx="8">
                  <c:v>999999.00040000002</c:v>
                </c:pt>
                <c:pt idx="9">
                  <c:v>999999.00049999997</c:v>
                </c:pt>
                <c:pt idx="10">
                  <c:v>999999.00049999997</c:v>
                </c:pt>
                <c:pt idx="11">
                  <c:v>999999.00549999997</c:v>
                </c:pt>
                <c:pt idx="12">
                  <c:v>999999.01049999997</c:v>
                </c:pt>
                <c:pt idx="13">
                  <c:v>999999.01549999998</c:v>
                </c:pt>
                <c:pt idx="14">
                  <c:v>999999.02049999998</c:v>
                </c:pt>
                <c:pt idx="15">
                  <c:v>999999.02549999999</c:v>
                </c:pt>
                <c:pt idx="16">
                  <c:v>999999.03049999999</c:v>
                </c:pt>
                <c:pt idx="17">
                  <c:v>999999.0355</c:v>
                </c:pt>
                <c:pt idx="18">
                  <c:v>999999.0405</c:v>
                </c:pt>
                <c:pt idx="19">
                  <c:v>999999.04550000001</c:v>
                </c:pt>
                <c:pt idx="20">
                  <c:v>999999.05050000001</c:v>
                </c:pt>
                <c:pt idx="21">
                  <c:v>999999.05059999996</c:v>
                </c:pt>
                <c:pt idx="22">
                  <c:v>999999.05059999996</c:v>
                </c:pt>
                <c:pt idx="23">
                  <c:v>999999.05070000002</c:v>
                </c:pt>
                <c:pt idx="24">
                  <c:v>999999.05070000002</c:v>
                </c:pt>
                <c:pt idx="25">
                  <c:v>999999.05079999997</c:v>
                </c:pt>
                <c:pt idx="26">
                  <c:v>999999.05079999997</c:v>
                </c:pt>
                <c:pt idx="27">
                  <c:v>999999.05090000003</c:v>
                </c:pt>
                <c:pt idx="28">
                  <c:v>999999.05090000003</c:v>
                </c:pt>
                <c:pt idx="29">
                  <c:v>999999.05099999998</c:v>
                </c:pt>
                <c:pt idx="30">
                  <c:v>999999.05099999998</c:v>
                </c:pt>
                <c:pt idx="31">
                  <c:v>999999.05599999998</c:v>
                </c:pt>
                <c:pt idx="32">
                  <c:v>999999.06099999999</c:v>
                </c:pt>
                <c:pt idx="33">
                  <c:v>999999.06599999999</c:v>
                </c:pt>
                <c:pt idx="34">
                  <c:v>999999.071</c:v>
                </c:pt>
                <c:pt idx="35">
                  <c:v>999999.076</c:v>
                </c:pt>
                <c:pt idx="36">
                  <c:v>999999.08100000001</c:v>
                </c:pt>
                <c:pt idx="37">
                  <c:v>999999.08600000001</c:v>
                </c:pt>
                <c:pt idx="38">
                  <c:v>999999.09100000001</c:v>
                </c:pt>
                <c:pt idx="39">
                  <c:v>999999.09600000002</c:v>
                </c:pt>
                <c:pt idx="40">
                  <c:v>999999.10100000002</c:v>
                </c:pt>
              </c:numCache>
            </c:numRef>
          </c:xVal>
          <c:yVal>
            <c:numRef>
              <c:f>'Stainless Steel '!$C$301:$C$341</c:f>
              <c:numCache>
                <c:formatCode>General</c:formatCode>
                <c:ptCount val="41"/>
                <c:pt idx="0">
                  <c:v>183.6181335</c:v>
                </c:pt>
                <c:pt idx="1">
                  <c:v>183.61557010000001</c:v>
                </c:pt>
                <c:pt idx="2">
                  <c:v>183.61364750000001</c:v>
                </c:pt>
                <c:pt idx="3">
                  <c:v>183.6122589</c:v>
                </c:pt>
                <c:pt idx="4">
                  <c:v>183.6260834</c:v>
                </c:pt>
                <c:pt idx="5">
                  <c:v>183.65750120000001</c:v>
                </c:pt>
                <c:pt idx="6">
                  <c:v>183.68888849999999</c:v>
                </c:pt>
                <c:pt idx="7">
                  <c:v>183.7203217</c:v>
                </c:pt>
                <c:pt idx="8">
                  <c:v>183.7516632</c:v>
                </c:pt>
                <c:pt idx="9">
                  <c:v>183.78288269999999</c:v>
                </c:pt>
                <c:pt idx="10">
                  <c:v>183.81399540000001</c:v>
                </c:pt>
                <c:pt idx="11">
                  <c:v>183.77142330000001</c:v>
                </c:pt>
                <c:pt idx="12">
                  <c:v>183.8116302</c:v>
                </c:pt>
                <c:pt idx="13">
                  <c:v>183.80798340000001</c:v>
                </c:pt>
                <c:pt idx="14">
                  <c:v>183.7878571</c:v>
                </c:pt>
                <c:pt idx="15">
                  <c:v>183.76181030000001</c:v>
                </c:pt>
                <c:pt idx="16">
                  <c:v>183.73382570000001</c:v>
                </c:pt>
                <c:pt idx="17">
                  <c:v>183.70544430000001</c:v>
                </c:pt>
                <c:pt idx="18">
                  <c:v>183.6771851</c:v>
                </c:pt>
                <c:pt idx="19">
                  <c:v>183.64926149999999</c:v>
                </c:pt>
                <c:pt idx="20">
                  <c:v>183.62168879999999</c:v>
                </c:pt>
                <c:pt idx="21">
                  <c:v>183.61880489999999</c:v>
                </c:pt>
                <c:pt idx="22">
                  <c:v>183.6165924</c:v>
                </c:pt>
                <c:pt idx="23">
                  <c:v>183.6149139</c:v>
                </c:pt>
                <c:pt idx="24">
                  <c:v>183.61373900000001</c:v>
                </c:pt>
                <c:pt idx="25">
                  <c:v>183.64384459999999</c:v>
                </c:pt>
                <c:pt idx="26">
                  <c:v>183.67518620000001</c:v>
                </c:pt>
                <c:pt idx="27">
                  <c:v>183.70663450000001</c:v>
                </c:pt>
                <c:pt idx="28">
                  <c:v>183.73803710000001</c:v>
                </c:pt>
                <c:pt idx="29">
                  <c:v>183.76931759999999</c:v>
                </c:pt>
                <c:pt idx="30">
                  <c:v>183.8004913</c:v>
                </c:pt>
                <c:pt idx="31">
                  <c:v>183.7628479</c:v>
                </c:pt>
                <c:pt idx="32">
                  <c:v>183.7999878</c:v>
                </c:pt>
                <c:pt idx="33">
                  <c:v>183.79562379999999</c:v>
                </c:pt>
                <c:pt idx="34">
                  <c:v>183.7756042</c:v>
                </c:pt>
                <c:pt idx="35">
                  <c:v>183.74992370000001</c:v>
                </c:pt>
                <c:pt idx="36">
                  <c:v>183.7223663</c:v>
                </c:pt>
                <c:pt idx="37">
                  <c:v>183.69439700000001</c:v>
                </c:pt>
                <c:pt idx="38">
                  <c:v>183.66650390000001</c:v>
                </c:pt>
                <c:pt idx="39">
                  <c:v>183.63890079999999</c:v>
                </c:pt>
                <c:pt idx="40">
                  <c:v>183.61161799999999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1E-42A1-8C22-422B0AE8D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2532288"/>
        <c:axId val="682532616"/>
      </c:scatterChart>
      <c:valAx>
        <c:axId val="6825322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[s]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682532616"/>
        <c:crosses val="autoZero"/>
        <c:crossBetween val="midCat"/>
      </c:valAx>
      <c:valAx>
        <c:axId val="682532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</a:t>
                </a:r>
                <a:r>
                  <a:rPr lang="en-US" baseline="0"/>
                  <a:t> [c]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5322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 Beam Pulses- Solid</a:t>
            </a:r>
            <a:r>
              <a:rPr lang="en-US" baseline="0"/>
              <a:t> Stainless Steel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'Solid Stainless Steel'!$A$301:$A$341</c:f>
              <c:numCache>
                <c:formatCode>General</c:formatCode>
                <c:ptCount val="41"/>
                <c:pt idx="0">
                  <c:v>999999</c:v>
                </c:pt>
                <c:pt idx="1">
                  <c:v>999999.00009999995</c:v>
                </c:pt>
                <c:pt idx="2">
                  <c:v>999999.00009999995</c:v>
                </c:pt>
                <c:pt idx="3">
                  <c:v>999999.00020000001</c:v>
                </c:pt>
                <c:pt idx="4">
                  <c:v>999999.00020000001</c:v>
                </c:pt>
                <c:pt idx="5">
                  <c:v>999999.00029999996</c:v>
                </c:pt>
                <c:pt idx="6">
                  <c:v>999999.00029999996</c:v>
                </c:pt>
                <c:pt idx="7">
                  <c:v>999999.00040000002</c:v>
                </c:pt>
                <c:pt idx="8">
                  <c:v>999999.00040000002</c:v>
                </c:pt>
                <c:pt idx="9">
                  <c:v>999999.00049999997</c:v>
                </c:pt>
                <c:pt idx="10">
                  <c:v>999999.00049999997</c:v>
                </c:pt>
                <c:pt idx="11">
                  <c:v>999999.00549999997</c:v>
                </c:pt>
                <c:pt idx="12">
                  <c:v>999999.01049999997</c:v>
                </c:pt>
                <c:pt idx="13">
                  <c:v>999999.01549999998</c:v>
                </c:pt>
                <c:pt idx="14">
                  <c:v>999999.02049999998</c:v>
                </c:pt>
                <c:pt idx="15">
                  <c:v>999999.02549999999</c:v>
                </c:pt>
                <c:pt idx="16">
                  <c:v>999999.03049999999</c:v>
                </c:pt>
                <c:pt idx="17">
                  <c:v>999999.0355</c:v>
                </c:pt>
                <c:pt idx="18">
                  <c:v>999999.0405</c:v>
                </c:pt>
                <c:pt idx="19">
                  <c:v>999999.04550000001</c:v>
                </c:pt>
                <c:pt idx="20">
                  <c:v>999999.05050000001</c:v>
                </c:pt>
                <c:pt idx="21">
                  <c:v>999999.05059999996</c:v>
                </c:pt>
                <c:pt idx="22">
                  <c:v>999999.05059999996</c:v>
                </c:pt>
                <c:pt idx="23">
                  <c:v>999999.05070000002</c:v>
                </c:pt>
                <c:pt idx="24">
                  <c:v>999999.05070000002</c:v>
                </c:pt>
                <c:pt idx="25">
                  <c:v>999999.05079999997</c:v>
                </c:pt>
                <c:pt idx="26">
                  <c:v>999999.05079999997</c:v>
                </c:pt>
                <c:pt idx="27">
                  <c:v>999999.05090000003</c:v>
                </c:pt>
                <c:pt idx="28">
                  <c:v>999999.05090000003</c:v>
                </c:pt>
                <c:pt idx="29">
                  <c:v>999999.05099999998</c:v>
                </c:pt>
                <c:pt idx="30">
                  <c:v>999999.05099999998</c:v>
                </c:pt>
                <c:pt idx="31">
                  <c:v>999999.05599999998</c:v>
                </c:pt>
                <c:pt idx="32">
                  <c:v>999999.06099999999</c:v>
                </c:pt>
                <c:pt idx="33">
                  <c:v>999999.06599999999</c:v>
                </c:pt>
                <c:pt idx="34">
                  <c:v>999999.071</c:v>
                </c:pt>
                <c:pt idx="35">
                  <c:v>999999.076</c:v>
                </c:pt>
                <c:pt idx="36">
                  <c:v>999999.08100000001</c:v>
                </c:pt>
                <c:pt idx="37">
                  <c:v>999999.08600000001</c:v>
                </c:pt>
                <c:pt idx="38">
                  <c:v>999999.09100000001</c:v>
                </c:pt>
                <c:pt idx="39">
                  <c:v>999999.09600000002</c:v>
                </c:pt>
                <c:pt idx="40">
                  <c:v>999999.10100000002</c:v>
                </c:pt>
              </c:numCache>
            </c:numRef>
          </c:xVal>
          <c:yVal>
            <c:numRef>
              <c:f>'Solid Stainless Steel'!$C$301:$C$341</c:f>
              <c:numCache>
                <c:formatCode>General</c:formatCode>
                <c:ptCount val="41"/>
                <c:pt idx="0">
                  <c:v>97.989082339999996</c:v>
                </c:pt>
                <c:pt idx="1">
                  <c:v>97.995315550000001</c:v>
                </c:pt>
                <c:pt idx="2">
                  <c:v>98.001976010000007</c:v>
                </c:pt>
                <c:pt idx="3">
                  <c:v>98.009040830000004</c:v>
                </c:pt>
                <c:pt idx="4">
                  <c:v>98.016479489999995</c:v>
                </c:pt>
                <c:pt idx="5">
                  <c:v>98.026527400000006</c:v>
                </c:pt>
                <c:pt idx="6">
                  <c:v>98.057777400000006</c:v>
                </c:pt>
                <c:pt idx="7">
                  <c:v>98.089187620000004</c:v>
                </c:pt>
                <c:pt idx="8">
                  <c:v>98.120521550000007</c:v>
                </c:pt>
                <c:pt idx="9">
                  <c:v>98.151741029999997</c:v>
                </c:pt>
                <c:pt idx="10">
                  <c:v>98.182846069999997</c:v>
                </c:pt>
                <c:pt idx="11">
                  <c:v>98.185798649999995</c:v>
                </c:pt>
                <c:pt idx="12">
                  <c:v>98.209739690000006</c:v>
                </c:pt>
                <c:pt idx="13">
                  <c:v>98.198127749999998</c:v>
                </c:pt>
                <c:pt idx="14">
                  <c:v>98.173225400000007</c:v>
                </c:pt>
                <c:pt idx="15">
                  <c:v>98.14356995</c:v>
                </c:pt>
                <c:pt idx="16">
                  <c:v>98.112434390000004</c:v>
                </c:pt>
                <c:pt idx="17">
                  <c:v>98.081031800000005</c:v>
                </c:pt>
                <c:pt idx="18">
                  <c:v>98.04981995</c:v>
                </c:pt>
                <c:pt idx="19">
                  <c:v>98.018920899999998</c:v>
                </c:pt>
                <c:pt idx="20">
                  <c:v>97.988388060000005</c:v>
                </c:pt>
                <c:pt idx="21">
                  <c:v>97.994369509999999</c:v>
                </c:pt>
                <c:pt idx="22">
                  <c:v>98.000801089999996</c:v>
                </c:pt>
                <c:pt idx="23">
                  <c:v>98.00762177</c:v>
                </c:pt>
                <c:pt idx="24">
                  <c:v>98.014831540000003</c:v>
                </c:pt>
                <c:pt idx="25">
                  <c:v>98.022407529999995</c:v>
                </c:pt>
                <c:pt idx="26">
                  <c:v>98.044021610000001</c:v>
                </c:pt>
                <c:pt idx="27">
                  <c:v>98.075447080000004</c:v>
                </c:pt>
                <c:pt idx="28">
                  <c:v>98.106842040000004</c:v>
                </c:pt>
                <c:pt idx="29">
                  <c:v>98.13811493</c:v>
                </c:pt>
                <c:pt idx="30">
                  <c:v>98.169281010000006</c:v>
                </c:pt>
                <c:pt idx="31">
                  <c:v>98.175315859999998</c:v>
                </c:pt>
                <c:pt idx="32">
                  <c:v>98.196800229999994</c:v>
                </c:pt>
                <c:pt idx="33">
                  <c:v>98.184631350000004</c:v>
                </c:pt>
                <c:pt idx="34">
                  <c:v>98.159835819999998</c:v>
                </c:pt>
                <c:pt idx="35">
                  <c:v>98.130508419999998</c:v>
                </c:pt>
                <c:pt idx="36">
                  <c:v>98.099746699999997</c:v>
                </c:pt>
                <c:pt idx="37">
                  <c:v>98.068702700000003</c:v>
                </c:pt>
                <c:pt idx="38">
                  <c:v>98.03781128</c:v>
                </c:pt>
                <c:pt idx="39">
                  <c:v>98.007202149999998</c:v>
                </c:pt>
                <c:pt idx="40">
                  <c:v>97.976928709999996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F9C-421F-9A0A-B843DFCC3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3456224"/>
        <c:axId val="573453272"/>
      </c:scatterChart>
      <c:valAx>
        <c:axId val="5734562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73453272"/>
        <c:crosses val="autoZero"/>
        <c:crossBetween val="midCat"/>
      </c:valAx>
      <c:valAx>
        <c:axId val="573453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</a:t>
                </a:r>
                <a:r>
                  <a:rPr lang="en-US" baseline="0"/>
                  <a:t> [c]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456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 Beam Pulses- Stainless Steel at 30W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'Stainless Steel @ 30W'!$A$301:$A$341</c:f>
              <c:numCache>
                <c:formatCode>General</c:formatCode>
                <c:ptCount val="41"/>
                <c:pt idx="0">
                  <c:v>999999</c:v>
                </c:pt>
                <c:pt idx="1">
                  <c:v>999999.00009999995</c:v>
                </c:pt>
                <c:pt idx="2">
                  <c:v>999999.00009999995</c:v>
                </c:pt>
                <c:pt idx="3">
                  <c:v>999999.00020000001</c:v>
                </c:pt>
                <c:pt idx="4">
                  <c:v>999999.00020000001</c:v>
                </c:pt>
                <c:pt idx="5">
                  <c:v>999999.00029999996</c:v>
                </c:pt>
                <c:pt idx="6">
                  <c:v>999999.00029999996</c:v>
                </c:pt>
                <c:pt idx="7">
                  <c:v>999999.00040000002</c:v>
                </c:pt>
                <c:pt idx="8">
                  <c:v>999999.00040000002</c:v>
                </c:pt>
                <c:pt idx="9">
                  <c:v>999999.00049999997</c:v>
                </c:pt>
                <c:pt idx="10">
                  <c:v>999999.00049999997</c:v>
                </c:pt>
                <c:pt idx="11">
                  <c:v>999999.00549999997</c:v>
                </c:pt>
                <c:pt idx="12">
                  <c:v>999999.01049999997</c:v>
                </c:pt>
                <c:pt idx="13">
                  <c:v>999999.01549999998</c:v>
                </c:pt>
                <c:pt idx="14">
                  <c:v>999999.02049999998</c:v>
                </c:pt>
                <c:pt idx="15">
                  <c:v>999999.02549999999</c:v>
                </c:pt>
                <c:pt idx="16">
                  <c:v>999999.03049999999</c:v>
                </c:pt>
                <c:pt idx="17">
                  <c:v>999999.0355</c:v>
                </c:pt>
                <c:pt idx="18">
                  <c:v>999999.0405</c:v>
                </c:pt>
                <c:pt idx="19">
                  <c:v>999999.04550000001</c:v>
                </c:pt>
                <c:pt idx="20">
                  <c:v>999999.05050000001</c:v>
                </c:pt>
                <c:pt idx="21">
                  <c:v>999999.05059999996</c:v>
                </c:pt>
                <c:pt idx="22">
                  <c:v>999999.05059999996</c:v>
                </c:pt>
                <c:pt idx="23">
                  <c:v>999999.05070000002</c:v>
                </c:pt>
                <c:pt idx="24">
                  <c:v>999999.05070000002</c:v>
                </c:pt>
                <c:pt idx="25">
                  <c:v>999999.05079999997</c:v>
                </c:pt>
                <c:pt idx="26">
                  <c:v>999999.05079999997</c:v>
                </c:pt>
                <c:pt idx="27">
                  <c:v>999999.05090000003</c:v>
                </c:pt>
                <c:pt idx="28">
                  <c:v>999999.05090000003</c:v>
                </c:pt>
                <c:pt idx="29">
                  <c:v>999999.05099999998</c:v>
                </c:pt>
                <c:pt idx="30">
                  <c:v>999999.05099999998</c:v>
                </c:pt>
                <c:pt idx="31">
                  <c:v>999999.05599999998</c:v>
                </c:pt>
                <c:pt idx="32">
                  <c:v>999999.06099999999</c:v>
                </c:pt>
                <c:pt idx="33">
                  <c:v>999999.06599999999</c:v>
                </c:pt>
                <c:pt idx="34">
                  <c:v>999999.071</c:v>
                </c:pt>
                <c:pt idx="35">
                  <c:v>999999.076</c:v>
                </c:pt>
                <c:pt idx="36">
                  <c:v>999999.08100000001</c:v>
                </c:pt>
                <c:pt idx="37">
                  <c:v>999999.08600000001</c:v>
                </c:pt>
                <c:pt idx="38">
                  <c:v>999999.09100000001</c:v>
                </c:pt>
                <c:pt idx="39">
                  <c:v>999999.09600000002</c:v>
                </c:pt>
                <c:pt idx="40">
                  <c:v>999999.10100000002</c:v>
                </c:pt>
              </c:numCache>
            </c:numRef>
          </c:xVal>
          <c:yVal>
            <c:numRef>
              <c:f>'Stainless Steel @ 30W'!$C$301:$C$341</c:f>
              <c:numCache>
                <c:formatCode>General</c:formatCode>
                <c:ptCount val="41"/>
                <c:pt idx="0">
                  <c:v>47.318492890000002</c:v>
                </c:pt>
                <c:pt idx="1">
                  <c:v>47.318008419999998</c:v>
                </c:pt>
                <c:pt idx="2">
                  <c:v>47.317653659999998</c:v>
                </c:pt>
                <c:pt idx="3">
                  <c:v>47.317398070000003</c:v>
                </c:pt>
                <c:pt idx="4">
                  <c:v>47.321552279999999</c:v>
                </c:pt>
                <c:pt idx="5">
                  <c:v>47.327487949999998</c:v>
                </c:pt>
                <c:pt idx="6">
                  <c:v>47.333450319999997</c:v>
                </c:pt>
                <c:pt idx="7">
                  <c:v>47.339393620000003</c:v>
                </c:pt>
                <c:pt idx="8">
                  <c:v>47.34531784</c:v>
                </c:pt>
                <c:pt idx="9">
                  <c:v>47.351219180000001</c:v>
                </c:pt>
                <c:pt idx="10">
                  <c:v>47.357101440000001</c:v>
                </c:pt>
                <c:pt idx="11">
                  <c:v>47.347488400000003</c:v>
                </c:pt>
                <c:pt idx="12">
                  <c:v>47.35507965</c:v>
                </c:pt>
                <c:pt idx="13">
                  <c:v>47.354385379999997</c:v>
                </c:pt>
                <c:pt idx="14">
                  <c:v>47.350578310000003</c:v>
                </c:pt>
                <c:pt idx="15">
                  <c:v>47.345649719999997</c:v>
                </c:pt>
                <c:pt idx="16">
                  <c:v>47.340362550000002</c:v>
                </c:pt>
                <c:pt idx="17">
                  <c:v>47.33499527</c:v>
                </c:pt>
                <c:pt idx="18">
                  <c:v>47.329654689999998</c:v>
                </c:pt>
                <c:pt idx="19">
                  <c:v>47.324371339999999</c:v>
                </c:pt>
                <c:pt idx="20">
                  <c:v>47.319160459999999</c:v>
                </c:pt>
                <c:pt idx="21">
                  <c:v>47.318622589999997</c:v>
                </c:pt>
                <c:pt idx="22">
                  <c:v>47.318206789999998</c:v>
                </c:pt>
                <c:pt idx="23">
                  <c:v>47.317897799999997</c:v>
                </c:pt>
                <c:pt idx="24">
                  <c:v>47.318943019999999</c:v>
                </c:pt>
                <c:pt idx="25">
                  <c:v>47.324886319999997</c:v>
                </c:pt>
                <c:pt idx="26">
                  <c:v>47.33085251</c:v>
                </c:pt>
                <c:pt idx="27">
                  <c:v>47.336811070000003</c:v>
                </c:pt>
                <c:pt idx="28">
                  <c:v>47.342742919999999</c:v>
                </c:pt>
                <c:pt idx="29">
                  <c:v>47.348655700000002</c:v>
                </c:pt>
                <c:pt idx="30">
                  <c:v>47.354549409999997</c:v>
                </c:pt>
                <c:pt idx="31">
                  <c:v>47.34587097</c:v>
                </c:pt>
                <c:pt idx="32">
                  <c:v>47.352878570000001</c:v>
                </c:pt>
                <c:pt idx="33">
                  <c:v>47.352046970000004</c:v>
                </c:pt>
                <c:pt idx="34">
                  <c:v>47.34826279</c:v>
                </c:pt>
                <c:pt idx="35">
                  <c:v>47.343406680000001</c:v>
                </c:pt>
                <c:pt idx="36">
                  <c:v>47.338195800000001</c:v>
                </c:pt>
                <c:pt idx="37">
                  <c:v>47.332908629999999</c:v>
                </c:pt>
                <c:pt idx="38">
                  <c:v>47.327636720000001</c:v>
                </c:pt>
                <c:pt idx="39">
                  <c:v>47.322418210000002</c:v>
                </c:pt>
                <c:pt idx="40">
                  <c:v>47.317256929999999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17A-4E79-8E82-07D29BB2E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2530976"/>
        <c:axId val="769363784"/>
      </c:scatterChart>
      <c:valAx>
        <c:axId val="6825309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[s]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69363784"/>
        <c:crosses val="autoZero"/>
        <c:crossBetween val="midCat"/>
      </c:valAx>
      <c:valAx>
        <c:axId val="769363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</a:t>
                </a:r>
                <a:r>
                  <a:rPr lang="en-US" baseline="0"/>
                  <a:t> [c]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5309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lup.lub.lu.se/luur/download?func=downloadFile&amp;recordOId=4025324&amp;fileOId=4025329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Booster Absorber Preliminary Thermal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Jesse Batko 	</a:t>
            </a:r>
          </a:p>
          <a:p>
            <a:r>
              <a:rPr lang="en-US" dirty="0"/>
              <a:t>Preliminary Design Review</a:t>
            </a:r>
          </a:p>
          <a:p>
            <a:r>
              <a:rPr lang="en-US" dirty="0"/>
              <a:t>20 November 2019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6"/>
          </p:nvPr>
        </p:nvSpPr>
        <p:spPr>
          <a:xfrm>
            <a:off x="105488" y="3699573"/>
            <a:ext cx="2017995" cy="320908"/>
          </a:xfrm>
        </p:spPr>
        <p:txBody>
          <a:bodyPr/>
          <a:lstStyle/>
          <a:p>
            <a:r>
              <a:rPr lang="en-US" dirty="0"/>
              <a:t>Max temp- 98 degrees C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Simulation 2b- Steady State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755E23-1691-4977-9FDC-D77870C36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" y="593816"/>
            <a:ext cx="4333162" cy="287963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1CF26F0-3761-404C-84BA-FB7E53198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Jesse Batko | Booster Absorber Preliminary Thermal Analysis</a:t>
            </a:r>
          </a:p>
          <a:p>
            <a:pPr>
              <a:defRPr/>
            </a:pP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5C9181-BF5D-44AF-B8FB-93A3FFAF8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690" y="596900"/>
            <a:ext cx="4742420" cy="287655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E5A9864-4482-4B64-8740-4DD8BF6F7A13}"/>
              </a:ext>
            </a:extLst>
          </p:cNvPr>
          <p:cNvSpPr txBox="1">
            <a:spLocks/>
          </p:cNvSpPr>
          <p:nvPr/>
        </p:nvSpPr>
        <p:spPr>
          <a:xfrm>
            <a:off x="4389140" y="3647640"/>
            <a:ext cx="4656361" cy="7973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Max temp of outside marble face- 53 degrees C on the sides, top and bottom, 57 degrees C on the beam face</a:t>
            </a:r>
          </a:p>
        </p:txBody>
      </p:sp>
    </p:spTree>
    <p:extLst>
      <p:ext uri="{BB962C8B-B14F-4D97-AF65-F5344CB8AC3E}">
        <p14:creationId xmlns:p14="http://schemas.microsoft.com/office/powerpoint/2010/main" val="226959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56965F-3225-4E90-BE83-A92C3E56D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385"/>
            <a:ext cx="4937626" cy="23153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445F6-13D9-4BE3-AD7D-A5978AF0073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Time it takes to get to steady state: about 280,000 seconds.</a:t>
            </a:r>
          </a:p>
          <a:p>
            <a:endParaRPr lang="en-US" dirty="0"/>
          </a:p>
          <a:p>
            <a:r>
              <a:rPr lang="en-US" dirty="0"/>
              <a:t>Time it take to cool down to room temp: 320,000 seconds.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7BE06-3680-4FF5-9042-128D9742A4B6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1099773"/>
          </a:xfrm>
        </p:spPr>
        <p:txBody>
          <a:bodyPr/>
          <a:lstStyle/>
          <a:p>
            <a:r>
              <a:rPr lang="en-US" dirty="0"/>
              <a:t>Temp rise during individual beam pulses after reaching steady state: .22 degrees C</a:t>
            </a:r>
          </a:p>
          <a:p>
            <a:endParaRPr lang="en-US" dirty="0"/>
          </a:p>
          <a:p>
            <a:r>
              <a:rPr lang="en-US" dirty="0"/>
              <a:t>Not sure why there is a dip in temperature during pulse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176948-99F0-4347-8E96-8E3A0B2297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6B6B8F-4501-4C42-A6A6-A231324ED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B13AFCA-0C70-4106-BF6D-F24C7A2D7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simulation 2b- Transient Thermal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38E0C53-6007-4E29-A6B4-AB397E42AC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163534"/>
              </p:ext>
            </p:extLst>
          </p:nvPr>
        </p:nvGraphicFramePr>
        <p:xfrm>
          <a:off x="4621489" y="620315"/>
          <a:ext cx="4348163" cy="3018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315348D-3C77-4541-A620-45032C9C9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Jesse Batko | Booster Absorber Preliminary Thermal Analysis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417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>
          <a:xfrm>
            <a:off x="105924" y="3488632"/>
            <a:ext cx="3646926" cy="603507"/>
          </a:xfrm>
        </p:spPr>
        <p:txBody>
          <a:bodyPr/>
          <a:lstStyle/>
          <a:p>
            <a:r>
              <a:rPr lang="en-US" dirty="0"/>
              <a:t>Max temp of Stainless Steel- 48 degrees C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Simulation 3- Steady State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1ED88-6A22-4E42-8ED0-E1D750F9A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" y="509722"/>
            <a:ext cx="4520678" cy="2796397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382D4B7-441B-48F0-B210-741A73BDC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Jesse Batko | Booster Absorber Preliminary Thermal Analysis</a:t>
            </a:r>
          </a:p>
          <a:p>
            <a:pPr>
              <a:defRPr/>
            </a:pP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5B6BDB-81D1-4E9D-ACD9-FC734473F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09722"/>
            <a:ext cx="4506591" cy="2796397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2665B90-0098-4A86-8B55-41513B34399B}"/>
              </a:ext>
            </a:extLst>
          </p:cNvPr>
          <p:cNvSpPr txBox="1">
            <a:spLocks/>
          </p:cNvSpPr>
          <p:nvPr/>
        </p:nvSpPr>
        <p:spPr>
          <a:xfrm>
            <a:off x="4389140" y="3647640"/>
            <a:ext cx="4656361" cy="7973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Max temp of outside marble face- 26 degrees C on the sides and top, 30 degrees C on the bottom</a:t>
            </a:r>
          </a:p>
        </p:txBody>
      </p:sp>
    </p:spTree>
    <p:extLst>
      <p:ext uri="{BB962C8B-B14F-4D97-AF65-F5344CB8AC3E}">
        <p14:creationId xmlns:p14="http://schemas.microsoft.com/office/powerpoint/2010/main" val="291324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B70A82-6DBA-4C51-860E-71FBFC5A3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293"/>
            <a:ext cx="4760242" cy="224810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445F6-13D9-4BE3-AD7D-A5978AF0073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Time it takes to get to steady state: about 487,000 seconds.</a:t>
            </a:r>
          </a:p>
          <a:p>
            <a:endParaRPr lang="en-US" dirty="0"/>
          </a:p>
          <a:p>
            <a:r>
              <a:rPr lang="en-US" dirty="0"/>
              <a:t>Time it take to cool down to room temp: 384,000 seconds.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7BE06-3680-4FF5-9042-128D9742A4B6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Temp rise during individual beam pulses after reaching steady state: .04 degrees C</a:t>
            </a:r>
          </a:p>
          <a:p>
            <a:endParaRPr lang="en-US" dirty="0"/>
          </a:p>
          <a:p>
            <a:r>
              <a:rPr lang="en-US" dirty="0"/>
              <a:t>Not sure why there is a dip in temperature during pulse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176948-99F0-4347-8E96-8E3A0B2297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6B6B8F-4501-4C42-A6A6-A231324ED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B13AFCA-0C70-4106-BF6D-F24C7A2D7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simulation 3- Transient Thermal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D5A66E2-3952-43BD-921F-3AD40C26E6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788915"/>
              </p:ext>
            </p:extLst>
          </p:nvPr>
        </p:nvGraphicFramePr>
        <p:xfrm>
          <a:off x="4434840" y="489449"/>
          <a:ext cx="4607559" cy="305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30EB18E-B838-4085-B9CD-332F44185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Jesse Batko | Booster Absorber Preliminary Thermal Analysis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3395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21F250-C30D-4464-90A0-FD2B72E7C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12" y="885397"/>
            <a:ext cx="4420165" cy="2874121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1FC6CE-55C4-402E-A175-AD9AAA41A8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4AE788-88CC-483E-95F0-12BABDDB2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441DFE-833E-49C8-9892-56C9DFEA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power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EE1048-2DA7-438F-B3A2-4F1E9B818A2D}"/>
              </a:ext>
            </a:extLst>
          </p:cNvPr>
          <p:cNvSpPr txBox="1"/>
          <p:nvPr/>
        </p:nvSpPr>
        <p:spPr>
          <a:xfrm>
            <a:off x="4667677" y="622732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1&amp;2a,2b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CA5354-C2D6-4A92-A3F3-3353F723A6A8}"/>
              </a:ext>
            </a:extLst>
          </p:cNvPr>
          <p:cNvSpPr txBox="1"/>
          <p:nvPr/>
        </p:nvSpPr>
        <p:spPr>
          <a:xfrm>
            <a:off x="4667677" y="278239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3FB801-8CA0-4353-A25D-CF7414F483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198"/>
          <a:stretch/>
        </p:blipFill>
        <p:spPr>
          <a:xfrm>
            <a:off x="4801393" y="3307081"/>
            <a:ext cx="3913188" cy="904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CD6A87-4631-42D2-A998-DE82939B45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089"/>
          <a:stretch/>
        </p:blipFill>
        <p:spPr>
          <a:xfrm>
            <a:off x="4801393" y="1075895"/>
            <a:ext cx="3913188" cy="85725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78A69D1-D655-4CDF-BF22-5CDA210AF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Jesse Batko | Booster Absorber Preliminary Thermal Analysis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6400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C787AE-A6D8-4D0E-B3E1-13FF8DCEBB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CBD4D0-2E11-4DD8-AEA9-64ED2C756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23C7E59-5600-44E1-A4EA-FE2BC591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5BB4310-4504-46D3-B584-81480F08A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026498"/>
              </p:ext>
            </p:extLst>
          </p:nvPr>
        </p:nvGraphicFramePr>
        <p:xfrm>
          <a:off x="429419" y="509722"/>
          <a:ext cx="8020051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480">
                  <a:extLst>
                    <a:ext uri="{9D8B030D-6E8A-4147-A177-3AD203B41FA5}">
                      <a16:colId xmlns:a16="http://schemas.microsoft.com/office/drawing/2014/main" val="2671759906"/>
                    </a:ext>
                  </a:extLst>
                </a:gridCol>
                <a:gridCol w="1272541">
                  <a:extLst>
                    <a:ext uri="{9D8B030D-6E8A-4147-A177-3AD203B41FA5}">
                      <a16:colId xmlns:a16="http://schemas.microsoft.com/office/drawing/2014/main" val="1108665356"/>
                    </a:ext>
                  </a:extLst>
                </a:gridCol>
                <a:gridCol w="1604010">
                  <a:extLst>
                    <a:ext uri="{9D8B030D-6E8A-4147-A177-3AD203B41FA5}">
                      <a16:colId xmlns:a16="http://schemas.microsoft.com/office/drawing/2014/main" val="717246776"/>
                    </a:ext>
                  </a:extLst>
                </a:gridCol>
                <a:gridCol w="1604010">
                  <a:extLst>
                    <a:ext uri="{9D8B030D-6E8A-4147-A177-3AD203B41FA5}">
                      <a16:colId xmlns:a16="http://schemas.microsoft.com/office/drawing/2014/main" val="2337096591"/>
                    </a:ext>
                  </a:extLst>
                </a:gridCol>
                <a:gridCol w="1604010">
                  <a:extLst>
                    <a:ext uri="{9D8B030D-6E8A-4147-A177-3AD203B41FA5}">
                      <a16:colId xmlns:a16="http://schemas.microsoft.com/office/drawing/2014/main" val="141545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 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 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Sim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320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 temp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141.24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184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49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204.66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204.66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204.66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30.4 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782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to steady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631,000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640,000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280,000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487,000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7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to cooldown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544,000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640,000 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320,000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384,000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29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 jump per pulse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.4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.2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.22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.04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77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 temp of marble 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24120"/>
                  </a:ext>
                </a:extLst>
              </a:tr>
            </a:tbl>
          </a:graphicData>
        </a:graphic>
      </p:graphicFrame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FEB4AD1-2C58-4A01-B622-E51F55FD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Jesse Batko | Booster Absorber Preliminary Thermal Analysis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5345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7524C-FD7E-4402-A48A-3E4C60CCDB6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28600" y="1948650"/>
            <a:ext cx="8469272" cy="2725341"/>
          </a:xfrm>
        </p:spPr>
        <p:txBody>
          <a:bodyPr/>
          <a:lstStyle/>
          <a:p>
            <a:r>
              <a:rPr lang="en-US" dirty="0"/>
              <a:t>A solid piece of stainless steel performs 53% better than blocks stacked together. This is due to the blocks having an imperfect interface. </a:t>
            </a:r>
          </a:p>
          <a:p>
            <a:r>
              <a:rPr lang="en-US" dirty="0"/>
              <a:t>In reality, there will be two opening in the marble for the beam to go into. This will increase convection to the inner material. </a:t>
            </a:r>
          </a:p>
          <a:p>
            <a:r>
              <a:rPr lang="en-US" dirty="0"/>
              <a:t>Regardless if the core is stainless or tungsten, heat dissipation is 200 W or 30 W, no active cooling is necessary. 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C16134-59DF-4CFC-A4F7-FEFBD6B8DC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F0EA73-280A-4E1B-85B6-728DCD9C6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09225C-A739-4B44-9BE5-5AB5DFBE5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6CA4F8A-2E77-431F-9390-A412CA5BB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Jesse Batko | Booster Absorber Preliminary Thermal Analysis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EA51251-1FF3-422F-9085-7696376F797E}"/>
              </a:ext>
            </a:extLst>
          </p:cNvPr>
          <p:cNvSpPr txBox="1">
            <a:spLocks/>
          </p:cNvSpPr>
          <p:nvPr/>
        </p:nvSpPr>
        <p:spPr>
          <a:xfrm>
            <a:off x="248862" y="647473"/>
            <a:ext cx="8469272" cy="109700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Annealing Temp of Stainless Steel: ~1040 C</a:t>
            </a:r>
          </a:p>
          <a:p>
            <a:r>
              <a:rPr lang="en-US" dirty="0"/>
              <a:t>Oxidizing Temp of Stainless Steel: &gt;900 C</a:t>
            </a:r>
          </a:p>
          <a:p>
            <a:r>
              <a:rPr lang="en-US" dirty="0"/>
              <a:t>Annealing Temp of Tungsten: ~800 C</a:t>
            </a:r>
          </a:p>
          <a:p>
            <a:r>
              <a:rPr lang="en-US" dirty="0"/>
              <a:t>Oxidizing Temp of Tungsten: ~ as low as 400 C*</a:t>
            </a:r>
          </a:p>
          <a:p>
            <a:r>
              <a:rPr lang="en-US" sz="800" dirty="0">
                <a:hlinkClick r:id="rId2"/>
              </a:rPr>
              <a:t>*- http://lup.lub.lu.se/luur/download?func=downloadFile&amp;recordOId=4025324&amp;fileOId=4025329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6886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EF077BD-C0FE-48A8-BAC4-243668B04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436" y="1689623"/>
            <a:ext cx="4001788" cy="31193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AC6509-0854-491C-952D-F970E1E14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4" y="1689624"/>
            <a:ext cx="4102213" cy="311939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F5593B-ADAE-43C3-B4B3-9567BFC46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502741"/>
            <a:ext cx="8672513" cy="379452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Tungsten Block with SS cover, Outer steel and marble shielding at 200W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SS steel core with marble exterior at 200 W (includes looking at blocks of SS [2a] vs a single SS piece [2b]).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Stainless steel with marble exterior at 30W beam power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40F6D0-B8BD-44A4-BFFC-F2EFBAC4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Overview- Three Simulations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2E1F3-9082-4A6E-8989-EB96DFD8DE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E16AB-8500-4945-A343-8B5E1E932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Jesse Batko | Booster Absorber Preliminary Thermal Analysis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0FCB4-897E-4FF2-B925-C64D65730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299E1F-A7A2-409A-8FF8-9D3B18461C6B}"/>
              </a:ext>
            </a:extLst>
          </p:cNvPr>
          <p:cNvSpPr txBox="1"/>
          <p:nvPr/>
        </p:nvSpPr>
        <p:spPr>
          <a:xfrm>
            <a:off x="2486046" y="18859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12F233-AE9A-42DF-933B-F7A515363942}"/>
              </a:ext>
            </a:extLst>
          </p:cNvPr>
          <p:cNvSpPr txBox="1"/>
          <p:nvPr/>
        </p:nvSpPr>
        <p:spPr>
          <a:xfrm>
            <a:off x="6159601" y="1887835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2a,2b&amp;3</a:t>
            </a:r>
          </a:p>
        </p:txBody>
      </p:sp>
    </p:spTree>
    <p:extLst>
      <p:ext uri="{BB962C8B-B14F-4D97-AF65-F5344CB8AC3E}">
        <p14:creationId xmlns:p14="http://schemas.microsoft.com/office/powerpoint/2010/main" val="306556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Convection was assigned to the outer surface of the marble cover. The value given (5 W/m^2 C) is equivalent to stagnant air at 22 degrees Celsius. </a:t>
            </a:r>
            <a:endParaRPr lang="en-US" dirty="0">
              <a:solidFill>
                <a:srgbClr val="50504E"/>
              </a:solidFill>
            </a:endParaRP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Convection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DA13FC-80D1-450A-AD6F-5CBB0FA88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901" y="1293814"/>
            <a:ext cx="5229395" cy="341152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17006BF-1B8E-4772-A7FC-A4385B211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Jesse Batko | Booster Absorber Preliminary Thermal Analysis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E7543D-7FA1-4F64-9C72-23857875B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top and bottom beam path interactions were mapped with energy deposition given by MARS simulations </a:t>
            </a:r>
          </a:p>
          <a:p>
            <a:r>
              <a:rPr lang="en-US" dirty="0"/>
              <a:t>For the 30W simulation, the top beam mapping was suppressed.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E219EB-F0B7-4B2E-B1BF-483265C3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Mapping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14949-3CA5-4A65-A20D-5458210FCF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1FC88-CAA4-4A33-8954-6FDF9AC1A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12DAB7-0BFA-4321-A3E4-9FE69D6B0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" y="1847850"/>
            <a:ext cx="4651542" cy="2675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AEEB42-78B7-49BA-B569-D214EAD25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863" y="1847850"/>
            <a:ext cx="4653069" cy="2720621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B9FEE70-2A8C-4DCD-B60F-42C80C91F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Jesse Batko | Booster Absorber Preliminary Thermal Analysis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629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D6A2D2-3E1E-4AAB-BBC3-D3A944C2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Mapping- Section View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93E4F-3E68-4BC5-88B7-BD29DD55DF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50644-0AEE-4E5A-BF9C-A4D68592C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E5405-79ED-4862-ABF4-E664D1168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" y="903454"/>
            <a:ext cx="4685795" cy="2496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EC926-EEF5-4702-AAFE-82B7244AA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352" y="903454"/>
            <a:ext cx="4579948" cy="249669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BB79B91-062D-470F-9AB4-3423A39AE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Jesse Batko | Booster Absorber Preliminary Thermal Analysis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959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8600" y="3647640"/>
            <a:ext cx="2247135" cy="505260"/>
          </a:xfrm>
        </p:spPr>
        <p:txBody>
          <a:bodyPr/>
          <a:lstStyle/>
          <a:p>
            <a:r>
              <a:rPr lang="en-US" dirty="0"/>
              <a:t>Max temp- 141.26 degrees C in the tungsten core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Simulation 1- Steady State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485D80-F29E-42C6-8CEF-1CC746E45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355"/>
            <a:ext cx="4479102" cy="2913796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49A384A-DBA3-462E-A8DD-BE9569E0A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Jesse Batko | Booster Absorber Preliminary Thermal Analysis</a:t>
            </a:r>
          </a:p>
          <a:p>
            <a:pPr>
              <a:defRPr/>
            </a:pP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30160-E9D3-4075-AB83-4010EB2B3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40" y="572355"/>
            <a:ext cx="4656361" cy="2913796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8BF9C6C-328A-42B2-A0EB-6F1837E6D6B9}"/>
              </a:ext>
            </a:extLst>
          </p:cNvPr>
          <p:cNvSpPr txBox="1">
            <a:spLocks/>
          </p:cNvSpPr>
          <p:nvPr/>
        </p:nvSpPr>
        <p:spPr>
          <a:xfrm>
            <a:off x="4389140" y="3647640"/>
            <a:ext cx="4656361" cy="7973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Max temp of outside marble face- 48 degrees C on the sides and top, 67 degrees C on the bottom</a:t>
            </a:r>
          </a:p>
        </p:txBody>
      </p:sp>
    </p:spTree>
    <p:extLst>
      <p:ext uri="{BB962C8B-B14F-4D97-AF65-F5344CB8AC3E}">
        <p14:creationId xmlns:p14="http://schemas.microsoft.com/office/powerpoint/2010/main" val="347827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1CF0BE-4464-4AD0-BB64-87AEE0F10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7511"/>
            <a:ext cx="5068752" cy="239738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445F6-13D9-4BE3-AD7D-A5978AF0073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1125173"/>
          </a:xfrm>
        </p:spPr>
        <p:txBody>
          <a:bodyPr/>
          <a:lstStyle/>
          <a:p>
            <a:r>
              <a:rPr lang="en-US" dirty="0"/>
              <a:t>Time it takes to get to steady state: about 631,000 seconds.</a:t>
            </a:r>
          </a:p>
          <a:p>
            <a:endParaRPr lang="en-US" dirty="0"/>
          </a:p>
          <a:p>
            <a:r>
              <a:rPr lang="en-US" dirty="0"/>
              <a:t>Time it take to cool down to room temp: 544,000 seconds.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7BE06-3680-4FF5-9042-128D9742A4B6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Temp rise during individual beam pulses after reaching steady state: .4 degrees C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176948-99F0-4347-8E96-8E3A0B2297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6B6B8F-4501-4C42-A6A6-A231324ED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B13AFCA-0C70-4106-BF6D-F24C7A2D7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simulation 1- Transient Thermal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70EEC2B-4B5F-4BC6-BBDE-185D8806CF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679798"/>
              </p:ext>
            </p:extLst>
          </p:nvPr>
        </p:nvGraphicFramePr>
        <p:xfrm>
          <a:off x="4692452" y="509722"/>
          <a:ext cx="4394398" cy="2759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A75F6E5-6CCC-4D6A-8EA6-FABCB2E77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Jesse Batko | Booster Absorber Preliminary Thermal Analysis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741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6"/>
          </p:nvPr>
        </p:nvSpPr>
        <p:spPr>
          <a:xfrm>
            <a:off x="636588" y="3785826"/>
            <a:ext cx="2260916" cy="320908"/>
          </a:xfrm>
        </p:spPr>
        <p:txBody>
          <a:bodyPr/>
          <a:lstStyle/>
          <a:p>
            <a:r>
              <a:rPr lang="en-US" dirty="0"/>
              <a:t>Max temp- 183.65 degrees C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Simulation 2a- Steady State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8BD317-7E98-4944-AB5E-48E82724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7" y="706956"/>
            <a:ext cx="4371769" cy="272204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BE0BD0B-449F-4109-95DC-564223DF2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Jesse Batko | Booster Absorber Preliminary Thermal Analysis</a:t>
            </a:r>
          </a:p>
          <a:p>
            <a:pPr>
              <a:defRPr/>
            </a:pP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F1D12A-1D2A-418A-87B2-A26E02E99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749" y="706956"/>
            <a:ext cx="4748394" cy="2722044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A1F8F1A-7CAB-48C8-A22B-D62EF04B1399}"/>
              </a:ext>
            </a:extLst>
          </p:cNvPr>
          <p:cNvSpPr txBox="1">
            <a:spLocks/>
          </p:cNvSpPr>
          <p:nvPr/>
        </p:nvSpPr>
        <p:spPr>
          <a:xfrm>
            <a:off x="4389140" y="3647640"/>
            <a:ext cx="4656361" cy="7973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Max temp of outside marble face- 49 degrees C on the sides and top, 72 degrees C on the bottom</a:t>
            </a:r>
          </a:p>
        </p:txBody>
      </p:sp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445F6-13D9-4BE3-AD7D-A5978AF0073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Time it takes to get to steady state: about 640,000 seconds.</a:t>
            </a:r>
          </a:p>
          <a:p>
            <a:endParaRPr lang="en-US" dirty="0"/>
          </a:p>
          <a:p>
            <a:r>
              <a:rPr lang="en-US" dirty="0"/>
              <a:t>Time it take to cool down to room temp: 640,000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7BE06-3680-4FF5-9042-128D9742A4B6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1087073"/>
          </a:xfrm>
        </p:spPr>
        <p:txBody>
          <a:bodyPr/>
          <a:lstStyle/>
          <a:p>
            <a:r>
              <a:rPr lang="en-US" dirty="0"/>
              <a:t>Temp rise during individual beam pulses after reaching steady state: .20 degrees C</a:t>
            </a:r>
          </a:p>
          <a:p>
            <a:endParaRPr lang="en-US" dirty="0"/>
          </a:p>
          <a:p>
            <a:r>
              <a:rPr lang="en-US" dirty="0"/>
              <a:t>Not sure why there is a dip in temperature during pulse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176948-99F0-4347-8E96-8E3A0B2297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11/15/2019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6B6B8F-4501-4C42-A6A6-A231324ED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B13AFCA-0C70-4106-BF6D-F24C7A2D7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simulation 2a- Transient Thermal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190B90-D864-46F8-9644-4C044F669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53" y="659383"/>
            <a:ext cx="4572000" cy="2167200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E8FD93E-7696-4C0F-8864-09CB99AE28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55528"/>
              </p:ext>
            </p:extLst>
          </p:nvPr>
        </p:nvGraphicFramePr>
        <p:xfrm>
          <a:off x="4258167" y="536581"/>
          <a:ext cx="4885833" cy="2694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D0B46C-91F6-4285-A17A-683C1BADE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Jesse Batko | Booster Absorber Preliminary Thermal Analysis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34843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FNAL_PowerPoint_16x9_100716</Template>
  <TotalTime>9884</TotalTime>
  <Words>926</Words>
  <Application>Microsoft Office PowerPoint</Application>
  <PresentationFormat>On-screen Show (16:9)</PresentationFormat>
  <Paragraphs>158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Helvetica</vt:lpstr>
      <vt:lpstr>Fermilab_PPT_090915</vt:lpstr>
      <vt:lpstr>PowerPoint Presentation</vt:lpstr>
      <vt:lpstr>Overview- Three Simulations </vt:lpstr>
      <vt:lpstr>Convection  </vt:lpstr>
      <vt:lpstr>Beam Mapping </vt:lpstr>
      <vt:lpstr>Beam Mapping- Section View </vt:lpstr>
      <vt:lpstr>Results of Simulation 1- Steady State </vt:lpstr>
      <vt:lpstr>Results of simulation 1- Transient Thermal </vt:lpstr>
      <vt:lpstr>Results of Simulation 2a- Steady State </vt:lpstr>
      <vt:lpstr>Results of simulation 2a- Transient Thermal </vt:lpstr>
      <vt:lpstr>Results of Simulation 2b- Steady State </vt:lpstr>
      <vt:lpstr>Results of simulation 2b- Transient Thermal </vt:lpstr>
      <vt:lpstr>Results of Simulation 3- Steady State </vt:lpstr>
      <vt:lpstr>Results of simulation 3- Transient Thermal </vt:lpstr>
      <vt:lpstr>Total power management</vt:lpstr>
      <vt:lpstr>Summary</vt:lpstr>
      <vt:lpstr>Conclusion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S. Batko x 31290N</dc:creator>
  <cp:lastModifiedBy>Ioanis Kourbanis x4423 09037N</cp:lastModifiedBy>
  <cp:revision>43</cp:revision>
  <cp:lastPrinted>2014-01-20T19:40:21Z</cp:lastPrinted>
  <dcterms:created xsi:type="dcterms:W3CDTF">2017-07-11T19:46:45Z</dcterms:created>
  <dcterms:modified xsi:type="dcterms:W3CDTF">2019-11-15T15:21:12Z</dcterms:modified>
</cp:coreProperties>
</file>