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9"/>
  </p:notesMasterIdLst>
  <p:handoutMasterIdLst>
    <p:handoutMasterId r:id="rId20"/>
  </p:handoutMasterIdLst>
  <p:sldIdLst>
    <p:sldId id="256" r:id="rId3"/>
    <p:sldId id="263" r:id="rId4"/>
    <p:sldId id="261" r:id="rId5"/>
    <p:sldId id="265" r:id="rId6"/>
    <p:sldId id="262" r:id="rId7"/>
    <p:sldId id="264" r:id="rId8"/>
    <p:sldId id="266" r:id="rId9"/>
    <p:sldId id="267" r:id="rId10"/>
    <p:sldId id="268" r:id="rId11"/>
    <p:sldId id="272" r:id="rId12"/>
    <p:sldId id="269" r:id="rId13"/>
    <p:sldId id="270" r:id="rId14"/>
    <p:sldId id="271" r:id="rId15"/>
    <p:sldId id="273" r:id="rId16"/>
    <p:sldId id="274" r:id="rId17"/>
    <p:sldId id="981"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25"/>
    <a:srgbClr val="F37C23"/>
    <a:srgbClr val="3C5A77"/>
    <a:srgbClr val="BC5F2B"/>
    <a:srgbClr val="32547A"/>
    <a:srgbClr val="B8561A"/>
    <a:srgbClr val="B65A1F"/>
    <a:srgbClr val="5680AB"/>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94660"/>
  </p:normalViewPr>
  <p:slideViewPr>
    <p:cSldViewPr snapToGrid="0" snapToObjects="1">
      <p:cViewPr varScale="1">
        <p:scale>
          <a:sx n="82" d="100"/>
          <a:sy n="82" d="100"/>
        </p:scale>
        <p:origin x="1284" y="78"/>
      </p:cViewPr>
      <p:guideLst>
        <p:guide orient="horz" pos="4204"/>
        <p:guide orient="horz" pos="476"/>
        <p:guide orient="horz" pos="1443"/>
        <p:guide orient="horz" pos="966"/>
        <p:guide orient="horz" pos="1876"/>
        <p:guide orient="horz" pos="3616"/>
        <p:guide pos="2190"/>
        <p:guide pos="2188"/>
        <p:guide pos="5026"/>
        <p:guide pos="2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82294-BF3E-954A-9E49-35D72A5F0004}" type="slidenum">
              <a:rPr lang="en-US" smtClean="0"/>
              <a:pPr>
                <a:defRPr/>
              </a:pPr>
              <a:t>1</a:t>
            </a:fld>
            <a:endParaRPr lang="en-US"/>
          </a:p>
        </p:txBody>
      </p:sp>
    </p:spTree>
    <p:extLst>
      <p:ext uri="{BB962C8B-B14F-4D97-AF65-F5344CB8AC3E}">
        <p14:creationId xmlns:p14="http://schemas.microsoft.com/office/powerpoint/2010/main" val="4021961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Edit Master text styles</a:t>
            </a:r>
          </a:p>
        </p:txBody>
      </p:sp>
      <p:pic>
        <p:nvPicPr>
          <p:cNvPr id="1028" name="Picture 4" descr="http://www.fnal.gov/faw/designstandards/filesfordownload/FNAL-Logo-NAL-Blue.png">
            <a:extLst>
              <a:ext uri="{FF2B5EF4-FFF2-40B4-BE49-F238E27FC236}">
                <a16:creationId xmlns:a16="http://schemas.microsoft.com/office/drawing/2014/main" id="{FDD80DFC-16A7-4D40-A252-2B9F20929B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17403" y="6059478"/>
            <a:ext cx="2096291" cy="39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 Feb 2020</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ASICs and FEMBs review</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 Feb 2020</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ASICs and FEMBs review</a:t>
            </a:r>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 Feb 2020</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ASICs and FEMBs review</a:t>
            </a:r>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 Feb 2020</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ASICs and FEMBs review</a:t>
            </a:r>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 Feb 2020</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ASICs and FEMBs review</a:t>
            </a:r>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 Feb 2020</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ASICs and FEMBs review</a:t>
            </a:r>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 Feb 2020</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ASICs and FEMBs review</a:t>
            </a:r>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userDrawn="1"/>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 Feb 2020</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ASICs and FEMBs review</a:t>
            </a:r>
            <a:endParaRPr lang="en-GB"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2050" name="Picture 2" descr="http://www.fnal.gov/faw/designstandards/filesfordownload/FNAL-Logo-NAL-Blue.png">
            <a:extLst>
              <a:ext uri="{FF2B5EF4-FFF2-40B4-BE49-F238E27FC236}">
                <a16:creationId xmlns:a16="http://schemas.microsoft.com/office/drawing/2014/main" id="{3E547273-4979-4377-AEE2-D06AF363780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62482" y="6502402"/>
            <a:ext cx="1101069" cy="20811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Answers to Questions</a:t>
            </a:r>
          </a:p>
        </p:txBody>
      </p:sp>
      <p:sp>
        <p:nvSpPr>
          <p:cNvPr id="5" name="Text Placeholder 4">
            <a:extLst>
              <a:ext uri="{FF2B5EF4-FFF2-40B4-BE49-F238E27FC236}">
                <a16:creationId xmlns:a16="http://schemas.microsoft.com/office/drawing/2014/main" id="{5A1FB029-BC96-4879-B53D-2889EC053EA0}"/>
              </a:ext>
            </a:extLst>
          </p:cNvPr>
          <p:cNvSpPr>
            <a:spLocks noGrp="1"/>
          </p:cNvSpPr>
          <p:nvPr>
            <p:ph type="body" sz="quarter" idx="10"/>
          </p:nvPr>
        </p:nvSpPr>
        <p:spPr/>
        <p:txBody>
          <a:bodyPr/>
          <a:lstStyle/>
          <a:p>
            <a:r>
              <a:rPr lang="en-US" dirty="0"/>
              <a:t>TPC Electronics Consortium	</a:t>
            </a:r>
          </a:p>
          <a:p>
            <a:r>
              <a:rPr lang="en-US" dirty="0"/>
              <a:t>6 February 2020</a:t>
            </a:r>
          </a:p>
        </p:txBody>
      </p:sp>
    </p:spTree>
    <p:extLst>
      <p:ext uri="{BB962C8B-B14F-4D97-AF65-F5344CB8AC3E}">
        <p14:creationId xmlns:p14="http://schemas.microsoft.com/office/powerpoint/2010/main" val="174176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Number of dies / Boiling </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a:bodyPr>
          <a:lstStyle/>
          <a:p>
            <a:r>
              <a:rPr lang="en-US" dirty="0"/>
              <a:t>Question:  For CRYO, what is the expected final die size?   How many devices total?  For LARASIC/CALDADC/COLDATA, what are the 3 die sizes, and how many devices are expected to be in each?  In the case of the latter, does the 3-chip solution reduce the tendency for the boiling of </a:t>
            </a:r>
            <a:r>
              <a:rPr lang="en-US" dirty="0" err="1"/>
              <a:t>LAr</a:t>
            </a:r>
            <a:r>
              <a:rPr lang="en-US" dirty="0"/>
              <a:t>, since the power density is generally lower?  Has this been measured?</a:t>
            </a:r>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Tree>
    <p:extLst>
      <p:ext uri="{BB962C8B-B14F-4D97-AF65-F5344CB8AC3E}">
        <p14:creationId xmlns:p14="http://schemas.microsoft.com/office/powerpoint/2010/main" val="54420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Number of dies / wafers</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a:bodyPr>
          <a:lstStyle/>
          <a:p>
            <a:r>
              <a:rPr lang="en-US" dirty="0"/>
              <a:t>CRYO dimensions: 6.774 x 8.948 mm</a:t>
            </a:r>
          </a:p>
          <a:p>
            <a:r>
              <a:rPr lang="en-US" dirty="0" err="1"/>
              <a:t>LArASIC</a:t>
            </a:r>
            <a:r>
              <a:rPr lang="en-US" dirty="0"/>
              <a:t>: expected to grow from 6.0 * 5.7 mm to 7.0 * 6.2 mm (Nara, this morning)</a:t>
            </a:r>
          </a:p>
          <a:p>
            <a:r>
              <a:rPr lang="en-US" dirty="0" err="1"/>
              <a:t>ColdADC</a:t>
            </a:r>
            <a:r>
              <a:rPr lang="en-US" dirty="0"/>
              <a:t>: expected to grow from 6.86 mm x 7.61 mm to 6.86 x 7.73 mm (align scribe lines with COLDATA)</a:t>
            </a:r>
          </a:p>
          <a:p>
            <a:r>
              <a:rPr lang="en-US" dirty="0"/>
              <a:t>COLDATA: 7.73 x 7.73 mm (no changes planned)</a:t>
            </a:r>
          </a:p>
          <a:p>
            <a:endParaRPr lang="en-US" dirty="0"/>
          </a:p>
          <a:p>
            <a:r>
              <a:rPr lang="en-US" dirty="0"/>
              <a:t>Technologies</a:t>
            </a:r>
          </a:p>
          <a:p>
            <a:r>
              <a:rPr lang="en-US" dirty="0" err="1"/>
              <a:t>LArASIC</a:t>
            </a:r>
            <a:r>
              <a:rPr lang="en-US" dirty="0"/>
              <a:t>: TSMC 180 nm (via MOSIS)</a:t>
            </a:r>
          </a:p>
          <a:p>
            <a:r>
              <a:rPr lang="en-US" dirty="0" err="1"/>
              <a:t>ColdADC</a:t>
            </a:r>
            <a:r>
              <a:rPr lang="en-US" dirty="0"/>
              <a:t> / COLDATA: TSMC 65 nm (via IMEC)</a:t>
            </a:r>
          </a:p>
          <a:p>
            <a:r>
              <a:rPr lang="en-US" dirty="0"/>
              <a:t>CRYO: TSMC 130 nm (via MOSIS)</a:t>
            </a:r>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Tree>
    <p:extLst>
      <p:ext uri="{BB962C8B-B14F-4D97-AF65-F5344CB8AC3E}">
        <p14:creationId xmlns:p14="http://schemas.microsoft.com/office/powerpoint/2010/main" val="254167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Number of chips / detector (</a:t>
            </a:r>
            <a:r>
              <a:rPr lang="en-US" dirty="0" err="1"/>
              <a:t>i</a:t>
            </a:r>
            <a:r>
              <a:rPr lang="en-US" dirty="0"/>
              <a:t>)</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a:bodyPr>
          <a:lstStyle/>
          <a:p>
            <a:r>
              <a:rPr lang="en-US" dirty="0" err="1"/>
              <a:t>LArASIC</a:t>
            </a:r>
            <a:r>
              <a:rPr lang="en-US" dirty="0"/>
              <a:t> and </a:t>
            </a:r>
            <a:r>
              <a:rPr lang="en-US" dirty="0" err="1"/>
              <a:t>ColdADC</a:t>
            </a:r>
            <a:r>
              <a:rPr lang="en-US" dirty="0"/>
              <a:t>: 8 per FEMB, 3k FEMB, 24k chips before yields</a:t>
            </a:r>
          </a:p>
          <a:p>
            <a:r>
              <a:rPr lang="en-US" dirty="0"/>
              <a:t>COLDATA and CRYO: 2 per FEMB, 6k chips</a:t>
            </a:r>
          </a:p>
          <a:p>
            <a:endParaRPr lang="en-US" dirty="0"/>
          </a:p>
          <a:p>
            <a:r>
              <a:rPr lang="en-US" dirty="0"/>
              <a:t>Yield assumptions (Marco’s presentation)</a:t>
            </a:r>
          </a:p>
          <a:p>
            <a:pPr lvl="1"/>
            <a:r>
              <a:rPr lang="en-US" dirty="0"/>
              <a:t>Populate FEMBs for 152 APAs (2 spare APAs) per detector, 3,040 FEMBs</a:t>
            </a:r>
          </a:p>
          <a:p>
            <a:pPr lvl="1"/>
            <a:r>
              <a:rPr lang="en-US" dirty="0"/>
              <a:t>Produce 10% spares FEMBs: 3,340 i.e. 26,720 </a:t>
            </a:r>
            <a:r>
              <a:rPr lang="en-US" dirty="0" err="1"/>
              <a:t>LArASIC</a:t>
            </a:r>
            <a:r>
              <a:rPr lang="en-US" dirty="0"/>
              <a:t>/</a:t>
            </a:r>
            <a:r>
              <a:rPr lang="en-US" dirty="0" err="1"/>
              <a:t>ColdADC</a:t>
            </a:r>
            <a:r>
              <a:rPr lang="en-US" dirty="0"/>
              <a:t> + 6,680 COLDATA / 6,680 CRYO</a:t>
            </a:r>
          </a:p>
          <a:p>
            <a:pPr lvl="1"/>
            <a:r>
              <a:rPr lang="en-US" dirty="0"/>
              <a:t>Assume 90% from dicing/packaging/warm testing, 95% from cold testing (based on </a:t>
            </a:r>
            <a:r>
              <a:rPr lang="en-US" dirty="0" err="1"/>
              <a:t>LArASIC</a:t>
            </a:r>
            <a:r>
              <a:rPr lang="en-US" dirty="0"/>
              <a:t>, fixed….)</a:t>
            </a:r>
          </a:p>
          <a:p>
            <a:pPr lvl="1"/>
            <a:r>
              <a:rPr lang="en-US" dirty="0"/>
              <a:t>Overall yield 85% (</a:t>
            </a:r>
            <a:r>
              <a:rPr lang="en-US" dirty="0" err="1"/>
              <a:t>ColdADC</a:t>
            </a:r>
            <a:r>
              <a:rPr lang="en-US" dirty="0"/>
              <a:t> is higher with limited statistics)</a:t>
            </a:r>
          </a:p>
          <a:p>
            <a:pPr lvl="2"/>
            <a:endParaRPr lang="en-US" dirty="0"/>
          </a:p>
          <a:p>
            <a:endParaRPr lang="en-US" dirty="0"/>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Tree>
    <p:extLst>
      <p:ext uri="{BB962C8B-B14F-4D97-AF65-F5344CB8AC3E}">
        <p14:creationId xmlns:p14="http://schemas.microsoft.com/office/powerpoint/2010/main" val="388144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Number of chips / detector (</a:t>
            </a:r>
            <a:r>
              <a:rPr lang="en-US" dirty="0" err="1"/>
              <a:t>i</a:t>
            </a:r>
            <a:r>
              <a:rPr lang="en-US" dirty="0"/>
              <a:t>)</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a:bodyPr>
          <a:lstStyle/>
          <a:p>
            <a:r>
              <a:rPr lang="en-US" dirty="0" err="1"/>
              <a:t>LArASIC</a:t>
            </a:r>
            <a:r>
              <a:rPr lang="en-US" dirty="0"/>
              <a:t> and </a:t>
            </a:r>
            <a:r>
              <a:rPr lang="en-US" dirty="0" err="1"/>
              <a:t>ColdADC</a:t>
            </a:r>
            <a:r>
              <a:rPr lang="en-US" dirty="0"/>
              <a:t>: 8 per FEMB, 3k FEMB, 24k chips before yields</a:t>
            </a:r>
          </a:p>
          <a:p>
            <a:r>
              <a:rPr lang="en-US" dirty="0"/>
              <a:t>COLDATA and CRYO: 2 per FEMB, 6k chips</a:t>
            </a:r>
          </a:p>
          <a:p>
            <a:endParaRPr lang="en-US" dirty="0"/>
          </a:p>
          <a:p>
            <a:r>
              <a:rPr lang="en-US" dirty="0"/>
              <a:t>Discussions of yields / required number of wafers in Marco’s presentation this afternoon</a:t>
            </a:r>
          </a:p>
          <a:p>
            <a:pPr lvl="1"/>
            <a:r>
              <a:rPr lang="en-US" dirty="0"/>
              <a:t>Need 2 batches per detector for </a:t>
            </a:r>
            <a:r>
              <a:rPr lang="en-US" dirty="0" err="1"/>
              <a:t>ColdADC</a:t>
            </a:r>
            <a:r>
              <a:rPr lang="en-US" dirty="0"/>
              <a:t>/COLDATA and </a:t>
            </a:r>
            <a:r>
              <a:rPr lang="en-US" dirty="0" err="1"/>
              <a:t>LArASIC</a:t>
            </a:r>
            <a:endParaRPr lang="en-US" dirty="0"/>
          </a:p>
          <a:p>
            <a:pPr lvl="1"/>
            <a:r>
              <a:rPr lang="en-US" dirty="0"/>
              <a:t>Need 2 batches per detector for CRYO</a:t>
            </a:r>
          </a:p>
          <a:p>
            <a:pPr lvl="1"/>
            <a:r>
              <a:rPr lang="en-US" dirty="0"/>
              <a:t>Can accommodate lower yields</a:t>
            </a:r>
          </a:p>
          <a:p>
            <a:pPr lvl="1"/>
            <a:r>
              <a:rPr lang="en-US" dirty="0"/>
              <a:t>If yield is high we may need only 1 batch for 2</a:t>
            </a:r>
            <a:r>
              <a:rPr lang="en-US" baseline="30000" dirty="0"/>
              <a:t>nd</a:t>
            </a:r>
            <a:r>
              <a:rPr lang="en-US" dirty="0"/>
              <a:t> detector in some cases</a:t>
            </a:r>
          </a:p>
          <a:p>
            <a:pPr lvl="2"/>
            <a:endParaRPr lang="en-US" dirty="0"/>
          </a:p>
          <a:p>
            <a:endParaRPr lang="en-US" dirty="0"/>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Tree>
    <p:extLst>
      <p:ext uri="{BB962C8B-B14F-4D97-AF65-F5344CB8AC3E}">
        <p14:creationId xmlns:p14="http://schemas.microsoft.com/office/powerpoint/2010/main" val="1151940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Boiling</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a:xfrm>
            <a:off x="454030" y="1207770"/>
            <a:ext cx="4713716" cy="5070302"/>
          </a:xfrm>
        </p:spPr>
        <p:txBody>
          <a:bodyPr>
            <a:normAutofit/>
          </a:bodyPr>
          <a:lstStyle/>
          <a:p>
            <a:pPr marL="0" indent="0">
              <a:buNone/>
            </a:pPr>
            <a:r>
              <a:rPr lang="en-US" dirty="0"/>
              <a:t>We have FEMBs mounted on the head tube of the upper and lower APAs</a:t>
            </a:r>
          </a:p>
          <a:p>
            <a:pPr marL="0" indent="0">
              <a:buNone/>
            </a:pPr>
            <a:r>
              <a:rPr lang="en-US" dirty="0"/>
              <a:t>The two APAs are identical and are connected via the foot tube</a:t>
            </a:r>
          </a:p>
          <a:p>
            <a:pPr marL="0" indent="0">
              <a:buNone/>
            </a:pPr>
            <a:r>
              <a:rPr lang="en-US" dirty="0"/>
              <a:t>The FEMBs are attached to the head tube of the APA</a:t>
            </a:r>
            <a:br>
              <a:rPr lang="en-US" dirty="0"/>
            </a:br>
            <a:r>
              <a:rPr lang="en-US" dirty="0"/>
              <a:t>The FEMBs for the upper APA are immersed in 10-20 cm of </a:t>
            </a:r>
            <a:r>
              <a:rPr lang="en-US" dirty="0" err="1"/>
              <a:t>LAr</a:t>
            </a:r>
            <a:endParaRPr lang="en-US" dirty="0"/>
          </a:p>
          <a:p>
            <a:pPr marL="0" indent="0">
              <a:buNone/>
            </a:pPr>
            <a:r>
              <a:rPr lang="en-US" dirty="0"/>
              <a:t>The FEMBs for the lower APA are immersed in 12.5 m of </a:t>
            </a:r>
            <a:r>
              <a:rPr lang="en-US" dirty="0" err="1"/>
              <a:t>LAr</a:t>
            </a:r>
            <a:endParaRPr lang="en-US" dirty="0"/>
          </a:p>
          <a:p>
            <a:endParaRPr lang="en-US" dirty="0"/>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pic>
        <p:nvPicPr>
          <p:cNvPr id="7" name="Picture 6">
            <a:extLst>
              <a:ext uri="{FF2B5EF4-FFF2-40B4-BE49-F238E27FC236}">
                <a16:creationId xmlns:a16="http://schemas.microsoft.com/office/drawing/2014/main" id="{8D822803-E671-4D68-8298-B8023E55EA9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5167746" y="665455"/>
            <a:ext cx="3612862" cy="5527090"/>
          </a:xfrm>
          <a:prstGeom prst="rect">
            <a:avLst/>
          </a:prstGeom>
        </p:spPr>
      </p:pic>
    </p:spTree>
    <p:extLst>
      <p:ext uri="{BB962C8B-B14F-4D97-AF65-F5344CB8AC3E}">
        <p14:creationId xmlns:p14="http://schemas.microsoft.com/office/powerpoint/2010/main" val="64526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Boiling</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a:xfrm>
            <a:off x="454030" y="1207770"/>
            <a:ext cx="8229596" cy="5070302"/>
          </a:xfrm>
        </p:spPr>
        <p:txBody>
          <a:bodyPr>
            <a:normAutofit/>
          </a:bodyPr>
          <a:lstStyle/>
          <a:p>
            <a:pPr marL="0" indent="0">
              <a:buNone/>
            </a:pPr>
            <a:r>
              <a:rPr lang="en-US" dirty="0"/>
              <a:t>Boiling from the FEMBs mounted on the upper APA is not an issue, it is just a load on the cryogenic plant to be taken into account</a:t>
            </a:r>
          </a:p>
          <a:p>
            <a:pPr marL="0" indent="0">
              <a:buNone/>
            </a:pPr>
            <a:r>
              <a:rPr lang="en-US" dirty="0"/>
              <a:t>Boiling from the FEMBs mounted on the lower APA could be a serious problem</a:t>
            </a:r>
          </a:p>
          <a:p>
            <a:pPr marL="342900" indent="-342900"/>
            <a:r>
              <a:rPr lang="en-US" dirty="0"/>
              <a:t>If there is no boiling or if there is boiling but the bubbles have a very short lifetime (i.e. the gas </a:t>
            </a:r>
            <a:r>
              <a:rPr lang="en-US" dirty="0" err="1"/>
              <a:t>recondensates</a:t>
            </a:r>
            <a:r>
              <a:rPr lang="en-US" dirty="0"/>
              <a:t> immediately), this is not a problem</a:t>
            </a:r>
          </a:p>
          <a:p>
            <a:pPr marL="342900" indent="-342900"/>
            <a:r>
              <a:rPr lang="en-US" dirty="0"/>
              <a:t>If there is boiling and the bubbles travel into the drift region, this could lead to discharges in the gas that could result in damage to the FE electronics</a:t>
            </a:r>
          </a:p>
          <a:p>
            <a:pPr marL="0" indent="0">
              <a:buNone/>
            </a:pPr>
            <a:r>
              <a:rPr lang="en-US" dirty="0"/>
              <a:t>This is a problem we have taken very seriously</a:t>
            </a:r>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spTree>
    <p:extLst>
      <p:ext uri="{BB962C8B-B14F-4D97-AF65-F5344CB8AC3E}">
        <p14:creationId xmlns:p14="http://schemas.microsoft.com/office/powerpoint/2010/main" val="65402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dirty="0"/>
              <a:t>Does the Electronics cause </a:t>
            </a:r>
            <a:r>
              <a:rPr lang="en-GB" sz="2800" dirty="0" err="1"/>
              <a:t>LAr</a:t>
            </a:r>
            <a:r>
              <a:rPr lang="en-GB" sz="2800" dirty="0"/>
              <a:t> to boil ?</a:t>
            </a:r>
          </a:p>
        </p:txBody>
      </p:sp>
      <p:sp>
        <p:nvSpPr>
          <p:cNvPr id="5" name="Content Placeholder 4"/>
          <p:cNvSpPr>
            <a:spLocks noGrp="1"/>
          </p:cNvSpPr>
          <p:nvPr>
            <p:ph idx="11"/>
          </p:nvPr>
        </p:nvSpPr>
        <p:spPr>
          <a:xfrm>
            <a:off x="214189" y="1032907"/>
            <a:ext cx="5715247" cy="5675337"/>
          </a:xfrm>
        </p:spPr>
        <p:txBody>
          <a:bodyPr>
            <a:normAutofit fontScale="85000" lnSpcReduction="20000"/>
          </a:bodyPr>
          <a:lstStyle/>
          <a:p>
            <a:pPr marL="342900" indent="-342900" defTabSz="914400" fontAlgn="auto">
              <a:spcBef>
                <a:spcPts val="0"/>
              </a:spcBef>
              <a:defRPr/>
            </a:pPr>
            <a:r>
              <a:rPr lang="en-US" dirty="0">
                <a:solidFill>
                  <a:schemeClr val="tx2"/>
                </a:solidFill>
              </a:rPr>
              <a:t>Built test stand where we can measure </a:t>
            </a:r>
            <a:r>
              <a:rPr lang="en-US" dirty="0" err="1">
                <a:solidFill>
                  <a:schemeClr val="tx2"/>
                </a:solidFill>
              </a:rPr>
              <a:t>LAr</a:t>
            </a:r>
            <a:r>
              <a:rPr lang="en-US" dirty="0">
                <a:solidFill>
                  <a:schemeClr val="tx2"/>
                </a:solidFill>
              </a:rPr>
              <a:t> boiling as a function of pressure</a:t>
            </a:r>
          </a:p>
          <a:p>
            <a:pPr marL="342900" indent="-342900" defTabSz="914400" fontAlgn="auto">
              <a:spcBef>
                <a:spcPts val="0"/>
              </a:spcBef>
              <a:defRPr/>
            </a:pPr>
            <a:endParaRPr lang="en-US" dirty="0">
              <a:solidFill>
                <a:schemeClr val="tx2"/>
              </a:solidFill>
            </a:endParaRPr>
          </a:p>
          <a:p>
            <a:pPr marL="342900" indent="-342900" defTabSz="914400" fontAlgn="auto">
              <a:spcBef>
                <a:spcPts val="0"/>
              </a:spcBef>
              <a:defRPr/>
            </a:pPr>
            <a:r>
              <a:rPr lang="en-US" dirty="0">
                <a:solidFill>
                  <a:schemeClr val="tx2"/>
                </a:solidFill>
              </a:rPr>
              <a:t>As soon as the CE boxes are immersed in more than 1.4 m of </a:t>
            </a:r>
            <a:r>
              <a:rPr lang="en-US" dirty="0" err="1">
                <a:solidFill>
                  <a:schemeClr val="tx2"/>
                </a:solidFill>
              </a:rPr>
              <a:t>LAr</a:t>
            </a:r>
            <a:r>
              <a:rPr lang="en-US" dirty="0">
                <a:solidFill>
                  <a:schemeClr val="tx2"/>
                </a:solidFill>
              </a:rPr>
              <a:t> boiling stops</a:t>
            </a:r>
          </a:p>
          <a:p>
            <a:pPr marL="342900" indent="-342900" defTabSz="914400" fontAlgn="auto">
              <a:spcBef>
                <a:spcPts val="0"/>
              </a:spcBef>
              <a:defRPr/>
            </a:pPr>
            <a:endParaRPr lang="en-US" dirty="0">
              <a:solidFill>
                <a:schemeClr val="tx2"/>
              </a:solidFill>
            </a:endParaRPr>
          </a:p>
          <a:p>
            <a:pPr marL="342900" indent="-342900" defTabSz="914400" fontAlgn="auto">
              <a:spcBef>
                <a:spcPts val="0"/>
              </a:spcBef>
              <a:defRPr/>
            </a:pPr>
            <a:r>
              <a:rPr lang="en-US" dirty="0">
                <a:solidFill>
                  <a:schemeClr val="tx2"/>
                </a:solidFill>
              </a:rPr>
              <a:t>At a depth of 12 m no bubbles with 120 W of power (40 kW/m</a:t>
            </a:r>
            <a:r>
              <a:rPr lang="en-US" baseline="30000" dirty="0">
                <a:solidFill>
                  <a:schemeClr val="tx2"/>
                </a:solidFill>
              </a:rPr>
              <a:t>2</a:t>
            </a:r>
            <a:r>
              <a:rPr lang="en-US" dirty="0">
                <a:solidFill>
                  <a:schemeClr val="tx2"/>
                </a:solidFill>
              </a:rPr>
              <a:t> power density)</a:t>
            </a:r>
          </a:p>
          <a:p>
            <a:pPr marL="628206" lvl="1" indent="-342900" defTabSz="914400" fontAlgn="auto">
              <a:spcBef>
                <a:spcPts val="0"/>
              </a:spcBef>
              <a:defRPr/>
            </a:pPr>
            <a:r>
              <a:rPr lang="en-US" dirty="0">
                <a:solidFill>
                  <a:schemeClr val="tx2"/>
                </a:solidFill>
              </a:rPr>
              <a:t>FEMBs: 4-6.5 W (factor 20 safety)</a:t>
            </a:r>
          </a:p>
          <a:p>
            <a:pPr marL="342900" indent="-342900" defTabSz="914400" fontAlgn="auto">
              <a:spcBef>
                <a:spcPts val="0"/>
              </a:spcBef>
              <a:defRPr/>
            </a:pPr>
            <a:endParaRPr lang="en-US" dirty="0">
              <a:solidFill>
                <a:schemeClr val="tx2"/>
              </a:solidFill>
            </a:endParaRPr>
          </a:p>
          <a:p>
            <a:pPr marL="342900" indent="-342900" defTabSz="914400" fontAlgn="auto">
              <a:spcBef>
                <a:spcPts val="0"/>
              </a:spcBef>
              <a:defRPr/>
            </a:pPr>
            <a:r>
              <a:rPr lang="en-US" dirty="0">
                <a:solidFill>
                  <a:schemeClr val="tx2"/>
                </a:solidFill>
              </a:rPr>
              <a:t>If bubbles form (reduced pressure or increased heat load) they do not travel far and </a:t>
            </a:r>
            <a:r>
              <a:rPr lang="en-US" dirty="0" err="1">
                <a:solidFill>
                  <a:schemeClr val="tx2"/>
                </a:solidFill>
              </a:rPr>
              <a:t>recondense</a:t>
            </a:r>
            <a:r>
              <a:rPr lang="en-US" dirty="0">
                <a:solidFill>
                  <a:schemeClr val="tx2"/>
                </a:solidFill>
              </a:rPr>
              <a:t> without traveling far</a:t>
            </a:r>
          </a:p>
          <a:p>
            <a:pPr marL="342900" indent="-342900" defTabSz="914400" fontAlgn="auto">
              <a:spcBef>
                <a:spcPts val="0"/>
              </a:spcBef>
              <a:defRPr/>
            </a:pPr>
            <a:endParaRPr lang="en-US" dirty="0"/>
          </a:p>
          <a:p>
            <a:pPr marL="342900" indent="-342900" defTabSz="914400" fontAlgn="auto">
              <a:spcBef>
                <a:spcPts val="0"/>
              </a:spcBef>
              <a:defRPr/>
            </a:pPr>
            <a:r>
              <a:rPr lang="en-US" dirty="0"/>
              <a:t>Very large safety factor from the point of view of total heat load</a:t>
            </a:r>
          </a:p>
          <a:p>
            <a:pPr marL="342900" indent="-342900" defTabSz="914400" fontAlgn="auto">
              <a:spcBef>
                <a:spcPts val="0"/>
              </a:spcBef>
              <a:defRPr/>
            </a:pPr>
            <a:endParaRPr lang="en-US" dirty="0"/>
          </a:p>
          <a:p>
            <a:pPr marL="342900" indent="-342900" defTabSz="914400" fontAlgn="auto">
              <a:spcBef>
                <a:spcPts val="0"/>
              </a:spcBef>
              <a:defRPr/>
            </a:pPr>
            <a:r>
              <a:rPr lang="en-US" dirty="0"/>
              <a:t>At least factor 2 safety in terms of power density (CRYO)</a:t>
            </a:r>
          </a:p>
          <a:p>
            <a:pPr marL="342900" indent="-342900" defTabSz="914400" fontAlgn="auto">
              <a:spcBef>
                <a:spcPts val="0"/>
              </a:spcBef>
              <a:defRPr/>
            </a:pPr>
            <a:endParaRPr lang="en-US" dirty="0"/>
          </a:p>
          <a:p>
            <a:pPr marL="342900" indent="-342900" defTabSz="914400" fontAlgn="auto">
              <a:spcBef>
                <a:spcPts val="0"/>
              </a:spcBef>
              <a:defRPr/>
            </a:pPr>
            <a:r>
              <a:rPr lang="en-US" dirty="0"/>
              <a:t>Repeat tests with actual FEMB prototypes (with/without heat spreader in the case of CRYO)</a:t>
            </a:r>
            <a:endParaRPr lang="en-US" dirty="0">
              <a:solidFill>
                <a:srgbClr val="63666A"/>
              </a:solidFill>
            </a:endParaRPr>
          </a:p>
          <a:p>
            <a:pPr marL="0" lvl="0" indent="0" defTabSz="914400" fontAlgn="auto">
              <a:spcBef>
                <a:spcPts val="0"/>
              </a:spcBef>
              <a:buNone/>
              <a:defRPr/>
            </a:pPr>
            <a:endParaRPr lang="en-US" dirty="0"/>
          </a:p>
        </p:txBody>
      </p:sp>
      <p:sp>
        <p:nvSpPr>
          <p:cNvPr id="3" name="Date Placeholder 2"/>
          <p:cNvSpPr>
            <a:spLocks noGrp="1"/>
          </p:cNvSpPr>
          <p:nvPr>
            <p:ph type="dt" sz="half" idx="2"/>
          </p:nvPr>
        </p:nvSpPr>
        <p:spPr/>
        <p:txBody>
          <a:bodyPr/>
          <a:lstStyle/>
          <a:p>
            <a:pPr>
              <a:defRPr/>
            </a:pPr>
            <a:r>
              <a:rPr lang="en-US">
                <a:latin typeface="Helvetica"/>
                <a:cs typeface="Helvetica"/>
              </a:rPr>
              <a:t>31 Oct 2019</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en-US"/>
              <a:t>M. Verzocchi | US TPC Electronics</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pic>
        <p:nvPicPr>
          <p:cNvPr id="8" name="Picture 7">
            <a:extLst>
              <a:ext uri="{FF2B5EF4-FFF2-40B4-BE49-F238E27FC236}">
                <a16:creationId xmlns:a16="http://schemas.microsoft.com/office/drawing/2014/main" id="{E1A92DE4-2D32-466B-AFBD-A488399066B1}"/>
              </a:ext>
            </a:extLst>
          </p:cNvPr>
          <p:cNvPicPr>
            <a:picLocks noChangeAspect="1"/>
          </p:cNvPicPr>
          <p:nvPr/>
        </p:nvPicPr>
        <p:blipFill>
          <a:blip r:embed="rId2"/>
          <a:stretch>
            <a:fillRect/>
          </a:stretch>
        </p:blipFill>
        <p:spPr>
          <a:xfrm>
            <a:off x="5929436" y="1032907"/>
            <a:ext cx="3000375" cy="5362575"/>
          </a:xfrm>
          <a:prstGeom prst="rect">
            <a:avLst/>
          </a:prstGeom>
        </p:spPr>
      </p:pic>
    </p:spTree>
    <p:extLst>
      <p:ext uri="{BB962C8B-B14F-4D97-AF65-F5344CB8AC3E}">
        <p14:creationId xmlns:p14="http://schemas.microsoft.com/office/powerpoint/2010/main" val="361896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System	 (</a:t>
            </a:r>
            <a:r>
              <a:rPr lang="en-US" dirty="0" err="1"/>
              <a:t>i</a:t>
            </a:r>
            <a:r>
              <a:rPr lang="en-US" dirty="0"/>
              <a:t>)</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a:bodyPr>
          <a:lstStyle/>
          <a:p>
            <a:r>
              <a:rPr lang="en-US" dirty="0"/>
              <a:t>Question: Are there some reliability data about the LDOs to be used on the FEMB?</a:t>
            </a:r>
          </a:p>
          <a:p>
            <a:pPr lvl="1"/>
            <a:r>
              <a:rPr lang="en-US" dirty="0"/>
              <a:t>Discussed in the presentation on the front-end motherboard earlier today (Jack Fried)</a:t>
            </a:r>
          </a:p>
          <a:p>
            <a:pPr lvl="1"/>
            <a:r>
              <a:rPr lang="en-US" dirty="0"/>
              <a:t>Do not expect any degradation over lifetime of DUNE (Texas Instruments TSP74201)</a:t>
            </a:r>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265383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System	 (ii)</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a:bodyPr>
          <a:lstStyle/>
          <a:p>
            <a:r>
              <a:rPr lang="en-US" dirty="0"/>
              <a:t>Question: Are there plans to monitor the output voltage of the LDOs during operation?</a:t>
            </a:r>
          </a:p>
          <a:p>
            <a:pPr lvl="1"/>
            <a:r>
              <a:rPr lang="en-US" dirty="0"/>
              <a:t>This is something we have considered, but in the end decided against it</a:t>
            </a:r>
          </a:p>
          <a:p>
            <a:pPr lvl="1"/>
            <a:r>
              <a:rPr lang="en-US" dirty="0"/>
              <a:t>The best thing would be multiplexing the voltage rails from the LDOs on the FEMB to an 8-bit ADC inside COLDATA</a:t>
            </a:r>
          </a:p>
          <a:p>
            <a:pPr lvl="2"/>
            <a:r>
              <a:rPr lang="en-US" dirty="0"/>
              <a:t>There is plenty of room inside the silicon (chip size limited by the number of pads)</a:t>
            </a:r>
          </a:p>
          <a:p>
            <a:pPr lvl="2"/>
            <a:r>
              <a:rPr lang="en-US" dirty="0"/>
              <a:t>Decided against this in order not to compromise the COLDATA schedule</a:t>
            </a:r>
          </a:p>
          <a:p>
            <a:pPr lvl="1"/>
            <a:r>
              <a:rPr lang="en-US" dirty="0"/>
              <a:t>Cable plant prevents us from adding external monitor (would still require multiplexer on the FEMB)</a:t>
            </a:r>
          </a:p>
          <a:p>
            <a:pPr lvl="1"/>
            <a:r>
              <a:rPr lang="en-US" dirty="0"/>
              <a:t>Could monitor the 1.1V / 1.8 V using the analog monitor on </a:t>
            </a:r>
            <a:r>
              <a:rPr lang="en-US" dirty="0" err="1"/>
              <a:t>LArASIC</a:t>
            </a:r>
            <a:r>
              <a:rPr lang="en-US" dirty="0"/>
              <a:t>, but this would not work for a 2.5 V supply</a:t>
            </a:r>
          </a:p>
          <a:p>
            <a:endParaRPr lang="en-US" dirty="0"/>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Tree>
    <p:extLst>
      <p:ext uri="{BB962C8B-B14F-4D97-AF65-F5344CB8AC3E}">
        <p14:creationId xmlns:p14="http://schemas.microsoft.com/office/powerpoint/2010/main" val="178296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System	 (iii)</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a:bodyPr>
          <a:lstStyle/>
          <a:p>
            <a:r>
              <a:rPr lang="en-US" dirty="0"/>
              <a:t>What is the requirement for timing synchronization across the different chips and components in the system?  For both CRYO and COLDATA, what is the method for synchronizing the system clocks?  How will synchronization be monitored?  How are phase issues associated with frequency multiplication or division handled, to ensure that the correct phase is always obtained?   What is the sensitivity of internal PLLs to voltage and temperature?  How will differences in path length (cable lengths primarily) be accounted for? </a:t>
            </a:r>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Tree>
    <p:extLst>
      <p:ext uri="{BB962C8B-B14F-4D97-AF65-F5344CB8AC3E}">
        <p14:creationId xmlns:p14="http://schemas.microsoft.com/office/powerpoint/2010/main" val="312762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Timing Synchronization (</a:t>
            </a:r>
            <a:r>
              <a:rPr lang="en-US" dirty="0" err="1"/>
              <a:t>i</a:t>
            </a:r>
            <a:r>
              <a:rPr lang="en-US" dirty="0"/>
              <a:t>)</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fontScale="92500" lnSpcReduction="20000"/>
          </a:bodyPr>
          <a:lstStyle/>
          <a:p>
            <a:r>
              <a:rPr lang="en-US" dirty="0"/>
              <a:t>There is a basic difference between DUNE and a collider experiment</a:t>
            </a:r>
          </a:p>
          <a:p>
            <a:pPr lvl="1"/>
            <a:r>
              <a:rPr lang="en-US" dirty="0"/>
              <a:t>We do not have a hardware trigger, there is no need to have the entire detector sample the data at the same time or frequency</a:t>
            </a:r>
          </a:p>
          <a:p>
            <a:pPr lvl="1"/>
            <a:r>
              <a:rPr lang="en-US" dirty="0"/>
              <a:t>The photon detector will sample the data at a much higher rate than the TPC electronics (signal duration is different)</a:t>
            </a:r>
          </a:p>
          <a:p>
            <a:pPr lvl="1"/>
            <a:r>
              <a:rPr lang="en-US" dirty="0"/>
              <a:t>Each system is read out by waveform digitizers sampling at different frequencies (we reorder the TPC data into waveforms inside the DAQ)</a:t>
            </a:r>
          </a:p>
          <a:p>
            <a:pPr lvl="1"/>
            <a:r>
              <a:rPr lang="en-US" dirty="0"/>
              <a:t>The important thing is that the time stamp of each sample are consistent between different detector elements</a:t>
            </a:r>
          </a:p>
          <a:p>
            <a:r>
              <a:rPr lang="en-US" dirty="0"/>
              <a:t>DUNE timing system provides us with a 62.5 MHz clock endpoint on the WIB with a in sync / out of sync flag</a:t>
            </a:r>
          </a:p>
          <a:p>
            <a:pPr lvl="1"/>
            <a:r>
              <a:rPr lang="en-US" dirty="0"/>
              <a:t>If this endpoint is out of sync, the timing system will automatically reset the link</a:t>
            </a:r>
          </a:p>
          <a:p>
            <a:pPr lvl="1"/>
            <a:r>
              <a:rPr lang="en-US" dirty="0"/>
              <a:t>From the end point onward it is the responsibility of the TPC electronics to handle the timing</a:t>
            </a:r>
          </a:p>
          <a:p>
            <a:pPr lvl="1"/>
            <a:r>
              <a:rPr lang="en-US" dirty="0"/>
              <a:t>Sample all the TPC wires at the same time (within O(ns))</a:t>
            </a:r>
          </a:p>
          <a:p>
            <a:pPr lvl="1"/>
            <a:endParaRPr lang="en-US" dirty="0"/>
          </a:p>
          <a:p>
            <a:pPr lvl="1"/>
            <a:endParaRPr lang="en-US" dirty="0"/>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Tree>
    <p:extLst>
      <p:ext uri="{BB962C8B-B14F-4D97-AF65-F5344CB8AC3E}">
        <p14:creationId xmlns:p14="http://schemas.microsoft.com/office/powerpoint/2010/main" val="268114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Timing Synchronization (ii)</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a:bodyPr>
          <a:lstStyle/>
          <a:p>
            <a:r>
              <a:rPr lang="en-US" dirty="0"/>
              <a:t>Once the DUNE clock is distributed to the WIB, how do we ensure that all the 512 wires connected to it are all sampled at the same time ?</a:t>
            </a:r>
          </a:p>
          <a:p>
            <a:r>
              <a:rPr lang="en-US" dirty="0"/>
              <a:t>A) </a:t>
            </a:r>
            <a:r>
              <a:rPr lang="en-US" dirty="0" err="1"/>
              <a:t>LArASIC</a:t>
            </a:r>
            <a:r>
              <a:rPr lang="en-US" dirty="0"/>
              <a:t> + </a:t>
            </a:r>
            <a:r>
              <a:rPr lang="en-US" dirty="0" err="1"/>
              <a:t>ColdADC</a:t>
            </a:r>
            <a:r>
              <a:rPr lang="en-US" dirty="0"/>
              <a:t> + COLDATA</a:t>
            </a:r>
          </a:p>
          <a:p>
            <a:pPr lvl="1"/>
            <a:r>
              <a:rPr lang="en-US" dirty="0"/>
              <a:t>Next slides (Dave)</a:t>
            </a:r>
          </a:p>
          <a:p>
            <a:r>
              <a:rPr lang="en-US" dirty="0"/>
              <a:t>B) CRYO</a:t>
            </a:r>
          </a:p>
          <a:p>
            <a:pPr lvl="1"/>
            <a:r>
              <a:rPr lang="en-US" dirty="0"/>
              <a:t>Aldo and Dionisio will discuss this tomorrow morning</a:t>
            </a:r>
          </a:p>
          <a:p>
            <a:pPr lvl="1"/>
            <a:endParaRPr lang="en-US" dirty="0"/>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Tree>
    <p:extLst>
      <p:ext uri="{BB962C8B-B14F-4D97-AF65-F5344CB8AC3E}">
        <p14:creationId xmlns:p14="http://schemas.microsoft.com/office/powerpoint/2010/main" val="4937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Cable length (</a:t>
            </a:r>
            <a:r>
              <a:rPr lang="en-US" dirty="0" err="1"/>
              <a:t>i</a:t>
            </a:r>
            <a:r>
              <a:rPr lang="en-US" dirty="0"/>
              <a:t>)</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lnSpcReduction="10000"/>
          </a:bodyPr>
          <a:lstStyle/>
          <a:p>
            <a:r>
              <a:rPr lang="en-US" dirty="0"/>
              <a:t>How will differences in path length (cable lengths primarily) be accounted for ?</a:t>
            </a:r>
          </a:p>
          <a:p>
            <a:pPr lvl="1"/>
            <a:r>
              <a:rPr lang="en-US" dirty="0"/>
              <a:t>In principle cables come in two lengths (9 m and 23 m / upper and lower APA)</a:t>
            </a:r>
          </a:p>
          <a:p>
            <a:pPr lvl="2"/>
            <a:r>
              <a:rPr lang="en-US" dirty="0"/>
              <a:t>In </a:t>
            </a:r>
            <a:r>
              <a:rPr lang="en-US" dirty="0" err="1"/>
              <a:t>ProtoDUNE</a:t>
            </a:r>
            <a:r>
              <a:rPr lang="en-US" dirty="0"/>
              <a:t> we had timing corrections in the FPGA of the warm interface board that had been pre-determined based on the measured cable length</a:t>
            </a:r>
          </a:p>
          <a:p>
            <a:pPr lvl="2"/>
            <a:r>
              <a:rPr lang="en-US" dirty="0"/>
              <a:t>We would prefer to measure the cable length in situ</a:t>
            </a:r>
          </a:p>
          <a:p>
            <a:pPr lvl="3"/>
            <a:r>
              <a:rPr lang="en-US" dirty="0"/>
              <a:t>This requires a small modification in COLDATA (presented yesterday by Jim Hoff)</a:t>
            </a:r>
          </a:p>
          <a:p>
            <a:pPr lvl="3"/>
            <a:r>
              <a:rPr lang="en-US" dirty="0"/>
              <a:t>For CRYO this is simply the transit time of signals, no modification required inside the chip, just need a timing measurement in the FPGA</a:t>
            </a:r>
          </a:p>
          <a:p>
            <a:pPr lvl="1"/>
            <a:r>
              <a:rPr lang="en-US" dirty="0"/>
              <a:t>Need a FEMB dependent offset in the WIB, to be determined once, represents an offset between “the clock has arrived on the WIB” and “the waveform of the wire signal has been sampled”</a:t>
            </a:r>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Tree>
    <p:extLst>
      <p:ext uri="{BB962C8B-B14F-4D97-AF65-F5344CB8AC3E}">
        <p14:creationId xmlns:p14="http://schemas.microsoft.com/office/powerpoint/2010/main" val="358765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Cable length (ii)</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fontScale="92500"/>
          </a:bodyPr>
          <a:lstStyle/>
          <a:p>
            <a:r>
              <a:rPr lang="en-US" dirty="0"/>
              <a:t>Difference in cable length between various APAs</a:t>
            </a:r>
          </a:p>
          <a:p>
            <a:pPr lvl="1"/>
            <a:r>
              <a:rPr lang="en-US" dirty="0"/>
              <a:t>Given the readout architecture we just need to ensure that all the TPC wires are sampled at the same time. </a:t>
            </a:r>
          </a:p>
          <a:p>
            <a:pPr lvl="1"/>
            <a:r>
              <a:rPr lang="en-US" dirty="0"/>
              <a:t>Data transmitted to the WIB is derandomized and transformed into time ordered samples for each wire with fixed (and equal) time stamps</a:t>
            </a:r>
          </a:p>
          <a:p>
            <a:pPr lvl="1"/>
            <a:r>
              <a:rPr lang="en-US" dirty="0"/>
              <a:t>To ensure that all the wires are sampled at the same time (and that the time is know) we need to correct for </a:t>
            </a:r>
          </a:p>
          <a:p>
            <a:pPr lvl="2"/>
            <a:r>
              <a:rPr lang="en-US" dirty="0"/>
              <a:t>Difference in cable length between the FEMBs and the warm electronics</a:t>
            </a:r>
          </a:p>
          <a:p>
            <a:pPr lvl="2"/>
            <a:r>
              <a:rPr lang="en-US" dirty="0"/>
              <a:t>Difference between arrival of </a:t>
            </a:r>
            <a:r>
              <a:rPr lang="en-US" dirty="0" err="1"/>
              <a:t>FastCommand</a:t>
            </a:r>
            <a:r>
              <a:rPr lang="en-US" dirty="0"/>
              <a:t> (3 ASIC solution) or Clock (CRYO) and actual sampling of signal waveform</a:t>
            </a:r>
          </a:p>
          <a:p>
            <a:pPr lvl="3"/>
            <a:r>
              <a:rPr lang="en-US" dirty="0"/>
              <a:t>This time is known: O(ns) for </a:t>
            </a:r>
            <a:r>
              <a:rPr lang="en-US" dirty="0" err="1"/>
              <a:t>LArASIC</a:t>
            </a:r>
            <a:r>
              <a:rPr lang="en-US" dirty="0"/>
              <a:t>, ~xx ns for CRYO, it is the same for all the channels in the detector</a:t>
            </a:r>
          </a:p>
          <a:p>
            <a:pPr lvl="3"/>
            <a:r>
              <a:rPr lang="en-US" dirty="0" err="1"/>
              <a:t>COLDATA+LArASIC</a:t>
            </a:r>
            <a:r>
              <a:rPr lang="en-US" dirty="0"/>
              <a:t>: propagation time of the signal in the chips </a:t>
            </a:r>
          </a:p>
          <a:p>
            <a:pPr lvl="3"/>
            <a:r>
              <a:rPr lang="en-US" dirty="0"/>
              <a:t>CRYO: propagation time of the signal in the chips (mm cycles of the 56 MHz clock)</a:t>
            </a:r>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Tree>
    <p:extLst>
      <p:ext uri="{BB962C8B-B14F-4D97-AF65-F5344CB8AC3E}">
        <p14:creationId xmlns:p14="http://schemas.microsoft.com/office/powerpoint/2010/main" val="351613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D8B-B0D9-4EDC-884A-368E930ED50E}"/>
              </a:ext>
            </a:extLst>
          </p:cNvPr>
          <p:cNvSpPr>
            <a:spLocks noGrp="1"/>
          </p:cNvSpPr>
          <p:nvPr>
            <p:ph type="title"/>
          </p:nvPr>
        </p:nvSpPr>
        <p:spPr/>
        <p:txBody>
          <a:bodyPr>
            <a:normAutofit/>
          </a:bodyPr>
          <a:lstStyle/>
          <a:p>
            <a:r>
              <a:rPr lang="en-US" dirty="0"/>
              <a:t>Cable length (ii)</a:t>
            </a:r>
          </a:p>
        </p:txBody>
      </p:sp>
      <p:sp>
        <p:nvSpPr>
          <p:cNvPr id="3" name="Content Placeholder 2">
            <a:extLst>
              <a:ext uri="{FF2B5EF4-FFF2-40B4-BE49-F238E27FC236}">
                <a16:creationId xmlns:a16="http://schemas.microsoft.com/office/drawing/2014/main" id="{95E066A8-6987-4313-A3A1-5911D8F9F6CF}"/>
              </a:ext>
            </a:extLst>
          </p:cNvPr>
          <p:cNvSpPr>
            <a:spLocks noGrp="1"/>
          </p:cNvSpPr>
          <p:nvPr>
            <p:ph idx="11"/>
          </p:nvPr>
        </p:nvSpPr>
        <p:spPr/>
        <p:txBody>
          <a:bodyPr>
            <a:normAutofit fontScale="92500"/>
          </a:bodyPr>
          <a:lstStyle/>
          <a:p>
            <a:r>
              <a:rPr lang="en-US" dirty="0"/>
              <a:t>Difference in cable length between various APAs</a:t>
            </a:r>
          </a:p>
          <a:p>
            <a:pPr lvl="1"/>
            <a:r>
              <a:rPr lang="en-US" dirty="0"/>
              <a:t>Given the readout architecture we just need to ensure that all the TPC wires are sampled at the same time. </a:t>
            </a:r>
          </a:p>
          <a:p>
            <a:pPr lvl="1"/>
            <a:r>
              <a:rPr lang="en-US" dirty="0"/>
              <a:t>Data transmitted to the WIB is derandomized and transformed into time ordered samples for each wire with fixed (and equal) time stamps</a:t>
            </a:r>
          </a:p>
          <a:p>
            <a:pPr lvl="1"/>
            <a:r>
              <a:rPr lang="en-US" dirty="0"/>
              <a:t>To ensure that all the wires are sampled at the same time (and that the time is know) we need to correct for </a:t>
            </a:r>
          </a:p>
          <a:p>
            <a:pPr lvl="2"/>
            <a:r>
              <a:rPr lang="en-US" dirty="0"/>
              <a:t>Difference in cable length between the FEMBs and the warm electronics</a:t>
            </a:r>
          </a:p>
          <a:p>
            <a:pPr lvl="2"/>
            <a:r>
              <a:rPr lang="en-US" dirty="0"/>
              <a:t>Difference between arrival of </a:t>
            </a:r>
            <a:r>
              <a:rPr lang="en-US" dirty="0" err="1"/>
              <a:t>FastCommand</a:t>
            </a:r>
            <a:r>
              <a:rPr lang="en-US" dirty="0"/>
              <a:t> (3 ASIC solution) or Clock (CRYO) and actual sampling of signal waveform</a:t>
            </a:r>
          </a:p>
          <a:p>
            <a:pPr lvl="3"/>
            <a:r>
              <a:rPr lang="en-US" dirty="0"/>
              <a:t>This time is known: O(ns) for </a:t>
            </a:r>
            <a:r>
              <a:rPr lang="en-US" dirty="0" err="1"/>
              <a:t>LArASIC</a:t>
            </a:r>
            <a:r>
              <a:rPr lang="en-US" dirty="0"/>
              <a:t>, ~xx ns for CRYO, it is the same for all the channels in the detector</a:t>
            </a:r>
          </a:p>
          <a:p>
            <a:pPr lvl="3"/>
            <a:r>
              <a:rPr lang="en-US" dirty="0" err="1"/>
              <a:t>COLDATA+LArASIC</a:t>
            </a:r>
            <a:r>
              <a:rPr lang="en-US" dirty="0"/>
              <a:t>: propagation time of the signal in the chips </a:t>
            </a:r>
          </a:p>
          <a:p>
            <a:pPr lvl="3"/>
            <a:r>
              <a:rPr lang="en-US" dirty="0"/>
              <a:t>CRYO: propagation time of the signal in the chips (mm cycles of the 56 MHz clock)</a:t>
            </a:r>
          </a:p>
        </p:txBody>
      </p:sp>
      <p:sp>
        <p:nvSpPr>
          <p:cNvPr id="4" name="Date Placeholder 3">
            <a:extLst>
              <a:ext uri="{FF2B5EF4-FFF2-40B4-BE49-F238E27FC236}">
                <a16:creationId xmlns:a16="http://schemas.microsoft.com/office/drawing/2014/main" id="{B1B55B5B-0744-4DA3-83C3-F01254995E45}"/>
              </a:ext>
            </a:extLst>
          </p:cNvPr>
          <p:cNvSpPr>
            <a:spLocks noGrp="1"/>
          </p:cNvSpPr>
          <p:nvPr>
            <p:ph type="dt" sz="half" idx="2"/>
          </p:nvPr>
        </p:nvSpPr>
        <p:spPr/>
        <p:txBody>
          <a:bodyPr/>
          <a:lstStyle/>
          <a:p>
            <a:pPr>
              <a:defRPr/>
            </a:pPr>
            <a:r>
              <a:rPr lang="en-US">
                <a:latin typeface="Helvetica"/>
                <a:cs typeface="Helvetica"/>
              </a:rPr>
              <a:t>6 Feb 2020</a:t>
            </a:r>
            <a:endParaRPr lang="en-US" dirty="0">
              <a:latin typeface="Helvetica"/>
              <a:cs typeface="Helvetica"/>
            </a:endParaRPr>
          </a:p>
        </p:txBody>
      </p:sp>
      <p:sp>
        <p:nvSpPr>
          <p:cNvPr id="5" name="Footer Placeholder 4">
            <a:extLst>
              <a:ext uri="{FF2B5EF4-FFF2-40B4-BE49-F238E27FC236}">
                <a16:creationId xmlns:a16="http://schemas.microsoft.com/office/drawing/2014/main" id="{251D0BC2-5584-42BC-A191-5D546A1E99EB}"/>
              </a:ext>
            </a:extLst>
          </p:cNvPr>
          <p:cNvSpPr>
            <a:spLocks noGrp="1"/>
          </p:cNvSpPr>
          <p:nvPr>
            <p:ph type="ftr" sz="quarter" idx="3"/>
          </p:nvPr>
        </p:nvSpPr>
        <p:spPr/>
        <p:txBody>
          <a:bodyPr/>
          <a:lstStyle/>
          <a:p>
            <a:pPr>
              <a:defRPr/>
            </a:pPr>
            <a:r>
              <a:rPr lang="en-US"/>
              <a:t>ASICs and FEMBs review</a:t>
            </a:r>
            <a:endParaRPr lang="en-US" dirty="0"/>
          </a:p>
        </p:txBody>
      </p:sp>
      <p:sp>
        <p:nvSpPr>
          <p:cNvPr id="6" name="Slide Number Placeholder 5">
            <a:extLst>
              <a:ext uri="{FF2B5EF4-FFF2-40B4-BE49-F238E27FC236}">
                <a16:creationId xmlns:a16="http://schemas.microsoft.com/office/drawing/2014/main" id="{A3E5AB30-269C-447C-851A-8FC7F78E9144}"/>
              </a:ext>
            </a:extLst>
          </p:cNvPr>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Tree>
    <p:extLst>
      <p:ext uri="{BB962C8B-B14F-4D97-AF65-F5344CB8AC3E}">
        <p14:creationId xmlns:p14="http://schemas.microsoft.com/office/powerpoint/2010/main" val="95035364"/>
      </p:ext>
    </p:extLst>
  </p:cSld>
  <p:clrMapOvr>
    <a:masterClrMapping/>
  </p:clrMapOvr>
</p:sld>
</file>

<file path=ppt/theme/theme1.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DUNE_Template</Template>
  <TotalTime>216</TotalTime>
  <Words>1494</Words>
  <Application>Microsoft Office PowerPoint</Application>
  <PresentationFormat>On-screen Show (4:3)</PresentationFormat>
  <Paragraphs>166</Paragraphs>
  <Slides>16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Helvetica</vt:lpstr>
      <vt:lpstr>Lucida Grande</vt:lpstr>
      <vt:lpstr>Dune Template_051215</vt:lpstr>
      <vt:lpstr>LBNF Content-Footer Theme</vt:lpstr>
      <vt:lpstr>Answers to Questions</vt:lpstr>
      <vt:lpstr>System  (i)</vt:lpstr>
      <vt:lpstr>System  (ii)</vt:lpstr>
      <vt:lpstr>System  (iii)</vt:lpstr>
      <vt:lpstr>Timing Synchronization (i)</vt:lpstr>
      <vt:lpstr>Timing Synchronization (ii)</vt:lpstr>
      <vt:lpstr>Cable length (i)</vt:lpstr>
      <vt:lpstr>Cable length (ii)</vt:lpstr>
      <vt:lpstr>Cable length (ii)</vt:lpstr>
      <vt:lpstr>Number of dies / Boiling </vt:lpstr>
      <vt:lpstr>Number of dies / wafers</vt:lpstr>
      <vt:lpstr>Number of chips / detector (i)</vt:lpstr>
      <vt:lpstr>Number of chips / detector (i)</vt:lpstr>
      <vt:lpstr>Boiling</vt:lpstr>
      <vt:lpstr>Boiling</vt:lpstr>
      <vt:lpstr>Does the Electronics cause LAr to boil ?</vt:lpstr>
    </vt:vector>
  </TitlesOfParts>
  <Manager/>
  <Company>Sandbox Studio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Consortium Activities  (Slides for Eric James presentation to US DUNE of 12/14/2018)</dc:title>
  <dc:subject/>
  <dc:creator>Marco Verzocchi x3289 14304N</dc:creator>
  <cp:keywords/>
  <dc:description>Modified by A. Weber</dc:description>
  <cp:lastModifiedBy>Marco Verzocchi</cp:lastModifiedBy>
  <cp:revision>22</cp:revision>
  <dcterms:created xsi:type="dcterms:W3CDTF">2018-12-12T03:45:49Z</dcterms:created>
  <dcterms:modified xsi:type="dcterms:W3CDTF">2020-02-06T16:20:39Z</dcterms:modified>
  <cp:category/>
</cp:coreProperties>
</file>