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0"/>
  </p:normalViewPr>
  <p:slideViewPr>
    <p:cSldViewPr snapToGrid="0" snapToObjects="1">
      <p:cViewPr varScale="1">
        <p:scale>
          <a:sx n="96" d="100"/>
          <a:sy n="96" d="100"/>
        </p:scale>
        <p:origin x="416"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DAF1B6-E86A-4942-B1B1-4A4E4F989A1F}" type="datetimeFigureOut">
              <a:rPr lang="en-US" smtClean="0"/>
              <a:t>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D8630D-8D50-F249-B3C8-BBA21CC90C09}" type="slidenum">
              <a:rPr lang="en-US" smtClean="0"/>
              <a:t>‹#›</a:t>
            </a:fld>
            <a:endParaRPr lang="en-US"/>
          </a:p>
        </p:txBody>
      </p:sp>
    </p:spTree>
    <p:extLst>
      <p:ext uri="{BB962C8B-B14F-4D97-AF65-F5344CB8AC3E}">
        <p14:creationId xmlns:p14="http://schemas.microsoft.com/office/powerpoint/2010/main" val="962981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DAF1B6-E86A-4942-B1B1-4A4E4F989A1F}" type="datetimeFigureOut">
              <a:rPr lang="en-US" smtClean="0"/>
              <a:t>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D8630D-8D50-F249-B3C8-BBA21CC90C09}" type="slidenum">
              <a:rPr lang="en-US" smtClean="0"/>
              <a:t>‹#›</a:t>
            </a:fld>
            <a:endParaRPr lang="en-US"/>
          </a:p>
        </p:txBody>
      </p:sp>
    </p:spTree>
    <p:extLst>
      <p:ext uri="{BB962C8B-B14F-4D97-AF65-F5344CB8AC3E}">
        <p14:creationId xmlns:p14="http://schemas.microsoft.com/office/powerpoint/2010/main" val="787733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DAF1B6-E86A-4942-B1B1-4A4E4F989A1F}" type="datetimeFigureOut">
              <a:rPr lang="en-US" smtClean="0"/>
              <a:t>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D8630D-8D50-F249-B3C8-BBA21CC90C09}" type="slidenum">
              <a:rPr lang="en-US" smtClean="0"/>
              <a:t>‹#›</a:t>
            </a:fld>
            <a:endParaRPr lang="en-US"/>
          </a:p>
        </p:txBody>
      </p:sp>
    </p:spTree>
    <p:extLst>
      <p:ext uri="{BB962C8B-B14F-4D97-AF65-F5344CB8AC3E}">
        <p14:creationId xmlns:p14="http://schemas.microsoft.com/office/powerpoint/2010/main" val="200065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DAF1B6-E86A-4942-B1B1-4A4E4F989A1F}" type="datetimeFigureOut">
              <a:rPr lang="en-US" smtClean="0"/>
              <a:t>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D8630D-8D50-F249-B3C8-BBA21CC90C09}" type="slidenum">
              <a:rPr lang="en-US" smtClean="0"/>
              <a:t>‹#›</a:t>
            </a:fld>
            <a:endParaRPr lang="en-US"/>
          </a:p>
        </p:txBody>
      </p:sp>
    </p:spTree>
    <p:extLst>
      <p:ext uri="{BB962C8B-B14F-4D97-AF65-F5344CB8AC3E}">
        <p14:creationId xmlns:p14="http://schemas.microsoft.com/office/powerpoint/2010/main" val="142504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DAF1B6-E86A-4942-B1B1-4A4E4F989A1F}" type="datetimeFigureOut">
              <a:rPr lang="en-US" smtClean="0"/>
              <a:t>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D8630D-8D50-F249-B3C8-BBA21CC90C09}" type="slidenum">
              <a:rPr lang="en-US" smtClean="0"/>
              <a:t>‹#›</a:t>
            </a:fld>
            <a:endParaRPr lang="en-US"/>
          </a:p>
        </p:txBody>
      </p:sp>
    </p:spTree>
    <p:extLst>
      <p:ext uri="{BB962C8B-B14F-4D97-AF65-F5344CB8AC3E}">
        <p14:creationId xmlns:p14="http://schemas.microsoft.com/office/powerpoint/2010/main" val="632982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DAF1B6-E86A-4942-B1B1-4A4E4F989A1F}" type="datetimeFigureOut">
              <a:rPr lang="en-US" smtClean="0"/>
              <a:t>2/6/20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D8630D-8D50-F249-B3C8-BBA21CC90C09}" type="slidenum">
              <a:rPr lang="en-US" smtClean="0"/>
              <a:t>‹#›</a:t>
            </a:fld>
            <a:endParaRPr lang="en-US"/>
          </a:p>
        </p:txBody>
      </p:sp>
    </p:spTree>
    <p:extLst>
      <p:ext uri="{BB962C8B-B14F-4D97-AF65-F5344CB8AC3E}">
        <p14:creationId xmlns:p14="http://schemas.microsoft.com/office/powerpoint/2010/main" val="2055584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DAF1B6-E86A-4942-B1B1-4A4E4F989A1F}" type="datetimeFigureOut">
              <a:rPr lang="en-US" smtClean="0"/>
              <a:t>2/6/20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D8630D-8D50-F249-B3C8-BBA21CC90C09}" type="slidenum">
              <a:rPr lang="en-US" smtClean="0"/>
              <a:t>‹#›</a:t>
            </a:fld>
            <a:endParaRPr lang="en-US"/>
          </a:p>
        </p:txBody>
      </p:sp>
    </p:spTree>
    <p:extLst>
      <p:ext uri="{BB962C8B-B14F-4D97-AF65-F5344CB8AC3E}">
        <p14:creationId xmlns:p14="http://schemas.microsoft.com/office/powerpoint/2010/main" val="1632186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DAF1B6-E86A-4942-B1B1-4A4E4F989A1F}" type="datetimeFigureOut">
              <a:rPr lang="en-US" smtClean="0"/>
              <a:t>2/6/20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D8630D-8D50-F249-B3C8-BBA21CC90C09}" type="slidenum">
              <a:rPr lang="en-US" smtClean="0"/>
              <a:t>‹#›</a:t>
            </a:fld>
            <a:endParaRPr lang="en-US"/>
          </a:p>
        </p:txBody>
      </p:sp>
    </p:spTree>
    <p:extLst>
      <p:ext uri="{BB962C8B-B14F-4D97-AF65-F5344CB8AC3E}">
        <p14:creationId xmlns:p14="http://schemas.microsoft.com/office/powerpoint/2010/main" val="201793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DAF1B6-E86A-4942-B1B1-4A4E4F989A1F}" type="datetimeFigureOut">
              <a:rPr lang="en-US" smtClean="0"/>
              <a:t>2/6/20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D8630D-8D50-F249-B3C8-BBA21CC90C09}" type="slidenum">
              <a:rPr lang="en-US" smtClean="0"/>
              <a:t>‹#›</a:t>
            </a:fld>
            <a:endParaRPr lang="en-US"/>
          </a:p>
        </p:txBody>
      </p:sp>
    </p:spTree>
    <p:extLst>
      <p:ext uri="{BB962C8B-B14F-4D97-AF65-F5344CB8AC3E}">
        <p14:creationId xmlns:p14="http://schemas.microsoft.com/office/powerpoint/2010/main" val="669533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DAF1B6-E86A-4942-B1B1-4A4E4F989A1F}" type="datetimeFigureOut">
              <a:rPr lang="en-US" smtClean="0"/>
              <a:t>2/6/20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D8630D-8D50-F249-B3C8-BBA21CC90C09}" type="slidenum">
              <a:rPr lang="en-US" smtClean="0"/>
              <a:t>‹#›</a:t>
            </a:fld>
            <a:endParaRPr lang="en-US"/>
          </a:p>
        </p:txBody>
      </p:sp>
    </p:spTree>
    <p:extLst>
      <p:ext uri="{BB962C8B-B14F-4D97-AF65-F5344CB8AC3E}">
        <p14:creationId xmlns:p14="http://schemas.microsoft.com/office/powerpoint/2010/main" val="28114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DAF1B6-E86A-4942-B1B1-4A4E4F989A1F}" type="datetimeFigureOut">
              <a:rPr lang="en-US" smtClean="0"/>
              <a:t>2/6/20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D8630D-8D50-F249-B3C8-BBA21CC90C09}" type="slidenum">
              <a:rPr lang="en-US" smtClean="0"/>
              <a:t>‹#›</a:t>
            </a:fld>
            <a:endParaRPr lang="en-US"/>
          </a:p>
        </p:txBody>
      </p:sp>
    </p:spTree>
    <p:extLst>
      <p:ext uri="{BB962C8B-B14F-4D97-AF65-F5344CB8AC3E}">
        <p14:creationId xmlns:p14="http://schemas.microsoft.com/office/powerpoint/2010/main" val="8003287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DAF1B6-E86A-4942-B1B1-4A4E4F989A1F}" type="datetimeFigureOut">
              <a:rPr lang="en-US" smtClean="0"/>
              <a:t>2/6/20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D8630D-8D50-F249-B3C8-BBA21CC90C09}" type="slidenum">
              <a:rPr lang="en-US" smtClean="0"/>
              <a:t>‹#›</a:t>
            </a:fld>
            <a:endParaRPr lang="en-US"/>
          </a:p>
        </p:txBody>
      </p:sp>
    </p:spTree>
    <p:extLst>
      <p:ext uri="{BB962C8B-B14F-4D97-AF65-F5344CB8AC3E}">
        <p14:creationId xmlns:p14="http://schemas.microsoft.com/office/powerpoint/2010/main" val="1501264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Questions about timing and synchronization</a:t>
            </a:r>
            <a:endParaRPr lang="en-US" dirty="0"/>
          </a:p>
        </p:txBody>
      </p:sp>
      <p:sp>
        <p:nvSpPr>
          <p:cNvPr id="5" name="Content Placeholder 4"/>
          <p:cNvSpPr>
            <a:spLocks noGrp="1"/>
          </p:cNvSpPr>
          <p:nvPr>
            <p:ph idx="1"/>
          </p:nvPr>
        </p:nvSpPr>
        <p:spPr/>
        <p:txBody>
          <a:bodyPr>
            <a:normAutofit lnSpcReduction="10000"/>
          </a:bodyPr>
          <a:lstStyle/>
          <a:p>
            <a:r>
              <a:rPr lang="en-US" dirty="0" smtClean="0"/>
              <a:t>What is the requirement for timing synchronization across the different chips and components in the system?</a:t>
            </a:r>
          </a:p>
          <a:p>
            <a:r>
              <a:rPr lang="en-US" dirty="0" smtClean="0"/>
              <a:t>For both CRYO and COLDATA, what is the method for synchronizing the system clocks? </a:t>
            </a:r>
          </a:p>
          <a:p>
            <a:r>
              <a:rPr lang="en-US" dirty="0" smtClean="0"/>
              <a:t>How will synchronization be monitored? </a:t>
            </a:r>
          </a:p>
          <a:p>
            <a:r>
              <a:rPr lang="en-US" dirty="0" smtClean="0"/>
              <a:t>How are phase issues associated with frequency multiplication or division handled, to ensure that the correct phase is always obtained?</a:t>
            </a:r>
          </a:p>
          <a:p>
            <a:r>
              <a:rPr lang="en-US" dirty="0" smtClean="0"/>
              <a:t>What is the sensitivity of internal PLLs to voltage and temperature?  How will differences in path length (cable lengths primarily) be accounted for? </a:t>
            </a:r>
            <a:endParaRPr lang="en-US" dirty="0"/>
          </a:p>
        </p:txBody>
      </p:sp>
    </p:spTree>
    <p:extLst>
      <p:ext uri="{BB962C8B-B14F-4D97-AF65-F5344CB8AC3E}">
        <p14:creationId xmlns:p14="http://schemas.microsoft.com/office/powerpoint/2010/main" val="1401525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70910"/>
          </a:xfrm>
        </p:spPr>
        <p:txBody>
          <a:bodyPr>
            <a:normAutofit fontScale="90000"/>
          </a:bodyPr>
          <a:lstStyle/>
          <a:p>
            <a:pPr algn="ctr"/>
            <a:r>
              <a:rPr lang="en-US" sz="3600" dirty="0" smtClean="0"/>
              <a:t>What is the requirement for timing synchronization across the different chips and components in the system?</a:t>
            </a:r>
            <a:endParaRPr lang="en-US" dirty="0"/>
          </a:p>
        </p:txBody>
      </p:sp>
      <p:sp>
        <p:nvSpPr>
          <p:cNvPr id="3" name="Content Placeholder 2"/>
          <p:cNvSpPr>
            <a:spLocks noGrp="1"/>
          </p:cNvSpPr>
          <p:nvPr>
            <p:ph idx="1"/>
          </p:nvPr>
        </p:nvSpPr>
        <p:spPr/>
        <p:txBody>
          <a:bodyPr/>
          <a:lstStyle/>
          <a:p>
            <a:r>
              <a:rPr lang="en-US" dirty="0" smtClean="0"/>
              <a:t>The timing system distributes a 62.5 MHz clock and provides a method to synchronize this clock to better than 1 ns at each timing end point (the WIB is a timing end point).</a:t>
            </a:r>
          </a:p>
          <a:p>
            <a:r>
              <a:rPr lang="en-US" dirty="0" smtClean="0"/>
              <a:t>We would like each ADC to sample at the same time to within a few ns.</a:t>
            </a:r>
            <a:endParaRPr lang="en-US" dirty="0"/>
          </a:p>
        </p:txBody>
      </p:sp>
    </p:spTree>
    <p:extLst>
      <p:ext uri="{BB962C8B-B14F-4D97-AF65-F5344CB8AC3E}">
        <p14:creationId xmlns:p14="http://schemas.microsoft.com/office/powerpoint/2010/main" val="1497079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smtClean="0"/>
              <a:t>For COLDATA, what is the method for synchronizing the system clocks?</a:t>
            </a:r>
            <a:endParaRPr lang="en-US" sz="3200" dirty="0"/>
          </a:p>
        </p:txBody>
      </p:sp>
      <p:sp>
        <p:nvSpPr>
          <p:cNvPr id="3" name="Content Placeholder 2"/>
          <p:cNvSpPr>
            <a:spLocks noGrp="1"/>
          </p:cNvSpPr>
          <p:nvPr>
            <p:ph idx="1"/>
          </p:nvPr>
        </p:nvSpPr>
        <p:spPr/>
        <p:txBody>
          <a:bodyPr>
            <a:normAutofit/>
          </a:bodyPr>
          <a:lstStyle/>
          <a:p>
            <a:r>
              <a:rPr lang="en-US" dirty="0" smtClean="0"/>
              <a:t>The timing system will initialize equal-time 64-bit time stamp registers in every WIB as well as for the Photo Detector readout system.</a:t>
            </a:r>
          </a:p>
          <a:p>
            <a:r>
              <a:rPr lang="en-US" dirty="0" smtClean="0"/>
              <a:t>Each COLDATA will have a local (15-bit) time stamp that will count 62.5 MHz clock ticks.</a:t>
            </a:r>
          </a:p>
          <a:p>
            <a:r>
              <a:rPr lang="en-US" dirty="0" smtClean="0"/>
              <a:t>The COLDATA time stamp register can be zeroed by a Fast Command from the WIB</a:t>
            </a:r>
          </a:p>
          <a:p>
            <a:pPr lvl="1"/>
            <a:r>
              <a:rPr lang="en-US" dirty="0" smtClean="0"/>
              <a:t>The WIB will need to delay this Fast Command (by the difference in cable delays, at least for 23 m &amp; 7 m cables)</a:t>
            </a:r>
          </a:p>
          <a:p>
            <a:pPr lvl="1"/>
            <a:r>
              <a:rPr lang="en-US" dirty="0" smtClean="0"/>
              <a:t>All COLDATA timestamps should agree not only within 1 APA, but within a 10 </a:t>
            </a:r>
            <a:r>
              <a:rPr lang="en-US" dirty="0" err="1" smtClean="0"/>
              <a:t>kTon</a:t>
            </a:r>
            <a:r>
              <a:rPr lang="en-US" dirty="0" smtClean="0"/>
              <a:t> detector.</a:t>
            </a:r>
            <a:endParaRPr lang="en-US" dirty="0" smtClean="0"/>
          </a:p>
        </p:txBody>
      </p:sp>
    </p:spTree>
    <p:extLst>
      <p:ext uri="{BB962C8B-B14F-4D97-AF65-F5344CB8AC3E}">
        <p14:creationId xmlns:p14="http://schemas.microsoft.com/office/powerpoint/2010/main" val="1465318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will synchronization be monitored?</a:t>
            </a:r>
            <a:endParaRPr lang="en-US" dirty="0"/>
          </a:p>
        </p:txBody>
      </p:sp>
      <p:sp>
        <p:nvSpPr>
          <p:cNvPr id="3" name="Content Placeholder 2"/>
          <p:cNvSpPr>
            <a:spLocks noGrp="1"/>
          </p:cNvSpPr>
          <p:nvPr>
            <p:ph idx="1"/>
          </p:nvPr>
        </p:nvSpPr>
        <p:spPr/>
        <p:txBody>
          <a:bodyPr>
            <a:normAutofit/>
          </a:bodyPr>
          <a:lstStyle/>
          <a:p>
            <a:r>
              <a:rPr lang="en-US" dirty="0" smtClean="0"/>
              <a:t>Each WIB will keep a 64-bit time stamp that will also count 62.5 MHz clock ticks.</a:t>
            </a:r>
          </a:p>
          <a:p>
            <a:endParaRPr lang="en-US" dirty="0" smtClean="0"/>
          </a:p>
          <a:p>
            <a:r>
              <a:rPr lang="en-US" dirty="0" smtClean="0"/>
              <a:t>The WIB will check that all COLDATA data frames have the expected time stamp.</a:t>
            </a:r>
            <a:endParaRPr lang="en-US" dirty="0"/>
          </a:p>
        </p:txBody>
      </p:sp>
    </p:spTree>
    <p:extLst>
      <p:ext uri="{BB962C8B-B14F-4D97-AF65-F5344CB8AC3E}">
        <p14:creationId xmlns:p14="http://schemas.microsoft.com/office/powerpoint/2010/main" val="33732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600" dirty="0" smtClean="0"/>
              <a:t>How are phase issues associated with frequency multiplication or division handled, to ensure that the correct phase is always obtained?</a:t>
            </a:r>
            <a:endParaRPr lang="en-US" dirty="0"/>
          </a:p>
        </p:txBody>
      </p:sp>
      <p:sp>
        <p:nvSpPr>
          <p:cNvPr id="3" name="Content Placeholder 2"/>
          <p:cNvSpPr>
            <a:spLocks noGrp="1"/>
          </p:cNvSpPr>
          <p:nvPr>
            <p:ph idx="1"/>
          </p:nvPr>
        </p:nvSpPr>
        <p:spPr/>
        <p:txBody>
          <a:bodyPr/>
          <a:lstStyle/>
          <a:p>
            <a:r>
              <a:rPr lang="en-US" dirty="0" smtClean="0"/>
              <a:t>COLDATA handles the divide by 32.</a:t>
            </a:r>
            <a:endParaRPr lang="en-US" dirty="0"/>
          </a:p>
        </p:txBody>
      </p:sp>
    </p:spTree>
    <p:extLst>
      <p:ext uri="{BB962C8B-B14F-4D97-AF65-F5344CB8AC3E}">
        <p14:creationId xmlns:p14="http://schemas.microsoft.com/office/powerpoint/2010/main" val="606551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dirty="0" smtClean="0"/>
              <a:t>What is the sensitivity of internal PLLs to voltage and temperature?  How will differences in path length (cable lengths primarily) be accounted for?</a:t>
            </a:r>
            <a:endParaRPr lang="en-US" sz="3200" dirty="0"/>
          </a:p>
        </p:txBody>
      </p:sp>
      <p:sp>
        <p:nvSpPr>
          <p:cNvPr id="3" name="Content Placeholder 2"/>
          <p:cNvSpPr>
            <a:spLocks noGrp="1"/>
          </p:cNvSpPr>
          <p:nvPr>
            <p:ph idx="1"/>
          </p:nvPr>
        </p:nvSpPr>
        <p:spPr/>
        <p:txBody>
          <a:bodyPr/>
          <a:lstStyle/>
          <a:p>
            <a:r>
              <a:rPr lang="en-US" dirty="0" smtClean="0"/>
              <a:t>The COLDATA PLL is insensitive to voltage (within its operating voltage range).  The PLL is sensitive to temperature, but the change from room temperature to cold is much smaller than the design bandwidth of 1.5 </a:t>
            </a:r>
            <a:r>
              <a:rPr lang="en-US" dirty="0" err="1" smtClean="0"/>
              <a:t>MHz.</a:t>
            </a:r>
            <a:endParaRPr lang="en-US" dirty="0" smtClean="0"/>
          </a:p>
          <a:p>
            <a:r>
              <a:rPr lang="en-US" dirty="0" smtClean="0"/>
              <a:t>The change can be compensated by choosing a different PLL band (switching different capacitors in the VCO).</a:t>
            </a:r>
            <a:endParaRPr lang="en-US" dirty="0"/>
          </a:p>
        </p:txBody>
      </p:sp>
    </p:spTree>
    <p:extLst>
      <p:ext uri="{BB962C8B-B14F-4D97-AF65-F5344CB8AC3E}">
        <p14:creationId xmlns:p14="http://schemas.microsoft.com/office/powerpoint/2010/main" val="1556703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Voltage mode pre-emphasis?</a:t>
            </a:r>
            <a:endParaRPr lang="en-US" dirty="0"/>
          </a:p>
        </p:txBody>
      </p:sp>
      <p:sp>
        <p:nvSpPr>
          <p:cNvPr id="3" name="Content Placeholder 2"/>
          <p:cNvSpPr>
            <a:spLocks noGrp="1"/>
          </p:cNvSpPr>
          <p:nvPr>
            <p:ph idx="1"/>
          </p:nvPr>
        </p:nvSpPr>
        <p:spPr/>
        <p:txBody>
          <a:bodyPr/>
          <a:lstStyle/>
          <a:p>
            <a:r>
              <a:rPr lang="en-US" altLang="zh-CN" b="0" dirty="0" smtClean="0">
                <a:latin typeface="Times New Roman" panose="02020603050405020304" pitchFamily="18" charset="0"/>
                <a:cs typeface="Times New Roman" panose="02020603050405020304" pitchFamily="18" charset="0"/>
              </a:rPr>
              <a:t>The noise/jitter caused by the spikes is much less than that caused by ISI which can be compensated significantly by our proposed techniques. (Current-mode equalization and voltage-mode pre-emphasis). The measurement results demonstrate wide open eye-diagrams and very good BER performance</a:t>
            </a:r>
          </a:p>
        </p:txBody>
      </p:sp>
    </p:spTree>
    <p:extLst>
      <p:ext uri="{BB962C8B-B14F-4D97-AF65-F5344CB8AC3E}">
        <p14:creationId xmlns:p14="http://schemas.microsoft.com/office/powerpoint/2010/main" val="4785892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TotalTime>
  <Words>385</Words>
  <Application>Microsoft Macintosh PowerPoint</Application>
  <PresentationFormat>Widescreen</PresentationFormat>
  <Paragraphs>26</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Calibri</vt:lpstr>
      <vt:lpstr>Calibri Light</vt:lpstr>
      <vt:lpstr>DengXian</vt:lpstr>
      <vt:lpstr>Times New Roman</vt:lpstr>
      <vt:lpstr>Arial</vt:lpstr>
      <vt:lpstr>Office Theme</vt:lpstr>
      <vt:lpstr>Questions about timing and synchronization</vt:lpstr>
      <vt:lpstr>What is the requirement for timing synchronization across the different chips and components in the system?</vt:lpstr>
      <vt:lpstr>For COLDATA, what is the method for synchronizing the system clocks?</vt:lpstr>
      <vt:lpstr>How will synchronization be monitored?</vt:lpstr>
      <vt:lpstr>How are phase issues associated with frequency multiplication or division handled, to ensure that the correct phase is always obtained?</vt:lpstr>
      <vt:lpstr>What is the sensitivity of internal PLLs to voltage and temperature?  How will differences in path length (cable lengths primarily) be accounted for?</vt:lpstr>
      <vt:lpstr>Voltage mode pre-emphasis?</vt:lpstr>
    </vt:vector>
  </TitlesOfParts>
  <Company/>
  <LinksUpToDate>false</LinksUpToDate>
  <SharedDoc>false</SharedDoc>
  <HyperlinksChanged>false</HyperlinksChanged>
  <AppVersion>15.0025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Questions about timing and synchronization</dc:title>
  <dc:creator>David Christian</dc:creator>
  <cp:lastModifiedBy>David Christian</cp:lastModifiedBy>
  <cp:revision>9</cp:revision>
  <dcterms:created xsi:type="dcterms:W3CDTF">2020-02-06T12:38:28Z</dcterms:created>
  <dcterms:modified xsi:type="dcterms:W3CDTF">2020-02-06T16:35:31Z</dcterms:modified>
</cp:coreProperties>
</file>