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410" r:id="rId2"/>
    <p:sldId id="1047" r:id="rId3"/>
    <p:sldId id="1048" r:id="rId4"/>
    <p:sldId id="1067" r:id="rId5"/>
    <p:sldId id="1068" r:id="rId6"/>
    <p:sldId id="1069" r:id="rId7"/>
    <p:sldId id="1065" r:id="rId8"/>
    <p:sldId id="1049" r:id="rId9"/>
    <p:sldId id="1057" r:id="rId10"/>
    <p:sldId id="1050" r:id="rId11"/>
    <p:sldId id="1055" r:id="rId12"/>
    <p:sldId id="1066" r:id="rId13"/>
    <p:sldId id="105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2F"/>
    <a:srgbClr val="A3001D"/>
    <a:srgbClr val="DA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D51E-76E0-4A83-990C-035E1B415F6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7CDE-C69F-4E3D-9B53-F3E547A69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ED056-2A65-48E7-B814-6BE2FBBA44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6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ttp://www5.pbrc.hawaii.edu/logos/manoaseal_transparent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171950" y="1295400"/>
            <a:ext cx="4514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31D0-82E2-4E03-AA12-EF811637571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CBCA5-92DC-4B78-BA44-2B2DB92FBEE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5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85FC-9248-4531-A3FA-3D69ED970BF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7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C9C6-3915-4528-A0F6-672C3D0D879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09234-1B4F-4870-ABA0-B43E61E0DB7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D7E54-7943-41ED-B51E-E05B95F6242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FF4CB-CA79-4070-A24C-095CCCA982A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8275638" y="77788"/>
            <a:ext cx="83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3E874-4DE0-4939-A3EC-5FF1C639863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6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94A3268-F66B-4B6A-BACA-BD9B4AA7C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6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5AE3-C5BA-446F-B58A-A63CE1D602C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1E118-CECD-4578-BD5B-0C789B0D2B7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032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847AB44-E4A0-4F88-80FD-CAEC9E6A22EA}" type="slidenum">
              <a:rPr lang="en-US">
                <a:solidFill>
                  <a:prstClr val="white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891709"/>
            <a:ext cx="7918648" cy="1617028"/>
          </a:xfrm>
        </p:spPr>
        <p:txBody>
          <a:bodyPr/>
          <a:lstStyle/>
          <a:p>
            <a:r>
              <a:rPr lang="en-US" sz="3600" dirty="0">
                <a:solidFill>
                  <a:srgbClr val="404040"/>
                </a:solidFill>
                <a:latin typeface="Segoe UI" charset="0"/>
              </a:rPr>
              <a:t>Modified FEMB</a:t>
            </a:r>
            <a:br>
              <a:rPr lang="en-US" sz="3600" dirty="0">
                <a:solidFill>
                  <a:srgbClr val="404040"/>
                </a:solidFill>
                <a:latin typeface="Segoe UI" charset="0"/>
              </a:rPr>
            </a:br>
            <a:r>
              <a:rPr lang="en-US" sz="3600" dirty="0">
                <a:solidFill>
                  <a:srgbClr val="404040"/>
                </a:solidFill>
                <a:latin typeface="Segoe UI" charset="0"/>
              </a:rPr>
              <a:t>for the CRYO ASIC</a:t>
            </a:r>
            <a:endParaRPr lang="en-US" sz="3300" dirty="0">
              <a:solidFill>
                <a:srgbClr val="404040"/>
              </a:solidFill>
              <a:latin typeface="Segoe UI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743607" y="2581087"/>
            <a:ext cx="7772400" cy="1927860"/>
          </a:xfrm>
        </p:spPr>
        <p:txBody>
          <a:bodyPr/>
          <a:lstStyle/>
          <a:p>
            <a:pPr algn="l"/>
            <a:r>
              <a:rPr lang="en-US" sz="1800" dirty="0">
                <a:solidFill>
                  <a:srgbClr val="404040"/>
                </a:solidFill>
                <a:latin typeface="Segoe UI" charset="0"/>
              </a:rPr>
              <a:t>Jeff </a:t>
            </a:r>
            <a:r>
              <a:rPr lang="en-US" sz="1800" dirty="0" err="1">
                <a:solidFill>
                  <a:srgbClr val="404040"/>
                </a:solidFill>
                <a:latin typeface="Segoe UI" charset="0"/>
              </a:rPr>
              <a:t>Kleyner</a:t>
            </a:r>
            <a:r>
              <a:rPr lang="en-US" sz="1800" dirty="0">
                <a:solidFill>
                  <a:srgbClr val="404040"/>
                </a:solidFill>
                <a:latin typeface="Segoe UI" charset="0"/>
              </a:rPr>
              <a:t>, </a:t>
            </a:r>
            <a:r>
              <a:rPr lang="en-US" sz="1800" u="sng" dirty="0">
                <a:solidFill>
                  <a:srgbClr val="404040"/>
                </a:solidFill>
                <a:latin typeface="Segoe UI" charset="0"/>
              </a:rPr>
              <a:t>Kurtis Nishimura</a:t>
            </a:r>
            <a:r>
              <a:rPr lang="en-US" sz="1800" dirty="0">
                <a:solidFill>
                  <a:srgbClr val="404040"/>
                </a:solidFill>
                <a:latin typeface="Segoe UI" charset="0"/>
              </a:rPr>
              <a:t>, Gary Varner</a:t>
            </a:r>
          </a:p>
          <a:p>
            <a:pPr algn="l"/>
            <a:r>
              <a:rPr lang="en-US" sz="1800" dirty="0">
                <a:solidFill>
                  <a:srgbClr val="404040"/>
                </a:solidFill>
                <a:latin typeface="Segoe UI" charset="0"/>
              </a:rPr>
              <a:t>University of Hawaii</a:t>
            </a:r>
          </a:p>
          <a:p>
            <a:pPr algn="l"/>
            <a:r>
              <a:rPr lang="en-US" sz="1800" dirty="0">
                <a:solidFill>
                  <a:srgbClr val="404040"/>
                </a:solidFill>
                <a:latin typeface="Segoe UI" charset="0"/>
              </a:rPr>
              <a:t>In close collaboration with SLAC</a:t>
            </a:r>
          </a:p>
          <a:p>
            <a:pPr algn="l"/>
            <a:endParaRPr lang="en-US" sz="1800" dirty="0">
              <a:solidFill>
                <a:srgbClr val="404040"/>
              </a:solidFill>
              <a:latin typeface="Segoe UI" charset="0"/>
            </a:endParaRPr>
          </a:p>
          <a:p>
            <a:pPr algn="l"/>
            <a:r>
              <a:rPr lang="en-US" sz="1800" dirty="0">
                <a:solidFill>
                  <a:srgbClr val="404040"/>
                </a:solidFill>
                <a:latin typeface="Segoe UI" charset="0"/>
              </a:rPr>
              <a:t>DUNE TPC Electronics Review</a:t>
            </a:r>
          </a:p>
          <a:p>
            <a:pPr algn="l"/>
            <a:r>
              <a:rPr lang="en-US" sz="1800" dirty="0">
                <a:solidFill>
                  <a:srgbClr val="404040"/>
                </a:solidFill>
                <a:latin typeface="Segoe UI" charset="0"/>
              </a:rPr>
              <a:t>February 6, 2020</a:t>
            </a:r>
          </a:p>
          <a:p>
            <a:pPr algn="l"/>
            <a:endParaRPr lang="en-US" sz="1800" dirty="0">
              <a:solidFill>
                <a:srgbClr val="404040"/>
              </a:solidFill>
              <a:latin typeface="Segoe UI" charset="0"/>
            </a:endParaRPr>
          </a:p>
          <a:p>
            <a:pPr algn="l"/>
            <a:endParaRPr lang="en-US" sz="1800" dirty="0">
              <a:solidFill>
                <a:srgbClr val="404040"/>
              </a:solidFill>
              <a:latin typeface="Segoe UI" charset="0"/>
            </a:endParaRPr>
          </a:p>
        </p:txBody>
      </p:sp>
      <p:pic>
        <p:nvPicPr>
          <p:cNvPr id="7" name="Picture 2" descr="C:\Users\Dr Kurtis\Desktop\temp\manoalef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9" y="5154235"/>
            <a:ext cx="2141108" cy="749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LAC logo">
            <a:extLst>
              <a:ext uri="{FF2B5EF4-FFF2-40B4-BE49-F238E27FC236}">
                <a16:creationId xmlns:a16="http://schemas.microsoft.com/office/drawing/2014/main" id="{521E1793-602F-4B7A-B9F9-D4D2CED47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0" b="31438"/>
          <a:stretch/>
        </p:blipFill>
        <p:spPr bwMode="auto">
          <a:xfrm>
            <a:off x="2737945" y="5154235"/>
            <a:ext cx="2049701" cy="7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1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862A-25F2-4794-9A2E-A5C7DEA3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on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3099-D0F9-4280-B5F6-DFB30F993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ASICs will be epoxied and wire bonded directly </a:t>
            </a:r>
            <a:br>
              <a:rPr lang="en-US" sz="2000" dirty="0"/>
            </a:br>
            <a:r>
              <a:rPr lang="en-US" sz="2000" dirty="0"/>
              <a:t>to PCB (no package) – cover to protect bonds.</a:t>
            </a:r>
          </a:p>
          <a:p>
            <a:r>
              <a:rPr lang="en-US" sz="2000" dirty="0"/>
              <a:t>As mentioned yesterday in Aldo’s talk, there</a:t>
            </a:r>
            <a:br>
              <a:rPr lang="en-US" sz="2000" dirty="0"/>
            </a:br>
            <a:r>
              <a:rPr lang="en-US" sz="2000" dirty="0"/>
              <a:t>has been some concern as to whether we might</a:t>
            </a:r>
            <a:br>
              <a:rPr lang="en-US" sz="2000" dirty="0"/>
            </a:br>
            <a:r>
              <a:rPr lang="en-US" sz="2000" dirty="0"/>
              <a:t>get boiling of </a:t>
            </a:r>
            <a:r>
              <a:rPr lang="en-US" sz="2000" dirty="0" err="1"/>
              <a:t>LAr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C4E4A-AA70-464C-BF22-A3B74F844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34" y="744279"/>
            <a:ext cx="2557666" cy="2684721"/>
          </a:xfrm>
          <a:prstGeom prst="rect">
            <a:avLst/>
          </a:prstGeom>
          <a:ln w="38100">
            <a:noFill/>
            <a:prstDash val="sys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76F09-F6AC-41DA-89E2-A88ACD608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" y="3221665"/>
            <a:ext cx="6412475" cy="35933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7D14B3-E35A-434B-9F81-C7EF87404733}"/>
              </a:ext>
            </a:extLst>
          </p:cNvPr>
          <p:cNvSpPr txBox="1">
            <a:spLocks/>
          </p:cNvSpPr>
          <p:nvPr/>
        </p:nvSpPr>
        <p:spPr bwMode="auto">
          <a:xfrm>
            <a:off x="6533680" y="3499890"/>
            <a:ext cx="2556937" cy="21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/>
              <a:t>Revisions of the FEMB could leave cutouts or holes to accommodate thermal sinks / heat spreaders.</a:t>
            </a:r>
          </a:p>
          <a:p>
            <a:pPr defTabSz="914400"/>
            <a:r>
              <a:rPr lang="en-US" sz="1800" dirty="0"/>
              <a:t>Starting simple on first revision, can revisit in future.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36395-FD8C-43B8-8D3D-14C2BB49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7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D265-DA3B-437B-8801-A7E1C495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Logistics – </a:t>
            </a:r>
            <a:r>
              <a:rPr lang="en-US" dirty="0" err="1"/>
              <a:t>Wirebonding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6DB3-F0A3-4BBC-B3F4-208BCED6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For wire bonding, want a workflow that gives reproducible results to those obtained by SLAC on their independent testing…</a:t>
            </a:r>
          </a:p>
          <a:p>
            <a:pPr lvl="1"/>
            <a:r>
              <a:rPr lang="en-US" sz="2000" dirty="0"/>
              <a:t>Coordinating wire bonding of ASICs with SLAC.</a:t>
            </a:r>
          </a:p>
          <a:p>
            <a:pPr lvl="1"/>
            <a:r>
              <a:rPr lang="en-US" sz="2000" dirty="0"/>
              <a:t>Will use same wire bonding vendor as used for SLAC tests (UH has also worked with them for other projects).</a:t>
            </a:r>
          </a:p>
          <a:p>
            <a:pPr lvl="1"/>
            <a:r>
              <a:rPr lang="en-US" sz="2000" dirty="0"/>
              <a:t>ASICs will be epoxied to the FEMB at SLAC and sent to the vendor from there.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40A3B-26A6-45B7-A4A9-E5CD31D4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9186A-EEA7-45CF-B55C-9AF864FD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BC931-169E-4824-9F5D-CF254C0F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75051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D265-DA3B-437B-8801-A7E1C495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6DB3-F0A3-4BBC-B3F4-208BCED6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500730" cy="4754563"/>
          </a:xfrm>
        </p:spPr>
        <p:txBody>
          <a:bodyPr/>
          <a:lstStyle/>
          <a:p>
            <a:r>
              <a:rPr lang="en-US" sz="2000" dirty="0"/>
              <a:t>Plan to break out required ASIC interface signals to an evaluation board, to avoid requiring full WIB interface for FEMB </a:t>
            </a:r>
            <a:r>
              <a:rPr lang="en-US" sz="2000" dirty="0" err="1"/>
              <a:t>bringup</a:t>
            </a:r>
            <a:r>
              <a:rPr lang="en-US" sz="2000" dirty="0"/>
              <a:t> and test.</a:t>
            </a:r>
          </a:p>
          <a:p>
            <a:r>
              <a:rPr lang="en-US" sz="2000" dirty="0"/>
              <a:t>Straightforward to adapt firmware from SLAC to implement ASIC control (SACI) and readout. </a:t>
            </a:r>
          </a:p>
          <a:p>
            <a:r>
              <a:rPr lang="en-US" sz="2000" dirty="0"/>
              <a:t>WIB firmware/interfaces ultimately required </a:t>
            </a:r>
            <a:br>
              <a:rPr lang="en-US" sz="2000" dirty="0"/>
            </a:br>
            <a:r>
              <a:rPr lang="en-US" sz="2000" dirty="0"/>
              <a:t>before July testing.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Cold tests can be conducted with MSU CTS </a:t>
            </a:r>
            <a:br>
              <a:rPr lang="en-US" sz="2000" dirty="0"/>
            </a:br>
            <a:r>
              <a:rPr lang="en-US" sz="2000" dirty="0"/>
              <a:t>system.</a:t>
            </a:r>
          </a:p>
          <a:p>
            <a:r>
              <a:rPr lang="en-US" sz="2000" dirty="0"/>
              <a:t>System is already operating at SLAC.</a:t>
            </a:r>
          </a:p>
          <a:p>
            <a:r>
              <a:rPr lang="en-US" sz="2000" dirty="0"/>
              <a:t>Arrangements also underway to get another </a:t>
            </a:r>
            <a:br>
              <a:rPr lang="en-US" sz="2000" dirty="0"/>
            </a:br>
            <a:r>
              <a:rPr lang="en-US" sz="2000" dirty="0"/>
              <a:t>CTS system and proper training for its use at UH.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44487-EEC8-44D5-A7A7-BA919557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599" y="2727060"/>
            <a:ext cx="2133601" cy="293481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E6EF-6A95-40BA-B9FA-0297EB5A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8E7CB-FBFC-4BF6-9544-8A65387E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55EBED-D625-4C74-95C2-C561A08B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58216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DBE4-EFFF-460D-923E-7B4F24A2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Status,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0883-8E7B-43CA-8622-AFF2E1D1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41" y="1371600"/>
            <a:ext cx="8910082" cy="4754563"/>
          </a:xfrm>
        </p:spPr>
        <p:txBody>
          <a:bodyPr/>
          <a:lstStyle/>
          <a:p>
            <a:r>
              <a:rPr lang="en-US" sz="1800" dirty="0"/>
              <a:t>Schematics for first rev of CRYO FEMB are tentatively complete.</a:t>
            </a:r>
          </a:p>
          <a:p>
            <a:pPr lvl="1"/>
            <a:r>
              <a:rPr lang="en-US" sz="1600" dirty="0"/>
              <a:t>Have undergone review cycles with SLAC, some important issues identified, corrected.</a:t>
            </a:r>
          </a:p>
          <a:p>
            <a:pPr lvl="1"/>
            <a:r>
              <a:rPr lang="en-US" sz="1600" dirty="0"/>
              <a:t>Can still make modifications if something urgent is found or requested.</a:t>
            </a:r>
            <a:endParaRPr lang="en-US" sz="1800" dirty="0"/>
          </a:p>
          <a:p>
            <a:r>
              <a:rPr lang="en-US" sz="1800" dirty="0"/>
              <a:t>Placement and layout are now under way </a:t>
            </a:r>
            <a:r>
              <a:rPr lang="en-US" sz="1800" dirty="0">
                <a:sym typeface="Wingdings" panose="05000000000000000000" pitchFamily="2" charset="2"/>
              </a:rPr>
              <a:t> t</a:t>
            </a:r>
            <a:r>
              <a:rPr lang="en-US" sz="1800" dirty="0"/>
              <a:t>argeting fab of 1</a:t>
            </a:r>
            <a:r>
              <a:rPr lang="en-US" sz="1800" baseline="30000" dirty="0"/>
              <a:t>st</a:t>
            </a:r>
            <a:r>
              <a:rPr lang="en-US" sz="1800" dirty="0"/>
              <a:t> version late Feb.</a:t>
            </a:r>
          </a:p>
          <a:p>
            <a:r>
              <a:rPr lang="en-US" sz="1800" dirty="0"/>
              <a:t>Design accommodates both versions of the ASIC:</a:t>
            </a:r>
          </a:p>
          <a:p>
            <a:pPr lvl="1"/>
            <a:r>
              <a:rPr lang="en-US" sz="1400" dirty="0"/>
              <a:t>Will likely use first ASIC revision for initial tests.</a:t>
            </a:r>
          </a:p>
          <a:p>
            <a:pPr lvl="1"/>
            <a:r>
              <a:rPr lang="en-US" sz="1400" dirty="0"/>
              <a:t>Test functionality in standalone testing (evaluation board interfaces to bring up ASIC).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B0C60-1D5A-4923-A350-FDDAB3E74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89" b="15205"/>
          <a:stretch/>
        </p:blipFill>
        <p:spPr>
          <a:xfrm>
            <a:off x="164803" y="3607545"/>
            <a:ext cx="5890438" cy="27472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9701E5-9E44-4C10-9DF2-52D8775281E4}"/>
              </a:ext>
            </a:extLst>
          </p:cNvPr>
          <p:cNvSpPr txBox="1">
            <a:spLocks/>
          </p:cNvSpPr>
          <p:nvPr/>
        </p:nvSpPr>
        <p:spPr bwMode="auto">
          <a:xfrm>
            <a:off x="6033979" y="3689498"/>
            <a:ext cx="3172044" cy="25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/>
              <a:t>Bringing up CTS at Hawaii to facilitate cold testing of CRYO FEMBs.</a:t>
            </a:r>
          </a:p>
          <a:p>
            <a:pPr defTabSz="914400"/>
            <a:r>
              <a:rPr lang="en-US" sz="1800" dirty="0"/>
              <a:t>Option to revise design based on results of Hawaii or SLAC testing before producing run of 15 FEMBs for ICEBERG.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705CCD-5B56-474C-9F53-982E0FB4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0D1F06-F265-478B-9B72-348286AC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6CD808B-C34F-41DD-9B89-A9255A64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72164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451A-4C1E-4316-A883-5F083FA6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of CRYO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657C-34DD-4B64-98B3-31A2F3B2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981" y="1371600"/>
            <a:ext cx="3773431" cy="4754563"/>
          </a:xfrm>
        </p:spPr>
        <p:txBody>
          <a:bodyPr/>
          <a:lstStyle/>
          <a:p>
            <a:r>
              <a:rPr lang="en-US" sz="2400" dirty="0"/>
              <a:t>CRYO integrates LDOs, preamps, filters, ADCs, encoded data output into a single ASIC.</a:t>
            </a:r>
          </a:p>
          <a:p>
            <a:endParaRPr lang="en-US" sz="2400" dirty="0"/>
          </a:p>
          <a:p>
            <a:r>
              <a:rPr lang="en-US" sz="2400" dirty="0"/>
              <a:t>Significantly reduces number of components required on the FEMB.</a:t>
            </a:r>
          </a:p>
          <a:p>
            <a:endParaRPr lang="en-US" sz="2400" dirty="0"/>
          </a:p>
          <a:p>
            <a:r>
              <a:rPr lang="en-US" sz="2400" dirty="0"/>
              <a:t>Increases density near ASIC for chip-on-board.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149D626-2043-4FB1-A17F-34531412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88" y="1406360"/>
            <a:ext cx="4670099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Image result for SLAC logo">
            <a:extLst>
              <a:ext uri="{FF2B5EF4-FFF2-40B4-BE49-F238E27FC236}">
                <a16:creationId xmlns:a16="http://schemas.microsoft.com/office/drawing/2014/main" id="{04A66820-E928-4024-BF01-35F188EC9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0" b="31438"/>
          <a:stretch/>
        </p:blipFill>
        <p:spPr bwMode="auto">
          <a:xfrm>
            <a:off x="354341" y="6022402"/>
            <a:ext cx="2049701" cy="7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42637-6E3A-4417-A9CD-6745CEB94DE8}"/>
              </a:ext>
            </a:extLst>
          </p:cNvPr>
          <p:cNvSpPr txBox="1"/>
          <p:nvPr/>
        </p:nvSpPr>
        <p:spPr>
          <a:xfrm>
            <a:off x="2404042" y="5985430"/>
            <a:ext cx="31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*from Angelo’s slides yesterday.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CCC18-F526-4716-8384-EB1A190A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ADA11-16A5-439A-8BE0-09BB2444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BDD8D54-C3D3-4D2A-963A-625CE76D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279680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AA07-7044-4810-A722-246E5EBE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CRYO FEMB Design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997A-9455-435E-825E-F12FA21CD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2372"/>
            <a:ext cx="4449726" cy="4354032"/>
          </a:xfrm>
        </p:spPr>
        <p:txBody>
          <a:bodyPr/>
          <a:lstStyle/>
          <a:p>
            <a:r>
              <a:rPr lang="en-US" sz="2000" dirty="0"/>
              <a:t>Original FEMB adopted as </a:t>
            </a:r>
            <a:br>
              <a:rPr lang="en-US" sz="2000" dirty="0"/>
            </a:br>
            <a:r>
              <a:rPr lang="en-US" sz="2000" dirty="0"/>
              <a:t>starting point to get proper </a:t>
            </a:r>
            <a:br>
              <a:rPr lang="en-US" sz="2000" dirty="0"/>
            </a:br>
            <a:r>
              <a:rPr lang="en-US" sz="2000" dirty="0"/>
              <a:t>form factor, mounting holes, </a:t>
            </a:r>
            <a:br>
              <a:rPr lang="en-US" sz="2000" dirty="0"/>
            </a:br>
            <a:r>
              <a:rPr lang="en-US" sz="2000" dirty="0"/>
              <a:t>system connections, etc.</a:t>
            </a:r>
          </a:p>
          <a:p>
            <a:r>
              <a:rPr lang="en-US" sz="2000" dirty="0"/>
              <a:t>No mezzanine cards since </a:t>
            </a:r>
            <a:br>
              <a:rPr lang="en-US" sz="2000" dirty="0"/>
            </a:br>
            <a:r>
              <a:rPr lang="en-US" sz="2000" dirty="0"/>
              <a:t>digital functionality is all</a:t>
            </a:r>
            <a:br>
              <a:rPr lang="en-US" sz="2000" dirty="0"/>
            </a:br>
            <a:r>
              <a:rPr lang="en-US" sz="2000" dirty="0"/>
              <a:t>on-chip.</a:t>
            </a:r>
          </a:p>
          <a:p>
            <a:r>
              <a:rPr lang="en-US" sz="2000" dirty="0"/>
              <a:t>Parts of schematic involving </a:t>
            </a:r>
            <a:br>
              <a:rPr lang="en-US" sz="2000" dirty="0"/>
            </a:br>
            <a:r>
              <a:rPr lang="en-US" sz="2000" dirty="0"/>
              <a:t>CRYO drawn directly from </a:t>
            </a:r>
            <a:br>
              <a:rPr lang="en-US" sz="2000" dirty="0"/>
            </a:br>
            <a:r>
              <a:rPr lang="en-US" sz="2000" dirty="0"/>
              <a:t>SLAC CRYO cold test boards.</a:t>
            </a:r>
          </a:p>
          <a:p>
            <a:r>
              <a:rPr lang="en-US" sz="2000" dirty="0"/>
              <a:t>Layout is being guided by </a:t>
            </a:r>
            <a:br>
              <a:rPr lang="en-US" sz="2000" dirty="0"/>
            </a:br>
            <a:r>
              <a:rPr lang="en-US" sz="2000" dirty="0"/>
              <a:t>experience from the SLAC </a:t>
            </a:r>
            <a:br>
              <a:rPr lang="en-US" sz="2000" dirty="0"/>
            </a:br>
            <a:r>
              <a:rPr lang="en-US" sz="2000" dirty="0"/>
              <a:t>design (e.g., layout fixes adopted</a:t>
            </a:r>
            <a:br>
              <a:rPr lang="en-US" sz="2000" dirty="0"/>
            </a:br>
            <a:r>
              <a:rPr lang="en-US" sz="2000" dirty="0"/>
              <a:t>after first cold test board noise</a:t>
            </a:r>
            <a:br>
              <a:rPr lang="en-US" sz="2000" dirty="0"/>
            </a:br>
            <a:r>
              <a:rPr lang="en-US" sz="2000" dirty="0"/>
              <a:t>experience).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2E05C-D517-49C4-BC48-F172EFB7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7" t="10180" r="18117" b="17470"/>
          <a:stretch/>
        </p:blipFill>
        <p:spPr>
          <a:xfrm>
            <a:off x="4961297" y="1547038"/>
            <a:ext cx="3496903" cy="272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954E8-18DE-4A61-8BBB-130C087CF80B}"/>
              </a:ext>
            </a:extLst>
          </p:cNvPr>
          <p:cNvSpPr txBox="1"/>
          <p:nvPr/>
        </p:nvSpPr>
        <p:spPr>
          <a:xfrm>
            <a:off x="5402627" y="1177706"/>
            <a:ext cx="261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Original BNL FEMB Layout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CF3D8C-547E-4CB8-9A6F-F661BBBE9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1297" y="4368948"/>
            <a:ext cx="2161801" cy="1884028"/>
          </a:xfrm>
          <a:prstGeom prst="roundRect">
            <a:avLst>
              <a:gd name="adj" fmla="val 4960"/>
            </a:avLst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5BE6D3-0C5B-4A9B-83B5-6B01DC426DD3}"/>
              </a:ext>
            </a:extLst>
          </p:cNvPr>
          <p:cNvSpPr txBox="1"/>
          <p:nvPr/>
        </p:nvSpPr>
        <p:spPr>
          <a:xfrm>
            <a:off x="7151079" y="4412722"/>
            <a:ext cx="158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SLAC CRYO</a:t>
            </a:r>
            <a:br>
              <a:rPr lang="en-US" u="sng" dirty="0"/>
            </a:br>
            <a:r>
              <a:rPr lang="en-US" u="sng" dirty="0"/>
              <a:t>Cold</a:t>
            </a:r>
          </a:p>
          <a:p>
            <a:r>
              <a:rPr lang="en-US" u="sng" dirty="0"/>
              <a:t>Test Board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DE850C-6362-4658-9A8B-6365FEF1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75244E-5CE4-46DB-A723-64FD2FB6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76F9E60-EE3E-4A03-B0BD-608729ED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359291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A783-E3B3-42EB-BCCE-ACA65EF2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 FEMB – Power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53CF-7264-46CA-8012-80779D9B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353" y="1451344"/>
            <a:ext cx="3758609" cy="341934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Available by alternative loading options:</a:t>
            </a:r>
          </a:p>
          <a:p>
            <a:r>
              <a:rPr lang="en-US" sz="2000" dirty="0"/>
              <a:t>Alternate 1:</a:t>
            </a:r>
            <a:endParaRPr lang="en-US" sz="2200" dirty="0"/>
          </a:p>
          <a:p>
            <a:pPr lvl="1"/>
            <a:r>
              <a:rPr lang="en-US" sz="1800" dirty="0"/>
              <a:t>CRYO LDOs enabled.</a:t>
            </a:r>
          </a:p>
          <a:p>
            <a:pPr lvl="1"/>
            <a:r>
              <a:rPr lang="en-US" sz="1800" dirty="0"/>
              <a:t>Raw power supplies directly to supply CRYO LDOs (not default option but may be interesting to test if we can supply 2.5 V raw power).</a:t>
            </a:r>
          </a:p>
          <a:p>
            <a:pPr defTabSz="914400"/>
            <a:r>
              <a:rPr lang="en-US" sz="2000" dirty="0"/>
              <a:t>Alternate 2:</a:t>
            </a:r>
            <a:endParaRPr lang="en-US" sz="2200" dirty="0"/>
          </a:p>
          <a:p>
            <a:pPr lvl="1" defTabSz="914400"/>
            <a:r>
              <a:rPr lang="en-US" sz="1800" dirty="0"/>
              <a:t>CRYO LDOs disabled.</a:t>
            </a:r>
          </a:p>
          <a:p>
            <a:pPr lvl="1" defTabSz="914400"/>
            <a:r>
              <a:rPr lang="en-US" sz="1800" dirty="0"/>
              <a:t>Raw power to LDOs that generate required CRYO internal voltages.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638B30-29D5-4ABA-BAA6-5F6221FD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5A8A35-9D37-4DC1-A231-FACAB299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5DBC30-5338-4FCA-BDBF-4648B353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C36C7-4F57-4BE2-90C7-1904D6EA7C78}"/>
              </a:ext>
            </a:extLst>
          </p:cNvPr>
          <p:cNvSpPr/>
          <p:nvPr/>
        </p:nvSpPr>
        <p:spPr>
          <a:xfrm>
            <a:off x="850606" y="2056352"/>
            <a:ext cx="1320987" cy="6883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Analog 2.5 V LDO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CA462-5276-4890-A857-825C89EF61AD}"/>
              </a:ext>
            </a:extLst>
          </p:cNvPr>
          <p:cNvSpPr/>
          <p:nvPr/>
        </p:nvSpPr>
        <p:spPr>
          <a:xfrm>
            <a:off x="850606" y="2970692"/>
            <a:ext cx="1320987" cy="6883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2.5 V LDO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71FFB3-01E4-426A-AD23-5E04C7096F9D}"/>
              </a:ext>
            </a:extLst>
          </p:cNvPr>
          <p:cNvSpPr/>
          <p:nvPr/>
        </p:nvSpPr>
        <p:spPr>
          <a:xfrm>
            <a:off x="2974351" y="2105718"/>
            <a:ext cx="1709075" cy="15958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CRYO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1BBF6-D11F-4C93-8B52-F88D9ADAFC6C}"/>
              </a:ext>
            </a:extLst>
          </p:cNvPr>
          <p:cNvSpPr/>
          <p:nvPr/>
        </p:nvSpPr>
        <p:spPr>
          <a:xfrm>
            <a:off x="3039141" y="2211233"/>
            <a:ext cx="823030" cy="13932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On-Chip LDOs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23506B-BEA8-4471-9680-28D6A2BD0A63}"/>
              </a:ext>
            </a:extLst>
          </p:cNvPr>
          <p:cNvCxnSpPr>
            <a:endCxn id="4" idx="1"/>
          </p:cNvCxnSpPr>
          <p:nvPr/>
        </p:nvCxnSpPr>
        <p:spPr>
          <a:xfrm>
            <a:off x="47847" y="2400536"/>
            <a:ext cx="80275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9466BE-90E0-45CB-B43E-8353B653D3E1}"/>
              </a:ext>
            </a:extLst>
          </p:cNvPr>
          <p:cNvCxnSpPr/>
          <p:nvPr/>
        </p:nvCxnSpPr>
        <p:spPr>
          <a:xfrm>
            <a:off x="47846" y="3254685"/>
            <a:ext cx="80275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363E65-DEA2-4CEC-9FA1-DCC00CE7B838}"/>
              </a:ext>
            </a:extLst>
          </p:cNvPr>
          <p:cNvSpPr txBox="1"/>
          <p:nvPr/>
        </p:nvSpPr>
        <p:spPr>
          <a:xfrm>
            <a:off x="0" y="2560010"/>
            <a:ext cx="139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(~3 V)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24E9CF-956A-42DA-A6A0-83508D6C16B3}"/>
              </a:ext>
            </a:extLst>
          </p:cNvPr>
          <p:cNvCxnSpPr>
            <a:cxnSpLocks/>
          </p:cNvCxnSpPr>
          <p:nvPr/>
        </p:nvCxnSpPr>
        <p:spPr>
          <a:xfrm>
            <a:off x="2171593" y="2428239"/>
            <a:ext cx="8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693D70-C508-4EB7-8A42-06D79B1AEE64}"/>
              </a:ext>
            </a:extLst>
          </p:cNvPr>
          <p:cNvCxnSpPr>
            <a:cxnSpLocks/>
          </p:cNvCxnSpPr>
          <p:nvPr/>
        </p:nvCxnSpPr>
        <p:spPr>
          <a:xfrm>
            <a:off x="2171592" y="3282388"/>
            <a:ext cx="8675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B4D00C-B21C-4F98-A76D-4CC6E706F82F}"/>
              </a:ext>
            </a:extLst>
          </p:cNvPr>
          <p:cNvSpPr txBox="1"/>
          <p:nvPr/>
        </p:nvSpPr>
        <p:spPr>
          <a:xfrm>
            <a:off x="299499" y="5613064"/>
            <a:ext cx="458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*All options use separate analog/digital power.</a:t>
            </a:r>
          </a:p>
          <a:p>
            <a:r>
              <a:rPr lang="en-US" dirty="0"/>
              <a:t>** Only one of two CRYO ASICs shown.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4E778-A454-41EE-B8AD-D393ECAF01F6}"/>
              </a:ext>
            </a:extLst>
          </p:cNvPr>
          <p:cNvSpPr txBox="1"/>
          <p:nvPr/>
        </p:nvSpPr>
        <p:spPr>
          <a:xfrm>
            <a:off x="2144854" y="210948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DAA3E2-93FB-450B-8F15-B9BE2CB1E3D3}"/>
              </a:ext>
            </a:extLst>
          </p:cNvPr>
          <p:cNvSpPr txBox="1"/>
          <p:nvPr/>
        </p:nvSpPr>
        <p:spPr>
          <a:xfrm>
            <a:off x="2122501" y="2964384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37D455-BF5E-4464-A34C-CF74766A7209}"/>
              </a:ext>
            </a:extLst>
          </p:cNvPr>
          <p:cNvSpPr txBox="1"/>
          <p:nvPr/>
        </p:nvSpPr>
        <p:spPr>
          <a:xfrm>
            <a:off x="40258" y="210948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3CF208-663F-4E63-BE87-E188177D3E11}"/>
              </a:ext>
            </a:extLst>
          </p:cNvPr>
          <p:cNvSpPr txBox="1"/>
          <p:nvPr/>
        </p:nvSpPr>
        <p:spPr>
          <a:xfrm>
            <a:off x="17905" y="2964384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AD0B7B7-8AD5-40F0-9C36-3DEAE12A6DC4}"/>
              </a:ext>
            </a:extLst>
          </p:cNvPr>
          <p:cNvSpPr txBox="1">
            <a:spLocks/>
          </p:cNvSpPr>
          <p:nvPr/>
        </p:nvSpPr>
        <p:spPr bwMode="auto">
          <a:xfrm>
            <a:off x="233029" y="3918330"/>
            <a:ext cx="4610986" cy="13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Default loading option:</a:t>
            </a:r>
          </a:p>
          <a:p>
            <a:pPr lvl="1"/>
            <a:r>
              <a:rPr lang="en-US" sz="1800" dirty="0"/>
              <a:t>CRYO LDOs enabled.</a:t>
            </a:r>
          </a:p>
          <a:p>
            <a:pPr lvl="1"/>
            <a:r>
              <a:rPr lang="en-US" sz="1800" dirty="0"/>
              <a:t>Raw power supplies separate digital and analog 2.5 V LDOs, which supply CRYO LDOs.</a:t>
            </a:r>
          </a:p>
        </p:txBody>
      </p:sp>
    </p:spTree>
    <p:extLst>
      <p:ext uri="{BB962C8B-B14F-4D97-AF65-F5344CB8AC3E}">
        <p14:creationId xmlns:p14="http://schemas.microsoft.com/office/powerpoint/2010/main" val="358618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A783-E3B3-42EB-BCCE-ACA65EF2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 FEMB – Power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53CF-7264-46CA-8012-80779D9B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353" y="1451344"/>
            <a:ext cx="3758609" cy="341934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Available by alternative loading options:</a:t>
            </a:r>
          </a:p>
          <a:p>
            <a:r>
              <a:rPr lang="en-US" sz="2000" b="1" dirty="0"/>
              <a:t>Alternate 1:</a:t>
            </a:r>
            <a:endParaRPr lang="en-US" sz="2200" b="1" dirty="0"/>
          </a:p>
          <a:p>
            <a:pPr lvl="1"/>
            <a:r>
              <a:rPr lang="en-US" sz="1800" dirty="0"/>
              <a:t>CRYO LDOs enabled.</a:t>
            </a:r>
          </a:p>
          <a:p>
            <a:pPr lvl="1"/>
            <a:r>
              <a:rPr lang="en-US" sz="1800" dirty="0"/>
              <a:t>Raw power supplies directly to supply CRYO LDOs (not default option but may be interesting to test if we can supply 2.5 V raw power).</a:t>
            </a:r>
          </a:p>
          <a:p>
            <a:pPr defTabSz="914400"/>
            <a:r>
              <a:rPr lang="en-US" sz="2000" dirty="0"/>
              <a:t>Alternate 2:</a:t>
            </a:r>
            <a:endParaRPr lang="en-US" sz="2200" dirty="0"/>
          </a:p>
          <a:p>
            <a:pPr lvl="1" defTabSz="914400"/>
            <a:r>
              <a:rPr lang="en-US" sz="1800" dirty="0"/>
              <a:t>CRYO LDOs disabled.</a:t>
            </a:r>
          </a:p>
          <a:p>
            <a:pPr lvl="1" defTabSz="914400"/>
            <a:r>
              <a:rPr lang="en-US" sz="1800" dirty="0"/>
              <a:t>Raw power to LDOs that generate required CRYO internal voltages.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638B30-29D5-4ABA-BAA6-5F6221FD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5A8A35-9D37-4DC1-A231-FACAB299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5DBC30-5338-4FCA-BDBF-4648B353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71FFB3-01E4-426A-AD23-5E04C7096F9D}"/>
              </a:ext>
            </a:extLst>
          </p:cNvPr>
          <p:cNvSpPr/>
          <p:nvPr/>
        </p:nvSpPr>
        <p:spPr>
          <a:xfrm>
            <a:off x="2974351" y="2105718"/>
            <a:ext cx="1709075" cy="15958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CRYO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1BBF6-D11F-4C93-8B52-F88D9ADAFC6C}"/>
              </a:ext>
            </a:extLst>
          </p:cNvPr>
          <p:cNvSpPr/>
          <p:nvPr/>
        </p:nvSpPr>
        <p:spPr>
          <a:xfrm>
            <a:off x="3039141" y="2211233"/>
            <a:ext cx="823030" cy="13932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On-Chip LDOs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363E65-DEA2-4CEC-9FA1-DCC00CE7B838}"/>
              </a:ext>
            </a:extLst>
          </p:cNvPr>
          <p:cNvSpPr txBox="1"/>
          <p:nvPr/>
        </p:nvSpPr>
        <p:spPr>
          <a:xfrm>
            <a:off x="0" y="238819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(2.5 V)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24E9CF-956A-42DA-A6A0-83508D6C16B3}"/>
              </a:ext>
            </a:extLst>
          </p:cNvPr>
          <p:cNvCxnSpPr>
            <a:cxnSpLocks/>
          </p:cNvCxnSpPr>
          <p:nvPr/>
        </p:nvCxnSpPr>
        <p:spPr>
          <a:xfrm>
            <a:off x="63795" y="2428239"/>
            <a:ext cx="29753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693D70-C508-4EB7-8A42-06D79B1AEE64}"/>
              </a:ext>
            </a:extLst>
          </p:cNvPr>
          <p:cNvCxnSpPr>
            <a:cxnSpLocks/>
          </p:cNvCxnSpPr>
          <p:nvPr/>
        </p:nvCxnSpPr>
        <p:spPr>
          <a:xfrm>
            <a:off x="85060" y="3282388"/>
            <a:ext cx="29540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A00E88-94C5-44B9-84D7-1F054CBED1C2}"/>
              </a:ext>
            </a:extLst>
          </p:cNvPr>
          <p:cNvSpPr txBox="1"/>
          <p:nvPr/>
        </p:nvSpPr>
        <p:spPr>
          <a:xfrm>
            <a:off x="299499" y="5613064"/>
            <a:ext cx="458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*All options use separate analog/digital power.</a:t>
            </a:r>
          </a:p>
          <a:p>
            <a:r>
              <a:rPr lang="en-US" dirty="0"/>
              <a:t>** Only one of two CRYO ASICs shown.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1D25C-4BCC-4C81-A74F-4C53B675EE70}"/>
              </a:ext>
            </a:extLst>
          </p:cNvPr>
          <p:cNvSpPr txBox="1"/>
          <p:nvPr/>
        </p:nvSpPr>
        <p:spPr>
          <a:xfrm>
            <a:off x="1054203" y="210571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13B23-87A1-441B-A56F-6876E3B22F2A}"/>
              </a:ext>
            </a:extLst>
          </p:cNvPr>
          <p:cNvSpPr txBox="1"/>
          <p:nvPr/>
        </p:nvSpPr>
        <p:spPr>
          <a:xfrm>
            <a:off x="1031850" y="2960616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6D4B18-ECC9-4087-892F-11198EC99858}"/>
              </a:ext>
            </a:extLst>
          </p:cNvPr>
          <p:cNvSpPr txBox="1"/>
          <p:nvPr/>
        </p:nvSpPr>
        <p:spPr>
          <a:xfrm>
            <a:off x="0" y="324433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(2.5 V)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A404F-90F3-4F12-B25B-31B11DECD005}"/>
              </a:ext>
            </a:extLst>
          </p:cNvPr>
          <p:cNvSpPr txBox="1">
            <a:spLocks/>
          </p:cNvSpPr>
          <p:nvPr/>
        </p:nvSpPr>
        <p:spPr bwMode="auto">
          <a:xfrm>
            <a:off x="233029" y="3918330"/>
            <a:ext cx="4610986" cy="13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Default loading option:</a:t>
            </a:r>
          </a:p>
          <a:p>
            <a:pPr lvl="1"/>
            <a:r>
              <a:rPr lang="en-US" sz="1800" dirty="0"/>
              <a:t>CRYO LDOs enabled.</a:t>
            </a:r>
          </a:p>
          <a:p>
            <a:pPr lvl="1"/>
            <a:r>
              <a:rPr lang="en-US" sz="1800" dirty="0"/>
              <a:t>Raw power supplies separate digital and analog 2.5 V LDOs, which supply CRYO LDOs.</a:t>
            </a:r>
          </a:p>
        </p:txBody>
      </p:sp>
    </p:spTree>
    <p:extLst>
      <p:ext uri="{BB962C8B-B14F-4D97-AF65-F5344CB8AC3E}">
        <p14:creationId xmlns:p14="http://schemas.microsoft.com/office/powerpoint/2010/main" val="289869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A783-E3B3-42EB-BCCE-ACA65EF2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 FEMB – Power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53CF-7264-46CA-8012-80779D9B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353" y="1451344"/>
            <a:ext cx="3758609" cy="341934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Available by alternative loading options:</a:t>
            </a:r>
          </a:p>
          <a:p>
            <a:r>
              <a:rPr lang="en-US" sz="2000" dirty="0"/>
              <a:t>Alternate 1:</a:t>
            </a:r>
            <a:endParaRPr lang="en-US" sz="2200" dirty="0"/>
          </a:p>
          <a:p>
            <a:pPr lvl="1"/>
            <a:r>
              <a:rPr lang="en-US" sz="1800" dirty="0"/>
              <a:t>CRYO LDOs enabled.</a:t>
            </a:r>
          </a:p>
          <a:p>
            <a:pPr lvl="1"/>
            <a:r>
              <a:rPr lang="en-US" sz="1800" dirty="0"/>
              <a:t>Raw power supplies directly to supply CRYO LDOs (not default option but may be interesting to test if we can supply 2.5 V raw power).</a:t>
            </a:r>
          </a:p>
          <a:p>
            <a:pPr defTabSz="914400"/>
            <a:r>
              <a:rPr lang="en-US" sz="2000" b="1" dirty="0"/>
              <a:t>Alternate 2:</a:t>
            </a:r>
            <a:endParaRPr lang="en-US" sz="2200" b="1" dirty="0"/>
          </a:p>
          <a:p>
            <a:pPr lvl="1" defTabSz="914400"/>
            <a:r>
              <a:rPr lang="en-US" sz="1800" dirty="0"/>
              <a:t>CRYO LDOs disabled.</a:t>
            </a:r>
          </a:p>
          <a:p>
            <a:pPr lvl="1" defTabSz="914400"/>
            <a:r>
              <a:rPr lang="en-US" sz="1800" dirty="0"/>
              <a:t>Raw power to LDOs that generate required CRYO internal voltages.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A30D2C-42F5-4DF5-A64B-50460D969467}"/>
              </a:ext>
            </a:extLst>
          </p:cNvPr>
          <p:cNvSpPr txBox="1">
            <a:spLocks/>
          </p:cNvSpPr>
          <p:nvPr/>
        </p:nvSpPr>
        <p:spPr bwMode="auto">
          <a:xfrm>
            <a:off x="233029" y="3918330"/>
            <a:ext cx="4610986" cy="13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Default loading option:</a:t>
            </a:r>
          </a:p>
          <a:p>
            <a:pPr lvl="1"/>
            <a:r>
              <a:rPr lang="en-US" sz="1800" dirty="0"/>
              <a:t>CRYO LDOs enabled.</a:t>
            </a:r>
          </a:p>
          <a:p>
            <a:pPr lvl="1"/>
            <a:r>
              <a:rPr lang="en-US" sz="1800" dirty="0"/>
              <a:t>Raw power supplies separate digital and analog 2.5 V LDOs, which supply CRYO LDOs.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638B30-29D5-4ABA-BAA6-5F6221FD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5A8A35-9D37-4DC1-A231-FACAB299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5DBC30-5338-4FCA-BDBF-4648B353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71FFB3-01E4-426A-AD23-5E04C7096F9D}"/>
              </a:ext>
            </a:extLst>
          </p:cNvPr>
          <p:cNvSpPr/>
          <p:nvPr/>
        </p:nvSpPr>
        <p:spPr>
          <a:xfrm>
            <a:off x="3085993" y="1873537"/>
            <a:ext cx="1709075" cy="15958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24E9CF-956A-42DA-A6A0-83508D6C16B3}"/>
              </a:ext>
            </a:extLst>
          </p:cNvPr>
          <p:cNvCxnSpPr>
            <a:cxnSpLocks/>
          </p:cNvCxnSpPr>
          <p:nvPr/>
        </p:nvCxnSpPr>
        <p:spPr>
          <a:xfrm>
            <a:off x="63795" y="1738560"/>
            <a:ext cx="11754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693D70-C508-4EB7-8A42-06D79B1AEE64}"/>
              </a:ext>
            </a:extLst>
          </p:cNvPr>
          <p:cNvCxnSpPr>
            <a:cxnSpLocks/>
          </p:cNvCxnSpPr>
          <p:nvPr/>
        </p:nvCxnSpPr>
        <p:spPr>
          <a:xfrm>
            <a:off x="85060" y="2705871"/>
            <a:ext cx="11324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A00E88-94C5-44B9-84D7-1F054CBED1C2}"/>
              </a:ext>
            </a:extLst>
          </p:cNvPr>
          <p:cNvSpPr txBox="1"/>
          <p:nvPr/>
        </p:nvSpPr>
        <p:spPr>
          <a:xfrm>
            <a:off x="299499" y="5613064"/>
            <a:ext cx="458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*All options use separate analog/digital power.</a:t>
            </a:r>
          </a:p>
          <a:p>
            <a:r>
              <a:rPr lang="en-US" dirty="0"/>
              <a:t>** Only one of two CRYO ASICs shown.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1D25C-4BCC-4C81-A74F-4C53B675EE70}"/>
              </a:ext>
            </a:extLst>
          </p:cNvPr>
          <p:cNvSpPr txBox="1"/>
          <p:nvPr/>
        </p:nvSpPr>
        <p:spPr>
          <a:xfrm>
            <a:off x="107413" y="141603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13B23-87A1-441B-A56F-6876E3B22F2A}"/>
              </a:ext>
            </a:extLst>
          </p:cNvPr>
          <p:cNvSpPr txBox="1"/>
          <p:nvPr/>
        </p:nvSpPr>
        <p:spPr>
          <a:xfrm>
            <a:off x="85060" y="2384099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D6F1A2-C15B-4617-BA5C-805CD8B6DBBA}"/>
              </a:ext>
            </a:extLst>
          </p:cNvPr>
          <p:cNvSpPr/>
          <p:nvPr/>
        </p:nvSpPr>
        <p:spPr>
          <a:xfrm>
            <a:off x="1239223" y="1388971"/>
            <a:ext cx="1320987" cy="6883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Analog 2 V LDO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714C5C-8773-473B-BC86-B4F1A5E54102}"/>
              </a:ext>
            </a:extLst>
          </p:cNvPr>
          <p:cNvSpPr/>
          <p:nvPr/>
        </p:nvSpPr>
        <p:spPr>
          <a:xfrm>
            <a:off x="1239223" y="2324576"/>
            <a:ext cx="1320987" cy="6883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2 V LDO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E3B24D-49AD-4662-86E8-EB940390133B}"/>
              </a:ext>
            </a:extLst>
          </p:cNvPr>
          <p:cNvSpPr/>
          <p:nvPr/>
        </p:nvSpPr>
        <p:spPr>
          <a:xfrm>
            <a:off x="1217535" y="3226853"/>
            <a:ext cx="1320987" cy="6883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Digital 1 V LDO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29B3721-4476-46C0-AE3D-763F5986C1A2}"/>
              </a:ext>
            </a:extLst>
          </p:cNvPr>
          <p:cNvCxnSpPr>
            <a:cxnSpLocks/>
            <a:stCxn id="24" idx="3"/>
            <a:endCxn id="11" idx="0"/>
          </p:cNvCxnSpPr>
          <p:nvPr/>
        </p:nvCxnSpPr>
        <p:spPr>
          <a:xfrm>
            <a:off x="2560210" y="1733155"/>
            <a:ext cx="1380321" cy="14038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B5617DE-334D-4364-8694-940AA982E364}"/>
              </a:ext>
            </a:extLst>
          </p:cNvPr>
          <p:cNvCxnSpPr>
            <a:cxnSpLocks/>
            <a:stCxn id="28" idx="3"/>
            <a:endCxn id="11" idx="2"/>
          </p:cNvCxnSpPr>
          <p:nvPr/>
        </p:nvCxnSpPr>
        <p:spPr>
          <a:xfrm flipV="1">
            <a:off x="2538522" y="3469408"/>
            <a:ext cx="1402009" cy="10162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90386BA-D047-4644-97BA-EE6C627EDDE3}"/>
              </a:ext>
            </a:extLst>
          </p:cNvPr>
          <p:cNvCxnSpPr>
            <a:cxnSpLocks/>
            <a:stCxn id="25" idx="3"/>
            <a:endCxn id="11" idx="1"/>
          </p:cNvCxnSpPr>
          <p:nvPr/>
        </p:nvCxnSpPr>
        <p:spPr>
          <a:xfrm>
            <a:off x="2560210" y="2668760"/>
            <a:ext cx="525783" cy="271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8DD1C072-4A2D-47F5-9181-B4821DEEC63F}"/>
              </a:ext>
            </a:extLst>
          </p:cNvPr>
          <p:cNvCxnSpPr>
            <a:cxnSpLocks/>
            <a:stCxn id="23" idx="2"/>
            <a:endCxn id="28" idx="1"/>
          </p:cNvCxnSpPr>
          <p:nvPr/>
        </p:nvCxnSpPr>
        <p:spPr>
          <a:xfrm rot="16200000" flipH="1">
            <a:off x="437436" y="2790938"/>
            <a:ext cx="817606" cy="74259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57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CEE3-7593-451B-9A84-3F3F95F0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 FEMB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E9081-2563-47C3-BBE0-3E058CBF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18" y="1733598"/>
            <a:ext cx="4791008" cy="39858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AFB6B4-7EE3-454C-8BD6-6ABF6C718A46}"/>
              </a:ext>
            </a:extLst>
          </p:cNvPr>
          <p:cNvSpPr txBox="1">
            <a:spLocks/>
          </p:cNvSpPr>
          <p:nvPr/>
        </p:nvSpPr>
        <p:spPr bwMode="auto">
          <a:xfrm>
            <a:off x="5135526" y="1797832"/>
            <a:ext cx="3703674" cy="39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/>
              <a:t>Generally using same components as BNL FEMB to ensure compatibility with cold operation.</a:t>
            </a:r>
          </a:p>
          <a:p>
            <a:pPr defTabSz="914400"/>
            <a:r>
              <a:rPr lang="en-US" sz="2400" dirty="0"/>
              <a:t>For example, same LDOs (TPS74201) and filtering circuits as original BNL FEMB.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56A134-F421-4D12-8F92-A6EF787A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9C5629-6A89-40F3-9AAD-F9E431F1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0AE22AE-8F4D-4FC7-B869-C0BA13B1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150369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7D76-3C09-434D-BA58-3080265F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CRYO FEMB – ASIC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7CF8-192E-48E7-810B-78E6A5DC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DUNE and </a:t>
            </a:r>
            <a:r>
              <a:rPr lang="en-US" sz="2000" dirty="0" err="1"/>
              <a:t>nEXO</a:t>
            </a:r>
            <a:r>
              <a:rPr lang="en-US" sz="2000" dirty="0"/>
              <a:t> variants have different pinouts.</a:t>
            </a:r>
          </a:p>
          <a:p>
            <a:pPr lvl="1"/>
            <a:r>
              <a:rPr lang="en-US" sz="1800" dirty="0"/>
              <a:t>Changes are limited to just a few pins.</a:t>
            </a:r>
          </a:p>
          <a:p>
            <a:r>
              <a:rPr lang="en-US" sz="2000" dirty="0"/>
              <a:t>Both are supported by same FEMB using different loading options.</a:t>
            </a:r>
          </a:p>
          <a:p>
            <a:r>
              <a:rPr lang="en-US" sz="2000" dirty="0"/>
              <a:t>This will allow first bring up of the FEMB without needing to wait for </a:t>
            </a:r>
            <a:r>
              <a:rPr lang="en-US" sz="2000" dirty="0" err="1"/>
              <a:t>nEXO</a:t>
            </a:r>
            <a:r>
              <a:rPr lang="en-US" sz="2000" dirty="0"/>
              <a:t> CRYO ASICs.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320F1-5277-4F3B-9AFD-7467D523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65" y="3188500"/>
            <a:ext cx="7466635" cy="30900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36970-7DAB-4563-8DCD-6CFADABB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8D215-B520-42BE-94A6-62EE6BAF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D5948E-BAF1-4BED-AF78-DA6B1D9F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200516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C110-550E-43A3-BD57-B70AB677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Placement (in progress)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73A83-CDEF-409E-99CF-8188A2E1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" y="1275904"/>
            <a:ext cx="6078944" cy="47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01D0C-D2E8-4C52-BF4D-E5906D40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71" y="1255257"/>
            <a:ext cx="2557666" cy="2684721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2BC9B4-856B-4A9E-8D2E-57A9E76412CC}"/>
              </a:ext>
            </a:extLst>
          </p:cNvPr>
          <p:cNvSpPr/>
          <p:nvPr/>
        </p:nvSpPr>
        <p:spPr>
          <a:xfrm>
            <a:off x="1334840" y="3676664"/>
            <a:ext cx="602323" cy="8372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FC3EE6-10CC-4683-9BDA-B9A4FF0B6EB7}"/>
              </a:ext>
            </a:extLst>
          </p:cNvPr>
          <p:cNvSpPr txBox="1">
            <a:spLocks/>
          </p:cNvSpPr>
          <p:nvPr/>
        </p:nvSpPr>
        <p:spPr bwMode="auto">
          <a:xfrm>
            <a:off x="6177171" y="4015796"/>
            <a:ext cx="3035942" cy="21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127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400" dirty="0"/>
              <a:t>Analog inputs fanned in as on SLAC test board.</a:t>
            </a:r>
          </a:p>
          <a:p>
            <a:pPr defTabSz="914400"/>
            <a:r>
              <a:rPr lang="en-US" sz="1400" dirty="0" err="1"/>
              <a:t>CoB</a:t>
            </a:r>
            <a:r>
              <a:rPr lang="en-US" sz="1400" dirty="0"/>
              <a:t> leaves plenty of room for filtering capacitors.</a:t>
            </a:r>
          </a:p>
          <a:p>
            <a:pPr defTabSz="914400"/>
            <a:r>
              <a:rPr lang="en-US" sz="1400" dirty="0"/>
              <a:t>Careful w/ power planes per SLAC experience.</a:t>
            </a:r>
          </a:p>
          <a:p>
            <a:pPr defTabSz="914400"/>
            <a:r>
              <a:rPr lang="en-US" sz="1400" dirty="0"/>
              <a:t>Adopt connectors used by current </a:t>
            </a:r>
            <a:r>
              <a:rPr lang="en-US" sz="1400" dirty="0" err="1"/>
              <a:t>ColdADC+FPGA</a:t>
            </a:r>
            <a:r>
              <a:rPr lang="en-US" sz="1400" dirty="0"/>
              <a:t> FEMB. </a:t>
            </a:r>
          </a:p>
          <a:p>
            <a:pPr marL="0" indent="0" defTabSz="914400">
              <a:buNone/>
            </a:pPr>
            <a:r>
              <a:rPr lang="en-US" sz="1400" b="1" i="1" dirty="0">
                <a:sym typeface="Wingdings" panose="05000000000000000000" pitchFamily="2" charset="2"/>
              </a:rPr>
              <a:t> Need careful final checks on pinouts with new WIB.</a:t>
            </a:r>
            <a:endParaRPr lang="en-US" sz="1400" b="1" i="1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B1E76DF-C6F9-4ED1-8328-93E96FC7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CRYO FEMB @ TPC Electronics Review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9BB603-52F9-4AE5-B7B4-60219651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C9C6-3915-4528-A0F6-672C3D0D879E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4FB1549-E656-45DD-B66C-55B88D51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12/6/2016</a:t>
            </a:r>
          </a:p>
        </p:txBody>
      </p:sp>
    </p:spTree>
    <p:extLst>
      <p:ext uri="{BB962C8B-B14F-4D97-AF65-F5344CB8AC3E}">
        <p14:creationId xmlns:p14="http://schemas.microsoft.com/office/powerpoint/2010/main" val="3335000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2618</TotalTime>
  <Words>963</Words>
  <Application>Microsoft Office PowerPoint</Application>
  <PresentationFormat>On-screen Show (4:3)</PresentationFormat>
  <Paragraphs>160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Segoe UI</vt:lpstr>
      <vt:lpstr>Segoe UI Semibold</vt:lpstr>
      <vt:lpstr>1_Office Theme</vt:lpstr>
      <vt:lpstr>Modified FEMB for the CRYO ASIC</vt:lpstr>
      <vt:lpstr>Reminder of CRYO Architecture</vt:lpstr>
      <vt:lpstr>CRYO FEMB Design Strategy</vt:lpstr>
      <vt:lpstr>CRYO FEMB – Power Options</vt:lpstr>
      <vt:lpstr>CRYO FEMB – Power Options</vt:lpstr>
      <vt:lpstr>CRYO FEMB – Power Options</vt:lpstr>
      <vt:lpstr>CRYO FEMB Components</vt:lpstr>
      <vt:lpstr>CRYO FEMB – ASIC Variants</vt:lpstr>
      <vt:lpstr>Initial Placement (in progress)</vt:lpstr>
      <vt:lpstr>Chip on Board</vt:lpstr>
      <vt:lpstr>Other Logistics – Wirebonding</vt:lpstr>
      <vt:lpstr>Test Plans</vt:lpstr>
      <vt:lpstr>Summary of Status,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 Electronics  (SCROD/IRS3D)</dc:title>
  <dc:creator>Kurtis Nishimura</dc:creator>
  <cp:lastModifiedBy>Marco Verzocchi</cp:lastModifiedBy>
  <cp:revision>61</cp:revision>
  <dcterms:created xsi:type="dcterms:W3CDTF">2018-07-17T01:48:28Z</dcterms:created>
  <dcterms:modified xsi:type="dcterms:W3CDTF">2020-02-06T12:57:54Z</dcterms:modified>
</cp:coreProperties>
</file>