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2"/>
  </p:notesMasterIdLst>
  <p:handoutMasterIdLst>
    <p:handoutMasterId r:id="rId33"/>
  </p:handoutMasterIdLst>
  <p:sldIdLst>
    <p:sldId id="299" r:id="rId5"/>
    <p:sldId id="1101" r:id="rId6"/>
    <p:sldId id="1132" r:id="rId7"/>
    <p:sldId id="1045" r:id="rId8"/>
    <p:sldId id="1134" r:id="rId9"/>
    <p:sldId id="1103" r:id="rId10"/>
    <p:sldId id="1104" r:id="rId11"/>
    <p:sldId id="1105" r:id="rId12"/>
    <p:sldId id="1106" r:id="rId13"/>
    <p:sldId id="1107" r:id="rId14"/>
    <p:sldId id="1127" r:id="rId15"/>
    <p:sldId id="1128" r:id="rId16"/>
    <p:sldId id="1133" r:id="rId17"/>
    <p:sldId id="1110" r:id="rId18"/>
    <p:sldId id="1111" r:id="rId19"/>
    <p:sldId id="1112" r:id="rId20"/>
    <p:sldId id="1113" r:id="rId21"/>
    <p:sldId id="1114" r:id="rId22"/>
    <p:sldId id="1115" r:id="rId23"/>
    <p:sldId id="1116" r:id="rId24"/>
    <p:sldId id="1117" r:id="rId25"/>
    <p:sldId id="1130" r:id="rId26"/>
    <p:sldId id="1123" r:id="rId27"/>
    <p:sldId id="1121" r:id="rId28"/>
    <p:sldId id="1124" r:id="rId29"/>
    <p:sldId id="1125" r:id="rId30"/>
    <p:sldId id="1129" r:id="rId31"/>
  </p:sldIdLst>
  <p:sldSz cx="9144000" cy="5143500" type="screen16x9"/>
  <p:notesSz cx="6950075" cy="92360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2">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08">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guide id="19" orient="horz" pos="245">
          <p15:clr>
            <a:srgbClr val="A4A3A4"/>
          </p15:clr>
        </p15:guide>
        <p15:guide id="20" orient="horz" pos="971">
          <p15:clr>
            <a:srgbClr val="A4A3A4"/>
          </p15:clr>
        </p15:guide>
        <p15:guide id="21" orient="horz" pos="2809">
          <p15:clr>
            <a:srgbClr val="A4A3A4"/>
          </p15:clr>
        </p15:guide>
        <p15:guide id="22" orient="horz" pos="2985">
          <p15:clr>
            <a:srgbClr val="A4A3A4"/>
          </p15:clr>
        </p15:guide>
        <p15:guide id="23" orient="horz" pos="789">
          <p15:clr>
            <a:srgbClr val="A4A3A4"/>
          </p15:clr>
        </p15:guide>
        <p15:guide id="24" orient="horz" pos="1306">
          <p15:clr>
            <a:srgbClr val="A4A3A4"/>
          </p15:clr>
        </p15:guide>
        <p15:guide id="25" orient="horz" pos="3137">
          <p15:clr>
            <a:srgbClr val="A4A3A4"/>
          </p15:clr>
        </p15:guide>
        <p15:guide id="26" orient="horz" pos="425">
          <p15:clr>
            <a:srgbClr val="A4A3A4"/>
          </p15:clr>
        </p15:guide>
        <p15:guide id="27" orient="horz" pos="21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54"/>
    <a:srgbClr val="44EAB3"/>
    <a:srgbClr val="0FE1DC"/>
    <a:srgbClr val="0070C0"/>
    <a:srgbClr val="6600FF"/>
    <a:srgbClr val="FF2F54"/>
    <a:srgbClr val="FF0000"/>
    <a:srgbClr val="B381D9"/>
    <a:srgbClr val="00FF00"/>
    <a:srgbClr val="C39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EEE27-90EE-0645-2506-0B3C203BE8AD}" v="57" dt="2020-02-06T22:25:27.525"/>
    <p1510:client id="{227B91EF-FF78-85E9-0A1D-53923E08D4BE}" v="19" dt="2020-02-07T01:24:25.622"/>
    <p1510:client id="{2418C653-0CA6-4476-BC45-42966E89AD42}" v="4" dt="2020-02-06T20:54:08.816"/>
    <p1510:client id="{326B59B3-9575-7E07-F828-0DE5F8B155D4}" v="194" dt="2020-02-06T22:55:15.764"/>
    <p1510:client id="{382F66DD-1F14-3AB3-63E1-8D1EDCE85DE8}" v="1" dt="2020-02-06T21:20:03.130"/>
    <p1510:client id="{8928C436-0E3B-B69B-2018-35CB10269ABE}" v="1072" dt="2020-02-06T21:36:55.261"/>
    <p1510:client id="{B4F0ECCE-022E-8C89-1449-CBB5E21AED1A}" v="29" dt="2020-02-06T21:02:23.435"/>
    <p1510:client id="{BBB46C7B-A4C4-FCDE-D4D5-B7505C02BE6C}" v="17" dt="2020-02-06T22:57:24.192"/>
    <p1510:client id="{D5A49878-4533-8C16-015C-CA2A6FE8D0F1}" v="6" dt="2020-02-06T22:26:24.574"/>
    <p1510:client id="{F80A8E06-EB2A-2280-DF19-537FFB679E10}" v="1" dt="2020-02-06T21:21:54.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99" y="65"/>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 orient="horz" pos="245"/>
        <p:guide orient="horz" pos="971"/>
        <p:guide orient="horz" pos="2809"/>
        <p:guide orient="horz" pos="2985"/>
        <p:guide orient="horz" pos="789"/>
        <p:guide orient="horz" pos="1306"/>
        <p:guide orient="horz" pos="3137"/>
        <p:guide orient="horz" pos="425"/>
        <p:guide orient="horz" pos="210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FEBF33E-D9A7-42CC-B598-9AD8356CBB5A}" type="datetimeFigureOut">
              <a:rPr lang="en-US" smtClean="0"/>
              <a:pPr/>
              <a:t>2/6/2020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472941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3B58700-9FA2-48CE-AC88-D71D45EB490A}" type="datetimeFigureOut">
              <a:rPr lang="en-US" smtClean="0"/>
              <a:pPr/>
              <a:t>2/6/2020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4</a:t>
            </a:fld>
            <a:endParaRPr lang="en-US"/>
          </a:p>
        </p:txBody>
      </p:sp>
    </p:spTree>
    <p:extLst>
      <p:ext uri="{BB962C8B-B14F-4D97-AF65-F5344CB8AC3E}">
        <p14:creationId xmlns:p14="http://schemas.microsoft.com/office/powerpoint/2010/main" val="292788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15</a:t>
            </a:fld>
            <a:endParaRPr lang="en-US"/>
          </a:p>
        </p:txBody>
      </p:sp>
    </p:spTree>
    <p:extLst>
      <p:ext uri="{BB962C8B-B14F-4D97-AF65-F5344CB8AC3E}">
        <p14:creationId xmlns:p14="http://schemas.microsoft.com/office/powerpoint/2010/main" val="307070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16</a:t>
            </a:fld>
            <a:endParaRPr lang="en-US"/>
          </a:p>
        </p:txBody>
      </p:sp>
    </p:spTree>
    <p:extLst>
      <p:ext uri="{BB962C8B-B14F-4D97-AF65-F5344CB8AC3E}">
        <p14:creationId xmlns:p14="http://schemas.microsoft.com/office/powerpoint/2010/main" val="373121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17</a:t>
            </a:fld>
            <a:endParaRPr lang="en-US"/>
          </a:p>
        </p:txBody>
      </p:sp>
    </p:spTree>
    <p:extLst>
      <p:ext uri="{BB962C8B-B14F-4D97-AF65-F5344CB8AC3E}">
        <p14:creationId xmlns:p14="http://schemas.microsoft.com/office/powerpoint/2010/main" val="375576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18</a:t>
            </a:fld>
            <a:endParaRPr lang="en-US"/>
          </a:p>
        </p:txBody>
      </p:sp>
    </p:spTree>
    <p:extLst>
      <p:ext uri="{BB962C8B-B14F-4D97-AF65-F5344CB8AC3E}">
        <p14:creationId xmlns:p14="http://schemas.microsoft.com/office/powerpoint/2010/main" val="386483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25</a:t>
            </a:fld>
            <a:endParaRPr lang="en-US"/>
          </a:p>
        </p:txBody>
      </p:sp>
    </p:spTree>
    <p:extLst>
      <p:ext uri="{BB962C8B-B14F-4D97-AF65-F5344CB8AC3E}">
        <p14:creationId xmlns:p14="http://schemas.microsoft.com/office/powerpoint/2010/main" val="190462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26</a:t>
            </a:fld>
            <a:endParaRPr lang="en-US"/>
          </a:p>
        </p:txBody>
      </p:sp>
    </p:spTree>
    <p:extLst>
      <p:ext uri="{BB962C8B-B14F-4D97-AF65-F5344CB8AC3E}">
        <p14:creationId xmlns:p14="http://schemas.microsoft.com/office/powerpoint/2010/main" val="282469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27</a:t>
            </a:fld>
            <a:endParaRPr lang="en-US"/>
          </a:p>
        </p:txBody>
      </p:sp>
    </p:spTree>
    <p:extLst>
      <p:ext uri="{BB962C8B-B14F-4D97-AF65-F5344CB8AC3E}">
        <p14:creationId xmlns:p14="http://schemas.microsoft.com/office/powerpoint/2010/main" val="268715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5</a:t>
            </a:fld>
            <a:endParaRPr lang="en-US"/>
          </a:p>
        </p:txBody>
      </p:sp>
    </p:spTree>
    <p:extLst>
      <p:ext uri="{BB962C8B-B14F-4D97-AF65-F5344CB8AC3E}">
        <p14:creationId xmlns:p14="http://schemas.microsoft.com/office/powerpoint/2010/main" val="292477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6</a:t>
            </a:fld>
            <a:endParaRPr lang="en-US"/>
          </a:p>
        </p:txBody>
      </p:sp>
    </p:spTree>
    <p:extLst>
      <p:ext uri="{BB962C8B-B14F-4D97-AF65-F5344CB8AC3E}">
        <p14:creationId xmlns:p14="http://schemas.microsoft.com/office/powerpoint/2010/main" val="164895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7</a:t>
            </a:fld>
            <a:endParaRPr lang="en-US"/>
          </a:p>
        </p:txBody>
      </p:sp>
    </p:spTree>
    <p:extLst>
      <p:ext uri="{BB962C8B-B14F-4D97-AF65-F5344CB8AC3E}">
        <p14:creationId xmlns:p14="http://schemas.microsoft.com/office/powerpoint/2010/main" val="90490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8</a:t>
            </a:fld>
            <a:endParaRPr lang="en-US"/>
          </a:p>
        </p:txBody>
      </p:sp>
    </p:spTree>
    <p:extLst>
      <p:ext uri="{BB962C8B-B14F-4D97-AF65-F5344CB8AC3E}">
        <p14:creationId xmlns:p14="http://schemas.microsoft.com/office/powerpoint/2010/main" val="21237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9</a:t>
            </a:fld>
            <a:endParaRPr lang="en-US"/>
          </a:p>
        </p:txBody>
      </p:sp>
    </p:spTree>
    <p:extLst>
      <p:ext uri="{BB962C8B-B14F-4D97-AF65-F5344CB8AC3E}">
        <p14:creationId xmlns:p14="http://schemas.microsoft.com/office/powerpoint/2010/main" val="43672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10</a:t>
            </a:fld>
            <a:endParaRPr lang="en-US"/>
          </a:p>
        </p:txBody>
      </p:sp>
    </p:spTree>
    <p:extLst>
      <p:ext uri="{BB962C8B-B14F-4D97-AF65-F5344CB8AC3E}">
        <p14:creationId xmlns:p14="http://schemas.microsoft.com/office/powerpoint/2010/main" val="63274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11</a:t>
            </a:fld>
            <a:endParaRPr lang="en-US"/>
          </a:p>
        </p:txBody>
      </p:sp>
    </p:spTree>
    <p:extLst>
      <p:ext uri="{BB962C8B-B14F-4D97-AF65-F5344CB8AC3E}">
        <p14:creationId xmlns:p14="http://schemas.microsoft.com/office/powerpoint/2010/main" val="324733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FE9BC4E5-2BC1-4F43-85DD-A1B8F74CB7EB}" type="slidenum">
              <a:rPr lang="en-US" smtClean="0"/>
              <a:pPr/>
              <a:t>14</a:t>
            </a:fld>
            <a:endParaRPr lang="en-US"/>
          </a:p>
        </p:txBody>
      </p:sp>
    </p:spTree>
    <p:extLst>
      <p:ext uri="{BB962C8B-B14F-4D97-AF65-F5344CB8AC3E}">
        <p14:creationId xmlns:p14="http://schemas.microsoft.com/office/powerpoint/2010/main" val="208661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a:xfrm>
            <a:off x="0" y="0"/>
            <a:ext cx="9144000" cy="4375404"/>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0" y="0"/>
            <a:ext cx="9158400" cy="515160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53110" y="4545910"/>
            <a:ext cx="2190890" cy="400634"/>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545909"/>
            <a:ext cx="1922055" cy="483761"/>
          </a:xfrm>
          <a:prstGeom prst="rect">
            <a:avLst/>
          </a:prstGeom>
        </p:spPr>
      </p:pic>
      <p:sp>
        <p:nvSpPr>
          <p:cNvPr id="2" name="Title 1"/>
          <p:cNvSpPr>
            <a:spLocks noGrp="1"/>
          </p:cNvSpPr>
          <p:nvPr>
            <p:ph type="ctrTitle"/>
          </p:nvPr>
        </p:nvSpPr>
        <p:spPr>
          <a:xfrm>
            <a:off x="557215" y="402434"/>
            <a:ext cx="8008937" cy="1684735"/>
          </a:xfrm>
        </p:spPr>
        <p:txBody>
          <a:bodyPr anchor="b" anchorCtr="0">
            <a:noAutofit/>
          </a:bodyPr>
          <a:lstStyle>
            <a:lvl1pPr>
              <a:defRPr sz="4300"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557215" y="2734629"/>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5" name="Text Placeholder 14"/>
          <p:cNvSpPr>
            <a:spLocks noGrp="1"/>
          </p:cNvSpPr>
          <p:nvPr>
            <p:ph type="body" sz="quarter" idx="11" hasCustomPrompt="1"/>
          </p:nvPr>
        </p:nvSpPr>
        <p:spPr>
          <a:xfrm>
            <a:off x="557215" y="2066261"/>
            <a:ext cx="8008937" cy="476917"/>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a:t>Click to edit Master subtitle style</a:t>
            </a:r>
          </a:p>
        </p:txBody>
      </p:sp>
      <p:sp>
        <p:nvSpPr>
          <p:cNvPr id="12" name="Google Shape;26;p3"/>
          <p:cNvSpPr/>
          <p:nvPr userDrawn="1"/>
        </p:nvSpPr>
        <p:spPr>
          <a:xfrm>
            <a:off x="6569063" y="4009765"/>
            <a:ext cx="2451299" cy="398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800" b="1" i="1" u="none" strike="noStrike" cap="none">
                <a:solidFill>
                  <a:srgbClr val="981E32"/>
                </a:solidFill>
                <a:latin typeface="Arial"/>
                <a:ea typeface="Arial"/>
                <a:cs typeface="Arial"/>
                <a:sym typeface="Arial"/>
              </a:rPr>
              <a:t>TID-AIR </a:t>
            </a:r>
            <a:r>
              <a:rPr lang="en-US" sz="1200" b="1" i="1" u="none" strike="noStrike" cap="none">
                <a:solidFill>
                  <a:schemeClr val="bg1"/>
                </a:solidFill>
                <a:latin typeface="Arial"/>
                <a:ea typeface="Arial"/>
                <a:cs typeface="Arial"/>
                <a:sym typeface="Arial"/>
              </a:rPr>
              <a:t>Integrated Circuits</a:t>
            </a:r>
            <a:endParaRPr sz="1200" b="1" i="1" u="none" strike="noStrike" cap="none">
              <a:solidFill>
                <a:schemeClr val="bg1"/>
              </a:solidFill>
              <a:latin typeface="Arial"/>
              <a:ea typeface="Arial"/>
              <a:cs typeface="Arial"/>
              <a:sym typeface="Arial"/>
            </a:endParaRPr>
          </a:p>
        </p:txBody>
      </p:sp>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07514"/>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317150"/>
            <a:ext cx="8685251" cy="180730"/>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a:xfrm>
            <a:off x="451822" y="24494"/>
            <a:ext cx="8103570" cy="343756"/>
          </a:xfrm>
        </p:spPr>
        <p:txBody>
          <a:bodyPr/>
          <a:lstStyle>
            <a:lvl1pPr>
              <a:defRPr sz="2000"/>
            </a:lvl1pPr>
          </a:lstStyle>
          <a:p>
            <a:r>
              <a:rPr lang="en-US"/>
              <a:t>Click to edit Master title style</a:t>
            </a:r>
            <a:endParaRPr lang="en-CA"/>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Google Shape;26;p3"/>
          <p:cNvSpPr/>
          <p:nvPr userDrawn="1"/>
        </p:nvSpPr>
        <p:spPr>
          <a:xfrm>
            <a:off x="7420591" y="209541"/>
            <a:ext cx="607859" cy="1731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981E32"/>
                </a:solidFill>
                <a:latin typeface="Arial"/>
                <a:ea typeface="Arial"/>
                <a:cs typeface="Arial"/>
                <a:sym typeface="Arial"/>
              </a:rPr>
              <a:t>TID-AIR</a:t>
            </a:r>
            <a:endParaRPr sz="900" b="1" i="1" u="none" strike="noStrike" cap="none">
              <a:solidFill>
                <a:srgbClr val="981E32"/>
              </a:solidFill>
              <a:latin typeface="Arial"/>
              <a:ea typeface="Arial"/>
              <a:cs typeface="Arial"/>
              <a:sym typeface="Arial"/>
            </a:endParaRPr>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5" name="Picture Placeholder 4"/>
          <p:cNvSpPr>
            <a:spLocks noGrp="1"/>
          </p:cNvSpPr>
          <p:nvPr>
            <p:ph type="pic" sz="quarter" idx="15"/>
          </p:nvPr>
        </p:nvSpPr>
        <p:spPr>
          <a:xfrm>
            <a:off x="3646488" y="939546"/>
            <a:ext cx="2442340" cy="1860804"/>
          </a:xfrm>
        </p:spPr>
        <p:txBody>
          <a:bodyPr/>
          <a:lstStyle/>
          <a:p>
            <a:r>
              <a:rPr lang="en-US"/>
              <a:t>Click icon to add picture</a:t>
            </a:r>
            <a:endParaRPr lang="en-CA"/>
          </a:p>
        </p:txBody>
      </p:sp>
      <p:sp>
        <p:nvSpPr>
          <p:cNvPr id="11" name="Picture Placeholder 4"/>
          <p:cNvSpPr>
            <a:spLocks noGrp="1"/>
          </p:cNvSpPr>
          <p:nvPr>
            <p:ph type="pic" sz="quarter" idx="16"/>
          </p:nvPr>
        </p:nvSpPr>
        <p:spPr>
          <a:xfrm>
            <a:off x="3646488" y="2914651"/>
            <a:ext cx="2442340" cy="1824038"/>
          </a:xfrm>
        </p:spPr>
        <p:txBody>
          <a:bodyPr/>
          <a:lstStyle/>
          <a:p>
            <a:r>
              <a:rPr lang="en-US"/>
              <a:t>Click icon to add picture</a:t>
            </a:r>
            <a:endParaRPr lang="en-CA"/>
          </a:p>
        </p:txBody>
      </p:sp>
      <p:sp>
        <p:nvSpPr>
          <p:cNvPr id="13" name="Picture Placeholder 4"/>
          <p:cNvSpPr>
            <a:spLocks noGrp="1"/>
          </p:cNvSpPr>
          <p:nvPr>
            <p:ph type="pic" sz="quarter" idx="17"/>
          </p:nvPr>
        </p:nvSpPr>
        <p:spPr>
          <a:xfrm>
            <a:off x="6242954" y="932688"/>
            <a:ext cx="2442340" cy="3799142"/>
          </a:xfrm>
        </p:spPr>
        <p:txBody>
          <a:bodyPr/>
          <a:lstStyle/>
          <a:p>
            <a:r>
              <a:rPr lang="en-US"/>
              <a:t>Click icon to add picture</a:t>
            </a:r>
            <a:endParaRPr lang="en-CA"/>
          </a:p>
        </p:txBody>
      </p:sp>
      <p:sp>
        <p:nvSpPr>
          <p:cNvPr id="3" name="Content Placeholder 2"/>
          <p:cNvSpPr>
            <a:spLocks noGrp="1"/>
          </p:cNvSpPr>
          <p:nvPr>
            <p:ph sz="quarter" idx="18"/>
          </p:nvPr>
        </p:nvSpPr>
        <p:spPr>
          <a:xfrm>
            <a:off x="457202" y="932688"/>
            <a:ext cx="3013075"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a:p>
        </p:txBody>
      </p:sp>
      <p:sp>
        <p:nvSpPr>
          <p:cNvPr id="5" name="Content Placeholder 4"/>
          <p:cNvSpPr>
            <a:spLocks noGrp="1"/>
          </p:cNvSpPr>
          <p:nvPr>
            <p:ph sz="quarter" idx="16"/>
          </p:nvPr>
        </p:nvSpPr>
        <p:spPr>
          <a:xfrm>
            <a:off x="457200" y="932688"/>
            <a:ext cx="5484812"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br>
              <a:rPr lang="en-CA"/>
            </a:br>
            <a:br>
              <a:rPr lang="en-CA"/>
            </a:br>
            <a:br>
              <a:rPr lang="en-CA"/>
            </a:br>
            <a:br>
              <a:rPr lang="en-CA"/>
            </a:br>
            <a:br>
              <a:rPr lang="en-CA"/>
            </a:br>
            <a:br>
              <a:rPr lang="en-CA"/>
            </a:br>
            <a:r>
              <a:rPr lang="en-CA"/>
              <a:t>***INSTRUCTIONS ON HOW TO APPLY IMAGE MASKING TO SLIDE LAYOUT***</a:t>
            </a:r>
            <a:br>
              <a:rPr lang="en-CA"/>
            </a:br>
            <a:r>
              <a:rPr lang="en-CA"/>
              <a:t>STEP 1: Click icon to insert image</a:t>
            </a:r>
            <a:br>
              <a:rPr lang="en-CA"/>
            </a:br>
            <a:r>
              <a:rPr lang="en-CA"/>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2769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 Title 01">
    <p:spTree>
      <p:nvGrpSpPr>
        <p:cNvPr id="1" name=""/>
        <p:cNvGrpSpPr/>
        <p:nvPr/>
      </p:nvGrpSpPr>
      <p:grpSpPr>
        <a:xfrm>
          <a:off x="0" y="0"/>
          <a:ext cx="0" cy="0"/>
          <a:chOff x="0" y="0"/>
          <a:chExt cx="0" cy="0"/>
        </a:xfrm>
      </p:grpSpPr>
      <p:sp>
        <p:nvSpPr>
          <p:cNvPr id="16" name="Rectangle 15"/>
          <p:cNvSpPr/>
          <p:nvPr userDrawn="1"/>
        </p:nvSpPr>
        <p:spPr>
          <a:xfrm>
            <a:off x="0" y="0"/>
            <a:ext cx="9144000" cy="4375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 y="0"/>
            <a:ext cx="9158400" cy="51516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8434" y="4647651"/>
            <a:ext cx="2275566" cy="495850"/>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4375404"/>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4605147"/>
            <a:ext cx="1973584" cy="538354"/>
          </a:xfrm>
          <a:prstGeom prst="rect">
            <a:avLst/>
          </a:prstGeom>
        </p:spPr>
      </p:pic>
      <p:sp>
        <p:nvSpPr>
          <p:cNvPr id="2" name="Title 1"/>
          <p:cNvSpPr>
            <a:spLocks noGrp="1"/>
          </p:cNvSpPr>
          <p:nvPr>
            <p:ph type="ctrTitle"/>
          </p:nvPr>
        </p:nvSpPr>
        <p:spPr>
          <a:xfrm>
            <a:off x="557215" y="402434"/>
            <a:ext cx="8008937" cy="1684735"/>
          </a:xfrm>
        </p:spPr>
        <p:txBody>
          <a:bodyPr anchor="b" anchorCtr="0">
            <a:noAutofit/>
          </a:bodyPr>
          <a:lstStyle>
            <a:lvl1pPr>
              <a:defRPr sz="4300"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557215" y="2734629"/>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5" name="Text Placeholder 14"/>
          <p:cNvSpPr>
            <a:spLocks noGrp="1"/>
          </p:cNvSpPr>
          <p:nvPr>
            <p:ph type="body" sz="quarter" idx="11" hasCustomPrompt="1"/>
          </p:nvPr>
        </p:nvSpPr>
        <p:spPr>
          <a:xfrm>
            <a:off x="557215" y="2066261"/>
            <a:ext cx="8008937" cy="476917"/>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a:t>Click to edit Master subtitle style</a:t>
            </a:r>
          </a:p>
        </p:txBody>
      </p:sp>
    </p:spTree>
    <p:extLst>
      <p:ext uri="{BB962C8B-B14F-4D97-AF65-F5344CB8AC3E}">
        <p14:creationId xmlns:p14="http://schemas.microsoft.com/office/powerpoint/2010/main" val="258696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365763" y="932688"/>
            <a:ext cx="8109919" cy="37719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6150" y="4738690"/>
            <a:ext cx="318932" cy="404813"/>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 id="2147483676" r:id="rId8"/>
  </p:sldLayoutIdLst>
  <p:hf hdr="0" ft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0759" y="627784"/>
            <a:ext cx="6617136" cy="1684735"/>
          </a:xfrm>
        </p:spPr>
        <p:txBody>
          <a:bodyPr/>
          <a:lstStyle/>
          <a:p>
            <a:r>
              <a:rPr lang="en-CA" sz="4800" dirty="0">
                <a:latin typeface="Calibri Light" panose="020F0302020204030204" pitchFamily="34" charset="0"/>
              </a:rPr>
              <a:t>CRYO: </a:t>
            </a:r>
            <a:r>
              <a:rPr lang="en-CA" sz="2800" b="0" dirty="0">
                <a:latin typeface="Calibri Light" panose="020F0302020204030204" pitchFamily="34" charset="0"/>
              </a:rPr>
              <a:t>A Waveform Digitizer/</a:t>
            </a:r>
            <a:r>
              <a:rPr lang="en-CA" sz="2800" b="0" dirty="0" err="1">
                <a:latin typeface="Calibri Light" panose="020F0302020204030204" pitchFamily="34" charset="0"/>
              </a:rPr>
              <a:t>Serializer</a:t>
            </a:r>
            <a:r>
              <a:rPr lang="en-CA" sz="2800" b="0">
                <a:latin typeface="Calibri Light" panose="020F0302020204030204" pitchFamily="34" charset="0"/>
              </a:rPr>
              <a:t> for TPC Experiments</a:t>
            </a:r>
            <a:endParaRPr lang="en-CA" sz="2800"/>
          </a:p>
        </p:txBody>
      </p:sp>
      <p:sp>
        <p:nvSpPr>
          <p:cNvPr id="2" name="Text Placeholder 1"/>
          <p:cNvSpPr>
            <a:spLocks noGrp="1"/>
          </p:cNvSpPr>
          <p:nvPr>
            <p:ph type="body" sz="quarter" idx="11"/>
          </p:nvPr>
        </p:nvSpPr>
        <p:spPr>
          <a:xfrm>
            <a:off x="224024" y="2533345"/>
            <a:ext cx="8008937" cy="614461"/>
          </a:xfrm>
        </p:spPr>
        <p:txBody>
          <a:bodyPr/>
          <a:lstStyle/>
          <a:p>
            <a:r>
              <a:rPr lang="en-US" sz="1800"/>
              <a:t>Questions and Answers</a:t>
            </a:r>
          </a:p>
        </p:txBody>
      </p:sp>
      <p:sp>
        <p:nvSpPr>
          <p:cNvPr id="3" name="TextBox 2"/>
          <p:cNvSpPr txBox="1"/>
          <p:nvPr/>
        </p:nvSpPr>
        <p:spPr>
          <a:xfrm>
            <a:off x="3724106" y="4993877"/>
            <a:ext cx="184731" cy="369332"/>
          </a:xfrm>
          <a:prstGeom prst="rect">
            <a:avLst/>
          </a:prstGeom>
          <a:noFill/>
        </p:spPr>
        <p:txBody>
          <a:bodyPr wrap="none" rtlCol="0">
            <a:spAutoFit/>
          </a:bodyPr>
          <a:lstStyle/>
          <a:p>
            <a:endParaRPr lang="en-US"/>
          </a:p>
        </p:txBody>
      </p:sp>
      <p:sp>
        <p:nvSpPr>
          <p:cNvPr id="8" name="Subtitle 5"/>
          <p:cNvSpPr txBox="1">
            <a:spLocks/>
          </p:cNvSpPr>
          <p:nvPr/>
        </p:nvSpPr>
        <p:spPr>
          <a:xfrm>
            <a:off x="249574" y="3529071"/>
            <a:ext cx="7989887" cy="114116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300"/>
              </a:spcAft>
              <a:buClr>
                <a:schemeClr val="tx1"/>
              </a:buClr>
              <a:buFont typeface="Arial" pitchFamily="34" charset="0"/>
              <a:buNone/>
              <a:defRPr sz="1600" b="0" kern="1200" baseline="0">
                <a:solidFill>
                  <a:schemeClr val="bg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0"/>
              </a:spcAft>
              <a:buClr>
                <a:schemeClr val="bg2"/>
              </a:buClr>
              <a:buSzPct val="120000"/>
              <a:buFont typeface="Arial" pitchFamily="34" charset="0"/>
              <a:buNone/>
              <a:defRP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ct val="120000"/>
              </a:lnSpc>
              <a:spcBef>
                <a:spcPts val="0"/>
              </a:spcBef>
              <a:buClr>
                <a:schemeClr val="bg2"/>
              </a:buClr>
              <a:buSzPct val="120000"/>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ct val="120000"/>
              </a:lnSpc>
              <a:spcBef>
                <a:spcPts val="0"/>
              </a:spcBef>
              <a:buClr>
                <a:schemeClr val="bg2"/>
              </a:buClr>
              <a:buSzPct val="120000"/>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lnSpc>
                <a:spcPct val="120000"/>
              </a:lnSpc>
              <a:spcBef>
                <a:spcPts val="0"/>
              </a:spcBef>
              <a:buClr>
                <a:schemeClr val="bg2"/>
              </a:buClr>
              <a:buSzPct val="12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CA" sz="1200"/>
          </a:p>
          <a:p>
            <a:r>
              <a:rPr lang="en-CA" sz="1200"/>
              <a:t>	</a:t>
            </a:r>
          </a:p>
        </p:txBody>
      </p:sp>
      <p:sp>
        <p:nvSpPr>
          <p:cNvPr id="10" name="Subtitle 5"/>
          <p:cNvSpPr>
            <a:spLocks noGrp="1"/>
          </p:cNvSpPr>
          <p:nvPr>
            <p:ph type="subTitle" idx="1"/>
          </p:nvPr>
        </p:nvSpPr>
        <p:spPr>
          <a:xfrm>
            <a:off x="268779" y="3103026"/>
            <a:ext cx="7989887" cy="1521557"/>
          </a:xfrm>
        </p:spPr>
        <p:txBody>
          <a:bodyPr vert="horz" lIns="0" tIns="0" rIns="0" bIns="0" rtlCol="0" anchor="t">
            <a:noAutofit/>
          </a:bodyPr>
          <a:lstStyle/>
          <a:p>
            <a:r>
              <a:rPr lang="en-CA" sz="900"/>
              <a:t>Feb 7</a:t>
            </a:r>
            <a:r>
              <a:rPr lang="en-CA" sz="900" baseline="30000"/>
              <a:t>th</a:t>
            </a:r>
            <a:r>
              <a:rPr lang="en-CA" sz="900"/>
              <a:t>, 2020 </a:t>
            </a:r>
          </a:p>
          <a:p>
            <a:pPr>
              <a:lnSpc>
                <a:spcPct val="100000"/>
              </a:lnSpc>
              <a:spcAft>
                <a:spcPts val="0"/>
              </a:spcAft>
            </a:pPr>
            <a:endParaRPr lang="en-CA" sz="500"/>
          </a:p>
        </p:txBody>
      </p:sp>
      <p:sp>
        <p:nvSpPr>
          <p:cNvPr id="11" name="Text Placeholder 1"/>
          <p:cNvSpPr txBox="1">
            <a:spLocks/>
          </p:cNvSpPr>
          <p:nvPr/>
        </p:nvSpPr>
        <p:spPr>
          <a:xfrm>
            <a:off x="222625" y="75425"/>
            <a:ext cx="8008937" cy="6144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300"/>
              </a:spcAft>
              <a:buClr>
                <a:schemeClr val="tx1"/>
              </a:buClr>
              <a:buFont typeface="Arial" pitchFamily="34" charset="0"/>
              <a:buNone/>
              <a:defRPr sz="4200" b="0" kern="1200" baseline="0">
                <a:solidFill>
                  <a:schemeClr val="bg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DUNE TPC Electronics Review</a:t>
            </a:r>
          </a:p>
          <a:p>
            <a:r>
              <a:rPr lang="en-US" sz="1200"/>
              <a:t>CERN - Geneva, Switzerland, 5</a:t>
            </a:r>
            <a:r>
              <a:rPr lang="en-US" sz="1200" baseline="30000"/>
              <a:t>th</a:t>
            </a:r>
            <a:r>
              <a:rPr lang="en-US" sz="1200"/>
              <a:t> – 7</a:t>
            </a:r>
            <a:r>
              <a:rPr lang="en-US" sz="1200" baseline="30000"/>
              <a:t>th</a:t>
            </a:r>
            <a:r>
              <a:rPr lang="en-US" sz="1200"/>
              <a:t> February, 2020</a:t>
            </a:r>
          </a:p>
        </p:txBody>
      </p:sp>
    </p:spTree>
    <p:extLst>
      <p:ext uri="{BB962C8B-B14F-4D97-AF65-F5344CB8AC3E}">
        <p14:creationId xmlns:p14="http://schemas.microsoft.com/office/powerpoint/2010/main" val="230188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Cross talk measurements</a:t>
            </a:r>
          </a:p>
          <a:p>
            <a:pPr marL="342900" indent="-342900">
              <a:spcAft>
                <a:spcPts val="400"/>
              </a:spcAft>
              <a:buClr>
                <a:srgbClr val="C00000"/>
              </a:buClr>
              <a:buFont typeface="+mj-lt"/>
              <a:buAutoNum type="arabicPeriod" startAt="7"/>
            </a:pPr>
            <a:r>
              <a:rPr lang="en-US" sz="1400" b="1"/>
              <a:t>When is it planned to have measurements and simulations on cross talk? </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10</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948428"/>
            <a:ext cx="8449098" cy="1384995"/>
          </a:xfrm>
          <a:prstGeom prst="rect">
            <a:avLst/>
          </a:prstGeom>
        </p:spPr>
        <p:txBody>
          <a:bodyPr wrap="square">
            <a:spAutoFit/>
          </a:bodyPr>
          <a:lstStyle/>
          <a:p>
            <a:pPr algn="just" fontAlgn="base"/>
            <a:r>
              <a:rPr lang="en-US" sz="1400">
                <a:solidFill>
                  <a:srgbClr val="000000"/>
                </a:solidFill>
                <a:latin typeface="Segoe UI" panose="020B0502040204020203" pitchFamily="34" charset="0"/>
              </a:rPr>
              <a:t>A: </a:t>
            </a:r>
          </a:p>
          <a:p>
            <a:pPr marL="285750" indent="-285750" algn="just" fontAlgn="base">
              <a:buFont typeface="Arial" panose="020B0604020202020204" pitchFamily="34" charset="0"/>
              <a:buChar char="•"/>
            </a:pPr>
            <a:r>
              <a:rPr lang="en-US" sz="1400"/>
              <a:t>We plan to enlist the help of DUNE collaborators for detailed studies such as this. Michigan State is interested in looking at the analog front-end, which should include cross-talk studies. We are in discussions with MSU and Hawaii to determine the best way to build test stands outside of SLAC. Outside testing should start about April 1. </a:t>
            </a:r>
          </a:p>
          <a:p>
            <a:pPr algn="just"/>
            <a:r>
              <a:rPr lang="en-US" sz="1400">
                <a:solidFill>
                  <a:srgbClr val="000000"/>
                </a:solidFill>
                <a:latin typeface="Segoe UI" panose="020B0502040204020203" pitchFamily="34" charset="0"/>
              </a:rPr>
              <a:t> </a:t>
            </a:r>
            <a:endParaRPr lang="es-MX" sz="1400"/>
          </a:p>
        </p:txBody>
      </p:sp>
    </p:spTree>
    <p:extLst>
      <p:ext uri="{BB962C8B-B14F-4D97-AF65-F5344CB8AC3E}">
        <p14:creationId xmlns:p14="http://schemas.microsoft.com/office/powerpoint/2010/main" val="94633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Test with long cable</a:t>
            </a:r>
          </a:p>
          <a:p>
            <a:pPr marL="342900" indent="-342900">
              <a:spcAft>
                <a:spcPts val="400"/>
              </a:spcAft>
              <a:buClr>
                <a:srgbClr val="C00000"/>
              </a:buClr>
              <a:buFont typeface="+mj-lt"/>
              <a:buAutoNum type="arabicPeriod" startAt="8"/>
            </a:pPr>
            <a:r>
              <a:rPr lang="en-US" sz="1400" b="1"/>
              <a:t>When is it planned to have a measurement of the output link with a 25-m cable? Is there a design ready for implementing pre-emphasis if needed?</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11</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185484"/>
            <a:ext cx="6030771" cy="2031325"/>
          </a:xfrm>
          <a:prstGeom prst="rect">
            <a:avLst/>
          </a:prstGeom>
        </p:spPr>
        <p:txBody>
          <a:bodyPr wrap="square">
            <a:spAutoFit/>
          </a:bodyPr>
          <a:lstStyle/>
          <a:p>
            <a:pPr algn="just"/>
            <a:r>
              <a:rPr lang="en-US" sz="1400">
                <a:solidFill>
                  <a:srgbClr val="000000"/>
                </a:solidFill>
                <a:latin typeface="Segoe UI" panose="020B0502040204020203" pitchFamily="34" charset="0"/>
              </a:rPr>
              <a:t>A: </a:t>
            </a:r>
          </a:p>
          <a:p>
            <a:pPr marL="285750" indent="-285750" algn="just">
              <a:buFont typeface="Arial" panose="020B0604020202020204" pitchFamily="34" charset="0"/>
              <a:buChar char="•"/>
            </a:pPr>
            <a:r>
              <a:rPr lang="en-US" sz="1400">
                <a:solidFill>
                  <a:srgbClr val="000000"/>
                </a:solidFill>
                <a:latin typeface="Segoe UI" panose="020B0502040204020203" pitchFamily="34" charset="0"/>
              </a:rPr>
              <a:t>SLAC received the 25m cable from Fermilab in late January. We are working setting up a </a:t>
            </a:r>
            <a:r>
              <a:rPr lang="en-US" sz="1400" err="1">
                <a:solidFill>
                  <a:srgbClr val="000000"/>
                </a:solidFill>
                <a:latin typeface="Segoe UI" panose="020B0502040204020203" pitchFamily="34" charset="0"/>
              </a:rPr>
              <a:t>dewar</a:t>
            </a:r>
            <a:r>
              <a:rPr lang="en-US" sz="1400">
                <a:solidFill>
                  <a:srgbClr val="000000"/>
                </a:solidFill>
                <a:latin typeface="Segoe UI" panose="020B0502040204020203" pitchFamily="34" charset="0"/>
              </a:rPr>
              <a:t> to submerge the cable. Expect to have the test done by the end of February. </a:t>
            </a:r>
          </a:p>
          <a:p>
            <a:pPr marL="285750" indent="-285750" algn="just">
              <a:buFont typeface="Arial" panose="020B0604020202020204" pitchFamily="34" charset="0"/>
              <a:buChar char="•"/>
            </a:pPr>
            <a:endParaRPr lang="en-US" sz="1400">
              <a:solidFill>
                <a:srgbClr val="000000"/>
              </a:solidFill>
              <a:latin typeface="Segoe UI" panose="020B0502040204020203" pitchFamily="34" charset="0"/>
            </a:endParaRPr>
          </a:p>
          <a:p>
            <a:pPr marL="285750" indent="-285750" algn="just">
              <a:buFont typeface="Arial" panose="020B0604020202020204" pitchFamily="34" charset="0"/>
              <a:buChar char="•"/>
            </a:pPr>
            <a:r>
              <a:rPr lang="en-US" sz="1400">
                <a:solidFill>
                  <a:srgbClr val="000000"/>
                </a:solidFill>
                <a:latin typeface="Segoe UI" panose="020B0502040204020203" pitchFamily="34" charset="0"/>
              </a:rPr>
              <a:t>We have designed pre-emphasis circuits in other family of ASICs. If results with long cable demand for this module we can implement it inside CRYO and optimize the cell to operate at cold temperatures.</a:t>
            </a:r>
          </a:p>
          <a:p>
            <a:pPr marL="742950" lvl="1" indent="-285750" algn="just">
              <a:buFont typeface="Arial" panose="020B0604020202020204" pitchFamily="34" charset="0"/>
              <a:buChar char="•"/>
            </a:pPr>
            <a:r>
              <a:rPr lang="en-US" sz="1400">
                <a:solidFill>
                  <a:srgbClr val="000000"/>
                </a:solidFill>
                <a:latin typeface="Segoe UI" panose="020B0502040204020203" pitchFamily="34" charset="0"/>
              </a:rPr>
              <a:t>CRYO has already reserved SACI bit controls to adjust settings. </a:t>
            </a:r>
            <a:endParaRPr lang="es-MX" sz="1400"/>
          </a:p>
        </p:txBody>
      </p:sp>
      <p:pic>
        <p:nvPicPr>
          <p:cNvPr id="5" name="Picture 4" descr="A picture containing indoor, cup, table, sitting&#10;&#10;Description automatically generated">
            <a:extLst>
              <a:ext uri="{FF2B5EF4-FFF2-40B4-BE49-F238E27FC236}">
                <a16:creationId xmlns:a16="http://schemas.microsoft.com/office/drawing/2014/main" id="{BAA20FC9-07C1-E048-8DEE-4EE8364094AC}"/>
              </a:ext>
            </a:extLst>
          </p:cNvPr>
          <p:cNvPicPr>
            <a:picLocks noChangeAspect="1"/>
          </p:cNvPicPr>
          <p:nvPr/>
        </p:nvPicPr>
        <p:blipFill>
          <a:blip r:embed="rId3"/>
          <a:stretch>
            <a:fillRect/>
          </a:stretch>
        </p:blipFill>
        <p:spPr>
          <a:xfrm>
            <a:off x="6970590" y="1288142"/>
            <a:ext cx="1535868" cy="3463341"/>
          </a:xfrm>
          <a:prstGeom prst="roundRect">
            <a:avLst>
              <a:gd name="adj" fmla="val 7329"/>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38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Clock domains of CRYO</a:t>
            </a:r>
          </a:p>
          <a:p>
            <a:pPr marL="342900" indent="-342900">
              <a:spcAft>
                <a:spcPts val="400"/>
              </a:spcAft>
              <a:buClr>
                <a:srgbClr val="C00000"/>
              </a:buClr>
              <a:buFont typeface="+mj-lt"/>
              <a:buAutoNum type="arabicPeriod" startAt="9"/>
            </a:pPr>
            <a:r>
              <a:rPr lang="en-US" sz="1400" b="1"/>
              <a:t>Could we get more information about the clock domains in the chip and the functioning of the output link?</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12</a:t>
            </a:fld>
            <a:endParaRPr lang="en-US"/>
          </a:p>
        </p:txBody>
      </p:sp>
      <p:grpSp>
        <p:nvGrpSpPr>
          <p:cNvPr id="149" name="Group 148">
            <a:extLst>
              <a:ext uri="{FF2B5EF4-FFF2-40B4-BE49-F238E27FC236}">
                <a16:creationId xmlns:a16="http://schemas.microsoft.com/office/drawing/2014/main" id="{77BCDA8A-0A9F-8D41-BB51-9AF38A967394}"/>
              </a:ext>
            </a:extLst>
          </p:cNvPr>
          <p:cNvGrpSpPr/>
          <p:nvPr/>
        </p:nvGrpSpPr>
        <p:grpSpPr>
          <a:xfrm>
            <a:off x="2732538" y="1164789"/>
            <a:ext cx="3293411" cy="3876345"/>
            <a:chOff x="3727090" y="930960"/>
            <a:chExt cx="3355534" cy="3975734"/>
          </a:xfrm>
        </p:grpSpPr>
        <p:sp>
          <p:nvSpPr>
            <p:cNvPr id="150" name="Right Arrow 149">
              <a:extLst>
                <a:ext uri="{FF2B5EF4-FFF2-40B4-BE49-F238E27FC236}">
                  <a16:creationId xmlns:a16="http://schemas.microsoft.com/office/drawing/2014/main" id="{42DA138F-6B62-DF41-81B2-6BDE6BBD5444}"/>
                </a:ext>
              </a:extLst>
            </p:cNvPr>
            <p:cNvSpPr/>
            <p:nvPr/>
          </p:nvSpPr>
          <p:spPr>
            <a:xfrm rot="5400000">
              <a:off x="5162490" y="3782714"/>
              <a:ext cx="357855"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1" name="Right Arrow 150">
              <a:extLst>
                <a:ext uri="{FF2B5EF4-FFF2-40B4-BE49-F238E27FC236}">
                  <a16:creationId xmlns:a16="http://schemas.microsoft.com/office/drawing/2014/main" id="{1979120B-4871-9B4D-83DA-83AFBE00787E}"/>
                </a:ext>
              </a:extLst>
            </p:cNvPr>
            <p:cNvSpPr/>
            <p:nvPr/>
          </p:nvSpPr>
          <p:spPr>
            <a:xfrm rot="5400000">
              <a:off x="5174748" y="2889542"/>
              <a:ext cx="335611" cy="277641"/>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52" name="Straight Connector 151">
              <a:extLst>
                <a:ext uri="{FF2B5EF4-FFF2-40B4-BE49-F238E27FC236}">
                  <a16:creationId xmlns:a16="http://schemas.microsoft.com/office/drawing/2014/main" id="{96FCD092-D194-204C-AA56-37DC431E37C1}"/>
                </a:ext>
              </a:extLst>
            </p:cNvPr>
            <p:cNvCxnSpPr/>
            <p:nvPr/>
          </p:nvCxnSpPr>
          <p:spPr bwMode="auto">
            <a:xfrm>
              <a:off x="4184052" y="2147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40B60C85-F14D-9043-94BB-BDC14DEE0B4B}"/>
                </a:ext>
              </a:extLst>
            </p:cNvPr>
            <p:cNvGrpSpPr/>
            <p:nvPr/>
          </p:nvGrpSpPr>
          <p:grpSpPr>
            <a:xfrm>
              <a:off x="3738192" y="950736"/>
              <a:ext cx="215440" cy="1160154"/>
              <a:chOff x="5079105" y="1523466"/>
              <a:chExt cx="255904" cy="1695619"/>
            </a:xfrm>
          </p:grpSpPr>
          <p:cxnSp>
            <p:nvCxnSpPr>
              <p:cNvPr id="208" name="Straight Connector 207">
                <a:extLst>
                  <a:ext uri="{FF2B5EF4-FFF2-40B4-BE49-F238E27FC236}">
                    <a16:creationId xmlns:a16="http://schemas.microsoft.com/office/drawing/2014/main" id="{41185BF1-6B31-5442-8ADC-1B33316AA0E9}"/>
                  </a:ext>
                </a:extLst>
              </p:cNvPr>
              <p:cNvCxnSpPr/>
              <p:nvPr/>
            </p:nvCxnSpPr>
            <p:spPr bwMode="auto">
              <a:xfrm flipH="1">
                <a:off x="5215508"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 name="Group 208">
                <a:extLst>
                  <a:ext uri="{FF2B5EF4-FFF2-40B4-BE49-F238E27FC236}">
                    <a16:creationId xmlns:a16="http://schemas.microsoft.com/office/drawing/2014/main" id="{ECB4BAB7-ADCF-804A-AF61-638185859E35}"/>
                  </a:ext>
                </a:extLst>
              </p:cNvPr>
              <p:cNvGrpSpPr/>
              <p:nvPr/>
            </p:nvGrpSpPr>
            <p:grpSpPr>
              <a:xfrm>
                <a:off x="5079105" y="1523466"/>
                <a:ext cx="255904" cy="1351622"/>
                <a:chOff x="5079105" y="1523466"/>
                <a:chExt cx="255904" cy="1351622"/>
              </a:xfrm>
            </p:grpSpPr>
            <p:sp>
              <p:nvSpPr>
                <p:cNvPr id="210" name="Rounded Rectangle 209">
                  <a:extLst>
                    <a:ext uri="{FF2B5EF4-FFF2-40B4-BE49-F238E27FC236}">
                      <a16:creationId xmlns:a16="http://schemas.microsoft.com/office/drawing/2014/main" id="{19B4EF3A-9911-084A-92EE-7F656A6A4826}"/>
                    </a:ext>
                  </a:extLst>
                </p:cNvPr>
                <p:cNvSpPr/>
                <p:nvPr/>
              </p:nvSpPr>
              <p:spPr bwMode="auto">
                <a:xfrm>
                  <a:off x="5105400" y="1523466"/>
                  <a:ext cx="228600" cy="135162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11" name="TextBox 96">
                  <a:extLst>
                    <a:ext uri="{FF2B5EF4-FFF2-40B4-BE49-F238E27FC236}">
                      <a16:creationId xmlns:a16="http://schemas.microsoft.com/office/drawing/2014/main" id="{45E1422F-4A3A-A34C-A029-3B82B32761C8}"/>
                    </a:ext>
                  </a:extLst>
                </p:cNvPr>
                <p:cNvSpPr txBox="1">
                  <a:spLocks noChangeArrowheads="1"/>
                </p:cNvSpPr>
                <p:nvPr/>
              </p:nvSpPr>
              <p:spPr bwMode="auto">
                <a:xfrm rot="16200000">
                  <a:off x="4712478" y="2130979"/>
                  <a:ext cx="989157" cy="255904"/>
                </a:xfrm>
                <a:prstGeom prst="rect">
                  <a:avLst/>
                </a:prstGeom>
                <a:noFill/>
                <a:ln w="9525">
                  <a:noFill/>
                  <a:miter lim="800000"/>
                  <a:headEnd/>
                  <a:tailEnd/>
                </a:ln>
              </p:spPr>
              <p:txBody>
                <a:bodyPr wrap="none">
                  <a:spAutoFit/>
                </a:bodyPr>
                <a:lstStyle/>
                <a:p>
                  <a:r>
                    <a:rPr lang="en-US" sz="800" b="1">
                      <a:solidFill>
                        <a:schemeClr val="bg1"/>
                      </a:solidFill>
                    </a:rPr>
                    <a:t>Channel 0</a:t>
                  </a:r>
                </a:p>
              </p:txBody>
            </p:sp>
          </p:grpSp>
        </p:grpSp>
        <p:grpSp>
          <p:nvGrpSpPr>
            <p:cNvPr id="154" name="Group 153">
              <a:extLst>
                <a:ext uri="{FF2B5EF4-FFF2-40B4-BE49-F238E27FC236}">
                  <a16:creationId xmlns:a16="http://schemas.microsoft.com/office/drawing/2014/main" id="{96B721F0-901B-C946-B397-E09A04ADA693}"/>
                </a:ext>
              </a:extLst>
            </p:cNvPr>
            <p:cNvGrpSpPr/>
            <p:nvPr/>
          </p:nvGrpSpPr>
          <p:grpSpPr>
            <a:xfrm>
              <a:off x="3954831" y="947667"/>
              <a:ext cx="222899" cy="1163223"/>
              <a:chOff x="5337423" y="1518981"/>
              <a:chExt cx="264764" cy="1700104"/>
            </a:xfrm>
          </p:grpSpPr>
          <p:cxnSp>
            <p:nvCxnSpPr>
              <p:cNvPr id="204" name="Straight Connector 203">
                <a:extLst>
                  <a:ext uri="{FF2B5EF4-FFF2-40B4-BE49-F238E27FC236}">
                    <a16:creationId xmlns:a16="http://schemas.microsoft.com/office/drawing/2014/main" id="{79F25352-7750-9243-9C6A-D7BB6DAC71B0}"/>
                  </a:ext>
                </a:extLst>
              </p:cNvPr>
              <p:cNvCxnSpPr/>
              <p:nvPr/>
            </p:nvCxnSpPr>
            <p:spPr bwMode="auto">
              <a:xfrm flipH="1">
                <a:off x="5483695"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a:extLst>
                  <a:ext uri="{FF2B5EF4-FFF2-40B4-BE49-F238E27FC236}">
                    <a16:creationId xmlns:a16="http://schemas.microsoft.com/office/drawing/2014/main" id="{D7C006C1-BCD5-674A-B045-786E012C93F4}"/>
                  </a:ext>
                </a:extLst>
              </p:cNvPr>
              <p:cNvGrpSpPr/>
              <p:nvPr/>
            </p:nvGrpSpPr>
            <p:grpSpPr>
              <a:xfrm>
                <a:off x="5337423" y="1518981"/>
                <a:ext cx="264764" cy="1351621"/>
                <a:chOff x="5069236" y="1518981"/>
                <a:chExt cx="264764" cy="1351621"/>
              </a:xfrm>
            </p:grpSpPr>
            <p:sp>
              <p:nvSpPr>
                <p:cNvPr id="206" name="Rounded Rectangle 205">
                  <a:extLst>
                    <a:ext uri="{FF2B5EF4-FFF2-40B4-BE49-F238E27FC236}">
                      <a16:creationId xmlns:a16="http://schemas.microsoft.com/office/drawing/2014/main" id="{BF5BB3A9-D400-9545-AF48-E0FC5574162F}"/>
                    </a:ext>
                  </a:extLst>
                </p:cNvPr>
                <p:cNvSpPr/>
                <p:nvPr/>
              </p:nvSpPr>
              <p:spPr bwMode="auto">
                <a:xfrm>
                  <a:off x="5105400" y="1518981"/>
                  <a:ext cx="228600" cy="135162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07" name="TextBox 96">
                  <a:extLst>
                    <a:ext uri="{FF2B5EF4-FFF2-40B4-BE49-F238E27FC236}">
                      <a16:creationId xmlns:a16="http://schemas.microsoft.com/office/drawing/2014/main" id="{C0B51A65-7254-B94A-9E5C-16043F419D7D}"/>
                    </a:ext>
                  </a:extLst>
                </p:cNvPr>
                <p:cNvSpPr txBox="1">
                  <a:spLocks noChangeArrowheads="1"/>
                </p:cNvSpPr>
                <p:nvPr/>
              </p:nvSpPr>
              <p:spPr bwMode="auto">
                <a:xfrm rot="16200000">
                  <a:off x="4702610" y="2130979"/>
                  <a:ext cx="989156" cy="255903"/>
                </a:xfrm>
                <a:prstGeom prst="rect">
                  <a:avLst/>
                </a:prstGeom>
                <a:noFill/>
                <a:ln w="9525">
                  <a:noFill/>
                  <a:miter lim="800000"/>
                  <a:headEnd/>
                  <a:tailEnd/>
                </a:ln>
              </p:spPr>
              <p:txBody>
                <a:bodyPr wrap="none">
                  <a:spAutoFit/>
                </a:bodyPr>
                <a:lstStyle/>
                <a:p>
                  <a:r>
                    <a:rPr lang="en-US" sz="800" b="1">
                      <a:solidFill>
                        <a:schemeClr val="bg1"/>
                      </a:solidFill>
                    </a:rPr>
                    <a:t>Channel 1</a:t>
                  </a:r>
                </a:p>
              </p:txBody>
            </p:sp>
          </p:grpSp>
        </p:grpSp>
        <p:grpSp>
          <p:nvGrpSpPr>
            <p:cNvPr id="155" name="Group 154">
              <a:extLst>
                <a:ext uri="{FF2B5EF4-FFF2-40B4-BE49-F238E27FC236}">
                  <a16:creationId xmlns:a16="http://schemas.microsoft.com/office/drawing/2014/main" id="{170E6F20-CC4A-094B-9F75-2A8524370184}"/>
                </a:ext>
              </a:extLst>
            </p:cNvPr>
            <p:cNvGrpSpPr/>
            <p:nvPr/>
          </p:nvGrpSpPr>
          <p:grpSpPr>
            <a:xfrm>
              <a:off x="4185256" y="947668"/>
              <a:ext cx="217421" cy="1163222"/>
              <a:chOff x="5633549" y="1518982"/>
              <a:chExt cx="258257" cy="1700103"/>
            </a:xfrm>
          </p:grpSpPr>
          <p:cxnSp>
            <p:nvCxnSpPr>
              <p:cNvPr id="200" name="Straight Connector 199">
                <a:extLst>
                  <a:ext uri="{FF2B5EF4-FFF2-40B4-BE49-F238E27FC236}">
                    <a16:creationId xmlns:a16="http://schemas.microsoft.com/office/drawing/2014/main" id="{D18405A9-51DA-2F4A-AD88-38B27D717196}"/>
                  </a:ext>
                </a:extLst>
              </p:cNvPr>
              <p:cNvCxnSpPr/>
              <p:nvPr/>
            </p:nvCxnSpPr>
            <p:spPr bwMode="auto">
              <a:xfrm flipH="1">
                <a:off x="5773314"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53B98722-87CE-A14F-8E07-E2CF3BEAA30C}"/>
                  </a:ext>
                </a:extLst>
              </p:cNvPr>
              <p:cNvGrpSpPr/>
              <p:nvPr/>
            </p:nvGrpSpPr>
            <p:grpSpPr>
              <a:xfrm>
                <a:off x="5633549" y="1518982"/>
                <a:ext cx="258257" cy="1351622"/>
                <a:chOff x="5075743" y="1518982"/>
                <a:chExt cx="258257" cy="1351622"/>
              </a:xfrm>
            </p:grpSpPr>
            <p:sp>
              <p:nvSpPr>
                <p:cNvPr id="202" name="Rounded Rectangle 201">
                  <a:extLst>
                    <a:ext uri="{FF2B5EF4-FFF2-40B4-BE49-F238E27FC236}">
                      <a16:creationId xmlns:a16="http://schemas.microsoft.com/office/drawing/2014/main" id="{8425C429-92E3-9E42-8D52-7D32D4C5BF99}"/>
                    </a:ext>
                  </a:extLst>
                </p:cNvPr>
                <p:cNvSpPr/>
                <p:nvPr/>
              </p:nvSpPr>
              <p:spPr bwMode="auto">
                <a:xfrm>
                  <a:off x="5105400" y="1518982"/>
                  <a:ext cx="228600" cy="135162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03" name="TextBox 96">
                  <a:extLst>
                    <a:ext uri="{FF2B5EF4-FFF2-40B4-BE49-F238E27FC236}">
                      <a16:creationId xmlns:a16="http://schemas.microsoft.com/office/drawing/2014/main" id="{72BFDE8D-33FC-434C-A113-4B77B0DFC5AE}"/>
                    </a:ext>
                  </a:extLst>
                </p:cNvPr>
                <p:cNvSpPr txBox="1">
                  <a:spLocks noChangeArrowheads="1"/>
                </p:cNvSpPr>
                <p:nvPr/>
              </p:nvSpPr>
              <p:spPr bwMode="auto">
                <a:xfrm rot="16200000">
                  <a:off x="4709116" y="2130978"/>
                  <a:ext cx="989157" cy="255903"/>
                </a:xfrm>
                <a:prstGeom prst="rect">
                  <a:avLst/>
                </a:prstGeom>
                <a:noFill/>
                <a:ln w="9525">
                  <a:noFill/>
                  <a:miter lim="800000"/>
                  <a:headEnd/>
                  <a:tailEnd/>
                </a:ln>
              </p:spPr>
              <p:txBody>
                <a:bodyPr wrap="none">
                  <a:spAutoFit/>
                </a:bodyPr>
                <a:lstStyle/>
                <a:p>
                  <a:r>
                    <a:rPr lang="en-US" sz="800" b="1">
                      <a:solidFill>
                        <a:schemeClr val="bg1"/>
                      </a:solidFill>
                    </a:rPr>
                    <a:t>Channel 2</a:t>
                  </a:r>
                </a:p>
              </p:txBody>
            </p:sp>
          </p:grpSp>
        </p:grpSp>
        <p:grpSp>
          <p:nvGrpSpPr>
            <p:cNvPr id="156" name="Group 155">
              <a:extLst>
                <a:ext uri="{FF2B5EF4-FFF2-40B4-BE49-F238E27FC236}">
                  <a16:creationId xmlns:a16="http://schemas.microsoft.com/office/drawing/2014/main" id="{2C7C2589-1F45-544A-8253-D026D855BD44}"/>
                </a:ext>
              </a:extLst>
            </p:cNvPr>
            <p:cNvGrpSpPr/>
            <p:nvPr/>
          </p:nvGrpSpPr>
          <p:grpSpPr>
            <a:xfrm>
              <a:off x="4415678" y="942877"/>
              <a:ext cx="215439" cy="1168013"/>
              <a:chOff x="5883838" y="1511980"/>
              <a:chExt cx="255903" cy="1707105"/>
            </a:xfrm>
          </p:grpSpPr>
          <p:cxnSp>
            <p:nvCxnSpPr>
              <p:cNvPr id="196" name="Straight Connector 195">
                <a:extLst>
                  <a:ext uri="{FF2B5EF4-FFF2-40B4-BE49-F238E27FC236}">
                    <a16:creationId xmlns:a16="http://schemas.microsoft.com/office/drawing/2014/main" id="{E0E3DF7F-3B25-A14E-976D-05E74F292587}"/>
                  </a:ext>
                </a:extLst>
              </p:cNvPr>
              <p:cNvCxnSpPr/>
              <p:nvPr/>
            </p:nvCxnSpPr>
            <p:spPr bwMode="auto">
              <a:xfrm flipH="1">
                <a:off x="6017095"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5A017CCD-1001-5247-9416-41B7D37799F2}"/>
                  </a:ext>
                </a:extLst>
              </p:cNvPr>
              <p:cNvGrpSpPr/>
              <p:nvPr/>
            </p:nvGrpSpPr>
            <p:grpSpPr>
              <a:xfrm>
                <a:off x="5883838" y="1511980"/>
                <a:ext cx="255903" cy="1358622"/>
                <a:chOff x="5082251" y="1511980"/>
                <a:chExt cx="255903" cy="1358622"/>
              </a:xfrm>
            </p:grpSpPr>
            <p:sp>
              <p:nvSpPr>
                <p:cNvPr id="198" name="Rounded Rectangle 197">
                  <a:extLst>
                    <a:ext uri="{FF2B5EF4-FFF2-40B4-BE49-F238E27FC236}">
                      <a16:creationId xmlns:a16="http://schemas.microsoft.com/office/drawing/2014/main" id="{5418EDB7-3D2C-AB45-8A6D-FAB16C83D19F}"/>
                    </a:ext>
                  </a:extLst>
                </p:cNvPr>
                <p:cNvSpPr/>
                <p:nvPr/>
              </p:nvSpPr>
              <p:spPr bwMode="auto">
                <a:xfrm>
                  <a:off x="5105400" y="1511980"/>
                  <a:ext cx="228600" cy="135862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99" name="TextBox 96">
                  <a:extLst>
                    <a:ext uri="{FF2B5EF4-FFF2-40B4-BE49-F238E27FC236}">
                      <a16:creationId xmlns:a16="http://schemas.microsoft.com/office/drawing/2014/main" id="{A76FEBBE-6B7A-2A49-94E1-F91D8C0E51C8}"/>
                    </a:ext>
                  </a:extLst>
                </p:cNvPr>
                <p:cNvSpPr txBox="1">
                  <a:spLocks noChangeArrowheads="1"/>
                </p:cNvSpPr>
                <p:nvPr/>
              </p:nvSpPr>
              <p:spPr bwMode="auto">
                <a:xfrm rot="16200000">
                  <a:off x="4715625" y="2130979"/>
                  <a:ext cx="989156" cy="255903"/>
                </a:xfrm>
                <a:prstGeom prst="rect">
                  <a:avLst/>
                </a:prstGeom>
                <a:noFill/>
                <a:ln w="9525">
                  <a:noFill/>
                  <a:miter lim="800000"/>
                  <a:headEnd/>
                  <a:tailEnd/>
                </a:ln>
              </p:spPr>
              <p:txBody>
                <a:bodyPr wrap="none">
                  <a:spAutoFit/>
                </a:bodyPr>
                <a:lstStyle/>
                <a:p>
                  <a:r>
                    <a:rPr lang="en-US" sz="800" b="1">
                      <a:solidFill>
                        <a:schemeClr val="bg1"/>
                      </a:solidFill>
                    </a:rPr>
                    <a:t>Channel 3</a:t>
                  </a:r>
                </a:p>
              </p:txBody>
            </p:sp>
          </p:grpSp>
        </p:grpSp>
        <p:sp>
          <p:nvSpPr>
            <p:cNvPr id="157" name="Rounded Rectangle 156">
              <a:extLst>
                <a:ext uri="{FF2B5EF4-FFF2-40B4-BE49-F238E27FC236}">
                  <a16:creationId xmlns:a16="http://schemas.microsoft.com/office/drawing/2014/main" id="{D5C44082-52AD-EA4E-8276-36232C3AF259}"/>
                </a:ext>
              </a:extLst>
            </p:cNvPr>
            <p:cNvSpPr/>
            <p:nvPr/>
          </p:nvSpPr>
          <p:spPr bwMode="auto">
            <a:xfrm>
              <a:off x="3760418" y="1986593"/>
              <a:ext cx="869169" cy="22620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58" name="TextBox 102">
              <a:extLst>
                <a:ext uri="{FF2B5EF4-FFF2-40B4-BE49-F238E27FC236}">
                  <a16:creationId xmlns:a16="http://schemas.microsoft.com/office/drawing/2014/main" id="{8EE85585-CB50-3147-8DAE-E270DD491640}"/>
                </a:ext>
              </a:extLst>
            </p:cNvPr>
            <p:cNvSpPr txBox="1">
              <a:spLocks noChangeArrowheads="1"/>
            </p:cNvSpPr>
            <p:nvPr/>
          </p:nvSpPr>
          <p:spPr bwMode="auto">
            <a:xfrm>
              <a:off x="3906242" y="1997784"/>
              <a:ext cx="492443" cy="215444"/>
            </a:xfrm>
            <a:prstGeom prst="rect">
              <a:avLst/>
            </a:prstGeom>
            <a:noFill/>
            <a:ln w="9525">
              <a:noFill/>
              <a:miter lim="800000"/>
              <a:headEnd/>
              <a:tailEnd/>
            </a:ln>
          </p:spPr>
          <p:txBody>
            <a:bodyPr wrap="none" anchor="ctr">
              <a:spAutoFit/>
            </a:bodyPr>
            <a:lstStyle/>
            <a:p>
              <a:r>
                <a:rPr lang="en-US" sz="800" b="1">
                  <a:solidFill>
                    <a:schemeClr val="bg1"/>
                  </a:solidFill>
                </a:rPr>
                <a:t>ADC 0</a:t>
              </a:r>
            </a:p>
          </p:txBody>
        </p:sp>
        <p:sp>
          <p:nvSpPr>
            <p:cNvPr id="159" name="Rectangle 158">
              <a:extLst>
                <a:ext uri="{FF2B5EF4-FFF2-40B4-BE49-F238E27FC236}">
                  <a16:creationId xmlns:a16="http://schemas.microsoft.com/office/drawing/2014/main" id="{1A1AAEE0-3F0B-A846-8F03-A7CF55ACA05D}"/>
                </a:ext>
              </a:extLst>
            </p:cNvPr>
            <p:cNvSpPr/>
            <p:nvPr/>
          </p:nvSpPr>
          <p:spPr>
            <a:xfrm>
              <a:off x="4149545" y="2256412"/>
              <a:ext cx="357790" cy="215444"/>
            </a:xfrm>
            <a:prstGeom prst="rect">
              <a:avLst/>
            </a:prstGeom>
          </p:spPr>
          <p:txBody>
            <a:bodyPr wrap="none" anchor="ctr">
              <a:spAutoFit/>
            </a:bodyPr>
            <a:lstStyle/>
            <a:p>
              <a:r>
                <a:rPr lang="en-US" sz="800"/>
                <a:t>12b</a:t>
              </a:r>
            </a:p>
          </p:txBody>
        </p:sp>
        <p:cxnSp>
          <p:nvCxnSpPr>
            <p:cNvPr id="160" name="Straight Connector 159">
              <a:extLst>
                <a:ext uri="{FF2B5EF4-FFF2-40B4-BE49-F238E27FC236}">
                  <a16:creationId xmlns:a16="http://schemas.microsoft.com/office/drawing/2014/main" id="{9F9D22ED-9767-0C4F-A48D-EE1F31A02B12}"/>
                </a:ext>
              </a:extLst>
            </p:cNvPr>
            <p:cNvCxnSpPr/>
            <p:nvPr/>
          </p:nvCxnSpPr>
          <p:spPr bwMode="auto">
            <a:xfrm>
              <a:off x="4994455" y="2154782"/>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B5EAE60D-702B-D542-A056-51B2870302F2}"/>
                </a:ext>
              </a:extLst>
            </p:cNvPr>
            <p:cNvGrpSpPr/>
            <p:nvPr/>
          </p:nvGrpSpPr>
          <p:grpSpPr>
            <a:xfrm>
              <a:off x="4700847" y="940576"/>
              <a:ext cx="216728" cy="1170314"/>
              <a:chOff x="5076566" y="1508617"/>
              <a:chExt cx="257434" cy="1710468"/>
            </a:xfrm>
          </p:grpSpPr>
          <p:cxnSp>
            <p:nvCxnSpPr>
              <p:cNvPr id="192" name="Straight Connector 191">
                <a:extLst>
                  <a:ext uri="{FF2B5EF4-FFF2-40B4-BE49-F238E27FC236}">
                    <a16:creationId xmlns:a16="http://schemas.microsoft.com/office/drawing/2014/main" id="{7B2BD436-78F6-8B40-BAE1-E3F7D1852EBF}"/>
                  </a:ext>
                </a:extLst>
              </p:cNvPr>
              <p:cNvCxnSpPr/>
              <p:nvPr/>
            </p:nvCxnSpPr>
            <p:spPr bwMode="auto">
              <a:xfrm flipH="1">
                <a:off x="5215508"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A3A214CD-D022-9344-B71B-8C4F6A06D7F5}"/>
                  </a:ext>
                </a:extLst>
              </p:cNvPr>
              <p:cNvGrpSpPr/>
              <p:nvPr/>
            </p:nvGrpSpPr>
            <p:grpSpPr>
              <a:xfrm>
                <a:off x="5076566" y="1508617"/>
                <a:ext cx="257434" cy="1351621"/>
                <a:chOff x="5076566" y="1508617"/>
                <a:chExt cx="257434" cy="1351621"/>
              </a:xfrm>
            </p:grpSpPr>
            <p:sp>
              <p:nvSpPr>
                <p:cNvPr id="194" name="Rounded Rectangle 193">
                  <a:extLst>
                    <a:ext uri="{FF2B5EF4-FFF2-40B4-BE49-F238E27FC236}">
                      <a16:creationId xmlns:a16="http://schemas.microsoft.com/office/drawing/2014/main" id="{B5F1AD06-4DA2-A248-9916-B3D47B63C57E}"/>
                    </a:ext>
                  </a:extLst>
                </p:cNvPr>
                <p:cNvSpPr/>
                <p:nvPr/>
              </p:nvSpPr>
              <p:spPr bwMode="auto">
                <a:xfrm>
                  <a:off x="5105400" y="1508617"/>
                  <a:ext cx="228600" cy="135162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95" name="TextBox 96">
                  <a:extLst>
                    <a:ext uri="{FF2B5EF4-FFF2-40B4-BE49-F238E27FC236}">
                      <a16:creationId xmlns:a16="http://schemas.microsoft.com/office/drawing/2014/main" id="{B157A7D1-FD46-CC44-B333-DDC2FFAF1009}"/>
                    </a:ext>
                  </a:extLst>
                </p:cNvPr>
                <p:cNvSpPr txBox="1">
                  <a:spLocks noChangeArrowheads="1"/>
                </p:cNvSpPr>
                <p:nvPr/>
              </p:nvSpPr>
              <p:spPr bwMode="auto">
                <a:xfrm rot="16200000">
                  <a:off x="4709939" y="2130977"/>
                  <a:ext cx="989157" cy="255903"/>
                </a:xfrm>
                <a:prstGeom prst="rect">
                  <a:avLst/>
                </a:prstGeom>
                <a:noFill/>
                <a:ln w="9525">
                  <a:noFill/>
                  <a:miter lim="800000"/>
                  <a:headEnd/>
                  <a:tailEnd/>
                </a:ln>
              </p:spPr>
              <p:txBody>
                <a:bodyPr wrap="none">
                  <a:spAutoFit/>
                </a:bodyPr>
                <a:lstStyle/>
                <a:p>
                  <a:r>
                    <a:rPr lang="en-US" sz="800" b="1">
                      <a:solidFill>
                        <a:schemeClr val="bg1"/>
                      </a:solidFill>
                    </a:rPr>
                    <a:t>Channel 4</a:t>
                  </a:r>
                </a:p>
              </p:txBody>
            </p:sp>
          </p:grpSp>
        </p:grpSp>
        <p:sp>
          <p:nvSpPr>
            <p:cNvPr id="162" name="TextBox 102">
              <a:extLst>
                <a:ext uri="{FF2B5EF4-FFF2-40B4-BE49-F238E27FC236}">
                  <a16:creationId xmlns:a16="http://schemas.microsoft.com/office/drawing/2014/main" id="{D688569F-2CB6-A743-8229-E21F988CAFA3}"/>
                </a:ext>
              </a:extLst>
            </p:cNvPr>
            <p:cNvSpPr txBox="1">
              <a:spLocks noChangeArrowheads="1"/>
            </p:cNvSpPr>
            <p:nvPr/>
          </p:nvSpPr>
          <p:spPr bwMode="auto">
            <a:xfrm>
              <a:off x="4725608" y="1982432"/>
              <a:ext cx="511493" cy="238363"/>
            </a:xfrm>
            <a:prstGeom prst="roundRect">
              <a:avLst/>
            </a:prstGeom>
            <a:solidFill>
              <a:schemeClr val="tx1">
                <a:lumMod val="50000"/>
                <a:lumOff val="50000"/>
              </a:schemeClr>
            </a:solidFill>
            <a:ln w="9525">
              <a:noFill/>
              <a:miter lim="800000"/>
              <a:headEnd/>
              <a:tailEnd/>
            </a:ln>
          </p:spPr>
          <p:txBody>
            <a:bodyPr wrap="none" anchor="ctr">
              <a:spAutoFit/>
            </a:bodyPr>
            <a:lstStyle/>
            <a:p>
              <a:pPr algn="ctr"/>
              <a:r>
                <a:rPr lang="en-US" sz="800" b="1">
                  <a:solidFill>
                    <a:schemeClr val="bg1"/>
                  </a:solidFill>
                </a:rPr>
                <a:t>ADC 1</a:t>
              </a:r>
            </a:p>
          </p:txBody>
        </p:sp>
        <p:sp>
          <p:nvSpPr>
            <p:cNvPr id="163" name="Rectangle 162">
              <a:extLst>
                <a:ext uri="{FF2B5EF4-FFF2-40B4-BE49-F238E27FC236}">
                  <a16:creationId xmlns:a16="http://schemas.microsoft.com/office/drawing/2014/main" id="{14CA634B-358F-E548-B970-B49762FA08D5}"/>
                </a:ext>
              </a:extLst>
            </p:cNvPr>
            <p:cNvSpPr/>
            <p:nvPr/>
          </p:nvSpPr>
          <p:spPr>
            <a:xfrm>
              <a:off x="4958199" y="2263503"/>
              <a:ext cx="357790" cy="215444"/>
            </a:xfrm>
            <a:prstGeom prst="rect">
              <a:avLst/>
            </a:prstGeom>
          </p:spPr>
          <p:txBody>
            <a:bodyPr wrap="none" anchor="ctr">
              <a:spAutoFit/>
            </a:bodyPr>
            <a:lstStyle/>
            <a:p>
              <a:r>
                <a:rPr lang="en-US" sz="800"/>
                <a:t>12b</a:t>
              </a:r>
            </a:p>
          </p:txBody>
        </p:sp>
        <p:cxnSp>
          <p:nvCxnSpPr>
            <p:cNvPr id="164" name="Straight Connector 163">
              <a:extLst>
                <a:ext uri="{FF2B5EF4-FFF2-40B4-BE49-F238E27FC236}">
                  <a16:creationId xmlns:a16="http://schemas.microsoft.com/office/drawing/2014/main" id="{9BF9403C-DC84-5241-93EE-52A6E30F8889}"/>
                </a:ext>
              </a:extLst>
            </p:cNvPr>
            <p:cNvCxnSpPr/>
            <p:nvPr/>
          </p:nvCxnSpPr>
          <p:spPr bwMode="auto">
            <a:xfrm>
              <a:off x="5084229" y="965831"/>
              <a:ext cx="0" cy="911442"/>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BC31755-57D7-2D45-BE19-F852532F0B90}"/>
                </a:ext>
              </a:extLst>
            </p:cNvPr>
            <p:cNvCxnSpPr/>
            <p:nvPr/>
          </p:nvCxnSpPr>
          <p:spPr bwMode="auto">
            <a:xfrm>
              <a:off x="5589712" y="2147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1F64C985-F971-DE4E-B47B-4C65DB8EB460}"/>
                </a:ext>
              </a:extLst>
            </p:cNvPr>
            <p:cNvGrpSpPr/>
            <p:nvPr/>
          </p:nvGrpSpPr>
          <p:grpSpPr>
            <a:xfrm>
              <a:off x="5309030" y="947667"/>
              <a:ext cx="216730" cy="1163223"/>
              <a:chOff x="5076564" y="1518980"/>
              <a:chExt cx="257436" cy="1700105"/>
            </a:xfrm>
          </p:grpSpPr>
          <p:cxnSp>
            <p:nvCxnSpPr>
              <p:cNvPr id="188" name="Straight Connector 187">
                <a:extLst>
                  <a:ext uri="{FF2B5EF4-FFF2-40B4-BE49-F238E27FC236}">
                    <a16:creationId xmlns:a16="http://schemas.microsoft.com/office/drawing/2014/main" id="{53922DE7-D5A9-C546-AC03-CD4E24DA4C09}"/>
                  </a:ext>
                </a:extLst>
              </p:cNvPr>
              <p:cNvCxnSpPr/>
              <p:nvPr/>
            </p:nvCxnSpPr>
            <p:spPr bwMode="auto">
              <a:xfrm flipH="1">
                <a:off x="5215508"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ACAA499D-5E65-A14A-B809-243EB4C4EC85}"/>
                  </a:ext>
                </a:extLst>
              </p:cNvPr>
              <p:cNvGrpSpPr/>
              <p:nvPr/>
            </p:nvGrpSpPr>
            <p:grpSpPr>
              <a:xfrm>
                <a:off x="5076564" y="1518980"/>
                <a:ext cx="257436" cy="1351622"/>
                <a:chOff x="5076564" y="1518980"/>
                <a:chExt cx="257436" cy="1351622"/>
              </a:xfrm>
            </p:grpSpPr>
            <p:sp>
              <p:nvSpPr>
                <p:cNvPr id="190" name="Rounded Rectangle 189">
                  <a:extLst>
                    <a:ext uri="{FF2B5EF4-FFF2-40B4-BE49-F238E27FC236}">
                      <a16:creationId xmlns:a16="http://schemas.microsoft.com/office/drawing/2014/main" id="{3A0DE12A-EE64-754C-B768-5CA61EFCAB87}"/>
                    </a:ext>
                  </a:extLst>
                </p:cNvPr>
                <p:cNvSpPr/>
                <p:nvPr/>
              </p:nvSpPr>
              <p:spPr bwMode="auto">
                <a:xfrm>
                  <a:off x="5105400" y="1518980"/>
                  <a:ext cx="228600" cy="135162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91" name="TextBox 96">
                  <a:extLst>
                    <a:ext uri="{FF2B5EF4-FFF2-40B4-BE49-F238E27FC236}">
                      <a16:creationId xmlns:a16="http://schemas.microsoft.com/office/drawing/2014/main" id="{D1C244F1-AD00-DB45-9FE7-64BE6577800B}"/>
                    </a:ext>
                  </a:extLst>
                </p:cNvPr>
                <p:cNvSpPr txBox="1">
                  <a:spLocks noChangeArrowheads="1"/>
                </p:cNvSpPr>
                <p:nvPr/>
              </p:nvSpPr>
              <p:spPr bwMode="auto">
                <a:xfrm rot="16200000">
                  <a:off x="4709936" y="2130980"/>
                  <a:ext cx="989157" cy="255902"/>
                </a:xfrm>
                <a:prstGeom prst="rect">
                  <a:avLst/>
                </a:prstGeom>
                <a:noFill/>
                <a:ln w="9525">
                  <a:noFill/>
                  <a:miter lim="800000"/>
                  <a:headEnd/>
                  <a:tailEnd/>
                </a:ln>
              </p:spPr>
              <p:txBody>
                <a:bodyPr wrap="none">
                  <a:spAutoFit/>
                </a:bodyPr>
                <a:lstStyle/>
                <a:p>
                  <a:r>
                    <a:rPr lang="en-US" sz="800" b="1">
                      <a:solidFill>
                        <a:schemeClr val="bg1"/>
                      </a:solidFill>
                    </a:rPr>
                    <a:t>Channel 8</a:t>
                  </a:r>
                </a:p>
              </p:txBody>
            </p:sp>
          </p:grpSp>
        </p:grpSp>
        <p:sp>
          <p:nvSpPr>
            <p:cNvPr id="167" name="TextBox 102">
              <a:extLst>
                <a:ext uri="{FF2B5EF4-FFF2-40B4-BE49-F238E27FC236}">
                  <a16:creationId xmlns:a16="http://schemas.microsoft.com/office/drawing/2014/main" id="{2DE29E74-2EF9-F043-B0A2-463DB55318CF}"/>
                </a:ext>
              </a:extLst>
            </p:cNvPr>
            <p:cNvSpPr txBox="1">
              <a:spLocks noChangeArrowheads="1"/>
            </p:cNvSpPr>
            <p:nvPr/>
          </p:nvSpPr>
          <p:spPr bwMode="auto">
            <a:xfrm>
              <a:off x="5327754" y="1976068"/>
              <a:ext cx="511493" cy="238363"/>
            </a:xfrm>
            <a:prstGeom prst="roundRect">
              <a:avLst/>
            </a:prstGeom>
            <a:solidFill>
              <a:schemeClr val="tx1">
                <a:lumMod val="50000"/>
                <a:lumOff val="50000"/>
              </a:schemeClr>
            </a:solidFill>
            <a:ln w="9525">
              <a:noFill/>
              <a:miter lim="800000"/>
              <a:headEnd/>
              <a:tailEnd/>
            </a:ln>
          </p:spPr>
          <p:txBody>
            <a:bodyPr wrap="none" anchor="ctr">
              <a:spAutoFit/>
            </a:bodyPr>
            <a:lstStyle/>
            <a:p>
              <a:pPr algn="ctr"/>
              <a:r>
                <a:rPr lang="en-US" sz="800" b="1">
                  <a:solidFill>
                    <a:schemeClr val="bg1"/>
                  </a:solidFill>
                </a:rPr>
                <a:t>ADC 2</a:t>
              </a:r>
            </a:p>
          </p:txBody>
        </p:sp>
        <p:sp>
          <p:nvSpPr>
            <p:cNvPr id="168" name="Rectangle 167">
              <a:extLst>
                <a:ext uri="{FF2B5EF4-FFF2-40B4-BE49-F238E27FC236}">
                  <a16:creationId xmlns:a16="http://schemas.microsoft.com/office/drawing/2014/main" id="{3D0F6409-D47D-A04B-B98F-892D8CBC9722}"/>
                </a:ext>
              </a:extLst>
            </p:cNvPr>
            <p:cNvSpPr/>
            <p:nvPr/>
          </p:nvSpPr>
          <p:spPr>
            <a:xfrm>
              <a:off x="5562318" y="2256412"/>
              <a:ext cx="357790" cy="215444"/>
            </a:xfrm>
            <a:prstGeom prst="rect">
              <a:avLst/>
            </a:prstGeom>
          </p:spPr>
          <p:txBody>
            <a:bodyPr wrap="none" anchor="ctr">
              <a:spAutoFit/>
            </a:bodyPr>
            <a:lstStyle/>
            <a:p>
              <a:r>
                <a:rPr lang="en-US" sz="800"/>
                <a:t>12b</a:t>
              </a:r>
            </a:p>
          </p:txBody>
        </p:sp>
        <p:cxnSp>
          <p:nvCxnSpPr>
            <p:cNvPr id="169" name="Straight Connector 168">
              <a:extLst>
                <a:ext uri="{FF2B5EF4-FFF2-40B4-BE49-F238E27FC236}">
                  <a16:creationId xmlns:a16="http://schemas.microsoft.com/office/drawing/2014/main" id="{F58274ED-B488-6C4C-B188-A3C8307362E0}"/>
                </a:ext>
              </a:extLst>
            </p:cNvPr>
            <p:cNvCxnSpPr/>
            <p:nvPr/>
          </p:nvCxnSpPr>
          <p:spPr bwMode="auto">
            <a:xfrm>
              <a:off x="5692427" y="969019"/>
              <a:ext cx="0" cy="911441"/>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F36013A-73EB-4C43-A294-9C0371702309}"/>
                </a:ext>
              </a:extLst>
            </p:cNvPr>
            <p:cNvCxnSpPr/>
            <p:nvPr/>
          </p:nvCxnSpPr>
          <p:spPr bwMode="auto">
            <a:xfrm>
              <a:off x="6757054" y="2147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14238AA8-740C-D745-8DE8-5AC6E9561F25}"/>
                </a:ext>
              </a:extLst>
            </p:cNvPr>
            <p:cNvGrpSpPr/>
            <p:nvPr/>
          </p:nvGrpSpPr>
          <p:grpSpPr>
            <a:xfrm>
              <a:off x="6493863" y="930960"/>
              <a:ext cx="238359" cy="1179927"/>
              <a:chOff x="5075681" y="1494563"/>
              <a:chExt cx="283127" cy="1724522"/>
            </a:xfrm>
          </p:grpSpPr>
          <p:cxnSp>
            <p:nvCxnSpPr>
              <p:cNvPr id="186" name="Straight Connector 185">
                <a:extLst>
                  <a:ext uri="{FF2B5EF4-FFF2-40B4-BE49-F238E27FC236}">
                    <a16:creationId xmlns:a16="http://schemas.microsoft.com/office/drawing/2014/main" id="{87BA790A-5568-674B-9FDB-4AFE7141DA9C}"/>
                  </a:ext>
                </a:extLst>
              </p:cNvPr>
              <p:cNvCxnSpPr/>
              <p:nvPr/>
            </p:nvCxnSpPr>
            <p:spPr bwMode="auto">
              <a:xfrm flipH="1">
                <a:off x="5215508" y="1679502"/>
                <a:ext cx="8386" cy="1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96">
                <a:extLst>
                  <a:ext uri="{FF2B5EF4-FFF2-40B4-BE49-F238E27FC236}">
                    <a16:creationId xmlns:a16="http://schemas.microsoft.com/office/drawing/2014/main" id="{B716E34D-53F0-AA4D-8D65-E0BE617F3A4B}"/>
                  </a:ext>
                </a:extLst>
              </p:cNvPr>
              <p:cNvSpPr txBox="1">
                <a:spLocks noChangeArrowheads="1"/>
              </p:cNvSpPr>
              <p:nvPr/>
            </p:nvSpPr>
            <p:spPr bwMode="auto">
              <a:xfrm rot="16200000">
                <a:off x="4501161" y="2069083"/>
                <a:ext cx="1432167" cy="283127"/>
              </a:xfrm>
              <a:prstGeom prst="roundRect">
                <a:avLst/>
              </a:prstGeom>
              <a:solidFill>
                <a:schemeClr val="bg1">
                  <a:lumMod val="75000"/>
                </a:schemeClr>
              </a:solidFill>
              <a:ln w="9525">
                <a:noFill/>
                <a:miter lim="800000"/>
                <a:headEnd/>
                <a:tailEnd/>
              </a:ln>
            </p:spPr>
            <p:txBody>
              <a:bodyPr wrap="square" anchor="ctr">
                <a:spAutoFit/>
              </a:bodyPr>
              <a:lstStyle/>
              <a:p>
                <a:pPr algn="ctr"/>
                <a:r>
                  <a:rPr lang="en-US" sz="800" b="1">
                    <a:solidFill>
                      <a:schemeClr val="bg1"/>
                    </a:solidFill>
                  </a:rPr>
                  <a:t>Channel 28</a:t>
                </a:r>
              </a:p>
            </p:txBody>
          </p:sp>
        </p:grpSp>
        <p:sp>
          <p:nvSpPr>
            <p:cNvPr id="172" name="TextBox 102">
              <a:extLst>
                <a:ext uri="{FF2B5EF4-FFF2-40B4-BE49-F238E27FC236}">
                  <a16:creationId xmlns:a16="http://schemas.microsoft.com/office/drawing/2014/main" id="{6B0C6240-C7B1-F843-90BE-29C5CA61E086}"/>
                </a:ext>
              </a:extLst>
            </p:cNvPr>
            <p:cNvSpPr txBox="1">
              <a:spLocks noChangeArrowheads="1"/>
            </p:cNvSpPr>
            <p:nvPr/>
          </p:nvSpPr>
          <p:spPr bwMode="auto">
            <a:xfrm>
              <a:off x="6500543" y="1985225"/>
              <a:ext cx="511493" cy="238363"/>
            </a:xfrm>
            <a:prstGeom prst="roundRect">
              <a:avLst/>
            </a:prstGeom>
            <a:solidFill>
              <a:schemeClr val="tx1">
                <a:lumMod val="50000"/>
                <a:lumOff val="50000"/>
              </a:schemeClr>
            </a:solidFill>
            <a:ln w="9525">
              <a:noFill/>
              <a:miter lim="800000"/>
              <a:headEnd/>
              <a:tailEnd/>
            </a:ln>
          </p:spPr>
          <p:txBody>
            <a:bodyPr wrap="none" anchor="ctr">
              <a:spAutoFit/>
            </a:bodyPr>
            <a:lstStyle/>
            <a:p>
              <a:pPr algn="ctr"/>
              <a:r>
                <a:rPr lang="en-US" sz="800" b="1">
                  <a:solidFill>
                    <a:schemeClr val="bg1"/>
                  </a:solidFill>
                </a:rPr>
                <a:t>ADC 7</a:t>
              </a:r>
            </a:p>
          </p:txBody>
        </p:sp>
        <p:sp>
          <p:nvSpPr>
            <p:cNvPr id="173" name="Rectangle 172">
              <a:extLst>
                <a:ext uri="{FF2B5EF4-FFF2-40B4-BE49-F238E27FC236}">
                  <a16:creationId xmlns:a16="http://schemas.microsoft.com/office/drawing/2014/main" id="{E32DEC9E-E9C0-654C-AA30-928603E119FF}"/>
                </a:ext>
              </a:extLst>
            </p:cNvPr>
            <p:cNvSpPr/>
            <p:nvPr/>
          </p:nvSpPr>
          <p:spPr>
            <a:xfrm>
              <a:off x="6724834" y="2256412"/>
              <a:ext cx="357790" cy="215444"/>
            </a:xfrm>
            <a:prstGeom prst="rect">
              <a:avLst/>
            </a:prstGeom>
          </p:spPr>
          <p:txBody>
            <a:bodyPr wrap="none" anchor="ctr">
              <a:spAutoFit/>
            </a:bodyPr>
            <a:lstStyle/>
            <a:p>
              <a:r>
                <a:rPr lang="en-US" sz="800"/>
                <a:t>12b</a:t>
              </a:r>
            </a:p>
          </p:txBody>
        </p:sp>
        <p:cxnSp>
          <p:nvCxnSpPr>
            <p:cNvPr id="174" name="Straight Connector 173">
              <a:extLst>
                <a:ext uri="{FF2B5EF4-FFF2-40B4-BE49-F238E27FC236}">
                  <a16:creationId xmlns:a16="http://schemas.microsoft.com/office/drawing/2014/main" id="{F9F49C7C-AB90-344B-ACE7-548D146FF500}"/>
                </a:ext>
              </a:extLst>
            </p:cNvPr>
            <p:cNvCxnSpPr/>
            <p:nvPr/>
          </p:nvCxnSpPr>
          <p:spPr bwMode="auto">
            <a:xfrm>
              <a:off x="6878004" y="969019"/>
              <a:ext cx="0" cy="911441"/>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5" name="Rounded Rectangle 174">
              <a:extLst>
                <a:ext uri="{FF2B5EF4-FFF2-40B4-BE49-F238E27FC236}">
                  <a16:creationId xmlns:a16="http://schemas.microsoft.com/office/drawing/2014/main" id="{BDCC17AC-3844-7542-8514-DBF5D47EC425}"/>
                </a:ext>
              </a:extLst>
            </p:cNvPr>
            <p:cNvSpPr/>
            <p:nvPr/>
          </p:nvSpPr>
          <p:spPr bwMode="auto">
            <a:xfrm rot="5400000">
              <a:off x="5051776" y="2980841"/>
              <a:ext cx="569910" cy="1035383"/>
            </a:xfrm>
            <a:prstGeom prst="roundRect">
              <a:avLst/>
            </a:prstGeom>
            <a:solidFill>
              <a:srgbClr val="00B0F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76" name="TextBox 147">
              <a:extLst>
                <a:ext uri="{FF2B5EF4-FFF2-40B4-BE49-F238E27FC236}">
                  <a16:creationId xmlns:a16="http://schemas.microsoft.com/office/drawing/2014/main" id="{C77D395C-CFF6-0946-B1F8-3D99697EB276}"/>
                </a:ext>
              </a:extLst>
            </p:cNvPr>
            <p:cNvSpPr txBox="1">
              <a:spLocks noChangeArrowheads="1"/>
            </p:cNvSpPr>
            <p:nvPr/>
          </p:nvSpPr>
          <p:spPr bwMode="auto">
            <a:xfrm>
              <a:off x="4851473" y="3323248"/>
              <a:ext cx="983304" cy="364202"/>
            </a:xfrm>
            <a:prstGeom prst="rect">
              <a:avLst/>
            </a:prstGeom>
            <a:noFill/>
            <a:ln w="9525">
              <a:noFill/>
              <a:miter lim="800000"/>
              <a:headEnd/>
              <a:tailEnd/>
            </a:ln>
          </p:spPr>
          <p:txBody>
            <a:bodyPr wrap="square" anchor="ctr">
              <a:spAutoFit/>
            </a:bodyPr>
            <a:lstStyle/>
            <a:p>
              <a:pPr algn="ctr">
                <a:spcAft>
                  <a:spcPts val="200"/>
                </a:spcAft>
              </a:pPr>
              <a:r>
                <a:rPr lang="en-US" sz="800" b="1">
                  <a:solidFill>
                    <a:schemeClr val="bg1"/>
                  </a:solidFill>
                </a:rPr>
                <a:t>Encoder </a:t>
              </a:r>
            </a:p>
            <a:p>
              <a:pPr algn="ctr">
                <a:spcAft>
                  <a:spcPts val="600"/>
                </a:spcAft>
              </a:pPr>
              <a:r>
                <a:rPr lang="en-US" sz="800">
                  <a:solidFill>
                    <a:schemeClr val="bg1"/>
                  </a:solidFill>
                </a:rPr>
                <a:t>(12b/14b)</a:t>
              </a:r>
            </a:p>
          </p:txBody>
        </p:sp>
        <p:cxnSp>
          <p:nvCxnSpPr>
            <p:cNvPr id="177" name="Straight Connector 176">
              <a:extLst>
                <a:ext uri="{FF2B5EF4-FFF2-40B4-BE49-F238E27FC236}">
                  <a16:creationId xmlns:a16="http://schemas.microsoft.com/office/drawing/2014/main" id="{B365480B-4C25-0D48-BE5B-9E13D36BD976}"/>
                </a:ext>
              </a:extLst>
            </p:cNvPr>
            <p:cNvCxnSpPr/>
            <p:nvPr/>
          </p:nvCxnSpPr>
          <p:spPr bwMode="auto">
            <a:xfrm flipH="1">
              <a:off x="5844122" y="2114918"/>
              <a:ext cx="594728"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8" name="Rounded Rectangle 177">
              <a:extLst>
                <a:ext uri="{FF2B5EF4-FFF2-40B4-BE49-F238E27FC236}">
                  <a16:creationId xmlns:a16="http://schemas.microsoft.com/office/drawing/2014/main" id="{E47F8583-45EC-8846-8516-DF9AD5204377}"/>
                </a:ext>
              </a:extLst>
            </p:cNvPr>
            <p:cNvSpPr/>
            <p:nvPr/>
          </p:nvSpPr>
          <p:spPr bwMode="auto">
            <a:xfrm>
              <a:off x="3727090" y="2542952"/>
              <a:ext cx="3258876" cy="311653"/>
            </a:xfrm>
            <a:prstGeom prst="roundRect">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79" name="TextBox 102">
              <a:extLst>
                <a:ext uri="{FF2B5EF4-FFF2-40B4-BE49-F238E27FC236}">
                  <a16:creationId xmlns:a16="http://schemas.microsoft.com/office/drawing/2014/main" id="{B4439707-912C-014F-98C7-FCFC6D24EF4A}"/>
                </a:ext>
              </a:extLst>
            </p:cNvPr>
            <p:cNvSpPr txBox="1">
              <a:spLocks noChangeArrowheads="1"/>
            </p:cNvSpPr>
            <p:nvPr/>
          </p:nvSpPr>
          <p:spPr bwMode="auto">
            <a:xfrm>
              <a:off x="4917645" y="2595663"/>
              <a:ext cx="681597" cy="215444"/>
            </a:xfrm>
            <a:prstGeom prst="rect">
              <a:avLst/>
            </a:prstGeom>
            <a:noFill/>
            <a:ln w="9525">
              <a:noFill/>
              <a:miter lim="800000"/>
              <a:headEnd/>
              <a:tailEnd/>
            </a:ln>
          </p:spPr>
          <p:txBody>
            <a:bodyPr wrap="none" anchor="ctr">
              <a:spAutoFit/>
            </a:bodyPr>
            <a:lstStyle/>
            <a:p>
              <a:r>
                <a:rPr lang="en-US" sz="800">
                  <a:solidFill>
                    <a:schemeClr val="bg1"/>
                  </a:solidFill>
                </a:rPr>
                <a:t>Multiplexer</a:t>
              </a:r>
            </a:p>
          </p:txBody>
        </p:sp>
        <p:sp>
          <p:nvSpPr>
            <p:cNvPr id="180" name="Rectangle 179">
              <a:extLst>
                <a:ext uri="{FF2B5EF4-FFF2-40B4-BE49-F238E27FC236}">
                  <a16:creationId xmlns:a16="http://schemas.microsoft.com/office/drawing/2014/main" id="{86CAE1C3-4D93-CF41-A60C-8BD923AE136C}"/>
                </a:ext>
              </a:extLst>
            </p:cNvPr>
            <p:cNvSpPr/>
            <p:nvPr/>
          </p:nvSpPr>
          <p:spPr>
            <a:xfrm>
              <a:off x="5467178" y="2940477"/>
              <a:ext cx="357790" cy="215444"/>
            </a:xfrm>
            <a:prstGeom prst="rect">
              <a:avLst/>
            </a:prstGeom>
          </p:spPr>
          <p:txBody>
            <a:bodyPr wrap="none" anchor="ctr">
              <a:spAutoFit/>
            </a:bodyPr>
            <a:lstStyle/>
            <a:p>
              <a:r>
                <a:rPr lang="en-US" sz="800"/>
                <a:t>12b</a:t>
              </a:r>
            </a:p>
          </p:txBody>
        </p:sp>
        <p:sp>
          <p:nvSpPr>
            <p:cNvPr id="181" name="Rectangle 180">
              <a:extLst>
                <a:ext uri="{FF2B5EF4-FFF2-40B4-BE49-F238E27FC236}">
                  <a16:creationId xmlns:a16="http://schemas.microsoft.com/office/drawing/2014/main" id="{65EFFF61-0D57-4B4F-A318-2B4CAA44D71A}"/>
                </a:ext>
              </a:extLst>
            </p:cNvPr>
            <p:cNvSpPr/>
            <p:nvPr/>
          </p:nvSpPr>
          <p:spPr>
            <a:xfrm>
              <a:off x="5457462" y="3831017"/>
              <a:ext cx="357790" cy="215444"/>
            </a:xfrm>
            <a:prstGeom prst="rect">
              <a:avLst/>
            </a:prstGeom>
          </p:spPr>
          <p:txBody>
            <a:bodyPr wrap="none" anchor="ctr">
              <a:spAutoFit/>
            </a:bodyPr>
            <a:lstStyle/>
            <a:p>
              <a:r>
                <a:rPr lang="en-US" sz="800"/>
                <a:t>14b</a:t>
              </a:r>
            </a:p>
          </p:txBody>
        </p:sp>
        <p:sp>
          <p:nvSpPr>
            <p:cNvPr id="182" name="Rectangle 181">
              <a:extLst>
                <a:ext uri="{FF2B5EF4-FFF2-40B4-BE49-F238E27FC236}">
                  <a16:creationId xmlns:a16="http://schemas.microsoft.com/office/drawing/2014/main" id="{F2896E9D-CC05-0944-9572-6AC87C88AA97}"/>
                </a:ext>
              </a:extLst>
            </p:cNvPr>
            <p:cNvSpPr/>
            <p:nvPr/>
          </p:nvSpPr>
          <p:spPr>
            <a:xfrm>
              <a:off x="4959369" y="4691250"/>
              <a:ext cx="761747" cy="215444"/>
            </a:xfrm>
            <a:prstGeom prst="rect">
              <a:avLst/>
            </a:prstGeom>
          </p:spPr>
          <p:txBody>
            <a:bodyPr wrap="none">
              <a:spAutoFit/>
            </a:bodyPr>
            <a:lstStyle/>
            <a:p>
              <a:r>
                <a:rPr lang="en-US" sz="800" b="1"/>
                <a:t>To LVDS </a:t>
              </a:r>
              <a:r>
                <a:rPr lang="en-US" sz="800" b="1" err="1"/>
                <a:t>Tx</a:t>
              </a:r>
              <a:endParaRPr lang="en-US" sz="800"/>
            </a:p>
          </p:txBody>
        </p:sp>
        <p:sp>
          <p:nvSpPr>
            <p:cNvPr id="183" name="Right Arrow 182">
              <a:extLst>
                <a:ext uri="{FF2B5EF4-FFF2-40B4-BE49-F238E27FC236}">
                  <a16:creationId xmlns:a16="http://schemas.microsoft.com/office/drawing/2014/main" id="{A198D647-842A-5244-915D-053D20EE7BC7}"/>
                </a:ext>
              </a:extLst>
            </p:cNvPr>
            <p:cNvSpPr/>
            <p:nvPr/>
          </p:nvSpPr>
          <p:spPr>
            <a:xfrm rot="5400000">
              <a:off x="5153233" y="4388440"/>
              <a:ext cx="362574"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4" name="Rounded Rectangle 183">
              <a:extLst>
                <a:ext uri="{FF2B5EF4-FFF2-40B4-BE49-F238E27FC236}">
                  <a16:creationId xmlns:a16="http://schemas.microsoft.com/office/drawing/2014/main" id="{6307B62A-78FE-AD4E-9369-B8B42345B5DD}"/>
                </a:ext>
              </a:extLst>
            </p:cNvPr>
            <p:cNvSpPr/>
            <p:nvPr/>
          </p:nvSpPr>
          <p:spPr bwMode="auto">
            <a:xfrm rot="5400000">
              <a:off x="5196096" y="3746164"/>
              <a:ext cx="277092" cy="1035383"/>
            </a:xfrm>
            <a:prstGeom prst="roundRect">
              <a:avLst/>
            </a:prstGeom>
            <a:solidFill>
              <a:schemeClr val="accent1">
                <a:lumMod val="40000"/>
                <a:lumOff val="6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85" name="TextBox 147">
              <a:extLst>
                <a:ext uri="{FF2B5EF4-FFF2-40B4-BE49-F238E27FC236}">
                  <a16:creationId xmlns:a16="http://schemas.microsoft.com/office/drawing/2014/main" id="{B81E782D-B05C-2940-87B2-B8A49ECBD55F}"/>
                </a:ext>
              </a:extLst>
            </p:cNvPr>
            <p:cNvSpPr txBox="1">
              <a:spLocks noChangeArrowheads="1"/>
            </p:cNvSpPr>
            <p:nvPr/>
          </p:nvSpPr>
          <p:spPr bwMode="auto">
            <a:xfrm>
              <a:off x="4903936" y="4156219"/>
              <a:ext cx="893914" cy="215444"/>
            </a:xfrm>
            <a:prstGeom prst="rect">
              <a:avLst/>
            </a:prstGeom>
            <a:noFill/>
            <a:ln w="9525">
              <a:noFill/>
              <a:miter lim="800000"/>
              <a:headEnd/>
              <a:tailEnd/>
            </a:ln>
          </p:spPr>
          <p:txBody>
            <a:bodyPr wrap="square" anchor="ctr">
              <a:spAutoFit/>
            </a:bodyPr>
            <a:lstStyle/>
            <a:p>
              <a:pPr algn="ctr"/>
              <a:r>
                <a:rPr lang="en-US" sz="800" b="1">
                  <a:solidFill>
                    <a:schemeClr val="bg1"/>
                  </a:solidFill>
                </a:rPr>
                <a:t>Serializer</a:t>
              </a:r>
            </a:p>
          </p:txBody>
        </p:sp>
      </p:grpSp>
      <p:grpSp>
        <p:nvGrpSpPr>
          <p:cNvPr id="16" name="Group 15">
            <a:extLst>
              <a:ext uri="{FF2B5EF4-FFF2-40B4-BE49-F238E27FC236}">
                <a16:creationId xmlns:a16="http://schemas.microsoft.com/office/drawing/2014/main" id="{8694E99D-FDC3-4235-BFB6-FF5E705C5505}"/>
              </a:ext>
            </a:extLst>
          </p:cNvPr>
          <p:cNvGrpSpPr/>
          <p:nvPr/>
        </p:nvGrpSpPr>
        <p:grpSpPr>
          <a:xfrm>
            <a:off x="0" y="1164789"/>
            <a:ext cx="9142195" cy="3885030"/>
            <a:chOff x="0" y="1164789"/>
            <a:chExt cx="9142195" cy="3885030"/>
          </a:xfrm>
        </p:grpSpPr>
        <p:sp>
          <p:nvSpPr>
            <p:cNvPr id="4" name="Rectangle 3">
              <a:extLst>
                <a:ext uri="{FF2B5EF4-FFF2-40B4-BE49-F238E27FC236}">
                  <a16:creationId xmlns:a16="http://schemas.microsoft.com/office/drawing/2014/main" id="{F1FCFF10-0C58-4CF1-9EF4-473C29E9269E}"/>
                </a:ext>
              </a:extLst>
            </p:cNvPr>
            <p:cNvSpPr/>
            <p:nvPr/>
          </p:nvSpPr>
          <p:spPr>
            <a:xfrm>
              <a:off x="347451" y="1179840"/>
              <a:ext cx="8794744" cy="307777"/>
            </a:xfrm>
            <a:prstGeom prst="rect">
              <a:avLst/>
            </a:prstGeom>
          </p:spPr>
          <p:txBody>
            <a:bodyPr wrap="square">
              <a:spAutoFit/>
            </a:bodyPr>
            <a:lstStyle/>
            <a:p>
              <a:r>
                <a:rPr lang="en-US" sz="1400">
                  <a:solidFill>
                    <a:srgbClr val="000000"/>
                  </a:solidFill>
                  <a:latin typeface="Segoe UI" panose="020B0502040204020203" pitchFamily="34" charset="0"/>
                </a:rPr>
                <a:t>A:  </a:t>
              </a:r>
              <a:endParaRPr lang="es-MX" sz="1400"/>
            </a:p>
          </p:txBody>
        </p:sp>
        <p:sp>
          <p:nvSpPr>
            <p:cNvPr id="5" name="Rectangle 4">
              <a:extLst>
                <a:ext uri="{FF2B5EF4-FFF2-40B4-BE49-F238E27FC236}">
                  <a16:creationId xmlns:a16="http://schemas.microsoft.com/office/drawing/2014/main" id="{B6BE84B3-0DB7-D94C-8182-8CBBAA320CD2}"/>
                </a:ext>
              </a:extLst>
            </p:cNvPr>
            <p:cNvSpPr/>
            <p:nvPr/>
          </p:nvSpPr>
          <p:spPr>
            <a:xfrm>
              <a:off x="1019052" y="4213901"/>
              <a:ext cx="961558" cy="461665"/>
            </a:xfrm>
            <a:prstGeom prst="rect">
              <a:avLst/>
            </a:prstGeom>
          </p:spPr>
          <p:txBody>
            <a:bodyPr wrap="square">
              <a:spAutoFit/>
            </a:bodyPr>
            <a:lstStyle/>
            <a:p>
              <a:r>
                <a:rPr lang="en-US" sz="1200">
                  <a:solidFill>
                    <a:srgbClr val="C00000"/>
                  </a:solidFill>
                </a:rPr>
                <a:t>Clock at 56MHz</a:t>
              </a:r>
              <a:r>
                <a:rPr lang="en-US" sz="1200" baseline="30000">
                  <a:solidFill>
                    <a:srgbClr val="C00000"/>
                  </a:solidFill>
                </a:rPr>
                <a:t>*</a:t>
              </a:r>
            </a:p>
          </p:txBody>
        </p:sp>
        <p:pic>
          <p:nvPicPr>
            <p:cNvPr id="7" name="Picture 4">
              <a:extLst>
                <a:ext uri="{FF2B5EF4-FFF2-40B4-BE49-F238E27FC236}">
                  <a16:creationId xmlns:a16="http://schemas.microsoft.com/office/drawing/2014/main" id="{76D50CD7-1017-9E47-ACEE-D0549CA6A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366" y="1969698"/>
              <a:ext cx="2096779"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344B5D8-544E-9545-93EE-D6D2707F17A6}"/>
                </a:ext>
              </a:extLst>
            </p:cNvPr>
            <p:cNvSpPr txBox="1"/>
            <p:nvPr/>
          </p:nvSpPr>
          <p:spPr>
            <a:xfrm>
              <a:off x="0" y="4311155"/>
              <a:ext cx="1120407" cy="738664"/>
            </a:xfrm>
            <a:prstGeom prst="rect">
              <a:avLst/>
            </a:prstGeom>
            <a:noFill/>
          </p:spPr>
          <p:txBody>
            <a:bodyPr wrap="square" rtlCol="0">
              <a:spAutoFit/>
            </a:bodyPr>
            <a:lstStyle/>
            <a:p>
              <a:pPr algn="ctr"/>
              <a:r>
                <a:rPr lang="en-US" sz="700">
                  <a:solidFill>
                    <a:srgbClr val="C00000"/>
                  </a:solidFill>
                </a:rPr>
                <a:t>*Completely synchronous operation. Can also operate with a 62.5MHz clock resulting in 2.2MSPS operation per channel</a:t>
              </a:r>
            </a:p>
          </p:txBody>
        </p:sp>
        <p:sp>
          <p:nvSpPr>
            <p:cNvPr id="10" name="Right Arrow 9">
              <a:extLst>
                <a:ext uri="{FF2B5EF4-FFF2-40B4-BE49-F238E27FC236}">
                  <a16:creationId xmlns:a16="http://schemas.microsoft.com/office/drawing/2014/main" id="{E6E2E3C1-37EA-5B43-9012-5C36B7F96992}"/>
                </a:ext>
              </a:extLst>
            </p:cNvPr>
            <p:cNvSpPr/>
            <p:nvPr/>
          </p:nvSpPr>
          <p:spPr>
            <a:xfrm rot="5400000" flipH="1">
              <a:off x="1315607" y="4055636"/>
              <a:ext cx="166896" cy="8739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E32B01-DDB0-904A-AC69-6708D0D02F85}"/>
                </a:ext>
              </a:extLst>
            </p:cNvPr>
            <p:cNvCxnSpPr>
              <a:cxnSpLocks/>
              <a:stCxn id="11" idx="0"/>
            </p:cNvCxnSpPr>
            <p:nvPr/>
          </p:nvCxnSpPr>
          <p:spPr>
            <a:xfrm flipV="1">
              <a:off x="1746668" y="1164789"/>
              <a:ext cx="921899" cy="11864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835537-9714-FC40-BA43-4470DE29CD5A}"/>
                </a:ext>
              </a:extLst>
            </p:cNvPr>
            <p:cNvCxnSpPr>
              <a:cxnSpLocks/>
              <a:stCxn id="11" idx="2"/>
            </p:cNvCxnSpPr>
            <p:nvPr/>
          </p:nvCxnSpPr>
          <p:spPr>
            <a:xfrm>
              <a:off x="1746668" y="3928151"/>
              <a:ext cx="961616" cy="10079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9A04C72-3BE1-6C4B-9B92-CCEB74FA025D}"/>
                </a:ext>
              </a:extLst>
            </p:cNvPr>
            <p:cNvSpPr/>
            <p:nvPr/>
          </p:nvSpPr>
          <p:spPr>
            <a:xfrm>
              <a:off x="8215107" y="3376176"/>
              <a:ext cx="775001" cy="461665"/>
            </a:xfrm>
            <a:prstGeom prst="rect">
              <a:avLst/>
            </a:prstGeom>
          </p:spPr>
          <p:txBody>
            <a:bodyPr wrap="square">
              <a:spAutoFit/>
            </a:bodyPr>
            <a:lstStyle/>
            <a:p>
              <a:r>
                <a:rPr lang="en-US" sz="1200">
                  <a:solidFill>
                    <a:srgbClr val="C00000"/>
                  </a:solidFill>
                </a:rPr>
                <a:t>Clock at 56MHz</a:t>
              </a:r>
              <a:r>
                <a:rPr lang="en-US" sz="1200" baseline="30000">
                  <a:solidFill>
                    <a:srgbClr val="C00000"/>
                  </a:solidFill>
                </a:rPr>
                <a:t>*</a:t>
              </a:r>
            </a:p>
          </p:txBody>
        </p:sp>
        <p:sp>
          <p:nvSpPr>
            <p:cNvPr id="22" name="Right Arrow 21">
              <a:extLst>
                <a:ext uri="{FF2B5EF4-FFF2-40B4-BE49-F238E27FC236}">
                  <a16:creationId xmlns:a16="http://schemas.microsoft.com/office/drawing/2014/main" id="{680FE269-7B92-B840-AE36-026BF38A9262}"/>
                </a:ext>
              </a:extLst>
            </p:cNvPr>
            <p:cNvSpPr/>
            <p:nvPr/>
          </p:nvSpPr>
          <p:spPr>
            <a:xfrm rot="5400000" flipH="1">
              <a:off x="8504961" y="3217911"/>
              <a:ext cx="166896" cy="8739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A4BCFCEF-65E8-C042-A2D8-1A54E0868934}"/>
                </a:ext>
              </a:extLst>
            </p:cNvPr>
            <p:cNvSpPr/>
            <p:nvPr/>
          </p:nvSpPr>
          <p:spPr>
            <a:xfrm>
              <a:off x="8200973" y="2687313"/>
              <a:ext cx="793323" cy="457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PLL</a:t>
              </a:r>
            </a:p>
            <a:p>
              <a:pPr algn="ctr"/>
              <a:r>
                <a:rPr lang="en-US" sz="1050">
                  <a:solidFill>
                    <a:schemeClr val="bg1"/>
                  </a:solidFill>
                </a:rPr>
                <a:t>(448MHz)</a:t>
              </a:r>
            </a:p>
          </p:txBody>
        </p:sp>
        <p:sp>
          <p:nvSpPr>
            <p:cNvPr id="213" name="Rectangle 212">
              <a:extLst>
                <a:ext uri="{FF2B5EF4-FFF2-40B4-BE49-F238E27FC236}">
                  <a16:creationId xmlns:a16="http://schemas.microsoft.com/office/drawing/2014/main" id="{100CF0D9-F31B-5F45-BC1B-BDE3EEB12FFF}"/>
                </a:ext>
              </a:extLst>
            </p:cNvPr>
            <p:cNvSpPr/>
            <p:nvPr/>
          </p:nvSpPr>
          <p:spPr>
            <a:xfrm>
              <a:off x="7011348" y="2684864"/>
              <a:ext cx="935272" cy="457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Clock Distribution </a:t>
              </a:r>
            </a:p>
          </p:txBody>
        </p:sp>
        <p:cxnSp>
          <p:nvCxnSpPr>
            <p:cNvPr id="217" name="Straight Connector 216">
              <a:extLst>
                <a:ext uri="{FF2B5EF4-FFF2-40B4-BE49-F238E27FC236}">
                  <a16:creationId xmlns:a16="http://schemas.microsoft.com/office/drawing/2014/main" id="{F28DE2BD-ACEF-884C-8E54-EE1FD5BC3DA2}"/>
                </a:ext>
              </a:extLst>
            </p:cNvPr>
            <p:cNvCxnSpPr>
              <a:cxnSpLocks/>
            </p:cNvCxnSpPr>
            <p:nvPr/>
          </p:nvCxnSpPr>
          <p:spPr>
            <a:xfrm>
              <a:off x="6728125" y="1729248"/>
              <a:ext cx="7953" cy="269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AFAFA28-1631-7749-9AA2-41E5070D87D2}"/>
                </a:ext>
              </a:extLst>
            </p:cNvPr>
            <p:cNvCxnSpPr>
              <a:cxnSpLocks/>
            </p:cNvCxnSpPr>
            <p:nvPr/>
          </p:nvCxnSpPr>
          <p:spPr>
            <a:xfrm flipH="1">
              <a:off x="4991928" y="4420095"/>
              <a:ext cx="1744150"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1C739BC-A3BC-534B-A7C7-D37933146C07}"/>
                </a:ext>
              </a:extLst>
            </p:cNvPr>
            <p:cNvCxnSpPr>
              <a:cxnSpLocks/>
            </p:cNvCxnSpPr>
            <p:nvPr/>
          </p:nvCxnSpPr>
          <p:spPr>
            <a:xfrm flipH="1">
              <a:off x="5029200" y="3650534"/>
              <a:ext cx="1706878"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E175E7A-2BF5-5D49-812C-AF17052DA18A}"/>
                </a:ext>
              </a:extLst>
            </p:cNvPr>
            <p:cNvCxnSpPr>
              <a:cxnSpLocks/>
            </p:cNvCxnSpPr>
            <p:nvPr/>
          </p:nvCxnSpPr>
          <p:spPr>
            <a:xfrm flipH="1">
              <a:off x="6033811" y="2899871"/>
              <a:ext cx="694314"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B26E743-C771-4E42-B245-49245FB4DF36}"/>
                </a:ext>
              </a:extLst>
            </p:cNvPr>
            <p:cNvCxnSpPr>
              <a:cxnSpLocks/>
            </p:cNvCxnSpPr>
            <p:nvPr/>
          </p:nvCxnSpPr>
          <p:spPr>
            <a:xfrm flipH="1">
              <a:off x="6056323" y="2315777"/>
              <a:ext cx="680116"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71045B-6BBE-6D4C-8967-520FF834DD50}"/>
                </a:ext>
              </a:extLst>
            </p:cNvPr>
            <p:cNvSpPr txBox="1"/>
            <p:nvPr/>
          </p:nvSpPr>
          <p:spPr>
            <a:xfrm>
              <a:off x="5243707" y="4460131"/>
              <a:ext cx="1503519" cy="430887"/>
            </a:xfrm>
            <a:prstGeom prst="rect">
              <a:avLst/>
            </a:prstGeom>
            <a:noFill/>
          </p:spPr>
          <p:txBody>
            <a:bodyPr wrap="square" rtlCol="0">
              <a:spAutoFit/>
            </a:bodyPr>
            <a:lstStyle/>
            <a:p>
              <a:pPr algn="r"/>
              <a:r>
                <a:rPr lang="en-US" sz="1100"/>
                <a:t>448MHz</a:t>
              </a:r>
            </a:p>
            <a:p>
              <a:pPr algn="r"/>
              <a:r>
                <a:rPr lang="en-US" sz="1100"/>
                <a:t>896Mbps DDR</a:t>
              </a:r>
            </a:p>
          </p:txBody>
        </p:sp>
        <p:sp>
          <p:nvSpPr>
            <p:cNvPr id="85" name="TextBox 84">
              <a:extLst>
                <a:ext uri="{FF2B5EF4-FFF2-40B4-BE49-F238E27FC236}">
                  <a16:creationId xmlns:a16="http://schemas.microsoft.com/office/drawing/2014/main" id="{114D6C11-C403-3749-9338-4A9C17AACC87}"/>
                </a:ext>
              </a:extLst>
            </p:cNvPr>
            <p:cNvSpPr txBox="1"/>
            <p:nvPr/>
          </p:nvSpPr>
          <p:spPr>
            <a:xfrm>
              <a:off x="5892224" y="3695086"/>
              <a:ext cx="855002" cy="261610"/>
            </a:xfrm>
            <a:prstGeom prst="rect">
              <a:avLst/>
            </a:prstGeom>
            <a:noFill/>
          </p:spPr>
          <p:txBody>
            <a:bodyPr wrap="square" rtlCol="0">
              <a:spAutoFit/>
            </a:bodyPr>
            <a:lstStyle/>
            <a:p>
              <a:pPr algn="r"/>
              <a:r>
                <a:rPr lang="en-US" sz="1100"/>
                <a:t>64MHz</a:t>
              </a:r>
            </a:p>
          </p:txBody>
        </p:sp>
        <p:sp>
          <p:nvSpPr>
            <p:cNvPr id="86" name="TextBox 85">
              <a:extLst>
                <a:ext uri="{FF2B5EF4-FFF2-40B4-BE49-F238E27FC236}">
                  <a16:creationId xmlns:a16="http://schemas.microsoft.com/office/drawing/2014/main" id="{7D4C8F21-0099-9E40-8521-66C69F6F0559}"/>
                </a:ext>
              </a:extLst>
            </p:cNvPr>
            <p:cNvSpPr txBox="1"/>
            <p:nvPr/>
          </p:nvSpPr>
          <p:spPr>
            <a:xfrm>
              <a:off x="5892224" y="2927499"/>
              <a:ext cx="855002" cy="261610"/>
            </a:xfrm>
            <a:prstGeom prst="rect">
              <a:avLst/>
            </a:prstGeom>
            <a:noFill/>
          </p:spPr>
          <p:txBody>
            <a:bodyPr wrap="square" rtlCol="0">
              <a:spAutoFit/>
            </a:bodyPr>
            <a:lstStyle/>
            <a:p>
              <a:pPr algn="r"/>
              <a:r>
                <a:rPr lang="en-US" sz="1100"/>
                <a:t>64MHz</a:t>
              </a:r>
            </a:p>
          </p:txBody>
        </p:sp>
        <p:sp>
          <p:nvSpPr>
            <p:cNvPr id="89" name="TextBox 88">
              <a:extLst>
                <a:ext uri="{FF2B5EF4-FFF2-40B4-BE49-F238E27FC236}">
                  <a16:creationId xmlns:a16="http://schemas.microsoft.com/office/drawing/2014/main" id="{01FE3C11-5C84-2645-9EE9-BEC85EDF9099}"/>
                </a:ext>
              </a:extLst>
            </p:cNvPr>
            <p:cNvSpPr txBox="1"/>
            <p:nvPr/>
          </p:nvSpPr>
          <p:spPr>
            <a:xfrm>
              <a:off x="5723046" y="2344999"/>
              <a:ext cx="1024180" cy="430887"/>
            </a:xfrm>
            <a:prstGeom prst="rect">
              <a:avLst/>
            </a:prstGeom>
            <a:noFill/>
          </p:spPr>
          <p:txBody>
            <a:bodyPr wrap="square" rtlCol="0">
              <a:spAutoFit/>
            </a:bodyPr>
            <a:lstStyle/>
            <a:p>
              <a:pPr algn="r"/>
              <a:r>
                <a:rPr lang="en-US" sz="1100"/>
                <a:t>112MHz</a:t>
              </a:r>
            </a:p>
            <a:p>
              <a:pPr algn="r"/>
              <a:r>
                <a:rPr lang="en-US" sz="1100"/>
                <a:t>(8MSPS)</a:t>
              </a:r>
            </a:p>
          </p:txBody>
        </p:sp>
        <p:cxnSp>
          <p:nvCxnSpPr>
            <p:cNvPr id="90" name="Straight Connector 89">
              <a:extLst>
                <a:ext uri="{FF2B5EF4-FFF2-40B4-BE49-F238E27FC236}">
                  <a16:creationId xmlns:a16="http://schemas.microsoft.com/office/drawing/2014/main" id="{790A5E73-EC04-2949-B252-62036986DEC3}"/>
                </a:ext>
              </a:extLst>
            </p:cNvPr>
            <p:cNvCxnSpPr>
              <a:cxnSpLocks/>
            </p:cNvCxnSpPr>
            <p:nvPr/>
          </p:nvCxnSpPr>
          <p:spPr>
            <a:xfrm flipH="1" flipV="1">
              <a:off x="5956888" y="1729248"/>
              <a:ext cx="779551"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E0EF960-09C0-8744-93ED-C1A04A5344DE}"/>
                </a:ext>
              </a:extLst>
            </p:cNvPr>
            <p:cNvSpPr txBox="1"/>
            <p:nvPr/>
          </p:nvSpPr>
          <p:spPr>
            <a:xfrm>
              <a:off x="5723046" y="1778316"/>
              <a:ext cx="1024180" cy="430887"/>
            </a:xfrm>
            <a:prstGeom prst="rect">
              <a:avLst/>
            </a:prstGeom>
            <a:noFill/>
          </p:spPr>
          <p:txBody>
            <a:bodyPr wrap="square" rtlCol="0">
              <a:spAutoFit/>
            </a:bodyPr>
            <a:lstStyle/>
            <a:p>
              <a:pPr algn="r"/>
              <a:r>
                <a:rPr lang="en-US" sz="1100"/>
                <a:t>2MHz</a:t>
              </a:r>
            </a:p>
            <a:p>
              <a:pPr algn="r"/>
              <a:r>
                <a:rPr lang="en-US" sz="1100"/>
                <a:t>(2MSPS)</a:t>
              </a:r>
            </a:p>
          </p:txBody>
        </p:sp>
        <p:cxnSp>
          <p:nvCxnSpPr>
            <p:cNvPr id="95" name="Straight Connector 94">
              <a:extLst>
                <a:ext uri="{FF2B5EF4-FFF2-40B4-BE49-F238E27FC236}">
                  <a16:creationId xmlns:a16="http://schemas.microsoft.com/office/drawing/2014/main" id="{68B1B257-2813-6542-977B-5E9B362C7B31}"/>
                </a:ext>
              </a:extLst>
            </p:cNvPr>
            <p:cNvCxnSpPr>
              <a:cxnSpLocks/>
            </p:cNvCxnSpPr>
            <p:nvPr/>
          </p:nvCxnSpPr>
          <p:spPr>
            <a:xfrm flipH="1">
              <a:off x="6595006" y="2899871"/>
              <a:ext cx="446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840065-204D-F04A-B011-DD5A2CD8BE2A}"/>
                </a:ext>
              </a:extLst>
            </p:cNvPr>
            <p:cNvCxnSpPr>
              <a:cxnSpLocks/>
              <a:stCxn id="212" idx="1"/>
              <a:endCxn id="213" idx="3"/>
            </p:cNvCxnSpPr>
            <p:nvPr/>
          </p:nvCxnSpPr>
          <p:spPr>
            <a:xfrm flipH="1" flipV="1">
              <a:off x="7946620" y="2913863"/>
              <a:ext cx="254353" cy="244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50F74D-F3B3-9B4D-9020-9A6E2EAA7AD3}"/>
                </a:ext>
              </a:extLst>
            </p:cNvPr>
            <p:cNvSpPr txBox="1"/>
            <p:nvPr/>
          </p:nvSpPr>
          <p:spPr>
            <a:xfrm>
              <a:off x="2672357" y="3532916"/>
              <a:ext cx="665567" cy="577081"/>
            </a:xfrm>
            <a:prstGeom prst="rect">
              <a:avLst/>
            </a:prstGeom>
            <a:noFill/>
          </p:spPr>
          <p:txBody>
            <a:bodyPr wrap="none" rtlCol="0">
              <a:spAutoFit/>
            </a:bodyPr>
            <a:lstStyle/>
            <a:p>
              <a:r>
                <a:rPr lang="en-US" sz="1050"/>
                <a:t>HDL </a:t>
              </a:r>
            </a:p>
            <a:p>
              <a:r>
                <a:rPr lang="en-US" sz="1050"/>
                <a:t>defined </a:t>
              </a:r>
            </a:p>
            <a:p>
              <a:r>
                <a:rPr lang="en-US" sz="1050"/>
                <a:t>latches</a:t>
              </a:r>
            </a:p>
          </p:txBody>
        </p:sp>
        <p:cxnSp>
          <p:nvCxnSpPr>
            <p:cNvPr id="23" name="Straight Arrow Connector 22">
              <a:extLst>
                <a:ext uri="{FF2B5EF4-FFF2-40B4-BE49-F238E27FC236}">
                  <a16:creationId xmlns:a16="http://schemas.microsoft.com/office/drawing/2014/main" id="{FD1DD279-CD85-ED43-9EB2-B0FBA1180F92}"/>
                </a:ext>
              </a:extLst>
            </p:cNvPr>
            <p:cNvCxnSpPr>
              <a:cxnSpLocks/>
            </p:cNvCxnSpPr>
            <p:nvPr/>
          </p:nvCxnSpPr>
          <p:spPr>
            <a:xfrm flipV="1">
              <a:off x="3297987" y="3562387"/>
              <a:ext cx="823904" cy="288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3B6CBBD-8988-4A4B-9BA1-66D293B49740}"/>
                </a:ext>
              </a:extLst>
            </p:cNvPr>
            <p:cNvCxnSpPr>
              <a:cxnSpLocks/>
            </p:cNvCxnSpPr>
            <p:nvPr/>
          </p:nvCxnSpPr>
          <p:spPr>
            <a:xfrm>
              <a:off x="3309349" y="3859557"/>
              <a:ext cx="784225" cy="157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BE7B51E-F7A5-4F55-A381-4ED9908A77A2}"/>
                </a:ext>
              </a:extLst>
            </p:cNvPr>
            <p:cNvSpPr/>
            <p:nvPr/>
          </p:nvSpPr>
          <p:spPr>
            <a:xfrm>
              <a:off x="1507449" y="2351264"/>
              <a:ext cx="478437" cy="15768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417846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Clock domains of CRYO</a:t>
            </a:r>
          </a:p>
          <a:p>
            <a:pPr marL="342900" indent="-342900">
              <a:spcAft>
                <a:spcPts val="400"/>
              </a:spcAft>
              <a:buClr>
                <a:srgbClr val="C00000"/>
              </a:buClr>
              <a:buFont typeface="+mj-lt"/>
              <a:buAutoNum type="arabicPeriod" startAt="9"/>
            </a:pPr>
            <a:r>
              <a:rPr lang="en-US" sz="1400" b="1"/>
              <a:t>Could we get more information about the clock domains in the chip and the functioning of the output link?</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13</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179840"/>
            <a:ext cx="8794744" cy="307777"/>
          </a:xfrm>
          <a:prstGeom prst="rect">
            <a:avLst/>
          </a:prstGeom>
        </p:spPr>
        <p:txBody>
          <a:bodyPr wrap="square">
            <a:spAutoFit/>
          </a:bodyPr>
          <a:lstStyle/>
          <a:p>
            <a:r>
              <a:rPr lang="en-US" sz="1400">
                <a:solidFill>
                  <a:srgbClr val="000000"/>
                </a:solidFill>
                <a:latin typeface="Segoe UI" panose="020B0502040204020203" pitchFamily="34" charset="0"/>
              </a:rPr>
              <a:t>A:  </a:t>
            </a:r>
            <a:endParaRPr lang="es-MX" sz="1400"/>
          </a:p>
        </p:txBody>
      </p:sp>
      <p:pic>
        <p:nvPicPr>
          <p:cNvPr id="19" name="Picture 23" descr="A screenshot of a cell phone&#10;&#10;Description generated with high confidence">
            <a:extLst>
              <a:ext uri="{FF2B5EF4-FFF2-40B4-BE49-F238E27FC236}">
                <a16:creationId xmlns:a16="http://schemas.microsoft.com/office/drawing/2014/main" id="{EF0B5E1C-5C0C-4DF3-A6D8-8255CE1E72D5}"/>
              </a:ext>
            </a:extLst>
          </p:cNvPr>
          <p:cNvPicPr>
            <a:picLocks noChangeAspect="1"/>
          </p:cNvPicPr>
          <p:nvPr/>
        </p:nvPicPr>
        <p:blipFill>
          <a:blip r:embed="rId2"/>
          <a:stretch>
            <a:fillRect/>
          </a:stretch>
        </p:blipFill>
        <p:spPr>
          <a:xfrm>
            <a:off x="99059" y="2044440"/>
            <a:ext cx="8522260" cy="3063447"/>
          </a:xfrm>
          <a:prstGeom prst="rect">
            <a:avLst/>
          </a:prstGeom>
        </p:spPr>
      </p:pic>
      <p:cxnSp>
        <p:nvCxnSpPr>
          <p:cNvPr id="25" name="Straight Connector 24">
            <a:extLst>
              <a:ext uri="{FF2B5EF4-FFF2-40B4-BE49-F238E27FC236}">
                <a16:creationId xmlns:a16="http://schemas.microsoft.com/office/drawing/2014/main" id="{0C0B9072-A499-454D-AAB5-8BCA217076AD}"/>
              </a:ext>
            </a:extLst>
          </p:cNvPr>
          <p:cNvCxnSpPr>
            <a:cxnSpLocks/>
          </p:cNvCxnSpPr>
          <p:nvPr/>
        </p:nvCxnSpPr>
        <p:spPr>
          <a:xfrm flipV="1">
            <a:off x="3945987" y="1219239"/>
            <a:ext cx="911072" cy="1301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E18061-5FE1-4658-8915-AF8F8FAE7B92}"/>
              </a:ext>
            </a:extLst>
          </p:cNvPr>
          <p:cNvCxnSpPr>
            <a:cxnSpLocks/>
          </p:cNvCxnSpPr>
          <p:nvPr/>
        </p:nvCxnSpPr>
        <p:spPr>
          <a:xfrm flipV="1">
            <a:off x="3938151" y="1944416"/>
            <a:ext cx="3779391" cy="20227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A8486A2-7D06-4DEF-9AD8-E632B4E5152E}"/>
              </a:ext>
            </a:extLst>
          </p:cNvPr>
          <p:cNvSpPr/>
          <p:nvPr/>
        </p:nvSpPr>
        <p:spPr>
          <a:xfrm>
            <a:off x="3718128" y="2534904"/>
            <a:ext cx="246266" cy="1414824"/>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 name="Picture 30" descr="A close up of text on a white background&#10;&#10;Description generated with high confidence">
            <a:extLst>
              <a:ext uri="{FF2B5EF4-FFF2-40B4-BE49-F238E27FC236}">
                <a16:creationId xmlns:a16="http://schemas.microsoft.com/office/drawing/2014/main" id="{2BD0FE91-463D-493B-ACFA-B9AD2EDFC042}"/>
              </a:ext>
            </a:extLst>
          </p:cNvPr>
          <p:cNvPicPr>
            <a:picLocks noChangeAspect="1"/>
          </p:cNvPicPr>
          <p:nvPr/>
        </p:nvPicPr>
        <p:blipFill>
          <a:blip r:embed="rId3"/>
          <a:stretch>
            <a:fillRect/>
          </a:stretch>
        </p:blipFill>
        <p:spPr>
          <a:xfrm>
            <a:off x="4887359" y="1051130"/>
            <a:ext cx="2791398" cy="865409"/>
          </a:xfrm>
          <a:prstGeom prst="rect">
            <a:avLst/>
          </a:prstGeom>
        </p:spPr>
      </p:pic>
      <p:sp>
        <p:nvSpPr>
          <p:cNvPr id="32" name="Arc 31">
            <a:extLst>
              <a:ext uri="{FF2B5EF4-FFF2-40B4-BE49-F238E27FC236}">
                <a16:creationId xmlns:a16="http://schemas.microsoft.com/office/drawing/2014/main" id="{D8199907-4060-4067-AE3C-76D0EC8A22D6}"/>
              </a:ext>
            </a:extLst>
          </p:cNvPr>
          <p:cNvSpPr/>
          <p:nvPr/>
        </p:nvSpPr>
        <p:spPr>
          <a:xfrm flipH="1" flipV="1">
            <a:off x="2472673" y="3309789"/>
            <a:ext cx="1483608" cy="12049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7E380C7A-A0E7-44A9-8F2B-F2E110B2B22B}"/>
              </a:ext>
            </a:extLst>
          </p:cNvPr>
          <p:cNvSpPr txBox="1"/>
          <p:nvPr/>
        </p:nvSpPr>
        <p:spPr>
          <a:xfrm>
            <a:off x="2420612" y="4372664"/>
            <a:ext cx="6224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C00000"/>
                </a:solidFill>
              </a:rPr>
              <a:t>CDC</a:t>
            </a:r>
            <a:endParaRPr lang="en-US" sz="1200">
              <a:solidFill>
                <a:srgbClr val="C00000"/>
              </a:solidFill>
              <a:cs typeface="Arial"/>
            </a:endParaRPr>
          </a:p>
        </p:txBody>
      </p:sp>
      <p:sp>
        <p:nvSpPr>
          <p:cNvPr id="34" name="Rectangle 33">
            <a:extLst>
              <a:ext uri="{FF2B5EF4-FFF2-40B4-BE49-F238E27FC236}">
                <a16:creationId xmlns:a16="http://schemas.microsoft.com/office/drawing/2014/main" id="{B7B6A8C2-7D43-401B-A7B3-543889EBE7D2}"/>
              </a:ext>
            </a:extLst>
          </p:cNvPr>
          <p:cNvSpPr/>
          <p:nvPr/>
        </p:nvSpPr>
        <p:spPr>
          <a:xfrm>
            <a:off x="4841748" y="995649"/>
            <a:ext cx="2884517" cy="921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93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1005403"/>
          </a:xfrm>
          <a:prstGeom prst="rect">
            <a:avLst/>
          </a:prstGeom>
          <a:noFill/>
        </p:spPr>
        <p:txBody>
          <a:bodyPr wrap="square" rtlCol="0">
            <a:spAutoFit/>
          </a:bodyPr>
          <a:lstStyle/>
          <a:p>
            <a:pPr>
              <a:spcAft>
                <a:spcPts val="400"/>
              </a:spcAft>
              <a:buClr>
                <a:srgbClr val="C00000"/>
              </a:buClr>
            </a:pPr>
            <a:r>
              <a:rPr lang="en-US" sz="1400" b="1">
                <a:solidFill>
                  <a:srgbClr val="C00000"/>
                </a:solidFill>
              </a:rPr>
              <a:t>Testing</a:t>
            </a:r>
          </a:p>
          <a:p>
            <a:pPr marL="342900" indent="-342900">
              <a:spcAft>
                <a:spcPts val="400"/>
              </a:spcAft>
              <a:buClr>
                <a:srgbClr val="C00000"/>
              </a:buClr>
              <a:buFont typeface="+mj-lt"/>
              <a:buAutoNum type="arabicPeriod" startAt="10"/>
            </a:pPr>
            <a:r>
              <a:rPr lang="en-US" sz="1400" b="1"/>
              <a:t>Can we see the measurements similar to the top left plot of slide 21 of the presentation on CRYO measurements (full chain) but zoomed to see precisely the baseline when all ADCs are working and when only one ADC is active ?</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14</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360455"/>
            <a:ext cx="8794744" cy="1600438"/>
          </a:xfrm>
          <a:prstGeom prst="rect">
            <a:avLst/>
          </a:prstGeom>
        </p:spPr>
        <p:txBody>
          <a:bodyPr wrap="square" anchor="t">
            <a:spAutoFit/>
          </a:bodyPr>
          <a:lstStyle/>
          <a:p>
            <a:r>
              <a:rPr lang="en-US" sz="1400">
                <a:solidFill>
                  <a:srgbClr val="000000"/>
                </a:solidFill>
                <a:latin typeface="Segoe UI"/>
                <a:cs typeface="Segoe UI"/>
              </a:rPr>
              <a:t>A:</a:t>
            </a:r>
          </a:p>
          <a:p>
            <a:pPr marL="285750" indent="-285750">
              <a:buFont typeface="Arial" panose="020B0604020202020204" pitchFamily="34" charset="0"/>
              <a:buChar char="•"/>
            </a:pPr>
            <a:r>
              <a:rPr lang="en-US" sz="1400">
                <a:solidFill>
                  <a:srgbClr val="000000"/>
                </a:solidFill>
                <a:latin typeface="+mj-lt"/>
                <a:cs typeface="Segoe UI"/>
              </a:rPr>
              <a:t>On slide 21 we were showing functionality tests, which in this case was assessed by looking at the waveform in the GUI.</a:t>
            </a:r>
            <a:endParaRPr lang="es-MX" sz="1400">
              <a:solidFill>
                <a:srgbClr val="000000"/>
              </a:solidFill>
              <a:latin typeface="+mj-lt"/>
              <a:cs typeface="Arial"/>
            </a:endParaRPr>
          </a:p>
          <a:p>
            <a:pPr marL="285750" indent="-285750">
              <a:buFont typeface="Arial" panose="020B0604020202020204" pitchFamily="34" charset="0"/>
              <a:buChar char="•"/>
            </a:pPr>
            <a:endParaRPr lang="es-MX" sz="1400">
              <a:latin typeface="+mj-lt"/>
              <a:cs typeface="Arial"/>
            </a:endParaRPr>
          </a:p>
          <a:p>
            <a:pPr marL="285750" indent="-285750">
              <a:buFont typeface="Arial" panose="020B0604020202020204" pitchFamily="34" charset="0"/>
              <a:buChar char="•"/>
            </a:pPr>
            <a:r>
              <a:rPr lang="en-US" sz="1400">
                <a:latin typeface="+mj-lt"/>
                <a:cs typeface="Arial"/>
              </a:rPr>
              <a:t>We will look into our dataset of measurements and find one example that was taken under the same conditions and report the pulse as well as the requested zoom.</a:t>
            </a:r>
          </a:p>
          <a:p>
            <a:endParaRPr lang="es-MX" sz="1400">
              <a:latin typeface="+mj-lt"/>
            </a:endParaRPr>
          </a:p>
        </p:txBody>
      </p:sp>
    </p:spTree>
    <p:extLst>
      <p:ext uri="{BB962C8B-B14F-4D97-AF65-F5344CB8AC3E}">
        <p14:creationId xmlns:p14="http://schemas.microsoft.com/office/powerpoint/2010/main" val="355907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Power supplies inside CRYO</a:t>
            </a:r>
          </a:p>
          <a:p>
            <a:pPr marL="342900" indent="-342900">
              <a:spcAft>
                <a:spcPts val="400"/>
              </a:spcAft>
              <a:buClr>
                <a:srgbClr val="C00000"/>
              </a:buClr>
              <a:buFont typeface="+mj-lt"/>
              <a:buAutoNum type="arabicPeriod" startAt="11"/>
            </a:pPr>
            <a:r>
              <a:rPr lang="en-US" sz="1400" b="1"/>
              <a:t>Can we see how the power domains are organized?</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15</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965345"/>
            <a:ext cx="8794744" cy="307777"/>
          </a:xfrm>
          <a:prstGeom prst="rect">
            <a:avLst/>
          </a:prstGeom>
        </p:spPr>
        <p:txBody>
          <a:bodyPr wrap="square">
            <a:spAutoFit/>
          </a:bodyPr>
          <a:lstStyle/>
          <a:p>
            <a:r>
              <a:rPr lang="en-US" sz="1400">
                <a:solidFill>
                  <a:srgbClr val="000000"/>
                </a:solidFill>
                <a:latin typeface="Segoe UI" panose="020B0502040204020203" pitchFamily="34" charset="0"/>
              </a:rPr>
              <a:t>A: </a:t>
            </a:r>
            <a:endParaRPr lang="es-MX" sz="1400"/>
          </a:p>
        </p:txBody>
      </p:sp>
      <p:grpSp>
        <p:nvGrpSpPr>
          <p:cNvPr id="8" name="Group 7">
            <a:extLst>
              <a:ext uri="{FF2B5EF4-FFF2-40B4-BE49-F238E27FC236}">
                <a16:creationId xmlns:a16="http://schemas.microsoft.com/office/drawing/2014/main" id="{6AFAEAC6-BD7A-4329-AFBC-CC1FE279C60C}"/>
              </a:ext>
            </a:extLst>
          </p:cNvPr>
          <p:cNvGrpSpPr/>
          <p:nvPr/>
        </p:nvGrpSpPr>
        <p:grpSpPr>
          <a:xfrm>
            <a:off x="1939067" y="1159682"/>
            <a:ext cx="5182904" cy="3726953"/>
            <a:chOff x="1681060" y="972399"/>
            <a:chExt cx="5701198" cy="4099648"/>
          </a:xfrm>
        </p:grpSpPr>
        <p:pic>
          <p:nvPicPr>
            <p:cNvPr id="5" name="Picture 6">
              <a:extLst>
                <a:ext uri="{FF2B5EF4-FFF2-40B4-BE49-F238E27FC236}">
                  <a16:creationId xmlns:a16="http://schemas.microsoft.com/office/drawing/2014/main" id="{2F812E04-BE1F-456C-8B3B-28E9EC837260}"/>
                </a:ext>
              </a:extLst>
            </p:cNvPr>
            <p:cNvPicPr>
              <a:picLocks noChangeAspect="1" noChangeArrowheads="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2803" t="14964" r="3069" b="14966"/>
            <a:stretch/>
          </p:blipFill>
          <p:spPr bwMode="auto">
            <a:xfrm>
              <a:off x="1681060" y="1048687"/>
              <a:ext cx="563354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B8612281-4ACE-487F-9C16-A5B80B5CABB9}"/>
                </a:ext>
              </a:extLst>
            </p:cNvPr>
            <p:cNvSpPr/>
            <p:nvPr/>
          </p:nvSpPr>
          <p:spPr>
            <a:xfrm>
              <a:off x="1681060" y="994146"/>
              <a:ext cx="1152451" cy="4077901"/>
            </a:xfrm>
            <a:prstGeom prst="roundRect">
              <a:avLst>
                <a:gd name="adj" fmla="val 4126"/>
              </a:avLst>
            </a:prstGeom>
            <a:solidFill>
              <a:srgbClr val="0070C0">
                <a:alpha val="50196"/>
              </a:srgb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461059DC-B372-4232-BE7E-C984B6465474}"/>
                </a:ext>
              </a:extLst>
            </p:cNvPr>
            <p:cNvSpPr txBox="1"/>
            <p:nvPr/>
          </p:nvSpPr>
          <p:spPr>
            <a:xfrm>
              <a:off x="1693562" y="999475"/>
              <a:ext cx="1138988" cy="524759"/>
            </a:xfrm>
            <a:prstGeom prst="rect">
              <a:avLst/>
            </a:prstGeom>
            <a:noFill/>
          </p:spPr>
          <p:txBody>
            <a:bodyPr wrap="square" rtlCol="0">
              <a:spAutoFit/>
            </a:bodyPr>
            <a:lstStyle/>
            <a:p>
              <a:r>
                <a:rPr lang="en-US" sz="1400" b="1">
                  <a:solidFill>
                    <a:schemeClr val="bg1"/>
                  </a:solidFill>
                </a:rPr>
                <a:t>2.0V</a:t>
              </a:r>
            </a:p>
            <a:p>
              <a:r>
                <a:rPr lang="en-US" sz="1050" b="1">
                  <a:solidFill>
                    <a:schemeClr val="bg1"/>
                  </a:solidFill>
                </a:rPr>
                <a:t>Analog FE</a:t>
              </a:r>
              <a:endParaRPr lang="es-MX" sz="1050" b="1">
                <a:solidFill>
                  <a:schemeClr val="bg1"/>
                </a:solidFill>
              </a:endParaRPr>
            </a:p>
          </p:txBody>
        </p:sp>
        <p:sp>
          <p:nvSpPr>
            <p:cNvPr id="15" name="Rectangle: Rounded Corners 14">
              <a:extLst>
                <a:ext uri="{FF2B5EF4-FFF2-40B4-BE49-F238E27FC236}">
                  <a16:creationId xmlns:a16="http://schemas.microsoft.com/office/drawing/2014/main" id="{E74EBEDE-D478-4923-9C14-925538239379}"/>
                </a:ext>
              </a:extLst>
            </p:cNvPr>
            <p:cNvSpPr/>
            <p:nvPr/>
          </p:nvSpPr>
          <p:spPr>
            <a:xfrm>
              <a:off x="2867379" y="993565"/>
              <a:ext cx="1376712" cy="4077901"/>
            </a:xfrm>
            <a:prstGeom prst="roundRect">
              <a:avLst>
                <a:gd name="adj" fmla="val 4126"/>
              </a:avLst>
            </a:prstGeom>
            <a:solidFill>
              <a:schemeClr val="accent5">
                <a:lumMod val="60000"/>
                <a:lumOff val="40000"/>
                <a:alpha val="50196"/>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17" name="TextBox 16">
              <a:extLst>
                <a:ext uri="{FF2B5EF4-FFF2-40B4-BE49-F238E27FC236}">
                  <a16:creationId xmlns:a16="http://schemas.microsoft.com/office/drawing/2014/main" id="{A292E984-CB03-4C21-8F9E-F4AEDB62088E}"/>
                </a:ext>
              </a:extLst>
            </p:cNvPr>
            <p:cNvSpPr txBox="1"/>
            <p:nvPr/>
          </p:nvSpPr>
          <p:spPr>
            <a:xfrm>
              <a:off x="2894303" y="999475"/>
              <a:ext cx="1138988" cy="524759"/>
            </a:xfrm>
            <a:prstGeom prst="rect">
              <a:avLst/>
            </a:prstGeom>
            <a:noFill/>
          </p:spPr>
          <p:txBody>
            <a:bodyPr wrap="square" rtlCol="0">
              <a:spAutoFit/>
            </a:bodyPr>
            <a:lstStyle/>
            <a:p>
              <a:r>
                <a:rPr lang="en-US" sz="1400" b="1">
                  <a:solidFill>
                    <a:schemeClr val="bg1"/>
                  </a:solidFill>
                </a:rPr>
                <a:t>2.0V</a:t>
              </a:r>
            </a:p>
            <a:p>
              <a:r>
                <a:rPr lang="en-US" sz="1050" b="1">
                  <a:solidFill>
                    <a:schemeClr val="bg1"/>
                  </a:solidFill>
                </a:rPr>
                <a:t>Analog</a:t>
              </a:r>
              <a:endParaRPr lang="es-MX" sz="1050" b="1">
                <a:solidFill>
                  <a:schemeClr val="bg1"/>
                </a:solidFill>
              </a:endParaRPr>
            </a:p>
          </p:txBody>
        </p:sp>
        <p:sp>
          <p:nvSpPr>
            <p:cNvPr id="19" name="Rectangle: Rounded Corners 18">
              <a:extLst>
                <a:ext uri="{FF2B5EF4-FFF2-40B4-BE49-F238E27FC236}">
                  <a16:creationId xmlns:a16="http://schemas.microsoft.com/office/drawing/2014/main" id="{C644A51F-9D92-4839-AE95-B2430B4C456D}"/>
                </a:ext>
              </a:extLst>
            </p:cNvPr>
            <p:cNvSpPr/>
            <p:nvPr/>
          </p:nvSpPr>
          <p:spPr>
            <a:xfrm>
              <a:off x="6474661" y="1975914"/>
              <a:ext cx="873808" cy="307778"/>
            </a:xfrm>
            <a:prstGeom prst="roundRect">
              <a:avLst>
                <a:gd name="adj" fmla="val 12534"/>
              </a:avLst>
            </a:prstGeom>
            <a:solidFill>
              <a:schemeClr val="accent5">
                <a:lumMod val="60000"/>
                <a:lumOff val="40000"/>
                <a:alpha val="50196"/>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TextBox 20">
              <a:extLst>
                <a:ext uri="{FF2B5EF4-FFF2-40B4-BE49-F238E27FC236}">
                  <a16:creationId xmlns:a16="http://schemas.microsoft.com/office/drawing/2014/main" id="{EB8EEB65-7972-4CA7-A1B0-0F55FF3D3233}"/>
                </a:ext>
              </a:extLst>
            </p:cNvPr>
            <p:cNvSpPr txBox="1"/>
            <p:nvPr/>
          </p:nvSpPr>
          <p:spPr>
            <a:xfrm>
              <a:off x="6528014" y="1952831"/>
              <a:ext cx="572697" cy="355481"/>
            </a:xfrm>
            <a:prstGeom prst="rect">
              <a:avLst/>
            </a:prstGeom>
            <a:noFill/>
          </p:spPr>
          <p:txBody>
            <a:bodyPr wrap="square" rtlCol="0">
              <a:spAutoFit/>
            </a:bodyPr>
            <a:lstStyle/>
            <a:p>
              <a:r>
                <a:rPr lang="en-US" sz="900" b="1">
                  <a:solidFill>
                    <a:schemeClr val="bg1"/>
                  </a:solidFill>
                </a:rPr>
                <a:t>2.0V</a:t>
              </a:r>
            </a:p>
            <a:p>
              <a:r>
                <a:rPr lang="en-US" sz="600" b="1">
                  <a:solidFill>
                    <a:schemeClr val="bg1"/>
                  </a:solidFill>
                </a:rPr>
                <a:t>Analog</a:t>
              </a:r>
              <a:endParaRPr lang="es-MX" sz="600" b="1">
                <a:solidFill>
                  <a:schemeClr val="bg1"/>
                </a:solidFill>
              </a:endParaRPr>
            </a:p>
          </p:txBody>
        </p:sp>
        <p:sp>
          <p:nvSpPr>
            <p:cNvPr id="22" name="Rectangle: Rounded Corners 21">
              <a:extLst>
                <a:ext uri="{FF2B5EF4-FFF2-40B4-BE49-F238E27FC236}">
                  <a16:creationId xmlns:a16="http://schemas.microsoft.com/office/drawing/2014/main" id="{C423FE74-9000-4593-854C-611095F29A20}"/>
                </a:ext>
              </a:extLst>
            </p:cNvPr>
            <p:cNvSpPr/>
            <p:nvPr/>
          </p:nvSpPr>
          <p:spPr>
            <a:xfrm>
              <a:off x="4264862" y="992984"/>
              <a:ext cx="662737" cy="4077901"/>
            </a:xfrm>
            <a:prstGeom prst="roundRect">
              <a:avLst>
                <a:gd name="adj" fmla="val 8385"/>
              </a:avLst>
            </a:prstGeom>
            <a:solidFill>
              <a:schemeClr val="accent1">
                <a:lumMod val="60000"/>
                <a:lumOff val="40000"/>
                <a:alpha val="50196"/>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TextBox 22">
              <a:extLst>
                <a:ext uri="{FF2B5EF4-FFF2-40B4-BE49-F238E27FC236}">
                  <a16:creationId xmlns:a16="http://schemas.microsoft.com/office/drawing/2014/main" id="{830C55D5-4E3D-4AA2-8A63-B6949C09837C}"/>
                </a:ext>
              </a:extLst>
            </p:cNvPr>
            <p:cNvSpPr txBox="1"/>
            <p:nvPr/>
          </p:nvSpPr>
          <p:spPr>
            <a:xfrm>
              <a:off x="4281797" y="999475"/>
              <a:ext cx="742708" cy="524759"/>
            </a:xfrm>
            <a:prstGeom prst="rect">
              <a:avLst/>
            </a:prstGeom>
            <a:noFill/>
          </p:spPr>
          <p:txBody>
            <a:bodyPr wrap="square" rtlCol="0">
              <a:spAutoFit/>
            </a:bodyPr>
            <a:lstStyle/>
            <a:p>
              <a:r>
                <a:rPr lang="en-US" sz="1400" b="1">
                  <a:solidFill>
                    <a:schemeClr val="bg1"/>
                  </a:solidFill>
                </a:rPr>
                <a:t>2.0V</a:t>
              </a:r>
            </a:p>
            <a:p>
              <a:r>
                <a:rPr lang="en-US" sz="1050" b="1">
                  <a:solidFill>
                    <a:schemeClr val="bg1"/>
                  </a:solidFill>
                </a:rPr>
                <a:t>Digital</a:t>
              </a:r>
              <a:endParaRPr lang="es-MX" sz="1050" b="1">
                <a:solidFill>
                  <a:schemeClr val="bg1"/>
                </a:solidFill>
              </a:endParaRPr>
            </a:p>
          </p:txBody>
        </p:sp>
        <p:sp>
          <p:nvSpPr>
            <p:cNvPr id="24" name="Rectangle: Rounded Corners 23">
              <a:extLst>
                <a:ext uri="{FF2B5EF4-FFF2-40B4-BE49-F238E27FC236}">
                  <a16:creationId xmlns:a16="http://schemas.microsoft.com/office/drawing/2014/main" id="{340B68AD-CF39-4F9A-8DA9-E758F6540A87}"/>
                </a:ext>
              </a:extLst>
            </p:cNvPr>
            <p:cNvSpPr/>
            <p:nvPr/>
          </p:nvSpPr>
          <p:spPr>
            <a:xfrm>
              <a:off x="6474661" y="992984"/>
              <a:ext cx="873807" cy="936766"/>
            </a:xfrm>
            <a:prstGeom prst="roundRect">
              <a:avLst>
                <a:gd name="adj" fmla="val 4126"/>
              </a:avLst>
            </a:prstGeom>
            <a:solidFill>
              <a:srgbClr val="00B050">
                <a:alpha val="50196"/>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angle: Rounded Corners 24">
              <a:extLst>
                <a:ext uri="{FF2B5EF4-FFF2-40B4-BE49-F238E27FC236}">
                  <a16:creationId xmlns:a16="http://schemas.microsoft.com/office/drawing/2014/main" id="{5E1BC222-9F95-4CD5-91ED-045292227415}"/>
                </a:ext>
              </a:extLst>
            </p:cNvPr>
            <p:cNvSpPr/>
            <p:nvPr/>
          </p:nvSpPr>
          <p:spPr>
            <a:xfrm>
              <a:off x="6477753" y="2866944"/>
              <a:ext cx="839939" cy="884200"/>
            </a:xfrm>
            <a:prstGeom prst="roundRect">
              <a:avLst>
                <a:gd name="adj" fmla="val 4126"/>
              </a:avLst>
            </a:prstGeom>
            <a:solidFill>
              <a:srgbClr val="44EAB3">
                <a:alpha val="50196"/>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TextBox 17">
              <a:extLst>
                <a:ext uri="{FF2B5EF4-FFF2-40B4-BE49-F238E27FC236}">
                  <a16:creationId xmlns:a16="http://schemas.microsoft.com/office/drawing/2014/main" id="{4234B6D6-0043-4E89-BBF9-741593B6B306}"/>
                </a:ext>
              </a:extLst>
            </p:cNvPr>
            <p:cNvSpPr txBox="1"/>
            <p:nvPr/>
          </p:nvSpPr>
          <p:spPr>
            <a:xfrm>
              <a:off x="6433728" y="972399"/>
              <a:ext cx="948530" cy="710964"/>
            </a:xfrm>
            <a:prstGeom prst="rect">
              <a:avLst/>
            </a:prstGeom>
            <a:noFill/>
          </p:spPr>
          <p:txBody>
            <a:bodyPr wrap="square" rtlCol="0">
              <a:spAutoFit/>
            </a:bodyPr>
            <a:lstStyle/>
            <a:p>
              <a:pPr algn="ctr"/>
              <a:r>
                <a:rPr lang="en-US" sz="1400" b="1">
                  <a:solidFill>
                    <a:schemeClr val="bg1"/>
                  </a:solidFill>
                </a:rPr>
                <a:t>2.0V</a:t>
              </a:r>
            </a:p>
            <a:p>
              <a:pPr algn="ctr"/>
              <a:r>
                <a:rPr lang="en-US" sz="1050" b="1">
                  <a:solidFill>
                    <a:schemeClr val="bg1"/>
                  </a:solidFill>
                </a:rPr>
                <a:t>Digital (LVDS)</a:t>
              </a:r>
              <a:endParaRPr lang="es-MX" sz="1050" b="1">
                <a:solidFill>
                  <a:schemeClr val="bg1"/>
                </a:solidFill>
              </a:endParaRPr>
            </a:p>
          </p:txBody>
        </p:sp>
        <p:sp>
          <p:nvSpPr>
            <p:cNvPr id="26" name="Rectangle: Rounded Corners 25">
              <a:extLst>
                <a:ext uri="{FF2B5EF4-FFF2-40B4-BE49-F238E27FC236}">
                  <a16:creationId xmlns:a16="http://schemas.microsoft.com/office/drawing/2014/main" id="{4A217983-3564-4C37-B67F-203C4D8DE838}"/>
                </a:ext>
              </a:extLst>
            </p:cNvPr>
            <p:cNvSpPr/>
            <p:nvPr/>
          </p:nvSpPr>
          <p:spPr>
            <a:xfrm>
              <a:off x="6459251" y="4212543"/>
              <a:ext cx="839939" cy="858342"/>
            </a:xfrm>
            <a:prstGeom prst="roundRect">
              <a:avLst>
                <a:gd name="adj" fmla="val 4126"/>
              </a:avLst>
            </a:prstGeom>
            <a:solidFill>
              <a:srgbClr val="44EAB3">
                <a:alpha val="50196"/>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Freeform: Shape 30">
              <a:extLst>
                <a:ext uri="{FF2B5EF4-FFF2-40B4-BE49-F238E27FC236}">
                  <a16:creationId xmlns:a16="http://schemas.microsoft.com/office/drawing/2014/main" id="{565C54DE-3C22-4134-8CDB-31A8A7AB71AD}"/>
                </a:ext>
              </a:extLst>
            </p:cNvPr>
            <p:cNvSpPr/>
            <p:nvPr/>
          </p:nvSpPr>
          <p:spPr>
            <a:xfrm>
              <a:off x="4936335" y="992983"/>
              <a:ext cx="2378264" cy="4077088"/>
            </a:xfrm>
            <a:custGeom>
              <a:avLst/>
              <a:gdLst>
                <a:gd name="connsiteX0" fmla="*/ 57075 w 2378264"/>
                <a:gd name="connsiteY0" fmla="*/ 0 h 4077088"/>
                <a:gd name="connsiteX1" fmla="*/ 1456119 w 2378264"/>
                <a:gd name="connsiteY1" fmla="*/ 0 h 4077088"/>
                <a:gd name="connsiteX2" fmla="*/ 1513194 w 2378264"/>
                <a:gd name="connsiteY2" fmla="*/ 57075 h 4077088"/>
                <a:gd name="connsiteX3" fmla="*/ 1513194 w 2378264"/>
                <a:gd name="connsiteY3" fmla="*/ 1233633 h 4077088"/>
                <a:gd name="connsiteX4" fmla="*/ 1456119 w 2378264"/>
                <a:gd name="connsiteY4" fmla="*/ 1290708 h 4077088"/>
                <a:gd name="connsiteX5" fmla="*/ 815354 w 2378264"/>
                <a:gd name="connsiteY5" fmla="*/ 1290708 h 4077088"/>
                <a:gd name="connsiteX6" fmla="*/ 815354 w 2378264"/>
                <a:gd name="connsiteY6" fmla="*/ 2793861 h 4077088"/>
                <a:gd name="connsiteX7" fmla="*/ 1439472 w 2378264"/>
                <a:gd name="connsiteY7" fmla="*/ 2793861 h 4077088"/>
                <a:gd name="connsiteX8" fmla="*/ 1439477 w 2378264"/>
                <a:gd name="connsiteY8" fmla="*/ 2793862 h 4077088"/>
                <a:gd name="connsiteX9" fmla="*/ 2360960 w 2378264"/>
                <a:gd name="connsiteY9" fmla="*/ 2793862 h 4077088"/>
                <a:gd name="connsiteX10" fmla="*/ 2378264 w 2378264"/>
                <a:gd name="connsiteY10" fmla="*/ 2811166 h 4077088"/>
                <a:gd name="connsiteX11" fmla="*/ 2378264 w 2378264"/>
                <a:gd name="connsiteY11" fmla="*/ 3167868 h 4077088"/>
                <a:gd name="connsiteX12" fmla="*/ 2360960 w 2378264"/>
                <a:gd name="connsiteY12" fmla="*/ 3185172 h 4077088"/>
                <a:gd name="connsiteX13" fmla="*/ 1496216 w 2378264"/>
                <a:gd name="connsiteY13" fmla="*/ 3185172 h 4077088"/>
                <a:gd name="connsiteX14" fmla="*/ 1496216 w 2378264"/>
                <a:gd name="connsiteY14" fmla="*/ 4020344 h 4077088"/>
                <a:gd name="connsiteX15" fmla="*/ 1439472 w 2378264"/>
                <a:gd name="connsiteY15" fmla="*/ 4077088 h 4077088"/>
                <a:gd name="connsiteX16" fmla="*/ 69429 w 2378264"/>
                <a:gd name="connsiteY16" fmla="*/ 4077088 h 4077088"/>
                <a:gd name="connsiteX17" fmla="*/ 12685 w 2378264"/>
                <a:gd name="connsiteY17" fmla="*/ 4020344 h 4077088"/>
                <a:gd name="connsiteX18" fmla="*/ 12685 w 2378264"/>
                <a:gd name="connsiteY18" fmla="*/ 2873513 h 4077088"/>
                <a:gd name="connsiteX19" fmla="*/ 9594 w 2378264"/>
                <a:gd name="connsiteY19" fmla="*/ 2866051 h 4077088"/>
                <a:gd name="connsiteX20" fmla="*/ 9594 w 2378264"/>
                <a:gd name="connsiteY20" fmla="*/ 1263427 h 4077088"/>
                <a:gd name="connsiteX21" fmla="*/ 4485 w 2378264"/>
                <a:gd name="connsiteY21" fmla="*/ 1255849 h 4077088"/>
                <a:gd name="connsiteX22" fmla="*/ 0 w 2378264"/>
                <a:gd name="connsiteY22" fmla="*/ 1233633 h 4077088"/>
                <a:gd name="connsiteX23" fmla="*/ 0 w 2378264"/>
                <a:gd name="connsiteY23" fmla="*/ 57075 h 4077088"/>
                <a:gd name="connsiteX24" fmla="*/ 57075 w 2378264"/>
                <a:gd name="connsiteY24" fmla="*/ 0 h 40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8264" h="4077088">
                  <a:moveTo>
                    <a:pt x="57075" y="0"/>
                  </a:moveTo>
                  <a:lnTo>
                    <a:pt x="1456119" y="0"/>
                  </a:lnTo>
                  <a:cubicBezTo>
                    <a:pt x="1487641" y="0"/>
                    <a:pt x="1513194" y="25553"/>
                    <a:pt x="1513194" y="57075"/>
                  </a:cubicBezTo>
                  <a:lnTo>
                    <a:pt x="1513194" y="1233633"/>
                  </a:lnTo>
                  <a:cubicBezTo>
                    <a:pt x="1513194" y="1265155"/>
                    <a:pt x="1487641" y="1290708"/>
                    <a:pt x="1456119" y="1290708"/>
                  </a:cubicBezTo>
                  <a:lnTo>
                    <a:pt x="815354" y="1290708"/>
                  </a:lnTo>
                  <a:lnTo>
                    <a:pt x="815354" y="2793861"/>
                  </a:lnTo>
                  <a:lnTo>
                    <a:pt x="1439472" y="2793861"/>
                  </a:lnTo>
                  <a:lnTo>
                    <a:pt x="1439477" y="2793862"/>
                  </a:lnTo>
                  <a:lnTo>
                    <a:pt x="2360960" y="2793862"/>
                  </a:lnTo>
                  <a:cubicBezTo>
                    <a:pt x="2370517" y="2793862"/>
                    <a:pt x="2378264" y="2801609"/>
                    <a:pt x="2378264" y="2811166"/>
                  </a:cubicBezTo>
                  <a:lnTo>
                    <a:pt x="2378264" y="3167868"/>
                  </a:lnTo>
                  <a:cubicBezTo>
                    <a:pt x="2378264" y="3177425"/>
                    <a:pt x="2370517" y="3185172"/>
                    <a:pt x="2360960" y="3185172"/>
                  </a:cubicBezTo>
                  <a:lnTo>
                    <a:pt x="1496216" y="3185172"/>
                  </a:lnTo>
                  <a:lnTo>
                    <a:pt x="1496216" y="4020344"/>
                  </a:lnTo>
                  <a:cubicBezTo>
                    <a:pt x="1496216" y="4051683"/>
                    <a:pt x="1470811" y="4077088"/>
                    <a:pt x="1439472" y="4077088"/>
                  </a:cubicBezTo>
                  <a:lnTo>
                    <a:pt x="69429" y="4077088"/>
                  </a:lnTo>
                  <a:cubicBezTo>
                    <a:pt x="38090" y="4077088"/>
                    <a:pt x="12685" y="4051683"/>
                    <a:pt x="12685" y="4020344"/>
                  </a:cubicBezTo>
                  <a:lnTo>
                    <a:pt x="12685" y="2873513"/>
                  </a:lnTo>
                  <a:lnTo>
                    <a:pt x="9594" y="2866051"/>
                  </a:lnTo>
                  <a:lnTo>
                    <a:pt x="9594" y="1263427"/>
                  </a:lnTo>
                  <a:lnTo>
                    <a:pt x="4485" y="1255849"/>
                  </a:lnTo>
                  <a:cubicBezTo>
                    <a:pt x="1597" y="1249021"/>
                    <a:pt x="0" y="1241513"/>
                    <a:pt x="0" y="1233633"/>
                  </a:cubicBezTo>
                  <a:lnTo>
                    <a:pt x="0" y="57075"/>
                  </a:lnTo>
                  <a:cubicBezTo>
                    <a:pt x="0" y="25553"/>
                    <a:pt x="25553" y="0"/>
                    <a:pt x="57075" y="0"/>
                  </a:cubicBezTo>
                  <a:close/>
                </a:path>
              </a:pathLst>
            </a:custGeom>
            <a:solidFill>
              <a:srgbClr val="FFA954">
                <a:alpha val="5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5D7452-5971-494E-A541-344EAD2ACEA3}"/>
                </a:ext>
              </a:extLst>
            </p:cNvPr>
            <p:cNvSpPr txBox="1"/>
            <p:nvPr/>
          </p:nvSpPr>
          <p:spPr>
            <a:xfrm>
              <a:off x="4950178" y="999477"/>
              <a:ext cx="1047736" cy="524759"/>
            </a:xfrm>
            <a:prstGeom prst="rect">
              <a:avLst/>
            </a:prstGeom>
            <a:noFill/>
          </p:spPr>
          <p:txBody>
            <a:bodyPr wrap="square" rtlCol="0">
              <a:spAutoFit/>
            </a:bodyPr>
            <a:lstStyle/>
            <a:p>
              <a:r>
                <a:rPr lang="en-US" sz="1400" b="1">
                  <a:solidFill>
                    <a:schemeClr val="bg1"/>
                  </a:solidFill>
                </a:rPr>
                <a:t>1.0V</a:t>
              </a:r>
            </a:p>
            <a:p>
              <a:r>
                <a:rPr lang="en-US" sz="1050" b="1">
                  <a:solidFill>
                    <a:schemeClr val="bg1"/>
                  </a:solidFill>
                </a:rPr>
                <a:t>Digital</a:t>
              </a:r>
              <a:endParaRPr lang="es-MX" sz="1050" b="1">
                <a:solidFill>
                  <a:schemeClr val="bg1"/>
                </a:solidFill>
              </a:endParaRPr>
            </a:p>
          </p:txBody>
        </p:sp>
        <p:sp>
          <p:nvSpPr>
            <p:cNvPr id="36" name="Freeform: Shape 35">
              <a:extLst>
                <a:ext uri="{FF2B5EF4-FFF2-40B4-BE49-F238E27FC236}">
                  <a16:creationId xmlns:a16="http://schemas.microsoft.com/office/drawing/2014/main" id="{D9D92F57-D2E7-426C-9509-CF1BD32BD349}"/>
                </a:ext>
              </a:extLst>
            </p:cNvPr>
            <p:cNvSpPr/>
            <p:nvPr/>
          </p:nvSpPr>
          <p:spPr>
            <a:xfrm>
              <a:off x="5785556" y="2312877"/>
              <a:ext cx="1571647" cy="1438267"/>
            </a:xfrm>
            <a:custGeom>
              <a:avLst/>
              <a:gdLst>
                <a:gd name="connsiteX0" fmla="*/ 56873 w 1571647"/>
                <a:gd name="connsiteY0" fmla="*/ 0 h 1438267"/>
                <a:gd name="connsiteX1" fmla="*/ 1514774 w 1571647"/>
                <a:gd name="connsiteY1" fmla="*/ 0 h 1438267"/>
                <a:gd name="connsiteX2" fmla="*/ 1571647 w 1571647"/>
                <a:gd name="connsiteY2" fmla="*/ 56873 h 1438267"/>
                <a:gd name="connsiteX3" fmla="*/ 1571647 w 1571647"/>
                <a:gd name="connsiteY3" fmla="*/ 465229 h 1438267"/>
                <a:gd name="connsiteX4" fmla="*/ 1514774 w 1571647"/>
                <a:gd name="connsiteY4" fmla="*/ 522102 h 1438267"/>
                <a:gd name="connsiteX5" fmla="*/ 673695 w 1571647"/>
                <a:gd name="connsiteY5" fmla="*/ 522102 h 1438267"/>
                <a:gd name="connsiteX6" fmla="*/ 673695 w 1571647"/>
                <a:gd name="connsiteY6" fmla="*/ 1365160 h 1438267"/>
                <a:gd name="connsiteX7" fmla="*/ 600588 w 1571647"/>
                <a:gd name="connsiteY7" fmla="*/ 1438267 h 1438267"/>
                <a:gd name="connsiteX8" fmla="*/ 75660 w 1571647"/>
                <a:gd name="connsiteY8" fmla="*/ 1438267 h 1438267"/>
                <a:gd name="connsiteX9" fmla="*/ 2553 w 1571647"/>
                <a:gd name="connsiteY9" fmla="*/ 1365160 h 1438267"/>
                <a:gd name="connsiteX10" fmla="*/ 2553 w 1571647"/>
                <a:gd name="connsiteY10" fmla="*/ 477875 h 1438267"/>
                <a:gd name="connsiteX11" fmla="*/ 0 w 1571647"/>
                <a:gd name="connsiteY11" fmla="*/ 465229 h 1438267"/>
                <a:gd name="connsiteX12" fmla="*/ 0 w 1571647"/>
                <a:gd name="connsiteY12" fmla="*/ 56873 h 1438267"/>
                <a:gd name="connsiteX13" fmla="*/ 56873 w 1571647"/>
                <a:gd name="connsiteY13" fmla="*/ 0 h 143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1647" h="1438267">
                  <a:moveTo>
                    <a:pt x="56873" y="0"/>
                  </a:moveTo>
                  <a:lnTo>
                    <a:pt x="1514774" y="0"/>
                  </a:lnTo>
                  <a:cubicBezTo>
                    <a:pt x="1546184" y="0"/>
                    <a:pt x="1571647" y="25463"/>
                    <a:pt x="1571647" y="56873"/>
                  </a:cubicBezTo>
                  <a:lnTo>
                    <a:pt x="1571647" y="465229"/>
                  </a:lnTo>
                  <a:cubicBezTo>
                    <a:pt x="1571647" y="496639"/>
                    <a:pt x="1546184" y="522102"/>
                    <a:pt x="1514774" y="522102"/>
                  </a:cubicBezTo>
                  <a:lnTo>
                    <a:pt x="673695" y="522102"/>
                  </a:lnTo>
                  <a:lnTo>
                    <a:pt x="673695" y="1365160"/>
                  </a:lnTo>
                  <a:cubicBezTo>
                    <a:pt x="673695" y="1405536"/>
                    <a:pt x="640964" y="1438267"/>
                    <a:pt x="600588" y="1438267"/>
                  </a:cubicBezTo>
                  <a:lnTo>
                    <a:pt x="75660" y="1438267"/>
                  </a:lnTo>
                  <a:cubicBezTo>
                    <a:pt x="35284" y="1438267"/>
                    <a:pt x="2553" y="1405536"/>
                    <a:pt x="2553" y="1365160"/>
                  </a:cubicBezTo>
                  <a:lnTo>
                    <a:pt x="2553" y="477875"/>
                  </a:lnTo>
                  <a:lnTo>
                    <a:pt x="0" y="465229"/>
                  </a:lnTo>
                  <a:lnTo>
                    <a:pt x="0" y="56873"/>
                  </a:lnTo>
                  <a:cubicBezTo>
                    <a:pt x="0" y="25463"/>
                    <a:pt x="25463" y="0"/>
                    <a:pt x="56873" y="0"/>
                  </a:cubicBezTo>
                  <a:close/>
                </a:path>
              </a:pathLst>
            </a:custGeom>
            <a:solidFill>
              <a:srgbClr val="7030A0">
                <a:alpha val="50196"/>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37" name="TextBox 36">
              <a:extLst>
                <a:ext uri="{FF2B5EF4-FFF2-40B4-BE49-F238E27FC236}">
                  <a16:creationId xmlns:a16="http://schemas.microsoft.com/office/drawing/2014/main" id="{9EBCBF6A-CE86-4C3F-A317-D89423CF4767}"/>
                </a:ext>
              </a:extLst>
            </p:cNvPr>
            <p:cNvSpPr txBox="1"/>
            <p:nvPr/>
          </p:nvSpPr>
          <p:spPr>
            <a:xfrm>
              <a:off x="5766065" y="2304478"/>
              <a:ext cx="1204303" cy="524759"/>
            </a:xfrm>
            <a:prstGeom prst="rect">
              <a:avLst/>
            </a:prstGeom>
            <a:noFill/>
          </p:spPr>
          <p:txBody>
            <a:bodyPr wrap="square" rtlCol="0">
              <a:spAutoFit/>
            </a:bodyPr>
            <a:lstStyle/>
            <a:p>
              <a:r>
                <a:rPr lang="en-US" sz="1400" b="1">
                  <a:solidFill>
                    <a:schemeClr val="bg1"/>
                  </a:solidFill>
                </a:rPr>
                <a:t>1.0V</a:t>
              </a:r>
            </a:p>
            <a:p>
              <a:r>
                <a:rPr lang="en-US" sz="1050" b="1">
                  <a:solidFill>
                    <a:schemeClr val="bg1"/>
                  </a:solidFill>
                </a:rPr>
                <a:t>Digital (PLL)</a:t>
              </a:r>
              <a:endParaRPr lang="es-MX" sz="1050" b="1">
                <a:solidFill>
                  <a:schemeClr val="bg1"/>
                </a:solidFill>
              </a:endParaRPr>
            </a:p>
          </p:txBody>
        </p:sp>
      </p:grpSp>
    </p:spTree>
    <p:extLst>
      <p:ext uri="{BB962C8B-B14F-4D97-AF65-F5344CB8AC3E}">
        <p14:creationId xmlns:p14="http://schemas.microsoft.com/office/powerpoint/2010/main" val="303045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Initialization sequence</a:t>
            </a:r>
          </a:p>
          <a:p>
            <a:pPr marL="342900" indent="-342900">
              <a:spcAft>
                <a:spcPts val="400"/>
              </a:spcAft>
              <a:buClr>
                <a:srgbClr val="C00000"/>
              </a:buClr>
              <a:buFont typeface="+mj-lt"/>
              <a:buAutoNum type="arabicPeriod" startAt="12"/>
            </a:pPr>
            <a:r>
              <a:rPr lang="en-US" sz="1400" b="1"/>
              <a:t>Can we see how is reset applied/distributed  (+ any power-up sequence)?</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16</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0" y="965345"/>
            <a:ext cx="8565127" cy="3970318"/>
          </a:xfrm>
          <a:prstGeom prst="rect">
            <a:avLst/>
          </a:prstGeom>
        </p:spPr>
        <p:txBody>
          <a:bodyPr wrap="square">
            <a:spAutoFit/>
          </a:bodyPr>
          <a:lstStyle/>
          <a:p>
            <a:pPr algn="just"/>
            <a:r>
              <a:rPr lang="en-US" sz="1400">
                <a:solidFill>
                  <a:srgbClr val="000000"/>
                </a:solidFill>
                <a:latin typeface="Segoe UI" panose="020B0502040204020203" pitchFamily="34" charset="0"/>
              </a:rPr>
              <a:t>A:</a:t>
            </a:r>
          </a:p>
          <a:p>
            <a:pPr algn="just"/>
            <a:r>
              <a:rPr lang="en-US" sz="1400" b="1">
                <a:solidFill>
                  <a:srgbClr val="000000"/>
                </a:solidFill>
                <a:latin typeface="Segoe UI" panose="020B0502040204020203" pitchFamily="34" charset="0"/>
              </a:rPr>
              <a:t>For power up sequence:</a:t>
            </a:r>
          </a:p>
          <a:p>
            <a:pPr marL="342900" indent="-342900" algn="just">
              <a:buFont typeface="Arial" panose="020B0604020202020204" pitchFamily="34" charset="0"/>
              <a:buChar char="•"/>
            </a:pPr>
            <a:r>
              <a:rPr lang="en-US" sz="1400"/>
              <a:t>Global reset is always issued at the beginning of operation.</a:t>
            </a:r>
          </a:p>
          <a:p>
            <a:pPr marL="342900" indent="-342900" algn="just">
              <a:buFont typeface="Arial" panose="020B0604020202020204" pitchFamily="34" charset="0"/>
              <a:buChar char="•"/>
            </a:pPr>
            <a:r>
              <a:rPr lang="en-US" sz="1400"/>
              <a:t>SACI configures all ASIC registers.</a:t>
            </a:r>
          </a:p>
          <a:p>
            <a:pPr marL="800100" lvl="1" indent="-342900" algn="just">
              <a:buFont typeface="Arial" panose="020B0604020202020204" pitchFamily="34" charset="0"/>
              <a:buChar char="•"/>
            </a:pPr>
            <a:r>
              <a:rPr lang="en-US" sz="1400"/>
              <a:t>Including.</a:t>
            </a:r>
          </a:p>
          <a:p>
            <a:pPr marL="1033463" lvl="2" indent="-342900" algn="just">
              <a:buFont typeface="Arial" panose="020B0604020202020204" pitchFamily="34" charset="0"/>
              <a:buChar char="•"/>
            </a:pPr>
            <a:r>
              <a:rPr lang="en-US" sz="1400"/>
              <a:t>Enable the PLL.</a:t>
            </a:r>
          </a:p>
          <a:p>
            <a:pPr marL="1033463" lvl="2" indent="-342900" algn="just">
              <a:buFont typeface="Arial" panose="020B0604020202020204" pitchFamily="34" charset="0"/>
              <a:buChar char="•"/>
            </a:pPr>
            <a:r>
              <a:rPr lang="en-US" sz="1400"/>
              <a:t>Reset clock generation logic.</a:t>
            </a:r>
          </a:p>
          <a:p>
            <a:pPr marL="342900" indent="-342900" algn="just">
              <a:buFont typeface="Arial" panose="020B0604020202020204" pitchFamily="34" charset="0"/>
              <a:buChar char="•"/>
            </a:pPr>
            <a:r>
              <a:rPr lang="en-US" sz="1400" err="1"/>
              <a:t>SampClkEn</a:t>
            </a:r>
            <a:r>
              <a:rPr lang="en-US" sz="1400"/>
              <a:t> signal.</a:t>
            </a:r>
          </a:p>
          <a:p>
            <a:pPr marL="800100" lvl="1" indent="-342900" algn="just">
              <a:buFont typeface="Arial" panose="020B0604020202020204" pitchFamily="34" charset="0"/>
              <a:buChar char="•"/>
            </a:pPr>
            <a:r>
              <a:rPr lang="en-US" sz="1400"/>
              <a:t>After PLL is stable, </a:t>
            </a:r>
            <a:r>
              <a:rPr lang="en-US" sz="1400" err="1"/>
              <a:t>SampClkEn</a:t>
            </a:r>
            <a:r>
              <a:rPr lang="en-US" sz="1400"/>
              <a:t> signal control the exact moment when the internal clocks start</a:t>
            </a:r>
          </a:p>
          <a:p>
            <a:pPr marL="800100" lvl="1" indent="-342900" algn="just">
              <a:buFont typeface="Arial" panose="020B0604020202020204" pitchFamily="34" charset="0"/>
              <a:buChar char="•"/>
            </a:pPr>
            <a:r>
              <a:rPr lang="en-US" sz="1400"/>
              <a:t>This enables precise control of sampling and hold moment.</a:t>
            </a:r>
          </a:p>
          <a:p>
            <a:pPr marL="800100" lvl="1" indent="-342900" algn="just">
              <a:buFont typeface="Arial" panose="020B0604020202020204" pitchFamily="34" charset="0"/>
              <a:buChar char="•"/>
            </a:pPr>
            <a:r>
              <a:rPr lang="en-US" sz="1400"/>
              <a:t>Associated with DUNE fast command structures it allows to synchronize the ASICs to +/- 56MHz clock pulse.</a:t>
            </a:r>
          </a:p>
          <a:p>
            <a:pPr marL="800100" lvl="1" indent="-342900" algn="just">
              <a:buFont typeface="Arial" panose="020B0604020202020204" pitchFamily="34" charset="0"/>
              <a:buChar char="•"/>
            </a:pPr>
            <a:r>
              <a:rPr lang="en-US" sz="1400"/>
              <a:t>Associated with DUNE fast command structures it is possible to compensate for different cable propagation delay (top, bottom) by issuing the </a:t>
            </a:r>
            <a:r>
              <a:rPr lang="en-US" sz="1400" err="1"/>
              <a:t>SampClkEn</a:t>
            </a:r>
            <a:r>
              <a:rPr lang="en-US" sz="1400"/>
              <a:t> “earlier” in the time cycle.</a:t>
            </a:r>
          </a:p>
          <a:p>
            <a:pPr marL="342900" indent="-342900" algn="just">
              <a:buFont typeface="Arial" panose="020B0604020202020204" pitchFamily="34" charset="0"/>
              <a:buChar char="•"/>
            </a:pPr>
            <a:r>
              <a:rPr lang="en-US" sz="1400"/>
              <a:t>Start of Readout signals.</a:t>
            </a:r>
          </a:p>
          <a:p>
            <a:pPr marL="800100" lvl="1" indent="-342900" algn="just">
              <a:buFont typeface="Arial" panose="020B0604020202020204" pitchFamily="34" charset="0"/>
              <a:buChar char="•"/>
            </a:pPr>
            <a:r>
              <a:rPr lang="en-US" sz="1400"/>
              <a:t>Synchronize the ASIC data transmission at the sample level.</a:t>
            </a:r>
          </a:p>
          <a:p>
            <a:pPr marL="800100" lvl="1" indent="-342900" algn="just">
              <a:buFont typeface="Arial" panose="020B0604020202020204" pitchFamily="34" charset="0"/>
              <a:buChar char="•"/>
            </a:pPr>
            <a:r>
              <a:rPr lang="en-US" sz="1400"/>
              <a:t>Associated with internal 8MHz clock (analog sample and hold clock).</a:t>
            </a:r>
          </a:p>
          <a:p>
            <a:pPr algn="just"/>
            <a:r>
              <a:rPr lang="en-US" sz="1400">
                <a:solidFill>
                  <a:srgbClr val="000000"/>
                </a:solidFill>
                <a:latin typeface="Segoe UI" panose="020B0502040204020203" pitchFamily="34" charset="0"/>
              </a:rPr>
              <a:t> </a:t>
            </a:r>
            <a:endParaRPr lang="es-MX" sz="1400"/>
          </a:p>
        </p:txBody>
      </p:sp>
    </p:spTree>
    <p:extLst>
      <p:ext uri="{BB962C8B-B14F-4D97-AF65-F5344CB8AC3E}">
        <p14:creationId xmlns:p14="http://schemas.microsoft.com/office/powerpoint/2010/main" val="315075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Testing</a:t>
            </a:r>
          </a:p>
          <a:p>
            <a:pPr marL="342900" indent="-342900">
              <a:spcAft>
                <a:spcPts val="400"/>
              </a:spcAft>
              <a:buClr>
                <a:srgbClr val="C00000"/>
              </a:buClr>
              <a:buFont typeface="+mj-lt"/>
              <a:buAutoNum type="arabicPeriod" startAt="13"/>
            </a:pPr>
            <a:r>
              <a:rPr lang="en-US" sz="1400" b="1"/>
              <a:t>Do you have verification plans ? What is the status? Is it simulated flat spice or mixed-mode or ...?</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17</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129021"/>
            <a:ext cx="8475812" cy="738664"/>
          </a:xfrm>
          <a:prstGeom prst="rect">
            <a:avLst/>
          </a:prstGeom>
        </p:spPr>
        <p:txBody>
          <a:bodyPr wrap="square">
            <a:spAutoFit/>
          </a:bodyPr>
          <a:lstStyle/>
          <a:p>
            <a:r>
              <a:rPr lang="en-US" sz="1400" dirty="0">
                <a:solidFill>
                  <a:srgbClr val="000000"/>
                </a:solidFill>
                <a:latin typeface="Segoe UI" panose="020B0502040204020203" pitchFamily="34" charset="0"/>
              </a:rPr>
              <a:t>A: All our simulations were performed using Spice netlist including digital cells implementing CRYO. The same applies for top-level simulations.  </a:t>
            </a:r>
          </a:p>
          <a:p>
            <a:endParaRPr lang="en-US"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25404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1436291"/>
          </a:xfrm>
          <a:prstGeom prst="rect">
            <a:avLst/>
          </a:prstGeom>
          <a:noFill/>
        </p:spPr>
        <p:txBody>
          <a:bodyPr wrap="square" rtlCol="0">
            <a:spAutoFit/>
          </a:bodyPr>
          <a:lstStyle/>
          <a:p>
            <a:pPr>
              <a:spcAft>
                <a:spcPts val="400"/>
              </a:spcAft>
              <a:buClr>
                <a:srgbClr val="C00000"/>
              </a:buClr>
            </a:pPr>
            <a:r>
              <a:rPr lang="en-US" sz="1400" b="1">
                <a:solidFill>
                  <a:srgbClr val="C00000"/>
                </a:solidFill>
              </a:rPr>
              <a:t>Model card</a:t>
            </a:r>
          </a:p>
          <a:p>
            <a:pPr marL="342900" indent="-342900">
              <a:spcAft>
                <a:spcPts val="400"/>
              </a:spcAft>
              <a:buClr>
                <a:srgbClr val="C00000"/>
              </a:buClr>
              <a:buFont typeface="+mj-lt"/>
              <a:buAutoNum type="arabicPeriod" startAt="14"/>
            </a:pPr>
            <a:r>
              <a:rPr lang="en-US" sz="1400" b="1"/>
              <a:t>A warning: there is a  bug in the TSMC130 Bsim3 noise models; underestimation of thermal noise towards weak inversion up to 50% (weak), OK for strong; solution to go to Spice2 level -&gt; as a results overestimation of gamma factor (always 2/3) and consequently the noise (</a:t>
            </a:r>
            <a:r>
              <a:rPr lang="en-US" sz="1400" b="1" err="1"/>
              <a:t>noimod</a:t>
            </a:r>
            <a:r>
              <a:rPr lang="en-US" sz="1400" b="1"/>
              <a:t>=2 -&gt; </a:t>
            </a:r>
            <a:r>
              <a:rPr lang="en-US" sz="1400" b="1" err="1"/>
              <a:t>noimod</a:t>
            </a:r>
            <a:r>
              <a:rPr lang="en-US" sz="1400" b="1"/>
              <a:t>=3 in </a:t>
            </a:r>
            <a:r>
              <a:rPr lang="en-US" sz="1400" b="1" err="1"/>
              <a:t>scs</a:t>
            </a:r>
            <a:r>
              <a:rPr lang="en-US" sz="1400" b="1"/>
              <a:t> file; thermal model is described by SPICE2 and the flicker model is still in BSIM3V3) </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18</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823310"/>
            <a:ext cx="8632860" cy="954107"/>
          </a:xfrm>
          <a:prstGeom prst="rect">
            <a:avLst/>
          </a:prstGeom>
        </p:spPr>
        <p:txBody>
          <a:bodyPr wrap="square">
            <a:spAutoFit/>
          </a:bodyPr>
          <a:lstStyle/>
          <a:p>
            <a:r>
              <a:rPr lang="en-US" sz="1400" dirty="0">
                <a:solidFill>
                  <a:srgbClr val="000000"/>
                </a:solidFill>
                <a:latin typeface="Segoe UI" panose="020B0502040204020203" pitchFamily="34" charset="0"/>
              </a:rPr>
              <a:t>A: </a:t>
            </a:r>
          </a:p>
          <a:p>
            <a:pPr marL="285750" indent="-285750">
              <a:buFont typeface="Arial" panose="020B0604020202020204" pitchFamily="34" charset="0"/>
              <a:buChar char="•"/>
            </a:pPr>
            <a:r>
              <a:rPr lang="en-US" sz="1400" dirty="0">
                <a:solidFill>
                  <a:srgbClr val="000000"/>
                </a:solidFill>
                <a:latin typeface="Segoe UI" panose="020B0502040204020203" pitchFamily="34" charset="0"/>
              </a:rPr>
              <a:t>We do really appreciate the comments and inputs about the model. We will certainly do a double check on our end. We usually bias or input transistor in moderate inversion and we have not noted in other designs significant discrepancies between simulation and results.</a:t>
            </a:r>
            <a:endParaRPr lang="es-MX" sz="1400" dirty="0"/>
          </a:p>
        </p:txBody>
      </p:sp>
    </p:spTree>
    <p:extLst>
      <p:ext uri="{BB962C8B-B14F-4D97-AF65-F5344CB8AC3E}">
        <p14:creationId xmlns:p14="http://schemas.microsoft.com/office/powerpoint/2010/main" val="31941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1005403"/>
          </a:xfrm>
          <a:prstGeom prst="rect">
            <a:avLst/>
          </a:prstGeom>
          <a:noFill/>
        </p:spPr>
        <p:txBody>
          <a:bodyPr wrap="square" rtlCol="0">
            <a:spAutoFit/>
          </a:bodyPr>
          <a:lstStyle/>
          <a:p>
            <a:pPr>
              <a:spcAft>
                <a:spcPts val="400"/>
              </a:spcAft>
              <a:buClr>
                <a:srgbClr val="C00000"/>
              </a:buClr>
            </a:pPr>
            <a:r>
              <a:rPr lang="en-US" sz="1400" b="1">
                <a:solidFill>
                  <a:srgbClr val="C00000"/>
                </a:solidFill>
              </a:rPr>
              <a:t>Synchronization</a:t>
            </a:r>
          </a:p>
          <a:p>
            <a:pPr marL="342900" indent="-342900">
              <a:spcAft>
                <a:spcPts val="400"/>
              </a:spcAft>
              <a:buClr>
                <a:srgbClr val="C00000"/>
              </a:buClr>
              <a:buFont typeface="+mj-lt"/>
              <a:buAutoNum type="arabicPeriod" startAt="15"/>
            </a:pPr>
            <a:r>
              <a:rPr lang="en-US" sz="1400" b="1"/>
              <a:t>What is the requirement for timing synchronization across the different chips and components in the system?  For both CRYO and COLDATA, what is the method for synchronizing the system clocks? </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19</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360467"/>
            <a:ext cx="8794744" cy="307777"/>
          </a:xfrm>
          <a:prstGeom prst="rect">
            <a:avLst/>
          </a:prstGeom>
        </p:spPr>
        <p:txBody>
          <a:bodyPr wrap="square">
            <a:spAutoFit/>
          </a:bodyPr>
          <a:lstStyle/>
          <a:p>
            <a:r>
              <a:rPr lang="en-US" sz="1400">
                <a:solidFill>
                  <a:srgbClr val="000000"/>
                </a:solidFill>
                <a:latin typeface="Segoe UI" panose="020B0502040204020203" pitchFamily="34" charset="0"/>
              </a:rPr>
              <a:t>A: The synchronization is under control of the WIB FPGA, as proposed in the block diagram. </a:t>
            </a:r>
            <a:endParaRPr lang="es-MX" sz="1400"/>
          </a:p>
        </p:txBody>
      </p:sp>
      <p:pic>
        <p:nvPicPr>
          <p:cNvPr id="3" name="Picture 2">
            <a:extLst>
              <a:ext uri="{FF2B5EF4-FFF2-40B4-BE49-F238E27FC236}">
                <a16:creationId xmlns:a16="http://schemas.microsoft.com/office/drawing/2014/main" id="{33282A95-27AF-8443-8325-61C8B0B176FB}"/>
              </a:ext>
            </a:extLst>
          </p:cNvPr>
          <p:cNvPicPr>
            <a:picLocks noChangeAspect="1"/>
          </p:cNvPicPr>
          <p:nvPr/>
        </p:nvPicPr>
        <p:blipFill>
          <a:blip r:embed="rId2"/>
          <a:stretch>
            <a:fillRect/>
          </a:stretch>
        </p:blipFill>
        <p:spPr>
          <a:xfrm>
            <a:off x="1645920" y="1721546"/>
            <a:ext cx="5852160" cy="3291840"/>
          </a:xfrm>
          <a:prstGeom prst="rect">
            <a:avLst/>
          </a:prstGeom>
        </p:spPr>
      </p:pic>
    </p:spTree>
    <p:extLst>
      <p:ext uri="{BB962C8B-B14F-4D97-AF65-F5344CB8AC3E}">
        <p14:creationId xmlns:p14="http://schemas.microsoft.com/office/powerpoint/2010/main" val="414930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00757" y="1162940"/>
            <a:ext cx="8422506" cy="3016210"/>
          </a:xfrm>
          <a:prstGeom prst="rect">
            <a:avLst/>
          </a:prstGeom>
          <a:noFill/>
        </p:spPr>
        <p:txBody>
          <a:bodyPr wrap="square" rtlCol="0" anchor="t">
            <a:spAutoFit/>
          </a:bodyPr>
          <a:lstStyle/>
          <a:p>
            <a:pPr marL="171450" indent="-171450" algn="just">
              <a:spcAft>
                <a:spcPts val="200"/>
              </a:spcAft>
              <a:buClr>
                <a:srgbClr val="C00000"/>
              </a:buClr>
              <a:buFont typeface="Arial" panose="020B0604020202020204" pitchFamily="34" charset="0"/>
              <a:buChar char="•"/>
            </a:pPr>
            <a:r>
              <a:rPr lang="en-US"/>
              <a:t>We thank the reviewers and audience for their valuable comments and inputs during the review session of CRYO.</a:t>
            </a:r>
          </a:p>
          <a:p>
            <a:pPr marL="171450" indent="-171450" algn="just">
              <a:spcAft>
                <a:spcPts val="200"/>
              </a:spcAft>
              <a:buClr>
                <a:srgbClr val="C00000"/>
              </a:buClr>
              <a:buFont typeface="Arial" panose="020B0604020202020204" pitchFamily="34" charset="0"/>
              <a:buChar char="•"/>
            </a:pPr>
            <a:endParaRPr lang="en-US">
              <a:cs typeface="Arial"/>
            </a:endParaRPr>
          </a:p>
          <a:p>
            <a:pPr marL="171450" indent="-171450" algn="just">
              <a:spcAft>
                <a:spcPts val="200"/>
              </a:spcAft>
              <a:buClr>
                <a:srgbClr val="C00000"/>
              </a:buClr>
              <a:buFont typeface="Arial" panose="020B0604020202020204" pitchFamily="34" charset="0"/>
              <a:buChar char="•"/>
            </a:pPr>
            <a:endParaRPr lang="en-US">
              <a:cs typeface="Arial"/>
            </a:endParaRPr>
          </a:p>
          <a:p>
            <a:pPr marL="171450" indent="-171450" algn="just">
              <a:spcAft>
                <a:spcPts val="200"/>
              </a:spcAft>
              <a:buClr>
                <a:srgbClr val="C00000"/>
              </a:buClr>
              <a:buFont typeface="Arial" panose="020B0604020202020204" pitchFamily="34" charset="0"/>
              <a:buChar char="•"/>
            </a:pPr>
            <a:r>
              <a:rPr lang="en-US">
                <a:cs typeface="Arial"/>
              </a:rPr>
              <a:t>Next slides address most of the questions in regards to specific cells that implement the ASIC and upcoming measurement results.</a:t>
            </a:r>
          </a:p>
          <a:p>
            <a:pPr marL="171450" indent="-171450" algn="just">
              <a:spcAft>
                <a:spcPts val="200"/>
              </a:spcAft>
              <a:buClr>
                <a:srgbClr val="C00000"/>
              </a:buClr>
              <a:buFont typeface="Arial" panose="020B0604020202020204" pitchFamily="34" charset="0"/>
              <a:buChar char="•"/>
            </a:pPr>
            <a:endParaRPr lang="en-US">
              <a:cs typeface="Arial"/>
            </a:endParaRPr>
          </a:p>
          <a:p>
            <a:pPr marL="171450" indent="-171450" algn="just">
              <a:spcAft>
                <a:spcPts val="200"/>
              </a:spcAft>
              <a:buClr>
                <a:srgbClr val="C00000"/>
              </a:buClr>
              <a:buFont typeface="Arial" panose="020B0604020202020204" pitchFamily="34" charset="0"/>
              <a:buChar char="•"/>
            </a:pPr>
            <a:endParaRPr lang="en-US">
              <a:cs typeface="Arial"/>
            </a:endParaRPr>
          </a:p>
          <a:p>
            <a:pPr marL="171450" indent="-171450" algn="just">
              <a:spcAft>
                <a:spcPts val="200"/>
              </a:spcAft>
              <a:buClr>
                <a:srgbClr val="C00000"/>
              </a:buClr>
              <a:buFont typeface="Arial" panose="020B0604020202020204" pitchFamily="34" charset="0"/>
              <a:buChar char="•"/>
            </a:pPr>
            <a:r>
              <a:rPr lang="en-US">
                <a:cs typeface="Arial"/>
              </a:rPr>
              <a:t>A more detailed document with supporting material will be released next week for your review.</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a:t>
            </a:fld>
            <a:endParaRPr lang="en-US"/>
          </a:p>
        </p:txBody>
      </p:sp>
      <p:sp>
        <p:nvSpPr>
          <p:cNvPr id="7" name="Title 3">
            <a:extLst>
              <a:ext uri="{FF2B5EF4-FFF2-40B4-BE49-F238E27FC236}">
                <a16:creationId xmlns:a16="http://schemas.microsoft.com/office/drawing/2014/main" id="{FCAE8757-23F7-41C6-8BDE-065BB24D16FB}"/>
              </a:ext>
            </a:extLst>
          </p:cNvPr>
          <p:cNvSpPr>
            <a:spLocks noGrp="1"/>
          </p:cNvSpPr>
          <p:nvPr>
            <p:ph type="title"/>
          </p:nvPr>
        </p:nvSpPr>
        <p:spPr>
          <a:xfrm>
            <a:off x="451822" y="72999"/>
            <a:ext cx="8103570" cy="307777"/>
          </a:xfrm>
        </p:spPr>
        <p:txBody>
          <a:bodyPr wrap="square">
            <a:spAutoFit/>
          </a:bodyPr>
          <a:lstStyle/>
          <a:p>
            <a:r>
              <a:rPr lang="en-US"/>
              <a:t>THANKS</a:t>
            </a:r>
          </a:p>
        </p:txBody>
      </p:sp>
    </p:spTree>
    <p:extLst>
      <p:ext uri="{BB962C8B-B14F-4D97-AF65-F5344CB8AC3E}">
        <p14:creationId xmlns:p14="http://schemas.microsoft.com/office/powerpoint/2010/main" val="30339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Synchronization</a:t>
            </a:r>
          </a:p>
          <a:p>
            <a:pPr marL="342900" indent="-342900">
              <a:spcAft>
                <a:spcPts val="400"/>
              </a:spcAft>
              <a:buClr>
                <a:srgbClr val="C00000"/>
              </a:buClr>
              <a:buFont typeface="+mj-lt"/>
              <a:buAutoNum type="arabicPeriod" startAt="16"/>
            </a:pPr>
            <a:r>
              <a:rPr lang="en-US" sz="1400" b="1"/>
              <a:t>How will synchronization be monitored?</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20</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9256" y="969060"/>
            <a:ext cx="8794744" cy="307777"/>
          </a:xfrm>
          <a:prstGeom prst="rect">
            <a:avLst/>
          </a:prstGeom>
        </p:spPr>
        <p:txBody>
          <a:bodyPr wrap="square" anchor="t">
            <a:spAutoFit/>
          </a:bodyPr>
          <a:lstStyle/>
          <a:p>
            <a:r>
              <a:rPr lang="en-US" sz="1400">
                <a:solidFill>
                  <a:srgbClr val="000000"/>
                </a:solidFill>
                <a:latin typeface="Segoe UI"/>
                <a:cs typeface="Segoe UI"/>
              </a:rPr>
              <a:t>A: Phases can be monitored using  the proposed technique.</a:t>
            </a:r>
            <a:endParaRPr lang="es-MX" sz="1400">
              <a:latin typeface="Segoe UI"/>
              <a:cs typeface="Segoe UI"/>
            </a:endParaRPr>
          </a:p>
        </p:txBody>
      </p:sp>
      <p:pic>
        <p:nvPicPr>
          <p:cNvPr id="5" name="Picture 4">
            <a:extLst>
              <a:ext uri="{FF2B5EF4-FFF2-40B4-BE49-F238E27FC236}">
                <a16:creationId xmlns:a16="http://schemas.microsoft.com/office/drawing/2014/main" id="{785EC114-FC28-424C-8EB5-AC576DC0013D}"/>
              </a:ext>
            </a:extLst>
          </p:cNvPr>
          <p:cNvPicPr>
            <a:picLocks noChangeAspect="1"/>
          </p:cNvPicPr>
          <p:nvPr/>
        </p:nvPicPr>
        <p:blipFill>
          <a:blip r:embed="rId2"/>
          <a:stretch>
            <a:fillRect/>
          </a:stretch>
        </p:blipFill>
        <p:spPr>
          <a:xfrm>
            <a:off x="1103907" y="1280470"/>
            <a:ext cx="6638013" cy="3727670"/>
          </a:xfrm>
          <a:prstGeom prst="rect">
            <a:avLst/>
          </a:prstGeom>
        </p:spPr>
      </p:pic>
    </p:spTree>
    <p:extLst>
      <p:ext uri="{BB962C8B-B14F-4D97-AF65-F5344CB8AC3E}">
        <p14:creationId xmlns:p14="http://schemas.microsoft.com/office/powerpoint/2010/main" val="399567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Synchronization</a:t>
            </a:r>
          </a:p>
          <a:p>
            <a:pPr marL="342900" indent="-342900">
              <a:spcAft>
                <a:spcPts val="400"/>
              </a:spcAft>
              <a:buClr>
                <a:srgbClr val="C00000"/>
              </a:buClr>
              <a:buFont typeface="+mj-lt"/>
              <a:buAutoNum type="arabicPeriod" startAt="17"/>
            </a:pPr>
            <a:r>
              <a:rPr lang="en-US" sz="1400" b="1"/>
              <a:t>How are phase issues associated with frequency multiplication or division handled, to ensure that the correct phase is always obtained?</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21</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145989"/>
            <a:ext cx="8449098" cy="723275"/>
          </a:xfrm>
          <a:prstGeom prst="rect">
            <a:avLst/>
          </a:prstGeom>
        </p:spPr>
        <p:txBody>
          <a:bodyPr wrap="square">
            <a:spAutoFit/>
          </a:bodyPr>
          <a:lstStyle/>
          <a:p>
            <a:pPr algn="just"/>
            <a:r>
              <a:rPr lang="en-US" sz="1400">
                <a:solidFill>
                  <a:srgbClr val="000000"/>
                </a:solidFill>
                <a:latin typeface="Segoe UI" panose="020B0502040204020203" pitchFamily="34" charset="0"/>
              </a:rPr>
              <a:t>A: </a:t>
            </a:r>
            <a:r>
              <a:rPr lang="en-US" sz="1350">
                <a:solidFill>
                  <a:srgbClr val="000000"/>
                </a:solidFill>
                <a:latin typeface="Segoe UI" panose="020B0502040204020203" pitchFamily="34" charset="0"/>
              </a:rPr>
              <a:t>Slide 29 shows the relationship of the backend clock 112MHz, the control signal </a:t>
            </a:r>
            <a:r>
              <a:rPr lang="en-US" sz="1350" err="1">
                <a:solidFill>
                  <a:srgbClr val="000000"/>
                </a:solidFill>
                <a:latin typeface="Segoe UI" panose="020B0502040204020203" pitchFamily="34" charset="0"/>
              </a:rPr>
              <a:t>sampClkEn</a:t>
            </a:r>
            <a:r>
              <a:rPr lang="en-US" sz="1350">
                <a:solidFill>
                  <a:srgbClr val="000000"/>
                </a:solidFill>
                <a:latin typeface="Segoe UI" panose="020B0502040204020203" pitchFamily="34" charset="0"/>
              </a:rPr>
              <a:t> and how they are used to create the sampling clock, where the phase of the sampling clock is controlled by the moment where the </a:t>
            </a:r>
            <a:r>
              <a:rPr lang="en-US" sz="1350" err="1">
                <a:solidFill>
                  <a:srgbClr val="000000"/>
                </a:solidFill>
                <a:latin typeface="Segoe UI" panose="020B0502040204020203" pitchFamily="34" charset="0"/>
              </a:rPr>
              <a:t>sampClkEn</a:t>
            </a:r>
            <a:r>
              <a:rPr lang="en-US" sz="1350">
                <a:solidFill>
                  <a:srgbClr val="000000"/>
                </a:solidFill>
                <a:latin typeface="Segoe UI" panose="020B0502040204020203" pitchFamily="34" charset="0"/>
              </a:rPr>
              <a:t> transitions low to high, which is in phase with the 56MHz (controlled by the FPGA). </a:t>
            </a:r>
            <a:endParaRPr lang="es-MX" sz="1350"/>
          </a:p>
        </p:txBody>
      </p:sp>
      <p:pic>
        <p:nvPicPr>
          <p:cNvPr id="5" name="Content Placeholder 4">
            <a:extLst>
              <a:ext uri="{FF2B5EF4-FFF2-40B4-BE49-F238E27FC236}">
                <a16:creationId xmlns:a16="http://schemas.microsoft.com/office/drawing/2014/main" id="{F5793E7C-C7AC-9044-90C6-B8875C88428E}"/>
              </a:ext>
            </a:extLst>
          </p:cNvPr>
          <p:cNvPicPr>
            <a:picLocks noGrp="1" noChangeAspect="1"/>
          </p:cNvPicPr>
          <p:nvPr>
            <p:ph sz="quarter" idx="14"/>
          </p:nvPr>
        </p:nvPicPr>
        <p:blipFill>
          <a:blip r:embed="rId2"/>
          <a:stretch>
            <a:fillRect/>
          </a:stretch>
        </p:blipFill>
        <p:spPr>
          <a:xfrm>
            <a:off x="1808480" y="1920297"/>
            <a:ext cx="5527040" cy="3108960"/>
          </a:xfrm>
          <a:prstGeom prst="rect">
            <a:avLst/>
          </a:prstGeom>
        </p:spPr>
      </p:pic>
    </p:spTree>
    <p:extLst>
      <p:ext uri="{BB962C8B-B14F-4D97-AF65-F5344CB8AC3E}">
        <p14:creationId xmlns:p14="http://schemas.microsoft.com/office/powerpoint/2010/main" val="309728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Synchronization</a:t>
            </a:r>
          </a:p>
          <a:p>
            <a:pPr marL="342900" indent="-342900">
              <a:spcAft>
                <a:spcPts val="400"/>
              </a:spcAft>
              <a:buClr>
                <a:srgbClr val="C00000"/>
              </a:buClr>
              <a:buFont typeface="+mj-lt"/>
              <a:buAutoNum type="arabicPeriod" startAt="19"/>
            </a:pPr>
            <a:r>
              <a:rPr lang="en-US" sz="1400" b="1"/>
              <a:t>How will differences in path length (cable lengths primarily) be accounted for?</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22</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942799"/>
            <a:ext cx="8794744" cy="738664"/>
          </a:xfrm>
          <a:prstGeom prst="rect">
            <a:avLst/>
          </a:prstGeom>
        </p:spPr>
        <p:txBody>
          <a:bodyPr wrap="square" anchor="t">
            <a:spAutoFit/>
          </a:bodyPr>
          <a:lstStyle/>
          <a:p>
            <a:r>
              <a:rPr lang="en-US" sz="1400">
                <a:solidFill>
                  <a:srgbClr val="000000"/>
                </a:solidFill>
                <a:latin typeface="Segoe UI"/>
                <a:cs typeface="Segoe UI"/>
              </a:rPr>
              <a:t>A: Answered in Marco's PDR_ASICs_FEMB_20200206.ppt from yesterday. </a:t>
            </a:r>
            <a:endParaRPr lang="es-MX" sz="1400">
              <a:solidFill>
                <a:srgbClr val="000000"/>
              </a:solidFill>
              <a:latin typeface="Segoe UI"/>
              <a:cs typeface="Segoe UI"/>
            </a:endParaRPr>
          </a:p>
          <a:p>
            <a:r>
              <a:rPr lang="en-US" sz="1400">
                <a:solidFill>
                  <a:srgbClr val="000000"/>
                </a:solidFill>
                <a:latin typeface="Segoe UI"/>
                <a:cs typeface="Segoe UI"/>
              </a:rPr>
              <a:t>The difference in cable lengths can be compensated by adjusting the </a:t>
            </a:r>
            <a:r>
              <a:rPr lang="en-US" sz="1400" err="1">
                <a:solidFill>
                  <a:srgbClr val="000000"/>
                </a:solidFill>
                <a:latin typeface="Segoe UI"/>
                <a:cs typeface="Segoe UI"/>
              </a:rPr>
              <a:t>sampClkEn</a:t>
            </a:r>
            <a:r>
              <a:rPr lang="en-US" sz="1400">
                <a:solidFill>
                  <a:srgbClr val="000000"/>
                </a:solidFill>
                <a:latin typeface="Segoe UI"/>
                <a:cs typeface="Segoe UI"/>
              </a:rPr>
              <a:t> transition moment at the FPGA in such a way that they instant of time when this control signals arrive to the ASIC is the same. </a:t>
            </a:r>
            <a:endParaRPr lang="es-MX" sz="1400">
              <a:cs typeface="Arial"/>
            </a:endParaRPr>
          </a:p>
        </p:txBody>
      </p:sp>
      <p:sp>
        <p:nvSpPr>
          <p:cNvPr id="6" name="Oval 5">
            <a:extLst>
              <a:ext uri="{FF2B5EF4-FFF2-40B4-BE49-F238E27FC236}">
                <a16:creationId xmlns:a16="http://schemas.microsoft.com/office/drawing/2014/main" id="{15F1F42C-A68D-9D4F-9841-E14C3DCAB6CB}"/>
              </a:ext>
            </a:extLst>
          </p:cNvPr>
          <p:cNvSpPr/>
          <p:nvPr/>
        </p:nvSpPr>
        <p:spPr>
          <a:xfrm>
            <a:off x="956144" y="2138255"/>
            <a:ext cx="2362199" cy="2396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Arrow Connector 6">
            <a:extLst>
              <a:ext uri="{FF2B5EF4-FFF2-40B4-BE49-F238E27FC236}">
                <a16:creationId xmlns:a16="http://schemas.microsoft.com/office/drawing/2014/main" id="{54301CF1-CB39-0346-96F4-2397121BA95D}"/>
              </a:ext>
            </a:extLst>
          </p:cNvPr>
          <p:cNvCxnSpPr/>
          <p:nvPr/>
        </p:nvCxnSpPr>
        <p:spPr>
          <a:xfrm flipV="1">
            <a:off x="2125717" y="1979778"/>
            <a:ext cx="3942" cy="32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FFBBCC-8905-594F-BB9A-314F65299967}"/>
              </a:ext>
            </a:extLst>
          </p:cNvPr>
          <p:cNvCxnSpPr/>
          <p:nvPr/>
        </p:nvCxnSpPr>
        <p:spPr>
          <a:xfrm flipV="1">
            <a:off x="2133600" y="4260954"/>
            <a:ext cx="0" cy="5334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05D1CF-BE56-AA4C-BBB4-94D22857D0D6}"/>
              </a:ext>
            </a:extLst>
          </p:cNvPr>
          <p:cNvSpPr txBox="1"/>
          <p:nvPr/>
        </p:nvSpPr>
        <p:spPr>
          <a:xfrm>
            <a:off x="1788990" y="4857135"/>
            <a:ext cx="947695" cy="253916"/>
          </a:xfrm>
          <a:prstGeom prst="rect">
            <a:avLst/>
          </a:prstGeom>
          <a:noFill/>
        </p:spPr>
        <p:txBody>
          <a:bodyPr wrap="none" rtlCol="0">
            <a:spAutoFit/>
          </a:bodyPr>
          <a:lstStyle/>
          <a:p>
            <a:r>
              <a:rPr lang="en-US" sz="1050"/>
              <a:t>504ns*(N+1)</a:t>
            </a:r>
          </a:p>
        </p:txBody>
      </p:sp>
      <p:cxnSp>
        <p:nvCxnSpPr>
          <p:cNvPr id="11" name="Straight Arrow Connector 10">
            <a:extLst>
              <a:ext uri="{FF2B5EF4-FFF2-40B4-BE49-F238E27FC236}">
                <a16:creationId xmlns:a16="http://schemas.microsoft.com/office/drawing/2014/main" id="{DB6C2CA6-B2BA-1D49-B7C1-51B5E8A34B52}"/>
              </a:ext>
            </a:extLst>
          </p:cNvPr>
          <p:cNvCxnSpPr/>
          <p:nvPr/>
        </p:nvCxnSpPr>
        <p:spPr>
          <a:xfrm flipV="1">
            <a:off x="3505200" y="5696272"/>
            <a:ext cx="0" cy="356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DAC2E5-F4C6-E549-9A72-DE2BFB463001}"/>
              </a:ext>
            </a:extLst>
          </p:cNvPr>
          <p:cNvSpPr txBox="1"/>
          <p:nvPr/>
        </p:nvSpPr>
        <p:spPr>
          <a:xfrm>
            <a:off x="609600" y="1766416"/>
            <a:ext cx="2549096" cy="307777"/>
          </a:xfrm>
          <a:prstGeom prst="rect">
            <a:avLst/>
          </a:prstGeom>
          <a:noFill/>
        </p:spPr>
        <p:txBody>
          <a:bodyPr wrap="none" rtlCol="0">
            <a:spAutoFit/>
          </a:bodyPr>
          <a:lstStyle/>
          <a:p>
            <a:r>
              <a:rPr lang="en-US" sz="1400"/>
              <a:t>Sampling cycle time @ </a:t>
            </a:r>
            <a:r>
              <a:rPr lang="en-US" sz="1400">
                <a:solidFill>
                  <a:srgbClr val="FF0000"/>
                </a:solidFill>
              </a:rPr>
              <a:t>FPGA</a:t>
            </a:r>
          </a:p>
        </p:txBody>
      </p:sp>
      <p:sp>
        <p:nvSpPr>
          <p:cNvPr id="13" name="TextBox 12">
            <a:extLst>
              <a:ext uri="{FF2B5EF4-FFF2-40B4-BE49-F238E27FC236}">
                <a16:creationId xmlns:a16="http://schemas.microsoft.com/office/drawing/2014/main" id="{ACCE9075-8A34-6640-A622-B8ED6B443727}"/>
              </a:ext>
            </a:extLst>
          </p:cNvPr>
          <p:cNvSpPr txBox="1"/>
          <p:nvPr/>
        </p:nvSpPr>
        <p:spPr>
          <a:xfrm>
            <a:off x="2935357" y="4633256"/>
            <a:ext cx="936475" cy="430887"/>
          </a:xfrm>
          <a:prstGeom prst="rect">
            <a:avLst/>
          </a:prstGeom>
          <a:noFill/>
        </p:spPr>
        <p:txBody>
          <a:bodyPr wrap="none" rtlCol="0">
            <a:spAutoFit/>
          </a:bodyPr>
          <a:lstStyle/>
          <a:p>
            <a:r>
              <a:rPr lang="en-US" sz="1050"/>
              <a:t>Short cable </a:t>
            </a:r>
          </a:p>
          <a:p>
            <a:r>
              <a:rPr lang="en-US" sz="1050" err="1"/>
              <a:t>SamClkiEn</a:t>
            </a:r>
            <a:endParaRPr lang="en-US" sz="1050"/>
          </a:p>
        </p:txBody>
      </p:sp>
      <p:sp>
        <p:nvSpPr>
          <p:cNvPr id="14" name="TextBox 13">
            <a:extLst>
              <a:ext uri="{FF2B5EF4-FFF2-40B4-BE49-F238E27FC236}">
                <a16:creationId xmlns:a16="http://schemas.microsoft.com/office/drawing/2014/main" id="{064CFBD1-5FD0-D94F-98DD-D9D479F5F07C}"/>
              </a:ext>
            </a:extLst>
          </p:cNvPr>
          <p:cNvSpPr txBox="1"/>
          <p:nvPr/>
        </p:nvSpPr>
        <p:spPr>
          <a:xfrm>
            <a:off x="3481710" y="4035177"/>
            <a:ext cx="885179" cy="430887"/>
          </a:xfrm>
          <a:prstGeom prst="rect">
            <a:avLst/>
          </a:prstGeom>
          <a:noFill/>
        </p:spPr>
        <p:txBody>
          <a:bodyPr wrap="none" rtlCol="0">
            <a:spAutoFit/>
          </a:bodyPr>
          <a:lstStyle/>
          <a:p>
            <a:r>
              <a:rPr lang="en-US" sz="1050"/>
              <a:t>long cable </a:t>
            </a:r>
          </a:p>
          <a:p>
            <a:r>
              <a:rPr lang="en-US" sz="1050" err="1"/>
              <a:t>SamClkiEn</a:t>
            </a:r>
            <a:endParaRPr lang="en-US" sz="1050"/>
          </a:p>
        </p:txBody>
      </p:sp>
      <p:sp>
        <p:nvSpPr>
          <p:cNvPr id="16" name="Rectangle 15">
            <a:extLst>
              <a:ext uri="{FF2B5EF4-FFF2-40B4-BE49-F238E27FC236}">
                <a16:creationId xmlns:a16="http://schemas.microsoft.com/office/drawing/2014/main" id="{91C179F7-9608-A24B-AB20-0D2041583D12}"/>
              </a:ext>
            </a:extLst>
          </p:cNvPr>
          <p:cNvSpPr/>
          <p:nvPr/>
        </p:nvSpPr>
        <p:spPr>
          <a:xfrm>
            <a:off x="1632374" y="2371841"/>
            <a:ext cx="819455" cy="261610"/>
          </a:xfrm>
          <a:prstGeom prst="rect">
            <a:avLst/>
          </a:prstGeom>
        </p:spPr>
        <p:txBody>
          <a:bodyPr wrap="none">
            <a:spAutoFit/>
          </a:bodyPr>
          <a:lstStyle/>
          <a:p>
            <a:r>
              <a:rPr lang="en-US" sz="1050"/>
              <a:t>504ns*(N)</a:t>
            </a:r>
          </a:p>
        </p:txBody>
      </p:sp>
      <p:cxnSp>
        <p:nvCxnSpPr>
          <p:cNvPr id="18" name="Straight Arrow Connector 17">
            <a:extLst>
              <a:ext uri="{FF2B5EF4-FFF2-40B4-BE49-F238E27FC236}">
                <a16:creationId xmlns:a16="http://schemas.microsoft.com/office/drawing/2014/main" id="{D578089E-1BAA-AF41-8BDA-49678B2065A2}"/>
              </a:ext>
            </a:extLst>
          </p:cNvPr>
          <p:cNvCxnSpPr/>
          <p:nvPr/>
        </p:nvCxnSpPr>
        <p:spPr>
          <a:xfrm flipV="1">
            <a:off x="6396859" y="2024136"/>
            <a:ext cx="7882" cy="257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6A7027-814E-9641-8E4D-51B2A43B8023}"/>
              </a:ext>
            </a:extLst>
          </p:cNvPr>
          <p:cNvCxnSpPr/>
          <p:nvPr/>
        </p:nvCxnSpPr>
        <p:spPr>
          <a:xfrm flipV="1">
            <a:off x="6400800" y="4413794"/>
            <a:ext cx="0" cy="5334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1499E58-ED5A-DF41-9FFB-36CC0DC798FD}"/>
              </a:ext>
            </a:extLst>
          </p:cNvPr>
          <p:cNvSpPr txBox="1"/>
          <p:nvPr/>
        </p:nvSpPr>
        <p:spPr>
          <a:xfrm>
            <a:off x="6072093" y="4893192"/>
            <a:ext cx="947695" cy="253916"/>
          </a:xfrm>
          <a:prstGeom prst="rect">
            <a:avLst/>
          </a:prstGeom>
          <a:noFill/>
        </p:spPr>
        <p:txBody>
          <a:bodyPr wrap="none" rtlCol="0">
            <a:spAutoFit/>
          </a:bodyPr>
          <a:lstStyle/>
          <a:p>
            <a:r>
              <a:rPr lang="en-US" sz="1050"/>
              <a:t>504ns*(N+1)</a:t>
            </a:r>
          </a:p>
        </p:txBody>
      </p:sp>
      <p:sp>
        <p:nvSpPr>
          <p:cNvPr id="23" name="TextBox 22">
            <a:extLst>
              <a:ext uri="{FF2B5EF4-FFF2-40B4-BE49-F238E27FC236}">
                <a16:creationId xmlns:a16="http://schemas.microsoft.com/office/drawing/2014/main" id="{E23D7413-62B2-EC43-89DB-D2CF09E97994}"/>
              </a:ext>
            </a:extLst>
          </p:cNvPr>
          <p:cNvSpPr txBox="1"/>
          <p:nvPr/>
        </p:nvSpPr>
        <p:spPr>
          <a:xfrm>
            <a:off x="6172200" y="5557773"/>
            <a:ext cx="2129109" cy="253916"/>
          </a:xfrm>
          <a:prstGeom prst="rect">
            <a:avLst/>
          </a:prstGeom>
          <a:noFill/>
        </p:spPr>
        <p:txBody>
          <a:bodyPr wrap="none" rtlCol="0">
            <a:spAutoFit/>
          </a:bodyPr>
          <a:lstStyle/>
          <a:p>
            <a:r>
              <a:rPr lang="en-US" sz="1050"/>
              <a:t>Short and long cable </a:t>
            </a:r>
            <a:r>
              <a:rPr lang="en-US" sz="1050" err="1"/>
              <a:t>SamClkiEn</a:t>
            </a:r>
            <a:endParaRPr lang="en-US" sz="1050"/>
          </a:p>
        </p:txBody>
      </p:sp>
      <p:sp>
        <p:nvSpPr>
          <p:cNvPr id="26" name="Rectangle 25">
            <a:extLst>
              <a:ext uri="{FF2B5EF4-FFF2-40B4-BE49-F238E27FC236}">
                <a16:creationId xmlns:a16="http://schemas.microsoft.com/office/drawing/2014/main" id="{BA90039B-B187-1D44-8431-1E9837A2AD9E}"/>
              </a:ext>
            </a:extLst>
          </p:cNvPr>
          <p:cNvSpPr/>
          <p:nvPr/>
        </p:nvSpPr>
        <p:spPr>
          <a:xfrm>
            <a:off x="5899574" y="2404376"/>
            <a:ext cx="819455" cy="261610"/>
          </a:xfrm>
          <a:prstGeom prst="rect">
            <a:avLst/>
          </a:prstGeom>
        </p:spPr>
        <p:txBody>
          <a:bodyPr wrap="none">
            <a:spAutoFit/>
          </a:bodyPr>
          <a:lstStyle/>
          <a:p>
            <a:r>
              <a:rPr lang="en-US" sz="1050"/>
              <a:t>504ns*(N)</a:t>
            </a:r>
          </a:p>
        </p:txBody>
      </p:sp>
      <p:sp>
        <p:nvSpPr>
          <p:cNvPr id="29" name="Freeform 28">
            <a:extLst>
              <a:ext uri="{FF2B5EF4-FFF2-40B4-BE49-F238E27FC236}">
                <a16:creationId xmlns:a16="http://schemas.microsoft.com/office/drawing/2014/main" id="{DE72ED84-47C4-B546-8425-F245EBA262E4}"/>
              </a:ext>
            </a:extLst>
          </p:cNvPr>
          <p:cNvSpPr/>
          <p:nvPr/>
        </p:nvSpPr>
        <p:spPr>
          <a:xfrm>
            <a:off x="6245679" y="4626542"/>
            <a:ext cx="293914" cy="57202"/>
          </a:xfrm>
          <a:custGeom>
            <a:avLst/>
            <a:gdLst>
              <a:gd name="connsiteX0" fmla="*/ 0 w 293914"/>
              <a:gd name="connsiteY0" fmla="*/ 0 h 57202"/>
              <a:gd name="connsiteX1" fmla="*/ 163285 w 293914"/>
              <a:gd name="connsiteY1" fmla="*/ 57150 h 57202"/>
              <a:gd name="connsiteX2" fmla="*/ 293914 w 293914"/>
              <a:gd name="connsiteY2" fmla="*/ 8164 h 57202"/>
            </a:gdLst>
            <a:ahLst/>
            <a:cxnLst>
              <a:cxn ang="0">
                <a:pos x="connsiteX0" y="connsiteY0"/>
              </a:cxn>
              <a:cxn ang="0">
                <a:pos x="connsiteX1" y="connsiteY1"/>
              </a:cxn>
              <a:cxn ang="0">
                <a:pos x="connsiteX2" y="connsiteY2"/>
              </a:cxn>
            </a:cxnLst>
            <a:rect l="l" t="t" r="r" b="b"/>
            <a:pathLst>
              <a:path w="293914" h="57202">
                <a:moveTo>
                  <a:pt x="0" y="0"/>
                </a:moveTo>
                <a:cubicBezTo>
                  <a:pt x="57149" y="27894"/>
                  <a:pt x="114299" y="55789"/>
                  <a:pt x="163285" y="57150"/>
                </a:cubicBezTo>
                <a:cubicBezTo>
                  <a:pt x="212271" y="58511"/>
                  <a:pt x="253092" y="33337"/>
                  <a:pt x="293914" y="8164"/>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 name="Straight Connector 30">
            <a:extLst>
              <a:ext uri="{FF2B5EF4-FFF2-40B4-BE49-F238E27FC236}">
                <a16:creationId xmlns:a16="http://schemas.microsoft.com/office/drawing/2014/main" id="{95955E67-0976-0546-8E66-188FF02B53A1}"/>
              </a:ext>
            </a:extLst>
          </p:cNvPr>
          <p:cNvCxnSpPr/>
          <p:nvPr/>
        </p:nvCxnSpPr>
        <p:spPr>
          <a:xfrm>
            <a:off x="2133600" y="3386640"/>
            <a:ext cx="838200" cy="1547726"/>
          </a:xfrm>
          <a:prstGeom prst="line">
            <a:avLst/>
          </a:prstGeom>
          <a:ln>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6A768B-0966-F144-9451-6437482E4B94}"/>
              </a:ext>
            </a:extLst>
          </p:cNvPr>
          <p:cNvCxnSpPr/>
          <p:nvPr/>
        </p:nvCxnSpPr>
        <p:spPr>
          <a:xfrm>
            <a:off x="2121646" y="3386640"/>
            <a:ext cx="1383554" cy="101160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1795CC-4099-7C4B-B1ED-037EB7A7D60F}"/>
              </a:ext>
            </a:extLst>
          </p:cNvPr>
          <p:cNvCxnSpPr>
            <a:cxnSpLocks/>
            <a:endCxn id="29" idx="1"/>
          </p:cNvCxnSpPr>
          <p:nvPr/>
        </p:nvCxnSpPr>
        <p:spPr>
          <a:xfrm>
            <a:off x="6400800" y="3244253"/>
            <a:ext cx="8164" cy="1439439"/>
          </a:xfrm>
          <a:prstGeom prst="line">
            <a:avLst/>
          </a:prstGeom>
          <a:ln w="1905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F72029B-2A5B-FD48-98B7-DEB992F49A6E}"/>
              </a:ext>
            </a:extLst>
          </p:cNvPr>
          <p:cNvCxnSpPr>
            <a:cxnSpLocks/>
          </p:cNvCxnSpPr>
          <p:nvPr/>
        </p:nvCxnSpPr>
        <p:spPr>
          <a:xfrm flipH="1">
            <a:off x="6362700" y="3419175"/>
            <a:ext cx="26147" cy="135601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59E8583-9A3A-184F-864F-4CAF41F74AC8}"/>
              </a:ext>
            </a:extLst>
          </p:cNvPr>
          <p:cNvSpPr/>
          <p:nvPr/>
        </p:nvSpPr>
        <p:spPr>
          <a:xfrm>
            <a:off x="3524345" y="5828521"/>
            <a:ext cx="1548822" cy="215444"/>
          </a:xfrm>
          <a:prstGeom prst="rect">
            <a:avLst/>
          </a:prstGeom>
        </p:spPr>
        <p:txBody>
          <a:bodyPr wrap="none">
            <a:spAutoFit/>
          </a:bodyPr>
          <a:lstStyle/>
          <a:p>
            <a:r>
              <a:rPr lang="en-US" sz="800"/>
              <a:t>Represents the sampling time</a:t>
            </a:r>
          </a:p>
        </p:txBody>
      </p:sp>
      <p:sp>
        <p:nvSpPr>
          <p:cNvPr id="36" name="Right Arrow 35">
            <a:extLst>
              <a:ext uri="{FF2B5EF4-FFF2-40B4-BE49-F238E27FC236}">
                <a16:creationId xmlns:a16="http://schemas.microsoft.com/office/drawing/2014/main" id="{1325E20E-C24B-404D-9565-1D3120F58E4B}"/>
              </a:ext>
            </a:extLst>
          </p:cNvPr>
          <p:cNvSpPr/>
          <p:nvPr/>
        </p:nvSpPr>
        <p:spPr>
          <a:xfrm>
            <a:off x="4114800" y="3014219"/>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 name="Straight Connector 39">
            <a:extLst>
              <a:ext uri="{FF2B5EF4-FFF2-40B4-BE49-F238E27FC236}">
                <a16:creationId xmlns:a16="http://schemas.microsoft.com/office/drawing/2014/main" id="{30E937BC-C988-E249-918B-666CE9BCCAE0}"/>
              </a:ext>
            </a:extLst>
          </p:cNvPr>
          <p:cNvCxnSpPr/>
          <p:nvPr/>
        </p:nvCxnSpPr>
        <p:spPr>
          <a:xfrm flipV="1">
            <a:off x="2941049" y="2447314"/>
            <a:ext cx="176108" cy="12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A645C3-A3A1-B24B-94D5-F7A1B3FD4DF7}"/>
              </a:ext>
            </a:extLst>
          </p:cNvPr>
          <p:cNvCxnSpPr/>
          <p:nvPr/>
        </p:nvCxnSpPr>
        <p:spPr>
          <a:xfrm>
            <a:off x="3245586" y="3385755"/>
            <a:ext cx="251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50FA7E-2318-234C-8907-307FEBFF2307}"/>
              </a:ext>
            </a:extLst>
          </p:cNvPr>
          <p:cNvCxnSpPr/>
          <p:nvPr/>
        </p:nvCxnSpPr>
        <p:spPr>
          <a:xfrm>
            <a:off x="2842931" y="4201082"/>
            <a:ext cx="167625" cy="14783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A78194C-E7F5-0847-BFEE-FFC5B52FC769}"/>
              </a:ext>
            </a:extLst>
          </p:cNvPr>
          <p:cNvSpPr/>
          <p:nvPr/>
        </p:nvSpPr>
        <p:spPr>
          <a:xfrm>
            <a:off x="5378308" y="1750575"/>
            <a:ext cx="2470292" cy="307777"/>
          </a:xfrm>
          <a:prstGeom prst="rect">
            <a:avLst/>
          </a:prstGeom>
        </p:spPr>
        <p:txBody>
          <a:bodyPr wrap="none">
            <a:spAutoFit/>
          </a:bodyPr>
          <a:lstStyle/>
          <a:p>
            <a:r>
              <a:rPr lang="en-US" sz="1400"/>
              <a:t>Sampling cycle time @ </a:t>
            </a:r>
            <a:r>
              <a:rPr lang="en-US" sz="1400">
                <a:solidFill>
                  <a:srgbClr val="FF0000"/>
                </a:solidFill>
              </a:rPr>
              <a:t>ASIC</a:t>
            </a:r>
          </a:p>
        </p:txBody>
      </p:sp>
      <p:sp>
        <p:nvSpPr>
          <p:cNvPr id="44" name="Oval 43">
            <a:extLst>
              <a:ext uri="{FF2B5EF4-FFF2-40B4-BE49-F238E27FC236}">
                <a16:creationId xmlns:a16="http://schemas.microsoft.com/office/drawing/2014/main" id="{F871F23D-95ED-924F-B5DF-422D9C3A951E}"/>
              </a:ext>
            </a:extLst>
          </p:cNvPr>
          <p:cNvSpPr/>
          <p:nvPr/>
        </p:nvSpPr>
        <p:spPr>
          <a:xfrm>
            <a:off x="5219700" y="2162618"/>
            <a:ext cx="2362199" cy="2396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7" name="Straight Connector 46">
            <a:extLst>
              <a:ext uri="{FF2B5EF4-FFF2-40B4-BE49-F238E27FC236}">
                <a16:creationId xmlns:a16="http://schemas.microsoft.com/office/drawing/2014/main" id="{D0853E6F-5B08-204E-B2CD-101FD03B6F6C}"/>
              </a:ext>
            </a:extLst>
          </p:cNvPr>
          <p:cNvCxnSpPr/>
          <p:nvPr/>
        </p:nvCxnSpPr>
        <p:spPr>
          <a:xfrm flipV="1">
            <a:off x="7204605" y="2471677"/>
            <a:ext cx="176108" cy="12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CA2D98-1846-FC4E-9F9C-5CAD44045626}"/>
              </a:ext>
            </a:extLst>
          </p:cNvPr>
          <p:cNvCxnSpPr/>
          <p:nvPr/>
        </p:nvCxnSpPr>
        <p:spPr>
          <a:xfrm>
            <a:off x="7509142" y="3410118"/>
            <a:ext cx="251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5F1F9A-9515-B54B-9556-400FBA675349}"/>
              </a:ext>
            </a:extLst>
          </p:cNvPr>
          <p:cNvCxnSpPr/>
          <p:nvPr/>
        </p:nvCxnSpPr>
        <p:spPr>
          <a:xfrm>
            <a:off x="7106487" y="4225445"/>
            <a:ext cx="167625" cy="1478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5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FD254-12B4-8144-A7D3-567B912130ED}"/>
              </a:ext>
            </a:extLst>
          </p:cNvPr>
          <p:cNvSpPr>
            <a:spLocks noGrp="1"/>
          </p:cNvSpPr>
          <p:nvPr>
            <p:ph type="sldNum" sz="quarter" idx="11"/>
          </p:nvPr>
        </p:nvSpPr>
        <p:spPr/>
        <p:txBody>
          <a:bodyPr/>
          <a:lstStyle/>
          <a:p>
            <a:fld id="{5BD36294-2849-48A8-8531-5354CF3095D2}" type="slidenum">
              <a:rPr lang="en-US" smtClean="0"/>
              <a:pPr/>
              <a:t>23</a:t>
            </a:fld>
            <a:endParaRPr lang="en-US"/>
          </a:p>
        </p:txBody>
      </p:sp>
      <p:sp>
        <p:nvSpPr>
          <p:cNvPr id="3" name="Title 2">
            <a:extLst>
              <a:ext uri="{FF2B5EF4-FFF2-40B4-BE49-F238E27FC236}">
                <a16:creationId xmlns:a16="http://schemas.microsoft.com/office/drawing/2014/main" id="{D330319B-2784-8E40-A82F-520691C6B27F}"/>
              </a:ext>
            </a:extLst>
          </p:cNvPr>
          <p:cNvSpPr>
            <a:spLocks noGrp="1"/>
          </p:cNvSpPr>
          <p:nvPr>
            <p:ph type="title"/>
          </p:nvPr>
        </p:nvSpPr>
        <p:spPr/>
        <p:txBody>
          <a:bodyPr/>
          <a:lstStyle/>
          <a:p>
            <a:r>
              <a:rPr lang="en-US" sz="1200"/>
              <a:t>From The presentation “CRYO: A Waveform Digitizer/Serializer for TPC Experiments</a:t>
            </a:r>
            <a:br>
              <a:rPr lang="en-US" sz="1200"/>
            </a:br>
            <a:r>
              <a:rPr lang="en-US" sz="1200"/>
              <a:t>Design Changes for Next Version”</a:t>
            </a:r>
          </a:p>
        </p:txBody>
      </p:sp>
      <p:pic>
        <p:nvPicPr>
          <p:cNvPr id="5" name="Content Placeholder 4">
            <a:extLst>
              <a:ext uri="{FF2B5EF4-FFF2-40B4-BE49-F238E27FC236}">
                <a16:creationId xmlns:a16="http://schemas.microsoft.com/office/drawing/2014/main" id="{0AFFCE0F-7E50-AD4D-AF12-61377E4B96A8}"/>
              </a:ext>
            </a:extLst>
          </p:cNvPr>
          <p:cNvPicPr>
            <a:picLocks noGrp="1" noChangeAspect="1"/>
          </p:cNvPicPr>
          <p:nvPr>
            <p:ph sz="quarter" idx="14"/>
          </p:nvPr>
        </p:nvPicPr>
        <p:blipFill>
          <a:blip r:embed="rId2"/>
          <a:stretch>
            <a:fillRect/>
          </a:stretch>
        </p:blipFill>
        <p:spPr>
          <a:xfrm>
            <a:off x="840376" y="682594"/>
            <a:ext cx="7463248" cy="4198077"/>
          </a:xfrm>
          <a:prstGeom prst="rect">
            <a:avLst/>
          </a:prstGeom>
        </p:spPr>
      </p:pic>
    </p:spTree>
    <p:extLst>
      <p:ext uri="{BB962C8B-B14F-4D97-AF65-F5344CB8AC3E}">
        <p14:creationId xmlns:p14="http://schemas.microsoft.com/office/powerpoint/2010/main" val="130542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Die size and number of devices</a:t>
            </a:r>
          </a:p>
          <a:p>
            <a:pPr marL="342900" indent="-342900">
              <a:spcAft>
                <a:spcPts val="400"/>
              </a:spcAft>
              <a:buClr>
                <a:srgbClr val="C00000"/>
              </a:buClr>
              <a:buFont typeface="+mj-lt"/>
              <a:buAutoNum type="arabicPeriod" startAt="20"/>
            </a:pPr>
            <a:r>
              <a:rPr lang="en-US" sz="1400" b="1"/>
              <a:t>For CRYO, what is the expected final die size? How many devices total?</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24</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929815"/>
            <a:ext cx="8794744" cy="307777"/>
          </a:xfrm>
          <a:prstGeom prst="rect">
            <a:avLst/>
          </a:prstGeom>
        </p:spPr>
        <p:txBody>
          <a:bodyPr wrap="square">
            <a:spAutoFit/>
          </a:bodyPr>
          <a:lstStyle/>
          <a:p>
            <a:r>
              <a:rPr lang="en-US" sz="1400">
                <a:solidFill>
                  <a:srgbClr val="000000"/>
                </a:solidFill>
                <a:latin typeface="+mj-lt"/>
              </a:rPr>
              <a:t>A: Die s</a:t>
            </a:r>
            <a:r>
              <a:rPr lang="en-US" sz="1400">
                <a:latin typeface="+mj-lt"/>
              </a:rPr>
              <a:t>ize of CRYO is 6774um x 8948um, including pad frame. This size will not change</a:t>
            </a:r>
            <a:r>
              <a:rPr lang="en-US" sz="1400">
                <a:solidFill>
                  <a:srgbClr val="000000"/>
                </a:solidFill>
                <a:latin typeface="+mj-lt"/>
              </a:rPr>
              <a:t>.</a:t>
            </a:r>
            <a:endParaRPr lang="es-MX" sz="1400">
              <a:latin typeface="+mj-lt"/>
            </a:endParaRPr>
          </a:p>
        </p:txBody>
      </p:sp>
      <p:grpSp>
        <p:nvGrpSpPr>
          <p:cNvPr id="12" name="Group 11">
            <a:extLst>
              <a:ext uri="{FF2B5EF4-FFF2-40B4-BE49-F238E27FC236}">
                <a16:creationId xmlns:a16="http://schemas.microsoft.com/office/drawing/2014/main" id="{C4DA66B7-7DAB-40CE-8A18-3DD7F9E71090}"/>
              </a:ext>
            </a:extLst>
          </p:cNvPr>
          <p:cNvGrpSpPr/>
          <p:nvPr/>
        </p:nvGrpSpPr>
        <p:grpSpPr>
          <a:xfrm>
            <a:off x="3055901" y="1341512"/>
            <a:ext cx="3314400" cy="3655132"/>
            <a:chOff x="1464348" y="937139"/>
            <a:chExt cx="3645840" cy="4020645"/>
          </a:xfrm>
        </p:grpSpPr>
        <p:pic>
          <p:nvPicPr>
            <p:cNvPr id="5" name="Picture 2">
              <a:extLst>
                <a:ext uri="{FF2B5EF4-FFF2-40B4-BE49-F238E27FC236}">
                  <a16:creationId xmlns:a16="http://schemas.microsoft.com/office/drawing/2014/main" id="{A959898E-6F2C-4123-93BB-392F220F0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4348" y="1208744"/>
              <a:ext cx="2809454" cy="3749040"/>
            </a:xfrm>
            <a:prstGeom prst="roundRect">
              <a:avLst>
                <a:gd name="adj" fmla="val 20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51479DC3-211C-4005-9770-30F9AF9A5C70}"/>
                </a:ext>
              </a:extLst>
            </p:cNvPr>
            <p:cNvCxnSpPr/>
            <p:nvPr/>
          </p:nvCxnSpPr>
          <p:spPr>
            <a:xfrm>
              <a:off x="1536991" y="1208744"/>
              <a:ext cx="2551289" cy="0"/>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058B53-A942-4CC5-8F17-6B364E496F23}"/>
                </a:ext>
              </a:extLst>
            </p:cNvPr>
            <p:cNvCxnSpPr>
              <a:cxnSpLocks/>
            </p:cNvCxnSpPr>
            <p:nvPr/>
          </p:nvCxnSpPr>
          <p:spPr>
            <a:xfrm flipV="1">
              <a:off x="4363156" y="1416756"/>
              <a:ext cx="0" cy="3338866"/>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D808A3-F49B-4248-92AE-7D241D44844F}"/>
                </a:ext>
              </a:extLst>
            </p:cNvPr>
            <p:cNvSpPr/>
            <p:nvPr/>
          </p:nvSpPr>
          <p:spPr>
            <a:xfrm>
              <a:off x="4372486" y="2944764"/>
              <a:ext cx="737702" cy="276999"/>
            </a:xfrm>
            <a:prstGeom prst="rect">
              <a:avLst/>
            </a:prstGeom>
          </p:spPr>
          <p:txBody>
            <a:bodyPr wrap="none">
              <a:spAutoFit/>
            </a:bodyPr>
            <a:lstStyle/>
            <a:p>
              <a:r>
                <a:rPr lang="en-US" sz="1200"/>
                <a:t>8948um</a:t>
              </a:r>
              <a:endParaRPr lang="es-MX" sz="1200"/>
            </a:p>
          </p:txBody>
        </p:sp>
        <p:sp>
          <p:nvSpPr>
            <p:cNvPr id="13" name="Rectangle 12">
              <a:extLst>
                <a:ext uri="{FF2B5EF4-FFF2-40B4-BE49-F238E27FC236}">
                  <a16:creationId xmlns:a16="http://schemas.microsoft.com/office/drawing/2014/main" id="{1DB7CE27-DC87-4C2A-B1E2-401C70BE53CA}"/>
                </a:ext>
              </a:extLst>
            </p:cNvPr>
            <p:cNvSpPr/>
            <p:nvPr/>
          </p:nvSpPr>
          <p:spPr>
            <a:xfrm>
              <a:off x="2500224" y="937139"/>
              <a:ext cx="737702" cy="276999"/>
            </a:xfrm>
            <a:prstGeom prst="rect">
              <a:avLst/>
            </a:prstGeom>
          </p:spPr>
          <p:txBody>
            <a:bodyPr wrap="none">
              <a:spAutoFit/>
            </a:bodyPr>
            <a:lstStyle/>
            <a:p>
              <a:r>
                <a:rPr lang="en-US" sz="1200"/>
                <a:t>6774um</a:t>
              </a:r>
              <a:endParaRPr lang="es-MX" sz="1200"/>
            </a:p>
          </p:txBody>
        </p:sp>
      </p:grpSp>
    </p:spTree>
    <p:extLst>
      <p:ext uri="{BB962C8B-B14F-4D97-AF65-F5344CB8AC3E}">
        <p14:creationId xmlns:p14="http://schemas.microsoft.com/office/powerpoint/2010/main" val="198810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2" y="419630"/>
            <a:ext cx="8576416"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PLL</a:t>
            </a:r>
          </a:p>
          <a:p>
            <a:pPr marL="342900" indent="-342900">
              <a:spcAft>
                <a:spcPts val="400"/>
              </a:spcAft>
              <a:buClr>
                <a:srgbClr val="C00000"/>
              </a:buClr>
              <a:buFont typeface="+mj-lt"/>
              <a:buAutoNum type="arabicPeriod" startAt="21"/>
            </a:pPr>
            <a:r>
              <a:rPr lang="en-US" sz="1400" b="1"/>
              <a:t>All the tests performed till now were with an external clock. What is the performance with internal PLL?</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25</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2" y="1155594"/>
            <a:ext cx="8146100" cy="1600438"/>
          </a:xfrm>
          <a:prstGeom prst="rect">
            <a:avLst/>
          </a:prstGeom>
        </p:spPr>
        <p:txBody>
          <a:bodyPr wrap="square">
            <a:spAutoFit/>
          </a:bodyPr>
          <a:lstStyle/>
          <a:p>
            <a:pPr algn="just"/>
            <a:r>
              <a:rPr lang="en-US" sz="1400" dirty="0">
                <a:solidFill>
                  <a:srgbClr val="000000"/>
                </a:solidFill>
                <a:latin typeface="+mj-lt"/>
              </a:rPr>
              <a:t>A:</a:t>
            </a:r>
          </a:p>
          <a:p>
            <a:pPr marL="285750" indent="-285750" algn="just">
              <a:buFont typeface="Arial" panose="020B0604020202020204" pitchFamily="34" charset="0"/>
              <a:buChar char="•"/>
            </a:pPr>
            <a:r>
              <a:rPr lang="en-US" sz="1400" dirty="0">
                <a:solidFill>
                  <a:srgbClr val="000000"/>
                </a:solidFill>
              </a:rPr>
              <a:t>The PLL was one of the last building block to be tested and optimized. Therefore we only made full chain measurements with the external clock. We expect the results to improve when we test the ASIC with it since the PLL, besides generating the 448MHz frequency, also helps to reduce the clock jitter.</a:t>
            </a:r>
          </a:p>
          <a:p>
            <a:pPr marL="285750" indent="-285750" algn="just">
              <a:buFont typeface="Arial" panose="020B0604020202020204" pitchFamily="34" charset="0"/>
              <a:buChar char="•"/>
            </a:pPr>
            <a:endParaRPr lang="en-US" sz="1400" dirty="0">
              <a:solidFill>
                <a:srgbClr val="000000"/>
              </a:solidFill>
              <a:latin typeface="+mj-lt"/>
            </a:endParaRPr>
          </a:p>
          <a:p>
            <a:pPr marL="285750" indent="-285750" algn="just">
              <a:buFont typeface="Arial" panose="020B0604020202020204" pitchFamily="34" charset="0"/>
              <a:buChar char="•"/>
            </a:pPr>
            <a:r>
              <a:rPr lang="en-US" sz="1400" dirty="0">
                <a:solidFill>
                  <a:srgbClr val="000000"/>
                </a:solidFill>
                <a:latin typeface="+mj-lt"/>
              </a:rPr>
              <a:t>More as we test the next version</a:t>
            </a:r>
            <a:endParaRPr lang="es-MX" sz="1400" dirty="0">
              <a:latin typeface="+mj-lt"/>
            </a:endParaRPr>
          </a:p>
        </p:txBody>
      </p:sp>
    </p:spTree>
    <p:extLst>
      <p:ext uri="{BB962C8B-B14F-4D97-AF65-F5344CB8AC3E}">
        <p14:creationId xmlns:p14="http://schemas.microsoft.com/office/powerpoint/2010/main" val="36301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2" y="419630"/>
            <a:ext cx="8576416"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Clock quality</a:t>
            </a:r>
          </a:p>
          <a:p>
            <a:pPr marL="342900" indent="-342900">
              <a:spcAft>
                <a:spcPts val="400"/>
              </a:spcAft>
              <a:buClr>
                <a:srgbClr val="C00000"/>
              </a:buClr>
              <a:buFont typeface="+mj-lt"/>
              <a:buAutoNum type="arabicPeriod" startAt="22"/>
            </a:pPr>
            <a:r>
              <a:rPr lang="en-US" sz="1400" b="1"/>
              <a:t>The clock is distributed through 24-m long cables. Which clock quality is required for the chip to operate correctly?</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26</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149950"/>
            <a:ext cx="8794744" cy="523220"/>
          </a:xfrm>
          <a:prstGeom prst="rect">
            <a:avLst/>
          </a:prstGeom>
        </p:spPr>
        <p:txBody>
          <a:bodyPr wrap="square" anchor="t">
            <a:spAutoFit/>
          </a:bodyPr>
          <a:lstStyle/>
          <a:p>
            <a:r>
              <a:rPr lang="en-US" sz="1400" dirty="0">
                <a:solidFill>
                  <a:srgbClr val="000000"/>
                </a:solidFill>
                <a:latin typeface="+mj-lt"/>
              </a:rPr>
              <a:t>A: The formula below is used to estimate the jitter requirements of the ADC clock. Jitter specifications for input clock requires further investigation and understanding using the 24-m long cable.</a:t>
            </a:r>
            <a:endParaRPr lang="es-MX" sz="1400" dirty="0">
              <a:latin typeface="+mj-lt"/>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1B4FC02-D602-4849-A34E-856F6FE875C0}"/>
                  </a:ext>
                </a:extLst>
              </p:cNvPr>
              <p:cNvSpPr>
                <a:spLocks noGrp="1"/>
              </p:cNvSpPr>
              <p:nvPr/>
            </p:nvSpPr>
            <p:spPr>
              <a:xfrm>
                <a:off x="498793" y="1939912"/>
                <a:ext cx="6098822" cy="2640141"/>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14:m>
                  <m:oMath xmlns:m="http://schemas.openxmlformats.org/officeDocument/2006/math">
                    <m:r>
                      <a:rPr lang="en-US" sz="1800" b="0" i="1" smtClean="0">
                        <a:latin typeface="Cambria Math" panose="02040503050406030204" pitchFamily="18" charset="0"/>
                      </a:rPr>
                      <m:t>𝑆𝑁𝑅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𝑑𝐵𝐹𝑆</m:t>
                        </m:r>
                      </m:e>
                    </m:d>
                    <m:r>
                      <a:rPr lang="en-US" sz="1800" b="0" i="1" smtClean="0">
                        <a:latin typeface="Cambria Math" panose="02040503050406030204" pitchFamily="18" charset="0"/>
                      </a:rPr>
                      <m:t>=−20</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𝑓</m:t>
                                </m:r>
                              </m:e>
                              <m:sub>
                                <m:r>
                                  <a:rPr lang="en-US" sz="1800" b="0" i="1" smtClean="0">
                                    <a:latin typeface="Cambria Math" panose="02040503050406030204" pitchFamily="18" charset="0"/>
                                    <a:ea typeface="Cambria Math" panose="02040503050406030204" pitchFamily="18" charset="0"/>
                                  </a:rPr>
                                  <m:t>𝑖𝑛</m:t>
                                </m:r>
                              </m:sub>
                            </m:sSub>
                            <m:r>
                              <a:rPr lang="en-US" sz="1800" b="0" i="1" smtClean="0">
                                <a:latin typeface="Cambria Math" panose="02040503050406030204" pitchFamily="18" charset="0"/>
                                <a:ea typeface="Cambria Math" panose="02040503050406030204" pitchFamily="18" charset="0"/>
                              </a:rPr>
                              <m:t>𝜎</m:t>
                            </m:r>
                          </m:e>
                        </m:d>
                        <m:r>
                          <a:rPr lang="en-US" sz="1800" b="0" i="1" smtClean="0">
                            <a:latin typeface="Cambria Math" panose="02040503050406030204" pitchFamily="18" charset="0"/>
                            <a:ea typeface="Cambria Math" panose="02040503050406030204" pitchFamily="18" charset="0"/>
                          </a:rPr>
                          <m:t>;</m:t>
                        </m:r>
                      </m:e>
                    </m:func>
                  </m:oMath>
                </a14:m>
                <a:r>
                  <a:rPr lang="en-US" sz="1800" b="0" i="1">
                    <a:latin typeface="Cambria Math" panose="02040503050406030204" pitchFamily="18" charset="0"/>
                    <a:ea typeface="Cambria Math" panose="02040503050406030204" pitchFamily="18" charset="0"/>
                  </a:rPr>
                  <a:t> </a:t>
                </a:r>
              </a:p>
              <a:p>
                <a:pPr marL="342900" indent="-342900">
                  <a:buFont typeface="Arial" panose="020B0604020202020204" pitchFamily="34" charset="0"/>
                  <a:buChar char="•"/>
                </a:pPr>
                <a:r>
                  <a:rPr lang="en-US" sz="1800" b="0">
                    <a:ea typeface="Cambria Math" panose="02040503050406030204" pitchFamily="18" charset="0"/>
                  </a:rPr>
                  <a:t>where;</a:t>
                </a:r>
              </a:p>
              <a:p>
                <a:pPr marL="800100" lvl="1" indent="-342900"/>
                <a14:m>
                  <m:oMath xmlns:m="http://schemas.openxmlformats.org/officeDocument/2006/math">
                    <m:r>
                      <a:rPr lang="en-US" sz="1800" i="1">
                        <a:latin typeface="Cambria Math" panose="02040503050406030204" pitchFamily="18" charset="0"/>
                        <a:ea typeface="Cambria Math" panose="02040503050406030204" pitchFamily="18" charset="0"/>
                      </a:rPr>
                      <m:t>𝜎</m:t>
                    </m:r>
                  </m:oMath>
                </a14:m>
                <a:r>
                  <a:rPr lang="en-US" sz="1800">
                    <a:ea typeface="Cambria Math" panose="02040503050406030204" pitchFamily="18" charset="0"/>
                  </a:rPr>
                  <a:t> is the RMS jitter of the reference clock</a:t>
                </a:r>
              </a:p>
              <a:p>
                <a:pPr marL="800100" lvl="1" indent="-342900"/>
                <a:r>
                  <a:rPr lang="en-US" sz="1800">
                    <a:solidFill>
                      <a:srgbClr val="FF0000"/>
                    </a:solidFill>
                    <a:ea typeface="Cambria Math" panose="02040503050406030204" pitchFamily="18" charset="0"/>
                  </a:rPr>
                  <a:t>Assuming </a:t>
                </a:r>
                <a14:m>
                  <m:oMath xmlns:m="http://schemas.openxmlformats.org/officeDocument/2006/math">
                    <m:sSub>
                      <m:sSubPr>
                        <m:ctrlPr>
                          <a:rPr lang="en-US" sz="1800" i="1">
                            <a:solidFill>
                              <a:srgbClr val="FF0000"/>
                            </a:solidFill>
                            <a:latin typeface="Cambria Math" panose="02040503050406030204" pitchFamily="18" charset="0"/>
                            <a:ea typeface="Cambria Math" panose="02040503050406030204" pitchFamily="18" charset="0"/>
                          </a:rPr>
                        </m:ctrlPr>
                      </m:sSubPr>
                      <m:e>
                        <m:r>
                          <a:rPr lang="en-US" sz="1800" i="1">
                            <a:solidFill>
                              <a:srgbClr val="FF0000"/>
                            </a:solidFill>
                            <a:latin typeface="Cambria Math" panose="02040503050406030204" pitchFamily="18" charset="0"/>
                            <a:ea typeface="Cambria Math" panose="02040503050406030204" pitchFamily="18" charset="0"/>
                          </a:rPr>
                          <m:t>𝑓</m:t>
                        </m:r>
                      </m:e>
                      <m:sub>
                        <m:r>
                          <a:rPr lang="en-US" sz="1800" i="1">
                            <a:solidFill>
                              <a:srgbClr val="FF0000"/>
                            </a:solidFill>
                            <a:latin typeface="Cambria Math" panose="02040503050406030204" pitchFamily="18" charset="0"/>
                            <a:ea typeface="Cambria Math" panose="02040503050406030204" pitchFamily="18" charset="0"/>
                          </a:rPr>
                          <m:t>𝑖𝑛</m:t>
                        </m:r>
                      </m:sub>
                    </m:sSub>
                  </m:oMath>
                </a14:m>
                <a:r>
                  <a:rPr lang="en-US" sz="1800">
                    <a:solidFill>
                      <a:srgbClr val="FF0000"/>
                    </a:solidFill>
                    <a:ea typeface="Cambria Math" panose="02040503050406030204" pitchFamily="18" charset="0"/>
                  </a:rPr>
                  <a:t> = 500 kHz </a:t>
                </a:r>
              </a:p>
              <a:p>
                <a:pPr marL="800100" lvl="1" indent="-342900"/>
                <a:r>
                  <a:rPr lang="en-US" sz="1800">
                    <a:ea typeface="Cambria Math" panose="02040503050406030204" pitchFamily="18" charset="0"/>
                  </a:rPr>
                  <a:t>ENOB = (</a:t>
                </a:r>
                <a14:m>
                  <m:oMath xmlns:m="http://schemas.openxmlformats.org/officeDocument/2006/math">
                    <m:r>
                      <a:rPr lang="en-US" sz="1800" i="1">
                        <a:latin typeface="Cambria Math" panose="02040503050406030204" pitchFamily="18" charset="0"/>
                      </a:rPr>
                      <m:t>𝑆𝑁𝑅</m:t>
                    </m:r>
                  </m:oMath>
                </a14:m>
                <a:r>
                  <a:rPr lang="en-US" sz="1800">
                    <a:ea typeface="Cambria Math" panose="02040503050406030204" pitchFamily="18" charset="0"/>
                  </a:rPr>
                  <a:t> – 1.76)/6.02 </a:t>
                </a:r>
                <a14:m>
                  <m:oMath xmlns:m="http://schemas.openxmlformats.org/officeDocument/2006/math">
                    <m:r>
                      <a:rPr lang="en-US" sz="1800" i="1">
                        <a:latin typeface="Cambria Math" panose="02040503050406030204" pitchFamily="18" charset="0"/>
                      </a:rPr>
                      <m:t>𝑑𝐵</m:t>
                    </m:r>
                  </m:oMath>
                </a14:m>
                <a:endParaRPr lang="en-US" sz="1800" b="0" i="1">
                  <a:latin typeface="Cambria Math" panose="02040503050406030204" pitchFamily="18" charset="0"/>
                  <a:ea typeface="Cambria Math" panose="02040503050406030204" pitchFamily="18" charset="0"/>
                </a:endParaRPr>
              </a:p>
              <a:p>
                <a:endParaRPr lang="en-US" sz="1800">
                  <a:sym typeface="Wingdings" panose="05000000000000000000" pitchFamily="2" charset="2"/>
                </a:endParaRPr>
              </a:p>
              <a:p>
                <a:r>
                  <a:rPr lang="en-US" sz="1800">
                    <a:sym typeface="Wingdings" panose="05000000000000000000" pitchFamily="2" charset="2"/>
                  </a:rPr>
                  <a:t>If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 </m:t>
                    </m:r>
                  </m:oMath>
                </a14:m>
                <a:r>
                  <a:rPr lang="en-US" sz="1800"/>
                  <a:t> ≤ </a:t>
                </a:r>
                <a:r>
                  <a:rPr lang="en-US" sz="1800" b="1">
                    <a:solidFill>
                      <a:srgbClr val="0070C0"/>
                    </a:solidFill>
                  </a:rPr>
                  <a:t>100ps </a:t>
                </a:r>
                <a:r>
                  <a:rPr lang="en-US" sz="1800" b="1">
                    <a:sym typeface="Wingdings" panose="05000000000000000000" pitchFamily="2" charset="2"/>
                  </a:rPr>
                  <a:t> </a:t>
                </a:r>
                <a:r>
                  <a:rPr lang="en-US" sz="1800" b="1"/>
                  <a:t>ENOB </a:t>
                </a:r>
                <a:r>
                  <a:rPr lang="en-US" sz="1800"/>
                  <a:t>≥</a:t>
                </a:r>
                <a:r>
                  <a:rPr lang="en-US" sz="1800" b="1"/>
                  <a:t> 11.34bit</a:t>
                </a:r>
                <a:endParaRPr lang="en-US" sz="1800" b="1">
                  <a:sym typeface="Wingdings" panose="05000000000000000000" pitchFamily="2" charset="2"/>
                </a:endParaRPr>
              </a:p>
            </p:txBody>
          </p:sp>
        </mc:Choice>
        <mc:Fallback xmlns="">
          <p:sp>
            <p:nvSpPr>
              <p:cNvPr id="5" name="Content Placeholder 3">
                <a:extLst>
                  <a:ext uri="{FF2B5EF4-FFF2-40B4-BE49-F238E27FC236}">
                    <a16:creationId xmlns:a16="http://schemas.microsoft.com/office/drawing/2014/main" id="{81B4FC02-D602-4849-A34E-856F6FE875C0}"/>
                  </a:ext>
                </a:extLst>
              </p:cNvPr>
              <p:cNvSpPr>
                <a:spLocks noGrp="1" noRot="1" noChangeAspect="1" noMove="1" noResize="1" noEditPoints="1" noAdjustHandles="1" noChangeArrowheads="1" noChangeShapeType="1" noTextEdit="1"/>
              </p:cNvSpPr>
              <p:nvPr/>
            </p:nvSpPr>
            <p:spPr>
              <a:xfrm>
                <a:off x="498793" y="1939912"/>
                <a:ext cx="6098822" cy="2640141"/>
              </a:xfrm>
              <a:prstGeom prst="rect">
                <a:avLst/>
              </a:prstGeom>
              <a:blipFill>
                <a:blip r:embed="rId3"/>
                <a:stretch>
                  <a:fillRect l="-2400" t="-924"/>
                </a:stretch>
              </a:blipFill>
            </p:spPr>
            <p:txBody>
              <a:bodyPr/>
              <a:lstStyle/>
              <a:p>
                <a:r>
                  <a:rPr lang="en-US">
                    <a:noFill/>
                  </a:rPr>
                  <a:t> </a:t>
                </a:r>
              </a:p>
            </p:txBody>
          </p:sp>
        </mc:Fallback>
      </mc:AlternateContent>
    </p:spTree>
    <p:extLst>
      <p:ext uri="{BB962C8B-B14F-4D97-AF65-F5344CB8AC3E}">
        <p14:creationId xmlns:p14="http://schemas.microsoft.com/office/powerpoint/2010/main" val="169856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2" y="419630"/>
            <a:ext cx="8576416"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LDO</a:t>
            </a:r>
          </a:p>
          <a:p>
            <a:pPr marL="342900" indent="-342900">
              <a:spcAft>
                <a:spcPts val="400"/>
              </a:spcAft>
              <a:buClr>
                <a:srgbClr val="C00000"/>
              </a:buClr>
              <a:buFont typeface="+mj-lt"/>
              <a:buAutoNum type="arabicPeriod" startAt="24"/>
            </a:pPr>
            <a:r>
              <a:rPr lang="en-US" sz="1400" b="1"/>
              <a:t>Do you also see the “ledge effect” as the design is very similar to LARASIC?</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27</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935466"/>
            <a:ext cx="8794744" cy="738664"/>
          </a:xfrm>
          <a:prstGeom prst="rect">
            <a:avLst/>
          </a:prstGeom>
        </p:spPr>
        <p:txBody>
          <a:bodyPr wrap="square" anchor="t">
            <a:spAutoFit/>
          </a:bodyPr>
          <a:lstStyle/>
          <a:p>
            <a:r>
              <a:rPr lang="en-US" sz="1400" dirty="0">
                <a:solidFill>
                  <a:srgbClr val="000000"/>
                </a:solidFill>
                <a:latin typeface="+mj-lt"/>
              </a:rPr>
              <a:t>A: We don’t know how similar the design are. We are familiar with the typical structure De Geronimo designed but we have modified it in particular in the section related to biasing the reset system. In our implementation we don’t see a ledge effect. </a:t>
            </a:r>
            <a:endParaRPr lang="en-US" sz="1400" dirty="0">
              <a:latin typeface="+mj-lt"/>
              <a:cs typeface="Arial"/>
            </a:endParaRPr>
          </a:p>
        </p:txBody>
      </p:sp>
      <p:pic>
        <p:nvPicPr>
          <p:cNvPr id="3" name="Picture 4" descr="A close up of a map&#10;&#10;Description generated with high confidence">
            <a:extLst>
              <a:ext uri="{FF2B5EF4-FFF2-40B4-BE49-F238E27FC236}">
                <a16:creationId xmlns:a16="http://schemas.microsoft.com/office/drawing/2014/main" id="{62A9ABE3-95E7-4457-90A0-997926764EEA}"/>
              </a:ext>
            </a:extLst>
          </p:cNvPr>
          <p:cNvPicPr>
            <a:picLocks noChangeAspect="1"/>
          </p:cNvPicPr>
          <p:nvPr/>
        </p:nvPicPr>
        <p:blipFill>
          <a:blip r:embed="rId3"/>
          <a:stretch>
            <a:fillRect/>
          </a:stretch>
        </p:blipFill>
        <p:spPr>
          <a:xfrm>
            <a:off x="1302238" y="1667818"/>
            <a:ext cx="5991910" cy="3052835"/>
          </a:xfrm>
          <a:prstGeom prst="rect">
            <a:avLst/>
          </a:prstGeom>
        </p:spPr>
      </p:pic>
    </p:spTree>
    <p:extLst>
      <p:ext uri="{BB962C8B-B14F-4D97-AF65-F5344CB8AC3E}">
        <p14:creationId xmlns:p14="http://schemas.microsoft.com/office/powerpoint/2010/main" val="148427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654469-1C67-44A2-9065-0E6F3EF468B8}"/>
              </a:ext>
            </a:extLst>
          </p:cNvPr>
          <p:cNvSpPr>
            <a:spLocks noGrp="1"/>
          </p:cNvSpPr>
          <p:nvPr>
            <p:ph type="sldNum" sz="quarter" idx="11"/>
          </p:nvPr>
        </p:nvSpPr>
        <p:spPr/>
        <p:txBody>
          <a:bodyPr/>
          <a:lstStyle/>
          <a:p>
            <a:fld id="{5BD36294-2849-48A8-8531-5354CF3095D2}" type="slidenum">
              <a:rPr lang="en-US" smtClean="0"/>
              <a:pPr/>
              <a:t>3</a:t>
            </a:fld>
            <a:endParaRPr lang="en-US"/>
          </a:p>
        </p:txBody>
      </p:sp>
      <p:sp>
        <p:nvSpPr>
          <p:cNvPr id="3" name="Title 2">
            <a:extLst>
              <a:ext uri="{FF2B5EF4-FFF2-40B4-BE49-F238E27FC236}">
                <a16:creationId xmlns:a16="http://schemas.microsoft.com/office/drawing/2014/main" id="{27DBAD42-D5F4-4FC2-84F9-06743696EF74}"/>
              </a:ext>
            </a:extLst>
          </p:cNvPr>
          <p:cNvSpPr>
            <a:spLocks noGrp="1"/>
          </p:cNvSpPr>
          <p:nvPr>
            <p:ph type="title"/>
          </p:nvPr>
        </p:nvSpPr>
        <p:spPr/>
        <p:txBody>
          <a:bodyPr/>
          <a:lstStyle/>
          <a:p>
            <a:r>
              <a:rPr lang="en-US">
                <a:latin typeface="Arial"/>
                <a:cs typeface="Arial"/>
              </a:rPr>
              <a:t>What Will Not Be Answered Today (but will be next week)</a:t>
            </a:r>
            <a:endParaRPr lang="en-US"/>
          </a:p>
        </p:txBody>
      </p:sp>
      <p:sp>
        <p:nvSpPr>
          <p:cNvPr id="4" name="Content Placeholder 3">
            <a:extLst>
              <a:ext uri="{FF2B5EF4-FFF2-40B4-BE49-F238E27FC236}">
                <a16:creationId xmlns:a16="http://schemas.microsoft.com/office/drawing/2014/main" id="{2DD50621-2A80-4536-8CCD-71A546B0DAC3}"/>
              </a:ext>
            </a:extLst>
          </p:cNvPr>
          <p:cNvSpPr>
            <a:spLocks noGrp="1"/>
          </p:cNvSpPr>
          <p:nvPr>
            <p:ph sz="quarter" idx="14"/>
          </p:nvPr>
        </p:nvSpPr>
        <p:spPr>
          <a:xfrm>
            <a:off x="457200" y="568280"/>
            <a:ext cx="8108950" cy="4011842"/>
          </a:xfrm>
        </p:spPr>
        <p:txBody>
          <a:bodyPr vert="horz" lIns="0" tIns="0" rIns="0" bIns="0" rtlCol="0" anchor="t">
            <a:noAutofit/>
          </a:bodyPr>
          <a:lstStyle/>
          <a:p>
            <a:pPr algn="just"/>
            <a:r>
              <a:rPr lang="en-US" sz="1200" b="1" dirty="0">
                <a:latin typeface="Arial"/>
                <a:cs typeface="Arial"/>
              </a:rPr>
              <a:t>We have received 24 questions. 20 will be addressed today. Due to need for extra work and internal consultation with SLAC team,  4 will remain pending:</a:t>
            </a:r>
          </a:p>
          <a:p>
            <a:pPr algn="just"/>
            <a:endParaRPr lang="en-US" sz="1200" dirty="0"/>
          </a:p>
          <a:p>
            <a:pPr algn="just"/>
            <a:r>
              <a:rPr lang="en-US" sz="1200" i="1" dirty="0">
                <a:latin typeface="Arial"/>
                <a:cs typeface="Arial"/>
              </a:rPr>
              <a:t>2. Could we get specs &amp; simulations for the PSRR? Although the transit </a:t>
            </a:r>
            <a:r>
              <a:rPr lang="en-US" sz="1200" i="1" dirty="0" err="1">
                <a:latin typeface="Arial"/>
                <a:cs typeface="Arial"/>
              </a:rPr>
              <a:t>freq</a:t>
            </a:r>
            <a:r>
              <a:rPr lang="en-US" sz="1200" i="1" dirty="0">
                <a:latin typeface="Arial"/>
                <a:cs typeface="Arial"/>
              </a:rPr>
              <a:t> </a:t>
            </a:r>
            <a:r>
              <a:rPr lang="en-US" sz="1200" i="1" dirty="0" err="1">
                <a:latin typeface="Arial"/>
                <a:cs typeface="Arial"/>
              </a:rPr>
              <a:t>ft</a:t>
            </a:r>
            <a:r>
              <a:rPr lang="en-US" sz="1200" i="1" dirty="0">
                <a:latin typeface="Arial"/>
                <a:cs typeface="Arial"/>
              </a:rPr>
              <a:t> is very high </a:t>
            </a:r>
            <a:r>
              <a:rPr lang="en-US" sz="1200" i="1" dirty="0" err="1">
                <a:latin typeface="Arial"/>
                <a:cs typeface="Arial"/>
              </a:rPr>
              <a:t>wrt</a:t>
            </a:r>
            <a:r>
              <a:rPr lang="en-US" sz="1200" i="1" dirty="0">
                <a:latin typeface="Arial"/>
                <a:cs typeface="Arial"/>
              </a:rPr>
              <a:t> filter bandwidth it looks like the high frequency PSRR might be a problem: the input stage uses a single ended folded cascade with a PMOS input transistor which is not optimal for PSRR at high frequency. It would be good to see the PSRR  figures without the internal LDOs and with the LDOs on</a:t>
            </a:r>
          </a:p>
          <a:p>
            <a:pPr algn="just"/>
            <a:r>
              <a:rPr lang="en-US" sz="1200" i="1" dirty="0">
                <a:solidFill>
                  <a:srgbClr val="FF0000"/>
                </a:solidFill>
                <a:latin typeface="Arial"/>
                <a:cs typeface="Arial"/>
              </a:rPr>
              <a:t>Note from Angelo:</a:t>
            </a:r>
          </a:p>
          <a:p>
            <a:pPr algn="just"/>
            <a:r>
              <a:rPr lang="en-US" sz="1200" i="1" dirty="0">
                <a:solidFill>
                  <a:srgbClr val="FF0000"/>
                </a:solidFill>
                <a:latin typeface="Arial"/>
                <a:cs typeface="Arial"/>
              </a:rPr>
              <a:t>We think there is a misunderstanding. We don’t have a folded </a:t>
            </a:r>
            <a:r>
              <a:rPr lang="en-US" sz="1200" i="1" dirty="0" err="1">
                <a:solidFill>
                  <a:srgbClr val="FF0000"/>
                </a:solidFill>
                <a:latin typeface="Arial"/>
                <a:cs typeface="Arial"/>
              </a:rPr>
              <a:t>cascode</a:t>
            </a:r>
            <a:r>
              <a:rPr lang="en-US" sz="1200" i="1" dirty="0">
                <a:solidFill>
                  <a:srgbClr val="FF0000"/>
                </a:solidFill>
                <a:latin typeface="Arial"/>
                <a:cs typeface="Arial"/>
              </a:rPr>
              <a:t>. We have used this amplifier configuration numerous times (again implementation details we don’t share thus are not up for discussion but I will discuss this with Jan privately). The chain is pseudo differential to the supply which is also something we used multiple times achieving noises as low as 8 electrons. </a:t>
            </a:r>
          </a:p>
          <a:p>
            <a:pPr algn="just"/>
            <a:r>
              <a:rPr lang="en-US" sz="1200" i="1" dirty="0">
                <a:solidFill>
                  <a:srgbClr val="FF0000"/>
                </a:solidFill>
                <a:latin typeface="Arial"/>
                <a:cs typeface="Arial"/>
              </a:rPr>
              <a:t>What we will provide are simulation results of the PSRR of the full frontend chain up to the sample and hold with and without the LDO.</a:t>
            </a:r>
            <a:r>
              <a:rPr lang="en-US" sz="1200" i="1" dirty="0">
                <a:latin typeface="Arial"/>
                <a:cs typeface="Arial"/>
              </a:rPr>
              <a:t> </a:t>
            </a:r>
          </a:p>
          <a:p>
            <a:pPr algn="just"/>
            <a:endParaRPr lang="en-US" sz="1200" i="1" dirty="0">
              <a:latin typeface="Arial"/>
              <a:cs typeface="Arial"/>
            </a:endParaRPr>
          </a:p>
          <a:p>
            <a:pPr algn="just"/>
            <a:r>
              <a:rPr lang="en-US" sz="1200" i="1" dirty="0">
                <a:latin typeface="Arial"/>
                <a:cs typeface="Arial"/>
              </a:rPr>
              <a:t>18.What is the sensitivity of internal PLLs to voltage and temperature?</a:t>
            </a:r>
          </a:p>
          <a:p>
            <a:pPr marL="285750" indent="-285750" algn="just">
              <a:buFont typeface="Arial" panose="020B0604020202020204" pitchFamily="34" charset="0"/>
              <a:buChar char="•"/>
            </a:pPr>
            <a:endParaRPr lang="en-US" sz="1200" i="1" dirty="0">
              <a:latin typeface="Arial"/>
              <a:cs typeface="Arial"/>
            </a:endParaRPr>
          </a:p>
          <a:p>
            <a:pPr algn="just">
              <a:lnSpc>
                <a:spcPct val="100000"/>
              </a:lnSpc>
              <a:spcAft>
                <a:spcPts val="400"/>
              </a:spcAft>
            </a:pPr>
            <a:r>
              <a:rPr lang="en-US" sz="1200" i="1" dirty="0">
                <a:latin typeface="Arial"/>
                <a:cs typeface="Arial"/>
              </a:rPr>
              <a:t>23. What is the transitional behavior of the LDOs? For example when clock is switched on/off.</a:t>
            </a:r>
            <a:endParaRPr lang="en-US" sz="1200" b="1" i="1" dirty="0"/>
          </a:p>
          <a:p>
            <a:pPr marL="342900" indent="-342900" algn="just">
              <a:buFont typeface="Arial" panose="020B0604020202020204" pitchFamily="34" charset="0"/>
              <a:buChar char="•"/>
            </a:pPr>
            <a:endParaRPr lang="en-US" sz="1200" b="1" dirty="0"/>
          </a:p>
          <a:p>
            <a:pPr marL="342900" indent="-342900" algn="just">
              <a:buFont typeface="Arial" panose="020B0604020202020204" pitchFamily="34" charset="0"/>
              <a:buChar char="•"/>
            </a:pPr>
            <a:endParaRPr lang="en-US" sz="1200" b="1" dirty="0"/>
          </a:p>
        </p:txBody>
      </p:sp>
    </p:spTree>
    <p:extLst>
      <p:ext uri="{BB962C8B-B14F-4D97-AF65-F5344CB8AC3E}">
        <p14:creationId xmlns:p14="http://schemas.microsoft.com/office/powerpoint/2010/main" val="61829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9"/>
            <a:ext cx="8621571"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Preamplifier</a:t>
            </a:r>
          </a:p>
          <a:p>
            <a:pPr marL="342900" indent="-342900">
              <a:spcAft>
                <a:spcPts val="400"/>
              </a:spcAft>
              <a:buClr>
                <a:srgbClr val="C00000"/>
              </a:buClr>
              <a:buFont typeface="+mj-lt"/>
              <a:buAutoNum type="arabicPeriod"/>
            </a:pPr>
            <a:r>
              <a:rPr lang="en-US" sz="1400" b="1"/>
              <a:t>Could we get specs &amp; simulations for the phase margin (PM)?</a:t>
            </a:r>
            <a:endParaRPr lang="en-US" sz="1400" b="1" i="1"/>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4</a:t>
            </a:fld>
            <a:endParaRPr lang="en-US"/>
          </a:p>
        </p:txBody>
      </p:sp>
      <p:sp>
        <p:nvSpPr>
          <p:cNvPr id="6" name="Rectangle 5">
            <a:extLst>
              <a:ext uri="{FF2B5EF4-FFF2-40B4-BE49-F238E27FC236}">
                <a16:creationId xmlns:a16="http://schemas.microsoft.com/office/drawing/2014/main" id="{06992CB1-E8CE-4AD0-A333-59707D91F543}"/>
              </a:ext>
            </a:extLst>
          </p:cNvPr>
          <p:cNvSpPr/>
          <p:nvPr/>
        </p:nvSpPr>
        <p:spPr>
          <a:xfrm>
            <a:off x="347451" y="954064"/>
            <a:ext cx="8794744" cy="523220"/>
          </a:xfrm>
          <a:prstGeom prst="rect">
            <a:avLst/>
          </a:prstGeom>
        </p:spPr>
        <p:txBody>
          <a:bodyPr wrap="square">
            <a:spAutoFit/>
          </a:bodyPr>
          <a:lstStyle/>
          <a:p>
            <a:r>
              <a:rPr lang="en-US" sz="1400">
                <a:solidFill>
                  <a:srgbClr val="000000"/>
                </a:solidFill>
                <a:latin typeface="Segoe UI" panose="020B0502040204020203" pitchFamily="34" charset="0"/>
              </a:rPr>
              <a:t>A: Simulation results shows the loop stability analysis (LSTB) of the main preamplifier at different peaking times. The gain is set at 3.0X and temperature is -186C. Phase margin in all cases is &gt;80</a:t>
            </a:r>
            <a:r>
              <a:rPr lang="en-US" sz="1400"/>
              <a:t>°</a:t>
            </a:r>
            <a:endParaRPr lang="es-MX" sz="1400"/>
          </a:p>
        </p:txBody>
      </p:sp>
      <p:graphicFrame>
        <p:nvGraphicFramePr>
          <p:cNvPr id="12" name="Content Placeholder 4">
            <a:extLst>
              <a:ext uri="{FF2B5EF4-FFF2-40B4-BE49-F238E27FC236}">
                <a16:creationId xmlns:a16="http://schemas.microsoft.com/office/drawing/2014/main" id="{1C3D5E9D-6B05-4F5E-86ED-12C649ACCB5C}"/>
              </a:ext>
            </a:extLst>
          </p:cNvPr>
          <p:cNvGraphicFramePr>
            <a:graphicFrameLocks/>
          </p:cNvGraphicFramePr>
          <p:nvPr>
            <p:extLst>
              <p:ext uri="{D42A27DB-BD31-4B8C-83A1-F6EECF244321}">
                <p14:modId xmlns:p14="http://schemas.microsoft.com/office/powerpoint/2010/main" val="78090572"/>
              </p:ext>
            </p:extLst>
          </p:nvPr>
        </p:nvGraphicFramePr>
        <p:xfrm>
          <a:off x="6553198" y="1916400"/>
          <a:ext cx="2462122" cy="2464715"/>
        </p:xfrm>
        <a:graphic>
          <a:graphicData uri="http://schemas.openxmlformats.org/drawingml/2006/table">
            <a:tbl>
              <a:tblPr firstRow="1" bandRow="1">
                <a:tableStyleId>{5940675A-B579-460E-94D1-54222C63F5DA}</a:tableStyleId>
              </a:tblPr>
              <a:tblGrid>
                <a:gridCol w="1014630">
                  <a:extLst>
                    <a:ext uri="{9D8B030D-6E8A-4147-A177-3AD203B41FA5}">
                      <a16:colId xmlns:a16="http://schemas.microsoft.com/office/drawing/2014/main" val="20000"/>
                    </a:ext>
                  </a:extLst>
                </a:gridCol>
                <a:gridCol w="728398">
                  <a:extLst>
                    <a:ext uri="{9D8B030D-6E8A-4147-A177-3AD203B41FA5}">
                      <a16:colId xmlns:a16="http://schemas.microsoft.com/office/drawing/2014/main" val="2040641274"/>
                    </a:ext>
                  </a:extLst>
                </a:gridCol>
                <a:gridCol w="719094">
                  <a:extLst>
                    <a:ext uri="{9D8B030D-6E8A-4147-A177-3AD203B41FA5}">
                      <a16:colId xmlns:a16="http://schemas.microsoft.com/office/drawing/2014/main" val="20003"/>
                    </a:ext>
                  </a:extLst>
                </a:gridCol>
              </a:tblGrid>
              <a:tr h="492943">
                <a:tc>
                  <a:txBody>
                    <a:bodyPr/>
                    <a:lstStyle/>
                    <a:p>
                      <a:pPr algn="ctr"/>
                      <a:r>
                        <a:rPr lang="en-US" sz="1200" b="1" err="1">
                          <a:solidFill>
                            <a:schemeClr val="bg1"/>
                          </a:solidFill>
                        </a:rPr>
                        <a:t>Tp</a:t>
                      </a:r>
                      <a:r>
                        <a:rPr lang="en-US" sz="1200" b="1">
                          <a:solidFill>
                            <a:schemeClr val="bg1"/>
                          </a:solidFill>
                        </a:rPr>
                        <a:t> [us]</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PM [</a:t>
                      </a:r>
                      <a:r>
                        <a:rPr lang="en-US" sz="1200"/>
                        <a:t>°</a:t>
                      </a:r>
                      <a:r>
                        <a:rPr lang="en-US" sz="1200" b="1"/>
                        <a: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f [MHz]</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0.6</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8.61</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1.2</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8.61</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167654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2.4</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8.62</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2603185"/>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3.6</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8.62</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446100"/>
                  </a:ext>
                </a:extLst>
              </a:tr>
            </a:tbl>
          </a:graphicData>
        </a:graphic>
      </p:graphicFrame>
      <p:grpSp>
        <p:nvGrpSpPr>
          <p:cNvPr id="3" name="Group 2">
            <a:extLst>
              <a:ext uri="{FF2B5EF4-FFF2-40B4-BE49-F238E27FC236}">
                <a16:creationId xmlns:a16="http://schemas.microsoft.com/office/drawing/2014/main" id="{CDE6C618-E76F-4BA9-8C3F-B7D1A9F4CED7}"/>
              </a:ext>
            </a:extLst>
          </p:cNvPr>
          <p:cNvGrpSpPr/>
          <p:nvPr/>
        </p:nvGrpSpPr>
        <p:grpSpPr>
          <a:xfrm>
            <a:off x="76972" y="1628591"/>
            <a:ext cx="6323825" cy="3356744"/>
            <a:chOff x="-7692" y="1195472"/>
            <a:chExt cx="6136890" cy="3692418"/>
          </a:xfrm>
        </p:grpSpPr>
        <p:pic>
          <p:nvPicPr>
            <p:cNvPr id="4" name="Picture 3"/>
            <p:cNvPicPr>
              <a:picLocks noChangeAspect="1"/>
            </p:cNvPicPr>
            <p:nvPr/>
          </p:nvPicPr>
          <p:blipFill>
            <a:blip r:embed="rId3"/>
            <a:stretch>
              <a:fillRect/>
            </a:stretch>
          </p:blipFill>
          <p:spPr>
            <a:xfrm>
              <a:off x="263937" y="1517453"/>
              <a:ext cx="5865261" cy="3078050"/>
            </a:xfrm>
            <a:prstGeom prst="rect">
              <a:avLst/>
            </a:prstGeom>
          </p:spPr>
        </p:pic>
        <p:sp>
          <p:nvSpPr>
            <p:cNvPr id="7" name="Rectangle 6"/>
            <p:cNvSpPr/>
            <p:nvPr/>
          </p:nvSpPr>
          <p:spPr>
            <a:xfrm rot="16200000">
              <a:off x="-600902" y="2118358"/>
              <a:ext cx="1494198" cy="292388"/>
            </a:xfrm>
            <a:prstGeom prst="rect">
              <a:avLst/>
            </a:prstGeom>
          </p:spPr>
          <p:txBody>
            <a:bodyPr wrap="square">
              <a:spAutoFit/>
            </a:bodyPr>
            <a:lstStyle/>
            <a:p>
              <a:pPr algn="ctr">
                <a:buClr>
                  <a:srgbClr val="C00000"/>
                </a:buClr>
              </a:pPr>
              <a:r>
                <a:rPr lang="en-US" sz="1300"/>
                <a:t>Magnitude [dB20]</a:t>
              </a:r>
            </a:p>
          </p:txBody>
        </p:sp>
        <p:sp>
          <p:nvSpPr>
            <p:cNvPr id="8" name="Rectangle 7"/>
            <p:cNvSpPr/>
            <p:nvPr/>
          </p:nvSpPr>
          <p:spPr>
            <a:xfrm>
              <a:off x="2465734" y="4595502"/>
              <a:ext cx="1461667" cy="292388"/>
            </a:xfrm>
            <a:prstGeom prst="rect">
              <a:avLst/>
            </a:prstGeom>
          </p:spPr>
          <p:txBody>
            <a:bodyPr wrap="square">
              <a:spAutoFit/>
            </a:bodyPr>
            <a:lstStyle/>
            <a:p>
              <a:pPr algn="ctr">
                <a:buClr>
                  <a:srgbClr val="C00000"/>
                </a:buClr>
              </a:pPr>
              <a:r>
                <a:rPr lang="en-US" sz="1300"/>
                <a:t>Frequency [Hz]</a:t>
              </a:r>
            </a:p>
          </p:txBody>
        </p:sp>
        <p:sp>
          <p:nvSpPr>
            <p:cNvPr id="14" name="Rectangle 13"/>
            <p:cNvSpPr/>
            <p:nvPr/>
          </p:nvSpPr>
          <p:spPr>
            <a:xfrm rot="16200000">
              <a:off x="-645730" y="3649687"/>
              <a:ext cx="1583853" cy="307777"/>
            </a:xfrm>
            <a:prstGeom prst="rect">
              <a:avLst/>
            </a:prstGeom>
          </p:spPr>
          <p:txBody>
            <a:bodyPr wrap="square">
              <a:spAutoFit/>
            </a:bodyPr>
            <a:lstStyle/>
            <a:p>
              <a:pPr algn="ctr">
                <a:buClr>
                  <a:srgbClr val="C00000"/>
                </a:buClr>
              </a:pPr>
              <a:r>
                <a:rPr lang="en-US" sz="1300"/>
                <a:t>Phase [</a:t>
              </a:r>
              <a:r>
                <a:rPr lang="en-US" sz="1400"/>
                <a:t>°</a:t>
              </a:r>
              <a:r>
                <a:rPr lang="en-US" sz="1300"/>
                <a:t>]</a:t>
              </a:r>
            </a:p>
          </p:txBody>
        </p:sp>
        <p:sp>
          <p:nvSpPr>
            <p:cNvPr id="15" name="Rectangle 14"/>
            <p:cNvSpPr/>
            <p:nvPr/>
          </p:nvSpPr>
          <p:spPr>
            <a:xfrm>
              <a:off x="2465734" y="1195472"/>
              <a:ext cx="1461667" cy="292388"/>
            </a:xfrm>
            <a:prstGeom prst="rect">
              <a:avLst/>
            </a:prstGeom>
          </p:spPr>
          <p:txBody>
            <a:bodyPr wrap="square">
              <a:spAutoFit/>
            </a:bodyPr>
            <a:lstStyle/>
            <a:p>
              <a:pPr algn="ctr">
                <a:buClr>
                  <a:srgbClr val="C00000"/>
                </a:buClr>
              </a:pPr>
              <a:r>
                <a:rPr lang="en-US" sz="1300" b="1"/>
                <a:t>Loop Gain</a:t>
              </a:r>
            </a:p>
          </p:txBody>
        </p:sp>
      </p:grpSp>
    </p:spTree>
    <p:extLst>
      <p:ext uri="{BB962C8B-B14F-4D97-AF65-F5344CB8AC3E}">
        <p14:creationId xmlns:p14="http://schemas.microsoft.com/office/powerpoint/2010/main" val="39089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9"/>
            <a:ext cx="8621571"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Preamplifier</a:t>
            </a:r>
          </a:p>
          <a:p>
            <a:pPr marL="342900" indent="-342900">
              <a:spcAft>
                <a:spcPts val="400"/>
              </a:spcAft>
              <a:buClr>
                <a:srgbClr val="C00000"/>
              </a:buClr>
              <a:buFont typeface="+mj-lt"/>
              <a:buAutoNum type="arabicPeriod"/>
            </a:pPr>
            <a:r>
              <a:rPr lang="en-US" sz="1400" b="1"/>
              <a:t>Could we get specs &amp; simulations for the phase margin (PM)?</a:t>
            </a:r>
            <a:endParaRPr lang="en-US" sz="1400" b="1" i="1"/>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5</a:t>
            </a:fld>
            <a:endParaRPr lang="en-US"/>
          </a:p>
        </p:txBody>
      </p:sp>
      <p:graphicFrame>
        <p:nvGraphicFramePr>
          <p:cNvPr id="12" name="Content Placeholder 4">
            <a:extLst>
              <a:ext uri="{FF2B5EF4-FFF2-40B4-BE49-F238E27FC236}">
                <a16:creationId xmlns:a16="http://schemas.microsoft.com/office/drawing/2014/main" id="{1C3D5E9D-6B05-4F5E-86ED-12C649ACCB5C}"/>
              </a:ext>
            </a:extLst>
          </p:cNvPr>
          <p:cNvGraphicFramePr>
            <a:graphicFrameLocks/>
          </p:cNvGraphicFramePr>
          <p:nvPr>
            <p:extLst>
              <p:ext uri="{D42A27DB-BD31-4B8C-83A1-F6EECF244321}">
                <p14:modId xmlns:p14="http://schemas.microsoft.com/office/powerpoint/2010/main" val="3222830019"/>
              </p:ext>
            </p:extLst>
          </p:nvPr>
        </p:nvGraphicFramePr>
        <p:xfrm>
          <a:off x="6536273" y="1880926"/>
          <a:ext cx="2430506" cy="2464715"/>
        </p:xfrm>
        <a:graphic>
          <a:graphicData uri="http://schemas.openxmlformats.org/drawingml/2006/table">
            <a:tbl>
              <a:tblPr firstRow="1" bandRow="1">
                <a:tableStyleId>{5940675A-B579-460E-94D1-54222C63F5DA}</a:tableStyleId>
              </a:tblPr>
              <a:tblGrid>
                <a:gridCol w="1001601">
                  <a:extLst>
                    <a:ext uri="{9D8B030D-6E8A-4147-A177-3AD203B41FA5}">
                      <a16:colId xmlns:a16="http://schemas.microsoft.com/office/drawing/2014/main" val="20000"/>
                    </a:ext>
                  </a:extLst>
                </a:gridCol>
                <a:gridCol w="719045">
                  <a:extLst>
                    <a:ext uri="{9D8B030D-6E8A-4147-A177-3AD203B41FA5}">
                      <a16:colId xmlns:a16="http://schemas.microsoft.com/office/drawing/2014/main" val="2040641274"/>
                    </a:ext>
                  </a:extLst>
                </a:gridCol>
                <a:gridCol w="709860">
                  <a:extLst>
                    <a:ext uri="{9D8B030D-6E8A-4147-A177-3AD203B41FA5}">
                      <a16:colId xmlns:a16="http://schemas.microsoft.com/office/drawing/2014/main" val="20003"/>
                    </a:ext>
                  </a:extLst>
                </a:gridCol>
              </a:tblGrid>
              <a:tr h="492943">
                <a:tc>
                  <a:txBody>
                    <a:bodyPr/>
                    <a:lstStyle/>
                    <a:p>
                      <a:pPr algn="ctr"/>
                      <a:r>
                        <a:rPr lang="en-US" sz="1200" b="1">
                          <a:solidFill>
                            <a:schemeClr val="bg1"/>
                          </a:solidFill>
                        </a:rPr>
                        <a:t>Gain</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PM [</a:t>
                      </a:r>
                      <a:r>
                        <a:rPr lang="en-US" sz="1200"/>
                        <a:t>°</a:t>
                      </a:r>
                      <a:r>
                        <a:rPr lang="en-US" sz="1200" b="1"/>
                        <a: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f [MHz]</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1.0x</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82.4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7.89</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1.5x</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80.4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10.8</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167654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3.0x</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83.0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8.62</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2603185"/>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6.0x</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83.5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9.63</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446100"/>
                  </a:ext>
                </a:extLst>
              </a:tr>
            </a:tbl>
          </a:graphicData>
        </a:graphic>
      </p:graphicFrame>
      <p:grpSp>
        <p:nvGrpSpPr>
          <p:cNvPr id="3" name="Group 2">
            <a:extLst>
              <a:ext uri="{FF2B5EF4-FFF2-40B4-BE49-F238E27FC236}">
                <a16:creationId xmlns:a16="http://schemas.microsoft.com/office/drawing/2014/main" id="{002E10C2-94C4-4315-B967-A63F80D0BC3E}"/>
              </a:ext>
            </a:extLst>
          </p:cNvPr>
          <p:cNvGrpSpPr/>
          <p:nvPr/>
        </p:nvGrpSpPr>
        <p:grpSpPr>
          <a:xfrm>
            <a:off x="82612" y="1574800"/>
            <a:ext cx="6340765" cy="3450041"/>
            <a:chOff x="-7692" y="1195472"/>
            <a:chExt cx="6134172" cy="3692418"/>
          </a:xfrm>
        </p:grpSpPr>
        <p:sp>
          <p:nvSpPr>
            <p:cNvPr id="15" name="Rectangle 14"/>
            <p:cNvSpPr/>
            <p:nvPr/>
          </p:nvSpPr>
          <p:spPr>
            <a:xfrm>
              <a:off x="2465734" y="4595502"/>
              <a:ext cx="1461667" cy="292388"/>
            </a:xfrm>
            <a:prstGeom prst="rect">
              <a:avLst/>
            </a:prstGeom>
          </p:spPr>
          <p:txBody>
            <a:bodyPr wrap="square">
              <a:spAutoFit/>
            </a:bodyPr>
            <a:lstStyle/>
            <a:p>
              <a:pPr algn="ctr">
                <a:buClr>
                  <a:srgbClr val="C00000"/>
                </a:buClr>
              </a:pPr>
              <a:r>
                <a:rPr lang="en-US" sz="1300"/>
                <a:t>Frequency [Hz]</a:t>
              </a:r>
            </a:p>
          </p:txBody>
        </p:sp>
        <p:sp>
          <p:nvSpPr>
            <p:cNvPr id="16" name="Rectangle 15"/>
            <p:cNvSpPr/>
            <p:nvPr/>
          </p:nvSpPr>
          <p:spPr>
            <a:xfrm rot="16200000">
              <a:off x="-645730" y="3649687"/>
              <a:ext cx="1583853" cy="307777"/>
            </a:xfrm>
            <a:prstGeom prst="rect">
              <a:avLst/>
            </a:prstGeom>
          </p:spPr>
          <p:txBody>
            <a:bodyPr wrap="square">
              <a:spAutoFit/>
            </a:bodyPr>
            <a:lstStyle/>
            <a:p>
              <a:pPr algn="ctr">
                <a:buClr>
                  <a:srgbClr val="C00000"/>
                </a:buClr>
              </a:pPr>
              <a:r>
                <a:rPr lang="en-US" sz="1300"/>
                <a:t>Phase [</a:t>
              </a:r>
              <a:r>
                <a:rPr lang="en-US" sz="1400"/>
                <a:t>°</a:t>
              </a:r>
              <a:r>
                <a:rPr lang="en-US" sz="1300"/>
                <a:t>]</a:t>
              </a:r>
            </a:p>
          </p:txBody>
        </p:sp>
        <p:sp>
          <p:nvSpPr>
            <p:cNvPr id="17" name="Rectangle 16"/>
            <p:cNvSpPr/>
            <p:nvPr/>
          </p:nvSpPr>
          <p:spPr>
            <a:xfrm>
              <a:off x="2465734" y="1195472"/>
              <a:ext cx="1461667" cy="292388"/>
            </a:xfrm>
            <a:prstGeom prst="rect">
              <a:avLst/>
            </a:prstGeom>
          </p:spPr>
          <p:txBody>
            <a:bodyPr wrap="square">
              <a:spAutoFit/>
            </a:bodyPr>
            <a:lstStyle/>
            <a:p>
              <a:pPr algn="ctr">
                <a:buClr>
                  <a:srgbClr val="C00000"/>
                </a:buClr>
              </a:pPr>
              <a:r>
                <a:rPr lang="en-US" sz="1300" b="1"/>
                <a:t>Loop Gain</a:t>
              </a:r>
            </a:p>
          </p:txBody>
        </p:sp>
        <p:pic>
          <p:nvPicPr>
            <p:cNvPr id="9" name="Picture 8"/>
            <p:cNvPicPr>
              <a:picLocks noChangeAspect="1"/>
            </p:cNvPicPr>
            <p:nvPr/>
          </p:nvPicPr>
          <p:blipFill>
            <a:blip r:embed="rId3"/>
            <a:stretch>
              <a:fillRect/>
            </a:stretch>
          </p:blipFill>
          <p:spPr>
            <a:xfrm>
              <a:off x="265176" y="1517904"/>
              <a:ext cx="5861304" cy="3063498"/>
            </a:xfrm>
            <a:prstGeom prst="rect">
              <a:avLst/>
            </a:prstGeom>
          </p:spPr>
        </p:pic>
        <p:sp>
          <p:nvSpPr>
            <p:cNvPr id="14" name="Rectangle 13"/>
            <p:cNvSpPr/>
            <p:nvPr/>
          </p:nvSpPr>
          <p:spPr>
            <a:xfrm rot="16200000">
              <a:off x="-600902" y="2118358"/>
              <a:ext cx="1494198" cy="292388"/>
            </a:xfrm>
            <a:prstGeom prst="rect">
              <a:avLst/>
            </a:prstGeom>
          </p:spPr>
          <p:txBody>
            <a:bodyPr wrap="square">
              <a:spAutoFit/>
            </a:bodyPr>
            <a:lstStyle/>
            <a:p>
              <a:pPr algn="ctr">
                <a:buClr>
                  <a:srgbClr val="C00000"/>
                </a:buClr>
              </a:pPr>
              <a:r>
                <a:rPr lang="en-US" sz="1300"/>
                <a:t>Magnitude [dB20]</a:t>
              </a:r>
            </a:p>
          </p:txBody>
        </p:sp>
      </p:grpSp>
      <p:sp>
        <p:nvSpPr>
          <p:cNvPr id="18" name="Rectangle 17">
            <a:extLst>
              <a:ext uri="{FF2B5EF4-FFF2-40B4-BE49-F238E27FC236}">
                <a16:creationId xmlns:a16="http://schemas.microsoft.com/office/drawing/2014/main" id="{3A879BE7-C23F-40CE-87FF-ABAE73DD51E8}"/>
              </a:ext>
            </a:extLst>
          </p:cNvPr>
          <p:cNvSpPr/>
          <p:nvPr/>
        </p:nvSpPr>
        <p:spPr>
          <a:xfrm>
            <a:off x="347451" y="954064"/>
            <a:ext cx="8794744" cy="523220"/>
          </a:xfrm>
          <a:prstGeom prst="rect">
            <a:avLst/>
          </a:prstGeom>
        </p:spPr>
        <p:txBody>
          <a:bodyPr wrap="square">
            <a:spAutoFit/>
          </a:bodyPr>
          <a:lstStyle/>
          <a:p>
            <a:r>
              <a:rPr lang="en-US" sz="1400">
                <a:solidFill>
                  <a:srgbClr val="000000"/>
                </a:solidFill>
                <a:latin typeface="Segoe UI" panose="020B0502040204020203" pitchFamily="34" charset="0"/>
              </a:rPr>
              <a:t>A: Simulation results shows the loop stability analysis (LSTB) of the main preamplifier at different gain settings. The peaking time is set at 1.2us and temperature is -186C. Phase margin in all cases is &gt;80</a:t>
            </a:r>
            <a:r>
              <a:rPr lang="en-US" sz="1400"/>
              <a:t>°</a:t>
            </a:r>
            <a:endParaRPr lang="es-MX" sz="1400"/>
          </a:p>
        </p:txBody>
      </p:sp>
    </p:spTree>
    <p:extLst>
      <p:ext uri="{BB962C8B-B14F-4D97-AF65-F5344CB8AC3E}">
        <p14:creationId xmlns:p14="http://schemas.microsoft.com/office/powerpoint/2010/main" val="34115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574516"/>
          </a:xfrm>
          <a:prstGeom prst="rect">
            <a:avLst/>
          </a:prstGeom>
          <a:noFill/>
        </p:spPr>
        <p:txBody>
          <a:bodyPr wrap="square" rtlCol="0">
            <a:spAutoFit/>
          </a:bodyPr>
          <a:lstStyle/>
          <a:p>
            <a:pPr>
              <a:spcAft>
                <a:spcPts val="400"/>
              </a:spcAft>
              <a:buClr>
                <a:srgbClr val="C00000"/>
              </a:buClr>
            </a:pPr>
            <a:r>
              <a:rPr lang="en-US" sz="1400" b="1">
                <a:solidFill>
                  <a:srgbClr val="C00000"/>
                </a:solidFill>
              </a:rPr>
              <a:t>LDO</a:t>
            </a:r>
          </a:p>
          <a:p>
            <a:pPr marL="342900" indent="-342900">
              <a:spcAft>
                <a:spcPts val="400"/>
              </a:spcAft>
              <a:buClr>
                <a:srgbClr val="C00000"/>
              </a:buClr>
              <a:buFont typeface="+mj-lt"/>
              <a:buAutoNum type="arabicPeriod" startAt="3"/>
            </a:pPr>
            <a:r>
              <a:rPr lang="en-US" sz="1400" b="1"/>
              <a:t>Could we get PM of LDOs for nominal decoupling caps (including bonding connections)?</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6</a:t>
            </a:fld>
            <a:endParaRPr lang="en-US"/>
          </a:p>
        </p:txBody>
      </p:sp>
      <p:sp>
        <p:nvSpPr>
          <p:cNvPr id="8" name="Rectangle 7">
            <a:extLst>
              <a:ext uri="{FF2B5EF4-FFF2-40B4-BE49-F238E27FC236}">
                <a16:creationId xmlns:a16="http://schemas.microsoft.com/office/drawing/2014/main" id="{82F2130E-2FA4-47D6-9867-A8A5C7B0C1B0}"/>
              </a:ext>
            </a:extLst>
          </p:cNvPr>
          <p:cNvSpPr/>
          <p:nvPr/>
        </p:nvSpPr>
        <p:spPr>
          <a:xfrm>
            <a:off x="347451" y="954064"/>
            <a:ext cx="8627216" cy="954107"/>
          </a:xfrm>
          <a:prstGeom prst="rect">
            <a:avLst/>
          </a:prstGeom>
        </p:spPr>
        <p:txBody>
          <a:bodyPr wrap="square">
            <a:spAutoFit/>
          </a:bodyPr>
          <a:lstStyle/>
          <a:p>
            <a:pPr algn="just"/>
            <a:r>
              <a:rPr lang="en-US" sz="1400">
                <a:solidFill>
                  <a:srgbClr val="000000"/>
                </a:solidFill>
                <a:latin typeface="Segoe UI" panose="020B0502040204020203" pitchFamily="34" charset="0"/>
              </a:rPr>
              <a:t>A: </a:t>
            </a:r>
          </a:p>
          <a:p>
            <a:pPr marL="285750" indent="-285750" algn="just">
              <a:buFont typeface="Arial" panose="020B0604020202020204" pitchFamily="34" charset="0"/>
              <a:buChar char="•"/>
            </a:pPr>
            <a:r>
              <a:rPr lang="en-US" sz="1400">
                <a:solidFill>
                  <a:srgbClr val="000000"/>
                </a:solidFill>
                <a:latin typeface="Segoe UI" panose="020B0502040204020203" pitchFamily="34" charset="0"/>
              </a:rPr>
              <a:t>Simulations reported below corresponds to the low noise LDO (supply of analog section) and are across temperature. </a:t>
            </a:r>
            <a:r>
              <a:rPr lang="en-US" sz="1400"/>
              <a:t>The output of the LDO drives 2 external capacitors of 100uF (including </a:t>
            </a:r>
            <a:r>
              <a:rPr lang="en-US" sz="1400" err="1"/>
              <a:t>parasitics</a:t>
            </a:r>
            <a:r>
              <a:rPr lang="en-US" sz="1400"/>
              <a:t> related to the capacitor) and model of wire bonding. The Load current is 40mA.​</a:t>
            </a:r>
            <a:endParaRPr lang="es-MX" sz="1400"/>
          </a:p>
        </p:txBody>
      </p:sp>
      <p:graphicFrame>
        <p:nvGraphicFramePr>
          <p:cNvPr id="11" name="Content Placeholder 4">
            <a:extLst>
              <a:ext uri="{FF2B5EF4-FFF2-40B4-BE49-F238E27FC236}">
                <a16:creationId xmlns:a16="http://schemas.microsoft.com/office/drawing/2014/main" id="{1C3D5E9D-6B05-4F5E-86ED-12C649ACCB5C}"/>
              </a:ext>
            </a:extLst>
          </p:cNvPr>
          <p:cNvGraphicFramePr>
            <a:graphicFrameLocks/>
          </p:cNvGraphicFramePr>
          <p:nvPr>
            <p:extLst>
              <p:ext uri="{D42A27DB-BD31-4B8C-83A1-F6EECF244321}">
                <p14:modId xmlns:p14="http://schemas.microsoft.com/office/powerpoint/2010/main" val="1961035793"/>
              </p:ext>
            </p:extLst>
          </p:nvPr>
        </p:nvGraphicFramePr>
        <p:xfrm>
          <a:off x="391209" y="2569153"/>
          <a:ext cx="8432054" cy="1971772"/>
        </p:xfrm>
        <a:graphic>
          <a:graphicData uri="http://schemas.openxmlformats.org/drawingml/2006/table">
            <a:tbl>
              <a:tblPr firstRow="1" bandRow="1">
                <a:tableStyleId>{5940675A-B579-460E-94D1-54222C63F5DA}</a:tableStyleId>
              </a:tblPr>
              <a:tblGrid>
                <a:gridCol w="1100535">
                  <a:extLst>
                    <a:ext uri="{9D8B030D-6E8A-4147-A177-3AD203B41FA5}">
                      <a16:colId xmlns:a16="http://schemas.microsoft.com/office/drawing/2014/main" val="20000"/>
                    </a:ext>
                  </a:extLst>
                </a:gridCol>
                <a:gridCol w="790069">
                  <a:extLst>
                    <a:ext uri="{9D8B030D-6E8A-4147-A177-3AD203B41FA5}">
                      <a16:colId xmlns:a16="http://schemas.microsoft.com/office/drawing/2014/main" val="2040641274"/>
                    </a:ext>
                  </a:extLst>
                </a:gridCol>
                <a:gridCol w="1425369">
                  <a:extLst>
                    <a:ext uri="{9D8B030D-6E8A-4147-A177-3AD203B41FA5}">
                      <a16:colId xmlns:a16="http://schemas.microsoft.com/office/drawing/2014/main" val="20002"/>
                    </a:ext>
                  </a:extLst>
                </a:gridCol>
                <a:gridCol w="779977">
                  <a:extLst>
                    <a:ext uri="{9D8B030D-6E8A-4147-A177-3AD203B41FA5}">
                      <a16:colId xmlns:a16="http://schemas.microsoft.com/office/drawing/2014/main" val="20003"/>
                    </a:ext>
                  </a:extLst>
                </a:gridCol>
                <a:gridCol w="1112363">
                  <a:extLst>
                    <a:ext uri="{9D8B030D-6E8A-4147-A177-3AD203B41FA5}">
                      <a16:colId xmlns:a16="http://schemas.microsoft.com/office/drawing/2014/main" val="20004"/>
                    </a:ext>
                  </a:extLst>
                </a:gridCol>
                <a:gridCol w="1508288">
                  <a:extLst>
                    <a:ext uri="{9D8B030D-6E8A-4147-A177-3AD203B41FA5}">
                      <a16:colId xmlns:a16="http://schemas.microsoft.com/office/drawing/2014/main" val="20006"/>
                    </a:ext>
                  </a:extLst>
                </a:gridCol>
                <a:gridCol w="1715453">
                  <a:extLst>
                    <a:ext uri="{9D8B030D-6E8A-4147-A177-3AD203B41FA5}">
                      <a16:colId xmlns:a16="http://schemas.microsoft.com/office/drawing/2014/main" val="20007"/>
                    </a:ext>
                  </a:extLst>
                </a:gridCol>
              </a:tblGrid>
              <a:tr h="492943">
                <a:tc>
                  <a:txBody>
                    <a:bodyPr/>
                    <a:lstStyle/>
                    <a:p>
                      <a:pPr algn="ctr"/>
                      <a:r>
                        <a:rPr lang="en-US" sz="1200" b="1">
                          <a:solidFill>
                            <a:schemeClr val="bg1"/>
                          </a:solidFill>
                        </a:rPr>
                        <a:t>Temp</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US" sz="1200" b="1" err="1"/>
                        <a:t>I</a:t>
                      </a:r>
                      <a:r>
                        <a:rPr lang="en-US" sz="1200" b="1" baseline="-25000" err="1"/>
                        <a:t>Load</a:t>
                      </a:r>
                      <a:endParaRPr lang="en-US" sz="1200" b="1" baseline="-250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RMS noise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@100 KHz</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PM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err="1"/>
                        <a:t>A</a:t>
                      </a:r>
                      <a:r>
                        <a:rPr lang="en-US" sz="1200" b="1" baseline="-25000" err="1"/>
                        <a:t>dc</a:t>
                      </a:r>
                      <a:r>
                        <a:rPr lang="en-US" sz="1200" b="1"/>
                        <a:t> (dB)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PSRR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 1MHz</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PSRR</a:t>
                      </a:r>
                      <a:r>
                        <a:rPr lang="en-US" sz="1200" b="1" baseline="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a:t>@ 158 MHz</a:t>
                      </a:r>
                      <a:endParaRPr lang="en-US" sz="1200" b="1"/>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DUNE</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40mA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0.15uV</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&gt;90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US" sz="1200"/>
                        <a:t>45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-92 dB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US" sz="1200"/>
                        <a:t>-44 dB</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err="1"/>
                        <a:t>nEXO</a:t>
                      </a:r>
                      <a:endParaRPr lang="en-US" sz="1200"/>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40mA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1.50uV</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&gt;90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US" sz="1200"/>
                        <a:t>40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-93 dB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US" sz="1200"/>
                        <a:t>-44 dB</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1676542"/>
                  </a:ext>
                </a:extLst>
              </a:tr>
              <a:tr h="492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Room</a:t>
                      </a:r>
                    </a:p>
                  </a:txBody>
                  <a:tcPr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40mA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2.70uV</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&gt;90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a:t>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-93 dB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a:t>-45 dB</a:t>
                      </a:r>
                    </a:p>
                  </a:txBody>
                  <a:tcPr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603185"/>
                  </a:ext>
                </a:extLst>
              </a:tr>
            </a:tbl>
          </a:graphicData>
        </a:graphic>
      </p:graphicFrame>
      <p:sp>
        <p:nvSpPr>
          <p:cNvPr id="12" name="Rectangle 11">
            <a:extLst>
              <a:ext uri="{FF2B5EF4-FFF2-40B4-BE49-F238E27FC236}">
                <a16:creationId xmlns:a16="http://schemas.microsoft.com/office/drawing/2014/main" id="{7CF17AB5-A8A1-41E9-816F-B81A8B4A63C1}"/>
              </a:ext>
            </a:extLst>
          </p:cNvPr>
          <p:cNvSpPr/>
          <p:nvPr/>
        </p:nvSpPr>
        <p:spPr>
          <a:xfrm>
            <a:off x="3320666" y="2242347"/>
            <a:ext cx="2573140" cy="307777"/>
          </a:xfrm>
          <a:prstGeom prst="rect">
            <a:avLst/>
          </a:prstGeom>
        </p:spPr>
        <p:txBody>
          <a:bodyPr wrap="none">
            <a:spAutoFit/>
          </a:bodyPr>
          <a:lstStyle/>
          <a:p>
            <a:r>
              <a:rPr lang="en-US" sz="1400" b="1"/>
              <a:t>Loop Stability/Noise/PSRR </a:t>
            </a:r>
            <a:endParaRPr lang="es-MX" sz="1400" b="1"/>
          </a:p>
        </p:txBody>
      </p:sp>
    </p:spTree>
    <p:extLst>
      <p:ext uri="{BB962C8B-B14F-4D97-AF65-F5344CB8AC3E}">
        <p14:creationId xmlns:p14="http://schemas.microsoft.com/office/powerpoint/2010/main" val="297490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789960"/>
          </a:xfrm>
          <a:prstGeom prst="rect">
            <a:avLst/>
          </a:prstGeom>
          <a:noFill/>
        </p:spPr>
        <p:txBody>
          <a:bodyPr wrap="square" rtlCol="0">
            <a:spAutoFit/>
          </a:bodyPr>
          <a:lstStyle/>
          <a:p>
            <a:pPr>
              <a:spcAft>
                <a:spcPts val="400"/>
              </a:spcAft>
              <a:buClr>
                <a:srgbClr val="C00000"/>
              </a:buClr>
            </a:pPr>
            <a:r>
              <a:rPr lang="en-US" sz="1400" b="1">
                <a:solidFill>
                  <a:srgbClr val="C00000"/>
                </a:solidFill>
              </a:rPr>
              <a:t>Cryogenic models</a:t>
            </a:r>
          </a:p>
          <a:p>
            <a:pPr marL="342900" indent="-342900">
              <a:spcAft>
                <a:spcPts val="400"/>
              </a:spcAft>
              <a:buClr>
                <a:srgbClr val="C00000"/>
              </a:buClr>
              <a:buFont typeface="+mj-lt"/>
              <a:buAutoNum type="arabicPeriod" startAt="4"/>
            </a:pPr>
            <a:r>
              <a:rPr lang="en-US" sz="1400" b="1"/>
              <a:t>Low temperature models are extracted for nominal parameter - can we see simulations for corners &amp; mismatch?</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7</a:t>
            </a:fld>
            <a:endParaRPr lang="en-US"/>
          </a:p>
        </p:txBody>
      </p:sp>
      <p:sp>
        <p:nvSpPr>
          <p:cNvPr id="4" name="Rectangle 3">
            <a:extLst>
              <a:ext uri="{FF2B5EF4-FFF2-40B4-BE49-F238E27FC236}">
                <a16:creationId xmlns:a16="http://schemas.microsoft.com/office/drawing/2014/main" id="{2897D214-FDED-45AF-AD24-8967278FEB57}"/>
              </a:ext>
            </a:extLst>
          </p:cNvPr>
          <p:cNvSpPr/>
          <p:nvPr/>
        </p:nvSpPr>
        <p:spPr>
          <a:xfrm>
            <a:off x="347452" y="1179834"/>
            <a:ext cx="4168104" cy="3839513"/>
          </a:xfrm>
          <a:prstGeom prst="rect">
            <a:avLst/>
          </a:prstGeom>
        </p:spPr>
        <p:txBody>
          <a:bodyPr wrap="square">
            <a:spAutoFit/>
          </a:bodyPr>
          <a:lstStyle/>
          <a:p>
            <a:pPr algn="just"/>
            <a:r>
              <a:rPr lang="en-US" sz="1400">
                <a:solidFill>
                  <a:srgbClr val="000000"/>
                </a:solidFill>
                <a:latin typeface="Segoe UI" panose="020B0502040204020203" pitchFamily="34" charset="0"/>
              </a:rPr>
              <a:t>A: </a:t>
            </a:r>
          </a:p>
          <a:p>
            <a:pPr marL="285750" indent="-285750" algn="just">
              <a:buFont typeface="Arial" panose="020B0604020202020204" pitchFamily="34" charset="0"/>
              <a:buChar char="•"/>
            </a:pPr>
            <a:r>
              <a:rPr lang="en-US" sz="1350">
                <a:solidFill>
                  <a:srgbClr val="000000"/>
                </a:solidFill>
                <a:latin typeface="Segoe UI" panose="020B0502040204020203" pitchFamily="34" charset="0"/>
              </a:rPr>
              <a:t>The parameter extraction of our current models was done by using advance fitting tools from Keysight Technologies based on the DC and Noise characterization of 2.0V/1.0V devices at target temperatures (-113°C for </a:t>
            </a:r>
            <a:r>
              <a:rPr lang="en-US" sz="1350" err="1">
                <a:solidFill>
                  <a:srgbClr val="000000"/>
                </a:solidFill>
                <a:latin typeface="Segoe UI" panose="020B0502040204020203" pitchFamily="34" charset="0"/>
              </a:rPr>
              <a:t>nEXO</a:t>
            </a:r>
            <a:r>
              <a:rPr lang="en-US" sz="1350">
                <a:solidFill>
                  <a:srgbClr val="000000"/>
                </a:solidFill>
                <a:latin typeface="Segoe UI" panose="020B0502040204020203" pitchFamily="34" charset="0"/>
              </a:rPr>
              <a:t>, -186°C for DUNE). The cryogenic characterization was performed at SLAC using our dedicated test bench setup.</a:t>
            </a:r>
          </a:p>
          <a:p>
            <a:pPr marL="285750" indent="-285750" algn="just">
              <a:buFont typeface="Arial" panose="020B0604020202020204" pitchFamily="34" charset="0"/>
              <a:buChar char="•"/>
            </a:pPr>
            <a:endParaRPr lang="en-US" sz="1350">
              <a:solidFill>
                <a:srgbClr val="000000"/>
              </a:solidFill>
              <a:latin typeface="Segoe UI" panose="020B0502040204020203" pitchFamily="34" charset="0"/>
            </a:endParaRPr>
          </a:p>
          <a:p>
            <a:pPr marL="285750" indent="-285750" algn="just">
              <a:buFont typeface="Arial" panose="020B0604020202020204" pitchFamily="34" charset="0"/>
              <a:buChar char="•"/>
            </a:pPr>
            <a:r>
              <a:rPr lang="en-US" sz="1350">
                <a:solidFill>
                  <a:srgbClr val="000000"/>
                </a:solidFill>
                <a:latin typeface="Segoe UI" panose="020B0502040204020203" pitchFamily="34" charset="0"/>
              </a:rPr>
              <a:t>Our cold models take into account corners by adapting the same process variations of the model card from foundry.</a:t>
            </a:r>
          </a:p>
          <a:p>
            <a:pPr marL="285750" indent="-285750" algn="just">
              <a:buFont typeface="Arial" panose="020B0604020202020204" pitchFamily="34" charset="0"/>
              <a:buChar char="•"/>
            </a:pPr>
            <a:endParaRPr lang="en-US" sz="1350">
              <a:solidFill>
                <a:srgbClr val="000000"/>
              </a:solidFill>
              <a:latin typeface="Segoe UI" panose="020B0502040204020203" pitchFamily="34" charset="0"/>
            </a:endParaRPr>
          </a:p>
          <a:p>
            <a:pPr marL="285750" indent="-285750" algn="just">
              <a:buFont typeface="Arial" panose="020B0604020202020204" pitchFamily="34" charset="0"/>
              <a:buChar char="•"/>
            </a:pPr>
            <a:r>
              <a:rPr lang="en-US" sz="1350">
                <a:solidFill>
                  <a:srgbClr val="000000"/>
                </a:solidFill>
                <a:latin typeface="Segoe UI" panose="020B0502040204020203" pitchFamily="34" charset="0"/>
              </a:rPr>
              <a:t>Our cold models do not support Monte Carlo analysis. Monte Carlo simulations were done using the models of the foundry at room temperature and -40°C.</a:t>
            </a:r>
          </a:p>
        </p:txBody>
      </p:sp>
      <p:pic>
        <p:nvPicPr>
          <p:cNvPr id="5" name="Picture 10">
            <a:extLst>
              <a:ext uri="{FF2B5EF4-FFF2-40B4-BE49-F238E27FC236}">
                <a16:creationId xmlns:a16="http://schemas.microsoft.com/office/drawing/2014/main" id="{9B060063-CECB-4C04-B0D6-D4E94D3532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6647" y="1443301"/>
            <a:ext cx="4250852" cy="22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50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1005403"/>
          </a:xfrm>
          <a:prstGeom prst="rect">
            <a:avLst/>
          </a:prstGeom>
          <a:noFill/>
        </p:spPr>
        <p:txBody>
          <a:bodyPr wrap="square" rtlCol="0">
            <a:spAutoFit/>
          </a:bodyPr>
          <a:lstStyle/>
          <a:p>
            <a:pPr>
              <a:spcAft>
                <a:spcPts val="400"/>
              </a:spcAft>
              <a:buClr>
                <a:srgbClr val="C00000"/>
              </a:buClr>
            </a:pPr>
            <a:r>
              <a:rPr lang="en-US" sz="1400" b="1">
                <a:solidFill>
                  <a:srgbClr val="C00000"/>
                </a:solidFill>
              </a:rPr>
              <a:t>Testing</a:t>
            </a:r>
          </a:p>
          <a:p>
            <a:pPr marL="342900" indent="-342900">
              <a:spcAft>
                <a:spcPts val="400"/>
              </a:spcAft>
              <a:buClr>
                <a:srgbClr val="C00000"/>
              </a:buClr>
              <a:buFont typeface="+mj-lt"/>
              <a:buAutoNum type="arabicPeriod" startAt="5"/>
            </a:pPr>
            <a:r>
              <a:rPr lang="en-US" sz="1400" b="1"/>
              <a:t>Testing has been done for the inputs loaded with discrete caps. When can there be measurements made with the chip connected to the APA wires (which cannot be properly modelled with a single capacitor)?</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8</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9256" y="1425033"/>
            <a:ext cx="8447293" cy="1169551"/>
          </a:xfrm>
          <a:prstGeom prst="rect">
            <a:avLst/>
          </a:prstGeom>
        </p:spPr>
        <p:txBody>
          <a:bodyPr wrap="square">
            <a:spAutoFit/>
          </a:bodyPr>
          <a:lstStyle/>
          <a:p>
            <a:pPr algn="just"/>
            <a:r>
              <a:rPr lang="en-US" sz="1400">
                <a:solidFill>
                  <a:srgbClr val="000000"/>
                </a:solidFill>
                <a:latin typeface="Segoe UI" panose="020B0502040204020203" pitchFamily="34" charset="0"/>
              </a:rPr>
              <a:t>A: </a:t>
            </a:r>
          </a:p>
          <a:p>
            <a:pPr marL="285750" indent="-285750" algn="just">
              <a:buFont typeface="Arial" panose="020B0604020202020204" pitchFamily="34" charset="0"/>
              <a:buChar char="•"/>
            </a:pPr>
            <a:r>
              <a:rPr lang="en-US" sz="1400"/>
              <a:t>CRYO will be tested on the ICEBERG Test TPC and/or APA 7 in the </a:t>
            </a:r>
            <a:r>
              <a:rPr lang="en-US" sz="1400" err="1"/>
              <a:t>ProtoDUNE</a:t>
            </a:r>
            <a:r>
              <a:rPr lang="en-US" sz="1400"/>
              <a:t> Cold Box. We plan to be ready for this test, using the </a:t>
            </a:r>
            <a:r>
              <a:rPr lang="en-US" sz="1400" err="1"/>
              <a:t>nEXO</a:t>
            </a:r>
            <a:r>
              <a:rPr lang="en-US" sz="1400"/>
              <a:t> version of CRYO, on July 1 of this year. A subsequent test using the third CRYO version could be done in late 2020, or early 2021. See Mark's talk for more details. ​</a:t>
            </a:r>
            <a:r>
              <a:rPr lang="en-US" sz="1400">
                <a:solidFill>
                  <a:srgbClr val="000000"/>
                </a:solidFill>
                <a:latin typeface="Segoe UI" panose="020B0502040204020203" pitchFamily="34" charset="0"/>
              </a:rPr>
              <a:t> </a:t>
            </a:r>
            <a:endParaRPr lang="es-MX" sz="1400"/>
          </a:p>
        </p:txBody>
      </p:sp>
    </p:spTree>
    <p:extLst>
      <p:ext uri="{BB962C8B-B14F-4D97-AF65-F5344CB8AC3E}">
        <p14:creationId xmlns:p14="http://schemas.microsoft.com/office/powerpoint/2010/main" val="74407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419630"/>
            <a:ext cx="8745749" cy="1005403"/>
          </a:xfrm>
          <a:prstGeom prst="rect">
            <a:avLst/>
          </a:prstGeom>
          <a:noFill/>
        </p:spPr>
        <p:txBody>
          <a:bodyPr wrap="square" rtlCol="0">
            <a:spAutoFit/>
          </a:bodyPr>
          <a:lstStyle/>
          <a:p>
            <a:pPr>
              <a:spcAft>
                <a:spcPts val="400"/>
              </a:spcAft>
              <a:buClr>
                <a:srgbClr val="C00000"/>
              </a:buClr>
            </a:pPr>
            <a:r>
              <a:rPr lang="en-US" sz="1400" b="1" dirty="0">
                <a:solidFill>
                  <a:srgbClr val="C00000"/>
                </a:solidFill>
              </a:rPr>
              <a:t>Testing</a:t>
            </a:r>
          </a:p>
          <a:p>
            <a:pPr marL="342900" indent="-342900">
              <a:spcAft>
                <a:spcPts val="400"/>
              </a:spcAft>
              <a:buClr>
                <a:srgbClr val="C00000"/>
              </a:buClr>
              <a:buFont typeface="+mj-lt"/>
              <a:buAutoNum type="arabicPeriod" startAt="6"/>
            </a:pPr>
            <a:r>
              <a:rPr lang="en-US" sz="1400" b="1" dirty="0"/>
              <a:t>Are there additional evidences that the discrepancy between simulation and noise for bare chip is coming from the board design and not from the internal design of the power/ground grid (resistance of the connection for the input transistor </a:t>
            </a:r>
            <a:r>
              <a:rPr lang="en-US" sz="1400" b="1" dirty="0" err="1"/>
              <a:t>etc</a:t>
            </a:r>
            <a:r>
              <a:rPr lang="en-US" sz="1400" b="1" dirty="0"/>
              <a:t>) and possibly a bad PSRR?</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9</a:t>
            </a:fld>
            <a:endParaRPr lang="en-US"/>
          </a:p>
        </p:txBody>
      </p:sp>
      <p:sp>
        <p:nvSpPr>
          <p:cNvPr id="4" name="Rectangle 3">
            <a:extLst>
              <a:ext uri="{FF2B5EF4-FFF2-40B4-BE49-F238E27FC236}">
                <a16:creationId xmlns:a16="http://schemas.microsoft.com/office/drawing/2014/main" id="{F1FCFF10-0C58-4CF1-9EF4-473C29E9269E}"/>
              </a:ext>
            </a:extLst>
          </p:cNvPr>
          <p:cNvSpPr/>
          <p:nvPr/>
        </p:nvSpPr>
        <p:spPr>
          <a:xfrm>
            <a:off x="347451" y="1416911"/>
            <a:ext cx="8475812" cy="2677656"/>
          </a:xfrm>
          <a:prstGeom prst="rect">
            <a:avLst/>
          </a:prstGeom>
        </p:spPr>
        <p:txBody>
          <a:bodyPr wrap="square">
            <a:spAutoFit/>
          </a:bodyPr>
          <a:lstStyle/>
          <a:p>
            <a:pPr algn="just"/>
            <a:r>
              <a:rPr lang="en-US" sz="1400">
                <a:solidFill>
                  <a:srgbClr val="000000"/>
                </a:solidFill>
                <a:latin typeface="+mj-lt"/>
              </a:rPr>
              <a:t>A: </a:t>
            </a:r>
          </a:p>
          <a:p>
            <a:pPr marL="285750" indent="-285750" algn="just">
              <a:buFont typeface="Arial" panose="020B0604020202020204" pitchFamily="34" charset="0"/>
              <a:buChar char="•"/>
            </a:pPr>
            <a:r>
              <a:rPr lang="en-US" sz="1400">
                <a:solidFill>
                  <a:srgbClr val="000000"/>
                </a:solidFill>
                <a:latin typeface="+mj-lt"/>
              </a:rPr>
              <a:t>We know that there is still supply noise coupling that we couldn’t remove from the cold board but we expect improvements with the new version of cold board.</a:t>
            </a:r>
          </a:p>
          <a:p>
            <a:pPr marL="285750" indent="-285750" algn="just">
              <a:buFont typeface="Arial" panose="020B0604020202020204" pitchFamily="34" charset="0"/>
              <a:buChar char="•"/>
            </a:pPr>
            <a:endParaRPr lang="en-US" sz="1400">
              <a:solidFill>
                <a:srgbClr val="000000"/>
              </a:solidFill>
              <a:latin typeface="+mj-lt"/>
            </a:endParaRPr>
          </a:p>
          <a:p>
            <a:pPr marL="285750" indent="-285750" algn="just">
              <a:buFont typeface="Arial" panose="020B0604020202020204" pitchFamily="34" charset="0"/>
              <a:buChar char="•"/>
            </a:pPr>
            <a:r>
              <a:rPr lang="en-US" sz="1400">
                <a:solidFill>
                  <a:srgbClr val="000000"/>
                </a:solidFill>
                <a:latin typeface="+mj-lt"/>
              </a:rPr>
              <a:t>Cold models might be optimistic and they could be the cause of excess noise observed in measurements. This is the first time using them and therefore validation is still in progress. Measurement results with second prototype at </a:t>
            </a:r>
            <a:r>
              <a:rPr lang="en-US" sz="1400" err="1">
                <a:solidFill>
                  <a:srgbClr val="000000"/>
                </a:solidFill>
                <a:latin typeface="+mj-lt"/>
              </a:rPr>
              <a:t>nEXO</a:t>
            </a:r>
            <a:r>
              <a:rPr lang="en-US" sz="1400">
                <a:solidFill>
                  <a:srgbClr val="000000"/>
                </a:solidFill>
                <a:latin typeface="+mj-lt"/>
              </a:rPr>
              <a:t> temperature will give us more insight about this aspect. </a:t>
            </a:r>
          </a:p>
          <a:p>
            <a:pPr marL="285750" indent="-285750" algn="just">
              <a:buFont typeface="Arial" panose="020B0604020202020204" pitchFamily="34" charset="0"/>
              <a:buChar char="•"/>
            </a:pPr>
            <a:endParaRPr lang="en-US" sz="1400">
              <a:solidFill>
                <a:srgbClr val="000000"/>
              </a:solidFill>
              <a:latin typeface="+mj-lt"/>
            </a:endParaRPr>
          </a:p>
          <a:p>
            <a:pPr marL="285750" indent="-285750" algn="just">
              <a:buFont typeface="Arial" panose="020B0604020202020204" pitchFamily="34" charset="0"/>
              <a:buChar char="•"/>
            </a:pPr>
            <a:r>
              <a:rPr lang="en-US" sz="1400">
                <a:solidFill>
                  <a:srgbClr val="000000"/>
                </a:solidFill>
                <a:latin typeface="+mj-lt"/>
              </a:rPr>
              <a:t>With model card of the foundry at room temperature and with channel disconnected from the cold board (no </a:t>
            </a:r>
            <a:r>
              <a:rPr lang="en-US" sz="1400" err="1">
                <a:solidFill>
                  <a:srgbClr val="000000"/>
                </a:solidFill>
                <a:latin typeface="+mj-lt"/>
              </a:rPr>
              <a:t>wirebond</a:t>
            </a:r>
            <a:r>
              <a:rPr lang="en-US" sz="1400">
                <a:solidFill>
                  <a:srgbClr val="000000"/>
                </a:solidFill>
                <a:latin typeface="+mj-lt"/>
              </a:rPr>
              <a:t>) there is a good agreement between measurements and simulations (factor of 1.1X times). </a:t>
            </a:r>
          </a:p>
        </p:txBody>
      </p:sp>
    </p:spTree>
    <p:extLst>
      <p:ext uri="{BB962C8B-B14F-4D97-AF65-F5344CB8AC3E}">
        <p14:creationId xmlns:p14="http://schemas.microsoft.com/office/powerpoint/2010/main" val="3525576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33ED7C88165F488AC5F0CDC42AE383" ma:contentTypeVersion="5" ma:contentTypeDescription="Create a new document." ma:contentTypeScope="" ma:versionID="cdd8b5b623764ee29c28514657dbaddf">
  <xsd:schema xmlns:xsd="http://www.w3.org/2001/XMLSchema" xmlns:xs="http://www.w3.org/2001/XMLSchema" xmlns:p="http://schemas.microsoft.com/office/2006/metadata/properties" xmlns:ns2="http://schemas.microsoft.com/sharepoint/v4" targetNamespace="http://schemas.microsoft.com/office/2006/metadata/properties" ma:root="true" ma:fieldsID="fa080f8495b52bf656d2343d62b66d99"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2E1FE-456A-4037-9540-008FC021426A}">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7AA92C-10D2-4D2B-9187-80A23AD44F90}">
  <ds:schemaRefs>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CFF2136-7537-4189-AE64-8A83B9BBD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SLAC_PPT_052412</Template>
  <TotalTime>0</TotalTime>
  <Words>2502</Words>
  <Application>Microsoft Office PowerPoint</Application>
  <PresentationFormat>On-screen Show (16:9)</PresentationFormat>
  <Paragraphs>324</Paragraphs>
  <Slides>27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Segoe UI</vt:lpstr>
      <vt:lpstr>Blank</vt:lpstr>
      <vt:lpstr>CRYO: A Waveform Digitizer/Serializer for TPC Experiments</vt:lpstr>
      <vt:lpstr>THANKS</vt:lpstr>
      <vt:lpstr>What Will Not Be Answered Today (but will be next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The presentation “CRYO: A Waveform Digitizer/Serializer for TPC Experiments Design Changes for Next Version”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 A Waveform Digitizer/Serializer for TPC Experiments</dc:title>
  <dc:creator/>
  <cp:lastModifiedBy/>
  <cp:revision>1</cp:revision>
  <dcterms:created xsi:type="dcterms:W3CDTF">2012-06-11T23:48:53Z</dcterms:created>
  <dcterms:modified xsi:type="dcterms:W3CDTF">2020-02-07T06:47:17Z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0x0101005033ED7C88165F488AC5F0CDC42AE383</vt:lpwstr>
  </property>
</Properties>
</file>