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3"/>
  </p:notesMasterIdLst>
  <p:handoutMasterIdLst>
    <p:handoutMasterId r:id="rId44"/>
  </p:handoutMasterIdLst>
  <p:sldIdLst>
    <p:sldId id="299" r:id="rId5"/>
    <p:sldId id="1044" r:id="rId6"/>
    <p:sldId id="1045" r:id="rId7"/>
    <p:sldId id="1075" r:id="rId8"/>
    <p:sldId id="1101" r:id="rId9"/>
    <p:sldId id="1077" r:id="rId10"/>
    <p:sldId id="1078" r:id="rId11"/>
    <p:sldId id="1102" r:id="rId12"/>
    <p:sldId id="1067" r:id="rId13"/>
    <p:sldId id="1071" r:id="rId14"/>
    <p:sldId id="1072" r:id="rId15"/>
    <p:sldId id="1080" r:id="rId16"/>
    <p:sldId id="1081" r:id="rId17"/>
    <p:sldId id="1082" r:id="rId18"/>
    <p:sldId id="1073" r:id="rId19"/>
    <p:sldId id="1083" r:id="rId20"/>
    <p:sldId id="1115" r:id="rId21"/>
    <p:sldId id="1088" r:id="rId22"/>
    <p:sldId id="1074" r:id="rId23"/>
    <p:sldId id="1084" r:id="rId24"/>
    <p:sldId id="1086" r:id="rId25"/>
    <p:sldId id="1087" r:id="rId26"/>
    <p:sldId id="1103" r:id="rId27"/>
    <p:sldId id="1089" r:id="rId28"/>
    <p:sldId id="1090" r:id="rId29"/>
    <p:sldId id="1091" r:id="rId30"/>
    <p:sldId id="1121" r:id="rId31"/>
    <p:sldId id="1092" r:id="rId32"/>
    <p:sldId id="1108" r:id="rId33"/>
    <p:sldId id="1111" r:id="rId34"/>
    <p:sldId id="1112" r:id="rId35"/>
    <p:sldId id="1104" r:id="rId36"/>
    <p:sldId id="1107" r:id="rId37"/>
    <p:sldId id="1114" r:id="rId38"/>
    <p:sldId id="1122" r:id="rId39"/>
    <p:sldId id="1123" r:id="rId40"/>
    <p:sldId id="1119" r:id="rId41"/>
    <p:sldId id="1120" r:id="rId42"/>
  </p:sldIdLst>
  <p:sldSz cx="9144000" cy="5143500" type="screen16x9"/>
  <p:notesSz cx="6950075" cy="9236075"/>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26">
          <p15:clr>
            <a:srgbClr val="A4A3A4"/>
          </p15:clr>
        </p15:guide>
        <p15:guide id="2" orient="horz" pos="1294">
          <p15:clr>
            <a:srgbClr val="A4A3A4"/>
          </p15:clr>
        </p15:guide>
        <p15:guide id="3" orient="horz" pos="3745">
          <p15:clr>
            <a:srgbClr val="A4A3A4"/>
          </p15:clr>
        </p15:guide>
        <p15:guide id="4" orient="horz" pos="3980">
          <p15:clr>
            <a:srgbClr val="A4A3A4"/>
          </p15:clr>
        </p15:guide>
        <p15:guide id="5" orient="horz" pos="1052">
          <p15:clr>
            <a:srgbClr val="A4A3A4"/>
          </p15:clr>
        </p15:guide>
        <p15:guide id="6" orient="horz" pos="1741">
          <p15:clr>
            <a:srgbClr val="A4A3A4"/>
          </p15:clr>
        </p15:guide>
        <p15:guide id="7" orient="horz" pos="4183">
          <p15:clr>
            <a:srgbClr val="A4A3A4"/>
          </p15:clr>
        </p15:guide>
        <p15:guide id="8" orient="horz" pos="566">
          <p15:clr>
            <a:srgbClr val="A4A3A4"/>
          </p15:clr>
        </p15:guide>
        <p15:guide id="9" orient="horz" pos="2808">
          <p15:clr>
            <a:srgbClr val="A4A3A4"/>
          </p15:clr>
        </p15:guide>
        <p15:guide id="10" pos="2880">
          <p15:clr>
            <a:srgbClr val="A4A3A4"/>
          </p15:clr>
        </p15:guide>
        <p15:guide id="11" pos="363">
          <p15:clr>
            <a:srgbClr val="A4A3A4"/>
          </p15:clr>
        </p15:guide>
        <p15:guide id="12" pos="5396">
          <p15:clr>
            <a:srgbClr val="A4A3A4"/>
          </p15:clr>
        </p15:guide>
        <p15:guide id="13" pos="282">
          <p15:clr>
            <a:srgbClr val="A4A3A4"/>
          </p15:clr>
        </p15:guide>
        <p15:guide id="14" pos="3784">
          <p15:clr>
            <a:srgbClr val="A4A3A4"/>
          </p15:clr>
        </p15:guide>
        <p15:guide id="15" pos="3736">
          <p15:clr>
            <a:srgbClr val="A4A3A4"/>
          </p15:clr>
        </p15:guide>
        <p15:guide id="16" pos="2179">
          <p15:clr>
            <a:srgbClr val="A4A3A4"/>
          </p15:clr>
        </p15:guide>
        <p15:guide id="17" pos="5464">
          <p15:clr>
            <a:srgbClr val="A4A3A4"/>
          </p15:clr>
        </p15:guide>
        <p15:guide id="18" pos="3867">
          <p15:clr>
            <a:srgbClr val="A4A3A4"/>
          </p15:clr>
        </p15:guide>
        <p15:guide id="19" orient="horz" pos="245">
          <p15:clr>
            <a:srgbClr val="A4A3A4"/>
          </p15:clr>
        </p15:guide>
        <p15:guide id="20" orient="horz" pos="971">
          <p15:clr>
            <a:srgbClr val="A4A3A4"/>
          </p15:clr>
        </p15:guide>
        <p15:guide id="21" orient="horz" pos="2809">
          <p15:clr>
            <a:srgbClr val="A4A3A4"/>
          </p15:clr>
        </p15:guide>
        <p15:guide id="22" orient="horz" pos="2985">
          <p15:clr>
            <a:srgbClr val="A4A3A4"/>
          </p15:clr>
        </p15:guide>
        <p15:guide id="23" orient="horz" pos="789">
          <p15:clr>
            <a:srgbClr val="A4A3A4"/>
          </p15:clr>
        </p15:guide>
        <p15:guide id="24" orient="horz" pos="1306">
          <p15:clr>
            <a:srgbClr val="A4A3A4"/>
          </p15:clr>
        </p15:guide>
        <p15:guide id="25" orient="horz" pos="3137">
          <p15:clr>
            <a:srgbClr val="A4A3A4"/>
          </p15:clr>
        </p15:guide>
        <p15:guide id="26" orient="horz" pos="425">
          <p15:clr>
            <a:srgbClr val="A4A3A4"/>
          </p15:clr>
        </p15:guide>
        <p15:guide id="27" orient="horz" pos="2106">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2909">
          <p15:clr>
            <a:srgbClr val="A4A3A4"/>
          </p15:clr>
        </p15:guide>
        <p15:guide id="4"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FF"/>
    <a:srgbClr val="00FF00"/>
    <a:srgbClr val="FF0000"/>
    <a:srgbClr val="B381D9"/>
    <a:srgbClr val="0FE1DC"/>
    <a:srgbClr val="C39BE1"/>
    <a:srgbClr val="FF2F54"/>
    <a:srgbClr val="0226BE"/>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DA9D0E-5D3F-0791-9982-78AE3DB15DD0}" v="2" dt="2020-01-29T20:12:06.816"/>
    <p1510:client id="{5D7B51FF-5394-2749-92EF-DB91BE2257F7}" v="27" dt="2019-02-14T16:30:13.581"/>
    <p1510:client id="{A4159FFD-011C-2C23-7937-571D0CAD4564}" v="123" dt="2020-01-29T20:10:29.1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20" autoAdjust="0"/>
    <p:restoredTop sz="94514" autoAdjust="0"/>
  </p:normalViewPr>
  <p:slideViewPr>
    <p:cSldViewPr snapToObjects="1" showGuides="1">
      <p:cViewPr varScale="1">
        <p:scale>
          <a:sx n="111" d="100"/>
          <a:sy n="111" d="100"/>
        </p:scale>
        <p:origin x="-936" y="-82"/>
      </p:cViewPr>
      <p:guideLst>
        <p:guide orient="horz" pos="326"/>
        <p:guide orient="horz" pos="1294"/>
        <p:guide orient="horz" pos="3745"/>
        <p:guide orient="horz" pos="3980"/>
        <p:guide orient="horz" pos="1052"/>
        <p:guide orient="horz" pos="1741"/>
        <p:guide orient="horz" pos="4183"/>
        <p:guide orient="horz" pos="566"/>
        <p:guide orient="horz" pos="2808"/>
        <p:guide orient="horz" pos="245"/>
        <p:guide orient="horz" pos="971"/>
        <p:guide orient="horz" pos="2809"/>
        <p:guide orient="horz" pos="2985"/>
        <p:guide orient="horz" pos="789"/>
        <p:guide orient="horz" pos="1306"/>
        <p:guide orient="horz" pos="3137"/>
        <p:guide orient="horz" pos="425"/>
        <p:guide orient="horz" pos="2106"/>
        <p:guide pos="2880"/>
        <p:guide pos="363"/>
        <p:guide pos="5396"/>
        <p:guide pos="282"/>
        <p:guide pos="3784"/>
        <p:guide pos="3736"/>
        <p:guide pos="2179"/>
        <p:guide pos="5464"/>
        <p:guide pos="3867"/>
      </p:guideLst>
    </p:cSldViewPr>
  </p:slid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85" d="100"/>
          <a:sy n="85" d="100"/>
        </p:scale>
        <p:origin x="-3138" y="-90"/>
      </p:cViewPr>
      <p:guideLst>
        <p:guide orient="horz" pos="2880"/>
        <p:guide orient="horz" pos="2909"/>
        <p:guide pos="2160"/>
        <p:guide pos="2189"/>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4FEBF33E-D9A7-42CC-B598-9AD8356CBB5A}" type="datetimeFigureOut">
              <a:rPr lang="en-US" smtClean="0"/>
              <a:pPr/>
              <a:t>1/30/2020</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4CEAAB5D-0CC4-45A8-B4B6-0B8B738A4E3F}" type="slidenum">
              <a:rPr lang="en-US" smtClean="0"/>
              <a:pPr/>
              <a:t>‹#›</a:t>
            </a:fld>
            <a:endParaRPr lang="en-US"/>
          </a:p>
        </p:txBody>
      </p:sp>
    </p:spTree>
    <p:extLst>
      <p:ext uri="{BB962C8B-B14F-4D97-AF65-F5344CB8AC3E}">
        <p14:creationId xmlns:p14="http://schemas.microsoft.com/office/powerpoint/2010/main" val="4729411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C3B58700-9FA2-48CE-AC88-D71D45EB490A}" type="datetimeFigureOut">
              <a:rPr lang="en-US" smtClean="0"/>
              <a:pPr/>
              <a:t>1/30/2020</a:t>
            </a:fld>
            <a:endParaRPr lang="en-US" dirty="0"/>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FE9BC4E5-2BC1-4F43-85DD-A1B8F74CB7EB}" type="slidenum">
              <a:rPr lang="en-US" smtClean="0"/>
              <a:pPr/>
              <a:t>‹#›</a:t>
            </a:fld>
            <a:endParaRPr lang="en-US" dirty="0"/>
          </a:p>
        </p:txBody>
      </p:sp>
    </p:spTree>
    <p:extLst>
      <p:ext uri="{BB962C8B-B14F-4D97-AF65-F5344CB8AC3E}">
        <p14:creationId xmlns:p14="http://schemas.microsoft.com/office/powerpoint/2010/main" val="14090042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4</a:t>
            </a:fld>
            <a:endParaRPr lang="en-US" dirty="0"/>
          </a:p>
        </p:txBody>
      </p:sp>
    </p:spTree>
    <p:extLst>
      <p:ext uri="{BB962C8B-B14F-4D97-AF65-F5344CB8AC3E}">
        <p14:creationId xmlns:p14="http://schemas.microsoft.com/office/powerpoint/2010/main" val="411555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6</a:t>
            </a:fld>
            <a:endParaRPr lang="en-US" dirty="0"/>
          </a:p>
        </p:txBody>
      </p:sp>
    </p:spTree>
    <p:extLst>
      <p:ext uri="{BB962C8B-B14F-4D97-AF65-F5344CB8AC3E}">
        <p14:creationId xmlns:p14="http://schemas.microsoft.com/office/powerpoint/2010/main" val="623282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7</a:t>
            </a:fld>
            <a:endParaRPr lang="en-US" dirty="0"/>
          </a:p>
        </p:txBody>
      </p:sp>
    </p:spTree>
    <p:extLst>
      <p:ext uri="{BB962C8B-B14F-4D97-AF65-F5344CB8AC3E}">
        <p14:creationId xmlns:p14="http://schemas.microsoft.com/office/powerpoint/2010/main" val="623282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10</a:t>
            </a:fld>
            <a:endParaRPr lang="en-US" dirty="0"/>
          </a:p>
        </p:txBody>
      </p:sp>
    </p:spTree>
    <p:extLst>
      <p:ext uri="{BB962C8B-B14F-4D97-AF65-F5344CB8AC3E}">
        <p14:creationId xmlns:p14="http://schemas.microsoft.com/office/powerpoint/2010/main" val="1357376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14</a:t>
            </a:fld>
            <a:endParaRPr lang="en-US" dirty="0"/>
          </a:p>
        </p:txBody>
      </p:sp>
    </p:spTree>
    <p:extLst>
      <p:ext uri="{BB962C8B-B14F-4D97-AF65-F5344CB8AC3E}">
        <p14:creationId xmlns:p14="http://schemas.microsoft.com/office/powerpoint/2010/main" val="2966628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17</a:t>
            </a:fld>
            <a:endParaRPr lang="en-US" dirty="0"/>
          </a:p>
        </p:txBody>
      </p:sp>
    </p:spTree>
    <p:extLst>
      <p:ext uri="{BB962C8B-B14F-4D97-AF65-F5344CB8AC3E}">
        <p14:creationId xmlns:p14="http://schemas.microsoft.com/office/powerpoint/2010/main" val="4053951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Rectangle 15"/>
          <p:cNvSpPr/>
          <p:nvPr userDrawn="1"/>
        </p:nvSpPr>
        <p:spPr>
          <a:xfrm>
            <a:off x="0" y="0"/>
            <a:ext cx="9144000" cy="4375404"/>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0" y="0"/>
            <a:ext cx="9158400" cy="5151600"/>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53110" y="4545910"/>
            <a:ext cx="2190890" cy="400634"/>
          </a:xfrm>
          <a:prstGeom prst="rect">
            <a:avLst/>
          </a:prstGeom>
        </p:spPr>
      </p:pic>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45909"/>
            <a:ext cx="1922055" cy="483761"/>
          </a:xfrm>
          <a:prstGeom prst="rect">
            <a:avLst/>
          </a:prstGeom>
        </p:spPr>
      </p:pic>
      <p:sp>
        <p:nvSpPr>
          <p:cNvPr id="2" name="Title 1"/>
          <p:cNvSpPr>
            <a:spLocks noGrp="1"/>
          </p:cNvSpPr>
          <p:nvPr>
            <p:ph type="ctrTitle"/>
          </p:nvPr>
        </p:nvSpPr>
        <p:spPr>
          <a:xfrm>
            <a:off x="557215" y="402434"/>
            <a:ext cx="8008937" cy="1684735"/>
          </a:xfrm>
        </p:spPr>
        <p:txBody>
          <a:bodyPr anchor="b" anchorCtr="0">
            <a:noAutofit/>
          </a:bodyPr>
          <a:lstStyle>
            <a:lvl1pPr>
              <a:defRPr sz="43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5" y="2734629"/>
            <a:ext cx="7989887" cy="1640777"/>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5" y="2066261"/>
            <a:ext cx="8008937" cy="476917"/>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a:t>Click to edit Master subtitle style</a:t>
            </a:r>
          </a:p>
        </p:txBody>
      </p:sp>
      <p:sp>
        <p:nvSpPr>
          <p:cNvPr id="12" name="Google Shape;26;p3"/>
          <p:cNvSpPr/>
          <p:nvPr userDrawn="1"/>
        </p:nvSpPr>
        <p:spPr>
          <a:xfrm>
            <a:off x="6569063" y="4009765"/>
            <a:ext cx="2451299" cy="39868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1800" b="1" i="1" u="none" strike="noStrike" cap="none" dirty="0">
                <a:solidFill>
                  <a:srgbClr val="981E32"/>
                </a:solidFill>
                <a:latin typeface="Arial"/>
                <a:ea typeface="Arial"/>
                <a:cs typeface="Arial"/>
                <a:sym typeface="Arial"/>
              </a:rPr>
              <a:t>TID-AIR </a:t>
            </a:r>
            <a:r>
              <a:rPr lang="en-US" sz="1200" b="1" i="1" u="none" strike="noStrike" cap="none" dirty="0">
                <a:solidFill>
                  <a:schemeClr val="bg1"/>
                </a:solidFill>
                <a:latin typeface="Arial"/>
                <a:ea typeface="Arial"/>
                <a:cs typeface="Arial"/>
                <a:sym typeface="Arial"/>
              </a:rPr>
              <a:t>Integrated Circuits</a:t>
            </a:r>
            <a:endParaRPr sz="1200" b="1" i="1" u="none" strike="noStrike" cap="none" dirty="0">
              <a:solidFill>
                <a:schemeClr val="bg1"/>
              </a:solidFill>
              <a:latin typeface="Arial"/>
              <a:ea typeface="Arial"/>
              <a:cs typeface="Arial"/>
              <a:sym typeface="Arial"/>
            </a:endParaRPr>
          </a:p>
        </p:txBody>
      </p:sp>
    </p:spTree>
    <p:extLst>
      <p:ext uri="{BB962C8B-B14F-4D97-AF65-F5344CB8AC3E}">
        <p14:creationId xmlns:p14="http://schemas.microsoft.com/office/powerpoint/2010/main" val="109875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40751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 y="317150"/>
            <a:ext cx="8685251" cy="180730"/>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a:xfrm>
            <a:off x="451822" y="24494"/>
            <a:ext cx="8103570" cy="343756"/>
          </a:xfrm>
        </p:spPr>
        <p:txBody>
          <a:bodyPr/>
          <a:lstStyle>
            <a:lvl1pPr>
              <a:defRPr sz="2000"/>
            </a:lvl1pPr>
          </a:lstStyle>
          <a:p>
            <a:r>
              <a:rPr lang="en-US" dirty="0"/>
              <a:t>Click to edit Master title style</a:t>
            </a:r>
            <a:endParaRPr lang="en-CA" dirty="0"/>
          </a:p>
        </p:txBody>
      </p:sp>
      <p:sp>
        <p:nvSpPr>
          <p:cNvPr id="16" name="Content Placeholder 15"/>
          <p:cNvSpPr>
            <a:spLocks noGrp="1"/>
          </p:cNvSpPr>
          <p:nvPr>
            <p:ph sz="quarter" idx="14"/>
          </p:nvPr>
        </p:nvSpPr>
        <p:spPr>
          <a:xfrm>
            <a:off x="457200" y="932688"/>
            <a:ext cx="8108950" cy="3799142"/>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Google Shape;26;p3"/>
          <p:cNvSpPr/>
          <p:nvPr userDrawn="1"/>
        </p:nvSpPr>
        <p:spPr>
          <a:xfrm>
            <a:off x="7420591" y="209541"/>
            <a:ext cx="607859" cy="1731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1" u="none" strike="noStrike" cap="none" dirty="0">
                <a:solidFill>
                  <a:srgbClr val="981E32"/>
                </a:solidFill>
                <a:latin typeface="Arial"/>
                <a:ea typeface="Arial"/>
                <a:cs typeface="Arial"/>
                <a:sym typeface="Arial"/>
              </a:rPr>
              <a:t>TID-AIR</a:t>
            </a:r>
            <a:endParaRPr sz="900" b="1" i="1" u="none" strike="noStrike" cap="none" dirty="0">
              <a:solidFill>
                <a:srgbClr val="981E32"/>
              </a:solidFill>
              <a:latin typeface="Arial"/>
              <a:ea typeface="Arial"/>
              <a:cs typeface="Arial"/>
              <a:sym typeface="Arial"/>
            </a:endParaRPr>
          </a:p>
        </p:txBody>
      </p:sp>
    </p:spTree>
    <p:extLst>
      <p:ext uri="{BB962C8B-B14F-4D97-AF65-F5344CB8AC3E}">
        <p14:creationId xmlns:p14="http://schemas.microsoft.com/office/powerpoint/2010/main" val="350323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457200" y="932688"/>
            <a:ext cx="3886200" cy="379914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Content Placeholder 15"/>
          <p:cNvSpPr>
            <a:spLocks noGrp="1"/>
          </p:cNvSpPr>
          <p:nvPr>
            <p:ph sz="quarter" idx="15"/>
          </p:nvPr>
        </p:nvSpPr>
        <p:spPr>
          <a:xfrm>
            <a:off x="4648200" y="939547"/>
            <a:ext cx="3886200" cy="379914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50323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939546"/>
            <a:ext cx="2442340" cy="1860804"/>
          </a:xfrm>
        </p:spPr>
        <p:txBody>
          <a:bodyPr/>
          <a:lstStyle/>
          <a:p>
            <a:r>
              <a:rPr lang="en-US" dirty="0"/>
              <a:t>Click icon to add picture</a:t>
            </a:r>
            <a:endParaRPr lang="en-CA" dirty="0"/>
          </a:p>
        </p:txBody>
      </p:sp>
      <p:sp>
        <p:nvSpPr>
          <p:cNvPr id="11" name="Picture Placeholder 4"/>
          <p:cNvSpPr>
            <a:spLocks noGrp="1"/>
          </p:cNvSpPr>
          <p:nvPr>
            <p:ph type="pic" sz="quarter" idx="16"/>
          </p:nvPr>
        </p:nvSpPr>
        <p:spPr>
          <a:xfrm>
            <a:off x="3646488" y="2914651"/>
            <a:ext cx="2442340" cy="1824038"/>
          </a:xfrm>
        </p:spPr>
        <p:txBody>
          <a:bodyPr/>
          <a:lstStyle/>
          <a:p>
            <a:r>
              <a:rPr lang="en-US" dirty="0"/>
              <a:t>Click icon to add picture</a:t>
            </a:r>
            <a:endParaRPr lang="en-CA" dirty="0"/>
          </a:p>
        </p:txBody>
      </p:sp>
      <p:sp>
        <p:nvSpPr>
          <p:cNvPr id="13" name="Picture Placeholder 4"/>
          <p:cNvSpPr>
            <a:spLocks noGrp="1"/>
          </p:cNvSpPr>
          <p:nvPr>
            <p:ph type="pic" sz="quarter" idx="17"/>
          </p:nvPr>
        </p:nvSpPr>
        <p:spPr>
          <a:xfrm>
            <a:off x="6242954" y="932688"/>
            <a:ext cx="2442340" cy="3799142"/>
          </a:xfrm>
        </p:spPr>
        <p:txBody>
          <a:bodyPr/>
          <a:lstStyle/>
          <a:p>
            <a:r>
              <a:rPr lang="en-US" dirty="0"/>
              <a:t>Click icon to add picture</a:t>
            </a:r>
            <a:endParaRPr lang="en-CA" dirty="0"/>
          </a:p>
        </p:txBody>
      </p:sp>
      <p:sp>
        <p:nvSpPr>
          <p:cNvPr id="3" name="Content Placeholder 2"/>
          <p:cNvSpPr>
            <a:spLocks noGrp="1"/>
          </p:cNvSpPr>
          <p:nvPr>
            <p:ph sz="quarter" idx="18"/>
          </p:nvPr>
        </p:nvSpPr>
        <p:spPr>
          <a:xfrm>
            <a:off x="457202" y="932688"/>
            <a:ext cx="3013075" cy="3799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939546"/>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 y="701200"/>
            <a:ext cx="8685251" cy="15201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932688"/>
            <a:ext cx="2667000" cy="379914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932688"/>
            <a:ext cx="5484812" cy="3799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5143500"/>
          </a:xfrm>
        </p:spPr>
        <p:txBody>
          <a:bodyPr lIns="432000"/>
          <a:lstStyle>
            <a:lvl1pPr>
              <a:defRPr b="1" baseline="0">
                <a:solidFill>
                  <a:srgbClr val="FF0000"/>
                </a:solidFill>
              </a:defRPr>
            </a:lvl1pPr>
          </a:lstStyle>
          <a:p>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
            </a: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12769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mple Title 01">
    <p:spTree>
      <p:nvGrpSpPr>
        <p:cNvPr id="1" name=""/>
        <p:cNvGrpSpPr/>
        <p:nvPr/>
      </p:nvGrpSpPr>
      <p:grpSpPr>
        <a:xfrm>
          <a:off x="0" y="0"/>
          <a:ext cx="0" cy="0"/>
          <a:chOff x="0" y="0"/>
          <a:chExt cx="0" cy="0"/>
        </a:xfrm>
      </p:grpSpPr>
      <p:sp>
        <p:nvSpPr>
          <p:cNvPr id="16" name="Rectangle 15"/>
          <p:cNvSpPr/>
          <p:nvPr userDrawn="1"/>
        </p:nvSpPr>
        <p:spPr>
          <a:xfrm>
            <a:off x="0" y="0"/>
            <a:ext cx="9144000" cy="43754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0" y="0"/>
            <a:ext cx="9158400" cy="515160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8434" y="4647651"/>
            <a:ext cx="2275566" cy="495850"/>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9144000" cy="4375404"/>
          </a:xfrm>
          <a:prstGeom prst="rect">
            <a:avLst/>
          </a:prstGeom>
        </p:spPr>
      </p:pic>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4605147"/>
            <a:ext cx="1973584" cy="538354"/>
          </a:xfrm>
          <a:prstGeom prst="rect">
            <a:avLst/>
          </a:prstGeom>
        </p:spPr>
      </p:pic>
      <p:sp>
        <p:nvSpPr>
          <p:cNvPr id="2" name="Title 1"/>
          <p:cNvSpPr>
            <a:spLocks noGrp="1"/>
          </p:cNvSpPr>
          <p:nvPr>
            <p:ph type="ctrTitle"/>
          </p:nvPr>
        </p:nvSpPr>
        <p:spPr>
          <a:xfrm>
            <a:off x="557215" y="402434"/>
            <a:ext cx="8008937" cy="1684735"/>
          </a:xfrm>
        </p:spPr>
        <p:txBody>
          <a:bodyPr anchor="b" anchorCtr="0">
            <a:noAutofit/>
          </a:bodyPr>
          <a:lstStyle>
            <a:lvl1pPr>
              <a:defRPr sz="43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5" y="2734629"/>
            <a:ext cx="7989887" cy="1640777"/>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5" y="2066261"/>
            <a:ext cx="8008937" cy="476917"/>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a:t>Click to edit Master subtitle style</a:t>
            </a:r>
          </a:p>
        </p:txBody>
      </p:sp>
    </p:spTree>
    <p:extLst>
      <p:ext uri="{BB962C8B-B14F-4D97-AF65-F5344CB8AC3E}">
        <p14:creationId xmlns:p14="http://schemas.microsoft.com/office/powerpoint/2010/main" val="258696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1775320"/>
            <a:ext cx="7772870" cy="2568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146F6767-384C-49F8-9547-F45DC00821C7}" type="datetime1">
              <a:rPr lang="en-US" smtClean="0"/>
              <a:t>1/30/2020</a:t>
            </a:fld>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493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96818"/>
            <a:ext cx="8103570" cy="564775"/>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5763" y="932688"/>
            <a:ext cx="8109919" cy="37719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566150" y="4738690"/>
            <a:ext cx="318932" cy="404813"/>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5" r:id="rId3"/>
    <p:sldLayoutId id="2147483674" r:id="rId4"/>
    <p:sldLayoutId id="2147483671" r:id="rId5"/>
    <p:sldLayoutId id="2147483672" r:id="rId6"/>
    <p:sldLayoutId id="2147483673" r:id="rId7"/>
    <p:sldLayoutId id="2147483676" r:id="rId8"/>
    <p:sldLayoutId id="2147483677" r:id="rId9"/>
  </p:sldLayoutIdLst>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8.jpeg"/><Relationship Id="rId2"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4.png"/><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220759" y="627784"/>
            <a:ext cx="6617136" cy="1684735"/>
          </a:xfrm>
        </p:spPr>
        <p:txBody>
          <a:bodyPr/>
          <a:lstStyle/>
          <a:p>
            <a:r>
              <a:rPr lang="en-CA" sz="4800" dirty="0">
                <a:latin typeface="Calibri Light" panose="020F0302020204030204" pitchFamily="34" charset="0"/>
              </a:rPr>
              <a:t>CRYO: </a:t>
            </a:r>
            <a:r>
              <a:rPr lang="en-CA" sz="2800" b="0" dirty="0">
                <a:latin typeface="Calibri Light" panose="020F0302020204030204" pitchFamily="34" charset="0"/>
              </a:rPr>
              <a:t>A Waveform Digitizer/Serializer for TPC Experiments</a:t>
            </a:r>
            <a:endParaRPr lang="en-CA" sz="2800" dirty="0"/>
          </a:p>
        </p:txBody>
      </p:sp>
      <p:sp>
        <p:nvSpPr>
          <p:cNvPr id="2" name="Text Placeholder 1"/>
          <p:cNvSpPr>
            <a:spLocks noGrp="1"/>
          </p:cNvSpPr>
          <p:nvPr>
            <p:ph type="body" sz="quarter" idx="11"/>
          </p:nvPr>
        </p:nvSpPr>
        <p:spPr>
          <a:xfrm>
            <a:off x="224024" y="2533345"/>
            <a:ext cx="8008937" cy="614461"/>
          </a:xfrm>
        </p:spPr>
        <p:txBody>
          <a:bodyPr vert="horz" lIns="0" tIns="0" rIns="0" bIns="0" rtlCol="0" anchor="t">
            <a:noAutofit/>
          </a:bodyPr>
          <a:lstStyle/>
          <a:p>
            <a:r>
              <a:rPr lang="en-US" sz="1800" dirty="0">
                <a:latin typeface="Arial"/>
                <a:cs typeface="Arial"/>
              </a:rPr>
              <a:t>Measurement Results From the 1</a:t>
            </a:r>
            <a:r>
              <a:rPr lang="en-US" sz="1800" baseline="30000" dirty="0">
                <a:latin typeface="Arial"/>
                <a:cs typeface="Arial"/>
              </a:rPr>
              <a:t>st</a:t>
            </a:r>
            <a:r>
              <a:rPr lang="en-US" sz="1800" dirty="0">
                <a:latin typeface="Arial"/>
                <a:cs typeface="Arial"/>
              </a:rPr>
              <a:t> Prototype</a:t>
            </a:r>
          </a:p>
        </p:txBody>
      </p:sp>
      <p:sp>
        <p:nvSpPr>
          <p:cNvPr id="3" name="TextBox 2"/>
          <p:cNvSpPr txBox="1"/>
          <p:nvPr/>
        </p:nvSpPr>
        <p:spPr>
          <a:xfrm>
            <a:off x="3724106" y="4993877"/>
            <a:ext cx="184731" cy="369332"/>
          </a:xfrm>
          <a:prstGeom prst="rect">
            <a:avLst/>
          </a:prstGeom>
          <a:noFill/>
        </p:spPr>
        <p:txBody>
          <a:bodyPr wrap="none" rtlCol="0">
            <a:spAutoFit/>
          </a:bodyPr>
          <a:lstStyle/>
          <a:p>
            <a:endParaRPr lang="en-US" dirty="0"/>
          </a:p>
        </p:txBody>
      </p:sp>
      <p:sp>
        <p:nvSpPr>
          <p:cNvPr id="8" name="Subtitle 5"/>
          <p:cNvSpPr txBox="1">
            <a:spLocks/>
          </p:cNvSpPr>
          <p:nvPr/>
        </p:nvSpPr>
        <p:spPr>
          <a:xfrm>
            <a:off x="249574" y="3529071"/>
            <a:ext cx="7989887" cy="114116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Clr>
                <a:schemeClr val="tx1"/>
              </a:buClr>
              <a:buFont typeface="Arial" pitchFamily="34" charset="0"/>
              <a:buNone/>
              <a:defRPr sz="1600" b="0" kern="1200" baseline="0">
                <a:solidFill>
                  <a:schemeClr val="bg1"/>
                </a:solidFill>
                <a:latin typeface="Arial" pitchFamily="34" charset="0"/>
                <a:ea typeface="+mn-ea"/>
                <a:cs typeface="Arial" pitchFamily="34" charset="0"/>
              </a:defRPr>
            </a:lvl1pPr>
            <a:lvl2pPr marL="457200" indent="0" algn="ctr" defTabSz="914400" rtl="0" eaLnBrk="1" latinLnBrk="0" hangingPunct="1">
              <a:lnSpc>
                <a:spcPct val="120000"/>
              </a:lnSpc>
              <a:spcBef>
                <a:spcPts val="0"/>
              </a:spcBef>
              <a:spcAft>
                <a:spcPts val="0"/>
              </a:spcAft>
              <a:buClr>
                <a:schemeClr val="bg2"/>
              </a:buClr>
              <a:buSzPct val="120000"/>
              <a:buFont typeface="Arial" pitchFamily="34" charset="0"/>
              <a:buNone/>
              <a:defRPr sz="22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lnSpc>
                <a:spcPct val="120000"/>
              </a:lnSpc>
              <a:spcBef>
                <a:spcPts val="0"/>
              </a:spcBef>
              <a:buClr>
                <a:schemeClr val="bg2"/>
              </a:buClr>
              <a:buSzPct val="120000"/>
              <a:buFont typeface="Arial" pitchFamily="34" charset="0"/>
              <a:buNone/>
              <a:defRPr sz="20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lnSpc>
                <a:spcPct val="120000"/>
              </a:lnSpc>
              <a:spcBef>
                <a:spcPts val="0"/>
              </a:spcBef>
              <a:buClr>
                <a:schemeClr val="bg2"/>
              </a:buClr>
              <a:buSzPct val="120000"/>
              <a:buFont typeface="Arial" pitchFamily="34" charset="0"/>
              <a:buNone/>
              <a:defRPr sz="18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lnSpc>
                <a:spcPct val="120000"/>
              </a:lnSpc>
              <a:spcBef>
                <a:spcPts val="0"/>
              </a:spcBef>
              <a:buClr>
                <a:schemeClr val="bg2"/>
              </a:buClr>
              <a:buSzPct val="12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CA" sz="1200" dirty="0"/>
          </a:p>
          <a:p>
            <a:r>
              <a:rPr lang="en-CA" sz="1200" dirty="0"/>
              <a:t>	</a:t>
            </a:r>
          </a:p>
        </p:txBody>
      </p:sp>
      <p:sp>
        <p:nvSpPr>
          <p:cNvPr id="10" name="Subtitle 5"/>
          <p:cNvSpPr>
            <a:spLocks noGrp="1"/>
          </p:cNvSpPr>
          <p:nvPr>
            <p:ph type="subTitle" idx="1"/>
          </p:nvPr>
        </p:nvSpPr>
        <p:spPr>
          <a:xfrm>
            <a:off x="268779" y="3103026"/>
            <a:ext cx="7989887" cy="1521557"/>
          </a:xfrm>
        </p:spPr>
        <p:txBody>
          <a:bodyPr vert="horz" lIns="0" tIns="0" rIns="0" bIns="0" rtlCol="0" anchor="t">
            <a:noAutofit/>
          </a:bodyPr>
          <a:lstStyle/>
          <a:p>
            <a:r>
              <a:rPr lang="en-CA" sz="900" dirty="0"/>
              <a:t>Feb 5</a:t>
            </a:r>
            <a:r>
              <a:rPr lang="en-CA" sz="900" baseline="30000" dirty="0"/>
              <a:t>th</a:t>
            </a:r>
            <a:r>
              <a:rPr lang="en-CA" sz="900" dirty="0"/>
              <a:t>, 2020 </a:t>
            </a:r>
          </a:p>
          <a:p>
            <a:r>
              <a:rPr lang="en-CA" sz="900" dirty="0"/>
              <a:t>A. Pena Perez, A. Gupta, D. Doering, P. Tsang, M. Convery, A. Dragone*</a:t>
            </a:r>
          </a:p>
          <a:p>
            <a:pPr>
              <a:lnSpc>
                <a:spcPct val="100000"/>
              </a:lnSpc>
              <a:spcAft>
                <a:spcPts val="0"/>
              </a:spcAft>
            </a:pPr>
            <a:endParaRPr lang="en-CA" sz="500" dirty="0"/>
          </a:p>
          <a:p>
            <a:pPr>
              <a:lnSpc>
                <a:spcPct val="100000"/>
              </a:lnSpc>
              <a:spcAft>
                <a:spcPts val="0"/>
              </a:spcAft>
            </a:pPr>
            <a:r>
              <a:rPr lang="en-CA" sz="700" dirty="0">
                <a:latin typeface="Arial"/>
                <a:cs typeface="Arial"/>
              </a:rPr>
              <a:t>(*dragone@slac.stanford.edu)</a:t>
            </a:r>
          </a:p>
        </p:txBody>
      </p:sp>
      <p:sp>
        <p:nvSpPr>
          <p:cNvPr id="11" name="Text Placeholder 1"/>
          <p:cNvSpPr txBox="1">
            <a:spLocks/>
          </p:cNvSpPr>
          <p:nvPr/>
        </p:nvSpPr>
        <p:spPr>
          <a:xfrm>
            <a:off x="222625" y="75425"/>
            <a:ext cx="8008937" cy="61446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
              </a:spcAft>
              <a:buClr>
                <a:schemeClr val="tx1"/>
              </a:buClr>
              <a:buFont typeface="Arial" pitchFamily="34" charset="0"/>
              <a:buNone/>
              <a:defRPr sz="4200" b="0" kern="1200" baseline="0">
                <a:solidFill>
                  <a:schemeClr val="bg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DUNE TPC Electronics Review</a:t>
            </a:r>
          </a:p>
          <a:p>
            <a:r>
              <a:rPr lang="en-US" sz="1200" dirty="0"/>
              <a:t>CERN - Geneva, Switzerland, 5</a:t>
            </a:r>
            <a:r>
              <a:rPr lang="en-US" sz="1200" baseline="30000" dirty="0"/>
              <a:t>th</a:t>
            </a:r>
            <a:r>
              <a:rPr lang="en-US" sz="1200" dirty="0"/>
              <a:t> – 7</a:t>
            </a:r>
            <a:r>
              <a:rPr lang="en-US" sz="1200" baseline="30000" dirty="0"/>
              <a:t>th</a:t>
            </a:r>
            <a:r>
              <a:rPr lang="en-US" sz="1200" dirty="0"/>
              <a:t> February, 2020</a:t>
            </a:r>
          </a:p>
        </p:txBody>
      </p:sp>
    </p:spTree>
    <p:extLst>
      <p:ext uri="{BB962C8B-B14F-4D97-AF65-F5344CB8AC3E}">
        <p14:creationId xmlns:p14="http://schemas.microsoft.com/office/powerpoint/2010/main" val="2301887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Functionality Test – Clock Domains</a:t>
            </a:r>
          </a:p>
        </p:txBody>
      </p:sp>
      <p:sp>
        <p:nvSpPr>
          <p:cNvPr id="3" name="TextBox 2"/>
          <p:cNvSpPr txBox="1"/>
          <p:nvPr/>
        </p:nvSpPr>
        <p:spPr>
          <a:xfrm>
            <a:off x="2805371" y="497880"/>
            <a:ext cx="5881429" cy="338554"/>
          </a:xfrm>
          <a:prstGeom prst="rect">
            <a:avLst/>
          </a:prstGeom>
          <a:noFill/>
        </p:spPr>
        <p:txBody>
          <a:bodyPr wrap="square" rtlCol="0">
            <a:spAutoFit/>
          </a:bodyPr>
          <a:lstStyle/>
          <a:p>
            <a:pPr marL="0" lvl="1">
              <a:buClr>
                <a:srgbClr val="C00000"/>
              </a:buClr>
            </a:pPr>
            <a:r>
              <a:rPr lang="en-US" sz="1600" b="1" dirty="0"/>
              <a:t>Clock Domains</a:t>
            </a:r>
          </a:p>
        </p:txBody>
      </p:sp>
      <p:graphicFrame>
        <p:nvGraphicFramePr>
          <p:cNvPr id="4" name="Table 3"/>
          <p:cNvGraphicFramePr>
            <a:graphicFrameLocks noGrp="1"/>
          </p:cNvGraphicFramePr>
          <p:nvPr>
            <p:extLst>
              <p:ext uri="{D42A27DB-BD31-4B8C-83A1-F6EECF244321}">
                <p14:modId xmlns:p14="http://schemas.microsoft.com/office/powerpoint/2010/main" val="4277486475"/>
              </p:ext>
            </p:extLst>
          </p:nvPr>
        </p:nvGraphicFramePr>
        <p:xfrm>
          <a:off x="2805371" y="891048"/>
          <a:ext cx="5952774" cy="2438400"/>
        </p:xfrm>
        <a:graphic>
          <a:graphicData uri="http://schemas.openxmlformats.org/drawingml/2006/table">
            <a:tbl>
              <a:tblPr firstRow="1" bandRow="1">
                <a:tableStyleId>{2D5ABB26-0587-4C30-8999-92F81FD0307C}</a:tableStyleId>
              </a:tblPr>
              <a:tblGrid>
                <a:gridCol w="5952774">
                  <a:extLst>
                    <a:ext uri="{9D8B030D-6E8A-4147-A177-3AD203B41FA5}">
                      <a16:colId xmlns:a16="http://schemas.microsoft.com/office/drawing/2014/main" xmlns="" val="20000"/>
                    </a:ext>
                  </a:extLst>
                </a:gridCol>
              </a:tblGrid>
              <a:tr h="228600">
                <a:tc>
                  <a:txBody>
                    <a:bodyPr/>
                    <a:lstStyle/>
                    <a:p>
                      <a:pPr algn="l"/>
                      <a:r>
                        <a:rPr lang="en-US" sz="1000" b="1" kern="1200" dirty="0">
                          <a:solidFill>
                            <a:schemeClr val="bg1"/>
                          </a:solidFill>
                          <a:latin typeface="+mn-lt"/>
                          <a:ea typeface="+mn-ea"/>
                          <a:cs typeface="+mn-cs"/>
                        </a:rPr>
                        <a:t>Check List – Verified (Room &amp; Cold)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3"/>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LVDS receivers (RXs) and transmitters (TXs) running at nominal speed (448MHz)</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152400">
                <a:tc>
                  <a:txBody>
                    <a:bodyPr/>
                    <a:lstStyle/>
                    <a:p>
                      <a:pPr algn="l"/>
                      <a:r>
                        <a:rPr lang="en-US" sz="1000" dirty="0"/>
                        <a:t>SACI control signals of LVDS modules</a:t>
                      </a:r>
                      <a:endParaRPr lang="en-US" sz="1000" b="0" dirty="0">
                        <a:solidFill>
                          <a:schemeClr val="tx1"/>
                        </a:solidFill>
                        <a:latin typeface="+mj-lt"/>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152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Master clock at 56MHz (PLL enabled)</a:t>
                      </a:r>
                      <a:r>
                        <a:rPr lang="en-US" sz="1000" baseline="0" dirty="0"/>
                        <a:t> </a:t>
                      </a:r>
                      <a:endParaRPr lang="en-US" sz="10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121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Master clock</a:t>
                      </a:r>
                      <a:r>
                        <a:rPr lang="en-US" sz="1000" baseline="0" dirty="0"/>
                        <a:t> at 224MHz and 448MHz (PLL disabled)</a:t>
                      </a:r>
                      <a:endParaRPr lang="en-US" sz="10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12192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t>Data output stream</a:t>
                      </a:r>
                      <a:r>
                        <a:rPr lang="en-US" sz="1000" baseline="0" dirty="0"/>
                        <a:t> at nominal 448Mbps DDR (896MHz)</a:t>
                      </a:r>
                      <a:endParaRPr lang="en-US" sz="10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t>Data synchronization</a:t>
                      </a:r>
                      <a:r>
                        <a:rPr lang="en-US" sz="1000" baseline="0" dirty="0"/>
                        <a:t> CRYO-FPGA</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r h="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baseline="0" dirty="0"/>
                        <a:t>Sampling rate of front-end channel at 2MSPS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7"/>
                  </a:ext>
                </a:extLst>
              </a:tr>
              <a:tr h="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baseline="0" dirty="0"/>
                        <a:t>Sampling rate of SAR ADCs at 8MSPS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8"/>
                  </a:ext>
                </a:extLst>
              </a:tr>
              <a:tr h="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baseline="0" dirty="0"/>
                        <a:t>Clock frequencies of back-end modules (DMUX, Encoder and Serializer)</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9"/>
                  </a:ext>
                </a:extLst>
              </a:tr>
            </a:tbl>
          </a:graphicData>
        </a:graphic>
      </p:graphicFrame>
      <p:sp>
        <p:nvSpPr>
          <p:cNvPr id="10" name="TextBox 9"/>
          <p:cNvSpPr txBox="1"/>
          <p:nvPr/>
        </p:nvSpPr>
        <p:spPr>
          <a:xfrm>
            <a:off x="6991657" y="4107950"/>
            <a:ext cx="652743" cy="215444"/>
          </a:xfrm>
          <a:prstGeom prst="rect">
            <a:avLst/>
          </a:prstGeom>
          <a:noFill/>
        </p:spPr>
        <p:txBody>
          <a:bodyPr wrap="none" rtlCol="0">
            <a:spAutoFit/>
          </a:bodyPr>
          <a:lstStyle/>
          <a:p>
            <a:r>
              <a:rPr lang="en-US" sz="800" dirty="0">
                <a:solidFill>
                  <a:schemeClr val="bg1"/>
                </a:solidFill>
              </a:rPr>
              <a:t>Histogram</a:t>
            </a:r>
          </a:p>
        </p:txBody>
      </p:sp>
      <p:pic>
        <p:nvPicPr>
          <p:cNvPr id="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615"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226355" y="3455065"/>
            <a:ext cx="2194560" cy="1554480"/>
            <a:chOff x="4226355" y="3351168"/>
            <a:chExt cx="2327195" cy="167850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26355" y="3351168"/>
              <a:ext cx="2327195" cy="1678502"/>
            </a:xfrm>
            <a:prstGeom prst="roundRect">
              <a:avLst>
                <a:gd name="adj" fmla="val 3853"/>
              </a:avLst>
            </a:prstGeom>
            <a:effectLst>
              <a:outerShdw blurRad="50800" dist="38100" dir="2700000" algn="tl" rotWithShape="0">
                <a:prstClr val="black">
                  <a:alpha val="40000"/>
                </a:prstClr>
              </a:outerShdw>
            </a:effectLst>
          </p:spPr>
        </p:pic>
        <p:sp>
          <p:nvSpPr>
            <p:cNvPr id="9" name="TextBox 8"/>
            <p:cNvSpPr txBox="1"/>
            <p:nvPr/>
          </p:nvSpPr>
          <p:spPr>
            <a:xfrm>
              <a:off x="5087915" y="4109634"/>
              <a:ext cx="779381" cy="215444"/>
            </a:xfrm>
            <a:prstGeom prst="rect">
              <a:avLst/>
            </a:prstGeom>
            <a:noFill/>
          </p:spPr>
          <p:txBody>
            <a:bodyPr wrap="none" rtlCol="0">
              <a:spAutoFit/>
            </a:bodyPr>
            <a:lstStyle/>
            <a:p>
              <a:r>
                <a:rPr lang="en-US" sz="800" dirty="0">
                  <a:solidFill>
                    <a:schemeClr val="bg1"/>
                  </a:solidFill>
                </a:rPr>
                <a:t>Eye Diagram</a:t>
              </a:r>
            </a:p>
          </p:txBody>
        </p:sp>
      </p:grpSp>
      <p:grpSp>
        <p:nvGrpSpPr>
          <p:cNvPr id="11" name="Group 10"/>
          <p:cNvGrpSpPr/>
          <p:nvPr/>
        </p:nvGrpSpPr>
        <p:grpSpPr>
          <a:xfrm>
            <a:off x="6563585" y="3455065"/>
            <a:ext cx="2194560" cy="1554480"/>
            <a:chOff x="6661380" y="3351168"/>
            <a:chExt cx="2327195" cy="1678502"/>
          </a:xfrm>
        </p:grpSpPr>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61380" y="3351168"/>
              <a:ext cx="2327195" cy="1678502"/>
            </a:xfrm>
            <a:prstGeom prst="roundRect">
              <a:avLst>
                <a:gd name="adj" fmla="val 3853"/>
              </a:avLst>
            </a:prstGeom>
            <a:effectLst>
              <a:outerShdw blurRad="50800" dist="38100" dir="2700000" algn="tl" rotWithShape="0">
                <a:prstClr val="black">
                  <a:alpha val="40000"/>
                </a:prstClr>
              </a:outerShdw>
            </a:effectLst>
          </p:spPr>
        </p:pic>
        <p:sp>
          <p:nvSpPr>
            <p:cNvPr id="13" name="TextBox 12"/>
            <p:cNvSpPr txBox="1"/>
            <p:nvPr/>
          </p:nvSpPr>
          <p:spPr>
            <a:xfrm>
              <a:off x="6991657" y="4125388"/>
              <a:ext cx="652743" cy="215444"/>
            </a:xfrm>
            <a:prstGeom prst="rect">
              <a:avLst/>
            </a:prstGeom>
            <a:noFill/>
          </p:spPr>
          <p:txBody>
            <a:bodyPr wrap="none" rtlCol="0">
              <a:spAutoFit/>
            </a:bodyPr>
            <a:lstStyle/>
            <a:p>
              <a:r>
                <a:rPr lang="en-US" sz="800" dirty="0">
                  <a:solidFill>
                    <a:schemeClr val="bg1"/>
                  </a:solidFill>
                </a:rPr>
                <a:t>Histogram</a:t>
              </a:r>
            </a:p>
          </p:txBody>
        </p:sp>
      </p:grpSp>
      <p:sp>
        <p:nvSpPr>
          <p:cNvPr id="15" name="TextBox 14"/>
          <p:cNvSpPr txBox="1"/>
          <p:nvPr/>
        </p:nvSpPr>
        <p:spPr>
          <a:xfrm>
            <a:off x="2743391" y="3477410"/>
            <a:ext cx="1406154" cy="369332"/>
          </a:xfrm>
          <a:prstGeom prst="rect">
            <a:avLst/>
          </a:prstGeom>
          <a:noFill/>
        </p:spPr>
        <p:txBody>
          <a:bodyPr wrap="none" rtlCol="0">
            <a:spAutoFit/>
          </a:bodyPr>
          <a:lstStyle/>
          <a:p>
            <a:r>
              <a:rPr lang="en-US" sz="900" dirty="0">
                <a:solidFill>
                  <a:srgbClr val="C00000"/>
                </a:solidFill>
              </a:rPr>
              <a:t>PLL typical response</a:t>
            </a:r>
          </a:p>
          <a:p>
            <a:r>
              <a:rPr lang="en-US" sz="900" dirty="0">
                <a:solidFill>
                  <a:srgbClr val="C00000"/>
                </a:solidFill>
              </a:rPr>
              <a:t>(measured jitter ~ 60ps)</a:t>
            </a:r>
          </a:p>
        </p:txBody>
      </p:sp>
      <p:sp>
        <p:nvSpPr>
          <p:cNvPr id="5" name="Slide Number Placeholder 4"/>
          <p:cNvSpPr>
            <a:spLocks noGrp="1"/>
          </p:cNvSpPr>
          <p:nvPr>
            <p:ph type="sldNum" sz="quarter" idx="11"/>
          </p:nvPr>
        </p:nvSpPr>
        <p:spPr>
          <a:xfrm>
            <a:off x="8823263" y="4738690"/>
            <a:ext cx="318932" cy="404813"/>
          </a:xfrm>
        </p:spPr>
        <p:txBody>
          <a:bodyPr/>
          <a:lstStyle/>
          <a:p>
            <a:fld id="{5BD36294-2849-48A8-8531-5354CF3095D2}" type="slidenum">
              <a:rPr lang="en-US" smtClean="0"/>
              <a:pPr/>
              <a:t>10</a:t>
            </a:fld>
            <a:endParaRPr lang="en-US" dirty="0"/>
          </a:p>
        </p:txBody>
      </p:sp>
    </p:spTree>
    <p:extLst>
      <p:ext uri="{BB962C8B-B14F-4D97-AF65-F5344CB8AC3E}">
        <p14:creationId xmlns:p14="http://schemas.microsoft.com/office/powerpoint/2010/main" val="1903298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Functionality Test – Analog and Digital LDOs (I)</a:t>
            </a:r>
          </a:p>
        </p:txBody>
      </p:sp>
      <p:graphicFrame>
        <p:nvGraphicFramePr>
          <p:cNvPr id="4" name="Table 3"/>
          <p:cNvGraphicFramePr>
            <a:graphicFrameLocks noGrp="1"/>
          </p:cNvGraphicFramePr>
          <p:nvPr>
            <p:extLst>
              <p:ext uri="{D42A27DB-BD31-4B8C-83A1-F6EECF244321}">
                <p14:modId xmlns:p14="http://schemas.microsoft.com/office/powerpoint/2010/main" val="2495459125"/>
              </p:ext>
            </p:extLst>
          </p:nvPr>
        </p:nvGraphicFramePr>
        <p:xfrm>
          <a:off x="2805370" y="896551"/>
          <a:ext cx="5946671" cy="1745032"/>
        </p:xfrm>
        <a:graphic>
          <a:graphicData uri="http://schemas.openxmlformats.org/drawingml/2006/table">
            <a:tbl>
              <a:tblPr firstRow="1" bandRow="1">
                <a:tableStyleId>{2D5ABB26-0587-4C30-8999-92F81FD0307C}</a:tableStyleId>
              </a:tblPr>
              <a:tblGrid>
                <a:gridCol w="5946671">
                  <a:extLst>
                    <a:ext uri="{9D8B030D-6E8A-4147-A177-3AD203B41FA5}">
                      <a16:colId xmlns:a16="http://schemas.microsoft.com/office/drawing/2014/main" xmlns="" val="20000"/>
                    </a:ext>
                  </a:extLst>
                </a:gridCol>
              </a:tblGrid>
              <a:tr h="240385">
                <a:tc>
                  <a:txBody>
                    <a:bodyPr/>
                    <a:lstStyle/>
                    <a:p>
                      <a:pPr algn="l"/>
                      <a:r>
                        <a:rPr lang="en-US" sz="1000" b="1" kern="1200" dirty="0">
                          <a:solidFill>
                            <a:schemeClr val="bg1"/>
                          </a:solidFill>
                          <a:latin typeface="+mn-lt"/>
                          <a:ea typeface="+mn-ea"/>
                          <a:cs typeface="+mn-cs"/>
                        </a:rPr>
                        <a:t>Check List – Verified (Room &amp; Cold)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2533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2.5V nominal supply of cold board (red dots in figure) </a:t>
                      </a:r>
                      <a:r>
                        <a:rPr lang="en-US" sz="1000" b="1" kern="1200" baseline="30000" dirty="0">
                          <a:solidFill>
                            <a:srgbClr val="FF0000"/>
                          </a:solidFill>
                          <a:latin typeface="+mn-lt"/>
                          <a:ea typeface="+mn-ea"/>
                          <a:cs typeface="+mn-cs"/>
                        </a:rPr>
                        <a:t>2</a:t>
                      </a:r>
                      <a:endParaRPr lang="en-US" sz="1000" b="1" dirty="0">
                        <a:solidFill>
                          <a:srgbClr val="FF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240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Control of analog and digital LDO outputs through SACI bit controls</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240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Control of reference voltage of analog and digital LDOs through SACI bit controls</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r h="2533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Adjustment of analog LDO</a:t>
                      </a:r>
                      <a:r>
                        <a:rPr lang="en-US" sz="1000" baseline="0" dirty="0"/>
                        <a:t> outputs at </a:t>
                      </a:r>
                      <a:r>
                        <a:rPr lang="en-US" sz="1000" dirty="0"/>
                        <a:t>2.0V (blue</a:t>
                      </a:r>
                      <a:r>
                        <a:rPr lang="en-US" sz="1000" baseline="0" dirty="0"/>
                        <a:t> dots in figure</a:t>
                      </a:r>
                      <a:r>
                        <a:rPr lang="en-US" sz="1000" dirty="0"/>
                        <a:t>) </a:t>
                      </a:r>
                      <a:r>
                        <a:rPr lang="en-US" sz="1000" b="1" kern="1200" baseline="30000" dirty="0">
                          <a:solidFill>
                            <a:srgbClr val="FF0000"/>
                          </a:solidFill>
                          <a:latin typeface="+mn-lt"/>
                          <a:ea typeface="+mn-ea"/>
                          <a:cs typeface="+mn-cs"/>
                        </a:rPr>
                        <a:t>2</a:t>
                      </a:r>
                      <a:endParaRPr lang="en-US" sz="1000" b="1" dirty="0">
                        <a:solidFill>
                          <a:srgbClr val="FF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2533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Adjustment of</a:t>
                      </a:r>
                      <a:r>
                        <a:rPr lang="en-US" sz="1000" baseline="0" dirty="0"/>
                        <a:t> digital LDO outputs at 2.0V and 1.0V (blue dots in figure)</a:t>
                      </a:r>
                      <a:r>
                        <a:rPr lang="en-US" sz="1000" b="0" kern="1200" baseline="30000" dirty="0">
                          <a:solidFill>
                            <a:srgbClr val="FF0000"/>
                          </a:solidFill>
                          <a:latin typeface="+mn-lt"/>
                          <a:ea typeface="+mn-ea"/>
                          <a:cs typeface="+mn-cs"/>
                        </a:rPr>
                        <a:t> </a:t>
                      </a:r>
                      <a:r>
                        <a:rPr lang="en-US" sz="1000" b="1" kern="1200" baseline="30000" dirty="0">
                          <a:solidFill>
                            <a:srgbClr val="FF0000"/>
                          </a:solidFill>
                          <a:latin typeface="+mn-lt"/>
                          <a:ea typeface="+mn-ea"/>
                          <a:cs typeface="+mn-cs"/>
                        </a:rPr>
                        <a:t>2</a:t>
                      </a:r>
                      <a:endParaRPr lang="en-US" sz="1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2533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Adjustment of reference</a:t>
                      </a:r>
                      <a:r>
                        <a:rPr lang="en-US" sz="1000" baseline="0" dirty="0"/>
                        <a:t> voltage of all LDOs at 1.0V (green dots in figure)</a:t>
                      </a:r>
                      <a:r>
                        <a:rPr lang="en-US" sz="1000" b="0" kern="1200" baseline="30000" dirty="0">
                          <a:solidFill>
                            <a:srgbClr val="FF0000"/>
                          </a:solidFill>
                          <a:latin typeface="+mn-lt"/>
                          <a:ea typeface="+mn-ea"/>
                          <a:cs typeface="+mn-cs"/>
                        </a:rPr>
                        <a:t> </a:t>
                      </a:r>
                      <a:r>
                        <a:rPr lang="en-US" sz="1000" b="1" kern="1200" baseline="30000" dirty="0">
                          <a:solidFill>
                            <a:srgbClr val="FF0000"/>
                          </a:solidFill>
                          <a:latin typeface="+mn-lt"/>
                          <a:ea typeface="+mn-ea"/>
                          <a:cs typeface="+mn-cs"/>
                        </a:rPr>
                        <a:t>2</a:t>
                      </a:r>
                      <a:endParaRPr lang="en-US" sz="1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bl>
          </a:graphicData>
        </a:graphic>
      </p:graphicFrame>
      <p:sp>
        <p:nvSpPr>
          <p:cNvPr id="5" name="TextBox 4"/>
          <p:cNvSpPr txBox="1"/>
          <p:nvPr/>
        </p:nvSpPr>
        <p:spPr>
          <a:xfrm>
            <a:off x="2805370" y="497880"/>
            <a:ext cx="5881430" cy="338554"/>
          </a:xfrm>
          <a:prstGeom prst="rect">
            <a:avLst/>
          </a:prstGeom>
          <a:noFill/>
        </p:spPr>
        <p:txBody>
          <a:bodyPr wrap="square" rtlCol="0">
            <a:spAutoFit/>
          </a:bodyPr>
          <a:lstStyle/>
          <a:p>
            <a:pPr>
              <a:buClr>
                <a:srgbClr val="C00000"/>
              </a:buClr>
            </a:pPr>
            <a:r>
              <a:rPr lang="en-US" sz="1600" b="1" dirty="0"/>
              <a:t>On-Chip Supply Regulation</a:t>
            </a:r>
          </a:p>
        </p:txBody>
      </p:sp>
      <p:pic>
        <p:nvPicPr>
          <p:cNvPr id="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615"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68479" y="3533485"/>
            <a:ext cx="2214436" cy="1457780"/>
            <a:chOff x="155425" y="3533485"/>
            <a:chExt cx="2214436" cy="1457780"/>
          </a:xfrm>
        </p:grpSpPr>
        <p:grpSp>
          <p:nvGrpSpPr>
            <p:cNvPr id="11" name="Group 10"/>
            <p:cNvGrpSpPr/>
            <p:nvPr/>
          </p:nvGrpSpPr>
          <p:grpSpPr>
            <a:xfrm>
              <a:off x="155425" y="3533485"/>
              <a:ext cx="2214436" cy="1457780"/>
              <a:chOff x="381000" y="1121599"/>
              <a:chExt cx="3923010" cy="2840801"/>
            </a:xfrm>
          </p:grpSpPr>
          <p:pic>
            <p:nvPicPr>
              <p:cNvPr id="12"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1121599"/>
                <a:ext cx="3923010" cy="2840801"/>
              </a:xfrm>
              <a:prstGeom prst="rect">
                <a:avLst/>
              </a:prstGeom>
            </p:spPr>
          </p:pic>
          <p:sp>
            <p:nvSpPr>
              <p:cNvPr id="13" name="TextBox 14"/>
              <p:cNvSpPr txBox="1"/>
              <p:nvPr/>
            </p:nvSpPr>
            <p:spPr>
              <a:xfrm>
                <a:off x="1112259" y="1940225"/>
                <a:ext cx="1557252" cy="739274"/>
              </a:xfrm>
              <a:prstGeom prst="roundRect">
                <a:avLst>
                  <a:gd name="adj" fmla="val 29953"/>
                </a:avLst>
              </a:prstGeom>
              <a:solidFill>
                <a:schemeClr val="bg1"/>
              </a:solid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2"/>
                    </a:solidFill>
                  </a:rPr>
                  <a:t>Low noise</a:t>
                </a:r>
              </a:p>
              <a:p>
                <a:r>
                  <a:rPr lang="en-US" sz="1200" dirty="0">
                    <a:solidFill>
                      <a:schemeClr val="bg2"/>
                    </a:solidFill>
                  </a:rPr>
                  <a:t>amplifier</a:t>
                </a:r>
              </a:p>
            </p:txBody>
          </p:sp>
        </p:grpSp>
        <p:sp>
          <p:nvSpPr>
            <p:cNvPr id="17" name="Rounded Rectangle 16"/>
            <p:cNvSpPr/>
            <p:nvPr/>
          </p:nvSpPr>
          <p:spPr>
            <a:xfrm>
              <a:off x="246488" y="4488079"/>
              <a:ext cx="873555" cy="278606"/>
            </a:xfrm>
            <a:prstGeom prst="roundRect">
              <a:avLst/>
            </a:prstGeom>
            <a:solidFill>
              <a:srgbClr val="002060"/>
            </a:solidFill>
          </p:spPr>
          <p:txBody>
            <a:bodyPr wrap="square">
              <a:spAutoFit/>
            </a:bodyPr>
            <a:lstStyle/>
            <a:p>
              <a:pPr algn="ctr"/>
              <a:r>
                <a:rPr lang="en-US" sz="1200" dirty="0">
                  <a:solidFill>
                    <a:srgbClr val="FFFFFF"/>
                  </a:solidFill>
                </a:rPr>
                <a:t>LDO1</a:t>
              </a:r>
            </a:p>
          </p:txBody>
        </p:sp>
      </p:grpSp>
      <p:grpSp>
        <p:nvGrpSpPr>
          <p:cNvPr id="7" name="Group 6"/>
          <p:cNvGrpSpPr/>
          <p:nvPr/>
        </p:nvGrpSpPr>
        <p:grpSpPr>
          <a:xfrm>
            <a:off x="2766965" y="3530899"/>
            <a:ext cx="2212409" cy="1456445"/>
            <a:chOff x="2666831" y="3530899"/>
            <a:chExt cx="2212409" cy="1456445"/>
          </a:xfrm>
        </p:grpSpPr>
        <p:grpSp>
          <p:nvGrpSpPr>
            <p:cNvPr id="14" name="Group 13"/>
            <p:cNvGrpSpPr/>
            <p:nvPr/>
          </p:nvGrpSpPr>
          <p:grpSpPr>
            <a:xfrm>
              <a:off x="2666831" y="3530899"/>
              <a:ext cx="2212409" cy="1456445"/>
              <a:chOff x="1371599" y="3124200"/>
              <a:chExt cx="2677015" cy="1938528"/>
            </a:xfrm>
          </p:grpSpPr>
          <p:pic>
            <p:nvPicPr>
              <p:cNvPr id="15" name="Content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1599" y="3124200"/>
                <a:ext cx="2677015" cy="1938528"/>
              </a:xfrm>
              <a:prstGeom prst="rect">
                <a:avLst/>
              </a:prstGeom>
            </p:spPr>
          </p:pic>
          <p:sp>
            <p:nvSpPr>
              <p:cNvPr id="16" name="TextBox 15"/>
              <p:cNvSpPr txBox="1"/>
              <p:nvPr/>
            </p:nvSpPr>
            <p:spPr>
              <a:xfrm>
                <a:off x="1962191" y="3646509"/>
                <a:ext cx="1014737" cy="459031"/>
              </a:xfrm>
              <a:prstGeom prst="roundRect">
                <a:avLst>
                  <a:gd name="adj" fmla="val 29953"/>
                </a:avLst>
              </a:prstGeom>
              <a:solidFill>
                <a:schemeClr val="bg1"/>
              </a:solidFill>
            </p:spPr>
            <p:txBody>
              <a:bodyPr wrap="none" rtlCol="0" anchor="ctr">
                <a:spAutoFit/>
              </a:bodyPr>
              <a:lstStyle/>
              <a:p>
                <a:r>
                  <a:rPr lang="en-US" sz="1200" dirty="0">
                    <a:solidFill>
                      <a:srgbClr val="0070C0"/>
                    </a:solidFill>
                  </a:rPr>
                  <a:t>Low power</a:t>
                </a:r>
              </a:p>
              <a:p>
                <a:r>
                  <a:rPr lang="en-US" sz="1200" dirty="0">
                    <a:solidFill>
                      <a:srgbClr val="0070C0"/>
                    </a:solidFill>
                  </a:rPr>
                  <a:t>amplifier</a:t>
                </a:r>
              </a:p>
            </p:txBody>
          </p:sp>
        </p:grpSp>
        <p:sp>
          <p:nvSpPr>
            <p:cNvPr id="18" name="Rounded Rectangle 17"/>
            <p:cNvSpPr/>
            <p:nvPr/>
          </p:nvSpPr>
          <p:spPr>
            <a:xfrm>
              <a:off x="2766965" y="4478308"/>
              <a:ext cx="873555" cy="278606"/>
            </a:xfrm>
            <a:prstGeom prst="roundRect">
              <a:avLst/>
            </a:prstGeom>
            <a:solidFill>
              <a:srgbClr val="0070C0"/>
            </a:solidFill>
          </p:spPr>
          <p:txBody>
            <a:bodyPr wrap="square">
              <a:spAutoFit/>
            </a:bodyPr>
            <a:lstStyle/>
            <a:p>
              <a:pPr algn="ctr"/>
              <a:r>
                <a:rPr lang="en-US" sz="1200" dirty="0">
                  <a:solidFill>
                    <a:srgbClr val="FFFFFF"/>
                  </a:solidFill>
                </a:rPr>
                <a:t>LDO2</a:t>
              </a:r>
            </a:p>
          </p:txBody>
        </p:sp>
      </p:grpSp>
      <p:sp>
        <p:nvSpPr>
          <p:cNvPr id="59" name="Rectangle 58"/>
          <p:cNvSpPr/>
          <p:nvPr/>
        </p:nvSpPr>
        <p:spPr>
          <a:xfrm>
            <a:off x="2724719" y="2677759"/>
            <a:ext cx="2999431" cy="338554"/>
          </a:xfrm>
          <a:prstGeom prst="rect">
            <a:avLst/>
          </a:prstGeom>
        </p:spPr>
        <p:txBody>
          <a:bodyPr wrap="square">
            <a:spAutoFit/>
          </a:bodyPr>
          <a:lstStyle/>
          <a:p>
            <a:r>
              <a:rPr lang="en-US" sz="800" b="1" baseline="30000" dirty="0">
                <a:solidFill>
                  <a:srgbClr val="FF0000"/>
                </a:solidFill>
              </a:rPr>
              <a:t>2</a:t>
            </a:r>
            <a:r>
              <a:rPr lang="en-US" sz="800" baseline="30000" dirty="0">
                <a:solidFill>
                  <a:srgbClr val="C00000"/>
                </a:solidFill>
              </a:rPr>
              <a:t> </a:t>
            </a:r>
            <a:r>
              <a:rPr lang="en-US" sz="800" dirty="0"/>
              <a:t>Voltages were measured directly at the external filter capacitors of cold board</a:t>
            </a:r>
            <a:endParaRPr lang="en-US" sz="700" dirty="0"/>
          </a:p>
        </p:txBody>
      </p:sp>
      <p:grpSp>
        <p:nvGrpSpPr>
          <p:cNvPr id="58" name="Group 57"/>
          <p:cNvGrpSpPr/>
          <p:nvPr/>
        </p:nvGrpSpPr>
        <p:grpSpPr>
          <a:xfrm>
            <a:off x="5889727" y="2713859"/>
            <a:ext cx="2862314" cy="2341393"/>
            <a:chOff x="6108201" y="2686965"/>
            <a:chExt cx="2862314" cy="2341393"/>
          </a:xfrm>
        </p:grpSpPr>
        <p:pic>
          <p:nvPicPr>
            <p:cNvPr id="20" name="Picture 2" descr="V:\REDIC\shared\Cryo_documentation\DUNE\DAQ_Board_Interface\DUNE_cold_board_top_layout.PNG"/>
            <p:cNvPicPr>
              <a:picLocks noChangeAspect="1" noChangeArrowheads="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rot="16200000">
              <a:off x="6368661" y="2426505"/>
              <a:ext cx="2341393" cy="2862314"/>
            </a:xfrm>
            <a:prstGeom prst="roundRect">
              <a:avLst>
                <a:gd name="adj" fmla="val 3285"/>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Oval 20"/>
            <p:cNvSpPr/>
            <p:nvPr/>
          </p:nvSpPr>
          <p:spPr>
            <a:xfrm>
              <a:off x="8176533" y="4088643"/>
              <a:ext cx="47314" cy="47314"/>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72860" y="4423584"/>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176533" y="3430212"/>
              <a:ext cx="47314" cy="47314"/>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934515" y="3558909"/>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176533" y="3956038"/>
              <a:ext cx="47314" cy="47314"/>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176533" y="3689429"/>
              <a:ext cx="47314" cy="47314"/>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934515" y="3793707"/>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934515" y="3676705"/>
              <a:ext cx="52045" cy="52045"/>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176533" y="3565011"/>
              <a:ext cx="47314" cy="47314"/>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34515" y="4295006"/>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934515" y="4180317"/>
              <a:ext cx="52045" cy="52045"/>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934515" y="4544251"/>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934515" y="4423584"/>
              <a:ext cx="52045" cy="52045"/>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72860" y="4557987"/>
              <a:ext cx="52045" cy="52045"/>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805576" y="3677688"/>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805576" y="3811481"/>
              <a:ext cx="52045" cy="52045"/>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805576" y="3934218"/>
              <a:ext cx="52045" cy="52045"/>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805576" y="4172787"/>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7072860" y="3427847"/>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805576" y="4297818"/>
              <a:ext cx="52045" cy="52045"/>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805576" y="4423584"/>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805576" y="3428872"/>
              <a:ext cx="52045" cy="52045"/>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072860" y="4168294"/>
              <a:ext cx="52045" cy="52045"/>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072860" y="4302698"/>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072860" y="3677688"/>
              <a:ext cx="52045" cy="52045"/>
            </a:xfrm>
            <a:prstGeom prst="ellipse">
              <a:avLst/>
            </a:prstGeom>
            <a:solidFill>
              <a:schemeClr val="accent5"/>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072860" y="3562646"/>
              <a:ext cx="52045" cy="52045"/>
            </a:xfrm>
            <a:prstGeom prst="ellipse">
              <a:avLst/>
            </a:prstGeom>
            <a:solidFill>
              <a:schemeClr val="tx2">
                <a:lumMod val="60000"/>
                <a:lumOff val="4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351078" y="3433541"/>
              <a:ext cx="43013" cy="39103"/>
            </a:xfrm>
            <a:prstGeom prst="ellipse">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398319" y="4410503"/>
              <a:ext cx="43013" cy="39103"/>
            </a:xfrm>
            <a:prstGeom prst="ellipse">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388369" y="4558574"/>
              <a:ext cx="52045" cy="47314"/>
            </a:xfrm>
            <a:prstGeom prst="ellips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612017" y="4865154"/>
              <a:ext cx="52045" cy="47314"/>
            </a:xfrm>
            <a:prstGeom prst="ellips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6324473" y="2893909"/>
              <a:ext cx="1511952" cy="253916"/>
            </a:xfrm>
            <a:prstGeom prst="rect">
              <a:avLst/>
            </a:prstGeom>
            <a:noFill/>
          </p:spPr>
          <p:txBody>
            <a:bodyPr wrap="none" rtlCol="0">
              <a:spAutoFit/>
            </a:bodyPr>
            <a:lstStyle/>
            <a:p>
              <a:r>
                <a:rPr lang="en-US" sz="1050" b="1" dirty="0">
                  <a:solidFill>
                    <a:schemeClr val="bg1">
                      <a:lumMod val="50000"/>
                    </a:schemeClr>
                  </a:solidFill>
                </a:rPr>
                <a:t>Layout of cold board</a:t>
              </a:r>
            </a:p>
          </p:txBody>
        </p:sp>
        <p:sp>
          <p:nvSpPr>
            <p:cNvPr id="57" name="TextBox 56"/>
            <p:cNvSpPr txBox="1"/>
            <p:nvPr/>
          </p:nvSpPr>
          <p:spPr>
            <a:xfrm>
              <a:off x="7349062" y="3751126"/>
              <a:ext cx="352953" cy="160884"/>
            </a:xfrm>
            <a:prstGeom prst="rect">
              <a:avLst/>
            </a:prstGeom>
            <a:noFill/>
          </p:spPr>
          <p:txBody>
            <a:bodyPr wrap="none" rtlCol="0">
              <a:spAutoFit/>
            </a:bodyPr>
            <a:lstStyle/>
            <a:p>
              <a:r>
                <a:rPr lang="en-US" sz="550" b="1" dirty="0">
                  <a:solidFill>
                    <a:schemeClr val="bg1"/>
                  </a:solidFill>
                </a:rPr>
                <a:t>CRYO</a:t>
              </a:r>
            </a:p>
          </p:txBody>
        </p:sp>
      </p:grpSp>
      <p:grpSp>
        <p:nvGrpSpPr>
          <p:cNvPr id="64" name="Group 63"/>
          <p:cNvGrpSpPr/>
          <p:nvPr/>
        </p:nvGrpSpPr>
        <p:grpSpPr>
          <a:xfrm>
            <a:off x="4917903" y="3151257"/>
            <a:ext cx="933418" cy="230832"/>
            <a:chOff x="6401509" y="1581150"/>
            <a:chExt cx="933418" cy="230832"/>
          </a:xfrm>
        </p:grpSpPr>
        <p:sp>
          <p:nvSpPr>
            <p:cNvPr id="65" name="Oval 64"/>
            <p:cNvSpPr/>
            <p:nvPr/>
          </p:nvSpPr>
          <p:spPr>
            <a:xfrm>
              <a:off x="6401509" y="1653169"/>
              <a:ext cx="92202" cy="92202"/>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6477000" y="1581150"/>
              <a:ext cx="857927" cy="230832"/>
            </a:xfrm>
            <a:prstGeom prst="rect">
              <a:avLst/>
            </a:prstGeom>
            <a:noFill/>
          </p:spPr>
          <p:txBody>
            <a:bodyPr wrap="none" rtlCol="0">
              <a:spAutoFit/>
            </a:bodyPr>
            <a:lstStyle/>
            <a:p>
              <a:r>
                <a:rPr lang="en-US" sz="900" dirty="0"/>
                <a:t>LDO Outputs</a:t>
              </a:r>
            </a:p>
          </p:txBody>
        </p:sp>
      </p:grpSp>
      <p:grpSp>
        <p:nvGrpSpPr>
          <p:cNvPr id="67" name="Group 66"/>
          <p:cNvGrpSpPr/>
          <p:nvPr/>
        </p:nvGrpSpPr>
        <p:grpSpPr>
          <a:xfrm>
            <a:off x="4925279" y="3352638"/>
            <a:ext cx="906806" cy="230832"/>
            <a:chOff x="6415279" y="1897618"/>
            <a:chExt cx="906806" cy="230832"/>
          </a:xfrm>
        </p:grpSpPr>
        <p:sp>
          <p:nvSpPr>
            <p:cNvPr id="68" name="Oval 67"/>
            <p:cNvSpPr/>
            <p:nvPr/>
          </p:nvSpPr>
          <p:spPr>
            <a:xfrm>
              <a:off x="6415279" y="1956424"/>
              <a:ext cx="83820" cy="92202"/>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483394" y="1897618"/>
              <a:ext cx="838691" cy="230832"/>
            </a:xfrm>
            <a:prstGeom prst="rect">
              <a:avLst/>
            </a:prstGeom>
            <a:noFill/>
          </p:spPr>
          <p:txBody>
            <a:bodyPr wrap="none" rtlCol="0">
              <a:spAutoFit/>
            </a:bodyPr>
            <a:lstStyle/>
            <a:p>
              <a:r>
                <a:rPr lang="en-US" sz="900" dirty="0"/>
                <a:t>LDO 1V </a:t>
              </a:r>
              <a:r>
                <a:rPr lang="en-US" sz="900" dirty="0" err="1"/>
                <a:t>Vref</a:t>
              </a:r>
              <a:endParaRPr lang="en-US" sz="900" dirty="0"/>
            </a:p>
          </p:txBody>
        </p:sp>
      </p:grpSp>
      <p:grpSp>
        <p:nvGrpSpPr>
          <p:cNvPr id="70" name="Group 69"/>
          <p:cNvGrpSpPr/>
          <p:nvPr/>
        </p:nvGrpSpPr>
        <p:grpSpPr>
          <a:xfrm>
            <a:off x="4917645" y="2955398"/>
            <a:ext cx="888516" cy="230832"/>
            <a:chOff x="6395115" y="1897618"/>
            <a:chExt cx="888516" cy="230832"/>
          </a:xfrm>
        </p:grpSpPr>
        <p:sp>
          <p:nvSpPr>
            <p:cNvPr id="71" name="Oval 70"/>
            <p:cNvSpPr/>
            <p:nvPr/>
          </p:nvSpPr>
          <p:spPr>
            <a:xfrm>
              <a:off x="6395115" y="1970757"/>
              <a:ext cx="92202" cy="9220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6477000" y="1897618"/>
              <a:ext cx="806631" cy="230832"/>
            </a:xfrm>
            <a:prstGeom prst="rect">
              <a:avLst/>
            </a:prstGeom>
            <a:noFill/>
          </p:spPr>
          <p:txBody>
            <a:bodyPr wrap="none" rtlCol="0">
              <a:spAutoFit/>
            </a:bodyPr>
            <a:lstStyle/>
            <a:p>
              <a:r>
                <a:rPr lang="en-US" sz="900" dirty="0"/>
                <a:t>2.5V Supply</a:t>
              </a:r>
            </a:p>
          </p:txBody>
        </p:sp>
      </p:gr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11</a:t>
            </a:fld>
            <a:endParaRPr lang="en-US" dirty="0"/>
          </a:p>
        </p:txBody>
      </p:sp>
    </p:spTree>
    <p:extLst>
      <p:ext uri="{BB962C8B-B14F-4D97-AF65-F5344CB8AC3E}">
        <p14:creationId xmlns:p14="http://schemas.microsoft.com/office/powerpoint/2010/main" val="2383404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Functionality Test – Analog and Digital LDOs (II)</a:t>
            </a:r>
          </a:p>
        </p:txBody>
      </p:sp>
      <p:graphicFrame>
        <p:nvGraphicFramePr>
          <p:cNvPr id="4" name="Table 3"/>
          <p:cNvGraphicFramePr>
            <a:graphicFrameLocks noGrp="1"/>
          </p:cNvGraphicFramePr>
          <p:nvPr>
            <p:extLst>
              <p:ext uri="{D42A27DB-BD31-4B8C-83A1-F6EECF244321}">
                <p14:modId xmlns:p14="http://schemas.microsoft.com/office/powerpoint/2010/main" val="2702653943"/>
              </p:ext>
            </p:extLst>
          </p:nvPr>
        </p:nvGraphicFramePr>
        <p:xfrm>
          <a:off x="2819123" y="1182776"/>
          <a:ext cx="5862212" cy="1965048"/>
        </p:xfrm>
        <a:graphic>
          <a:graphicData uri="http://schemas.openxmlformats.org/drawingml/2006/table">
            <a:tbl>
              <a:tblPr firstRow="1" bandRow="1">
                <a:tableStyleId>{2D5ABB26-0587-4C30-8999-92F81FD0307C}</a:tableStyleId>
              </a:tblPr>
              <a:tblGrid>
                <a:gridCol w="706918">
                  <a:extLst>
                    <a:ext uri="{9D8B030D-6E8A-4147-A177-3AD203B41FA5}">
                      <a16:colId xmlns:a16="http://schemas.microsoft.com/office/drawing/2014/main" xmlns="" val="20000"/>
                    </a:ext>
                  </a:extLst>
                </a:gridCol>
                <a:gridCol w="2449830">
                  <a:extLst>
                    <a:ext uri="{9D8B030D-6E8A-4147-A177-3AD203B41FA5}">
                      <a16:colId xmlns:a16="http://schemas.microsoft.com/office/drawing/2014/main" xmlns="" val="20001"/>
                    </a:ext>
                  </a:extLst>
                </a:gridCol>
                <a:gridCol w="608330">
                  <a:extLst>
                    <a:ext uri="{9D8B030D-6E8A-4147-A177-3AD203B41FA5}">
                      <a16:colId xmlns:a16="http://schemas.microsoft.com/office/drawing/2014/main" xmlns="" val="20002"/>
                    </a:ext>
                  </a:extLst>
                </a:gridCol>
                <a:gridCol w="706498">
                  <a:extLst>
                    <a:ext uri="{9D8B030D-6E8A-4147-A177-3AD203B41FA5}">
                      <a16:colId xmlns:a16="http://schemas.microsoft.com/office/drawing/2014/main" xmlns="" val="20003"/>
                    </a:ext>
                  </a:extLst>
                </a:gridCol>
                <a:gridCol w="695318">
                  <a:extLst>
                    <a:ext uri="{9D8B030D-6E8A-4147-A177-3AD203B41FA5}">
                      <a16:colId xmlns:a16="http://schemas.microsoft.com/office/drawing/2014/main" xmlns="" val="20004"/>
                    </a:ext>
                  </a:extLst>
                </a:gridCol>
                <a:gridCol w="695318">
                  <a:extLst>
                    <a:ext uri="{9D8B030D-6E8A-4147-A177-3AD203B41FA5}">
                      <a16:colId xmlns:a16="http://schemas.microsoft.com/office/drawing/2014/main" xmlns="" val="20005"/>
                    </a:ext>
                  </a:extLst>
                </a:gridCol>
              </a:tblGrid>
              <a:tr h="244392">
                <a:tc rowSpan="2">
                  <a:txBody>
                    <a:bodyPr/>
                    <a:lstStyle/>
                    <a:p>
                      <a:pPr algn="ctr"/>
                      <a:r>
                        <a:rPr lang="en-US" sz="900" b="1" dirty="0">
                          <a:solidFill>
                            <a:schemeClr val="bg1"/>
                          </a:solidFill>
                          <a:latin typeface="+mj-lt"/>
                        </a:rPr>
                        <a:t>LDO</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rowSpan="2">
                  <a:txBody>
                    <a:bodyPr/>
                    <a:lstStyle/>
                    <a:p>
                      <a:pPr algn="ctr"/>
                      <a:r>
                        <a:rPr lang="en-US" sz="900" b="1" dirty="0">
                          <a:latin typeface="+mj-lt"/>
                        </a:rPr>
                        <a:t>CRYO Section</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rowSpan="2">
                  <a:txBody>
                    <a:bodyPr/>
                    <a:lstStyle/>
                    <a:p>
                      <a:pPr algn="ctr"/>
                      <a:r>
                        <a:rPr lang="en-US" sz="900" b="1" dirty="0">
                          <a:latin typeface="+mj-lt"/>
                        </a:rPr>
                        <a:t>Domain</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rowSpan="2">
                  <a:txBody>
                    <a:bodyPr/>
                    <a:lstStyle/>
                    <a:p>
                      <a:pPr algn="ctr"/>
                      <a:r>
                        <a:rPr lang="en-US" sz="900" b="1" dirty="0">
                          <a:latin typeface="+mj-lt"/>
                        </a:rPr>
                        <a:t>Expected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gridSpan="2">
                  <a:txBody>
                    <a:bodyPr/>
                    <a:lstStyle/>
                    <a:p>
                      <a:pPr algn="ctr"/>
                      <a:r>
                        <a:rPr lang="en-US" sz="900" b="1" dirty="0">
                          <a:latin typeface="+mj-lt"/>
                        </a:rPr>
                        <a:t>Measured</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pPr algn="ctr"/>
                      <a:endParaRPr lang="en-US" sz="900" b="0" dirty="0">
                        <a:latin typeface="+mj-lt"/>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4439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900" b="1" dirty="0">
                          <a:latin typeface="+mj-lt"/>
                        </a:rPr>
                        <a:t>Room</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b="1" dirty="0">
                          <a:solidFill>
                            <a:srgbClr val="0070C0"/>
                          </a:solidFill>
                          <a:latin typeface="+mj-lt"/>
                        </a:rPr>
                        <a:t>Cold</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4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LDO0T</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dirty="0">
                          <a:solidFill>
                            <a:schemeClr val="tx1"/>
                          </a:solidFill>
                          <a:latin typeface="+mj-lt"/>
                        </a:rPr>
                        <a:t>Supply of front-end</a:t>
                      </a:r>
                      <a:r>
                        <a:rPr lang="en-US" sz="900" baseline="0" dirty="0">
                          <a:solidFill>
                            <a:schemeClr val="tx1"/>
                          </a:solidFill>
                          <a:latin typeface="+mj-lt"/>
                        </a:rPr>
                        <a:t> channels (top BANK)</a:t>
                      </a: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Analog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2.0V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2.037V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2.059V</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46044">
                <a:tc>
                  <a:txBody>
                    <a:bodyPr/>
                    <a:lstStyle/>
                    <a:p>
                      <a:pPr algn="l"/>
                      <a:r>
                        <a:rPr lang="en-US" sz="900" b="0" dirty="0">
                          <a:solidFill>
                            <a:schemeClr val="tx1"/>
                          </a:solidFill>
                          <a:latin typeface="+mj-lt"/>
                        </a:rPr>
                        <a:t>LOD0B</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kern="1200" dirty="0">
                          <a:solidFill>
                            <a:schemeClr val="tx1"/>
                          </a:solidFill>
                          <a:latin typeface="+mn-lt"/>
                          <a:ea typeface="+mn-ea"/>
                          <a:cs typeface="+mn-cs"/>
                        </a:rPr>
                        <a:t>Supply of front-end</a:t>
                      </a:r>
                      <a:r>
                        <a:rPr lang="en-US" sz="900" kern="1200" baseline="0" dirty="0">
                          <a:solidFill>
                            <a:schemeClr val="tx1"/>
                          </a:solidFill>
                          <a:latin typeface="+mn-lt"/>
                          <a:ea typeface="+mn-ea"/>
                          <a:cs typeface="+mn-cs"/>
                        </a:rPr>
                        <a:t> channels (bottom BANK)</a:t>
                      </a:r>
                      <a:endParaRPr lang="en-US" sz="900" kern="1200" dirty="0">
                        <a:solidFill>
                          <a:schemeClr val="tx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Analog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a:solidFill>
                            <a:schemeClr val="tx1"/>
                          </a:solidFill>
                          <a:latin typeface="+mj-lt"/>
                        </a:rPr>
                        <a:t>2.0V</a:t>
                      </a: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2.026V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2.043V</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4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LDO0rB</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dirty="0">
                          <a:solidFill>
                            <a:schemeClr val="tx1"/>
                          </a:solidFill>
                          <a:latin typeface="+mj-lt"/>
                        </a:rPr>
                        <a:t>Supply</a:t>
                      </a:r>
                      <a:r>
                        <a:rPr lang="en-US" sz="900" baseline="0" dirty="0">
                          <a:solidFill>
                            <a:schemeClr val="tx1"/>
                          </a:solidFill>
                          <a:latin typeface="+mj-lt"/>
                        </a:rPr>
                        <a:t> of ADC reference voltage generation</a:t>
                      </a: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Analog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2.0V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1.943V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2.076V</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4604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baseline="0" dirty="0"/>
                        <a:t>LDO3T</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dirty="0">
                          <a:solidFill>
                            <a:schemeClr val="tx1"/>
                          </a:solidFill>
                          <a:latin typeface="+mj-lt"/>
                        </a:rPr>
                        <a:t>Supply</a:t>
                      </a:r>
                      <a:r>
                        <a:rPr lang="en-US" sz="900" baseline="0" dirty="0">
                          <a:solidFill>
                            <a:schemeClr val="tx1"/>
                          </a:solidFill>
                          <a:latin typeface="+mj-lt"/>
                        </a:rPr>
                        <a:t> of full back-end (top BANK)</a:t>
                      </a: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Digital</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1.0V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1.043V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1.029V</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4604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baseline="0" dirty="0"/>
                        <a:t>LDO4</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dirty="0">
                          <a:solidFill>
                            <a:schemeClr val="tx1"/>
                          </a:solidFill>
                          <a:latin typeface="+mj-lt"/>
                        </a:rPr>
                        <a:t>Supply of LVDS modules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Digital</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2.0V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2.049V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2.041V</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24604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baseline="0" dirty="0"/>
                        <a:t>LDO5</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r>
                        <a:rPr lang="en-US" sz="900" dirty="0">
                          <a:solidFill>
                            <a:schemeClr val="tx1"/>
                          </a:solidFill>
                          <a:latin typeface="+mj-lt"/>
                        </a:rPr>
                        <a:t>Supply of SACI and PLL</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Digital</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1.0V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1.046V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1.030V</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bl>
          </a:graphicData>
        </a:graphic>
      </p:graphicFrame>
      <p:sp>
        <p:nvSpPr>
          <p:cNvPr id="5" name="TextBox 4"/>
          <p:cNvSpPr txBox="1"/>
          <p:nvPr/>
        </p:nvSpPr>
        <p:spPr>
          <a:xfrm>
            <a:off x="2819123" y="497880"/>
            <a:ext cx="5867677" cy="338554"/>
          </a:xfrm>
          <a:prstGeom prst="rect">
            <a:avLst/>
          </a:prstGeom>
          <a:noFill/>
        </p:spPr>
        <p:txBody>
          <a:bodyPr wrap="square" rtlCol="0">
            <a:spAutoFit/>
          </a:bodyPr>
          <a:lstStyle/>
          <a:p>
            <a:pPr>
              <a:buClr>
                <a:srgbClr val="C00000"/>
              </a:buClr>
            </a:pPr>
            <a:r>
              <a:rPr lang="en-US" sz="1600" b="1" dirty="0"/>
              <a:t>On-Chip Supply Regulation</a:t>
            </a:r>
          </a:p>
        </p:txBody>
      </p:sp>
      <p:pic>
        <p:nvPicPr>
          <p:cNvPr id="6"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615"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 name="TextBox 114"/>
          <p:cNvSpPr txBox="1"/>
          <p:nvPr/>
        </p:nvSpPr>
        <p:spPr>
          <a:xfrm>
            <a:off x="4547749" y="920335"/>
            <a:ext cx="2932945" cy="253916"/>
          </a:xfrm>
          <a:prstGeom prst="rect">
            <a:avLst/>
          </a:prstGeom>
          <a:noFill/>
        </p:spPr>
        <p:txBody>
          <a:bodyPr wrap="square" rtlCol="0">
            <a:spAutoFit/>
          </a:bodyPr>
          <a:lstStyle/>
          <a:p>
            <a:pPr algn="ctr"/>
            <a:r>
              <a:rPr lang="en-US" sz="1050" b="1" dirty="0"/>
              <a:t>Examples of measured LDO voltages </a:t>
            </a:r>
            <a:r>
              <a:rPr lang="en-US" sz="1050" b="1" baseline="30000" dirty="0">
                <a:solidFill>
                  <a:srgbClr val="FF0000"/>
                </a:solidFill>
              </a:rPr>
              <a:t>2</a:t>
            </a:r>
            <a:endParaRPr lang="en-US" sz="1050" b="1" dirty="0"/>
          </a:p>
        </p:txBody>
      </p:sp>
      <p:grpSp>
        <p:nvGrpSpPr>
          <p:cNvPr id="118" name="Group 117"/>
          <p:cNvGrpSpPr/>
          <p:nvPr/>
        </p:nvGrpSpPr>
        <p:grpSpPr>
          <a:xfrm>
            <a:off x="168479" y="3533485"/>
            <a:ext cx="2214436" cy="1457780"/>
            <a:chOff x="155425" y="3533485"/>
            <a:chExt cx="2214436" cy="1457780"/>
          </a:xfrm>
        </p:grpSpPr>
        <p:grpSp>
          <p:nvGrpSpPr>
            <p:cNvPr id="119" name="Group 118"/>
            <p:cNvGrpSpPr/>
            <p:nvPr/>
          </p:nvGrpSpPr>
          <p:grpSpPr>
            <a:xfrm>
              <a:off x="155425" y="3533485"/>
              <a:ext cx="2214436" cy="1457780"/>
              <a:chOff x="381000" y="1121599"/>
              <a:chExt cx="3923010" cy="2840801"/>
            </a:xfrm>
          </p:grpSpPr>
          <p:pic>
            <p:nvPicPr>
              <p:cNvPr id="121"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1121599"/>
                <a:ext cx="3923010" cy="2840801"/>
              </a:xfrm>
              <a:prstGeom prst="rect">
                <a:avLst/>
              </a:prstGeom>
            </p:spPr>
          </p:pic>
          <p:sp>
            <p:nvSpPr>
              <p:cNvPr id="122" name="TextBox 14"/>
              <p:cNvSpPr txBox="1"/>
              <p:nvPr/>
            </p:nvSpPr>
            <p:spPr>
              <a:xfrm>
                <a:off x="1112259" y="1940225"/>
                <a:ext cx="1557252" cy="739274"/>
              </a:xfrm>
              <a:prstGeom prst="roundRect">
                <a:avLst>
                  <a:gd name="adj" fmla="val 29953"/>
                </a:avLst>
              </a:prstGeom>
              <a:solidFill>
                <a:schemeClr val="bg1"/>
              </a:solid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2"/>
                    </a:solidFill>
                  </a:rPr>
                  <a:t>Low noise</a:t>
                </a:r>
              </a:p>
              <a:p>
                <a:r>
                  <a:rPr lang="en-US" sz="1200" dirty="0">
                    <a:solidFill>
                      <a:schemeClr val="bg2"/>
                    </a:solidFill>
                  </a:rPr>
                  <a:t>amplifier</a:t>
                </a:r>
              </a:p>
            </p:txBody>
          </p:sp>
        </p:grpSp>
        <p:sp>
          <p:nvSpPr>
            <p:cNvPr id="120" name="Rounded Rectangle 119"/>
            <p:cNvSpPr/>
            <p:nvPr/>
          </p:nvSpPr>
          <p:spPr>
            <a:xfrm>
              <a:off x="246488" y="4488079"/>
              <a:ext cx="873555" cy="278606"/>
            </a:xfrm>
            <a:prstGeom prst="roundRect">
              <a:avLst/>
            </a:prstGeom>
            <a:solidFill>
              <a:srgbClr val="002060"/>
            </a:solidFill>
          </p:spPr>
          <p:txBody>
            <a:bodyPr wrap="square">
              <a:spAutoFit/>
            </a:bodyPr>
            <a:lstStyle/>
            <a:p>
              <a:pPr algn="ctr"/>
              <a:r>
                <a:rPr lang="en-US" sz="1200" dirty="0">
                  <a:solidFill>
                    <a:srgbClr val="FFFFFF"/>
                  </a:solidFill>
                </a:rPr>
                <a:t>LDO1</a:t>
              </a:r>
            </a:p>
          </p:txBody>
        </p:sp>
      </p:grpSp>
      <p:grpSp>
        <p:nvGrpSpPr>
          <p:cNvPr id="123" name="Group 122"/>
          <p:cNvGrpSpPr/>
          <p:nvPr/>
        </p:nvGrpSpPr>
        <p:grpSpPr>
          <a:xfrm>
            <a:off x="2766965" y="3530899"/>
            <a:ext cx="2212409" cy="1456445"/>
            <a:chOff x="2666831" y="3530899"/>
            <a:chExt cx="2212409" cy="1456445"/>
          </a:xfrm>
        </p:grpSpPr>
        <p:grpSp>
          <p:nvGrpSpPr>
            <p:cNvPr id="124" name="Group 123"/>
            <p:cNvGrpSpPr/>
            <p:nvPr/>
          </p:nvGrpSpPr>
          <p:grpSpPr>
            <a:xfrm>
              <a:off x="2666831" y="3530899"/>
              <a:ext cx="2212409" cy="1456445"/>
              <a:chOff x="1371599" y="3124200"/>
              <a:chExt cx="2677015" cy="1938528"/>
            </a:xfrm>
          </p:grpSpPr>
          <p:pic>
            <p:nvPicPr>
              <p:cNvPr id="126" name="Content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1599" y="3124200"/>
                <a:ext cx="2677015" cy="1938528"/>
              </a:xfrm>
              <a:prstGeom prst="rect">
                <a:avLst/>
              </a:prstGeom>
            </p:spPr>
          </p:pic>
          <p:sp>
            <p:nvSpPr>
              <p:cNvPr id="127" name="TextBox 126"/>
              <p:cNvSpPr txBox="1"/>
              <p:nvPr/>
            </p:nvSpPr>
            <p:spPr>
              <a:xfrm>
                <a:off x="1962191" y="3646509"/>
                <a:ext cx="1014737" cy="459031"/>
              </a:xfrm>
              <a:prstGeom prst="roundRect">
                <a:avLst>
                  <a:gd name="adj" fmla="val 29953"/>
                </a:avLst>
              </a:prstGeom>
              <a:solidFill>
                <a:schemeClr val="bg1"/>
              </a:solidFill>
            </p:spPr>
            <p:txBody>
              <a:bodyPr wrap="none" rtlCol="0" anchor="ctr">
                <a:spAutoFit/>
              </a:bodyPr>
              <a:lstStyle/>
              <a:p>
                <a:r>
                  <a:rPr lang="en-US" sz="1200" dirty="0">
                    <a:solidFill>
                      <a:srgbClr val="0070C0"/>
                    </a:solidFill>
                  </a:rPr>
                  <a:t>Low power</a:t>
                </a:r>
              </a:p>
              <a:p>
                <a:r>
                  <a:rPr lang="en-US" sz="1200" dirty="0">
                    <a:solidFill>
                      <a:srgbClr val="0070C0"/>
                    </a:solidFill>
                  </a:rPr>
                  <a:t>amplifier</a:t>
                </a:r>
              </a:p>
            </p:txBody>
          </p:sp>
        </p:grpSp>
        <p:sp>
          <p:nvSpPr>
            <p:cNvPr id="125" name="Rounded Rectangle 124"/>
            <p:cNvSpPr/>
            <p:nvPr/>
          </p:nvSpPr>
          <p:spPr>
            <a:xfrm>
              <a:off x="2766965" y="4478308"/>
              <a:ext cx="873555" cy="278606"/>
            </a:xfrm>
            <a:prstGeom prst="roundRect">
              <a:avLst/>
            </a:prstGeom>
            <a:solidFill>
              <a:srgbClr val="0070C0"/>
            </a:solidFill>
          </p:spPr>
          <p:txBody>
            <a:bodyPr wrap="square">
              <a:spAutoFit/>
            </a:bodyPr>
            <a:lstStyle/>
            <a:p>
              <a:pPr algn="ctr"/>
              <a:r>
                <a:rPr lang="en-US" sz="1200" dirty="0">
                  <a:solidFill>
                    <a:srgbClr val="FFFFFF"/>
                  </a:solidFill>
                </a:rPr>
                <a:t>LDO2</a:t>
              </a:r>
            </a:p>
          </p:txBody>
        </p:sp>
      </p:grpSp>
      <p:sp>
        <p:nvSpPr>
          <p:cNvPr id="128" name="Rectangle 127"/>
          <p:cNvSpPr/>
          <p:nvPr/>
        </p:nvSpPr>
        <p:spPr>
          <a:xfrm>
            <a:off x="2728560" y="3169535"/>
            <a:ext cx="4196711" cy="215444"/>
          </a:xfrm>
          <a:prstGeom prst="rect">
            <a:avLst/>
          </a:prstGeom>
        </p:spPr>
        <p:txBody>
          <a:bodyPr wrap="square">
            <a:spAutoFit/>
          </a:bodyPr>
          <a:lstStyle/>
          <a:p>
            <a:r>
              <a:rPr lang="en-US" sz="800" b="1" baseline="30000" dirty="0">
                <a:solidFill>
                  <a:srgbClr val="FF0000"/>
                </a:solidFill>
              </a:rPr>
              <a:t>2</a:t>
            </a:r>
            <a:r>
              <a:rPr lang="en-US" sz="800" baseline="30000" dirty="0">
                <a:solidFill>
                  <a:srgbClr val="C00000"/>
                </a:solidFill>
              </a:rPr>
              <a:t> </a:t>
            </a:r>
            <a:r>
              <a:rPr lang="en-US" sz="800" dirty="0"/>
              <a:t>Voltages were measured directly at the external filter capacitors of cold board</a:t>
            </a:r>
            <a:endParaRPr lang="en-US" sz="700" dirty="0"/>
          </a:p>
        </p:txBody>
      </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12</a:t>
            </a:fld>
            <a:endParaRPr lang="en-US" dirty="0"/>
          </a:p>
        </p:txBody>
      </p:sp>
    </p:spTree>
    <p:extLst>
      <p:ext uri="{BB962C8B-B14F-4D97-AF65-F5344CB8AC3E}">
        <p14:creationId xmlns:p14="http://schemas.microsoft.com/office/powerpoint/2010/main" val="3449213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Functionality Test – ADC Reference Voltages (I)</a:t>
            </a:r>
          </a:p>
        </p:txBody>
      </p:sp>
      <p:graphicFrame>
        <p:nvGraphicFramePr>
          <p:cNvPr id="4" name="Table 3"/>
          <p:cNvGraphicFramePr>
            <a:graphicFrameLocks noGrp="1"/>
          </p:cNvGraphicFramePr>
          <p:nvPr>
            <p:extLst>
              <p:ext uri="{D42A27DB-BD31-4B8C-83A1-F6EECF244321}">
                <p14:modId xmlns:p14="http://schemas.microsoft.com/office/powerpoint/2010/main" val="618816960"/>
              </p:ext>
            </p:extLst>
          </p:nvPr>
        </p:nvGraphicFramePr>
        <p:xfrm>
          <a:off x="2766965" y="904495"/>
          <a:ext cx="5985076" cy="1706880"/>
        </p:xfrm>
        <a:graphic>
          <a:graphicData uri="http://schemas.openxmlformats.org/drawingml/2006/table">
            <a:tbl>
              <a:tblPr firstRow="1" bandRow="1">
                <a:tableStyleId>{2D5ABB26-0587-4C30-8999-92F81FD0307C}</a:tableStyleId>
              </a:tblPr>
              <a:tblGrid>
                <a:gridCol w="5985076">
                  <a:extLst>
                    <a:ext uri="{9D8B030D-6E8A-4147-A177-3AD203B41FA5}">
                      <a16:colId xmlns:a16="http://schemas.microsoft.com/office/drawing/2014/main" xmlns="" val="20000"/>
                    </a:ext>
                  </a:extLst>
                </a:gridCol>
              </a:tblGrid>
              <a:tr h="228600">
                <a:tc>
                  <a:txBody>
                    <a:bodyPr/>
                    <a:lstStyle/>
                    <a:p>
                      <a:pPr algn="l"/>
                      <a:r>
                        <a:rPr lang="en-US" sz="1000" b="1" kern="1200" dirty="0">
                          <a:solidFill>
                            <a:schemeClr val="bg1"/>
                          </a:solidFill>
                          <a:latin typeface="+mn-lt"/>
                          <a:ea typeface="+mn-ea"/>
                          <a:cs typeface="+mn-cs"/>
                        </a:rPr>
                        <a:t>Check List – Verified (Room &amp; Cold)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Control of </a:t>
                      </a:r>
                      <a:r>
                        <a:rPr lang="en-US" sz="1000" baseline="0" dirty="0"/>
                        <a:t>positive reference voltage (</a:t>
                      </a:r>
                      <a:r>
                        <a:rPr lang="en-US" sz="1000" baseline="0" dirty="0" err="1"/>
                        <a:t>Vrefp</a:t>
                      </a:r>
                      <a:r>
                        <a:rPr lang="en-US" sz="1000" baseline="0" dirty="0"/>
                        <a:t>) of ADC through SACI bit controls</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152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Control of common-mode reference voltage (</a:t>
                      </a:r>
                      <a:r>
                        <a:rPr lang="en-US" sz="1000" baseline="0" dirty="0" err="1"/>
                        <a:t>Vcm</a:t>
                      </a:r>
                      <a:r>
                        <a:rPr lang="en-US" sz="1000" baseline="0" dirty="0"/>
                        <a:t>) of ADC through SACI bit controls</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Control</a:t>
                      </a:r>
                      <a:r>
                        <a:rPr lang="en-US" sz="1000" baseline="0" dirty="0"/>
                        <a:t> of negative reference voltage (</a:t>
                      </a:r>
                      <a:r>
                        <a:rPr lang="en-US" sz="1000" baseline="0" dirty="0" err="1"/>
                        <a:t>Vrefn</a:t>
                      </a:r>
                      <a:r>
                        <a:rPr lang="en-US" sz="1000" baseline="0" dirty="0"/>
                        <a:t>) of ADC through SACI bit controls</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Adjustment of positive reference</a:t>
                      </a:r>
                      <a:r>
                        <a:rPr lang="en-US" sz="1000" baseline="0" dirty="0"/>
                        <a:t> voltages at 1</a:t>
                      </a:r>
                      <a:r>
                        <a:rPr lang="en-US" sz="1000" dirty="0"/>
                        <a:t>.8V (purple</a:t>
                      </a:r>
                      <a:r>
                        <a:rPr lang="en-US" sz="1000" baseline="0" dirty="0"/>
                        <a:t> dots in figure</a:t>
                      </a:r>
                      <a:r>
                        <a:rPr lang="en-US" sz="1000" dirty="0"/>
                        <a:t>) </a:t>
                      </a:r>
                      <a:r>
                        <a:rPr lang="en-US" sz="1000" b="1" kern="1200" baseline="30000" dirty="0">
                          <a:solidFill>
                            <a:srgbClr val="FF0000"/>
                          </a:solidFill>
                          <a:latin typeface="+mn-lt"/>
                          <a:ea typeface="+mn-ea"/>
                          <a:cs typeface="+mn-cs"/>
                        </a:rPr>
                        <a:t>3</a:t>
                      </a:r>
                      <a:endParaRPr lang="en-US" sz="1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Adjustment of common-mode reference</a:t>
                      </a:r>
                      <a:r>
                        <a:rPr lang="en-US" sz="1000" baseline="0" dirty="0"/>
                        <a:t> voltages at 1</a:t>
                      </a:r>
                      <a:r>
                        <a:rPr lang="en-US" sz="1000" dirty="0"/>
                        <a:t>.0V (</a:t>
                      </a:r>
                      <a:r>
                        <a:rPr lang="en-US" sz="1000" baseline="0" dirty="0"/>
                        <a:t>yellow dots in figure</a:t>
                      </a:r>
                      <a:r>
                        <a:rPr lang="en-US" sz="1000" dirty="0"/>
                        <a:t>) </a:t>
                      </a:r>
                      <a:r>
                        <a:rPr lang="en-US" sz="1000" b="1" kern="1200" baseline="30000" dirty="0">
                          <a:solidFill>
                            <a:srgbClr val="FF0000"/>
                          </a:solidFill>
                          <a:latin typeface="+mn-lt"/>
                          <a:ea typeface="+mn-ea"/>
                          <a:cs typeface="+mn-cs"/>
                        </a:rPr>
                        <a:t>3</a:t>
                      </a:r>
                      <a:endParaRPr lang="en-US" sz="1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Adjustment of negative reference</a:t>
                      </a:r>
                      <a:r>
                        <a:rPr lang="en-US" sz="1000" baseline="0" dirty="0"/>
                        <a:t> voltages at 0.2</a:t>
                      </a:r>
                      <a:r>
                        <a:rPr lang="en-US" sz="1000" dirty="0"/>
                        <a:t>V (green</a:t>
                      </a:r>
                      <a:r>
                        <a:rPr lang="en-US" sz="1000" baseline="0" dirty="0"/>
                        <a:t> dots in figure</a:t>
                      </a:r>
                      <a:r>
                        <a:rPr lang="en-US" sz="1000" dirty="0"/>
                        <a:t>) </a:t>
                      </a:r>
                      <a:r>
                        <a:rPr lang="en-US" sz="1000" b="1" kern="1200" baseline="30000" dirty="0">
                          <a:solidFill>
                            <a:srgbClr val="FF0000"/>
                          </a:solidFill>
                          <a:latin typeface="+mn-lt"/>
                          <a:ea typeface="+mn-ea"/>
                          <a:cs typeface="+mn-cs"/>
                        </a:rPr>
                        <a:t>3</a:t>
                      </a:r>
                      <a:endParaRPr lang="en-US" sz="1000" b="1"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bl>
          </a:graphicData>
        </a:graphic>
      </p:graphicFrame>
      <p:sp>
        <p:nvSpPr>
          <p:cNvPr id="5" name="TextBox 4"/>
          <p:cNvSpPr txBox="1"/>
          <p:nvPr/>
        </p:nvSpPr>
        <p:spPr>
          <a:xfrm>
            <a:off x="347451" y="497880"/>
            <a:ext cx="8339349" cy="338554"/>
          </a:xfrm>
          <a:prstGeom prst="rect">
            <a:avLst/>
          </a:prstGeom>
          <a:noFill/>
        </p:spPr>
        <p:txBody>
          <a:bodyPr wrap="square" rtlCol="0">
            <a:spAutoFit/>
          </a:bodyPr>
          <a:lstStyle/>
          <a:p>
            <a:pPr algn="ctr">
              <a:buClr>
                <a:srgbClr val="C00000"/>
              </a:buClr>
            </a:pPr>
            <a:r>
              <a:rPr lang="en-US" sz="1600" b="1" dirty="0"/>
              <a:t>ADC Reference Voltages</a:t>
            </a:r>
          </a:p>
        </p:txBody>
      </p:sp>
      <p:sp>
        <p:nvSpPr>
          <p:cNvPr id="59" name="Rectangle 58"/>
          <p:cNvSpPr/>
          <p:nvPr/>
        </p:nvSpPr>
        <p:spPr>
          <a:xfrm>
            <a:off x="2724719" y="2664311"/>
            <a:ext cx="3153051" cy="338554"/>
          </a:xfrm>
          <a:prstGeom prst="rect">
            <a:avLst/>
          </a:prstGeom>
        </p:spPr>
        <p:txBody>
          <a:bodyPr wrap="square">
            <a:spAutoFit/>
          </a:bodyPr>
          <a:lstStyle/>
          <a:p>
            <a:r>
              <a:rPr lang="en-US" sz="800" b="1" baseline="30000" dirty="0">
                <a:solidFill>
                  <a:srgbClr val="FF0000"/>
                </a:solidFill>
              </a:rPr>
              <a:t>3</a:t>
            </a:r>
            <a:r>
              <a:rPr lang="en-US" sz="800" baseline="30000" dirty="0">
                <a:solidFill>
                  <a:srgbClr val="C00000"/>
                </a:solidFill>
              </a:rPr>
              <a:t> </a:t>
            </a:r>
            <a:r>
              <a:rPr lang="en-US" sz="800" dirty="0"/>
              <a:t>Voltages were measured directly at the external filter capacitors</a:t>
            </a:r>
          </a:p>
          <a:p>
            <a:r>
              <a:rPr lang="en-US" sz="800" dirty="0"/>
              <a:t>of cold board</a:t>
            </a:r>
            <a:endParaRPr lang="en-US" sz="700" dirty="0"/>
          </a:p>
        </p:txBody>
      </p:sp>
      <p:grpSp>
        <p:nvGrpSpPr>
          <p:cNvPr id="58" name="Group 57"/>
          <p:cNvGrpSpPr/>
          <p:nvPr/>
        </p:nvGrpSpPr>
        <p:grpSpPr>
          <a:xfrm>
            <a:off x="5889727" y="2713859"/>
            <a:ext cx="2862314" cy="2341393"/>
            <a:chOff x="6108201" y="2686965"/>
            <a:chExt cx="2862314" cy="2341393"/>
          </a:xfrm>
        </p:grpSpPr>
        <p:pic>
          <p:nvPicPr>
            <p:cNvPr id="20" name="Picture 2" descr="V:\REDIC\shared\Cryo_documentation\DUNE\DAQ_Board_Interface\DUNE_cold_board_top_layout.PNG"/>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rot="16200000">
              <a:off x="6368661" y="2426505"/>
              <a:ext cx="2341393" cy="2862314"/>
            </a:xfrm>
            <a:prstGeom prst="roundRect">
              <a:avLst>
                <a:gd name="adj" fmla="val 3285"/>
              </a:avLst>
            </a:prstGeom>
            <a:noFill/>
            <a:ln>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Oval 20"/>
            <p:cNvSpPr/>
            <p:nvPr/>
          </p:nvSpPr>
          <p:spPr>
            <a:xfrm>
              <a:off x="8187549" y="4211502"/>
              <a:ext cx="47314" cy="47314"/>
            </a:xfrm>
            <a:prstGeom prst="ellipse">
              <a:avLst/>
            </a:prstGeom>
            <a:solidFill>
              <a:srgbClr val="FFFF00"/>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934515" y="3924166"/>
              <a:ext cx="52045" cy="52045"/>
            </a:xfrm>
            <a:prstGeom prst="ellipse">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934515" y="4050418"/>
              <a:ext cx="52045" cy="52045"/>
            </a:xfrm>
            <a:prstGeom prst="ellipse">
              <a:avLst/>
            </a:prstGeom>
            <a:solidFill>
              <a:srgbClr val="B381D9"/>
            </a:solidFill>
            <a:ln w="19050">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070106" y="4053172"/>
              <a:ext cx="52045" cy="52045"/>
            </a:xfrm>
            <a:prstGeom prst="ellipse">
              <a:avLst/>
            </a:prstGeom>
            <a:solidFill>
              <a:srgbClr val="FFFF00"/>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7070106" y="3932449"/>
              <a:ext cx="52045" cy="52045"/>
            </a:xfrm>
            <a:prstGeom prst="ellipse">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8351078" y="3433541"/>
              <a:ext cx="43013" cy="39103"/>
            </a:xfrm>
            <a:prstGeom prst="ellipse">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398319" y="4410503"/>
              <a:ext cx="43013" cy="39103"/>
            </a:xfrm>
            <a:prstGeom prst="ellipse">
              <a:avLst/>
            </a:prstGeom>
            <a:solidFill>
              <a:schemeClr val="accent4">
                <a:lumMod val="20000"/>
                <a:lumOff val="8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6324473" y="2893909"/>
              <a:ext cx="1511952" cy="253916"/>
            </a:xfrm>
            <a:prstGeom prst="rect">
              <a:avLst/>
            </a:prstGeom>
            <a:noFill/>
          </p:spPr>
          <p:txBody>
            <a:bodyPr wrap="none" rtlCol="0">
              <a:spAutoFit/>
            </a:bodyPr>
            <a:lstStyle/>
            <a:p>
              <a:r>
                <a:rPr lang="en-US" sz="1050" b="1" dirty="0">
                  <a:solidFill>
                    <a:schemeClr val="bg1">
                      <a:lumMod val="50000"/>
                    </a:schemeClr>
                  </a:solidFill>
                </a:rPr>
                <a:t>Layout of cold board</a:t>
              </a:r>
            </a:p>
          </p:txBody>
        </p:sp>
        <p:sp>
          <p:nvSpPr>
            <p:cNvPr id="57" name="TextBox 56"/>
            <p:cNvSpPr txBox="1"/>
            <p:nvPr/>
          </p:nvSpPr>
          <p:spPr>
            <a:xfrm>
              <a:off x="7349062" y="3751126"/>
              <a:ext cx="352953" cy="160884"/>
            </a:xfrm>
            <a:prstGeom prst="rect">
              <a:avLst/>
            </a:prstGeom>
            <a:noFill/>
          </p:spPr>
          <p:txBody>
            <a:bodyPr wrap="none" rtlCol="0">
              <a:spAutoFit/>
            </a:bodyPr>
            <a:lstStyle/>
            <a:p>
              <a:r>
                <a:rPr lang="en-US" sz="550" b="1" dirty="0">
                  <a:solidFill>
                    <a:schemeClr val="bg1"/>
                  </a:solidFill>
                </a:rPr>
                <a:t>CRYO</a:t>
              </a:r>
            </a:p>
          </p:txBody>
        </p:sp>
      </p:grpSp>
      <p:grpSp>
        <p:nvGrpSpPr>
          <p:cNvPr id="73" name="Group 72"/>
          <p:cNvGrpSpPr/>
          <p:nvPr/>
        </p:nvGrpSpPr>
        <p:grpSpPr>
          <a:xfrm>
            <a:off x="4917903" y="3151257"/>
            <a:ext cx="760294" cy="230832"/>
            <a:chOff x="6401509" y="1581150"/>
            <a:chExt cx="760294" cy="230832"/>
          </a:xfrm>
        </p:grpSpPr>
        <p:sp>
          <p:nvSpPr>
            <p:cNvPr id="74" name="Oval 73"/>
            <p:cNvSpPr/>
            <p:nvPr/>
          </p:nvSpPr>
          <p:spPr>
            <a:xfrm>
              <a:off x="6401509" y="1653169"/>
              <a:ext cx="92202" cy="9220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6477000" y="1581150"/>
              <a:ext cx="684803" cy="230832"/>
            </a:xfrm>
            <a:prstGeom prst="rect">
              <a:avLst/>
            </a:prstGeom>
            <a:noFill/>
          </p:spPr>
          <p:txBody>
            <a:bodyPr wrap="none" rtlCol="0">
              <a:spAutoFit/>
            </a:bodyPr>
            <a:lstStyle/>
            <a:p>
              <a:r>
                <a:rPr lang="en-US" sz="900" dirty="0"/>
                <a:t>1.0V </a:t>
              </a:r>
              <a:r>
                <a:rPr lang="en-US" sz="900" dirty="0" err="1"/>
                <a:t>Vcm</a:t>
              </a:r>
              <a:endParaRPr lang="en-US" sz="900" dirty="0"/>
            </a:p>
          </p:txBody>
        </p:sp>
      </p:grpSp>
      <p:grpSp>
        <p:nvGrpSpPr>
          <p:cNvPr id="76" name="Group 75"/>
          <p:cNvGrpSpPr/>
          <p:nvPr/>
        </p:nvGrpSpPr>
        <p:grpSpPr>
          <a:xfrm>
            <a:off x="4925279" y="3352638"/>
            <a:ext cx="804196" cy="230832"/>
            <a:chOff x="6415279" y="1897618"/>
            <a:chExt cx="804196" cy="230832"/>
          </a:xfrm>
        </p:grpSpPr>
        <p:sp>
          <p:nvSpPr>
            <p:cNvPr id="77" name="Oval 76"/>
            <p:cNvSpPr/>
            <p:nvPr/>
          </p:nvSpPr>
          <p:spPr>
            <a:xfrm>
              <a:off x="6415279" y="1956424"/>
              <a:ext cx="83820" cy="92202"/>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6489788" y="1897618"/>
              <a:ext cx="729687" cy="230832"/>
            </a:xfrm>
            <a:prstGeom prst="rect">
              <a:avLst/>
            </a:prstGeom>
            <a:noFill/>
          </p:spPr>
          <p:txBody>
            <a:bodyPr wrap="none" rtlCol="0">
              <a:spAutoFit/>
            </a:bodyPr>
            <a:lstStyle/>
            <a:p>
              <a:r>
                <a:rPr lang="en-US" sz="900" dirty="0"/>
                <a:t>0.2V </a:t>
              </a:r>
              <a:r>
                <a:rPr lang="en-US" sz="900" dirty="0" err="1"/>
                <a:t>Vrefn</a:t>
              </a:r>
              <a:endParaRPr lang="en-US" sz="900" dirty="0"/>
            </a:p>
          </p:txBody>
        </p:sp>
      </p:grpSp>
      <p:grpSp>
        <p:nvGrpSpPr>
          <p:cNvPr id="79" name="Group 78"/>
          <p:cNvGrpSpPr/>
          <p:nvPr/>
        </p:nvGrpSpPr>
        <p:grpSpPr>
          <a:xfrm>
            <a:off x="4917645" y="2955398"/>
            <a:ext cx="811572" cy="230832"/>
            <a:chOff x="6395115" y="1897618"/>
            <a:chExt cx="811572" cy="230832"/>
          </a:xfrm>
        </p:grpSpPr>
        <p:sp>
          <p:nvSpPr>
            <p:cNvPr id="80" name="Oval 79"/>
            <p:cNvSpPr/>
            <p:nvPr/>
          </p:nvSpPr>
          <p:spPr>
            <a:xfrm>
              <a:off x="6395115" y="1970757"/>
              <a:ext cx="92202" cy="92202"/>
            </a:xfrm>
            <a:prstGeom prst="ellipse">
              <a:avLst/>
            </a:prstGeom>
            <a:solidFill>
              <a:srgbClr val="B381D9"/>
            </a:solidFill>
            <a:ln>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6477000" y="1897618"/>
              <a:ext cx="729687" cy="230832"/>
            </a:xfrm>
            <a:prstGeom prst="rect">
              <a:avLst/>
            </a:prstGeom>
            <a:noFill/>
          </p:spPr>
          <p:txBody>
            <a:bodyPr wrap="none" rtlCol="0">
              <a:spAutoFit/>
            </a:bodyPr>
            <a:lstStyle/>
            <a:p>
              <a:r>
                <a:rPr lang="en-US" sz="900" dirty="0"/>
                <a:t>1.8V </a:t>
              </a:r>
              <a:r>
                <a:rPr lang="en-US" sz="900" dirty="0" err="1"/>
                <a:t>Vrefp</a:t>
              </a:r>
              <a:endParaRPr lang="en-US" sz="900" dirty="0"/>
            </a:p>
          </p:txBody>
        </p:sp>
      </p:grpSp>
      <p:sp>
        <p:nvSpPr>
          <p:cNvPr id="82" name="Oval 81"/>
          <p:cNvSpPr/>
          <p:nvPr/>
        </p:nvSpPr>
        <p:spPr>
          <a:xfrm>
            <a:off x="7068174" y="3803464"/>
            <a:ext cx="52045" cy="52045"/>
          </a:xfrm>
          <a:prstGeom prst="ellipse">
            <a:avLst/>
          </a:prstGeom>
          <a:solidFill>
            <a:srgbClr val="B381D9"/>
          </a:solidFill>
          <a:ln w="19050">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430"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13</a:t>
            </a:fld>
            <a:endParaRPr lang="en-US" dirty="0"/>
          </a:p>
        </p:txBody>
      </p:sp>
    </p:spTree>
    <p:extLst>
      <p:ext uri="{BB962C8B-B14F-4D97-AF65-F5344CB8AC3E}">
        <p14:creationId xmlns:p14="http://schemas.microsoft.com/office/powerpoint/2010/main" val="1868336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Functionality Test – ADC Reference Voltages (II)</a:t>
            </a:r>
          </a:p>
        </p:txBody>
      </p:sp>
      <p:graphicFrame>
        <p:nvGraphicFramePr>
          <p:cNvPr id="4" name="Table 3"/>
          <p:cNvGraphicFramePr>
            <a:graphicFrameLocks noGrp="1"/>
          </p:cNvGraphicFramePr>
          <p:nvPr>
            <p:extLst>
              <p:ext uri="{D42A27DB-BD31-4B8C-83A1-F6EECF244321}">
                <p14:modId xmlns:p14="http://schemas.microsoft.com/office/powerpoint/2010/main" val="2091225056"/>
              </p:ext>
            </p:extLst>
          </p:nvPr>
        </p:nvGraphicFramePr>
        <p:xfrm>
          <a:off x="2819123" y="1182776"/>
          <a:ext cx="6195424" cy="1965048"/>
        </p:xfrm>
        <a:graphic>
          <a:graphicData uri="http://schemas.openxmlformats.org/drawingml/2006/table">
            <a:tbl>
              <a:tblPr firstRow="1" bandRow="1">
                <a:tableStyleId>{2D5ABB26-0587-4C30-8999-92F81FD0307C}</a:tableStyleId>
              </a:tblPr>
              <a:tblGrid>
                <a:gridCol w="767080">
                  <a:extLst>
                    <a:ext uri="{9D8B030D-6E8A-4147-A177-3AD203B41FA5}">
                      <a16:colId xmlns:a16="http://schemas.microsoft.com/office/drawing/2014/main" xmlns="" val="20000"/>
                    </a:ext>
                  </a:extLst>
                </a:gridCol>
                <a:gridCol w="2722880">
                  <a:extLst>
                    <a:ext uri="{9D8B030D-6E8A-4147-A177-3AD203B41FA5}">
                      <a16:colId xmlns:a16="http://schemas.microsoft.com/office/drawing/2014/main" xmlns="" val="20001"/>
                    </a:ext>
                  </a:extLst>
                </a:gridCol>
                <a:gridCol w="608330">
                  <a:extLst>
                    <a:ext uri="{9D8B030D-6E8A-4147-A177-3AD203B41FA5}">
                      <a16:colId xmlns:a16="http://schemas.microsoft.com/office/drawing/2014/main" xmlns="" val="20002"/>
                    </a:ext>
                  </a:extLst>
                </a:gridCol>
                <a:gridCol w="706498">
                  <a:extLst>
                    <a:ext uri="{9D8B030D-6E8A-4147-A177-3AD203B41FA5}">
                      <a16:colId xmlns:a16="http://schemas.microsoft.com/office/drawing/2014/main" xmlns="" val="20003"/>
                    </a:ext>
                  </a:extLst>
                </a:gridCol>
                <a:gridCol w="695318">
                  <a:extLst>
                    <a:ext uri="{9D8B030D-6E8A-4147-A177-3AD203B41FA5}">
                      <a16:colId xmlns:a16="http://schemas.microsoft.com/office/drawing/2014/main" xmlns="" val="20004"/>
                    </a:ext>
                  </a:extLst>
                </a:gridCol>
                <a:gridCol w="695318">
                  <a:extLst>
                    <a:ext uri="{9D8B030D-6E8A-4147-A177-3AD203B41FA5}">
                      <a16:colId xmlns:a16="http://schemas.microsoft.com/office/drawing/2014/main" xmlns="" val="20005"/>
                    </a:ext>
                  </a:extLst>
                </a:gridCol>
              </a:tblGrid>
              <a:tr h="244392">
                <a:tc rowSpan="2">
                  <a:txBody>
                    <a:bodyPr/>
                    <a:lstStyle/>
                    <a:p>
                      <a:pPr algn="ctr"/>
                      <a:r>
                        <a:rPr lang="en-US" sz="900" b="1" dirty="0">
                          <a:solidFill>
                            <a:schemeClr val="bg1"/>
                          </a:solidFill>
                          <a:latin typeface="+mj-lt"/>
                        </a:rPr>
                        <a:t>Reference</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rowSpan="2">
                  <a:txBody>
                    <a:bodyPr/>
                    <a:lstStyle/>
                    <a:p>
                      <a:pPr algn="ctr"/>
                      <a:r>
                        <a:rPr lang="en-US" sz="900" b="1" dirty="0">
                          <a:latin typeface="+mj-lt"/>
                        </a:rPr>
                        <a:t>CRYO Section</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rowSpan="2">
                  <a:txBody>
                    <a:bodyPr/>
                    <a:lstStyle/>
                    <a:p>
                      <a:pPr algn="ctr"/>
                      <a:r>
                        <a:rPr lang="en-US" sz="900" b="1" dirty="0">
                          <a:latin typeface="+mj-lt"/>
                        </a:rPr>
                        <a:t>Domain</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rowSpan="2">
                  <a:txBody>
                    <a:bodyPr/>
                    <a:lstStyle/>
                    <a:p>
                      <a:pPr algn="ctr"/>
                      <a:r>
                        <a:rPr lang="en-US" sz="900" b="1" dirty="0">
                          <a:latin typeface="+mj-lt"/>
                        </a:rPr>
                        <a:t>Expected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gridSpan="2">
                  <a:txBody>
                    <a:bodyPr/>
                    <a:lstStyle/>
                    <a:p>
                      <a:pPr algn="ctr"/>
                      <a:r>
                        <a:rPr lang="en-US" sz="900" b="1" dirty="0">
                          <a:latin typeface="+mj-lt"/>
                        </a:rPr>
                        <a:t>Measured</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hMerge="1">
                  <a:txBody>
                    <a:bodyPr/>
                    <a:lstStyle/>
                    <a:p>
                      <a:pPr algn="ctr"/>
                      <a:endParaRPr lang="en-US" sz="900" b="0" dirty="0">
                        <a:latin typeface="+mj-lt"/>
                      </a:endParaRPr>
                    </a:p>
                  </a:txBody>
                  <a:tcPr anchor="ctr">
                    <a:lnL w="635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4439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900" b="1" dirty="0">
                          <a:latin typeface="+mj-lt"/>
                        </a:rPr>
                        <a:t>Room</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b="1" dirty="0">
                          <a:solidFill>
                            <a:srgbClr val="0070C0"/>
                          </a:solidFill>
                          <a:latin typeface="+mj-lt"/>
                        </a:rPr>
                        <a:t>Cold</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4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Vrefp_bk0</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dirty="0">
                          <a:solidFill>
                            <a:schemeClr val="tx1"/>
                          </a:solidFill>
                          <a:latin typeface="+mj-lt"/>
                        </a:rPr>
                        <a:t>1.8V positive ADC ref.</a:t>
                      </a:r>
                      <a:r>
                        <a:rPr lang="en-US" sz="900" baseline="0" dirty="0">
                          <a:solidFill>
                            <a:schemeClr val="tx1"/>
                          </a:solidFill>
                          <a:latin typeface="+mj-lt"/>
                        </a:rPr>
                        <a:t> voltage (top BANK)</a:t>
                      </a: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Analog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1.8V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1.793V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246044">
                <a:tc>
                  <a:txBody>
                    <a:bodyPr/>
                    <a:lstStyle/>
                    <a:p>
                      <a:pPr algn="l"/>
                      <a:r>
                        <a:rPr lang="en-US" sz="900" b="0" dirty="0">
                          <a:solidFill>
                            <a:schemeClr val="tx1"/>
                          </a:solidFill>
                          <a:latin typeface="+mj-lt"/>
                        </a:rPr>
                        <a:t>Vcm_bk0</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kern="1200" dirty="0">
                          <a:solidFill>
                            <a:schemeClr val="tx1"/>
                          </a:solidFill>
                          <a:latin typeface="+mn-lt"/>
                          <a:ea typeface="+mn-ea"/>
                          <a:cs typeface="+mn-cs"/>
                        </a:rPr>
                        <a:t>1.0V common-mode ADC ref.</a:t>
                      </a:r>
                      <a:r>
                        <a:rPr lang="en-US" sz="900" kern="1200" baseline="0" dirty="0">
                          <a:solidFill>
                            <a:schemeClr val="tx1"/>
                          </a:solidFill>
                          <a:latin typeface="+mn-lt"/>
                          <a:ea typeface="+mn-ea"/>
                          <a:cs typeface="+mn-cs"/>
                        </a:rPr>
                        <a:t> voltage (top BANK)</a:t>
                      </a:r>
                      <a:endParaRPr lang="en-US" sz="900" kern="1200" dirty="0">
                        <a:solidFill>
                          <a:schemeClr val="tx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Analog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1.0V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0.988V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24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Vrefn_bk0</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kern="1200" dirty="0">
                          <a:solidFill>
                            <a:schemeClr val="tx1"/>
                          </a:solidFill>
                          <a:latin typeface="+mn-lt"/>
                          <a:ea typeface="+mn-ea"/>
                          <a:cs typeface="+mn-cs"/>
                        </a:rPr>
                        <a:t>0.2V negative ADC ref. </a:t>
                      </a:r>
                      <a:r>
                        <a:rPr lang="en-US" sz="900" kern="1200" baseline="0" dirty="0">
                          <a:solidFill>
                            <a:schemeClr val="tx1"/>
                          </a:solidFill>
                          <a:latin typeface="+mn-lt"/>
                          <a:ea typeface="+mn-ea"/>
                          <a:cs typeface="+mn-cs"/>
                        </a:rPr>
                        <a:t>voltage (top BANK)</a:t>
                      </a:r>
                      <a:endParaRPr lang="en-US" sz="900" kern="1200" dirty="0">
                        <a:solidFill>
                          <a:schemeClr val="tx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Analog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0.2V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smtClean="0">
                          <a:solidFill>
                            <a:schemeClr val="tx1"/>
                          </a:solidFill>
                          <a:latin typeface="+mj-lt"/>
                        </a:rPr>
                        <a:t>0.201V</a:t>
                      </a: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24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Vrefp_bk1</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dirty="0">
                          <a:solidFill>
                            <a:schemeClr val="tx1"/>
                          </a:solidFill>
                          <a:latin typeface="+mj-lt"/>
                        </a:rPr>
                        <a:t>1.8V positive ADC ref. </a:t>
                      </a:r>
                      <a:r>
                        <a:rPr lang="en-US" sz="900" baseline="0" dirty="0">
                          <a:solidFill>
                            <a:schemeClr val="tx1"/>
                          </a:solidFill>
                          <a:latin typeface="+mj-lt"/>
                        </a:rPr>
                        <a:t>voltage (top BANK)</a:t>
                      </a: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Analog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1.8V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900" dirty="0">
                          <a:solidFill>
                            <a:schemeClr val="tx1"/>
                          </a:solidFill>
                          <a:latin typeface="+mj-lt"/>
                        </a:rPr>
                        <a:t>1.797V</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46044">
                <a:tc>
                  <a:txBody>
                    <a:bodyPr/>
                    <a:lstStyle/>
                    <a:p>
                      <a:pPr algn="l"/>
                      <a:r>
                        <a:rPr lang="en-US" sz="900" b="0" dirty="0">
                          <a:solidFill>
                            <a:schemeClr val="tx1"/>
                          </a:solidFill>
                          <a:latin typeface="+mj-lt"/>
                        </a:rPr>
                        <a:t>Vcm_bk1</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a:r>
                        <a:rPr lang="en-US" sz="900" kern="1200" dirty="0">
                          <a:solidFill>
                            <a:schemeClr val="tx1"/>
                          </a:solidFill>
                          <a:latin typeface="+mn-lt"/>
                          <a:ea typeface="+mn-ea"/>
                          <a:cs typeface="+mn-cs"/>
                        </a:rPr>
                        <a:t>1.0V common-mode ADC ref.</a:t>
                      </a:r>
                      <a:r>
                        <a:rPr lang="en-US" sz="900" kern="1200" baseline="0" dirty="0">
                          <a:solidFill>
                            <a:schemeClr val="tx1"/>
                          </a:solidFill>
                          <a:latin typeface="+mn-lt"/>
                          <a:ea typeface="+mn-ea"/>
                          <a:cs typeface="+mn-cs"/>
                        </a:rPr>
                        <a:t> voltage (top BANK)</a:t>
                      </a:r>
                      <a:endParaRPr lang="en-US" sz="900" kern="1200" dirty="0">
                        <a:solidFill>
                          <a:schemeClr val="tx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Analog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1.0V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900" dirty="0">
                          <a:solidFill>
                            <a:schemeClr val="tx1"/>
                          </a:solidFill>
                          <a:latin typeface="+mj-lt"/>
                        </a:rPr>
                        <a:t>0.997V</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24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Vrefn_bk1</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l"/>
                      <a:r>
                        <a:rPr lang="en-US" sz="900" kern="1200" dirty="0">
                          <a:solidFill>
                            <a:schemeClr val="tx1"/>
                          </a:solidFill>
                          <a:latin typeface="+mn-lt"/>
                          <a:ea typeface="+mn-ea"/>
                          <a:cs typeface="+mn-cs"/>
                        </a:rPr>
                        <a:t>0.2V negative ADC ref.</a:t>
                      </a:r>
                      <a:r>
                        <a:rPr lang="en-US" sz="900" kern="1200" baseline="0" dirty="0">
                          <a:solidFill>
                            <a:schemeClr val="tx1"/>
                          </a:solidFill>
                          <a:latin typeface="+mn-lt"/>
                          <a:ea typeface="+mn-ea"/>
                          <a:cs typeface="+mn-cs"/>
                        </a:rPr>
                        <a:t> voltage (top BANK)</a:t>
                      </a:r>
                      <a:endParaRPr lang="en-US" sz="900" kern="1200" dirty="0">
                        <a:solidFill>
                          <a:schemeClr val="tx1"/>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900" dirty="0">
                          <a:solidFill>
                            <a:schemeClr val="tx1"/>
                          </a:solidFill>
                          <a:latin typeface="+mj-lt"/>
                        </a:rPr>
                        <a:t>Analog</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mn-lt"/>
                          <a:ea typeface="+mn-ea"/>
                          <a:cs typeface="+mn-cs"/>
                        </a:rPr>
                        <a:t>0.2V</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900" dirty="0" smtClean="0">
                          <a:solidFill>
                            <a:schemeClr val="tx1"/>
                          </a:solidFill>
                          <a:latin typeface="+mj-lt"/>
                        </a:rPr>
                        <a:t>0.208V</a:t>
                      </a:r>
                      <a:endParaRPr lang="en-US" sz="900"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bl>
          </a:graphicData>
        </a:graphic>
      </p:graphicFrame>
      <p:sp>
        <p:nvSpPr>
          <p:cNvPr id="5" name="TextBox 4"/>
          <p:cNvSpPr txBox="1"/>
          <p:nvPr/>
        </p:nvSpPr>
        <p:spPr>
          <a:xfrm>
            <a:off x="347451" y="497880"/>
            <a:ext cx="8339349" cy="338554"/>
          </a:xfrm>
          <a:prstGeom prst="rect">
            <a:avLst/>
          </a:prstGeom>
          <a:noFill/>
        </p:spPr>
        <p:txBody>
          <a:bodyPr wrap="square" rtlCol="0">
            <a:spAutoFit/>
          </a:bodyPr>
          <a:lstStyle/>
          <a:p>
            <a:pPr algn="ctr">
              <a:buClr>
                <a:srgbClr val="C00000"/>
              </a:buClr>
            </a:pPr>
            <a:r>
              <a:rPr lang="en-US" sz="1600" b="1" dirty="0"/>
              <a:t>On-Chip Supply Regulation</a:t>
            </a:r>
          </a:p>
        </p:txBody>
      </p:sp>
      <p:sp>
        <p:nvSpPr>
          <p:cNvPr id="115" name="TextBox 114"/>
          <p:cNvSpPr txBox="1"/>
          <p:nvPr/>
        </p:nvSpPr>
        <p:spPr>
          <a:xfrm>
            <a:off x="3769773" y="920335"/>
            <a:ext cx="4294125" cy="253916"/>
          </a:xfrm>
          <a:prstGeom prst="rect">
            <a:avLst/>
          </a:prstGeom>
          <a:noFill/>
        </p:spPr>
        <p:txBody>
          <a:bodyPr wrap="square" rtlCol="0">
            <a:spAutoFit/>
          </a:bodyPr>
          <a:lstStyle/>
          <a:p>
            <a:pPr algn="ctr"/>
            <a:r>
              <a:rPr lang="en-US" sz="1050" b="1" dirty="0"/>
              <a:t>Examples of measured ADC reference voltages </a:t>
            </a:r>
            <a:r>
              <a:rPr lang="en-US" sz="1050" b="1" baseline="30000" dirty="0">
                <a:solidFill>
                  <a:srgbClr val="FF0000"/>
                </a:solidFill>
              </a:rPr>
              <a:t>3</a:t>
            </a:r>
            <a:endParaRPr lang="en-US" sz="1050" b="1" dirty="0"/>
          </a:p>
        </p:txBody>
      </p:sp>
      <p:sp>
        <p:nvSpPr>
          <p:cNvPr id="128" name="Rectangle 127"/>
          <p:cNvSpPr/>
          <p:nvPr/>
        </p:nvSpPr>
        <p:spPr>
          <a:xfrm>
            <a:off x="2728560" y="3162811"/>
            <a:ext cx="4196711" cy="215444"/>
          </a:xfrm>
          <a:prstGeom prst="rect">
            <a:avLst/>
          </a:prstGeom>
        </p:spPr>
        <p:txBody>
          <a:bodyPr wrap="square">
            <a:spAutoFit/>
          </a:bodyPr>
          <a:lstStyle/>
          <a:p>
            <a:r>
              <a:rPr lang="en-US" sz="800" b="1" baseline="30000" dirty="0">
                <a:solidFill>
                  <a:srgbClr val="FF0000"/>
                </a:solidFill>
              </a:rPr>
              <a:t>3</a:t>
            </a:r>
            <a:r>
              <a:rPr lang="en-US" sz="800" baseline="30000" dirty="0">
                <a:solidFill>
                  <a:srgbClr val="C00000"/>
                </a:solidFill>
              </a:rPr>
              <a:t> </a:t>
            </a:r>
            <a:r>
              <a:rPr lang="en-US" sz="800" dirty="0"/>
              <a:t>Voltages were measured directly at the external filter capacitors of cold board</a:t>
            </a:r>
            <a:endParaRPr lang="en-US" sz="700" dirty="0"/>
          </a:p>
        </p:txBody>
      </p:sp>
      <p:pic>
        <p:nvPicPr>
          <p:cNvPr id="1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30"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14</a:t>
            </a:fld>
            <a:endParaRPr lang="en-US" dirty="0"/>
          </a:p>
        </p:txBody>
      </p:sp>
    </p:spTree>
    <p:extLst>
      <p:ext uri="{BB962C8B-B14F-4D97-AF65-F5344CB8AC3E}">
        <p14:creationId xmlns:p14="http://schemas.microsoft.com/office/powerpoint/2010/main" val="416470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Functionality Test – Ghost Effect on Digital Back-End</a:t>
            </a:r>
          </a:p>
        </p:txBody>
      </p:sp>
      <p:sp>
        <p:nvSpPr>
          <p:cNvPr id="5" name="Content Placeholder 2"/>
          <p:cNvSpPr>
            <a:spLocks noGrp="1"/>
          </p:cNvSpPr>
          <p:nvPr>
            <p:ph idx="4294967295"/>
          </p:nvPr>
        </p:nvSpPr>
        <p:spPr>
          <a:xfrm>
            <a:off x="5320991" y="881929"/>
            <a:ext cx="3552369" cy="4009211"/>
          </a:xfrm>
        </p:spPr>
        <p:txBody>
          <a:bodyPr vert="horz" lIns="0" tIns="0" rIns="0" bIns="0" rtlCol="0" anchor="t">
            <a:noAutofit/>
          </a:bodyPr>
          <a:lstStyle/>
          <a:p>
            <a:pPr marL="233045" lvl="1" indent="0">
              <a:buNone/>
            </a:pPr>
            <a:r>
              <a:rPr lang="en-US" sz="1200" b="1" dirty="0"/>
              <a:t>Issue</a:t>
            </a:r>
            <a:endParaRPr lang="en-US"/>
          </a:p>
          <a:p>
            <a:pPr lvl="1" indent="-223520"/>
            <a:r>
              <a:rPr lang="en-US" sz="1200" dirty="0"/>
              <a:t>Digital MUX of back-end showed an issue during verification </a:t>
            </a:r>
          </a:p>
          <a:p>
            <a:pPr lvl="1" indent="-223520"/>
            <a:r>
              <a:rPr lang="en-US" sz="1200" dirty="0">
                <a:latin typeface="Arial"/>
                <a:cs typeface="Arial"/>
              </a:rPr>
              <a:t>Set of latches that samples the 12 bit data of ADCs were not strong enough to properly drive switches of digital MUX</a:t>
            </a:r>
          </a:p>
          <a:p>
            <a:pPr lvl="1" indent="-223520"/>
            <a:r>
              <a:rPr lang="en-US" sz="1200" dirty="0"/>
              <a:t>This poor driving capability corrupts data of adjacent latches causing a “ghost effect”</a:t>
            </a:r>
          </a:p>
          <a:p>
            <a:pPr lvl="1" indent="-223520"/>
            <a:endParaRPr lang="en-US" sz="1200" b="1" dirty="0">
              <a:solidFill>
                <a:srgbClr val="FF0000"/>
              </a:solidFill>
            </a:endParaRPr>
          </a:p>
          <a:p>
            <a:pPr marL="233045" lvl="1" indent="0">
              <a:buNone/>
            </a:pPr>
            <a:r>
              <a:rPr lang="en-US" sz="1200" b="1" dirty="0"/>
              <a:t>Solution</a:t>
            </a:r>
          </a:p>
          <a:p>
            <a:pPr lvl="1" indent="-223520"/>
            <a:r>
              <a:rPr lang="en-US" sz="1200" dirty="0"/>
              <a:t>Issue was understood and reproduced in simulations. Making strong buffering at output of latches solves the problem</a:t>
            </a:r>
          </a:p>
          <a:p>
            <a:pPr lvl="1" indent="-223520"/>
            <a:r>
              <a:rPr lang="en-US" sz="1200" dirty="0"/>
              <a:t>Focused Ion Beam (FIB) was performed into the digital MUX to disable it and allow us to test performance</a:t>
            </a:r>
          </a:p>
          <a:p>
            <a:pPr marL="690245" lvl="2" indent="-233045"/>
            <a:r>
              <a:rPr lang="en-US" sz="1000" dirty="0">
                <a:latin typeface="Arial"/>
                <a:cs typeface="Arial"/>
              </a:rPr>
              <a:t>Only 12 bit data of one ADC is active per BANK</a:t>
            </a:r>
          </a:p>
          <a:p>
            <a:pPr marL="690245" lvl="2" indent="-233045"/>
            <a:r>
              <a:rPr lang="en-US" sz="1000" dirty="0"/>
              <a:t>Only 8 channels can be tested through the chain of digital back-end</a:t>
            </a:r>
          </a:p>
          <a:p>
            <a:pPr marL="233045" lvl="1" indent="0">
              <a:buNone/>
            </a:pPr>
            <a:endParaRPr lang="en-US" sz="1200" dirty="0"/>
          </a:p>
        </p:txBody>
      </p:sp>
      <p:grpSp>
        <p:nvGrpSpPr>
          <p:cNvPr id="14" name="Group 13"/>
          <p:cNvGrpSpPr/>
          <p:nvPr/>
        </p:nvGrpSpPr>
        <p:grpSpPr>
          <a:xfrm>
            <a:off x="1911426" y="3507935"/>
            <a:ext cx="2161309" cy="1521735"/>
            <a:chOff x="4343399" y="1047750"/>
            <a:chExt cx="2615184" cy="2025429"/>
          </a:xfrm>
        </p:grpSpPr>
        <p:pic>
          <p:nvPicPr>
            <p:cNvPr id="15" name="Picture 14"/>
            <p:cNvPicPr>
              <a:picLocks noChangeAspect="1"/>
            </p:cNvPicPr>
            <p:nvPr/>
          </p:nvPicPr>
          <p:blipFill rotWithShape="1">
            <a:blip r:embed="rId2" cstate="screen">
              <a:extLst>
                <a:ext uri="{28A0092B-C50C-407E-A947-70E740481C1C}">
                  <a14:useLocalDpi xmlns:a14="http://schemas.microsoft.com/office/drawing/2010/main"/>
                </a:ext>
              </a:extLst>
            </a:blip>
            <a:srcRect t="4905"/>
            <a:stretch/>
          </p:blipFill>
          <p:spPr>
            <a:xfrm>
              <a:off x="4343399" y="1047750"/>
              <a:ext cx="2615184" cy="2025429"/>
            </a:xfrm>
            <a:prstGeom prst="roundRect">
              <a:avLst>
                <a:gd name="adj" fmla="val 3768"/>
              </a:avLst>
            </a:prstGeom>
            <a:effectLst>
              <a:outerShdw blurRad="50800" dist="38100" dir="2700000" algn="tl" rotWithShape="0">
                <a:prstClr val="black">
                  <a:alpha val="40000"/>
                </a:prstClr>
              </a:outerShdw>
            </a:effectLst>
          </p:spPr>
        </p:pic>
        <p:grpSp>
          <p:nvGrpSpPr>
            <p:cNvPr id="16" name="Group 15"/>
            <p:cNvGrpSpPr/>
            <p:nvPr/>
          </p:nvGrpSpPr>
          <p:grpSpPr>
            <a:xfrm>
              <a:off x="4876800" y="1200150"/>
              <a:ext cx="914400" cy="329744"/>
              <a:chOff x="4876800" y="1200150"/>
              <a:chExt cx="914400" cy="329744"/>
            </a:xfrm>
          </p:grpSpPr>
          <p:cxnSp>
            <p:nvCxnSpPr>
              <p:cNvPr id="19" name="Straight Arrow Connector 18"/>
              <p:cNvCxnSpPr/>
              <p:nvPr/>
            </p:nvCxnSpPr>
            <p:spPr>
              <a:xfrm flipH="1" flipV="1">
                <a:off x="4876800" y="1200150"/>
                <a:ext cx="152400" cy="228600"/>
              </a:xfrm>
              <a:prstGeom prst="straightConnector1">
                <a:avLst/>
              </a:prstGeom>
              <a:ln>
                <a:solidFill>
                  <a:srgbClr val="A3FFE7"/>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29200" y="1428750"/>
                <a:ext cx="152400" cy="0"/>
              </a:xfrm>
              <a:prstGeom prst="line">
                <a:avLst/>
              </a:prstGeom>
              <a:ln>
                <a:solidFill>
                  <a:srgbClr val="A3FFE7"/>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25633" y="1314450"/>
                <a:ext cx="665567" cy="215444"/>
              </a:xfrm>
              <a:prstGeom prst="rect">
                <a:avLst/>
              </a:prstGeom>
              <a:noFill/>
            </p:spPr>
            <p:txBody>
              <a:bodyPr wrap="none" rtlCol="0">
                <a:spAutoFit/>
              </a:bodyPr>
              <a:lstStyle/>
              <a:p>
                <a:r>
                  <a:rPr lang="en-US" sz="800" dirty="0">
                    <a:solidFill>
                      <a:srgbClr val="A3FFE7"/>
                    </a:solidFill>
                  </a:rPr>
                  <a:t>Good CHs</a:t>
                </a:r>
              </a:p>
            </p:txBody>
          </p:sp>
        </p:grpSp>
        <p:cxnSp>
          <p:nvCxnSpPr>
            <p:cNvPr id="17" name="Straight Arrow Connector 16"/>
            <p:cNvCxnSpPr/>
            <p:nvPr/>
          </p:nvCxnSpPr>
          <p:spPr>
            <a:xfrm flipH="1">
              <a:off x="4907280" y="1930628"/>
              <a:ext cx="274320" cy="0"/>
            </a:xfrm>
            <a:prstGeom prst="straightConnector1">
              <a:avLst/>
            </a:prstGeom>
            <a:ln>
              <a:solidFill>
                <a:schemeClr val="bg2">
                  <a:lumMod val="60000"/>
                  <a:lumOff val="40000"/>
                </a:schemeClr>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38334" y="1822906"/>
              <a:ext cx="460382" cy="215444"/>
            </a:xfrm>
            <a:prstGeom prst="rect">
              <a:avLst/>
            </a:prstGeom>
            <a:noFill/>
          </p:spPr>
          <p:txBody>
            <a:bodyPr wrap="none" rtlCol="0">
              <a:spAutoFit/>
            </a:bodyPr>
            <a:lstStyle/>
            <a:p>
              <a:r>
                <a:rPr lang="en-US" sz="800" dirty="0">
                  <a:solidFill>
                    <a:schemeClr val="bg2">
                      <a:lumMod val="60000"/>
                      <a:lumOff val="40000"/>
                    </a:schemeClr>
                  </a:solidFill>
                </a:rPr>
                <a:t>Ghost</a:t>
              </a:r>
            </a:p>
          </p:txBody>
        </p:sp>
      </p:grpSp>
      <p:grpSp>
        <p:nvGrpSpPr>
          <p:cNvPr id="40" name="Group 39"/>
          <p:cNvGrpSpPr/>
          <p:nvPr/>
        </p:nvGrpSpPr>
        <p:grpSpPr>
          <a:xfrm>
            <a:off x="3074205" y="920335"/>
            <a:ext cx="2419515" cy="4070930"/>
            <a:chOff x="3035800" y="920335"/>
            <a:chExt cx="2419515" cy="4070930"/>
          </a:xfrm>
        </p:grpSpPr>
        <p:pic>
          <p:nvPicPr>
            <p:cNvPr id="615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35800" y="920335"/>
              <a:ext cx="2131111" cy="2521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4789978" y="1945126"/>
              <a:ext cx="70080" cy="139411"/>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 descr="image001"/>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3919158" y="2971304"/>
              <a:ext cx="1801273" cy="541305"/>
            </a:xfrm>
            <a:prstGeom prst="roundRect">
              <a:avLst>
                <a:gd name="adj" fmla="val 8262"/>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flipH="1">
              <a:off x="4821612" y="3624514"/>
              <a:ext cx="0" cy="752271"/>
            </a:xfrm>
            <a:prstGeom prst="straightConnector1">
              <a:avLst/>
            </a:prstGeom>
            <a:ln>
              <a:solidFill>
                <a:schemeClr val="bg2">
                  <a:lumMod val="60000"/>
                  <a:lumOff val="40000"/>
                </a:schemeClr>
              </a:solidFill>
              <a:headEnd type="oval"/>
              <a:tailEnd type="stealth"/>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322347" y="4450494"/>
              <a:ext cx="1132968" cy="540771"/>
              <a:chOff x="556704" y="4587085"/>
              <a:chExt cx="1132968" cy="540771"/>
            </a:xfrm>
          </p:grpSpPr>
          <p:pic>
            <p:nvPicPr>
              <p:cNvPr id="2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704" y="4587085"/>
                <a:ext cx="1004227" cy="44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216466" y="4655865"/>
                <a:ext cx="473206" cy="200055"/>
              </a:xfrm>
              <a:prstGeom prst="rect">
                <a:avLst/>
              </a:prstGeom>
              <a:noFill/>
            </p:spPr>
            <p:txBody>
              <a:bodyPr wrap="none" rtlCol="0">
                <a:spAutoFit/>
              </a:bodyPr>
              <a:lstStyle/>
              <a:p>
                <a:r>
                  <a:rPr lang="en-US" sz="700" b="1" dirty="0"/>
                  <a:t>Strong</a:t>
                </a:r>
              </a:p>
            </p:txBody>
          </p:sp>
          <p:sp>
            <p:nvSpPr>
              <p:cNvPr id="27" name="TextBox 26"/>
              <p:cNvSpPr txBox="1"/>
              <p:nvPr/>
            </p:nvSpPr>
            <p:spPr>
              <a:xfrm>
                <a:off x="737622" y="4927801"/>
                <a:ext cx="663992" cy="200055"/>
              </a:xfrm>
              <a:prstGeom prst="rect">
                <a:avLst/>
              </a:prstGeom>
              <a:noFill/>
            </p:spPr>
            <p:txBody>
              <a:bodyPr wrap="square" rtlCol="0">
                <a:spAutoFit/>
              </a:bodyPr>
              <a:lstStyle/>
              <a:p>
                <a:pPr algn="ctr"/>
                <a:r>
                  <a:rPr lang="en-US" sz="700" b="1" dirty="0">
                    <a:solidFill>
                      <a:srgbClr val="FF0000"/>
                    </a:solidFill>
                  </a:rPr>
                  <a:t>Weak</a:t>
                </a:r>
              </a:p>
            </p:txBody>
          </p:sp>
        </p:grpSp>
        <p:cxnSp>
          <p:nvCxnSpPr>
            <p:cNvPr id="12" name="Straight Connector 11"/>
            <p:cNvCxnSpPr/>
            <p:nvPr/>
          </p:nvCxnSpPr>
          <p:spPr>
            <a:xfrm flipH="1">
              <a:off x="4574712" y="2021226"/>
              <a:ext cx="215052" cy="320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859844" y="2021226"/>
              <a:ext cx="198755" cy="320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114484" y="3462022"/>
            <a:ext cx="1884381" cy="415498"/>
          </a:xfrm>
          <a:prstGeom prst="rect">
            <a:avLst/>
          </a:prstGeom>
          <a:noFill/>
        </p:spPr>
        <p:txBody>
          <a:bodyPr wrap="square" rtlCol="0">
            <a:spAutoFit/>
          </a:bodyPr>
          <a:lstStyle/>
          <a:p>
            <a:pPr algn="r"/>
            <a:r>
              <a:rPr lang="en-US" sz="1050" dirty="0"/>
              <a:t>Measurement of corrupted </a:t>
            </a:r>
          </a:p>
          <a:p>
            <a:pPr algn="r"/>
            <a:r>
              <a:rPr lang="en-US" sz="1050" dirty="0"/>
              <a:t>data due to “ghost effect”</a:t>
            </a:r>
          </a:p>
        </p:txBody>
      </p:sp>
      <p:sp>
        <p:nvSpPr>
          <p:cNvPr id="43" name="TextBox 42"/>
          <p:cNvSpPr txBox="1"/>
          <p:nvPr/>
        </p:nvSpPr>
        <p:spPr>
          <a:xfrm>
            <a:off x="402326" y="497880"/>
            <a:ext cx="8339349" cy="338554"/>
          </a:xfrm>
          <a:prstGeom prst="rect">
            <a:avLst/>
          </a:prstGeom>
          <a:noFill/>
        </p:spPr>
        <p:txBody>
          <a:bodyPr wrap="square" rtlCol="0">
            <a:spAutoFit/>
          </a:bodyPr>
          <a:lstStyle/>
          <a:p>
            <a:pPr algn="ctr">
              <a:buClr>
                <a:srgbClr val="C00000"/>
              </a:buClr>
            </a:pPr>
            <a:r>
              <a:rPr lang="en-US" sz="1600" b="1" dirty="0"/>
              <a:t>Ghost Effect Issue</a:t>
            </a:r>
          </a:p>
        </p:txBody>
      </p:sp>
      <p:pic>
        <p:nvPicPr>
          <p:cNvPr id="51"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15" y="881930"/>
            <a:ext cx="2573319"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15</a:t>
            </a:fld>
            <a:endParaRPr lang="en-US" dirty="0"/>
          </a:p>
        </p:txBody>
      </p:sp>
    </p:spTree>
    <p:extLst>
      <p:ext uri="{BB962C8B-B14F-4D97-AF65-F5344CB8AC3E}">
        <p14:creationId xmlns:p14="http://schemas.microsoft.com/office/powerpoint/2010/main" val="3506588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615" y="3531875"/>
            <a:ext cx="324558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p:txBody>
          <a:bodyPr/>
          <a:lstStyle/>
          <a:p>
            <a:r>
              <a:rPr lang="en-US" dirty="0"/>
              <a:t>Functionality Test – Response of Front-End Channel</a:t>
            </a:r>
          </a:p>
        </p:txBody>
      </p:sp>
      <p:sp>
        <p:nvSpPr>
          <p:cNvPr id="4" name="TextBox 3"/>
          <p:cNvSpPr txBox="1"/>
          <p:nvPr/>
        </p:nvSpPr>
        <p:spPr>
          <a:xfrm>
            <a:off x="2843775" y="497880"/>
            <a:ext cx="5897900" cy="338554"/>
          </a:xfrm>
          <a:prstGeom prst="rect">
            <a:avLst/>
          </a:prstGeom>
          <a:noFill/>
        </p:spPr>
        <p:txBody>
          <a:bodyPr wrap="square" rtlCol="0">
            <a:spAutoFit/>
          </a:bodyPr>
          <a:lstStyle/>
          <a:p>
            <a:pPr>
              <a:buClr>
                <a:srgbClr val="C00000"/>
              </a:buClr>
            </a:pPr>
            <a:r>
              <a:rPr lang="en-US" sz="1600" b="1" dirty="0"/>
              <a:t>Front-End Channel</a:t>
            </a:r>
          </a:p>
        </p:txBody>
      </p:sp>
      <p:graphicFrame>
        <p:nvGraphicFramePr>
          <p:cNvPr id="6" name="Table 5"/>
          <p:cNvGraphicFramePr>
            <a:graphicFrameLocks noGrp="1"/>
          </p:cNvGraphicFramePr>
          <p:nvPr>
            <p:extLst>
              <p:ext uri="{D42A27DB-BD31-4B8C-83A1-F6EECF244321}">
                <p14:modId xmlns:p14="http://schemas.microsoft.com/office/powerpoint/2010/main" val="2667977673"/>
              </p:ext>
            </p:extLst>
          </p:nvPr>
        </p:nvGraphicFramePr>
        <p:xfrm>
          <a:off x="2843775" y="904495"/>
          <a:ext cx="5491915" cy="1950720"/>
        </p:xfrm>
        <a:graphic>
          <a:graphicData uri="http://schemas.openxmlformats.org/drawingml/2006/table">
            <a:tbl>
              <a:tblPr firstRow="1" bandRow="1">
                <a:tableStyleId>{2D5ABB26-0587-4C30-8999-92F81FD0307C}</a:tableStyleId>
              </a:tblPr>
              <a:tblGrid>
                <a:gridCol w="5491915">
                  <a:extLst>
                    <a:ext uri="{9D8B030D-6E8A-4147-A177-3AD203B41FA5}">
                      <a16:colId xmlns:a16="http://schemas.microsoft.com/office/drawing/2014/main" xmlns="" val="20000"/>
                    </a:ext>
                  </a:extLst>
                </a:gridCol>
              </a:tblGrid>
              <a:tr h="227609">
                <a:tc>
                  <a:txBody>
                    <a:bodyPr/>
                    <a:lstStyle/>
                    <a:p>
                      <a:pPr algn="l"/>
                      <a:r>
                        <a:rPr lang="en-US" sz="1000" b="1" kern="1200" dirty="0">
                          <a:solidFill>
                            <a:schemeClr val="bg1"/>
                          </a:solidFill>
                          <a:latin typeface="+mn-lt"/>
                          <a:ea typeface="+mn-ea"/>
                          <a:cs typeface="+mn-cs"/>
                        </a:rPr>
                        <a:t>Check List – Verified (Room &amp; Cold)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4 gain settings of preamplifier</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4 peaking time configurations of Bessel filter </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Baseline selection (collection and induction) </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Global and local trimming of baseline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Test mode</a:t>
                      </a:r>
                      <a:r>
                        <a:rPr lang="en-US" sz="1000" baseline="0" dirty="0"/>
                        <a:t> and masking mode</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Channel response through</a:t>
                      </a:r>
                      <a:r>
                        <a:rPr lang="en-US" sz="1000" baseline="0" dirty="0"/>
                        <a:t> analog monitor </a:t>
                      </a:r>
                      <a:r>
                        <a:rPr lang="en-US" sz="1000" baseline="30000" dirty="0">
                          <a:solidFill>
                            <a:srgbClr val="FF0000"/>
                          </a:solidFill>
                        </a:rPr>
                        <a:t>4</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Charge</a:t>
                      </a:r>
                      <a:r>
                        <a:rPr lang="en-US" sz="1000" baseline="0" dirty="0"/>
                        <a:t> injection using internal Pulser</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7"/>
                  </a:ext>
                </a:extLst>
              </a:tr>
            </a:tbl>
          </a:graphicData>
        </a:graphic>
      </p:graphicFrame>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615" y="881930"/>
            <a:ext cx="2573319"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766964" y="2885714"/>
            <a:ext cx="5376701" cy="215444"/>
          </a:xfrm>
          <a:prstGeom prst="rect">
            <a:avLst/>
          </a:prstGeom>
        </p:spPr>
        <p:txBody>
          <a:bodyPr wrap="square">
            <a:spAutoFit/>
          </a:bodyPr>
          <a:lstStyle/>
          <a:p>
            <a:r>
              <a:rPr lang="en-US" sz="800" baseline="30000" dirty="0">
                <a:solidFill>
                  <a:srgbClr val="FF0000"/>
                </a:solidFill>
              </a:rPr>
              <a:t>4</a:t>
            </a:r>
            <a:r>
              <a:rPr lang="en-US" sz="800" baseline="30000" dirty="0">
                <a:solidFill>
                  <a:srgbClr val="C00000"/>
                </a:solidFill>
              </a:rPr>
              <a:t> </a:t>
            </a:r>
            <a:r>
              <a:rPr lang="en-US" sz="800" dirty="0"/>
              <a:t>Single channel is connected to the analog monitor to prevent bus contingency</a:t>
            </a:r>
            <a:endParaRPr lang="en-US" sz="700" dirty="0"/>
          </a:p>
        </p:txBody>
      </p:sp>
      <p:grpSp>
        <p:nvGrpSpPr>
          <p:cNvPr id="12" name="Group 11"/>
          <p:cNvGrpSpPr/>
          <p:nvPr/>
        </p:nvGrpSpPr>
        <p:grpSpPr>
          <a:xfrm>
            <a:off x="3688685" y="3324059"/>
            <a:ext cx="2041671" cy="1705611"/>
            <a:chOff x="2503693" y="3362464"/>
            <a:chExt cx="2041671" cy="1705611"/>
          </a:xfrm>
        </p:grpSpPr>
        <p:pic>
          <p:nvPicPr>
            <p:cNvPr id="7173" name="Picture 5" descr="V:\REDIC\shared\Cryo_documentation\DUNE\Cryo_DUNE_Measurements\EXO_Lab\Board_C00-04_FIB\Full_Chain_04\Room_04\Peak_Time_Corr15_Baseline_Room_224MHz_Wirebond\CH03_0x11ad_acqoff_g3.0X_tp3u6s_pulse_RefCh.jpe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03693" y="3605035"/>
              <a:ext cx="2041671" cy="1463040"/>
            </a:xfrm>
            <a:prstGeom prst="roundRect">
              <a:avLst>
                <a:gd name="adj" fmla="val 3626"/>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783616" y="3362464"/>
              <a:ext cx="1717137" cy="246221"/>
            </a:xfrm>
            <a:prstGeom prst="rect">
              <a:avLst/>
            </a:prstGeom>
            <a:noFill/>
          </p:spPr>
          <p:txBody>
            <a:bodyPr wrap="none" rtlCol="0">
              <a:spAutoFit/>
            </a:bodyPr>
            <a:lstStyle/>
            <a:p>
              <a:r>
                <a:rPr lang="en-US" sz="1000" dirty="0"/>
                <a:t>Pulse response (collection)</a:t>
              </a:r>
            </a:p>
          </p:txBody>
        </p:sp>
      </p:grpSp>
      <p:grpSp>
        <p:nvGrpSpPr>
          <p:cNvPr id="14" name="Group 13"/>
          <p:cNvGrpSpPr/>
          <p:nvPr/>
        </p:nvGrpSpPr>
        <p:grpSpPr>
          <a:xfrm>
            <a:off x="6261820" y="3339850"/>
            <a:ext cx="2063793" cy="1689820"/>
            <a:chOff x="4620482" y="3378255"/>
            <a:chExt cx="2063793" cy="1689820"/>
          </a:xfrm>
        </p:grpSpPr>
        <p:pic>
          <p:nvPicPr>
            <p:cNvPr id="7175" name="Picture 7" descr="V:\REDIC\shared\Cryo_documentation\DUNE\Cryo_DUNE_Measurements\EXO_Lab\Board_C00-04_FIB\Full_Chain_04\Room_04\Induction_Pulse_0x2e0_CH03_0x11ed_g3.0X_acqdelay1000_acqwidth600.jpe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20482" y="3608685"/>
              <a:ext cx="2063793" cy="1459390"/>
            </a:xfrm>
            <a:prstGeom prst="roundRect">
              <a:avLst>
                <a:gd name="adj" fmla="val 3475"/>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4879240" y="3378255"/>
              <a:ext cx="1694695" cy="246221"/>
            </a:xfrm>
            <a:prstGeom prst="rect">
              <a:avLst/>
            </a:prstGeom>
            <a:noFill/>
          </p:spPr>
          <p:txBody>
            <a:bodyPr wrap="none" rtlCol="0">
              <a:spAutoFit/>
            </a:bodyPr>
            <a:lstStyle/>
            <a:p>
              <a:r>
                <a:rPr lang="en-US" sz="1000" dirty="0"/>
                <a:t>Pulse response (induction)</a:t>
              </a:r>
            </a:p>
          </p:txBody>
        </p:sp>
      </p:grpSp>
      <p:sp>
        <p:nvSpPr>
          <p:cNvPr id="16" name="TextBox 15"/>
          <p:cNvSpPr txBox="1"/>
          <p:nvPr/>
        </p:nvSpPr>
        <p:spPr>
          <a:xfrm>
            <a:off x="3861522" y="3071015"/>
            <a:ext cx="4397358" cy="276999"/>
          </a:xfrm>
          <a:prstGeom prst="rect">
            <a:avLst/>
          </a:prstGeom>
          <a:noFill/>
        </p:spPr>
        <p:txBody>
          <a:bodyPr wrap="none" rtlCol="0">
            <a:spAutoFit/>
          </a:bodyPr>
          <a:lstStyle/>
          <a:p>
            <a:pPr algn="ctr"/>
            <a:r>
              <a:rPr lang="en-US" sz="1200" dirty="0">
                <a:solidFill>
                  <a:srgbClr val="C00000"/>
                </a:solidFill>
              </a:rPr>
              <a:t>Examples of front-end channel response from analog monitor</a:t>
            </a:r>
          </a:p>
        </p:txBody>
      </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16</a:t>
            </a:fld>
            <a:endParaRPr lang="en-US" dirty="0"/>
          </a:p>
        </p:txBody>
      </p:sp>
      <p:sp>
        <p:nvSpPr>
          <p:cNvPr id="18" name="TextBox 17"/>
          <p:cNvSpPr txBox="1"/>
          <p:nvPr/>
        </p:nvSpPr>
        <p:spPr>
          <a:xfrm>
            <a:off x="1805" y="4684025"/>
            <a:ext cx="1715534" cy="261610"/>
          </a:xfrm>
          <a:prstGeom prst="rect">
            <a:avLst/>
          </a:prstGeom>
          <a:noFill/>
        </p:spPr>
        <p:txBody>
          <a:bodyPr wrap="none" rtlCol="0">
            <a:spAutoFit/>
          </a:bodyPr>
          <a:lstStyle/>
          <a:p>
            <a:r>
              <a:rPr lang="en-US" sz="1100" dirty="0">
                <a:solidFill>
                  <a:srgbClr val="C00000"/>
                </a:solidFill>
              </a:rPr>
              <a:t>Simplified block diagram</a:t>
            </a:r>
          </a:p>
        </p:txBody>
      </p:sp>
    </p:spTree>
    <p:extLst>
      <p:ext uri="{BB962C8B-B14F-4D97-AF65-F5344CB8AC3E}">
        <p14:creationId xmlns:p14="http://schemas.microsoft.com/office/powerpoint/2010/main" val="30001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Functionality Test – Analog Monitor</a:t>
            </a:r>
          </a:p>
        </p:txBody>
      </p:sp>
      <p:sp>
        <p:nvSpPr>
          <p:cNvPr id="4" name="TextBox 3"/>
          <p:cNvSpPr txBox="1"/>
          <p:nvPr/>
        </p:nvSpPr>
        <p:spPr>
          <a:xfrm>
            <a:off x="402326" y="497880"/>
            <a:ext cx="8339349" cy="338554"/>
          </a:xfrm>
          <a:prstGeom prst="rect">
            <a:avLst/>
          </a:prstGeom>
          <a:noFill/>
        </p:spPr>
        <p:txBody>
          <a:bodyPr wrap="square" rtlCol="0">
            <a:spAutoFit/>
          </a:bodyPr>
          <a:lstStyle/>
          <a:p>
            <a:pPr algn="ctr">
              <a:buClr>
                <a:srgbClr val="C00000"/>
              </a:buClr>
            </a:pPr>
            <a:r>
              <a:rPr lang="en-US" sz="1600" b="1" dirty="0"/>
              <a:t>Analog Monitor at Room temperature</a:t>
            </a:r>
          </a:p>
        </p:txBody>
      </p:sp>
      <p:sp>
        <p:nvSpPr>
          <p:cNvPr id="2" name="Slide Number Placeholder 1"/>
          <p:cNvSpPr>
            <a:spLocks noGrp="1"/>
          </p:cNvSpPr>
          <p:nvPr>
            <p:ph type="sldNum" sz="quarter" idx="11"/>
          </p:nvPr>
        </p:nvSpPr>
        <p:spPr>
          <a:xfrm>
            <a:off x="1805" y="4738690"/>
            <a:ext cx="318932" cy="404813"/>
          </a:xfrm>
        </p:spPr>
        <p:txBody>
          <a:bodyPr/>
          <a:lstStyle/>
          <a:p>
            <a:fld id="{5BD36294-2849-48A8-8531-5354CF3095D2}" type="slidenum">
              <a:rPr lang="en-US" smtClean="0"/>
              <a:pPr/>
              <a:t>17</a:t>
            </a:fld>
            <a:endParaRPr lang="en-US" dirty="0"/>
          </a:p>
        </p:txBody>
      </p:sp>
      <p:pic>
        <p:nvPicPr>
          <p:cNvPr id="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615" y="881930"/>
            <a:ext cx="2573319"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360" y="3595890"/>
            <a:ext cx="2549795" cy="12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562385" y="3076510"/>
            <a:ext cx="1585690" cy="246221"/>
          </a:xfrm>
          <a:prstGeom prst="rect">
            <a:avLst/>
          </a:prstGeom>
          <a:noFill/>
        </p:spPr>
        <p:txBody>
          <a:bodyPr wrap="none" rtlCol="0">
            <a:spAutoFit/>
          </a:bodyPr>
          <a:lstStyle/>
          <a:p>
            <a:r>
              <a:rPr lang="en-US" sz="1000" dirty="0"/>
              <a:t>Linearity test of front-end</a:t>
            </a:r>
          </a:p>
        </p:txBody>
      </p:sp>
      <p:sp>
        <p:nvSpPr>
          <p:cNvPr id="12" name="TextBox 11"/>
          <p:cNvSpPr txBox="1"/>
          <p:nvPr/>
        </p:nvSpPr>
        <p:spPr>
          <a:xfrm>
            <a:off x="3226887" y="881930"/>
            <a:ext cx="2190023" cy="246221"/>
          </a:xfrm>
          <a:prstGeom prst="rect">
            <a:avLst/>
          </a:prstGeom>
          <a:noFill/>
        </p:spPr>
        <p:txBody>
          <a:bodyPr wrap="none" rtlCol="0">
            <a:spAutoFit/>
          </a:bodyPr>
          <a:lstStyle/>
          <a:p>
            <a:r>
              <a:rPr lang="en-US" sz="1000" dirty="0"/>
              <a:t>Response at different Pulser levels</a:t>
            </a:r>
          </a:p>
        </p:txBody>
      </p:sp>
      <p:pic>
        <p:nvPicPr>
          <p:cNvPr id="22" name="Picture 21"/>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56563" y="3306940"/>
            <a:ext cx="2651760" cy="1645920"/>
          </a:xfrm>
          <a:prstGeom prst="roundRect">
            <a:avLst>
              <a:gd name="adj" fmla="val 2681"/>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922243" y="1073955"/>
            <a:ext cx="2599690" cy="1824555"/>
          </a:xfrm>
          <a:prstGeom prst="roundRect">
            <a:avLst>
              <a:gd name="adj" fmla="val 3000"/>
            </a:avLst>
          </a:prstGeom>
          <a:noFill/>
          <a:ln w="9525">
            <a:noFill/>
            <a:miter lim="800000"/>
            <a:headEnd/>
            <a:tailEnd/>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Lst>
        </p:spPr>
      </p:pic>
      <p:graphicFrame>
        <p:nvGraphicFramePr>
          <p:cNvPr id="13" name="Table 12"/>
          <p:cNvGraphicFramePr>
            <a:graphicFrameLocks noGrp="1"/>
          </p:cNvGraphicFramePr>
          <p:nvPr>
            <p:extLst>
              <p:ext uri="{D42A27DB-BD31-4B8C-83A1-F6EECF244321}">
                <p14:modId xmlns:p14="http://schemas.microsoft.com/office/powerpoint/2010/main" val="3490139167"/>
              </p:ext>
            </p:extLst>
          </p:nvPr>
        </p:nvGraphicFramePr>
        <p:xfrm>
          <a:off x="5732600" y="843525"/>
          <a:ext cx="3217570" cy="1219200"/>
        </p:xfrm>
        <a:graphic>
          <a:graphicData uri="http://schemas.openxmlformats.org/drawingml/2006/table">
            <a:tbl>
              <a:tblPr firstRow="1" bandRow="1">
                <a:tableStyleId>{2D5ABB26-0587-4C30-8999-92F81FD0307C}</a:tableStyleId>
              </a:tblPr>
              <a:tblGrid>
                <a:gridCol w="3217570">
                  <a:extLst>
                    <a:ext uri="{9D8B030D-6E8A-4147-A177-3AD203B41FA5}">
                      <a16:colId xmlns:a16="http://schemas.microsoft.com/office/drawing/2014/main" xmlns="" val="20000"/>
                    </a:ext>
                  </a:extLst>
                </a:gridCol>
              </a:tblGrid>
              <a:tr h="227609">
                <a:tc>
                  <a:txBody>
                    <a:bodyPr/>
                    <a:lstStyle/>
                    <a:p>
                      <a:pPr algn="l"/>
                      <a:r>
                        <a:rPr lang="en-US" sz="1000" b="1" kern="1200" dirty="0">
                          <a:solidFill>
                            <a:schemeClr val="bg1"/>
                          </a:solidFill>
                          <a:latin typeface="+mn-lt"/>
                          <a:ea typeface="+mn-ea"/>
                          <a:cs typeface="+mn-cs"/>
                        </a:rPr>
                        <a:t>Check List – Verified (Room &amp; Cold)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1322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Bias and gain settings of SE buffer </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1188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Bias and gain settings of S2D output stage</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Input signal selection of analog MUX</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16 available monitoring signals (see table below)</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7"/>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789649978"/>
              </p:ext>
            </p:extLst>
          </p:nvPr>
        </p:nvGraphicFramePr>
        <p:xfrm>
          <a:off x="5732600" y="2149295"/>
          <a:ext cx="3217570" cy="2880360"/>
        </p:xfrm>
        <a:graphic>
          <a:graphicData uri="http://schemas.openxmlformats.org/drawingml/2006/table">
            <a:tbl>
              <a:tblPr firstRow="1" bandRow="1">
                <a:tableStyleId>{2D5ABB26-0587-4C30-8999-92F81FD0307C}</a:tableStyleId>
              </a:tblPr>
              <a:tblGrid>
                <a:gridCol w="459681">
                  <a:extLst>
                    <a:ext uri="{9D8B030D-6E8A-4147-A177-3AD203B41FA5}">
                      <a16:colId xmlns:a16="http://schemas.microsoft.com/office/drawing/2014/main" xmlns="" val="20000"/>
                    </a:ext>
                  </a:extLst>
                </a:gridCol>
                <a:gridCol w="1836169">
                  <a:extLst>
                    <a:ext uri="{9D8B030D-6E8A-4147-A177-3AD203B41FA5}">
                      <a16:colId xmlns:a16="http://schemas.microsoft.com/office/drawing/2014/main" xmlns="" val="20001"/>
                    </a:ext>
                  </a:extLst>
                </a:gridCol>
                <a:gridCol w="921720">
                  <a:extLst>
                    <a:ext uri="{9D8B030D-6E8A-4147-A177-3AD203B41FA5}">
                      <a16:colId xmlns:a16="http://schemas.microsoft.com/office/drawing/2014/main" xmlns="" val="20002"/>
                    </a:ext>
                  </a:extLst>
                </a:gridCol>
              </a:tblGrid>
              <a:tr h="0">
                <a:tc>
                  <a:txBody>
                    <a:bodyPr/>
                    <a:lstStyle/>
                    <a:p>
                      <a:pPr algn="ctr"/>
                      <a:r>
                        <a:rPr lang="en-US" sz="800" b="1" dirty="0">
                          <a:solidFill>
                            <a:schemeClr val="bg1"/>
                          </a:solidFill>
                          <a:latin typeface="+mj-lt"/>
                        </a:rPr>
                        <a:t>MUX</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US" sz="800" b="1" dirty="0">
                          <a:latin typeface="+mj-lt"/>
                        </a:rPr>
                        <a:t>Signal</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800" b="1" kern="1200" dirty="0">
                          <a:solidFill>
                            <a:schemeClr val="tx1"/>
                          </a:solidFill>
                          <a:latin typeface="+mn-lt"/>
                          <a:ea typeface="+mn-ea"/>
                          <a:cs typeface="+mn-cs"/>
                        </a:rPr>
                        <a:t>Room &amp; Cold</a:t>
                      </a:r>
                      <a:endParaRPr lang="en-US" sz="800" b="1" dirty="0">
                        <a:solidFill>
                          <a:schemeClr val="tx1"/>
                        </a:solidFill>
                        <a:latin typeface="+mj-lt"/>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0">
                <a:tc>
                  <a:txBody>
                    <a:bodyPr/>
                    <a:lstStyle/>
                    <a:p>
                      <a:pPr algn="ctr" fontAlgn="ctr"/>
                      <a:r>
                        <a:rPr lang="en-US" sz="750" b="0" i="0" u="none" strike="noStrike" dirty="0">
                          <a:solidFill>
                            <a:srgbClr val="000000"/>
                          </a:solidFill>
                          <a:effectLst/>
                          <a:latin typeface="+mj-lt"/>
                        </a:rPr>
                        <a:t>0</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om_Bk0 -</a:t>
                      </a:r>
                      <a:r>
                        <a:rPr lang="en-US" sz="750" b="0" i="0" u="none" strike="noStrike" baseline="0" dirty="0">
                          <a:solidFill>
                            <a:srgbClr val="000000"/>
                          </a:solidFill>
                          <a:effectLst/>
                          <a:latin typeface="+mj-lt"/>
                        </a:rPr>
                        <a:t> </a:t>
                      </a:r>
                      <a:r>
                        <a:rPr lang="en-US" sz="750" b="0" i="0" u="none" strike="noStrike" dirty="0">
                          <a:solidFill>
                            <a:srgbClr val="000000"/>
                          </a:solidFill>
                          <a:effectLst/>
                          <a:latin typeface="+mj-lt"/>
                        </a:rPr>
                        <a:t>Front-end outputs</a:t>
                      </a:r>
                      <a:r>
                        <a:rPr lang="en-US" sz="750" b="0" i="0" u="none" strike="noStrike" baseline="0" dirty="0">
                          <a:solidFill>
                            <a:srgbClr val="000000"/>
                          </a:solidFill>
                          <a:effectLst/>
                          <a:latin typeface="+mj-lt"/>
                        </a:rPr>
                        <a:t> top BANK</a:t>
                      </a:r>
                      <a:endParaRPr lang="en-US" sz="750" b="0" i="0" u="none" strike="noStrike" dirty="0">
                        <a:solidFill>
                          <a:srgbClr val="000000"/>
                        </a:solidFill>
                        <a:effectLst/>
                        <a:latin typeface="+mj-lt"/>
                      </a:endParaRP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50" dirty="0">
                          <a:solidFill>
                            <a:srgbClr val="0FE1DC"/>
                          </a:solidFill>
                        </a:rPr>
                        <a:t>✔</a:t>
                      </a:r>
                      <a:endParaRPr lang="en-US" sz="650" kern="1200" dirty="0">
                        <a:solidFill>
                          <a:srgbClr val="0FE1DC"/>
                        </a:solidFill>
                        <a:latin typeface="+mn-lt"/>
                        <a:ea typeface="+mn-ea"/>
                        <a:cs typeface="+mn-cs"/>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0">
                <a:tc>
                  <a:txBody>
                    <a:bodyPr/>
                    <a:lstStyle/>
                    <a:p>
                      <a:pPr algn="ctr" fontAlgn="ctr"/>
                      <a:r>
                        <a:rPr lang="en-US" sz="750" b="0" i="0" u="none" strike="noStrike" dirty="0">
                          <a:solidFill>
                            <a:srgbClr val="000000"/>
                          </a:solidFill>
                          <a:effectLst/>
                          <a:latin typeface="+mj-lt"/>
                        </a:rPr>
                        <a:t>1</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750" b="0" i="0" u="none" strike="noStrike" dirty="0">
                          <a:solidFill>
                            <a:srgbClr val="000000"/>
                          </a:solidFill>
                          <a:effectLst/>
                          <a:latin typeface="+mj-lt"/>
                        </a:rPr>
                        <a:t> om_Bk1 - Front-end outputs</a:t>
                      </a:r>
                      <a:r>
                        <a:rPr lang="en-US" sz="750" b="0" i="0" u="none" strike="noStrike" baseline="0" dirty="0">
                          <a:solidFill>
                            <a:srgbClr val="000000"/>
                          </a:solidFill>
                          <a:effectLst/>
                          <a:latin typeface="+mj-lt"/>
                        </a:rPr>
                        <a:t> bot BANK</a:t>
                      </a:r>
                      <a:endParaRPr lang="en-US" sz="750" b="0" i="0" u="none" strike="noStrike" dirty="0">
                        <a:solidFill>
                          <a:srgbClr val="000000"/>
                        </a:solidFill>
                        <a:effectLst/>
                        <a:latin typeface="+mj-lt"/>
                      </a:endParaRP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135320">
                <a:tc>
                  <a:txBody>
                    <a:bodyPr/>
                    <a:lstStyle/>
                    <a:p>
                      <a:pPr algn="ctr" fontAlgn="ctr"/>
                      <a:r>
                        <a:rPr lang="en-US" sz="750" b="0" i="0" u="none" strike="noStrike" dirty="0">
                          <a:solidFill>
                            <a:srgbClr val="000000"/>
                          </a:solidFill>
                          <a:effectLst/>
                          <a:latin typeface="+mj-lt"/>
                        </a:rPr>
                        <a:t>2</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PLL_R0_Vctrl</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78000">
                <a:tc>
                  <a:txBody>
                    <a:bodyPr/>
                    <a:lstStyle/>
                    <a:p>
                      <a:pPr algn="ctr" fontAlgn="ctr"/>
                      <a:r>
                        <a:rPr lang="en-US" sz="750" b="0" i="0" u="none" strike="noStrike">
                          <a:solidFill>
                            <a:srgbClr val="000000"/>
                          </a:solidFill>
                          <a:effectLst/>
                          <a:latin typeface="+mj-lt"/>
                        </a:rPr>
                        <a:t>3</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a:t>
                      </a:r>
                      <a:r>
                        <a:rPr lang="en-US" sz="750" b="0" i="0" u="none" strike="noStrike" dirty="0" err="1">
                          <a:solidFill>
                            <a:srgbClr val="000000"/>
                          </a:solidFill>
                          <a:effectLst/>
                          <a:latin typeface="+mj-lt"/>
                        </a:rPr>
                        <a:t>testline</a:t>
                      </a:r>
                      <a:endParaRPr lang="en-US" sz="750" b="0" i="0" u="none" strike="noStrike" dirty="0">
                        <a:solidFill>
                          <a:srgbClr val="000000"/>
                        </a:solidFill>
                        <a:effectLst/>
                        <a:latin typeface="+mj-lt"/>
                      </a:endParaRP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178000">
                <a:tc>
                  <a:txBody>
                    <a:bodyPr/>
                    <a:lstStyle/>
                    <a:p>
                      <a:pPr algn="ctr" fontAlgn="ctr"/>
                      <a:r>
                        <a:rPr lang="en-US" sz="750" b="0" i="0" u="none" strike="noStrike">
                          <a:solidFill>
                            <a:srgbClr val="000000"/>
                          </a:solidFill>
                          <a:effectLst/>
                          <a:latin typeface="+mj-lt"/>
                        </a:rPr>
                        <a:t>4</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a:t>
                      </a:r>
                      <a:r>
                        <a:rPr lang="en-US" sz="750" b="0" i="0" u="none" strike="noStrike" dirty="0" err="1">
                          <a:solidFill>
                            <a:srgbClr val="000000"/>
                          </a:solidFill>
                          <a:effectLst/>
                          <a:latin typeface="+mj-lt"/>
                        </a:rPr>
                        <a:t>testref</a:t>
                      </a:r>
                      <a:endParaRPr lang="en-US" sz="750" b="0" i="0" u="none" strike="noStrike" dirty="0">
                        <a:solidFill>
                          <a:srgbClr val="000000"/>
                        </a:solidFill>
                        <a:effectLst/>
                        <a:latin typeface="+mj-lt"/>
                      </a:endParaRP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178000">
                <a:tc>
                  <a:txBody>
                    <a:bodyPr/>
                    <a:lstStyle/>
                    <a:p>
                      <a:pPr algn="ctr" fontAlgn="ctr"/>
                      <a:r>
                        <a:rPr lang="en-US" sz="750" b="0" i="0" u="none" strike="noStrike" dirty="0">
                          <a:solidFill>
                            <a:srgbClr val="000000"/>
                          </a:solidFill>
                          <a:effectLst/>
                          <a:latin typeface="+mj-lt"/>
                        </a:rPr>
                        <a:t>5</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a:t>
                      </a:r>
                      <a:r>
                        <a:rPr lang="en-US" sz="750" b="0" i="0" u="none" strike="noStrike" dirty="0" err="1">
                          <a:solidFill>
                            <a:srgbClr val="000000"/>
                          </a:solidFill>
                          <a:effectLst/>
                          <a:latin typeface="+mj-lt"/>
                        </a:rPr>
                        <a:t>DCycle_Average</a:t>
                      </a:r>
                      <a:endParaRPr lang="en-US" sz="750" b="0" i="0" u="none" strike="noStrike" dirty="0">
                        <a:solidFill>
                          <a:srgbClr val="000000"/>
                        </a:solidFill>
                        <a:effectLst/>
                        <a:latin typeface="+mj-lt"/>
                      </a:endParaRP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178000">
                <a:tc>
                  <a:txBody>
                    <a:bodyPr/>
                    <a:lstStyle/>
                    <a:p>
                      <a:pPr algn="ctr" fontAlgn="ctr"/>
                      <a:r>
                        <a:rPr lang="en-US" sz="750" b="0" i="0" u="none" strike="noStrike" dirty="0">
                          <a:solidFill>
                            <a:srgbClr val="000000"/>
                          </a:solidFill>
                          <a:effectLst/>
                          <a:latin typeface="+mj-lt"/>
                        </a:rPr>
                        <a:t>6</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a:t>
                      </a:r>
                      <a:r>
                        <a:rPr lang="en-US" sz="750" b="0" i="0" u="none" strike="noStrike" dirty="0" err="1">
                          <a:solidFill>
                            <a:srgbClr val="000000"/>
                          </a:solidFill>
                          <a:effectLst/>
                          <a:latin typeface="+mj-lt"/>
                        </a:rPr>
                        <a:t>DCycle_AverageTrgt</a:t>
                      </a:r>
                      <a:endParaRPr lang="en-US" sz="750" b="0" i="0" u="none" strike="noStrike" dirty="0">
                        <a:solidFill>
                          <a:srgbClr val="000000"/>
                        </a:solidFill>
                        <a:effectLst/>
                        <a:latin typeface="+mj-lt"/>
                      </a:endParaRP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178000">
                <a:tc>
                  <a:txBody>
                    <a:bodyPr/>
                    <a:lstStyle/>
                    <a:p>
                      <a:pPr algn="ctr" fontAlgn="ctr"/>
                      <a:r>
                        <a:rPr lang="en-US" sz="750" b="0" i="0" u="none" strike="noStrike">
                          <a:solidFill>
                            <a:srgbClr val="000000"/>
                          </a:solidFill>
                          <a:effectLst/>
                          <a:latin typeface="+mj-lt"/>
                        </a:rPr>
                        <a:t>7</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a:t>
                      </a:r>
                      <a:r>
                        <a:rPr lang="en-US" sz="750" b="0" i="0" u="none" strike="noStrike" dirty="0" err="1">
                          <a:solidFill>
                            <a:srgbClr val="000000"/>
                          </a:solidFill>
                          <a:effectLst/>
                          <a:latin typeface="+mj-lt"/>
                        </a:rPr>
                        <a:t>DCycle_Vctrl</a:t>
                      </a:r>
                      <a:endParaRPr lang="en-US" sz="750" b="0" i="0" u="none" strike="noStrike" dirty="0">
                        <a:solidFill>
                          <a:srgbClr val="000000"/>
                        </a:solidFill>
                        <a:effectLst/>
                        <a:latin typeface="+mj-lt"/>
                      </a:endParaRP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178000">
                <a:tc>
                  <a:txBody>
                    <a:bodyPr/>
                    <a:lstStyle/>
                    <a:p>
                      <a:pPr algn="ctr" fontAlgn="ctr"/>
                      <a:r>
                        <a:rPr lang="en-US" sz="750" b="0" i="0" u="none" strike="noStrike" dirty="0">
                          <a:solidFill>
                            <a:srgbClr val="000000"/>
                          </a:solidFill>
                          <a:effectLst/>
                          <a:latin typeface="+mj-lt"/>
                        </a:rPr>
                        <a:t>8</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ADC_Vrefp_Buff_Mon_Bk1</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178000">
                <a:tc>
                  <a:txBody>
                    <a:bodyPr/>
                    <a:lstStyle/>
                    <a:p>
                      <a:pPr algn="ctr" fontAlgn="ctr"/>
                      <a:r>
                        <a:rPr lang="en-US" sz="750" b="0" i="0" u="none" strike="noStrike">
                          <a:solidFill>
                            <a:srgbClr val="000000"/>
                          </a:solidFill>
                          <a:effectLst/>
                          <a:latin typeface="+mj-lt"/>
                        </a:rPr>
                        <a:t>9</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ADC_Vcm_Buff_Mon_Bk1</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r h="178000">
                <a:tc>
                  <a:txBody>
                    <a:bodyPr/>
                    <a:lstStyle/>
                    <a:p>
                      <a:pPr algn="ctr" fontAlgn="ctr"/>
                      <a:r>
                        <a:rPr lang="en-US" sz="750" b="0" i="0" u="none" strike="noStrike">
                          <a:solidFill>
                            <a:srgbClr val="000000"/>
                          </a:solidFill>
                          <a:effectLst/>
                          <a:latin typeface="+mj-lt"/>
                        </a:rPr>
                        <a:t>10</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ADC_Vrefn_Buff_Mon_Bk1</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2"/>
                  </a:ext>
                </a:extLst>
              </a:tr>
              <a:tr h="178000">
                <a:tc>
                  <a:txBody>
                    <a:bodyPr/>
                    <a:lstStyle/>
                    <a:p>
                      <a:pPr algn="ctr" fontAlgn="ctr"/>
                      <a:r>
                        <a:rPr lang="en-US" sz="750" b="0" i="0" u="none" strike="noStrike" dirty="0">
                          <a:solidFill>
                            <a:srgbClr val="000000"/>
                          </a:solidFill>
                          <a:effectLst/>
                          <a:latin typeface="+mj-lt"/>
                        </a:rPr>
                        <a:t>11</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SAH_Vcm_Buff_Mon_Bk1</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3"/>
                  </a:ext>
                </a:extLst>
              </a:tr>
              <a:tr h="178000">
                <a:tc>
                  <a:txBody>
                    <a:bodyPr/>
                    <a:lstStyle/>
                    <a:p>
                      <a:pPr algn="ctr" fontAlgn="ctr"/>
                      <a:r>
                        <a:rPr lang="en-US" sz="750" b="0" i="0" u="none" strike="noStrike" dirty="0">
                          <a:solidFill>
                            <a:srgbClr val="000000"/>
                          </a:solidFill>
                          <a:effectLst/>
                          <a:latin typeface="+mj-lt"/>
                        </a:rPr>
                        <a:t>12-13</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G_DS</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14"/>
                  </a:ext>
                </a:extLst>
              </a:tr>
              <a:tr h="129250">
                <a:tc>
                  <a:txBody>
                    <a:bodyPr/>
                    <a:lstStyle/>
                    <a:p>
                      <a:pPr algn="ctr" fontAlgn="ctr"/>
                      <a:r>
                        <a:rPr lang="en-US" sz="750" b="0" i="0" u="none" strike="noStrike" dirty="0">
                          <a:solidFill>
                            <a:srgbClr val="000000"/>
                          </a:solidFill>
                          <a:effectLst/>
                          <a:latin typeface="+mj-lt"/>
                        </a:rPr>
                        <a:t>14-15</a:t>
                      </a:r>
                    </a:p>
                  </a:txBody>
                  <a:tcPr marL="9525" marR="9525" marT="9525" marB="0"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750" b="0" i="0" u="none" strike="noStrike" dirty="0">
                          <a:solidFill>
                            <a:srgbClr val="000000"/>
                          </a:solidFill>
                          <a:effectLst/>
                          <a:latin typeface="+mj-lt"/>
                        </a:rPr>
                        <a:t> VDS_3Bk0</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650" dirty="0">
                          <a:solidFill>
                            <a:srgbClr val="0FE1DC"/>
                          </a:solidFill>
                        </a:rPr>
                        <a:t>✔</a:t>
                      </a:r>
                      <a:endParaRPr lang="en-US" sz="650" dirty="0">
                        <a:solidFill>
                          <a:schemeClr val="tx1"/>
                        </a:solidFill>
                        <a:latin typeface="Calibri" panose="020F0502020204030204" pitchFamily="34" charset="0"/>
                      </a:endParaRP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5"/>
                  </a:ext>
                </a:extLst>
              </a:tr>
            </a:tbl>
          </a:graphicData>
        </a:graphic>
      </p:graphicFrame>
    </p:spTree>
    <p:extLst>
      <p:ext uri="{BB962C8B-B14F-4D97-AF65-F5344CB8AC3E}">
        <p14:creationId xmlns:p14="http://schemas.microsoft.com/office/powerpoint/2010/main" val="3845159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t>Functionality Test – Analog Monitor</a:t>
            </a:r>
          </a:p>
        </p:txBody>
      </p:sp>
      <p:sp>
        <p:nvSpPr>
          <p:cNvPr id="4" name="TextBox 3"/>
          <p:cNvSpPr txBox="1"/>
          <p:nvPr/>
        </p:nvSpPr>
        <p:spPr>
          <a:xfrm>
            <a:off x="402326" y="497880"/>
            <a:ext cx="8339349" cy="338554"/>
          </a:xfrm>
          <a:prstGeom prst="rect">
            <a:avLst/>
          </a:prstGeom>
          <a:noFill/>
        </p:spPr>
        <p:txBody>
          <a:bodyPr wrap="square" rtlCol="0">
            <a:spAutoFit/>
          </a:bodyPr>
          <a:lstStyle/>
          <a:p>
            <a:pPr algn="ctr">
              <a:buClr>
                <a:srgbClr val="C00000"/>
              </a:buClr>
            </a:pPr>
            <a:r>
              <a:rPr lang="en-US" sz="1600" b="1" dirty="0"/>
              <a:t>Analog Monitor at Cold Temperature</a:t>
            </a:r>
          </a:p>
        </p:txBody>
      </p:sp>
      <p:sp>
        <p:nvSpPr>
          <p:cNvPr id="20" name="Content Placeholder 2"/>
          <p:cNvSpPr>
            <a:spLocks noGrp="1"/>
          </p:cNvSpPr>
          <p:nvPr>
            <p:ph idx="4294967295"/>
          </p:nvPr>
        </p:nvSpPr>
        <p:spPr>
          <a:xfrm>
            <a:off x="5513016" y="881930"/>
            <a:ext cx="3552369" cy="3418046"/>
          </a:xfrm>
        </p:spPr>
        <p:txBody>
          <a:bodyPr>
            <a:noAutofit/>
          </a:bodyPr>
          <a:lstStyle/>
          <a:p>
            <a:pPr marL="233362" lvl="1" indent="0">
              <a:buNone/>
            </a:pPr>
            <a:r>
              <a:rPr lang="en-US" sz="1200" b="1" dirty="0"/>
              <a:t>Issue</a:t>
            </a:r>
          </a:p>
          <a:p>
            <a:pPr lvl="1"/>
            <a:r>
              <a:rPr lang="en-US" sz="1200" dirty="0"/>
              <a:t>The analog monitor showed a saturation problem during verification at cold temperature</a:t>
            </a:r>
          </a:p>
          <a:p>
            <a:pPr lvl="1"/>
            <a:r>
              <a:rPr lang="en-US" sz="1200" dirty="0"/>
              <a:t>This monitor is implemented by an analog multiplexer, an intermediate single-ended buffer and a differential output stage</a:t>
            </a:r>
          </a:p>
          <a:p>
            <a:pPr lvl="1"/>
            <a:r>
              <a:rPr lang="en-US" sz="1200" dirty="0"/>
              <a:t>The single-ended buffer was the cause of the saturation</a:t>
            </a:r>
          </a:p>
          <a:p>
            <a:pPr lvl="1"/>
            <a:r>
              <a:rPr lang="en-US" sz="1200" dirty="0"/>
              <a:t>Secondary issue since it does not affect the signal chain</a:t>
            </a:r>
          </a:p>
          <a:p>
            <a:pPr marL="233362" lvl="1" indent="0">
              <a:buNone/>
            </a:pPr>
            <a:endParaRPr lang="en-US" sz="1200" b="1" dirty="0">
              <a:solidFill>
                <a:srgbClr val="FF0000"/>
              </a:solidFill>
            </a:endParaRPr>
          </a:p>
          <a:p>
            <a:pPr marL="233362" lvl="1" indent="0">
              <a:buNone/>
            </a:pPr>
            <a:r>
              <a:rPr lang="en-US" sz="1200" b="1" dirty="0"/>
              <a:t>Solution</a:t>
            </a:r>
          </a:p>
          <a:p>
            <a:pPr lvl="1"/>
            <a:r>
              <a:rPr lang="en-US" sz="1200" dirty="0"/>
              <a:t>Issue was understood and reproduced in simulations</a:t>
            </a:r>
          </a:p>
          <a:p>
            <a:pPr lvl="1"/>
            <a:r>
              <a:rPr lang="en-US" sz="1200" dirty="0"/>
              <a:t>An improved rail-to-rail input stage on the buffer solved the problem</a:t>
            </a:r>
          </a:p>
        </p:txBody>
      </p:sp>
      <p:pic>
        <p:nvPicPr>
          <p:cNvPr id="26"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615"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0" y="3595890"/>
            <a:ext cx="2549795" cy="12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18</a:t>
            </a:fld>
            <a:endParaRPr lang="en-US" dirty="0"/>
          </a:p>
        </p:txBody>
      </p:sp>
      <p:sp>
        <p:nvSpPr>
          <p:cNvPr id="28" name="TextBox 27"/>
          <p:cNvSpPr txBox="1"/>
          <p:nvPr/>
        </p:nvSpPr>
        <p:spPr>
          <a:xfrm>
            <a:off x="3562385" y="3076510"/>
            <a:ext cx="1585690" cy="246221"/>
          </a:xfrm>
          <a:prstGeom prst="rect">
            <a:avLst/>
          </a:prstGeom>
          <a:noFill/>
        </p:spPr>
        <p:txBody>
          <a:bodyPr wrap="none" rtlCol="0">
            <a:spAutoFit/>
          </a:bodyPr>
          <a:lstStyle/>
          <a:p>
            <a:r>
              <a:rPr lang="en-US" sz="1000" dirty="0"/>
              <a:t>Linearity test of front-end</a:t>
            </a:r>
          </a:p>
        </p:txBody>
      </p:sp>
      <p:sp>
        <p:nvSpPr>
          <p:cNvPr id="30" name="TextBox 29"/>
          <p:cNvSpPr txBox="1"/>
          <p:nvPr/>
        </p:nvSpPr>
        <p:spPr>
          <a:xfrm>
            <a:off x="3226887" y="881930"/>
            <a:ext cx="2190023" cy="246221"/>
          </a:xfrm>
          <a:prstGeom prst="rect">
            <a:avLst/>
          </a:prstGeom>
          <a:noFill/>
        </p:spPr>
        <p:txBody>
          <a:bodyPr wrap="none" rtlCol="0">
            <a:spAutoFit/>
          </a:bodyPr>
          <a:lstStyle/>
          <a:p>
            <a:r>
              <a:rPr lang="en-US" sz="1000" dirty="0"/>
              <a:t>Response at different Pulser levels</a:t>
            </a:r>
          </a:p>
        </p:txBody>
      </p:sp>
      <p:grpSp>
        <p:nvGrpSpPr>
          <p:cNvPr id="8" name="Group 7"/>
          <p:cNvGrpSpPr/>
          <p:nvPr/>
        </p:nvGrpSpPr>
        <p:grpSpPr>
          <a:xfrm>
            <a:off x="2901362" y="1073955"/>
            <a:ext cx="2613355" cy="1843440"/>
            <a:chOff x="2901362" y="1150765"/>
            <a:chExt cx="2613355" cy="1843440"/>
          </a:xfrm>
        </p:grpSpPr>
        <p:pic>
          <p:nvPicPr>
            <p:cNvPr id="21" name="Picture 3"/>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01362" y="1150765"/>
              <a:ext cx="2613355" cy="1843440"/>
            </a:xfrm>
            <a:prstGeom prst="roundRect">
              <a:avLst>
                <a:gd name="adj" fmla="val 3140"/>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Rounded Rectangle 5"/>
            <p:cNvSpPr/>
            <p:nvPr/>
          </p:nvSpPr>
          <p:spPr>
            <a:xfrm>
              <a:off x="3746293" y="1381195"/>
              <a:ext cx="556403" cy="65288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862957" y="3301445"/>
            <a:ext cx="2651760" cy="1645920"/>
            <a:chOff x="2862957" y="3301445"/>
            <a:chExt cx="2651760" cy="1645920"/>
          </a:xfrm>
        </p:grpSpPr>
        <p:pic>
          <p:nvPicPr>
            <p:cNvPr id="23" name="Picture 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62957" y="3301445"/>
              <a:ext cx="2651760" cy="1645920"/>
            </a:xfrm>
            <a:prstGeom prst="roundRect">
              <a:avLst>
                <a:gd name="adj" fmla="val 307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ounded Rectangle 32"/>
            <p:cNvSpPr/>
            <p:nvPr/>
          </p:nvSpPr>
          <p:spPr>
            <a:xfrm>
              <a:off x="3746293" y="3345610"/>
              <a:ext cx="556403" cy="718174"/>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5307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Functionality Test – ADC Section</a:t>
            </a:r>
          </a:p>
        </p:txBody>
      </p:sp>
      <p:graphicFrame>
        <p:nvGraphicFramePr>
          <p:cNvPr id="6" name="Table 5"/>
          <p:cNvGraphicFramePr>
            <a:graphicFrameLocks noGrp="1"/>
          </p:cNvGraphicFramePr>
          <p:nvPr>
            <p:extLst>
              <p:ext uri="{D42A27DB-BD31-4B8C-83A1-F6EECF244321}">
                <p14:modId xmlns:p14="http://schemas.microsoft.com/office/powerpoint/2010/main" val="594509549"/>
              </p:ext>
            </p:extLst>
          </p:nvPr>
        </p:nvGraphicFramePr>
        <p:xfrm>
          <a:off x="2805370" y="896670"/>
          <a:ext cx="5750022" cy="975360"/>
        </p:xfrm>
        <a:graphic>
          <a:graphicData uri="http://schemas.openxmlformats.org/drawingml/2006/table">
            <a:tbl>
              <a:tblPr firstRow="1" bandRow="1">
                <a:tableStyleId>{2D5ABB26-0587-4C30-8999-92F81FD0307C}</a:tableStyleId>
              </a:tblPr>
              <a:tblGrid>
                <a:gridCol w="5750022">
                  <a:extLst>
                    <a:ext uri="{9D8B030D-6E8A-4147-A177-3AD203B41FA5}">
                      <a16:colId xmlns:a16="http://schemas.microsoft.com/office/drawing/2014/main" xmlns="" val="20000"/>
                    </a:ext>
                  </a:extLst>
                </a:gridCol>
              </a:tblGrid>
              <a:tr h="227609">
                <a:tc>
                  <a:txBody>
                    <a:bodyPr/>
                    <a:lstStyle/>
                    <a:p>
                      <a:pPr algn="l"/>
                      <a:r>
                        <a:rPr lang="en-US" sz="1000" b="1" kern="1200" dirty="0">
                          <a:solidFill>
                            <a:schemeClr val="bg1"/>
                          </a:solidFill>
                          <a:latin typeface="+mn-lt"/>
                          <a:ea typeface="+mn-ea"/>
                          <a:cs typeface="+mn-cs"/>
                        </a:rPr>
                        <a:t>Check List – Verified (Room &amp; Cold)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ADC reference voltages</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Test mode configuration to provide external signals (i.e. sinewave, ramp and constant values)</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227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Bias setting adjustment of ADC section</a:t>
                      </a:r>
                      <a:r>
                        <a:rPr lang="en-US" sz="1000" baseline="30000" dirty="0">
                          <a:solidFill>
                            <a:srgbClr val="FF0000"/>
                          </a:solidFill>
                        </a:rPr>
                        <a:t>5</a:t>
                      </a:r>
                      <a:r>
                        <a:rPr lang="en-US" sz="1000" baseline="0" dirty="0"/>
                        <a:t> through SACI </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805370" y="497880"/>
            <a:ext cx="5881430" cy="338554"/>
          </a:xfrm>
          <a:prstGeom prst="rect">
            <a:avLst/>
          </a:prstGeom>
          <a:noFill/>
        </p:spPr>
        <p:txBody>
          <a:bodyPr wrap="square" rtlCol="0">
            <a:spAutoFit/>
          </a:bodyPr>
          <a:lstStyle/>
          <a:p>
            <a:pPr>
              <a:buClr>
                <a:srgbClr val="C00000"/>
              </a:buClr>
            </a:pPr>
            <a:r>
              <a:rPr lang="en-US" sz="1600" b="1" dirty="0"/>
              <a:t>ADC Section</a:t>
            </a:r>
          </a:p>
        </p:txBody>
      </p:sp>
      <p:sp>
        <p:nvSpPr>
          <p:cNvPr id="17" name="TextBox 16"/>
          <p:cNvSpPr txBox="1"/>
          <p:nvPr/>
        </p:nvSpPr>
        <p:spPr>
          <a:xfrm>
            <a:off x="4155939" y="2533345"/>
            <a:ext cx="3995004" cy="276999"/>
          </a:xfrm>
          <a:prstGeom prst="rect">
            <a:avLst/>
          </a:prstGeom>
          <a:noFill/>
        </p:spPr>
        <p:txBody>
          <a:bodyPr wrap="none" rtlCol="0">
            <a:spAutoFit/>
          </a:bodyPr>
          <a:lstStyle/>
          <a:p>
            <a:r>
              <a:rPr lang="en-US" sz="1200" dirty="0">
                <a:solidFill>
                  <a:srgbClr val="C00000"/>
                </a:solidFill>
              </a:rPr>
              <a:t>Response of the ADC section with different input signals</a:t>
            </a:r>
          </a:p>
        </p:txBody>
      </p:sp>
      <p:grpSp>
        <p:nvGrpSpPr>
          <p:cNvPr id="13" name="Group 12"/>
          <p:cNvGrpSpPr/>
          <p:nvPr/>
        </p:nvGrpSpPr>
        <p:grpSpPr>
          <a:xfrm>
            <a:off x="3502253" y="2917395"/>
            <a:ext cx="2567542" cy="1958654"/>
            <a:chOff x="4484486" y="3032610"/>
            <a:chExt cx="2567542" cy="1958654"/>
          </a:xfrm>
        </p:grpSpPr>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484486" y="3220986"/>
              <a:ext cx="2567542" cy="1770278"/>
            </a:xfrm>
            <a:prstGeom prst="roundRect">
              <a:avLst>
                <a:gd name="adj" fmla="val 2682"/>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290717" y="3032610"/>
              <a:ext cx="1106393" cy="246221"/>
            </a:xfrm>
            <a:prstGeom prst="rect">
              <a:avLst/>
            </a:prstGeom>
            <a:noFill/>
          </p:spPr>
          <p:txBody>
            <a:bodyPr wrap="none" rtlCol="0">
              <a:spAutoFit/>
            </a:bodyPr>
            <a:lstStyle/>
            <a:p>
              <a:r>
                <a:rPr lang="en-US" sz="1000" dirty="0"/>
                <a:t>Sinewave signal</a:t>
              </a:r>
            </a:p>
          </p:txBody>
        </p:sp>
      </p:grpSp>
      <p:pic>
        <p:nvPicPr>
          <p:cNvPr id="8199"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615" y="3531875"/>
            <a:ext cx="324558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6255338" y="2917395"/>
            <a:ext cx="2502807" cy="1958654"/>
            <a:chOff x="6779764" y="3032610"/>
            <a:chExt cx="2502807" cy="1958654"/>
          </a:xfrm>
        </p:grpSpPr>
        <p:pic>
          <p:nvPicPr>
            <p:cNvPr id="8198" name="Picture 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779764" y="3220986"/>
              <a:ext cx="2502807" cy="1770278"/>
            </a:xfrm>
            <a:prstGeom prst="roundRect">
              <a:avLst>
                <a:gd name="adj" fmla="val 3119"/>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7638353" y="3032610"/>
              <a:ext cx="894797" cy="246221"/>
            </a:xfrm>
            <a:prstGeom prst="rect">
              <a:avLst/>
            </a:prstGeom>
            <a:noFill/>
          </p:spPr>
          <p:txBody>
            <a:bodyPr wrap="none" rtlCol="0">
              <a:spAutoFit/>
            </a:bodyPr>
            <a:lstStyle/>
            <a:p>
              <a:r>
                <a:rPr lang="en-US" sz="1000" dirty="0"/>
                <a:t>Ramp signal</a:t>
              </a:r>
            </a:p>
          </p:txBody>
        </p:sp>
      </p:grpSp>
      <p:sp>
        <p:nvSpPr>
          <p:cNvPr id="25" name="Rectangle 24"/>
          <p:cNvSpPr/>
          <p:nvPr/>
        </p:nvSpPr>
        <p:spPr>
          <a:xfrm>
            <a:off x="2728560" y="1900630"/>
            <a:ext cx="5683940" cy="338554"/>
          </a:xfrm>
          <a:prstGeom prst="rect">
            <a:avLst/>
          </a:prstGeom>
        </p:spPr>
        <p:txBody>
          <a:bodyPr wrap="square">
            <a:spAutoFit/>
          </a:bodyPr>
          <a:lstStyle/>
          <a:p>
            <a:r>
              <a:rPr lang="en-US" sz="800" baseline="30000" dirty="0">
                <a:solidFill>
                  <a:srgbClr val="FF0000"/>
                </a:solidFill>
              </a:rPr>
              <a:t>5</a:t>
            </a:r>
            <a:r>
              <a:rPr lang="en-US" sz="800" baseline="30000" dirty="0">
                <a:solidFill>
                  <a:srgbClr val="C00000"/>
                </a:solidFill>
              </a:rPr>
              <a:t> </a:t>
            </a:r>
            <a:r>
              <a:rPr lang="en-US" sz="800" dirty="0"/>
              <a:t>ADC section is implemented by the following active cells: sample and hold (SAH), ADC signal driver, ADC reference buffers and the SAR ADC</a:t>
            </a:r>
            <a:endParaRPr lang="en-US" sz="700" dirty="0"/>
          </a:p>
        </p:txBody>
      </p:sp>
      <p:pic>
        <p:nvPicPr>
          <p:cNvPr id="27"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615"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1"/>
          </p:nvPr>
        </p:nvSpPr>
        <p:spPr>
          <a:xfrm>
            <a:off x="8823263" y="4738690"/>
            <a:ext cx="318932" cy="404813"/>
          </a:xfrm>
        </p:spPr>
        <p:txBody>
          <a:bodyPr/>
          <a:lstStyle/>
          <a:p>
            <a:fld id="{5BD36294-2849-48A8-8531-5354CF3095D2}" type="slidenum">
              <a:rPr lang="en-US" smtClean="0"/>
              <a:pPr/>
              <a:t>19</a:t>
            </a:fld>
            <a:endParaRPr lang="en-US" dirty="0"/>
          </a:p>
        </p:txBody>
      </p:sp>
      <p:sp>
        <p:nvSpPr>
          <p:cNvPr id="19" name="TextBox 18"/>
          <p:cNvSpPr txBox="1"/>
          <p:nvPr/>
        </p:nvSpPr>
        <p:spPr>
          <a:xfrm>
            <a:off x="1805" y="4684025"/>
            <a:ext cx="1715534" cy="261610"/>
          </a:xfrm>
          <a:prstGeom prst="rect">
            <a:avLst/>
          </a:prstGeom>
          <a:noFill/>
        </p:spPr>
        <p:txBody>
          <a:bodyPr wrap="none" rtlCol="0">
            <a:spAutoFit/>
          </a:bodyPr>
          <a:lstStyle/>
          <a:p>
            <a:r>
              <a:rPr lang="en-US" sz="1100" dirty="0">
                <a:solidFill>
                  <a:srgbClr val="C00000"/>
                </a:solidFill>
              </a:rPr>
              <a:t>Simplified block diagram</a:t>
            </a:r>
          </a:p>
        </p:txBody>
      </p:sp>
    </p:spTree>
    <p:extLst>
      <p:ext uri="{BB962C8B-B14F-4D97-AF65-F5344CB8AC3E}">
        <p14:creationId xmlns:p14="http://schemas.microsoft.com/office/powerpoint/2010/main" val="1465873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16285" y="726196"/>
            <a:ext cx="7527380" cy="4088299"/>
          </a:xfrm>
          <a:prstGeom prst="rect">
            <a:avLst/>
          </a:prstGeom>
          <a:noFill/>
        </p:spPr>
        <p:txBody>
          <a:bodyPr wrap="square" rtlCol="0" anchor="t">
            <a:spAutoFit/>
          </a:bodyPr>
          <a:lstStyle/>
          <a:p>
            <a:pPr marL="171450" indent="-171450" algn="just">
              <a:spcAft>
                <a:spcPts val="200"/>
              </a:spcAft>
              <a:buClr>
                <a:srgbClr val="C00000"/>
              </a:buClr>
              <a:buFont typeface="Arial" panose="020B0604020202020204" pitchFamily="34" charset="0"/>
              <a:buChar char="•"/>
            </a:pPr>
            <a:r>
              <a:rPr lang="en-US" sz="1300" b="1" dirty="0"/>
              <a:t>CRYO</a:t>
            </a:r>
            <a:r>
              <a:rPr lang="en-US" sz="1300" dirty="0"/>
              <a:t> is a System-on-Chip (SoC) waveform digitizer and serializer optimized as a charge readout circuit for TPC experiments working at cryogenic temperature</a:t>
            </a:r>
          </a:p>
          <a:p>
            <a:pPr marL="171450" indent="-171450" algn="just">
              <a:spcAft>
                <a:spcPts val="200"/>
              </a:spcAft>
              <a:buClr>
                <a:srgbClr val="C00000"/>
              </a:buClr>
              <a:buFont typeface="Arial" panose="020B0604020202020204" pitchFamily="34" charset="0"/>
              <a:buChar char="•"/>
            </a:pPr>
            <a:endParaRPr lang="en-US" sz="1300" dirty="0"/>
          </a:p>
          <a:p>
            <a:pPr marL="171450" indent="-171450" algn="just">
              <a:spcAft>
                <a:spcPts val="200"/>
              </a:spcAft>
              <a:buClr>
                <a:srgbClr val="C00000"/>
              </a:buClr>
              <a:buFont typeface="Arial" panose="020B0604020202020204" pitchFamily="34" charset="0"/>
              <a:buChar char="•"/>
            </a:pPr>
            <a:r>
              <a:rPr lang="en-US" sz="1300" dirty="0"/>
              <a:t>The testing and characterization of CRYO has been done at the SLAC using a dedicated cryogenic test bench setup that involves the CTS system provided by Michigan State </a:t>
            </a:r>
            <a:endParaRPr lang="en-US" sz="1300" dirty="0">
              <a:cs typeface="Arial"/>
            </a:endParaRPr>
          </a:p>
          <a:p>
            <a:pPr marL="171450" indent="-171450" algn="just">
              <a:spcAft>
                <a:spcPts val="200"/>
              </a:spcAft>
              <a:buClr>
                <a:srgbClr val="C00000"/>
              </a:buClr>
              <a:buFont typeface="Arial" panose="020B0604020202020204" pitchFamily="34" charset="0"/>
              <a:buChar char="•"/>
            </a:pPr>
            <a:endParaRPr lang="en-US" sz="1300" dirty="0"/>
          </a:p>
          <a:p>
            <a:pPr marL="171450" indent="-171450" algn="just">
              <a:spcAft>
                <a:spcPts val="200"/>
              </a:spcAft>
              <a:buClr>
                <a:srgbClr val="C00000"/>
              </a:buClr>
              <a:buFont typeface="Arial" panose="020B0604020202020204" pitchFamily="34" charset="0"/>
              <a:buChar char="•"/>
            </a:pPr>
            <a:r>
              <a:rPr lang="en-US" sz="1300" dirty="0"/>
              <a:t>The testing was aimed to assess both the functionality of all internal blocks as well as their performance</a:t>
            </a:r>
          </a:p>
          <a:p>
            <a:pPr marL="628650" lvl="1" indent="-171450" algn="just">
              <a:spcAft>
                <a:spcPts val="200"/>
              </a:spcAft>
              <a:buClr>
                <a:srgbClr val="C00000"/>
              </a:buClr>
              <a:buFont typeface="Arial" panose="020B0604020202020204" pitchFamily="34" charset="0"/>
              <a:buChar char="•"/>
            </a:pPr>
            <a:r>
              <a:rPr lang="en-US" sz="1200" dirty="0"/>
              <a:t>The functionality test was carry out to evaluate that all building blocks were active and operational at the target temperatures: room (27C</a:t>
            </a:r>
            <a:r>
              <a:rPr lang="en-US" sz="1200" dirty="0">
                <a:latin typeface="Calibri Light"/>
              </a:rPr>
              <a:t>⁰</a:t>
            </a:r>
            <a:r>
              <a:rPr lang="en-US" sz="1200" dirty="0"/>
              <a:t>) and </a:t>
            </a:r>
            <a:r>
              <a:rPr lang="en-US" sz="1200" dirty="0">
                <a:solidFill>
                  <a:srgbClr val="0070C0"/>
                </a:solidFill>
              </a:rPr>
              <a:t>cold (i.e. LN @ -193</a:t>
            </a:r>
            <a:r>
              <a:rPr lang="en-US" sz="1200" dirty="0">
                <a:solidFill>
                  <a:srgbClr val="0070C0"/>
                </a:solidFill>
                <a:latin typeface="Calibri Light"/>
              </a:rPr>
              <a:t>⁰</a:t>
            </a:r>
            <a:r>
              <a:rPr lang="en-US" sz="1200" dirty="0">
                <a:solidFill>
                  <a:srgbClr val="0070C0"/>
                </a:solidFill>
              </a:rPr>
              <a:t>C)</a:t>
            </a:r>
          </a:p>
          <a:p>
            <a:pPr marL="628650" lvl="1" indent="-171450" algn="just">
              <a:spcAft>
                <a:spcPts val="200"/>
              </a:spcAft>
              <a:buClr>
                <a:srgbClr val="C00000"/>
              </a:buClr>
              <a:buFont typeface="Arial" panose="020B0604020202020204" pitchFamily="34" charset="0"/>
              <a:buChar char="•"/>
            </a:pPr>
            <a:r>
              <a:rPr lang="en-US" sz="1200" dirty="0"/>
              <a:t>The performance test was conducted at subsystem levels where key building cells were tested together for relevant performance metrics</a:t>
            </a:r>
          </a:p>
          <a:p>
            <a:pPr marL="171450" indent="-171450" algn="just">
              <a:spcAft>
                <a:spcPts val="200"/>
              </a:spcAft>
              <a:buClr>
                <a:srgbClr val="C00000"/>
              </a:buClr>
              <a:buFont typeface="Arial" panose="020B0604020202020204" pitchFamily="34" charset="0"/>
              <a:buChar char="•"/>
            </a:pPr>
            <a:endParaRPr lang="en-US" sz="1300" dirty="0"/>
          </a:p>
          <a:p>
            <a:pPr marL="171450" indent="-171450" algn="just">
              <a:spcAft>
                <a:spcPts val="200"/>
              </a:spcAft>
              <a:buClr>
                <a:srgbClr val="C00000"/>
              </a:buClr>
              <a:buFont typeface="Arial" panose="020B0604020202020204" pitchFamily="34" charset="0"/>
              <a:buChar char="•"/>
            </a:pPr>
            <a:r>
              <a:rPr lang="en-US" sz="1300" dirty="0"/>
              <a:t>Examples of subsystems tested across temperatures include: the analog front-end channel, ADC section, digital back-end, SACI, among others. Also, the entire ASIC performance (referred here as a full-chain) has been evaluated as well</a:t>
            </a:r>
          </a:p>
          <a:p>
            <a:pPr marL="171450" indent="-171450" algn="just">
              <a:spcAft>
                <a:spcPts val="200"/>
              </a:spcAft>
              <a:buClr>
                <a:srgbClr val="C00000"/>
              </a:buClr>
              <a:buFont typeface="Arial" panose="020B0604020202020204" pitchFamily="34" charset="0"/>
              <a:buChar char="•"/>
            </a:pPr>
            <a:endParaRPr lang="en-US" sz="1300" dirty="0"/>
          </a:p>
          <a:p>
            <a:pPr marL="171450" indent="-171450" algn="just">
              <a:spcAft>
                <a:spcPts val="200"/>
              </a:spcAft>
              <a:buClr>
                <a:srgbClr val="C00000"/>
              </a:buClr>
              <a:buFont typeface="Arial" panose="020B0604020202020204" pitchFamily="34" charset="0"/>
              <a:buChar char="•"/>
            </a:pPr>
            <a:r>
              <a:rPr lang="en-US" sz="1300" dirty="0"/>
              <a:t>Next sections describe and discuss the measurement results obtained from the first prototype version of CRYO</a:t>
            </a:r>
          </a:p>
        </p:txBody>
      </p:sp>
      <p:sp>
        <p:nvSpPr>
          <p:cNvPr id="4" name="Title 3"/>
          <p:cNvSpPr>
            <a:spLocks noGrp="1"/>
          </p:cNvSpPr>
          <p:nvPr>
            <p:ph type="title"/>
          </p:nvPr>
        </p:nvSpPr>
        <p:spPr>
          <a:xfrm>
            <a:off x="451822" y="72999"/>
            <a:ext cx="8103570" cy="307777"/>
          </a:xfrm>
        </p:spPr>
        <p:txBody>
          <a:bodyPr wrap="square">
            <a:spAutoFit/>
          </a:bodyPr>
          <a:lstStyle/>
          <a:p>
            <a:r>
              <a:rPr lang="en-US" dirty="0"/>
              <a:t>Few points about our testing</a:t>
            </a:r>
          </a:p>
        </p:txBody>
      </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2</a:t>
            </a:fld>
            <a:endParaRPr lang="en-US" dirty="0"/>
          </a:p>
        </p:txBody>
      </p:sp>
    </p:spTree>
    <p:extLst>
      <p:ext uri="{BB962C8B-B14F-4D97-AF65-F5344CB8AC3E}">
        <p14:creationId xmlns:p14="http://schemas.microsoft.com/office/powerpoint/2010/main" val="2475987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Functionality Test – CRYO Full-Chain (I)</a:t>
            </a:r>
          </a:p>
        </p:txBody>
      </p:sp>
      <p:pic>
        <p:nvPicPr>
          <p:cNvPr id="922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85065" y="3430535"/>
            <a:ext cx="3783995" cy="159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0"/>
          <p:cNvGraphicFramePr>
            <a:graphicFrameLocks noGrp="1"/>
          </p:cNvGraphicFramePr>
          <p:nvPr>
            <p:extLst>
              <p:ext uri="{D42A27DB-BD31-4B8C-83A1-F6EECF244321}">
                <p14:modId xmlns:p14="http://schemas.microsoft.com/office/powerpoint/2010/main" val="2058127529"/>
              </p:ext>
            </p:extLst>
          </p:nvPr>
        </p:nvGraphicFramePr>
        <p:xfrm>
          <a:off x="2805370" y="898101"/>
          <a:ext cx="5299889" cy="2438400"/>
        </p:xfrm>
        <a:graphic>
          <a:graphicData uri="http://schemas.openxmlformats.org/drawingml/2006/table">
            <a:tbl>
              <a:tblPr firstRow="1" bandRow="1">
                <a:tableStyleId>{2D5ABB26-0587-4C30-8999-92F81FD0307C}</a:tableStyleId>
              </a:tblPr>
              <a:tblGrid>
                <a:gridCol w="5299889">
                  <a:extLst>
                    <a:ext uri="{9D8B030D-6E8A-4147-A177-3AD203B41FA5}">
                      <a16:colId xmlns:a16="http://schemas.microsoft.com/office/drawing/2014/main" xmlns="" val="20000"/>
                    </a:ext>
                  </a:extLst>
                </a:gridCol>
              </a:tblGrid>
              <a:tr h="228174">
                <a:tc>
                  <a:txBody>
                    <a:bodyPr/>
                    <a:lstStyle/>
                    <a:p>
                      <a:pPr algn="l"/>
                      <a:r>
                        <a:rPr lang="en-US" sz="1000" b="1" kern="1200" dirty="0">
                          <a:solidFill>
                            <a:schemeClr val="bg1"/>
                          </a:solidFill>
                          <a:latin typeface="+mn-lt"/>
                          <a:ea typeface="+mn-ea"/>
                          <a:cs typeface="+mn-cs"/>
                        </a:rPr>
                        <a:t>Check List – Verified (Room &amp; Cold)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1"/>
                  </a:ext>
                </a:extLst>
              </a:tr>
              <a:tr h="228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On-chip supply regulation (analog and digital LDOs)</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228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Internal Pulser system</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228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Front-end channel in test mode and connected to analog monitor</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r h="228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Full ADC section</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228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Full digital</a:t>
                      </a:r>
                      <a:r>
                        <a:rPr lang="en-US" sz="1000" baseline="0" dirty="0"/>
                        <a:t> back-end</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228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LVDS RXs</a:t>
                      </a:r>
                      <a:r>
                        <a:rPr lang="en-US" sz="1000" baseline="0" dirty="0"/>
                        <a:t> and TXs</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r h="228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t>Target 2MSPS rate per channel</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7"/>
                  </a:ext>
                </a:extLst>
              </a:tr>
              <a:tr h="228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Analog monitor enabled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8"/>
                  </a:ext>
                </a:extLst>
              </a:tr>
              <a:tr h="2281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Full control of CRYO through</a:t>
                      </a:r>
                      <a:r>
                        <a:rPr lang="en-US" sz="1000" baseline="0" dirty="0"/>
                        <a:t> SACI</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9"/>
                  </a:ext>
                </a:extLst>
              </a:tr>
            </a:tbl>
          </a:graphicData>
        </a:graphic>
      </p:graphicFrame>
      <p:sp>
        <p:nvSpPr>
          <p:cNvPr id="12" name="TextBox 11"/>
          <p:cNvSpPr txBox="1"/>
          <p:nvPr/>
        </p:nvSpPr>
        <p:spPr>
          <a:xfrm>
            <a:off x="2805370" y="497880"/>
            <a:ext cx="5881430" cy="338554"/>
          </a:xfrm>
          <a:prstGeom prst="rect">
            <a:avLst/>
          </a:prstGeom>
          <a:noFill/>
        </p:spPr>
        <p:txBody>
          <a:bodyPr wrap="square" rtlCol="0">
            <a:spAutoFit/>
          </a:bodyPr>
          <a:lstStyle/>
          <a:p>
            <a:pPr>
              <a:buClr>
                <a:srgbClr val="C00000"/>
              </a:buClr>
            </a:pPr>
            <a:r>
              <a:rPr lang="en-US" sz="1600" b="1" dirty="0"/>
              <a:t>Full-Chain</a:t>
            </a:r>
          </a:p>
        </p:txBody>
      </p:sp>
      <p:pic>
        <p:nvPicPr>
          <p:cNvPr id="1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615"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688218" y="4760835"/>
            <a:ext cx="1845377" cy="276999"/>
          </a:xfrm>
          <a:prstGeom prst="rect">
            <a:avLst/>
          </a:prstGeom>
          <a:noFill/>
        </p:spPr>
        <p:txBody>
          <a:bodyPr wrap="none" rtlCol="0">
            <a:spAutoFit/>
          </a:bodyPr>
          <a:lstStyle/>
          <a:p>
            <a:r>
              <a:rPr lang="en-US" sz="1200" dirty="0">
                <a:solidFill>
                  <a:srgbClr val="C00000"/>
                </a:solidFill>
              </a:rPr>
              <a:t>Simplified block diagram</a:t>
            </a:r>
          </a:p>
        </p:txBody>
      </p:sp>
      <p:sp>
        <p:nvSpPr>
          <p:cNvPr id="3" name="Slide Number Placeholder 2"/>
          <p:cNvSpPr>
            <a:spLocks noGrp="1"/>
          </p:cNvSpPr>
          <p:nvPr>
            <p:ph type="sldNum" sz="quarter" idx="11"/>
          </p:nvPr>
        </p:nvSpPr>
        <p:spPr>
          <a:xfrm>
            <a:off x="8823263" y="4738690"/>
            <a:ext cx="318932" cy="404813"/>
          </a:xfrm>
        </p:spPr>
        <p:txBody>
          <a:bodyPr/>
          <a:lstStyle/>
          <a:p>
            <a:fld id="{5BD36294-2849-48A8-8531-5354CF3095D2}" type="slidenum">
              <a:rPr lang="en-US" smtClean="0"/>
              <a:pPr/>
              <a:t>20</a:t>
            </a:fld>
            <a:endParaRPr lang="en-US" dirty="0"/>
          </a:p>
        </p:txBody>
      </p:sp>
    </p:spTree>
    <p:extLst>
      <p:ext uri="{BB962C8B-B14F-4D97-AF65-F5344CB8AC3E}">
        <p14:creationId xmlns:p14="http://schemas.microsoft.com/office/powerpoint/2010/main" val="1920291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Functionality Test – CRYO Full-Chain (II)</a:t>
            </a:r>
          </a:p>
        </p:txBody>
      </p:sp>
      <p:pic>
        <p:nvPicPr>
          <p:cNvPr id="922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614" y="3531875"/>
            <a:ext cx="324558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02326" y="497880"/>
            <a:ext cx="8339349" cy="338554"/>
          </a:xfrm>
          <a:prstGeom prst="rect">
            <a:avLst/>
          </a:prstGeom>
          <a:noFill/>
        </p:spPr>
        <p:txBody>
          <a:bodyPr wrap="square" rtlCol="0">
            <a:spAutoFit/>
          </a:bodyPr>
          <a:lstStyle/>
          <a:p>
            <a:pPr algn="ctr">
              <a:buClr>
                <a:srgbClr val="C00000"/>
              </a:buClr>
            </a:pPr>
            <a:r>
              <a:rPr lang="en-US" sz="1600" b="1" dirty="0"/>
              <a:t>Full-Chain</a:t>
            </a:r>
          </a:p>
        </p:txBody>
      </p:sp>
      <p:pic>
        <p:nvPicPr>
          <p:cNvPr id="1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615"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xmlns="" id="{E775FBDD-255E-4515-ADA4-7C37B1C94478}"/>
              </a:ext>
            </a:extLst>
          </p:cNvPr>
          <p:cNvSpPr/>
          <p:nvPr/>
        </p:nvSpPr>
        <p:spPr>
          <a:xfrm>
            <a:off x="3189419" y="1328031"/>
            <a:ext cx="1494471" cy="392415"/>
          </a:xfrm>
          <a:prstGeom prst="rect">
            <a:avLst/>
          </a:prstGeom>
        </p:spPr>
        <p:txBody>
          <a:bodyPr wrap="square">
            <a:spAutoFit/>
          </a:bodyPr>
          <a:lstStyle/>
          <a:p>
            <a:r>
              <a:rPr lang="en-US" sz="1050" b="1" dirty="0"/>
              <a:t>Full Chain</a:t>
            </a:r>
          </a:p>
          <a:p>
            <a:r>
              <a:rPr lang="en-US" sz="900" dirty="0"/>
              <a:t>ADU Vs Samples</a:t>
            </a:r>
            <a:endParaRPr lang="es-MX" sz="900" dirty="0"/>
          </a:p>
        </p:txBody>
      </p:sp>
      <p:sp>
        <p:nvSpPr>
          <p:cNvPr id="19" name="Rectangle 18">
            <a:extLst>
              <a:ext uri="{FF2B5EF4-FFF2-40B4-BE49-F238E27FC236}">
                <a16:creationId xmlns:a16="http://schemas.microsoft.com/office/drawing/2014/main" xmlns="" id="{F9EDC97A-A378-4A41-BC4F-B93B7C04915F}"/>
              </a:ext>
            </a:extLst>
          </p:cNvPr>
          <p:cNvSpPr/>
          <p:nvPr/>
        </p:nvSpPr>
        <p:spPr>
          <a:xfrm>
            <a:off x="3189419" y="3115814"/>
            <a:ext cx="1494471" cy="392415"/>
          </a:xfrm>
          <a:prstGeom prst="rect">
            <a:avLst/>
          </a:prstGeom>
        </p:spPr>
        <p:txBody>
          <a:bodyPr wrap="square">
            <a:spAutoFit/>
          </a:bodyPr>
          <a:lstStyle/>
          <a:p>
            <a:r>
              <a:rPr lang="en-US" sz="1050" b="1" dirty="0"/>
              <a:t>Analog Monitor</a:t>
            </a:r>
          </a:p>
          <a:p>
            <a:r>
              <a:rPr lang="en-US" sz="900" dirty="0"/>
              <a:t>Voltage Vs Samples</a:t>
            </a:r>
            <a:endParaRPr lang="es-MX" sz="900" dirty="0"/>
          </a:p>
        </p:txBody>
      </p:sp>
      <p:grpSp>
        <p:nvGrpSpPr>
          <p:cNvPr id="4" name="Group 3"/>
          <p:cNvGrpSpPr/>
          <p:nvPr/>
        </p:nvGrpSpPr>
        <p:grpSpPr>
          <a:xfrm>
            <a:off x="6761085" y="958740"/>
            <a:ext cx="2270172" cy="3717604"/>
            <a:chOff x="6719356" y="997145"/>
            <a:chExt cx="2270172" cy="3717604"/>
          </a:xfrm>
        </p:grpSpPr>
        <p:pic>
          <p:nvPicPr>
            <p:cNvPr id="15" name="Picture 7" descr="V:\REDIC\shared\Cryo_documentation\DUNE\Cryo_DUNE_Measurements\EXO_Lab\Board_C00-04_FIB\Full_Chain_04\Room_04\Induction_Pulse_0x2e0_CH03_0x11ed_g3.0X_acqdelay1000_acqwidth600.jpe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719356" y="3109420"/>
              <a:ext cx="2270172" cy="1605329"/>
            </a:xfrm>
            <a:prstGeom prst="roundRect">
              <a:avLst>
                <a:gd name="adj" fmla="val 3475"/>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007095" y="997145"/>
              <a:ext cx="1694695" cy="246221"/>
            </a:xfrm>
            <a:prstGeom prst="rect">
              <a:avLst/>
            </a:prstGeom>
            <a:noFill/>
          </p:spPr>
          <p:txBody>
            <a:bodyPr wrap="none" rtlCol="0">
              <a:spAutoFit/>
            </a:bodyPr>
            <a:lstStyle/>
            <a:p>
              <a:r>
                <a:rPr lang="en-US" sz="1000" dirty="0"/>
                <a:t>Pulse response (induction)</a:t>
              </a:r>
            </a:p>
          </p:txBody>
        </p:sp>
        <p:pic>
          <p:nvPicPr>
            <p:cNvPr id="21" name="Picture 7" descr="V:\REDIC\shared\Cryo_documentation\DUNE\Cryo_DUNE_Measurements\EXO_Lab\Board_C00-04_FIB\Full_Chain_04\Room_04\Induction_Pulse_0x2e0_CH03_0x11ed_g3.0X_acqdelay1000_acqwidth600.jpe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19356" y="1320176"/>
              <a:ext cx="2270172" cy="1605329"/>
            </a:xfrm>
            <a:prstGeom prst="roundRect">
              <a:avLst>
                <a:gd name="adj" fmla="val 3475"/>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xmlns="" id="{6D6611B3-E2F7-416B-B657-C157EFD0B22E}"/>
                </a:ext>
              </a:extLst>
            </p:cNvPr>
            <p:cNvSpPr/>
            <p:nvPr/>
          </p:nvSpPr>
          <p:spPr>
            <a:xfrm>
              <a:off x="7682805" y="1472455"/>
              <a:ext cx="1298151" cy="523220"/>
            </a:xfrm>
            <a:prstGeom prst="rect">
              <a:avLst/>
            </a:prstGeom>
          </p:spPr>
          <p:txBody>
            <a:bodyPr wrap="square">
              <a:spAutoFit/>
            </a:bodyPr>
            <a:lstStyle/>
            <a:p>
              <a:pPr marL="100013" indent="-214313">
                <a:buClr>
                  <a:schemeClr val="bg2"/>
                </a:buClr>
                <a:buFont typeface="Arial" panose="020B0604020202020204" pitchFamily="34" charset="0"/>
                <a:buChar char="•"/>
              </a:pPr>
              <a:r>
                <a:rPr lang="en-US" sz="700" b="1" dirty="0">
                  <a:solidFill>
                    <a:srgbClr val="0070C0"/>
                  </a:solidFill>
                </a:rPr>
                <a:t>Cold temperature</a:t>
              </a:r>
            </a:p>
            <a:p>
              <a:pPr marL="100013" indent="-214313">
                <a:buClr>
                  <a:schemeClr val="bg2"/>
                </a:buClr>
                <a:buFont typeface="Arial" panose="020B0604020202020204" pitchFamily="34" charset="0"/>
                <a:buChar char="•"/>
              </a:pPr>
              <a:r>
                <a:rPr lang="en-US" sz="700" dirty="0"/>
                <a:t>Ext. </a:t>
              </a:r>
              <a:r>
                <a:rPr lang="en-US" sz="700" dirty="0" err="1"/>
                <a:t>Clk</a:t>
              </a:r>
              <a:r>
                <a:rPr lang="en-US" sz="700" dirty="0"/>
                <a:t> at 224MHz</a:t>
              </a:r>
            </a:p>
            <a:p>
              <a:pPr marL="100013" indent="-214313">
                <a:buClr>
                  <a:schemeClr val="bg2"/>
                </a:buClr>
                <a:buFont typeface="Arial" panose="020B0604020202020204" pitchFamily="34" charset="0"/>
                <a:buChar char="•"/>
              </a:pPr>
              <a:r>
                <a:rPr lang="en-US" sz="700" dirty="0">
                  <a:latin typeface="+mj-lt"/>
                </a:rPr>
                <a:t>3.6us peaking time</a:t>
              </a:r>
            </a:p>
            <a:p>
              <a:pPr marL="100013" indent="-214313">
                <a:buClr>
                  <a:schemeClr val="bg2"/>
                </a:buClr>
                <a:buFont typeface="Arial" panose="020B0604020202020204" pitchFamily="34" charset="0"/>
                <a:buChar char="•"/>
              </a:pPr>
              <a:r>
                <a:rPr lang="en-US" sz="700" dirty="0">
                  <a:latin typeface="+mj-lt"/>
                </a:rPr>
                <a:t>Gain = 3.0X</a:t>
              </a:r>
            </a:p>
          </p:txBody>
        </p:sp>
      </p:grpSp>
      <p:grpSp>
        <p:nvGrpSpPr>
          <p:cNvPr id="5" name="Group 4"/>
          <p:cNvGrpSpPr/>
          <p:nvPr/>
        </p:nvGrpSpPr>
        <p:grpSpPr>
          <a:xfrm>
            <a:off x="4383739" y="958740"/>
            <a:ext cx="2262131" cy="3724381"/>
            <a:chOff x="4345334" y="997145"/>
            <a:chExt cx="2262131" cy="3724381"/>
          </a:xfrm>
        </p:grpSpPr>
        <p:pic>
          <p:nvPicPr>
            <p:cNvPr id="28" name="Picture 3" descr="V:\REDIC\shared\Cryo_documentation\DUNE\Cryo_DUNE_Measurements\EXO_Lab\Board_C00-04_FIB\Full_Chain_04\DUNE_04\C00-04_Ch63_Pulsed_0x1e0_0x03af_Ch0_0x13ad_Cryostat_GND_DUNE_448MHz.jpeg">
              <a:extLst>
                <a:ext uri="{FF2B5EF4-FFF2-40B4-BE49-F238E27FC236}">
                  <a16:creationId xmlns:a16="http://schemas.microsoft.com/office/drawing/2014/main" xmlns="" id="{C6237D83-2552-4BC4-871D-0F7DA571C462}"/>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345334" y="1316161"/>
              <a:ext cx="2238842" cy="1609344"/>
            </a:xfrm>
            <a:prstGeom prst="roundRect">
              <a:avLst>
                <a:gd name="adj" fmla="val 3193"/>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89435" y="997145"/>
              <a:ext cx="1717137" cy="246221"/>
            </a:xfrm>
            <a:prstGeom prst="rect">
              <a:avLst/>
            </a:prstGeom>
            <a:noFill/>
          </p:spPr>
          <p:txBody>
            <a:bodyPr wrap="none" rtlCol="0">
              <a:spAutoFit/>
            </a:bodyPr>
            <a:lstStyle/>
            <a:p>
              <a:r>
                <a:rPr lang="en-US" sz="1000" dirty="0"/>
                <a:t>Pulse response (collection)</a:t>
              </a:r>
            </a:p>
          </p:txBody>
        </p:sp>
        <p:sp>
          <p:nvSpPr>
            <p:cNvPr id="26" name="Rectangle 25">
              <a:extLst>
                <a:ext uri="{FF2B5EF4-FFF2-40B4-BE49-F238E27FC236}">
                  <a16:creationId xmlns:a16="http://schemas.microsoft.com/office/drawing/2014/main" xmlns="" id="{6D6611B3-E2F7-416B-B657-C157EFD0B22E}"/>
                </a:ext>
              </a:extLst>
            </p:cNvPr>
            <p:cNvSpPr/>
            <p:nvPr/>
          </p:nvSpPr>
          <p:spPr>
            <a:xfrm>
              <a:off x="5309314" y="1496410"/>
              <a:ext cx="1298151" cy="523220"/>
            </a:xfrm>
            <a:prstGeom prst="rect">
              <a:avLst/>
            </a:prstGeom>
          </p:spPr>
          <p:txBody>
            <a:bodyPr wrap="square">
              <a:spAutoFit/>
            </a:bodyPr>
            <a:lstStyle/>
            <a:p>
              <a:pPr marL="100013" indent="-214313">
                <a:buClr>
                  <a:schemeClr val="bg2"/>
                </a:buClr>
                <a:buFont typeface="Arial" panose="020B0604020202020204" pitchFamily="34" charset="0"/>
                <a:buChar char="•"/>
              </a:pPr>
              <a:r>
                <a:rPr lang="en-US" sz="700" b="1" dirty="0">
                  <a:solidFill>
                    <a:srgbClr val="0070C0"/>
                  </a:solidFill>
                </a:rPr>
                <a:t>Cold temperature</a:t>
              </a:r>
            </a:p>
            <a:p>
              <a:pPr marL="100013" indent="-214313">
                <a:buClr>
                  <a:schemeClr val="bg2"/>
                </a:buClr>
                <a:buFont typeface="Arial" panose="020B0604020202020204" pitchFamily="34" charset="0"/>
                <a:buChar char="•"/>
              </a:pPr>
              <a:r>
                <a:rPr lang="en-US" sz="700" dirty="0"/>
                <a:t>Ext. </a:t>
              </a:r>
              <a:r>
                <a:rPr lang="en-US" sz="700" dirty="0" err="1"/>
                <a:t>Clk</a:t>
              </a:r>
              <a:r>
                <a:rPr lang="en-US" sz="700" dirty="0"/>
                <a:t> at 448MHz</a:t>
              </a:r>
              <a:endParaRPr lang="en-US" sz="700" b="1" dirty="0"/>
            </a:p>
            <a:p>
              <a:pPr marL="100013" indent="-214313">
                <a:buClr>
                  <a:schemeClr val="bg2"/>
                </a:buClr>
                <a:buFont typeface="Arial" panose="020B0604020202020204" pitchFamily="34" charset="0"/>
                <a:buChar char="•"/>
              </a:pPr>
              <a:r>
                <a:rPr lang="en-US" sz="700" dirty="0">
                  <a:latin typeface="+mj-lt"/>
                </a:rPr>
                <a:t>3.6us peaking time</a:t>
              </a:r>
            </a:p>
            <a:p>
              <a:pPr marL="100013" indent="-214313">
                <a:buClr>
                  <a:schemeClr val="bg2"/>
                </a:buClr>
                <a:buFont typeface="Arial" panose="020B0604020202020204" pitchFamily="34" charset="0"/>
                <a:buChar char="•"/>
              </a:pPr>
              <a:r>
                <a:rPr lang="en-US" sz="700" dirty="0">
                  <a:latin typeface="+mj-lt"/>
                </a:rPr>
                <a:t>Gain = 3.0X</a:t>
              </a:r>
            </a:p>
          </p:txBody>
        </p:sp>
        <p:pic>
          <p:nvPicPr>
            <p:cNvPr id="29" name="Picture 3" descr="V:\REDIC\shared\Cryo_documentation\DUNE\Cryo_DUNE_Measurements\EXO_Lab\Board_C00-04_FIB\Full_Chain_04\DUNE_04\C00-04_Ch63_Pulsed_0x1e0_0x03af_Ch0_0x13ad_Cryostat_GND_DUNE_448MHz.jpeg">
              <a:extLst>
                <a:ext uri="{FF2B5EF4-FFF2-40B4-BE49-F238E27FC236}">
                  <a16:creationId xmlns:a16="http://schemas.microsoft.com/office/drawing/2014/main" xmlns="" id="{EC88767A-64FB-4D55-B809-3CFCE4E1EEC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3"/>
            <a:stretch/>
          </p:blipFill>
          <p:spPr bwMode="auto">
            <a:xfrm>
              <a:off x="4345334" y="3109420"/>
              <a:ext cx="2238842" cy="1612106"/>
            </a:xfrm>
            <a:prstGeom prst="roundRect">
              <a:avLst>
                <a:gd name="adj" fmla="val 3181"/>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1"/>
          </p:nvPr>
        </p:nvSpPr>
        <p:spPr>
          <a:xfrm>
            <a:off x="8823263" y="4738690"/>
            <a:ext cx="318932" cy="404813"/>
          </a:xfrm>
        </p:spPr>
        <p:txBody>
          <a:bodyPr/>
          <a:lstStyle/>
          <a:p>
            <a:fld id="{5BD36294-2849-48A8-8531-5354CF3095D2}" type="slidenum">
              <a:rPr lang="en-US" smtClean="0"/>
              <a:pPr/>
              <a:t>21</a:t>
            </a:fld>
            <a:endParaRPr lang="en-US" dirty="0"/>
          </a:p>
        </p:txBody>
      </p:sp>
      <p:sp>
        <p:nvSpPr>
          <p:cNvPr id="20" name="TextBox 19"/>
          <p:cNvSpPr txBox="1"/>
          <p:nvPr/>
        </p:nvSpPr>
        <p:spPr>
          <a:xfrm>
            <a:off x="1805" y="4684025"/>
            <a:ext cx="1715534" cy="261610"/>
          </a:xfrm>
          <a:prstGeom prst="rect">
            <a:avLst/>
          </a:prstGeom>
          <a:noFill/>
        </p:spPr>
        <p:txBody>
          <a:bodyPr wrap="none" rtlCol="0">
            <a:spAutoFit/>
          </a:bodyPr>
          <a:lstStyle/>
          <a:p>
            <a:r>
              <a:rPr lang="en-US" sz="1100" dirty="0">
                <a:solidFill>
                  <a:srgbClr val="C00000"/>
                </a:solidFill>
              </a:rPr>
              <a:t>Simplified block diagram</a:t>
            </a:r>
          </a:p>
        </p:txBody>
      </p:sp>
    </p:spTree>
    <p:extLst>
      <p:ext uri="{BB962C8B-B14F-4D97-AF65-F5344CB8AC3E}">
        <p14:creationId xmlns:p14="http://schemas.microsoft.com/office/powerpoint/2010/main" val="89475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614" y="3531875"/>
            <a:ext cx="324558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Functionality Test – CRYO Full-Chain (III)</a:t>
            </a:r>
          </a:p>
        </p:txBody>
      </p:sp>
      <p:sp>
        <p:nvSpPr>
          <p:cNvPr id="12" name="TextBox 11"/>
          <p:cNvSpPr txBox="1"/>
          <p:nvPr/>
        </p:nvSpPr>
        <p:spPr>
          <a:xfrm>
            <a:off x="402326" y="497880"/>
            <a:ext cx="8339349" cy="338554"/>
          </a:xfrm>
          <a:prstGeom prst="rect">
            <a:avLst/>
          </a:prstGeom>
          <a:noFill/>
        </p:spPr>
        <p:txBody>
          <a:bodyPr wrap="square" rtlCol="0">
            <a:spAutoFit/>
          </a:bodyPr>
          <a:lstStyle/>
          <a:p>
            <a:pPr algn="ctr">
              <a:buClr>
                <a:srgbClr val="C00000"/>
              </a:buClr>
            </a:pPr>
            <a:r>
              <a:rPr lang="en-US" sz="1600" b="1" dirty="0"/>
              <a:t>Linearity Test of the Full-Chain</a:t>
            </a:r>
          </a:p>
        </p:txBody>
      </p:sp>
      <p:pic>
        <p:nvPicPr>
          <p:cNvPr id="14"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615"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2"/>
          <p:cNvSpPr>
            <a:spLocks noGrp="1"/>
          </p:cNvSpPr>
          <p:nvPr>
            <p:ph idx="4294967295"/>
          </p:nvPr>
        </p:nvSpPr>
        <p:spPr>
          <a:xfrm>
            <a:off x="2747856" y="881930"/>
            <a:ext cx="3552369" cy="1344175"/>
          </a:xfrm>
        </p:spPr>
        <p:txBody>
          <a:bodyPr>
            <a:noAutofit/>
          </a:bodyPr>
          <a:lstStyle/>
          <a:p>
            <a:pPr marL="233362" lvl="1" indent="0">
              <a:buNone/>
            </a:pPr>
            <a:r>
              <a:rPr lang="en-US" sz="1100" b="1" dirty="0"/>
              <a:t>Settings</a:t>
            </a:r>
          </a:p>
          <a:p>
            <a:pPr lvl="1"/>
            <a:r>
              <a:rPr lang="en-US" sz="1100" dirty="0"/>
              <a:t>Charge injected using the internal pulser</a:t>
            </a:r>
          </a:p>
          <a:p>
            <a:pPr lvl="1"/>
            <a:r>
              <a:rPr lang="en-US" sz="1100" dirty="0"/>
              <a:t>CRYO running at 448MHz ext. clock</a:t>
            </a:r>
          </a:p>
          <a:p>
            <a:pPr lvl="1"/>
            <a:r>
              <a:rPr lang="en-US" sz="1100" dirty="0"/>
              <a:t>Collection mode</a:t>
            </a:r>
          </a:p>
          <a:p>
            <a:pPr lvl="1"/>
            <a:r>
              <a:rPr lang="en-US" sz="1100" dirty="0"/>
              <a:t>3.6us peaking time</a:t>
            </a:r>
          </a:p>
          <a:p>
            <a:pPr lvl="1"/>
            <a:r>
              <a:rPr lang="en-US" sz="1100" dirty="0"/>
              <a:t>Gain = 3.0X</a:t>
            </a:r>
          </a:p>
          <a:p>
            <a:pPr marL="233362" lvl="1" indent="0">
              <a:buNone/>
            </a:pPr>
            <a:endParaRPr lang="en-US" sz="1100" dirty="0"/>
          </a:p>
        </p:txBody>
      </p:sp>
      <p:grpSp>
        <p:nvGrpSpPr>
          <p:cNvPr id="22" name="Group 21">
            <a:extLst>
              <a:ext uri="{FF2B5EF4-FFF2-40B4-BE49-F238E27FC236}">
                <a16:creationId xmlns:a16="http://schemas.microsoft.com/office/drawing/2014/main" xmlns="" id="{547AF735-3D68-43E1-8EB4-2E5005B65F32}"/>
              </a:ext>
            </a:extLst>
          </p:cNvPr>
          <p:cNvGrpSpPr/>
          <p:nvPr/>
        </p:nvGrpSpPr>
        <p:grpSpPr>
          <a:xfrm>
            <a:off x="3502875" y="2456535"/>
            <a:ext cx="2797350" cy="2059903"/>
            <a:chOff x="730004" y="2593867"/>
            <a:chExt cx="3384796" cy="2492482"/>
          </a:xfrm>
        </p:grpSpPr>
        <p:grpSp>
          <p:nvGrpSpPr>
            <p:cNvPr id="23" name="Group 22">
              <a:extLst>
                <a:ext uri="{FF2B5EF4-FFF2-40B4-BE49-F238E27FC236}">
                  <a16:creationId xmlns:a16="http://schemas.microsoft.com/office/drawing/2014/main" xmlns="" id="{CA062FAB-DBFC-4DF3-97A6-0ED543C8194A}"/>
                </a:ext>
              </a:extLst>
            </p:cNvPr>
            <p:cNvGrpSpPr/>
            <p:nvPr/>
          </p:nvGrpSpPr>
          <p:grpSpPr>
            <a:xfrm>
              <a:off x="730004" y="2858175"/>
              <a:ext cx="3384796" cy="2228174"/>
              <a:chOff x="-42664" y="3439242"/>
              <a:chExt cx="4513061" cy="2970898"/>
            </a:xfrm>
          </p:grpSpPr>
          <p:pic>
            <p:nvPicPr>
              <p:cNvPr id="25" name="Picture 24">
                <a:extLst>
                  <a:ext uri="{FF2B5EF4-FFF2-40B4-BE49-F238E27FC236}">
                    <a16:creationId xmlns:a16="http://schemas.microsoft.com/office/drawing/2014/main" xmlns="" id="{71D13A3A-76D1-4A95-BBF3-44203AFC7AF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0158" y="3439242"/>
                <a:ext cx="4340239"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a:extLst>
                  <a:ext uri="{FF2B5EF4-FFF2-40B4-BE49-F238E27FC236}">
                    <a16:creationId xmlns:a16="http://schemas.microsoft.com/office/drawing/2014/main" xmlns="" id="{4F2B55A5-44A5-4C00-987A-F3DD481BBD26}"/>
                  </a:ext>
                </a:extLst>
              </p:cNvPr>
              <p:cNvSpPr txBox="1"/>
              <p:nvPr/>
            </p:nvSpPr>
            <p:spPr>
              <a:xfrm rot="16200000">
                <a:off x="-1141658" y="4564789"/>
                <a:ext cx="2533157" cy="335169"/>
              </a:xfrm>
              <a:prstGeom prst="rect">
                <a:avLst/>
              </a:prstGeom>
              <a:solidFill>
                <a:schemeClr val="bg1"/>
              </a:solidFill>
            </p:spPr>
            <p:txBody>
              <a:bodyPr wrap="square" rtlCol="0">
                <a:spAutoFit/>
              </a:bodyPr>
              <a:lstStyle/>
              <a:p>
                <a:r>
                  <a:rPr lang="en-US" sz="750" b="1" dirty="0"/>
                  <a:t>ADC value (Full Chain)  [ADU]</a:t>
                </a:r>
              </a:p>
            </p:txBody>
          </p:sp>
          <p:sp>
            <p:nvSpPr>
              <p:cNvPr id="31" name="TextBox 30">
                <a:extLst>
                  <a:ext uri="{FF2B5EF4-FFF2-40B4-BE49-F238E27FC236}">
                    <a16:creationId xmlns:a16="http://schemas.microsoft.com/office/drawing/2014/main" xmlns="" id="{309D6F64-02D0-4D2E-8E9B-E8EEAFF21E76}"/>
                  </a:ext>
                </a:extLst>
              </p:cNvPr>
              <p:cNvSpPr txBox="1"/>
              <p:nvPr/>
            </p:nvSpPr>
            <p:spPr>
              <a:xfrm>
                <a:off x="1682884" y="6133141"/>
                <a:ext cx="1849224" cy="276999"/>
              </a:xfrm>
              <a:prstGeom prst="rect">
                <a:avLst/>
              </a:prstGeom>
              <a:solidFill>
                <a:schemeClr val="bg1"/>
              </a:solidFill>
            </p:spPr>
            <p:txBody>
              <a:bodyPr wrap="none" rtlCol="0">
                <a:spAutoFit/>
              </a:bodyPr>
              <a:lstStyle/>
              <a:p>
                <a:r>
                  <a:rPr lang="en-US" sz="750" b="1" dirty="0" err="1"/>
                  <a:t>Pulser</a:t>
                </a:r>
                <a:r>
                  <a:rPr lang="en-US" sz="750" b="1" dirty="0"/>
                  <a:t> Code [DAC counts]</a:t>
                </a:r>
              </a:p>
            </p:txBody>
          </p:sp>
        </p:grpSp>
        <p:sp>
          <p:nvSpPr>
            <p:cNvPr id="24" name="Rectangle 23">
              <a:extLst>
                <a:ext uri="{FF2B5EF4-FFF2-40B4-BE49-F238E27FC236}">
                  <a16:creationId xmlns:a16="http://schemas.microsoft.com/office/drawing/2014/main" xmlns="" id="{A45C75CC-BF06-4898-9DFE-5FF5C71FD286}"/>
                </a:ext>
              </a:extLst>
            </p:cNvPr>
            <p:cNvSpPr/>
            <p:nvPr/>
          </p:nvSpPr>
          <p:spPr>
            <a:xfrm>
              <a:off x="1746756" y="2593867"/>
              <a:ext cx="1582036" cy="270843"/>
            </a:xfrm>
            <a:prstGeom prst="rect">
              <a:avLst/>
            </a:prstGeom>
          </p:spPr>
          <p:txBody>
            <a:bodyPr wrap="none">
              <a:spAutoFit/>
            </a:bodyPr>
            <a:lstStyle/>
            <a:p>
              <a:pPr>
                <a:buClr>
                  <a:schemeClr val="bg2"/>
                </a:buClr>
              </a:pPr>
              <a:r>
                <a:rPr lang="en-US" sz="1000" b="1" dirty="0"/>
                <a:t>Room Temp (</a:t>
              </a:r>
              <a:r>
                <a:rPr lang="en-US" sz="1000" b="1" dirty="0">
                  <a:cs typeface="Calibri" panose="020F0502020204030204" pitchFamily="34" charset="0"/>
                </a:rPr>
                <a:t>26.5⁰C)</a:t>
              </a:r>
              <a:endParaRPr lang="en-US" sz="1000" b="1" dirty="0"/>
            </a:p>
          </p:txBody>
        </p:sp>
      </p:grpSp>
      <p:sp>
        <p:nvSpPr>
          <p:cNvPr id="32" name="TextBox 31"/>
          <p:cNvSpPr txBox="1"/>
          <p:nvPr/>
        </p:nvSpPr>
        <p:spPr>
          <a:xfrm>
            <a:off x="5108195" y="2141131"/>
            <a:ext cx="2497800" cy="276999"/>
          </a:xfrm>
          <a:prstGeom prst="rect">
            <a:avLst/>
          </a:prstGeom>
          <a:noFill/>
        </p:spPr>
        <p:txBody>
          <a:bodyPr wrap="none" rtlCol="0">
            <a:spAutoFit/>
          </a:bodyPr>
          <a:lstStyle/>
          <a:p>
            <a:r>
              <a:rPr lang="en-US" sz="1200" dirty="0">
                <a:solidFill>
                  <a:srgbClr val="C00000"/>
                </a:solidFill>
              </a:rPr>
              <a:t>Linearity test across temperatures</a:t>
            </a:r>
          </a:p>
        </p:txBody>
      </p:sp>
      <p:grpSp>
        <p:nvGrpSpPr>
          <p:cNvPr id="33" name="Group 32">
            <a:extLst>
              <a:ext uri="{FF2B5EF4-FFF2-40B4-BE49-F238E27FC236}">
                <a16:creationId xmlns:a16="http://schemas.microsoft.com/office/drawing/2014/main" xmlns="" id="{F3301E6E-7DF9-420A-8DCC-313E3B371A19}"/>
              </a:ext>
            </a:extLst>
          </p:cNvPr>
          <p:cNvGrpSpPr/>
          <p:nvPr/>
        </p:nvGrpSpPr>
        <p:grpSpPr>
          <a:xfrm>
            <a:off x="6320601" y="2456535"/>
            <a:ext cx="2758007" cy="2033497"/>
            <a:chOff x="5121010" y="2625817"/>
            <a:chExt cx="3337189" cy="2460532"/>
          </a:xfrm>
        </p:grpSpPr>
        <p:grpSp>
          <p:nvGrpSpPr>
            <p:cNvPr id="34" name="Group 33">
              <a:extLst>
                <a:ext uri="{FF2B5EF4-FFF2-40B4-BE49-F238E27FC236}">
                  <a16:creationId xmlns:a16="http://schemas.microsoft.com/office/drawing/2014/main" xmlns="" id="{1A46765E-1702-4366-B0CB-59F2C4010D33}"/>
                </a:ext>
              </a:extLst>
            </p:cNvPr>
            <p:cNvGrpSpPr/>
            <p:nvPr/>
          </p:nvGrpSpPr>
          <p:grpSpPr>
            <a:xfrm>
              <a:off x="5121010" y="2879288"/>
              <a:ext cx="3337189" cy="2207061"/>
              <a:chOff x="4615179" y="3474214"/>
              <a:chExt cx="4449586" cy="2942749"/>
            </a:xfrm>
          </p:grpSpPr>
          <p:pic>
            <p:nvPicPr>
              <p:cNvPr id="36" name="Picture 35">
                <a:extLst>
                  <a:ext uri="{FF2B5EF4-FFF2-40B4-BE49-F238E27FC236}">
                    <a16:creationId xmlns:a16="http://schemas.microsoft.com/office/drawing/2014/main" xmlns="" id="{CDC796B1-03AA-4B62-86A6-E859C3AFA7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99041" y="3474214"/>
                <a:ext cx="4365724" cy="2812040"/>
              </a:xfrm>
              <a:prstGeom prst="rect">
                <a:avLst/>
              </a:prstGeom>
            </p:spPr>
          </p:pic>
          <p:sp>
            <p:nvSpPr>
              <p:cNvPr id="37" name="TextBox 36">
                <a:extLst>
                  <a:ext uri="{FF2B5EF4-FFF2-40B4-BE49-F238E27FC236}">
                    <a16:creationId xmlns:a16="http://schemas.microsoft.com/office/drawing/2014/main" xmlns="" id="{51E0A7D1-81A5-4CF5-9A42-6CA7A1361928}"/>
                  </a:ext>
                </a:extLst>
              </p:cNvPr>
              <p:cNvSpPr txBox="1"/>
              <p:nvPr/>
            </p:nvSpPr>
            <p:spPr>
              <a:xfrm rot="16200000">
                <a:off x="3530890" y="4592305"/>
                <a:ext cx="2503748" cy="335169"/>
              </a:xfrm>
              <a:prstGeom prst="rect">
                <a:avLst/>
              </a:prstGeom>
              <a:solidFill>
                <a:schemeClr val="bg1"/>
              </a:solidFill>
            </p:spPr>
            <p:txBody>
              <a:bodyPr wrap="square" rtlCol="0">
                <a:spAutoFit/>
              </a:bodyPr>
              <a:lstStyle/>
              <a:p>
                <a:r>
                  <a:rPr lang="en-US" sz="750" b="1" dirty="0"/>
                  <a:t>ADC value (Full Chain)  [ADU]</a:t>
                </a:r>
              </a:p>
            </p:txBody>
          </p:sp>
          <p:sp>
            <p:nvSpPr>
              <p:cNvPr id="38" name="TextBox 37">
                <a:extLst>
                  <a:ext uri="{FF2B5EF4-FFF2-40B4-BE49-F238E27FC236}">
                    <a16:creationId xmlns:a16="http://schemas.microsoft.com/office/drawing/2014/main" xmlns="" id="{9F7C8376-F573-4BD1-8D2D-AF4AF4AB826C}"/>
                  </a:ext>
                </a:extLst>
              </p:cNvPr>
              <p:cNvSpPr txBox="1"/>
              <p:nvPr/>
            </p:nvSpPr>
            <p:spPr>
              <a:xfrm>
                <a:off x="6211646" y="6139964"/>
                <a:ext cx="1849224" cy="276999"/>
              </a:xfrm>
              <a:prstGeom prst="rect">
                <a:avLst/>
              </a:prstGeom>
              <a:solidFill>
                <a:schemeClr val="bg1"/>
              </a:solidFill>
            </p:spPr>
            <p:txBody>
              <a:bodyPr wrap="none" rtlCol="0">
                <a:spAutoFit/>
              </a:bodyPr>
              <a:lstStyle/>
              <a:p>
                <a:r>
                  <a:rPr lang="en-US" sz="750" b="1" dirty="0" err="1"/>
                  <a:t>Pulser</a:t>
                </a:r>
                <a:r>
                  <a:rPr lang="en-US" sz="750" b="1" dirty="0"/>
                  <a:t> Code [DAC counts]</a:t>
                </a:r>
              </a:p>
            </p:txBody>
          </p:sp>
        </p:grpSp>
        <p:sp>
          <p:nvSpPr>
            <p:cNvPr id="35" name="Rectangle 34">
              <a:extLst>
                <a:ext uri="{FF2B5EF4-FFF2-40B4-BE49-F238E27FC236}">
                  <a16:creationId xmlns:a16="http://schemas.microsoft.com/office/drawing/2014/main" xmlns="" id="{5E7690F6-03FE-43BC-9E44-A891FA946BC4}"/>
                </a:ext>
              </a:extLst>
            </p:cNvPr>
            <p:cNvSpPr/>
            <p:nvPr/>
          </p:nvSpPr>
          <p:spPr>
            <a:xfrm>
              <a:off x="6215350" y="2625817"/>
              <a:ext cx="1504450" cy="270843"/>
            </a:xfrm>
            <a:prstGeom prst="rect">
              <a:avLst/>
            </a:prstGeom>
          </p:spPr>
          <p:txBody>
            <a:bodyPr wrap="none">
              <a:spAutoFit/>
            </a:bodyPr>
            <a:lstStyle/>
            <a:p>
              <a:pPr>
                <a:buClr>
                  <a:schemeClr val="bg2"/>
                </a:buClr>
              </a:pPr>
              <a:r>
                <a:rPr lang="en-US" sz="1000" b="1" dirty="0">
                  <a:solidFill>
                    <a:srgbClr val="0070C0"/>
                  </a:solidFill>
                </a:rPr>
                <a:t>Cold Temp (</a:t>
              </a:r>
              <a:r>
                <a:rPr lang="en-US" sz="1000" b="1" dirty="0">
                  <a:solidFill>
                    <a:srgbClr val="0070C0"/>
                  </a:solidFill>
                  <a:cs typeface="Calibri" panose="020F0502020204030204" pitchFamily="34" charset="0"/>
                </a:rPr>
                <a:t>-193⁰C)</a:t>
              </a:r>
              <a:endParaRPr lang="en-US" sz="1000" b="1" dirty="0">
                <a:solidFill>
                  <a:srgbClr val="0070C0"/>
                </a:solidFill>
              </a:endParaRPr>
            </a:p>
          </p:txBody>
        </p:sp>
      </p:grpSp>
      <p:sp>
        <p:nvSpPr>
          <p:cNvPr id="3" name="Slide Number Placeholder 2"/>
          <p:cNvSpPr>
            <a:spLocks noGrp="1"/>
          </p:cNvSpPr>
          <p:nvPr>
            <p:ph type="sldNum" sz="quarter" idx="11"/>
          </p:nvPr>
        </p:nvSpPr>
        <p:spPr>
          <a:xfrm>
            <a:off x="8823263" y="4738690"/>
            <a:ext cx="318932" cy="404813"/>
          </a:xfrm>
        </p:spPr>
        <p:txBody>
          <a:bodyPr/>
          <a:lstStyle/>
          <a:p>
            <a:fld id="{5BD36294-2849-48A8-8531-5354CF3095D2}" type="slidenum">
              <a:rPr lang="en-US" smtClean="0"/>
              <a:pPr/>
              <a:t>22</a:t>
            </a:fld>
            <a:endParaRPr lang="en-US" dirty="0"/>
          </a:p>
        </p:txBody>
      </p:sp>
      <p:sp>
        <p:nvSpPr>
          <p:cNvPr id="26" name="TextBox 25"/>
          <p:cNvSpPr txBox="1"/>
          <p:nvPr/>
        </p:nvSpPr>
        <p:spPr>
          <a:xfrm>
            <a:off x="1805" y="4684025"/>
            <a:ext cx="1715534" cy="261610"/>
          </a:xfrm>
          <a:prstGeom prst="rect">
            <a:avLst/>
          </a:prstGeom>
          <a:noFill/>
        </p:spPr>
        <p:txBody>
          <a:bodyPr wrap="none" rtlCol="0">
            <a:spAutoFit/>
          </a:bodyPr>
          <a:lstStyle/>
          <a:p>
            <a:r>
              <a:rPr lang="en-US" sz="1100" dirty="0">
                <a:solidFill>
                  <a:srgbClr val="C00000"/>
                </a:solidFill>
              </a:rPr>
              <a:t>Simplified block diagram</a:t>
            </a:r>
          </a:p>
        </p:txBody>
      </p:sp>
    </p:spTree>
    <p:extLst>
      <p:ext uri="{BB962C8B-B14F-4D97-AF65-F5344CB8AC3E}">
        <p14:creationId xmlns:p14="http://schemas.microsoft.com/office/powerpoint/2010/main" val="3641494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47451" y="1369543"/>
            <a:ext cx="8339349" cy="2277547"/>
          </a:xfrm>
          <a:prstGeom prst="rect">
            <a:avLst/>
          </a:prstGeom>
          <a:noFill/>
        </p:spPr>
        <p:txBody>
          <a:bodyPr wrap="square" rtlCol="0">
            <a:spAutoFit/>
          </a:bodyPr>
          <a:lstStyle/>
          <a:p>
            <a:pPr marL="171450" indent="-171450">
              <a:buClr>
                <a:schemeClr val="bg1">
                  <a:lumMod val="50000"/>
                </a:schemeClr>
              </a:buClr>
              <a:buFont typeface="Arial" panose="020B0604020202020204" pitchFamily="34" charset="0"/>
              <a:buChar char="•"/>
            </a:pPr>
            <a:r>
              <a:rPr lang="en-US" sz="1600" b="1" dirty="0">
                <a:solidFill>
                  <a:schemeClr val="bg1">
                    <a:lumMod val="65000"/>
                  </a:schemeClr>
                </a:solidFill>
              </a:rPr>
              <a:t>CRYO Specifications</a:t>
            </a:r>
          </a:p>
          <a:p>
            <a:pPr marL="171450" indent="-171450">
              <a:buClr>
                <a:srgbClr val="C00000"/>
              </a:buClr>
              <a:buFont typeface="Arial" panose="020B0604020202020204" pitchFamily="34" charset="0"/>
              <a:buChar char="•"/>
            </a:pPr>
            <a:endParaRPr lang="en-US" sz="1600" b="1" dirty="0"/>
          </a:p>
          <a:p>
            <a:pPr marL="171450" indent="-171450">
              <a:buClr>
                <a:schemeClr val="bg1">
                  <a:lumMod val="50000"/>
                </a:schemeClr>
              </a:buClr>
              <a:buFont typeface="Arial" panose="020B0604020202020204" pitchFamily="34" charset="0"/>
              <a:buChar char="•"/>
            </a:pPr>
            <a:r>
              <a:rPr lang="en-US" sz="1600" b="1" dirty="0">
                <a:solidFill>
                  <a:schemeClr val="bg1">
                    <a:lumMod val="65000"/>
                  </a:schemeClr>
                </a:solidFill>
              </a:rPr>
              <a:t>Test Bench for Characterization</a:t>
            </a:r>
          </a:p>
          <a:p>
            <a:pPr marL="628650" lvl="1" indent="-171450">
              <a:buClr>
                <a:srgbClr val="C00000"/>
              </a:buClr>
              <a:buFont typeface="Arial" panose="020B0604020202020204" pitchFamily="34" charset="0"/>
              <a:buChar char="•"/>
            </a:pPr>
            <a:endParaRPr lang="en-US" sz="1600" b="1" dirty="0"/>
          </a:p>
          <a:p>
            <a:pPr marL="171450" indent="-171450">
              <a:buClr>
                <a:schemeClr val="bg1">
                  <a:lumMod val="50000"/>
                </a:schemeClr>
              </a:buClr>
              <a:buFont typeface="Arial" panose="020B0604020202020204" pitchFamily="34" charset="0"/>
              <a:buChar char="•"/>
            </a:pPr>
            <a:r>
              <a:rPr lang="en-US" sz="1600" b="1" dirty="0">
                <a:solidFill>
                  <a:schemeClr val="bg1">
                    <a:lumMod val="65000"/>
                  </a:schemeClr>
                </a:solidFill>
              </a:rPr>
              <a:t>Functionality Test</a:t>
            </a:r>
          </a:p>
          <a:p>
            <a:pPr marL="628650" lvl="1" indent="-171450">
              <a:buClr>
                <a:srgbClr val="C00000"/>
              </a:buClr>
              <a:buFont typeface="Arial" panose="020B0604020202020204" pitchFamily="34" charset="0"/>
              <a:buChar char="•"/>
            </a:pPr>
            <a:endParaRPr lang="en-US" sz="1400" dirty="0"/>
          </a:p>
          <a:p>
            <a:pPr marL="171450" indent="-171450">
              <a:buClr>
                <a:srgbClr val="C00000"/>
              </a:buClr>
              <a:buFont typeface="Arial" panose="020B0604020202020204" pitchFamily="34" charset="0"/>
              <a:buChar char="•"/>
            </a:pPr>
            <a:r>
              <a:rPr lang="en-US" sz="1600" b="1" dirty="0"/>
              <a:t>CRYO performance</a:t>
            </a:r>
          </a:p>
          <a:p>
            <a:pPr marL="628650" lvl="1" indent="-171450">
              <a:buClr>
                <a:srgbClr val="C00000"/>
              </a:buClr>
              <a:buFont typeface="Arial" panose="020B0604020202020204" pitchFamily="34" charset="0"/>
              <a:buChar char="•"/>
            </a:pPr>
            <a:endParaRPr lang="en-US" sz="1600" dirty="0"/>
          </a:p>
          <a:p>
            <a:pPr marL="171450" indent="-171450">
              <a:buClr>
                <a:srgbClr val="C00000"/>
              </a:buClr>
              <a:buFont typeface="Arial" panose="020B0604020202020204" pitchFamily="34" charset="0"/>
              <a:buChar char="•"/>
            </a:pPr>
            <a:r>
              <a:rPr lang="en-US" sz="1600" b="1" dirty="0"/>
              <a:t>Summary and Next Steps</a:t>
            </a:r>
          </a:p>
        </p:txBody>
      </p:sp>
      <p:sp>
        <p:nvSpPr>
          <p:cNvPr id="4" name="Title 3"/>
          <p:cNvSpPr>
            <a:spLocks noGrp="1"/>
          </p:cNvSpPr>
          <p:nvPr>
            <p:ph type="title"/>
          </p:nvPr>
        </p:nvSpPr>
        <p:spPr>
          <a:xfrm>
            <a:off x="451822" y="72999"/>
            <a:ext cx="8103570" cy="307777"/>
          </a:xfrm>
        </p:spPr>
        <p:txBody>
          <a:bodyPr wrap="square">
            <a:spAutoFit/>
          </a:bodyPr>
          <a:lstStyle/>
          <a:p>
            <a:r>
              <a:rPr lang="en-US" dirty="0"/>
              <a:t>OUTLINE</a:t>
            </a:r>
          </a:p>
        </p:txBody>
      </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23</a:t>
            </a:fld>
            <a:endParaRPr lang="en-US" dirty="0"/>
          </a:p>
        </p:txBody>
      </p:sp>
    </p:spTree>
    <p:extLst>
      <p:ext uri="{BB962C8B-B14F-4D97-AF65-F5344CB8AC3E}">
        <p14:creationId xmlns:p14="http://schemas.microsoft.com/office/powerpoint/2010/main" val="1765283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Performance – ADC Section (I)</a:t>
            </a:r>
          </a:p>
        </p:txBody>
      </p:sp>
      <p:sp>
        <p:nvSpPr>
          <p:cNvPr id="3" name="TextBox 2"/>
          <p:cNvSpPr txBox="1"/>
          <p:nvPr/>
        </p:nvSpPr>
        <p:spPr>
          <a:xfrm>
            <a:off x="402326" y="497880"/>
            <a:ext cx="8339349" cy="338554"/>
          </a:xfrm>
          <a:prstGeom prst="rect">
            <a:avLst/>
          </a:prstGeom>
          <a:noFill/>
        </p:spPr>
        <p:txBody>
          <a:bodyPr wrap="square" rtlCol="0">
            <a:spAutoFit/>
          </a:bodyPr>
          <a:lstStyle/>
          <a:p>
            <a:pPr marL="0" lvl="1" algn="ctr">
              <a:buClr>
                <a:srgbClr val="C00000"/>
              </a:buClr>
            </a:pPr>
            <a:r>
              <a:rPr lang="en-US" sz="1600" b="1" dirty="0"/>
              <a:t>Dynamic and Static Characterization</a:t>
            </a:r>
          </a:p>
        </p:txBody>
      </p:sp>
      <p:pic>
        <p:nvPicPr>
          <p:cNvPr id="15"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8035" y="1233070"/>
            <a:ext cx="3894700" cy="164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a:extLst>
              <a:ext uri="{FF2B5EF4-FFF2-40B4-BE49-F238E27FC236}">
                <a16:creationId xmlns:a16="http://schemas.microsoft.com/office/drawing/2014/main" xmlns="" id="{254A93ED-1451-4851-9690-7758A5713015}"/>
              </a:ext>
            </a:extLst>
          </p:cNvPr>
          <p:cNvGrpSpPr/>
          <p:nvPr/>
        </p:nvGrpSpPr>
        <p:grpSpPr>
          <a:xfrm>
            <a:off x="4309707" y="958740"/>
            <a:ext cx="2297758" cy="2676803"/>
            <a:chOff x="4419600" y="1504950"/>
            <a:chExt cx="2297758" cy="2676803"/>
          </a:xfrm>
        </p:grpSpPr>
        <p:sp>
          <p:nvSpPr>
            <p:cNvPr id="17" name="TextBox 16">
              <a:extLst>
                <a:ext uri="{FF2B5EF4-FFF2-40B4-BE49-F238E27FC236}">
                  <a16:creationId xmlns:a16="http://schemas.microsoft.com/office/drawing/2014/main" xmlns="" id="{D9D7C58D-5EF6-4536-AA26-6ACBF0C8BA13}"/>
                </a:ext>
              </a:extLst>
            </p:cNvPr>
            <p:cNvSpPr txBox="1"/>
            <p:nvPr/>
          </p:nvSpPr>
          <p:spPr>
            <a:xfrm>
              <a:off x="4915095" y="1504950"/>
              <a:ext cx="1306768" cy="253916"/>
            </a:xfrm>
            <a:prstGeom prst="rect">
              <a:avLst/>
            </a:prstGeom>
            <a:noFill/>
          </p:spPr>
          <p:txBody>
            <a:bodyPr wrap="none" rtlCol="0">
              <a:spAutoFit/>
            </a:bodyPr>
            <a:lstStyle/>
            <a:p>
              <a:r>
                <a:rPr lang="en-US" sz="1050" b="1" dirty="0"/>
                <a:t>Sinewave - ENOB</a:t>
              </a:r>
            </a:p>
          </p:txBody>
        </p:sp>
        <p:pic>
          <p:nvPicPr>
            <p:cNvPr id="18" name="Picture 3" descr="V:\REDIC\shared\Cryo_documentation\DUNE\Cryo_DUNE_Measurements\EXO_Lab\Board_C00-04_FIB\ADC_04\DUNE_04\C00-04_SineWave_0x03af_Ch63_0x13ad_Cryostat_GND_DUNE_448MHz.jpeg">
              <a:extLst>
                <a:ext uri="{FF2B5EF4-FFF2-40B4-BE49-F238E27FC236}">
                  <a16:creationId xmlns:a16="http://schemas.microsoft.com/office/drawing/2014/main" xmlns="" id="{EA203363-CBF0-4C96-82F0-D6CEA6B5136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a:stretch/>
          </p:blipFill>
          <p:spPr bwMode="auto">
            <a:xfrm>
              <a:off x="4419600" y="1792713"/>
              <a:ext cx="2297758" cy="2389040"/>
            </a:xfrm>
            <a:prstGeom prst="roundRect">
              <a:avLst>
                <a:gd name="adj" fmla="val 1964"/>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xmlns="" id="{9765A02F-C173-4C63-96ED-855E6B897BB2}"/>
              </a:ext>
            </a:extLst>
          </p:cNvPr>
          <p:cNvGrpSpPr/>
          <p:nvPr/>
        </p:nvGrpSpPr>
        <p:grpSpPr>
          <a:xfrm>
            <a:off x="6722680" y="958740"/>
            <a:ext cx="2297759" cy="2677525"/>
            <a:chOff x="6849812" y="1504950"/>
            <a:chExt cx="2297759" cy="2677525"/>
          </a:xfrm>
        </p:grpSpPr>
        <p:sp>
          <p:nvSpPr>
            <p:cNvPr id="20" name="TextBox 19">
              <a:extLst>
                <a:ext uri="{FF2B5EF4-FFF2-40B4-BE49-F238E27FC236}">
                  <a16:creationId xmlns:a16="http://schemas.microsoft.com/office/drawing/2014/main" xmlns="" id="{E5FC6EA4-9691-4EC1-97B1-264B01CDF3CD}"/>
                </a:ext>
              </a:extLst>
            </p:cNvPr>
            <p:cNvSpPr txBox="1"/>
            <p:nvPr/>
          </p:nvSpPr>
          <p:spPr>
            <a:xfrm>
              <a:off x="7405420" y="1504950"/>
              <a:ext cx="1186543" cy="246221"/>
            </a:xfrm>
            <a:prstGeom prst="rect">
              <a:avLst/>
            </a:prstGeom>
            <a:noFill/>
          </p:spPr>
          <p:txBody>
            <a:bodyPr wrap="none" rtlCol="0">
              <a:spAutoFit/>
            </a:bodyPr>
            <a:lstStyle/>
            <a:p>
              <a:r>
                <a:rPr lang="en-US" sz="1000" b="1" dirty="0"/>
                <a:t>Ramp - Linearity</a:t>
              </a:r>
            </a:p>
          </p:txBody>
        </p:sp>
        <p:pic>
          <p:nvPicPr>
            <p:cNvPr id="21" name="Picture 2" descr="V:\REDIC\shared\Cryo_documentation\DUNE\Cryo_DUNE_Measurements\EXO_Lab\Board_C00-04_FIB\ADC_04\DUNE_04\C00-04_RampTest_0x03af_Ch63_0x13ad_819200_Cryostat_GND_DUNE_448MHz.jpeg">
              <a:extLst>
                <a:ext uri="{FF2B5EF4-FFF2-40B4-BE49-F238E27FC236}">
                  <a16:creationId xmlns:a16="http://schemas.microsoft.com/office/drawing/2014/main" xmlns="" id="{94710661-2C7D-48BD-A6E5-D8A64130770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49812" y="1792713"/>
              <a:ext cx="2297759" cy="2389762"/>
            </a:xfrm>
            <a:prstGeom prst="roundRect">
              <a:avLst>
                <a:gd name="adj" fmla="val 2513"/>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3" name="Content Placeholder 2"/>
          <p:cNvSpPr>
            <a:spLocks noGrp="1"/>
          </p:cNvSpPr>
          <p:nvPr>
            <p:ph idx="4294967295"/>
          </p:nvPr>
        </p:nvSpPr>
        <p:spPr>
          <a:xfrm>
            <a:off x="1805" y="3129019"/>
            <a:ext cx="3763690" cy="1593411"/>
          </a:xfrm>
        </p:spPr>
        <p:txBody>
          <a:bodyPr vert="horz" lIns="0" tIns="0" rIns="0" bIns="0" rtlCol="0" anchor="t">
            <a:noAutofit/>
          </a:bodyPr>
          <a:lstStyle/>
          <a:p>
            <a:pPr marL="233045" lvl="1" indent="0">
              <a:buNone/>
            </a:pPr>
            <a:r>
              <a:rPr lang="en-US" sz="1200" b="1" dirty="0"/>
              <a:t>Settings</a:t>
            </a:r>
            <a:endParaRPr lang="en-US"/>
          </a:p>
          <a:p>
            <a:pPr lvl="1" indent="-223520"/>
            <a:r>
              <a:rPr lang="en-US" sz="1200" dirty="0">
                <a:solidFill>
                  <a:srgbClr val="0070C0"/>
                </a:solidFill>
              </a:rPr>
              <a:t>Cold temperature (i.e. LN @ -193)</a:t>
            </a:r>
          </a:p>
          <a:p>
            <a:pPr lvl="1" indent="-223520"/>
            <a:r>
              <a:rPr lang="en-US" sz="1200" dirty="0"/>
              <a:t>Target 2MSPS rate</a:t>
            </a:r>
          </a:p>
          <a:p>
            <a:pPr lvl="1" indent="-223520"/>
            <a:r>
              <a:rPr lang="en-US" sz="1200" dirty="0"/>
              <a:t>Test mode (front-end disconnected)</a:t>
            </a:r>
          </a:p>
          <a:p>
            <a:pPr lvl="1" indent="-223520"/>
            <a:r>
              <a:rPr lang="en-US" sz="1200" dirty="0">
                <a:latin typeface="Arial"/>
                <a:cs typeface="Arial"/>
              </a:rPr>
              <a:t>External test signal provided by a 20 bit DAC</a:t>
            </a:r>
          </a:p>
          <a:p>
            <a:pPr lvl="1" indent="-223520"/>
            <a:r>
              <a:rPr lang="en-US" sz="1200" dirty="0"/>
              <a:t>Digital multiplexer disabled (FIB option)</a:t>
            </a:r>
          </a:p>
        </p:txBody>
      </p:sp>
      <p:sp>
        <p:nvSpPr>
          <p:cNvPr id="4" name="Slide Number Placeholder 3"/>
          <p:cNvSpPr>
            <a:spLocks noGrp="1"/>
          </p:cNvSpPr>
          <p:nvPr>
            <p:ph type="sldNum" sz="quarter" idx="11"/>
          </p:nvPr>
        </p:nvSpPr>
        <p:spPr>
          <a:xfrm>
            <a:off x="8823263" y="4738690"/>
            <a:ext cx="318932" cy="404813"/>
          </a:xfrm>
        </p:spPr>
        <p:txBody>
          <a:bodyPr/>
          <a:lstStyle/>
          <a:p>
            <a:fld id="{5BD36294-2849-48A8-8531-5354CF3095D2}" type="slidenum">
              <a:rPr lang="en-US" smtClean="0"/>
              <a:pPr/>
              <a:t>24</a:t>
            </a:fld>
            <a:endParaRPr lang="en-US" dirty="0"/>
          </a:p>
        </p:txBody>
      </p:sp>
    </p:spTree>
    <p:extLst>
      <p:ext uri="{BB962C8B-B14F-4D97-AF65-F5344CB8AC3E}">
        <p14:creationId xmlns:p14="http://schemas.microsoft.com/office/powerpoint/2010/main" val="4054810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Performance – ADC Section (II)</a:t>
            </a:r>
          </a:p>
        </p:txBody>
      </p:sp>
      <p:sp>
        <p:nvSpPr>
          <p:cNvPr id="3" name="TextBox 2"/>
          <p:cNvSpPr txBox="1"/>
          <p:nvPr/>
        </p:nvSpPr>
        <p:spPr>
          <a:xfrm>
            <a:off x="402326" y="497880"/>
            <a:ext cx="8339349" cy="338554"/>
          </a:xfrm>
          <a:prstGeom prst="rect">
            <a:avLst/>
          </a:prstGeom>
          <a:noFill/>
        </p:spPr>
        <p:txBody>
          <a:bodyPr wrap="square" rtlCol="0">
            <a:spAutoFit/>
          </a:bodyPr>
          <a:lstStyle/>
          <a:p>
            <a:pPr marL="0" lvl="1" algn="ctr">
              <a:buClr>
                <a:srgbClr val="C00000"/>
              </a:buClr>
            </a:pPr>
            <a:r>
              <a:rPr lang="en-US" sz="1600" b="1" dirty="0"/>
              <a:t>Static Characterization</a:t>
            </a:r>
          </a:p>
        </p:txBody>
      </p:sp>
      <p:grpSp>
        <p:nvGrpSpPr>
          <p:cNvPr id="12" name="Group 11">
            <a:extLst>
              <a:ext uri="{FF2B5EF4-FFF2-40B4-BE49-F238E27FC236}">
                <a16:creationId xmlns:a16="http://schemas.microsoft.com/office/drawing/2014/main" xmlns="" id="{D8878864-0DE1-47EF-BEE6-3FBB415FC19E}"/>
              </a:ext>
            </a:extLst>
          </p:cNvPr>
          <p:cNvGrpSpPr/>
          <p:nvPr/>
        </p:nvGrpSpPr>
        <p:grpSpPr>
          <a:xfrm>
            <a:off x="304800" y="1380258"/>
            <a:ext cx="4119869" cy="2953122"/>
            <a:chOff x="99691" y="1380258"/>
            <a:chExt cx="4119869" cy="2953122"/>
          </a:xfrm>
        </p:grpSpPr>
        <p:grpSp>
          <p:nvGrpSpPr>
            <p:cNvPr id="13" name="Group 12">
              <a:extLst>
                <a:ext uri="{FF2B5EF4-FFF2-40B4-BE49-F238E27FC236}">
                  <a16:creationId xmlns:a16="http://schemas.microsoft.com/office/drawing/2014/main" xmlns="" id="{8E43F373-5EB2-46D9-9ED5-3898BB27AC8E}"/>
                </a:ext>
              </a:extLst>
            </p:cNvPr>
            <p:cNvGrpSpPr/>
            <p:nvPr/>
          </p:nvGrpSpPr>
          <p:grpSpPr>
            <a:xfrm>
              <a:off x="99691" y="1594981"/>
              <a:ext cx="4119869" cy="2738399"/>
              <a:chOff x="457200" y="1832610"/>
              <a:chExt cx="3404850" cy="2263140"/>
            </a:xfrm>
          </p:grpSpPr>
          <p:pic>
            <p:nvPicPr>
              <p:cNvPr id="22" name="Picture 2">
                <a:extLst>
                  <a:ext uri="{FF2B5EF4-FFF2-40B4-BE49-F238E27FC236}">
                    <a16:creationId xmlns:a16="http://schemas.microsoft.com/office/drawing/2014/main" xmlns="" id="{46E80B1D-A9E7-42D2-8713-EEEBED8FDD3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225"/>
              <a:stretch/>
            </p:blipFill>
            <p:spPr bwMode="auto">
              <a:xfrm>
                <a:off x="457200" y="1832610"/>
                <a:ext cx="3404850" cy="226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a:xfrm>
                <a:off x="783658" y="2529377"/>
                <a:ext cx="29832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920733" y="2322460"/>
                <a:ext cx="646766" cy="203488"/>
              </a:xfrm>
              <a:prstGeom prst="rect">
                <a:avLst/>
              </a:prstGeom>
              <a:noFill/>
            </p:spPr>
            <p:txBody>
              <a:bodyPr wrap="none" rtlCol="0">
                <a:spAutoFit/>
              </a:bodyPr>
              <a:lstStyle/>
              <a:p>
                <a:r>
                  <a:rPr lang="en-US" sz="1000" dirty="0">
                    <a:solidFill>
                      <a:srgbClr val="C00000"/>
                    </a:solidFill>
                  </a:rPr>
                  <a:t>+0.74 LSB</a:t>
                </a:r>
              </a:p>
            </p:txBody>
          </p:sp>
          <p:cxnSp>
            <p:nvCxnSpPr>
              <p:cNvPr id="26" name="Straight Connector 25"/>
              <p:cNvCxnSpPr/>
              <p:nvPr/>
            </p:nvCxnSpPr>
            <p:spPr>
              <a:xfrm>
                <a:off x="783658" y="3194603"/>
                <a:ext cx="29832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932653" y="3198122"/>
                <a:ext cx="620269" cy="203488"/>
              </a:xfrm>
              <a:prstGeom prst="rect">
                <a:avLst/>
              </a:prstGeom>
              <a:noFill/>
            </p:spPr>
            <p:txBody>
              <a:bodyPr wrap="none" rtlCol="0">
                <a:spAutoFit/>
              </a:bodyPr>
              <a:lstStyle/>
              <a:p>
                <a:r>
                  <a:rPr lang="en-US" sz="1000" dirty="0">
                    <a:solidFill>
                      <a:srgbClr val="C00000"/>
                    </a:solidFill>
                  </a:rPr>
                  <a:t>-0.58 LSB</a:t>
                </a:r>
              </a:p>
            </p:txBody>
          </p:sp>
        </p:grpSp>
        <p:sp>
          <p:nvSpPr>
            <p:cNvPr id="14" name="TextBox 13"/>
            <p:cNvSpPr txBox="1"/>
            <p:nvPr/>
          </p:nvSpPr>
          <p:spPr>
            <a:xfrm>
              <a:off x="1275287" y="1380258"/>
              <a:ext cx="1987459" cy="300082"/>
            </a:xfrm>
            <a:prstGeom prst="rect">
              <a:avLst/>
            </a:prstGeom>
            <a:noFill/>
          </p:spPr>
          <p:txBody>
            <a:bodyPr wrap="square" rtlCol="0">
              <a:spAutoFit/>
            </a:bodyPr>
            <a:lstStyle/>
            <a:p>
              <a:pPr algn="ctr"/>
              <a:r>
                <a:rPr lang="en-US" sz="1350" b="1" dirty="0"/>
                <a:t>DNL</a:t>
              </a:r>
            </a:p>
          </p:txBody>
        </p:sp>
      </p:grpSp>
      <p:grpSp>
        <p:nvGrpSpPr>
          <p:cNvPr id="28" name="Group 27">
            <a:extLst>
              <a:ext uri="{FF2B5EF4-FFF2-40B4-BE49-F238E27FC236}">
                <a16:creationId xmlns:a16="http://schemas.microsoft.com/office/drawing/2014/main" xmlns="" id="{58ADC8D5-63A4-4735-917A-C14B5BBA50D0}"/>
              </a:ext>
            </a:extLst>
          </p:cNvPr>
          <p:cNvGrpSpPr/>
          <p:nvPr/>
        </p:nvGrpSpPr>
        <p:grpSpPr>
          <a:xfrm>
            <a:off x="4656895" y="1387185"/>
            <a:ext cx="4182305" cy="2928782"/>
            <a:chOff x="4428295" y="1387185"/>
            <a:chExt cx="4182305" cy="2928782"/>
          </a:xfrm>
        </p:grpSpPr>
        <p:grpSp>
          <p:nvGrpSpPr>
            <p:cNvPr id="29" name="Group 28"/>
            <p:cNvGrpSpPr/>
            <p:nvPr/>
          </p:nvGrpSpPr>
          <p:grpSpPr>
            <a:xfrm>
              <a:off x="4428295" y="1657350"/>
              <a:ext cx="4182305" cy="2658617"/>
              <a:chOff x="4379975" y="1892800"/>
              <a:chExt cx="4608600" cy="2929604"/>
            </a:xfrm>
          </p:grpSpPr>
          <p:pic>
            <p:nvPicPr>
              <p:cNvPr id="3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75" y="1892800"/>
                <a:ext cx="4608600" cy="2929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 31"/>
              <p:cNvGrpSpPr/>
              <p:nvPr/>
            </p:nvGrpSpPr>
            <p:grpSpPr>
              <a:xfrm>
                <a:off x="5388997" y="4043053"/>
                <a:ext cx="2880370" cy="407396"/>
                <a:chOff x="5334400" y="4028737"/>
                <a:chExt cx="3248463" cy="407396"/>
              </a:xfrm>
            </p:grpSpPr>
            <p:sp>
              <p:nvSpPr>
                <p:cNvPr id="33" name="TextBox 32"/>
                <p:cNvSpPr txBox="1"/>
                <p:nvPr/>
              </p:nvSpPr>
              <p:spPr>
                <a:xfrm>
                  <a:off x="5334400" y="4099788"/>
                  <a:ext cx="3248463" cy="336345"/>
                </a:xfrm>
                <a:prstGeom prst="rect">
                  <a:avLst/>
                </a:prstGeom>
                <a:noFill/>
              </p:spPr>
              <p:txBody>
                <a:bodyPr wrap="square" rtlCol="0">
                  <a:spAutoFit/>
                </a:bodyPr>
                <a:lstStyle/>
                <a:p>
                  <a:pPr algn="ctr"/>
                  <a:r>
                    <a:rPr lang="en-US" sz="900" dirty="0"/>
                    <a:t>3008 Counts</a:t>
                  </a:r>
                </a:p>
                <a:p>
                  <a:pPr algn="ctr"/>
                  <a:r>
                    <a:rPr lang="en-US" sz="900" dirty="0">
                      <a:sym typeface="Wingdings" panose="05000000000000000000" pitchFamily="2" charset="2"/>
                    </a:rPr>
                    <a:t>(564 ADU  3572 ADU)</a:t>
                  </a:r>
                </a:p>
              </p:txBody>
            </p:sp>
            <p:sp>
              <p:nvSpPr>
                <p:cNvPr id="34" name="Left Bracket 33"/>
                <p:cNvSpPr/>
                <p:nvPr/>
              </p:nvSpPr>
              <p:spPr>
                <a:xfrm rot="16200000">
                  <a:off x="6926453" y="2450103"/>
                  <a:ext cx="68906" cy="3226174"/>
                </a:xfrm>
                <a:prstGeom prst="leftBracket">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grpSp>
        <p:sp>
          <p:nvSpPr>
            <p:cNvPr id="30" name="TextBox 29"/>
            <p:cNvSpPr txBox="1"/>
            <p:nvPr/>
          </p:nvSpPr>
          <p:spPr>
            <a:xfrm>
              <a:off x="5390071" y="1387185"/>
              <a:ext cx="2534729" cy="300082"/>
            </a:xfrm>
            <a:prstGeom prst="rect">
              <a:avLst/>
            </a:prstGeom>
            <a:noFill/>
          </p:spPr>
          <p:txBody>
            <a:bodyPr wrap="square" rtlCol="0">
              <a:spAutoFit/>
            </a:bodyPr>
            <a:lstStyle/>
            <a:p>
              <a:pPr algn="ctr"/>
              <a:r>
                <a:rPr lang="en-US" sz="1350" b="1" dirty="0"/>
                <a:t>Deviation from Linear Fit</a:t>
              </a:r>
            </a:p>
          </p:txBody>
        </p:sp>
      </p:grpSp>
      <p:sp>
        <p:nvSpPr>
          <p:cNvPr id="4" name="Slide Number Placeholder 3"/>
          <p:cNvSpPr>
            <a:spLocks noGrp="1"/>
          </p:cNvSpPr>
          <p:nvPr>
            <p:ph type="sldNum" sz="quarter" idx="11"/>
          </p:nvPr>
        </p:nvSpPr>
        <p:spPr>
          <a:xfrm>
            <a:off x="8823263" y="4738690"/>
            <a:ext cx="318932" cy="404813"/>
          </a:xfrm>
        </p:spPr>
        <p:txBody>
          <a:bodyPr/>
          <a:lstStyle/>
          <a:p>
            <a:fld id="{5BD36294-2849-48A8-8531-5354CF3095D2}" type="slidenum">
              <a:rPr lang="en-US" smtClean="0"/>
              <a:pPr/>
              <a:t>25</a:t>
            </a:fld>
            <a:endParaRPr lang="en-US" dirty="0"/>
          </a:p>
        </p:txBody>
      </p:sp>
    </p:spTree>
    <p:extLst>
      <p:ext uri="{BB962C8B-B14F-4D97-AF65-F5344CB8AC3E}">
        <p14:creationId xmlns:p14="http://schemas.microsoft.com/office/powerpoint/2010/main" val="3096816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Performance – ADC Section (III)</a:t>
            </a:r>
          </a:p>
        </p:txBody>
      </p:sp>
      <p:sp>
        <p:nvSpPr>
          <p:cNvPr id="3" name="TextBox 2"/>
          <p:cNvSpPr txBox="1"/>
          <p:nvPr/>
        </p:nvSpPr>
        <p:spPr>
          <a:xfrm>
            <a:off x="402326" y="497880"/>
            <a:ext cx="8339349" cy="338554"/>
          </a:xfrm>
          <a:prstGeom prst="rect">
            <a:avLst/>
          </a:prstGeom>
          <a:noFill/>
        </p:spPr>
        <p:txBody>
          <a:bodyPr wrap="square" rtlCol="0">
            <a:spAutoFit/>
          </a:bodyPr>
          <a:lstStyle/>
          <a:p>
            <a:pPr marL="0" lvl="1" algn="ctr">
              <a:buClr>
                <a:srgbClr val="C00000"/>
              </a:buClr>
            </a:pPr>
            <a:r>
              <a:rPr lang="en-US" sz="1600" b="1" dirty="0"/>
              <a:t>Dynamic Characterization</a:t>
            </a:r>
          </a:p>
        </p:txBody>
      </p:sp>
      <p:pic>
        <p:nvPicPr>
          <p:cNvPr id="1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2906"/>
          <a:stretch/>
        </p:blipFill>
        <p:spPr bwMode="auto">
          <a:xfrm>
            <a:off x="4876800" y="958740"/>
            <a:ext cx="3855720" cy="267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1" name="Table 20"/>
          <p:cNvGraphicFramePr>
            <a:graphicFrameLocks noGrp="1"/>
          </p:cNvGraphicFramePr>
          <p:nvPr>
            <p:extLst>
              <p:ext uri="{D42A27DB-BD31-4B8C-83A1-F6EECF244321}">
                <p14:modId xmlns:p14="http://schemas.microsoft.com/office/powerpoint/2010/main" val="3356108405"/>
              </p:ext>
            </p:extLst>
          </p:nvPr>
        </p:nvGraphicFramePr>
        <p:xfrm>
          <a:off x="5340927" y="3778140"/>
          <a:ext cx="3232150" cy="810110"/>
        </p:xfrm>
        <a:graphic>
          <a:graphicData uri="http://schemas.openxmlformats.org/drawingml/2006/table">
            <a:tbl>
              <a:tblPr firstRow="1" bandRow="1">
                <a:tableStyleId>{93296810-A885-4BE3-A3E7-6D5BEEA58F35}</a:tableStyleId>
              </a:tblPr>
              <a:tblGrid>
                <a:gridCol w="1273687">
                  <a:extLst>
                    <a:ext uri="{9D8B030D-6E8A-4147-A177-3AD203B41FA5}">
                      <a16:colId xmlns:a16="http://schemas.microsoft.com/office/drawing/2014/main" xmlns="" val="20000"/>
                    </a:ext>
                  </a:extLst>
                </a:gridCol>
                <a:gridCol w="1958463">
                  <a:extLst>
                    <a:ext uri="{9D8B030D-6E8A-4147-A177-3AD203B41FA5}">
                      <a16:colId xmlns:a16="http://schemas.microsoft.com/office/drawing/2014/main" xmlns="" val="20001"/>
                    </a:ext>
                  </a:extLst>
                </a:gridCol>
              </a:tblGrid>
              <a:tr h="457200">
                <a:tc>
                  <a:txBody>
                    <a:bodyPr/>
                    <a:lstStyle/>
                    <a:p>
                      <a:pPr algn="ctr"/>
                      <a:r>
                        <a:rPr lang="en-US" sz="1100" dirty="0">
                          <a:solidFill>
                            <a:schemeClr val="tx1"/>
                          </a:solidFill>
                        </a:rPr>
                        <a:t>ENOB</a:t>
                      </a:r>
                    </a:p>
                    <a:p>
                      <a:pPr algn="ctr"/>
                      <a:endParaRPr lang="en-US" sz="1100" dirty="0">
                        <a:solidFill>
                          <a:schemeClr val="tx1"/>
                        </a:solidFill>
                      </a:endParaRPr>
                    </a:p>
                  </a:txBody>
                  <a:tcPr marL="68580" marR="68580" marT="34290" marB="34290" anchor="ctr">
                    <a:lnL w="190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dirty="0">
                          <a:solidFill>
                            <a:schemeClr val="tx1"/>
                          </a:solidFill>
                        </a:rPr>
                        <a:t>ENOB </a:t>
                      </a:r>
                    </a:p>
                    <a:p>
                      <a:pPr algn="ctr"/>
                      <a:r>
                        <a:rPr lang="en-US" sz="1100" dirty="0">
                          <a:solidFill>
                            <a:schemeClr val="tx1"/>
                          </a:solidFill>
                        </a:rPr>
                        <a:t>Correction Factor </a:t>
                      </a:r>
                      <a:r>
                        <a:rPr lang="en-US" sz="1100" baseline="30000" dirty="0">
                          <a:solidFill>
                            <a:srgbClr val="C00000"/>
                          </a:solidFill>
                        </a:rPr>
                        <a:t>6</a:t>
                      </a:r>
                      <a:endParaRPr lang="en-US" sz="1100" baseline="0" dirty="0">
                        <a:solidFill>
                          <a:schemeClr val="tx1"/>
                        </a:solidFill>
                      </a:endParaRPr>
                    </a:p>
                  </a:txBody>
                  <a:tcPr marL="68580" marR="68580" marT="34290" marB="34290" anchor="ctr">
                    <a:lnL w="6350" cap="flat" cmpd="sng" algn="ctr">
                      <a:solidFill>
                        <a:schemeClr val="bg1">
                          <a:lumMod val="7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52910">
                <a:tc>
                  <a:txBody>
                    <a:bodyPr/>
                    <a:lstStyle/>
                    <a:p>
                      <a:pPr algn="ctr"/>
                      <a:r>
                        <a:rPr lang="en-US" sz="1100" dirty="0"/>
                        <a:t>9.1 bit</a:t>
                      </a:r>
                      <a:endParaRPr lang="en-US" sz="1100" dirty="0">
                        <a:solidFill>
                          <a:schemeClr val="tx1"/>
                        </a:solidFill>
                      </a:endParaRPr>
                    </a:p>
                  </a:txBody>
                  <a:tcPr marL="68580" marR="68580" marT="34290" marB="34290" anchor="ctr">
                    <a:lnL w="1905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dirty="0">
                          <a:solidFill>
                            <a:schemeClr val="bg2"/>
                          </a:solidFill>
                        </a:rPr>
                        <a:t>10.1 bit</a:t>
                      </a:r>
                    </a:p>
                  </a:txBody>
                  <a:tcPr marL="68580" marR="68580" marT="34290" marB="34290" anchor="ctr">
                    <a:lnL w="6350" cap="flat" cmpd="sng" algn="ctr">
                      <a:solidFill>
                        <a:schemeClr val="bg1">
                          <a:lumMod val="7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grpSp>
        <p:nvGrpSpPr>
          <p:cNvPr id="23" name="Group 22"/>
          <p:cNvGrpSpPr/>
          <p:nvPr/>
        </p:nvGrpSpPr>
        <p:grpSpPr>
          <a:xfrm>
            <a:off x="728305" y="3658167"/>
            <a:ext cx="3639930" cy="895361"/>
            <a:chOff x="2766965" y="5839630"/>
            <a:chExt cx="3314828" cy="815390"/>
          </a:xfrm>
        </p:grpSpPr>
        <p:pic>
          <p:nvPicPr>
            <p:cNvPr id="3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6965" y="6130571"/>
              <a:ext cx="3304231" cy="524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4838645" y="5839630"/>
              <a:ext cx="1118522" cy="210215"/>
            </a:xfrm>
            <a:prstGeom prst="rect">
              <a:avLst/>
            </a:prstGeom>
            <a:noFill/>
          </p:spPr>
          <p:txBody>
            <a:bodyPr wrap="none" rtlCol="0">
              <a:spAutoFit/>
            </a:bodyPr>
            <a:lstStyle/>
            <a:p>
              <a:pPr algn="ctr"/>
              <a:r>
                <a:rPr lang="en-US" sz="900" b="1" dirty="0"/>
                <a:t>Correction Factor </a:t>
              </a:r>
              <a:r>
                <a:rPr lang="en-US" sz="900" b="1" baseline="30000" dirty="0">
                  <a:solidFill>
                    <a:srgbClr val="C00000"/>
                  </a:solidFill>
                </a:rPr>
                <a:t>6</a:t>
              </a:r>
              <a:endParaRPr lang="en-US" sz="900" b="1" dirty="0"/>
            </a:p>
          </p:txBody>
        </p:sp>
        <p:sp>
          <p:nvSpPr>
            <p:cNvPr id="37" name="Right Bracket 36"/>
            <p:cNvSpPr/>
            <p:nvPr/>
          </p:nvSpPr>
          <p:spPr>
            <a:xfrm rot="16200000">
              <a:off x="5356844" y="5385750"/>
              <a:ext cx="55320" cy="1394578"/>
            </a:xfrm>
            <a:prstGeom prst="rightBracket">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39" name="Rectangle 38"/>
          <p:cNvSpPr/>
          <p:nvPr/>
        </p:nvSpPr>
        <p:spPr>
          <a:xfrm>
            <a:off x="5263290" y="4624512"/>
            <a:ext cx="3494855" cy="353943"/>
          </a:xfrm>
          <a:prstGeom prst="rect">
            <a:avLst/>
          </a:prstGeom>
        </p:spPr>
        <p:txBody>
          <a:bodyPr wrap="square">
            <a:spAutoFit/>
          </a:bodyPr>
          <a:lstStyle/>
          <a:p>
            <a:r>
              <a:rPr lang="en-US" sz="900" b="1" baseline="30000" dirty="0">
                <a:solidFill>
                  <a:srgbClr val="C00000"/>
                </a:solidFill>
              </a:rPr>
              <a:t>6</a:t>
            </a:r>
            <a:r>
              <a:rPr lang="en-US" sz="900" baseline="30000" dirty="0">
                <a:solidFill>
                  <a:srgbClr val="C00000"/>
                </a:solidFill>
              </a:rPr>
              <a:t> </a:t>
            </a:r>
            <a:r>
              <a:rPr lang="en-US" sz="900" dirty="0">
                <a:solidFill>
                  <a:srgbClr val="C00000"/>
                </a:solidFill>
              </a:rPr>
              <a:t>Based on:</a:t>
            </a:r>
          </a:p>
          <a:p>
            <a:pPr lvl="0"/>
            <a:r>
              <a:rPr lang="en-US" sz="800" dirty="0">
                <a:solidFill>
                  <a:schemeClr val="bg1">
                    <a:lumMod val="50000"/>
                  </a:schemeClr>
                </a:solidFill>
              </a:rPr>
              <a:t>MT-003 Tutorial, Analog Devices</a:t>
            </a:r>
            <a:endParaRPr lang="en-US" sz="750" dirty="0">
              <a:solidFill>
                <a:schemeClr val="tx1">
                  <a:lumMod val="50000"/>
                  <a:lumOff val="50000"/>
                </a:schemeClr>
              </a:solidFill>
            </a:endParaRPr>
          </a:p>
        </p:txBody>
      </p:sp>
      <p:grpSp>
        <p:nvGrpSpPr>
          <p:cNvPr id="5" name="Group 4"/>
          <p:cNvGrpSpPr/>
          <p:nvPr/>
        </p:nvGrpSpPr>
        <p:grpSpPr>
          <a:xfrm>
            <a:off x="312489" y="958740"/>
            <a:ext cx="4183311" cy="2647119"/>
            <a:chOff x="312489" y="958740"/>
            <a:chExt cx="4183311" cy="2647119"/>
          </a:xfrm>
        </p:grpSpPr>
        <p:pic>
          <p:nvPicPr>
            <p:cNvPr id="38"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625"/>
            <a:stretch/>
          </p:blipFill>
          <p:spPr bwMode="auto">
            <a:xfrm>
              <a:off x="401710" y="958740"/>
              <a:ext cx="4094090" cy="264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16200000">
              <a:off x="52963" y="2139986"/>
              <a:ext cx="734496" cy="215444"/>
            </a:xfrm>
            <a:prstGeom prst="rect">
              <a:avLst/>
            </a:prstGeom>
          </p:spPr>
          <p:txBody>
            <a:bodyPr wrap="none">
              <a:spAutoFit/>
            </a:bodyPr>
            <a:lstStyle/>
            <a:p>
              <a:pPr algn="ctr"/>
              <a:r>
                <a:rPr lang="en-US" sz="800" dirty="0"/>
                <a:t>ADC counts</a:t>
              </a:r>
            </a:p>
          </p:txBody>
        </p:sp>
        <p:sp>
          <p:nvSpPr>
            <p:cNvPr id="40" name="Rectangle 39"/>
            <p:cNvSpPr/>
            <p:nvPr/>
          </p:nvSpPr>
          <p:spPr>
            <a:xfrm rot="16200000">
              <a:off x="4086697" y="2139986"/>
              <a:ext cx="535724" cy="215444"/>
            </a:xfrm>
            <a:prstGeom prst="rect">
              <a:avLst/>
            </a:prstGeom>
          </p:spPr>
          <p:txBody>
            <a:bodyPr wrap="none">
              <a:spAutoFit/>
            </a:bodyPr>
            <a:lstStyle/>
            <a:p>
              <a:pPr algn="ctr"/>
              <a:r>
                <a:rPr lang="en-US" sz="800" dirty="0"/>
                <a:t>Voltage</a:t>
              </a:r>
            </a:p>
          </p:txBody>
        </p:sp>
      </p:grpSp>
      <p:sp>
        <p:nvSpPr>
          <p:cNvPr id="6" name="Slide Number Placeholder 5"/>
          <p:cNvSpPr>
            <a:spLocks noGrp="1"/>
          </p:cNvSpPr>
          <p:nvPr>
            <p:ph type="sldNum" sz="quarter" idx="11"/>
          </p:nvPr>
        </p:nvSpPr>
        <p:spPr>
          <a:xfrm>
            <a:off x="8823263" y="4738690"/>
            <a:ext cx="318932" cy="404813"/>
          </a:xfrm>
        </p:spPr>
        <p:txBody>
          <a:bodyPr/>
          <a:lstStyle/>
          <a:p>
            <a:fld id="{5BD36294-2849-48A8-8531-5354CF3095D2}" type="slidenum">
              <a:rPr lang="en-US" smtClean="0"/>
              <a:pPr/>
              <a:t>26</a:t>
            </a:fld>
            <a:endParaRPr lang="en-US" dirty="0"/>
          </a:p>
        </p:txBody>
      </p:sp>
    </p:spTree>
    <p:extLst>
      <p:ext uri="{BB962C8B-B14F-4D97-AF65-F5344CB8AC3E}">
        <p14:creationId xmlns:p14="http://schemas.microsoft.com/office/powerpoint/2010/main" val="4077729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Performance – ADC Section Summary</a:t>
            </a:r>
          </a:p>
        </p:txBody>
      </p:sp>
      <p:sp>
        <p:nvSpPr>
          <p:cNvPr id="6" name="Slide Number Placeholder 5"/>
          <p:cNvSpPr>
            <a:spLocks noGrp="1"/>
          </p:cNvSpPr>
          <p:nvPr>
            <p:ph type="sldNum" sz="quarter" idx="11"/>
          </p:nvPr>
        </p:nvSpPr>
        <p:spPr>
          <a:xfrm>
            <a:off x="8823263" y="4738690"/>
            <a:ext cx="318932" cy="404813"/>
          </a:xfrm>
        </p:spPr>
        <p:txBody>
          <a:bodyPr/>
          <a:lstStyle/>
          <a:p>
            <a:fld id="{5BD36294-2849-48A8-8531-5354CF3095D2}" type="slidenum">
              <a:rPr lang="en-US" smtClean="0"/>
              <a:pPr/>
              <a:t>27</a:t>
            </a:fld>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1270228049"/>
              </p:ext>
            </p:extLst>
          </p:nvPr>
        </p:nvGraphicFramePr>
        <p:xfrm>
          <a:off x="942727" y="1690680"/>
          <a:ext cx="7258545" cy="1920240"/>
        </p:xfrm>
        <a:graphic>
          <a:graphicData uri="http://schemas.openxmlformats.org/drawingml/2006/table">
            <a:tbl>
              <a:tblPr firstRow="1" bandRow="1">
                <a:tableStyleId>{5C22544A-7EE6-4342-B048-85BDC9FD1C3A}</a:tableStyleId>
              </a:tblPr>
              <a:tblGrid>
                <a:gridCol w="2071217">
                  <a:extLst>
                    <a:ext uri="{9D8B030D-6E8A-4147-A177-3AD203B41FA5}">
                      <a16:colId xmlns:a16="http://schemas.microsoft.com/office/drawing/2014/main" xmlns="" val="20000"/>
                    </a:ext>
                  </a:extLst>
                </a:gridCol>
                <a:gridCol w="750224">
                  <a:extLst>
                    <a:ext uri="{9D8B030D-6E8A-4147-A177-3AD203B41FA5}">
                      <a16:colId xmlns:a16="http://schemas.microsoft.com/office/drawing/2014/main" xmlns="" val="20002"/>
                    </a:ext>
                  </a:extLst>
                </a:gridCol>
                <a:gridCol w="750224">
                  <a:extLst>
                    <a:ext uri="{9D8B030D-6E8A-4147-A177-3AD203B41FA5}">
                      <a16:colId xmlns:a16="http://schemas.microsoft.com/office/drawing/2014/main" xmlns="" val="20005"/>
                    </a:ext>
                  </a:extLst>
                </a:gridCol>
                <a:gridCol w="1497794">
                  <a:extLst>
                    <a:ext uri="{9D8B030D-6E8A-4147-A177-3AD203B41FA5}">
                      <a16:colId xmlns:a16="http://schemas.microsoft.com/office/drawing/2014/main" xmlns="" val="20003"/>
                    </a:ext>
                  </a:extLst>
                </a:gridCol>
                <a:gridCol w="2189086">
                  <a:extLst>
                    <a:ext uri="{9D8B030D-6E8A-4147-A177-3AD203B41FA5}">
                      <a16:colId xmlns:a16="http://schemas.microsoft.com/office/drawing/2014/main" xmlns="" val="20004"/>
                    </a:ext>
                  </a:extLst>
                </a:gridCol>
              </a:tblGrid>
              <a:tr h="370840">
                <a:tc>
                  <a:txBody>
                    <a:bodyPr/>
                    <a:lstStyle/>
                    <a:p>
                      <a:r>
                        <a:rPr lang="en-US" sz="1200" b="1" dirty="0"/>
                        <a:t>Parameter</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C00000"/>
                    </a:solidFill>
                  </a:tcPr>
                </a:tc>
                <a:tc gridSpan="2">
                  <a:txBody>
                    <a:bodyPr/>
                    <a:lstStyle/>
                    <a:p>
                      <a:pPr algn="ctr"/>
                      <a:r>
                        <a:rPr lang="en-US" sz="1200" b="1" dirty="0">
                          <a:solidFill>
                            <a:srgbClr val="0070C0"/>
                          </a:solidFill>
                        </a:rPr>
                        <a:t>Cold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hMerge="1">
                  <a:txBody>
                    <a:bodyPr/>
                    <a:lstStyle/>
                    <a:p>
                      <a:endParaRPr lang="en-US"/>
                    </a:p>
                  </a:txBody>
                  <a:tcPr/>
                </a:tc>
                <a:tc>
                  <a:txBody>
                    <a:bodyPr/>
                    <a:lstStyle/>
                    <a:p>
                      <a:pPr algn="ctr"/>
                      <a:r>
                        <a:rPr lang="en-US" sz="1200" b="1" dirty="0">
                          <a:solidFill>
                            <a:schemeClr val="tx1"/>
                          </a:solidFill>
                        </a:rPr>
                        <a:t>Min Req.</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200" b="1" dirty="0">
                          <a:solidFill>
                            <a:schemeClr val="tx1"/>
                          </a:solidFill>
                        </a:rPr>
                        <a:t>Note</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r>
                        <a:rPr lang="en-US" sz="1200" dirty="0"/>
                        <a:t>Usable dynamic range</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gridSpan="2">
                  <a:txBody>
                    <a:bodyPr/>
                    <a:lstStyle/>
                    <a:p>
                      <a:pPr algn="ctr"/>
                      <a:r>
                        <a:rPr lang="en-US" sz="1200" dirty="0"/>
                        <a:t>~3200</a:t>
                      </a:r>
                      <a:r>
                        <a:rPr lang="en-US" sz="1200" baseline="0" dirty="0"/>
                        <a:t> </a:t>
                      </a:r>
                      <a:r>
                        <a:rPr lang="en-US" sz="1200" dirty="0"/>
                        <a:t>counts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hMerge="1">
                  <a:txBody>
                    <a:bodyPr/>
                    <a:lstStyle/>
                    <a:p>
                      <a:endParaRPr lang="en-US"/>
                    </a:p>
                  </a:txBody>
                  <a:tcPr/>
                </a:tc>
                <a:tc>
                  <a:txBody>
                    <a:bodyPr/>
                    <a:lstStyle/>
                    <a:p>
                      <a:pPr algn="ctr"/>
                      <a:r>
                        <a:rPr lang="en-US" sz="1200" dirty="0"/>
                        <a:t>3000 counts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Pass</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298200712"/>
                  </a:ext>
                </a:extLst>
              </a:tr>
              <a:tr h="370840">
                <a:tc>
                  <a:txBody>
                    <a:bodyPr/>
                    <a:lstStyle/>
                    <a:p>
                      <a:r>
                        <a:rPr lang="en-US" sz="1200" dirty="0"/>
                        <a:t>DNL</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a:t>+0.74</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200" dirty="0"/>
                        <a:t>-0.58</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200" kern="1200" dirty="0">
                          <a:solidFill>
                            <a:schemeClr val="dk1"/>
                          </a:solidFill>
                          <a:latin typeface="+mn-lt"/>
                          <a:ea typeface="+mn-ea"/>
                          <a:cs typeface="+mn-cs"/>
                        </a:rPr>
                        <a:t>±1LSB</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200" dirty="0"/>
                        <a:t>Pass</a:t>
                      </a:r>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r>
                        <a:rPr lang="en-US" sz="1200" dirty="0"/>
                        <a:t>INL</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a:r>
                        <a:rPr lang="en-US" sz="1200" dirty="0"/>
                        <a:t>+1.0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200" dirty="0"/>
                        <a:t>-1.27</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200" kern="1200" dirty="0">
                          <a:solidFill>
                            <a:schemeClr val="dk1"/>
                          </a:solidFill>
                          <a:latin typeface="+mn-lt"/>
                          <a:ea typeface="+mn-ea"/>
                          <a:cs typeface="+mn-cs"/>
                        </a:rPr>
                        <a:t>±1LSB</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a:r>
                        <a:rPr lang="en-US" sz="1200" dirty="0"/>
                        <a:t>Pass</a:t>
                      </a:r>
                      <a:r>
                        <a:rPr lang="en-US" sz="1200" b="1" baseline="30000" dirty="0">
                          <a:solidFill>
                            <a:srgbClr val="FF0000"/>
                          </a:solidFill>
                        </a:rPr>
                        <a:t>*</a:t>
                      </a:r>
                      <a:endParaRPr lang="en-US" sz="1200" b="1" dirty="0"/>
                    </a:p>
                    <a:p>
                      <a:pPr algn="ctr"/>
                      <a:r>
                        <a:rPr lang="en-US" sz="800" dirty="0"/>
                        <a:t>with exception</a:t>
                      </a:r>
                      <a:r>
                        <a:rPr lang="en-US" sz="800" baseline="0" dirty="0"/>
                        <a:t> of 1 code</a:t>
                      </a:r>
                      <a:endParaRPr lang="en-US" sz="800" dirty="0"/>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r>
                        <a:rPr lang="en-US" sz="1200" dirty="0"/>
                        <a:t>ENOB</a:t>
                      </a:r>
                    </a:p>
                  </a:txBody>
                  <a:tcPr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a:r>
                        <a:rPr lang="en-US" sz="1200" dirty="0"/>
                        <a:t>10.1 bit </a:t>
                      </a:r>
                      <a:endParaRPr lang="en-US"/>
                    </a:p>
                    <a:p>
                      <a:pPr lvl="0" algn="ctr">
                        <a:buNone/>
                      </a:pPr>
                      <a:r>
                        <a:rPr lang="en-US" sz="900" dirty="0"/>
                        <a:t>(10.6 bit static)</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gn="ctr"/>
                      <a:r>
                        <a:rPr lang="en-US" sz="1200" dirty="0"/>
                        <a:t>11.0 bit</a:t>
                      </a:r>
                      <a:endParaRPr lang="en-US" dirty="0"/>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Understood</a:t>
                      </a:r>
                      <a:r>
                        <a:rPr lang="en-US" sz="1200" b="1" baseline="30000" dirty="0">
                          <a:solidFill>
                            <a:srgbClr val="FF0000"/>
                          </a:solidFill>
                        </a:rPr>
                        <a:t>*</a:t>
                      </a:r>
                      <a:endParaRPr lang="en-US" sz="1200" b="1" dirty="0"/>
                    </a:p>
                  </a:txBody>
                  <a:tcPr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7" name="Rectangle 6"/>
          <p:cNvSpPr/>
          <p:nvPr/>
        </p:nvSpPr>
        <p:spPr>
          <a:xfrm>
            <a:off x="885120" y="3662711"/>
            <a:ext cx="7316153" cy="400110"/>
          </a:xfrm>
          <a:prstGeom prst="rect">
            <a:avLst/>
          </a:prstGeom>
        </p:spPr>
        <p:txBody>
          <a:bodyPr wrap="square">
            <a:spAutoFit/>
          </a:bodyPr>
          <a:lstStyle/>
          <a:p>
            <a:r>
              <a:rPr lang="en-US" sz="1000" b="1" baseline="30000" dirty="0">
                <a:solidFill>
                  <a:srgbClr val="FF0000"/>
                </a:solidFill>
              </a:rPr>
              <a:t>*</a:t>
            </a:r>
            <a:r>
              <a:rPr lang="en-US" sz="1000" dirty="0"/>
              <a:t>Given the information extracted from the tests, an optimized version of the ADC was implemented in the second prototype of CRYO to improve the ENOB and linearity (more in next talk)</a:t>
            </a:r>
          </a:p>
        </p:txBody>
      </p:sp>
    </p:spTree>
    <p:extLst>
      <p:ext uri="{BB962C8B-B14F-4D97-AF65-F5344CB8AC3E}">
        <p14:creationId xmlns:p14="http://schemas.microsoft.com/office/powerpoint/2010/main" val="4142056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Performance – Full Chain (I)</a:t>
            </a:r>
          </a:p>
        </p:txBody>
      </p:sp>
      <p:sp>
        <p:nvSpPr>
          <p:cNvPr id="3" name="TextBox 2"/>
          <p:cNvSpPr txBox="1"/>
          <p:nvPr/>
        </p:nvSpPr>
        <p:spPr>
          <a:xfrm>
            <a:off x="402326" y="497880"/>
            <a:ext cx="8339349" cy="338554"/>
          </a:xfrm>
          <a:prstGeom prst="rect">
            <a:avLst/>
          </a:prstGeom>
          <a:noFill/>
        </p:spPr>
        <p:txBody>
          <a:bodyPr wrap="square" rtlCol="0">
            <a:spAutoFit/>
          </a:bodyPr>
          <a:lstStyle/>
          <a:p>
            <a:pPr marL="0" lvl="1" algn="ctr">
              <a:buClr>
                <a:srgbClr val="C00000"/>
              </a:buClr>
            </a:pPr>
            <a:r>
              <a:rPr lang="en-US" sz="1600" b="1" dirty="0"/>
              <a:t>Full-Chain Performance</a:t>
            </a:r>
          </a:p>
        </p:txBody>
      </p:sp>
      <p:sp>
        <p:nvSpPr>
          <p:cNvPr id="13" name="TextBox 12"/>
          <p:cNvSpPr txBox="1"/>
          <p:nvPr/>
        </p:nvSpPr>
        <p:spPr>
          <a:xfrm>
            <a:off x="193830" y="843525"/>
            <a:ext cx="8833150" cy="2077492"/>
          </a:xfrm>
          <a:prstGeom prst="rect">
            <a:avLst/>
          </a:prstGeom>
          <a:noFill/>
        </p:spPr>
        <p:txBody>
          <a:bodyPr wrap="square" rtlCol="0">
            <a:spAutoFit/>
          </a:bodyPr>
          <a:lstStyle/>
          <a:p>
            <a:pPr marL="285750" indent="-168275">
              <a:buClr>
                <a:srgbClr val="C00000"/>
              </a:buClr>
              <a:buFont typeface="Arial" panose="020B0604020202020204" pitchFamily="34" charset="0"/>
              <a:buChar char="•"/>
            </a:pPr>
            <a:r>
              <a:rPr lang="en-US" sz="1200" dirty="0"/>
              <a:t>Full chain performance has been assessed in terms of noise level and involves all critical subsystems of the signal path</a:t>
            </a:r>
          </a:p>
          <a:p>
            <a:pPr marL="285750" indent="-168275">
              <a:buClr>
                <a:srgbClr val="C00000"/>
              </a:buClr>
              <a:buFont typeface="Arial" panose="020B0604020202020204" pitchFamily="34" charset="0"/>
              <a:buChar char="•"/>
            </a:pPr>
            <a:endParaRPr lang="en-US" sz="1200" dirty="0"/>
          </a:p>
          <a:p>
            <a:pPr marL="285750" indent="-168275">
              <a:buClr>
                <a:srgbClr val="C00000"/>
              </a:buClr>
              <a:buFont typeface="Arial" panose="020B0604020202020204" pitchFamily="34" charset="0"/>
              <a:buChar char="•"/>
            </a:pPr>
            <a:r>
              <a:rPr lang="en-US" sz="1200" dirty="0"/>
              <a:t>The 2.0V supply of CRYO is regulated by the on-chip LDOs, which are supplied from a single 2.5V power supply</a:t>
            </a:r>
          </a:p>
          <a:p>
            <a:pPr marL="285750" indent="-168275">
              <a:buClr>
                <a:srgbClr val="C00000"/>
              </a:buClr>
              <a:buFont typeface="Arial" panose="020B0604020202020204" pitchFamily="34" charset="0"/>
              <a:buChar char="•"/>
            </a:pPr>
            <a:endParaRPr lang="en-US" sz="1200" dirty="0"/>
          </a:p>
          <a:p>
            <a:pPr marL="285750" lvl="1" indent="-168275">
              <a:buClr>
                <a:srgbClr val="C00000"/>
              </a:buClr>
              <a:buFont typeface="Arial" panose="020B0604020202020204" pitchFamily="34" charset="0"/>
              <a:buChar char="•"/>
            </a:pPr>
            <a:r>
              <a:rPr lang="en-US" sz="1200" dirty="0"/>
              <a:t>Noise measurements have been conducted at room and cold (i.e. LN @ -193</a:t>
            </a:r>
            <a:r>
              <a:rPr lang="en-US" sz="1200" dirty="0">
                <a:latin typeface="Calibri Light"/>
              </a:rPr>
              <a:t>⁰</a:t>
            </a:r>
            <a:r>
              <a:rPr lang="en-US" sz="1200" dirty="0"/>
              <a:t>C) by considering the following scenarios for performance characterization:</a:t>
            </a:r>
          </a:p>
          <a:p>
            <a:pPr marL="742950" lvl="2" indent="-168275">
              <a:buClr>
                <a:srgbClr val="C00000"/>
              </a:buClr>
              <a:buFont typeface="Arial" panose="020B0604020202020204" pitchFamily="34" charset="0"/>
              <a:buChar char="•"/>
            </a:pPr>
            <a:r>
              <a:rPr lang="en-US" sz="1100" dirty="0"/>
              <a:t>Input of the front-end channel is disconnected physically from the cold board (no wire bonding connection)</a:t>
            </a:r>
          </a:p>
          <a:p>
            <a:pPr marL="742950" lvl="2" indent="-168275">
              <a:buClr>
                <a:srgbClr val="C00000"/>
              </a:buClr>
              <a:buFont typeface="Arial" panose="020B0604020202020204" pitchFamily="34" charset="0"/>
              <a:buChar char="•"/>
            </a:pPr>
            <a:r>
              <a:rPr lang="en-US" sz="1100" dirty="0"/>
              <a:t>Input of the front-end channel is wire bonded to the cold board but without any external load capacitance</a:t>
            </a:r>
          </a:p>
          <a:p>
            <a:pPr marL="742950" lvl="2" indent="-168275">
              <a:buClr>
                <a:srgbClr val="C00000"/>
              </a:buClr>
              <a:buFont typeface="Arial" panose="020B0604020202020204" pitchFamily="34" charset="0"/>
              <a:buChar char="•"/>
            </a:pPr>
            <a:r>
              <a:rPr lang="en-US" sz="1100" dirty="0"/>
              <a:t>Front-end is loaded with external capacitance using a dedicated “loading board”, which emulates wires from DUNE experiment</a:t>
            </a:r>
          </a:p>
          <a:p>
            <a:pPr marL="285750" lvl="1" indent="-168275">
              <a:buClr>
                <a:srgbClr val="C00000"/>
              </a:buClr>
              <a:buFont typeface="Arial" panose="020B0604020202020204" pitchFamily="34" charset="0"/>
              <a:buChar char="•"/>
            </a:pPr>
            <a:endParaRPr lang="en-US" sz="1200" dirty="0"/>
          </a:p>
          <a:p>
            <a:pPr marL="285750" lvl="1" indent="-168275">
              <a:buClr>
                <a:srgbClr val="C00000"/>
              </a:buClr>
              <a:buFont typeface="Arial" panose="020B0604020202020204" pitchFamily="34" charset="0"/>
              <a:buChar char="•"/>
            </a:pPr>
            <a:r>
              <a:rPr lang="en-US" sz="1200" dirty="0"/>
              <a:t>Noise measurements are compared against the results expected from simulations</a:t>
            </a:r>
          </a:p>
        </p:txBody>
      </p:sp>
      <p:pic>
        <p:nvPicPr>
          <p:cNvPr id="1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00093" y="3032610"/>
            <a:ext cx="4543814" cy="192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1"/>
          </p:nvPr>
        </p:nvSpPr>
        <p:spPr>
          <a:xfrm>
            <a:off x="8823263" y="4738690"/>
            <a:ext cx="318932" cy="404813"/>
          </a:xfrm>
        </p:spPr>
        <p:txBody>
          <a:bodyPr/>
          <a:lstStyle/>
          <a:p>
            <a:fld id="{5BD36294-2849-48A8-8531-5354CF3095D2}" type="slidenum">
              <a:rPr lang="en-US" smtClean="0"/>
              <a:pPr/>
              <a:t>28</a:t>
            </a:fld>
            <a:endParaRPr lang="en-US" dirty="0"/>
          </a:p>
        </p:txBody>
      </p:sp>
    </p:spTree>
    <p:extLst>
      <p:ext uri="{BB962C8B-B14F-4D97-AF65-F5344CB8AC3E}">
        <p14:creationId xmlns:p14="http://schemas.microsoft.com/office/powerpoint/2010/main" val="4233241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Performance – Full Chain (II)</a:t>
            </a:r>
          </a:p>
        </p:txBody>
      </p:sp>
      <p:sp>
        <p:nvSpPr>
          <p:cNvPr id="3" name="TextBox 2"/>
          <p:cNvSpPr txBox="1"/>
          <p:nvPr/>
        </p:nvSpPr>
        <p:spPr>
          <a:xfrm>
            <a:off x="347451" y="421070"/>
            <a:ext cx="8339349" cy="492443"/>
          </a:xfrm>
          <a:prstGeom prst="rect">
            <a:avLst/>
          </a:prstGeom>
          <a:noFill/>
        </p:spPr>
        <p:txBody>
          <a:bodyPr wrap="square" rtlCol="0">
            <a:spAutoFit/>
          </a:bodyPr>
          <a:lstStyle/>
          <a:p>
            <a:pPr marL="0" lvl="1" algn="ctr">
              <a:buClr>
                <a:srgbClr val="C00000"/>
              </a:buClr>
            </a:pPr>
            <a:r>
              <a:rPr lang="en-US" sz="1400" b="1" dirty="0"/>
              <a:t>ENC at Different Peaking Times – No Load Capacitance (</a:t>
            </a:r>
            <a:r>
              <a:rPr lang="en-US" sz="1400" b="1" dirty="0" err="1"/>
              <a:t>Cdet</a:t>
            </a:r>
            <a:r>
              <a:rPr lang="en-US" sz="1400" b="1" dirty="0"/>
              <a:t>)</a:t>
            </a:r>
          </a:p>
          <a:p>
            <a:pPr marL="0" lvl="1" algn="ctr">
              <a:buClr>
                <a:srgbClr val="C00000"/>
              </a:buClr>
            </a:pPr>
            <a:r>
              <a:rPr lang="en-US" sz="1200" dirty="0">
                <a:solidFill>
                  <a:schemeClr val="bg1">
                    <a:lumMod val="50000"/>
                  </a:schemeClr>
                </a:solidFill>
              </a:rPr>
              <a:t>FE Settings: Gain 3X, </a:t>
            </a:r>
            <a:r>
              <a:rPr lang="en-US" sz="1200" b="1" dirty="0">
                <a:solidFill>
                  <a:srgbClr val="C00000"/>
                </a:solidFill>
              </a:rPr>
              <a:t>Room Temp</a:t>
            </a:r>
            <a:endParaRPr lang="en-US" sz="1400" b="1" dirty="0">
              <a:solidFill>
                <a:srgbClr val="C0000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4209253355"/>
              </p:ext>
            </p:extLst>
          </p:nvPr>
        </p:nvGraphicFramePr>
        <p:xfrm>
          <a:off x="4456786" y="1163430"/>
          <a:ext cx="4531790" cy="1829924"/>
        </p:xfrm>
        <a:graphic>
          <a:graphicData uri="http://schemas.openxmlformats.org/drawingml/2006/table">
            <a:tbl>
              <a:tblPr bandRow="1">
                <a:tableStyleId>{5C22544A-7EE6-4342-B048-85BDC9FD1C3A}</a:tableStyleId>
              </a:tblPr>
              <a:tblGrid>
                <a:gridCol w="768100">
                  <a:extLst>
                    <a:ext uri="{9D8B030D-6E8A-4147-A177-3AD203B41FA5}">
                      <a16:colId xmlns:a16="http://schemas.microsoft.com/office/drawing/2014/main" xmlns="" val="20000"/>
                    </a:ext>
                  </a:extLst>
                </a:gridCol>
                <a:gridCol w="1359250">
                  <a:extLst>
                    <a:ext uri="{9D8B030D-6E8A-4147-A177-3AD203B41FA5}">
                      <a16:colId xmlns:a16="http://schemas.microsoft.com/office/drawing/2014/main" xmlns="" val="20001"/>
                    </a:ext>
                  </a:extLst>
                </a:gridCol>
                <a:gridCol w="1359250">
                  <a:extLst>
                    <a:ext uri="{9D8B030D-6E8A-4147-A177-3AD203B41FA5}">
                      <a16:colId xmlns:a16="http://schemas.microsoft.com/office/drawing/2014/main" xmlns="" val="20002"/>
                    </a:ext>
                  </a:extLst>
                </a:gridCol>
                <a:gridCol w="1045190">
                  <a:extLst>
                    <a:ext uri="{9D8B030D-6E8A-4147-A177-3AD203B41FA5}">
                      <a16:colId xmlns:a16="http://schemas.microsoft.com/office/drawing/2014/main" xmlns="" val="20003"/>
                    </a:ext>
                  </a:extLst>
                </a:gridCol>
              </a:tblGrid>
              <a:tr h="178084">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dirty="0" err="1">
                          <a:ln>
                            <a:noFill/>
                          </a:ln>
                          <a:solidFill>
                            <a:schemeClr val="bg1"/>
                          </a:solidFill>
                          <a:latin typeface="+mj-lt"/>
                        </a:rPr>
                        <a:t>Tp</a:t>
                      </a:r>
                      <a:r>
                        <a:rPr lang="en-US" sz="1050" b="0" dirty="0">
                          <a:ln>
                            <a:noFill/>
                          </a:ln>
                          <a:solidFill>
                            <a:schemeClr val="bg1"/>
                          </a:solidFill>
                          <a:latin typeface="+mj-lt"/>
                        </a:rPr>
                        <a:t> [us]</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gridSpan="2">
                  <a:txBody>
                    <a:bodyPr/>
                    <a:lstStyle/>
                    <a:p>
                      <a:pPr algn="ctr"/>
                      <a:r>
                        <a:rPr lang="en-US" sz="1050" b="1" dirty="0">
                          <a:ln>
                            <a:noFill/>
                          </a:ln>
                          <a:solidFill>
                            <a:schemeClr val="tx1"/>
                          </a:solidFill>
                          <a:latin typeface="+mj-lt"/>
                        </a:rPr>
                        <a:t>Measured</a:t>
                      </a:r>
                      <a:r>
                        <a:rPr lang="en-US" sz="1050" b="0" baseline="30000" dirty="0">
                          <a:ln>
                            <a:noFill/>
                          </a:ln>
                          <a:solidFill>
                            <a:srgbClr val="FF0000"/>
                          </a:solidFill>
                          <a:latin typeface="+mn-lt"/>
                        </a:rPr>
                        <a:t> </a:t>
                      </a:r>
                      <a:r>
                        <a:rPr lang="en-US" sz="1050" b="1" baseline="30000" dirty="0">
                          <a:solidFill>
                            <a:srgbClr val="FF0000"/>
                          </a:solidFill>
                        </a:rPr>
                        <a:t>6</a:t>
                      </a:r>
                      <a:endParaRPr lang="en-US" sz="1050" b="1" dirty="0">
                        <a:ln>
                          <a:noFill/>
                        </a:ln>
                        <a:solidFill>
                          <a:schemeClr val="tx1"/>
                        </a:solidFill>
                        <a:latin typeface="+mj-lt"/>
                      </a:endParaRP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rowSpan="2">
                  <a:txBody>
                    <a:bodyPr/>
                    <a:lstStyle/>
                    <a:p>
                      <a:pPr algn="ctr"/>
                      <a:r>
                        <a:rPr lang="en-US" sz="1050" b="1" dirty="0">
                          <a:ln>
                            <a:noFill/>
                          </a:ln>
                          <a:solidFill>
                            <a:schemeClr val="tx1"/>
                          </a:solidFill>
                          <a:latin typeface="+mj-lt"/>
                        </a:rPr>
                        <a:t>Simulations</a:t>
                      </a:r>
                    </a:p>
                  </a:txBody>
                  <a:tcPr marL="27432" marR="27432" marT="36576" marB="36576" anchor="b">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178084">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ln>
                            <a:noFill/>
                          </a:ln>
                          <a:solidFill>
                            <a:schemeClr val="tx1"/>
                          </a:solidFill>
                          <a:latin typeface="+mj-lt"/>
                        </a:rPr>
                        <a:t>CH01</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latin typeface="+mj-lt"/>
                        </a:rPr>
                        <a:t>CH03</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149205">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ln>
                            <a:noFill/>
                          </a:ln>
                          <a:solidFill>
                            <a:schemeClr val="tx2"/>
                          </a:solidFill>
                          <a:latin typeface="+mj-lt"/>
                        </a:rPr>
                        <a:t>Wire bonded</a:t>
                      </a:r>
                      <a:r>
                        <a:rPr lang="en-US" sz="900" b="0" baseline="0" dirty="0">
                          <a:ln>
                            <a:noFill/>
                          </a:ln>
                          <a:solidFill>
                            <a:schemeClr val="tx2"/>
                          </a:solidFill>
                          <a:latin typeface="+mj-lt"/>
                        </a:rPr>
                        <a:t> (No </a:t>
                      </a:r>
                      <a:r>
                        <a:rPr lang="en-US" sz="900" b="0" dirty="0" err="1">
                          <a:ln>
                            <a:noFill/>
                          </a:ln>
                          <a:solidFill>
                            <a:schemeClr val="tx2"/>
                          </a:solidFill>
                          <a:latin typeface="+mj-lt"/>
                        </a:rPr>
                        <a:t>Cdet</a:t>
                      </a:r>
                      <a:r>
                        <a:rPr lang="en-US" sz="900" b="0" dirty="0">
                          <a:ln>
                            <a:noFill/>
                          </a:ln>
                          <a:solidFill>
                            <a:schemeClr val="tx2"/>
                          </a:solidFill>
                          <a:latin typeface="+mj-lt"/>
                        </a:rPr>
                        <a:t>)</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ln>
                            <a:noFill/>
                          </a:ln>
                          <a:solidFill>
                            <a:srgbClr val="FF0000"/>
                          </a:solidFill>
                          <a:latin typeface="+mj-lt"/>
                        </a:rPr>
                        <a:t>Without</a:t>
                      </a:r>
                      <a:r>
                        <a:rPr lang="en-US" sz="900" b="0" baseline="0" dirty="0">
                          <a:ln>
                            <a:noFill/>
                          </a:ln>
                          <a:solidFill>
                            <a:srgbClr val="FF0000"/>
                          </a:solidFill>
                          <a:latin typeface="+mj-lt"/>
                        </a:rPr>
                        <a:t> </a:t>
                      </a:r>
                      <a:r>
                        <a:rPr lang="en-US" sz="900" b="0" dirty="0">
                          <a:ln>
                            <a:noFill/>
                          </a:ln>
                          <a:solidFill>
                            <a:srgbClr val="FF0000"/>
                          </a:solidFill>
                          <a:latin typeface="+mj-lt"/>
                        </a:rPr>
                        <a:t>Wire bonding </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kern="1200" dirty="0">
                          <a:ln>
                            <a:noFill/>
                          </a:ln>
                          <a:solidFill>
                            <a:schemeClr val="tx2"/>
                          </a:solidFill>
                          <a:latin typeface="+mn-lt"/>
                          <a:ea typeface="+mn-ea"/>
                          <a:cs typeface="+mn-cs"/>
                        </a:rPr>
                        <a:t>No </a:t>
                      </a:r>
                      <a:r>
                        <a:rPr lang="en-US" sz="900" b="0" kern="1200" dirty="0" err="1">
                          <a:ln>
                            <a:noFill/>
                          </a:ln>
                          <a:solidFill>
                            <a:schemeClr val="tx2"/>
                          </a:solidFill>
                          <a:latin typeface="+mn-lt"/>
                          <a:ea typeface="+mn-ea"/>
                          <a:cs typeface="+mn-cs"/>
                        </a:rPr>
                        <a:t>Cdet</a:t>
                      </a:r>
                      <a:endParaRPr lang="en-US" sz="900" b="0" kern="1200" dirty="0">
                        <a:ln>
                          <a:noFill/>
                        </a:ln>
                        <a:solidFill>
                          <a:schemeClr val="tx2"/>
                        </a:solidFill>
                        <a:latin typeface="+mn-lt"/>
                        <a:ea typeface="+mn-ea"/>
                        <a:cs typeface="+mn-cs"/>
                      </a:endParaRP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288317">
                <a:tc>
                  <a:txBody>
                    <a:bodyPr/>
                    <a:lstStyle/>
                    <a:p>
                      <a:pPr algn="ctr"/>
                      <a:r>
                        <a:rPr lang="en-US" sz="1050" b="0" dirty="0">
                          <a:ln>
                            <a:noFill/>
                          </a:ln>
                          <a:solidFill>
                            <a:schemeClr val="tx1"/>
                          </a:solidFill>
                          <a:latin typeface="+mj-lt"/>
                        </a:rPr>
                        <a:t>0.6</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chemeClr val="tx1"/>
                          </a:solidFill>
                          <a:effectLst/>
                          <a:latin typeface="+mj-lt"/>
                        </a:rPr>
                        <a:t>623</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chemeClr val="tx1"/>
                          </a:solidFill>
                          <a:effectLst/>
                          <a:latin typeface="+mj-lt"/>
                        </a:rPr>
                        <a:t>514</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387</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88317">
                <a:tc>
                  <a:txBody>
                    <a:bodyPr/>
                    <a:lstStyle/>
                    <a:p>
                      <a:pPr algn="ctr"/>
                      <a:r>
                        <a:rPr lang="en-US" sz="1050" b="0" dirty="0">
                          <a:ln>
                            <a:noFill/>
                          </a:ln>
                          <a:solidFill>
                            <a:schemeClr val="tx1"/>
                          </a:solidFill>
                          <a:latin typeface="+mj-lt"/>
                        </a:rPr>
                        <a:t>1.2</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chemeClr val="tx1"/>
                          </a:solidFill>
                          <a:effectLst/>
                          <a:latin typeface="+mj-lt"/>
                        </a:rPr>
                        <a:t>457</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chemeClr val="tx1"/>
                          </a:solidFill>
                          <a:effectLst/>
                          <a:latin typeface="+mj-lt"/>
                        </a:rPr>
                        <a:t>422</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308</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88317">
                <a:tc>
                  <a:txBody>
                    <a:bodyPr/>
                    <a:lstStyle/>
                    <a:p>
                      <a:pPr algn="ctr"/>
                      <a:r>
                        <a:rPr lang="en-US" sz="1050" b="0" dirty="0">
                          <a:ln>
                            <a:noFill/>
                          </a:ln>
                          <a:solidFill>
                            <a:schemeClr val="tx1"/>
                          </a:solidFill>
                          <a:latin typeface="+mj-lt"/>
                        </a:rPr>
                        <a:t>2.4</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chemeClr val="tx1"/>
                          </a:solidFill>
                          <a:effectLst/>
                          <a:latin typeface="+mj-lt"/>
                        </a:rPr>
                        <a:t>374</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chemeClr val="tx1"/>
                          </a:solidFill>
                          <a:effectLst/>
                          <a:latin typeface="+mj-lt"/>
                        </a:rPr>
                        <a:t>319</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267</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88317">
                <a:tc>
                  <a:txBody>
                    <a:bodyPr/>
                    <a:lstStyle/>
                    <a:p>
                      <a:pPr algn="ctr"/>
                      <a:r>
                        <a:rPr lang="en-US" sz="1050" b="0" dirty="0">
                          <a:ln>
                            <a:noFill/>
                          </a:ln>
                          <a:solidFill>
                            <a:schemeClr val="tx1"/>
                          </a:solidFill>
                          <a:latin typeface="+mj-lt"/>
                        </a:rPr>
                        <a:t>3.6</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chemeClr val="tx1"/>
                          </a:solidFill>
                          <a:effectLst/>
                          <a:latin typeface="+mj-lt"/>
                        </a:rPr>
                        <a:t>292</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chemeClr val="tx1"/>
                          </a:solidFill>
                          <a:effectLst/>
                          <a:latin typeface="+mj-lt"/>
                        </a:rPr>
                        <a:t>272</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265</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14" name="TextBox 13"/>
          <p:cNvSpPr txBox="1"/>
          <p:nvPr/>
        </p:nvSpPr>
        <p:spPr>
          <a:xfrm>
            <a:off x="4456788" y="920335"/>
            <a:ext cx="4531787" cy="246221"/>
          </a:xfrm>
          <a:prstGeom prst="rect">
            <a:avLst/>
          </a:prstGeom>
          <a:noFill/>
        </p:spPr>
        <p:txBody>
          <a:bodyPr wrap="square" rtlCol="0">
            <a:spAutoFit/>
          </a:bodyPr>
          <a:lstStyle/>
          <a:p>
            <a:pPr algn="ctr"/>
            <a:r>
              <a:rPr lang="en-US" sz="1000" b="1" dirty="0"/>
              <a:t>ENC [e-] – Without Load Board</a:t>
            </a:r>
          </a:p>
        </p:txBody>
      </p:sp>
      <p:grpSp>
        <p:nvGrpSpPr>
          <p:cNvPr id="15" name="Group 14">
            <a:extLst>
              <a:ext uri="{FF2B5EF4-FFF2-40B4-BE49-F238E27FC236}">
                <a16:creationId xmlns:a16="http://schemas.microsoft.com/office/drawing/2014/main" xmlns="" id="{4E3D5ABA-97D7-4747-B30B-ECA67C62DD8F}"/>
              </a:ext>
            </a:extLst>
          </p:cNvPr>
          <p:cNvGrpSpPr/>
          <p:nvPr/>
        </p:nvGrpSpPr>
        <p:grpSpPr>
          <a:xfrm>
            <a:off x="219059" y="933123"/>
            <a:ext cx="4122994" cy="2073870"/>
            <a:chOff x="309045" y="958740"/>
            <a:chExt cx="4122994" cy="2073870"/>
          </a:xfrm>
        </p:grpSpPr>
        <p:pic>
          <p:nvPicPr>
            <p:cNvPr id="1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9045" y="958740"/>
              <a:ext cx="4122994" cy="207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961930" y="1189170"/>
              <a:ext cx="1204176" cy="369332"/>
            </a:xfrm>
            <a:prstGeom prst="rect">
              <a:avLst/>
            </a:prstGeom>
            <a:noFill/>
          </p:spPr>
          <p:txBody>
            <a:bodyPr wrap="none" rtlCol="0">
              <a:spAutoFit/>
            </a:bodyPr>
            <a:lstStyle/>
            <a:p>
              <a:r>
                <a:rPr lang="en-US" sz="900" b="1" dirty="0"/>
                <a:t>CH01</a:t>
              </a:r>
            </a:p>
            <a:p>
              <a:r>
                <a:rPr lang="en-US" sz="900" dirty="0"/>
                <a:t>Without Load Board</a:t>
              </a:r>
            </a:p>
          </p:txBody>
        </p:sp>
      </p:grpSp>
      <p:grpSp>
        <p:nvGrpSpPr>
          <p:cNvPr id="18" name="Group 17">
            <a:extLst>
              <a:ext uri="{FF2B5EF4-FFF2-40B4-BE49-F238E27FC236}">
                <a16:creationId xmlns:a16="http://schemas.microsoft.com/office/drawing/2014/main" xmlns="" id="{F94D09EB-B64A-488F-B656-38F41174C0A4}"/>
              </a:ext>
            </a:extLst>
          </p:cNvPr>
          <p:cNvGrpSpPr/>
          <p:nvPr/>
        </p:nvGrpSpPr>
        <p:grpSpPr>
          <a:xfrm>
            <a:off x="152400" y="2994205"/>
            <a:ext cx="4214399" cy="2100040"/>
            <a:chOff x="242386" y="3044845"/>
            <a:chExt cx="4214399" cy="2100040"/>
          </a:xfrm>
        </p:grpSpPr>
        <p:pic>
          <p:nvPicPr>
            <p:cNvPr id="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2386" y="3044845"/>
              <a:ext cx="4214399" cy="210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923525" y="3301445"/>
              <a:ext cx="1300356" cy="369332"/>
            </a:xfrm>
            <a:prstGeom prst="rect">
              <a:avLst/>
            </a:prstGeom>
            <a:noFill/>
          </p:spPr>
          <p:txBody>
            <a:bodyPr wrap="none" rtlCol="0">
              <a:spAutoFit/>
            </a:bodyPr>
            <a:lstStyle/>
            <a:p>
              <a:r>
                <a:rPr lang="en-US" sz="900" b="1" dirty="0"/>
                <a:t>CH03</a:t>
              </a:r>
            </a:p>
            <a:p>
              <a:r>
                <a:rPr lang="en-US" sz="900" dirty="0"/>
                <a:t>Without Wire Bonding</a:t>
              </a:r>
            </a:p>
          </p:txBody>
        </p:sp>
      </p:grpSp>
      <p:sp>
        <p:nvSpPr>
          <p:cNvPr id="21" name="Rectangle 20"/>
          <p:cNvSpPr/>
          <p:nvPr/>
        </p:nvSpPr>
        <p:spPr>
          <a:xfrm>
            <a:off x="4379975" y="3091684"/>
            <a:ext cx="4685410" cy="1531188"/>
          </a:xfrm>
          <a:prstGeom prst="rect">
            <a:avLst/>
          </a:prstGeom>
        </p:spPr>
        <p:txBody>
          <a:bodyPr wrap="square">
            <a:spAutoFit/>
          </a:bodyPr>
          <a:lstStyle/>
          <a:p>
            <a:pPr marL="171450" indent="-171450">
              <a:buClr>
                <a:srgbClr val="C00000"/>
              </a:buClr>
              <a:buFont typeface="Arial" panose="020B0604020202020204" pitchFamily="34" charset="0"/>
              <a:buChar char="•"/>
            </a:pPr>
            <a:r>
              <a:rPr lang="en-US" sz="1050" b="1" dirty="0">
                <a:sym typeface="Wingdings" panose="05000000000000000000" pitchFamily="2" charset="2"/>
              </a:rPr>
              <a:t>Without load board </a:t>
            </a:r>
            <a:r>
              <a:rPr lang="en-US" sz="1050" dirty="0">
                <a:sym typeface="Wingdings" panose="05000000000000000000" pitchFamily="2" charset="2"/>
              </a:rPr>
              <a:t>ENC of CH01 is about ~x1.6 times bigger than expected from simulations</a:t>
            </a:r>
          </a:p>
          <a:p>
            <a:pPr marL="628650" lvl="1" indent="-171450">
              <a:buClr>
                <a:srgbClr val="C00000"/>
              </a:buClr>
              <a:buFont typeface="Arial" panose="020B0604020202020204" pitchFamily="34" charset="0"/>
              <a:buChar char="•"/>
            </a:pPr>
            <a:r>
              <a:rPr lang="en-US" sz="1000" b="1" i="1" dirty="0">
                <a:sym typeface="Wingdings" panose="05000000000000000000" pitchFamily="2" charset="2"/>
              </a:rPr>
              <a:t>Broadband noise is coupled to the input channel through power planes of the cold board (more in next slides)</a:t>
            </a:r>
          </a:p>
          <a:p>
            <a:pPr marL="628650" lvl="1" indent="-171450">
              <a:buClr>
                <a:srgbClr val="C00000"/>
              </a:buClr>
              <a:buFont typeface="Arial" panose="020B0604020202020204" pitchFamily="34" charset="0"/>
              <a:buChar char="•"/>
            </a:pPr>
            <a:r>
              <a:rPr lang="en-US" sz="1000" b="1" i="1" dirty="0">
                <a:sym typeface="Wingdings" panose="05000000000000000000" pitchFamily="2" charset="2"/>
              </a:rPr>
              <a:t>New version of cold board layout is being implemented </a:t>
            </a:r>
            <a:r>
              <a:rPr lang="en-US" sz="1000" b="1" i="1" dirty="0"/>
              <a:t>to eliminate undesired couplings</a:t>
            </a:r>
            <a:endParaRPr lang="en-US" sz="1000" b="1" i="1" dirty="0">
              <a:sym typeface="Wingdings" panose="05000000000000000000" pitchFamily="2" charset="2"/>
            </a:endParaRPr>
          </a:p>
          <a:p>
            <a:pPr marL="628650" lvl="1" indent="-171450">
              <a:buClr>
                <a:srgbClr val="C00000"/>
              </a:buClr>
              <a:buFont typeface="Arial" panose="020B0604020202020204" pitchFamily="34" charset="0"/>
              <a:buChar char="•"/>
            </a:pPr>
            <a:endParaRPr lang="en-US" sz="1050" dirty="0">
              <a:sym typeface="Wingdings" panose="05000000000000000000" pitchFamily="2" charset="2"/>
            </a:endParaRPr>
          </a:p>
          <a:p>
            <a:pPr marL="171450" indent="-171450">
              <a:buClr>
                <a:srgbClr val="C00000"/>
              </a:buClr>
              <a:buFont typeface="Arial" panose="020B0604020202020204" pitchFamily="34" charset="0"/>
              <a:buChar char="•"/>
            </a:pPr>
            <a:r>
              <a:rPr lang="en-US" sz="1050" dirty="0">
                <a:sym typeface="Wingdings" panose="05000000000000000000" pitchFamily="2" charset="2"/>
              </a:rPr>
              <a:t>On the other hand, ENC of CH03 (</a:t>
            </a:r>
            <a:r>
              <a:rPr lang="en-US" sz="1050" b="1" dirty="0">
                <a:sym typeface="Wingdings" panose="05000000000000000000" pitchFamily="2" charset="2"/>
              </a:rPr>
              <a:t>without wirebonding</a:t>
            </a:r>
            <a:r>
              <a:rPr lang="en-US" sz="1050" dirty="0">
                <a:sym typeface="Wingdings" panose="05000000000000000000" pitchFamily="2" charset="2"/>
              </a:rPr>
              <a:t>) is very close to simulations</a:t>
            </a:r>
            <a:r>
              <a:rPr lang="en-US" sz="1050" b="1" dirty="0">
                <a:sym typeface="Wingdings" panose="05000000000000000000" pitchFamily="2" charset="2"/>
              </a:rPr>
              <a:t> </a:t>
            </a:r>
            <a:r>
              <a:rPr lang="en-US" sz="1050" dirty="0">
                <a:sym typeface="Wingdings" panose="05000000000000000000" pitchFamily="2" charset="2"/>
              </a:rPr>
              <a:t>(~x1.1 times bigger)</a:t>
            </a:r>
          </a:p>
        </p:txBody>
      </p:sp>
      <p:sp>
        <p:nvSpPr>
          <p:cNvPr id="22" name="Rectangle 21"/>
          <p:cNvSpPr/>
          <p:nvPr/>
        </p:nvSpPr>
        <p:spPr>
          <a:xfrm>
            <a:off x="4345026" y="4622201"/>
            <a:ext cx="4798974" cy="215444"/>
          </a:xfrm>
          <a:prstGeom prst="rect">
            <a:avLst/>
          </a:prstGeom>
        </p:spPr>
        <p:txBody>
          <a:bodyPr wrap="square" anchor="t">
            <a:spAutoFit/>
          </a:bodyPr>
          <a:lstStyle/>
          <a:p>
            <a:r>
              <a:rPr lang="en-US" sz="800" b="1" baseline="30000" dirty="0">
                <a:solidFill>
                  <a:srgbClr val="FF0000"/>
                </a:solidFill>
              </a:rPr>
              <a:t>6</a:t>
            </a:r>
            <a:r>
              <a:rPr lang="en-US" sz="800" baseline="30000" dirty="0">
                <a:solidFill>
                  <a:srgbClr val="C00000"/>
                </a:solidFill>
              </a:rPr>
              <a:t> </a:t>
            </a:r>
            <a:r>
              <a:rPr lang="en-US" sz="800" dirty="0"/>
              <a:t>ENC is calculated by subtracting the noise contribution of the ADC section at room (ENC = 220e-)</a:t>
            </a:r>
          </a:p>
        </p:txBody>
      </p:sp>
      <p:sp>
        <p:nvSpPr>
          <p:cNvPr id="4" name="Slide Number Placeholder 3"/>
          <p:cNvSpPr>
            <a:spLocks noGrp="1"/>
          </p:cNvSpPr>
          <p:nvPr>
            <p:ph type="sldNum" sz="quarter" idx="11"/>
          </p:nvPr>
        </p:nvSpPr>
        <p:spPr>
          <a:xfrm>
            <a:off x="8823263" y="4738690"/>
            <a:ext cx="318932" cy="404813"/>
          </a:xfrm>
        </p:spPr>
        <p:txBody>
          <a:bodyPr/>
          <a:lstStyle/>
          <a:p>
            <a:fld id="{5BD36294-2849-48A8-8531-5354CF3095D2}" type="slidenum">
              <a:rPr lang="en-US" smtClean="0"/>
              <a:pPr/>
              <a:t>29</a:t>
            </a:fld>
            <a:endParaRPr lang="en-US" dirty="0"/>
          </a:p>
        </p:txBody>
      </p:sp>
    </p:spTree>
    <p:extLst>
      <p:ext uri="{BB962C8B-B14F-4D97-AF65-F5344CB8AC3E}">
        <p14:creationId xmlns:p14="http://schemas.microsoft.com/office/powerpoint/2010/main" val="196532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47451" y="1369543"/>
            <a:ext cx="8339349" cy="2277547"/>
          </a:xfrm>
          <a:prstGeom prst="rect">
            <a:avLst/>
          </a:prstGeom>
          <a:noFill/>
        </p:spPr>
        <p:txBody>
          <a:bodyPr wrap="square" rtlCol="0">
            <a:spAutoFit/>
          </a:bodyPr>
          <a:lstStyle/>
          <a:p>
            <a:pPr marL="171450" indent="-171450">
              <a:buClr>
                <a:srgbClr val="C00000"/>
              </a:buClr>
              <a:buFont typeface="Arial" panose="020B0604020202020204" pitchFamily="34" charset="0"/>
              <a:buChar char="•"/>
            </a:pPr>
            <a:r>
              <a:rPr lang="en-US" sz="1600" b="1" dirty="0"/>
              <a:t>CRYO Specifications</a:t>
            </a:r>
          </a:p>
          <a:p>
            <a:pPr marL="171450" indent="-171450">
              <a:buClr>
                <a:srgbClr val="C00000"/>
              </a:buClr>
              <a:buFont typeface="Arial" panose="020B0604020202020204" pitchFamily="34" charset="0"/>
              <a:buChar char="•"/>
            </a:pPr>
            <a:endParaRPr lang="en-US" sz="1600" b="1" dirty="0"/>
          </a:p>
          <a:p>
            <a:pPr marL="171450" indent="-171450">
              <a:buClr>
                <a:srgbClr val="C00000"/>
              </a:buClr>
              <a:buFont typeface="Arial" panose="020B0604020202020204" pitchFamily="34" charset="0"/>
              <a:buChar char="•"/>
            </a:pPr>
            <a:r>
              <a:rPr lang="en-US" sz="1600" b="1" dirty="0"/>
              <a:t>Test Bench for Characterization</a:t>
            </a:r>
          </a:p>
          <a:p>
            <a:pPr marL="628650" lvl="1" indent="-171450">
              <a:buClr>
                <a:srgbClr val="C00000"/>
              </a:buClr>
              <a:buFont typeface="Arial" panose="020B0604020202020204" pitchFamily="34" charset="0"/>
              <a:buChar char="•"/>
            </a:pPr>
            <a:endParaRPr lang="en-US" sz="1600" b="1" dirty="0"/>
          </a:p>
          <a:p>
            <a:pPr marL="171450" indent="-171450">
              <a:buClr>
                <a:srgbClr val="C00000"/>
              </a:buClr>
              <a:buFont typeface="Arial" panose="020B0604020202020204" pitchFamily="34" charset="0"/>
              <a:buChar char="•"/>
            </a:pPr>
            <a:r>
              <a:rPr lang="en-US" sz="1600" b="1" dirty="0"/>
              <a:t>Functionality Test</a:t>
            </a:r>
          </a:p>
          <a:p>
            <a:pPr marL="628650" lvl="1" indent="-171450">
              <a:buClr>
                <a:srgbClr val="C00000"/>
              </a:buClr>
              <a:buFont typeface="Arial" panose="020B0604020202020204" pitchFamily="34" charset="0"/>
              <a:buChar char="•"/>
            </a:pPr>
            <a:endParaRPr lang="en-US" sz="1400" dirty="0"/>
          </a:p>
          <a:p>
            <a:pPr marL="171450" indent="-171450">
              <a:buClr>
                <a:srgbClr val="C00000"/>
              </a:buClr>
              <a:buFont typeface="Arial" panose="020B0604020202020204" pitchFamily="34" charset="0"/>
              <a:buChar char="•"/>
            </a:pPr>
            <a:r>
              <a:rPr lang="en-US" sz="1600" b="1" dirty="0"/>
              <a:t>CRYO performance</a:t>
            </a:r>
          </a:p>
          <a:p>
            <a:pPr marL="628650" lvl="1" indent="-171450">
              <a:buClr>
                <a:srgbClr val="C00000"/>
              </a:buClr>
              <a:buFont typeface="Arial" panose="020B0604020202020204" pitchFamily="34" charset="0"/>
              <a:buChar char="•"/>
            </a:pPr>
            <a:endParaRPr lang="en-US" sz="1600" dirty="0"/>
          </a:p>
          <a:p>
            <a:pPr marL="171450" indent="-171450">
              <a:buClr>
                <a:srgbClr val="C00000"/>
              </a:buClr>
              <a:buFont typeface="Arial" panose="020B0604020202020204" pitchFamily="34" charset="0"/>
              <a:buChar char="•"/>
            </a:pPr>
            <a:r>
              <a:rPr lang="en-US" sz="1600" b="1" dirty="0"/>
              <a:t>Summary and Next Steps</a:t>
            </a:r>
          </a:p>
        </p:txBody>
      </p:sp>
      <p:sp>
        <p:nvSpPr>
          <p:cNvPr id="4" name="Title 3"/>
          <p:cNvSpPr>
            <a:spLocks noGrp="1"/>
          </p:cNvSpPr>
          <p:nvPr>
            <p:ph type="title"/>
          </p:nvPr>
        </p:nvSpPr>
        <p:spPr>
          <a:xfrm>
            <a:off x="451822" y="72999"/>
            <a:ext cx="8103570" cy="307777"/>
          </a:xfrm>
        </p:spPr>
        <p:txBody>
          <a:bodyPr wrap="square">
            <a:spAutoFit/>
          </a:bodyPr>
          <a:lstStyle/>
          <a:p>
            <a:r>
              <a:rPr lang="en-US" dirty="0"/>
              <a:t>OUTLINE</a:t>
            </a:r>
          </a:p>
        </p:txBody>
      </p:sp>
      <p:sp>
        <p:nvSpPr>
          <p:cNvPr id="2" name="Slide Number Placeholder 1"/>
          <p:cNvSpPr>
            <a:spLocks noGrp="1"/>
          </p:cNvSpPr>
          <p:nvPr>
            <p:ph type="sldNum" sz="quarter" idx="11"/>
          </p:nvPr>
        </p:nvSpPr>
        <p:spPr>
          <a:xfrm>
            <a:off x="8823263" y="4738687"/>
            <a:ext cx="318932" cy="404813"/>
          </a:xfrm>
        </p:spPr>
        <p:txBody>
          <a:bodyPr/>
          <a:lstStyle/>
          <a:p>
            <a:fld id="{5BD36294-2849-48A8-8531-5354CF3095D2}" type="slidenum">
              <a:rPr lang="en-US" smtClean="0"/>
              <a:pPr/>
              <a:t>3</a:t>
            </a:fld>
            <a:endParaRPr lang="en-US" dirty="0"/>
          </a:p>
        </p:txBody>
      </p:sp>
    </p:spTree>
    <p:extLst>
      <p:ext uri="{BB962C8B-B14F-4D97-AF65-F5344CB8AC3E}">
        <p14:creationId xmlns:p14="http://schemas.microsoft.com/office/powerpoint/2010/main" val="390893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Performance – Full Chain (III)</a:t>
            </a:r>
          </a:p>
        </p:txBody>
      </p:sp>
      <p:sp>
        <p:nvSpPr>
          <p:cNvPr id="3" name="TextBox 2"/>
          <p:cNvSpPr txBox="1"/>
          <p:nvPr/>
        </p:nvSpPr>
        <p:spPr>
          <a:xfrm>
            <a:off x="347451" y="421070"/>
            <a:ext cx="8339349" cy="492443"/>
          </a:xfrm>
          <a:prstGeom prst="rect">
            <a:avLst/>
          </a:prstGeom>
          <a:noFill/>
        </p:spPr>
        <p:txBody>
          <a:bodyPr wrap="square" rtlCol="0">
            <a:spAutoFit/>
          </a:bodyPr>
          <a:lstStyle/>
          <a:p>
            <a:pPr marL="0" lvl="1" algn="ctr">
              <a:buClr>
                <a:srgbClr val="C00000"/>
              </a:buClr>
            </a:pPr>
            <a:r>
              <a:rPr lang="en-US" sz="1400" b="1" dirty="0"/>
              <a:t>ENC at Different Peaking Times – Channel is Loaded </a:t>
            </a:r>
          </a:p>
          <a:p>
            <a:pPr marL="0" lvl="1" algn="ctr">
              <a:buClr>
                <a:srgbClr val="C00000"/>
              </a:buClr>
            </a:pPr>
            <a:r>
              <a:rPr lang="en-US" sz="1200" dirty="0">
                <a:solidFill>
                  <a:schemeClr val="bg1">
                    <a:lumMod val="50000"/>
                  </a:schemeClr>
                </a:solidFill>
              </a:rPr>
              <a:t>FE Settings: Gain 3X, </a:t>
            </a:r>
            <a:r>
              <a:rPr lang="en-US" sz="1200" b="1" dirty="0">
                <a:solidFill>
                  <a:srgbClr val="C00000"/>
                </a:solidFill>
              </a:rPr>
              <a:t>Room Temp</a:t>
            </a:r>
            <a:endParaRPr lang="en-US" sz="1400" b="1" dirty="0">
              <a:solidFill>
                <a:srgbClr val="C00000"/>
              </a:solidFill>
            </a:endParaRPr>
          </a:p>
        </p:txBody>
      </p:sp>
      <p:sp>
        <p:nvSpPr>
          <p:cNvPr id="23" name="TextBox 22"/>
          <p:cNvSpPr txBox="1"/>
          <p:nvPr/>
        </p:nvSpPr>
        <p:spPr>
          <a:xfrm>
            <a:off x="5224884" y="1250189"/>
            <a:ext cx="3725285" cy="246221"/>
          </a:xfrm>
          <a:prstGeom prst="rect">
            <a:avLst/>
          </a:prstGeom>
          <a:noFill/>
        </p:spPr>
        <p:txBody>
          <a:bodyPr wrap="square" rtlCol="0">
            <a:spAutoFit/>
          </a:bodyPr>
          <a:lstStyle/>
          <a:p>
            <a:pPr algn="ctr"/>
            <a:r>
              <a:rPr lang="en-US" sz="1000" b="1" dirty="0"/>
              <a:t>CH01 ENC [e-] – With </a:t>
            </a:r>
            <a:r>
              <a:rPr lang="en-US" sz="1000" b="1" dirty="0" err="1"/>
              <a:t>Cdet</a:t>
            </a:r>
            <a:endParaRPr lang="en-US" sz="1000" b="1" dirty="0"/>
          </a:p>
        </p:txBody>
      </p:sp>
      <p:sp>
        <p:nvSpPr>
          <p:cNvPr id="24" name="Rectangle 23"/>
          <p:cNvSpPr/>
          <p:nvPr/>
        </p:nvSpPr>
        <p:spPr>
          <a:xfrm>
            <a:off x="483519" y="3959427"/>
            <a:ext cx="8203281" cy="646331"/>
          </a:xfrm>
          <a:prstGeom prst="rect">
            <a:avLst/>
          </a:prstGeom>
        </p:spPr>
        <p:txBody>
          <a:bodyPr wrap="square">
            <a:spAutoFit/>
          </a:bodyPr>
          <a:lstStyle/>
          <a:p>
            <a:pPr marL="171450" indent="-171450">
              <a:buClr>
                <a:srgbClr val="C00000"/>
              </a:buClr>
              <a:buFont typeface="Arial" panose="020B0604020202020204" pitchFamily="34" charset="0"/>
              <a:buChar char="•"/>
            </a:pPr>
            <a:r>
              <a:rPr lang="en-US" sz="1200" b="1" dirty="0">
                <a:sym typeface="Wingdings" panose="05000000000000000000" pitchFamily="2" charset="2"/>
              </a:rPr>
              <a:t>With loading board attached (</a:t>
            </a:r>
            <a:r>
              <a:rPr lang="en-US" sz="1200" b="1" dirty="0" err="1">
                <a:sym typeface="Wingdings" panose="05000000000000000000" pitchFamily="2" charset="2"/>
              </a:rPr>
              <a:t>Cdet</a:t>
            </a:r>
            <a:r>
              <a:rPr lang="en-US" sz="1200" b="1" dirty="0">
                <a:sym typeface="Wingdings" panose="05000000000000000000" pitchFamily="2" charset="2"/>
              </a:rPr>
              <a:t>) </a:t>
            </a:r>
            <a:r>
              <a:rPr lang="en-US" sz="1200" dirty="0">
                <a:sym typeface="Wingdings" panose="05000000000000000000" pitchFamily="2" charset="2"/>
              </a:rPr>
              <a:t>ENC of CH01 is about ~x1.6 bigger than expected from simulations due to  broadband noise coupled into the FE inputs</a:t>
            </a:r>
          </a:p>
          <a:p>
            <a:pPr marL="628650" lvl="2" indent="-171450">
              <a:buClr>
                <a:srgbClr val="C00000"/>
              </a:buClr>
              <a:buFont typeface="Arial" panose="020B0604020202020204" pitchFamily="34" charset="0"/>
              <a:buChar char="•"/>
            </a:pPr>
            <a:r>
              <a:rPr lang="en-US" sz="1050" dirty="0"/>
              <a:t>The new cold board layout is aimed to eliminate undesired couplings</a:t>
            </a:r>
            <a:endParaRPr lang="en-US" sz="1000" dirty="0">
              <a:sym typeface="Wingdings" panose="05000000000000000000" pitchFamily="2" charset="2"/>
            </a:endParaRPr>
          </a:p>
        </p:txBody>
      </p:sp>
      <p:pic>
        <p:nvPicPr>
          <p:cNvPr id="2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1360797"/>
            <a:ext cx="4855849" cy="234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extLst>
              <p:ext uri="{D42A27DB-BD31-4B8C-83A1-F6EECF244321}">
                <p14:modId xmlns:p14="http://schemas.microsoft.com/office/powerpoint/2010/main" val="2437707882"/>
              </p:ext>
            </p:extLst>
          </p:nvPr>
        </p:nvGraphicFramePr>
        <p:xfrm>
          <a:off x="5301694" y="1487065"/>
          <a:ext cx="3571665" cy="1891189"/>
        </p:xfrm>
        <a:graphic>
          <a:graphicData uri="http://schemas.openxmlformats.org/drawingml/2006/table">
            <a:tbl>
              <a:tblPr bandRow="1">
                <a:tableStyleId>{5C22544A-7EE6-4342-B048-85BDC9FD1C3A}</a:tableStyleId>
              </a:tblPr>
              <a:tblGrid>
                <a:gridCol w="864732">
                  <a:extLst>
                    <a:ext uri="{9D8B030D-6E8A-4147-A177-3AD203B41FA5}">
                      <a16:colId xmlns:a16="http://schemas.microsoft.com/office/drawing/2014/main" xmlns="" val="20000"/>
                    </a:ext>
                  </a:extLst>
                </a:gridCol>
                <a:gridCol w="1530252">
                  <a:extLst>
                    <a:ext uri="{9D8B030D-6E8A-4147-A177-3AD203B41FA5}">
                      <a16:colId xmlns:a16="http://schemas.microsoft.com/office/drawing/2014/main" xmlns="" val="20001"/>
                    </a:ext>
                  </a:extLst>
                </a:gridCol>
                <a:gridCol w="1176681">
                  <a:extLst>
                    <a:ext uri="{9D8B030D-6E8A-4147-A177-3AD203B41FA5}">
                      <a16:colId xmlns:a16="http://schemas.microsoft.com/office/drawing/2014/main" xmlns="" val="20003"/>
                    </a:ext>
                  </a:extLst>
                </a:gridCol>
              </a:tblGrid>
              <a:tr h="240978">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dirty="0" err="1">
                          <a:ln>
                            <a:noFill/>
                          </a:ln>
                          <a:solidFill>
                            <a:schemeClr val="bg1"/>
                          </a:solidFill>
                          <a:latin typeface="+mj-lt"/>
                        </a:rPr>
                        <a:t>Tp</a:t>
                      </a:r>
                      <a:r>
                        <a:rPr lang="en-US" sz="1050" b="0" dirty="0">
                          <a:ln>
                            <a:noFill/>
                          </a:ln>
                          <a:solidFill>
                            <a:schemeClr val="bg1"/>
                          </a:solidFill>
                          <a:latin typeface="+mj-lt"/>
                        </a:rPr>
                        <a:t> [us]</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1050" b="1" dirty="0">
                          <a:ln>
                            <a:noFill/>
                          </a:ln>
                          <a:solidFill>
                            <a:schemeClr val="tx1"/>
                          </a:solidFill>
                          <a:latin typeface="+mj-lt"/>
                        </a:rPr>
                        <a:t>Measured</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1050" b="1" dirty="0">
                          <a:ln>
                            <a:noFill/>
                          </a:ln>
                          <a:solidFill>
                            <a:schemeClr val="tx1"/>
                          </a:solidFill>
                          <a:latin typeface="+mj-lt"/>
                        </a:rPr>
                        <a:t>Simulations</a:t>
                      </a:r>
                    </a:p>
                  </a:txBody>
                  <a:tcPr marL="27432" marR="27432" marT="36576" marB="36576" anchor="b">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240978">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ln>
                            <a:noFill/>
                          </a:ln>
                          <a:solidFill>
                            <a:schemeClr val="tx1"/>
                          </a:solidFill>
                          <a:latin typeface="+mj-lt"/>
                        </a:rPr>
                        <a:t>CH01</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217353">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ln>
                            <a:noFill/>
                          </a:ln>
                          <a:solidFill>
                            <a:srgbClr val="7030A0"/>
                          </a:solidFill>
                          <a:latin typeface="+mj-lt"/>
                        </a:rPr>
                        <a:t>With </a:t>
                      </a:r>
                      <a:r>
                        <a:rPr lang="en-US" sz="900" b="0" dirty="0" err="1">
                          <a:ln>
                            <a:noFill/>
                          </a:ln>
                          <a:solidFill>
                            <a:srgbClr val="7030A0"/>
                          </a:solidFill>
                          <a:latin typeface="+mj-lt"/>
                        </a:rPr>
                        <a:t>Cdet</a:t>
                      </a:r>
                      <a:endParaRPr lang="en-US" sz="900" b="0" dirty="0">
                        <a:ln>
                          <a:noFill/>
                        </a:ln>
                        <a:solidFill>
                          <a:srgbClr val="7030A0"/>
                        </a:solidFill>
                        <a:latin typeface="+mj-lt"/>
                      </a:endParaRP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kern="1200" dirty="0">
                          <a:ln>
                            <a:noFill/>
                          </a:ln>
                          <a:solidFill>
                            <a:srgbClr val="7030A0"/>
                          </a:solidFill>
                          <a:latin typeface="+mn-lt"/>
                          <a:ea typeface="+mn-ea"/>
                          <a:cs typeface="+mn-cs"/>
                        </a:rPr>
                        <a:t>With </a:t>
                      </a:r>
                      <a:r>
                        <a:rPr lang="en-US" sz="900" b="0" kern="1200" dirty="0" err="1">
                          <a:ln>
                            <a:noFill/>
                          </a:ln>
                          <a:solidFill>
                            <a:srgbClr val="7030A0"/>
                          </a:solidFill>
                          <a:latin typeface="+mn-lt"/>
                          <a:ea typeface="+mn-ea"/>
                          <a:cs typeface="+mn-cs"/>
                        </a:rPr>
                        <a:t>Cdet</a:t>
                      </a:r>
                      <a:endParaRPr lang="en-US" sz="900" b="0" kern="1200" dirty="0">
                        <a:ln>
                          <a:noFill/>
                        </a:ln>
                        <a:solidFill>
                          <a:srgbClr val="7030A0"/>
                        </a:solidFill>
                        <a:latin typeface="+mn-lt"/>
                        <a:ea typeface="+mn-ea"/>
                        <a:cs typeface="+mn-cs"/>
                      </a:endParaRP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297970">
                <a:tc>
                  <a:txBody>
                    <a:bodyPr/>
                    <a:lstStyle/>
                    <a:p>
                      <a:pPr algn="ctr"/>
                      <a:r>
                        <a:rPr lang="en-US" sz="1050" b="0" dirty="0">
                          <a:ln>
                            <a:noFill/>
                          </a:ln>
                          <a:solidFill>
                            <a:schemeClr val="tx1"/>
                          </a:solidFill>
                          <a:latin typeface="+mj-lt"/>
                        </a:rPr>
                        <a:t>0.6</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50" b="0" dirty="0">
                          <a:latin typeface="+mj-lt"/>
                        </a:rPr>
                        <a:t>2900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1.5k</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97970">
                <a:tc>
                  <a:txBody>
                    <a:bodyPr/>
                    <a:lstStyle/>
                    <a:p>
                      <a:pPr algn="ctr"/>
                      <a:r>
                        <a:rPr lang="en-US" sz="1050" b="0" dirty="0">
                          <a:ln>
                            <a:noFill/>
                          </a:ln>
                          <a:solidFill>
                            <a:schemeClr val="tx1"/>
                          </a:solidFill>
                          <a:latin typeface="+mj-lt"/>
                        </a:rPr>
                        <a:t>1.2</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50" b="0" dirty="0">
                          <a:latin typeface="+mj-lt"/>
                        </a:rPr>
                        <a:t>2170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1.1k</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97970">
                <a:tc>
                  <a:txBody>
                    <a:bodyPr/>
                    <a:lstStyle/>
                    <a:p>
                      <a:pPr algn="ctr"/>
                      <a:r>
                        <a:rPr lang="en-US" sz="1050" b="0" dirty="0">
                          <a:ln>
                            <a:noFill/>
                          </a:ln>
                          <a:solidFill>
                            <a:schemeClr val="tx1"/>
                          </a:solidFill>
                          <a:latin typeface="+mj-lt"/>
                        </a:rPr>
                        <a:t>2.4</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50" b="0" dirty="0">
                          <a:latin typeface="+mj-lt"/>
                        </a:rPr>
                        <a:t>1630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861</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97970">
                <a:tc>
                  <a:txBody>
                    <a:bodyPr/>
                    <a:lstStyle/>
                    <a:p>
                      <a:pPr algn="ctr"/>
                      <a:r>
                        <a:rPr lang="en-US" sz="1050" b="0" dirty="0">
                          <a:ln>
                            <a:noFill/>
                          </a:ln>
                          <a:solidFill>
                            <a:schemeClr val="tx1"/>
                          </a:solidFill>
                          <a:latin typeface="+mj-lt"/>
                        </a:rPr>
                        <a:t>3.6</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50" b="0" dirty="0">
                          <a:latin typeface="+mj-lt"/>
                        </a:rPr>
                        <a:t>1410</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783</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4" name="Slide Number Placeholder 3"/>
          <p:cNvSpPr>
            <a:spLocks noGrp="1"/>
          </p:cNvSpPr>
          <p:nvPr>
            <p:ph type="sldNum" sz="quarter" idx="11"/>
          </p:nvPr>
        </p:nvSpPr>
        <p:spPr>
          <a:xfrm>
            <a:off x="8823263" y="4738690"/>
            <a:ext cx="318932" cy="404813"/>
          </a:xfrm>
        </p:spPr>
        <p:txBody>
          <a:bodyPr/>
          <a:lstStyle/>
          <a:p>
            <a:fld id="{5BD36294-2849-48A8-8531-5354CF3095D2}" type="slidenum">
              <a:rPr lang="en-US" smtClean="0"/>
              <a:pPr/>
              <a:t>30</a:t>
            </a:fld>
            <a:endParaRPr lang="en-US" dirty="0"/>
          </a:p>
        </p:txBody>
      </p:sp>
    </p:spTree>
    <p:extLst>
      <p:ext uri="{BB962C8B-B14F-4D97-AF65-F5344CB8AC3E}">
        <p14:creationId xmlns:p14="http://schemas.microsoft.com/office/powerpoint/2010/main" val="999269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Performance – Full Chain (IV)</a:t>
            </a:r>
          </a:p>
        </p:txBody>
      </p:sp>
      <p:sp>
        <p:nvSpPr>
          <p:cNvPr id="18" name="Rectangle 17"/>
          <p:cNvSpPr/>
          <p:nvPr/>
        </p:nvSpPr>
        <p:spPr>
          <a:xfrm>
            <a:off x="4379976" y="3021763"/>
            <a:ext cx="4685409" cy="1815882"/>
          </a:xfrm>
          <a:prstGeom prst="rect">
            <a:avLst/>
          </a:prstGeom>
        </p:spPr>
        <p:txBody>
          <a:bodyPr wrap="square">
            <a:spAutoFit/>
          </a:bodyPr>
          <a:lstStyle/>
          <a:p>
            <a:pPr marL="171450" indent="-171450">
              <a:buClr>
                <a:srgbClr val="C00000"/>
              </a:buClr>
              <a:buFont typeface="Arial" panose="020B0604020202020204" pitchFamily="34" charset="0"/>
              <a:buChar char="•"/>
            </a:pPr>
            <a:r>
              <a:rPr lang="en-US" sz="1100" dirty="0"/>
              <a:t>As expected, front-end channel noise is lower at cold temp compared to the case at room temp </a:t>
            </a:r>
          </a:p>
          <a:p>
            <a:pPr marL="171450" indent="-171450">
              <a:buClr>
                <a:srgbClr val="C00000"/>
              </a:buClr>
              <a:buFont typeface="Arial" panose="020B0604020202020204" pitchFamily="34" charset="0"/>
              <a:buChar char="•"/>
            </a:pPr>
            <a:endParaRPr lang="en-US" sz="1100" b="1" dirty="0">
              <a:sym typeface="Wingdings" panose="05000000000000000000" pitchFamily="2" charset="2"/>
            </a:endParaRPr>
          </a:p>
          <a:p>
            <a:pPr marL="171450" indent="-171450">
              <a:buClr>
                <a:srgbClr val="C00000"/>
              </a:buClr>
              <a:buFont typeface="Arial" panose="020B0604020202020204" pitchFamily="34" charset="0"/>
              <a:buChar char="•"/>
            </a:pPr>
            <a:r>
              <a:rPr lang="en-US" sz="1100" b="1" dirty="0">
                <a:sym typeface="Wingdings" panose="05000000000000000000" pitchFamily="2" charset="2"/>
              </a:rPr>
              <a:t>Without load board </a:t>
            </a:r>
            <a:r>
              <a:rPr lang="en-US" sz="1100" dirty="0">
                <a:sym typeface="Wingdings" panose="05000000000000000000" pitchFamily="2" charset="2"/>
              </a:rPr>
              <a:t>ENC of CH01 is about ~x2.1 times bigger than expected from simulations</a:t>
            </a:r>
          </a:p>
          <a:p>
            <a:pPr marL="628650" lvl="2" indent="-171450">
              <a:buClr>
                <a:srgbClr val="C00000"/>
              </a:buClr>
              <a:buFont typeface="Arial" panose="020B0604020202020204" pitchFamily="34" charset="0"/>
              <a:buChar char="•"/>
            </a:pPr>
            <a:r>
              <a:rPr lang="en-US" sz="1000" b="1" i="1" dirty="0">
                <a:sym typeface="Wingdings" panose="05000000000000000000" pitchFamily="2" charset="2"/>
              </a:rPr>
              <a:t>Broadband noise is coupled to the input channel through power planes of the cold board</a:t>
            </a:r>
          </a:p>
          <a:p>
            <a:pPr marL="457200" lvl="2">
              <a:buClr>
                <a:srgbClr val="C00000"/>
              </a:buClr>
            </a:pPr>
            <a:endParaRPr lang="en-US" sz="1100" dirty="0">
              <a:sym typeface="Wingdings" panose="05000000000000000000" pitchFamily="2" charset="2"/>
            </a:endParaRPr>
          </a:p>
          <a:p>
            <a:pPr marL="171450" indent="-171450">
              <a:buClr>
                <a:srgbClr val="C00000"/>
              </a:buClr>
              <a:buFont typeface="Arial" panose="020B0604020202020204" pitchFamily="34" charset="0"/>
              <a:buChar char="•"/>
            </a:pPr>
            <a:r>
              <a:rPr lang="en-US" sz="1100" dirty="0">
                <a:sym typeface="Wingdings" panose="05000000000000000000" pitchFamily="2" charset="2"/>
              </a:rPr>
              <a:t>ENC of CH03 (</a:t>
            </a:r>
            <a:r>
              <a:rPr lang="en-US" sz="1100" b="1" dirty="0">
                <a:sym typeface="Wingdings" panose="05000000000000000000" pitchFamily="2" charset="2"/>
              </a:rPr>
              <a:t>without wirebonding</a:t>
            </a:r>
            <a:r>
              <a:rPr lang="en-US" sz="1100" dirty="0">
                <a:sym typeface="Wingdings" panose="05000000000000000000" pitchFamily="2" charset="2"/>
              </a:rPr>
              <a:t>) is close to simulations</a:t>
            </a:r>
            <a:r>
              <a:rPr lang="en-US" sz="1100" b="1" dirty="0">
                <a:sym typeface="Wingdings" panose="05000000000000000000" pitchFamily="2" charset="2"/>
              </a:rPr>
              <a:t> </a:t>
            </a:r>
            <a:r>
              <a:rPr lang="en-US" sz="1100" dirty="0">
                <a:sym typeface="Wingdings" panose="05000000000000000000" pitchFamily="2" charset="2"/>
              </a:rPr>
              <a:t>(~x1.6 times bigger)</a:t>
            </a:r>
          </a:p>
        </p:txBody>
      </p:sp>
      <p:grpSp>
        <p:nvGrpSpPr>
          <p:cNvPr id="19" name="Group 18">
            <a:extLst>
              <a:ext uri="{FF2B5EF4-FFF2-40B4-BE49-F238E27FC236}">
                <a16:creationId xmlns:a16="http://schemas.microsoft.com/office/drawing/2014/main" xmlns="" id="{4425CDC4-20B7-4376-A6C5-8A343B7ADDCA}"/>
              </a:ext>
            </a:extLst>
          </p:cNvPr>
          <p:cNvGrpSpPr/>
          <p:nvPr/>
        </p:nvGrpSpPr>
        <p:grpSpPr>
          <a:xfrm>
            <a:off x="152400" y="947759"/>
            <a:ext cx="4122292" cy="2011680"/>
            <a:chOff x="234882" y="997145"/>
            <a:chExt cx="4122292" cy="2011680"/>
          </a:xfrm>
        </p:grpSpPr>
        <p:pic>
          <p:nvPicPr>
            <p:cNvPr id="2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882" y="997145"/>
              <a:ext cx="4122292"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000335" y="1319103"/>
              <a:ext cx="1204176" cy="369332"/>
            </a:xfrm>
            <a:prstGeom prst="rect">
              <a:avLst/>
            </a:prstGeom>
            <a:noFill/>
          </p:spPr>
          <p:txBody>
            <a:bodyPr wrap="none" rtlCol="0">
              <a:spAutoFit/>
            </a:bodyPr>
            <a:lstStyle/>
            <a:p>
              <a:r>
                <a:rPr lang="en-US" sz="900" b="1" dirty="0"/>
                <a:t>CH01</a:t>
              </a:r>
            </a:p>
            <a:p>
              <a:r>
                <a:rPr lang="en-US" sz="900" dirty="0"/>
                <a:t>Without Load Board</a:t>
              </a:r>
            </a:p>
          </p:txBody>
        </p:sp>
      </p:grpSp>
      <p:grpSp>
        <p:nvGrpSpPr>
          <p:cNvPr id="22" name="Group 21">
            <a:extLst>
              <a:ext uri="{FF2B5EF4-FFF2-40B4-BE49-F238E27FC236}">
                <a16:creationId xmlns:a16="http://schemas.microsoft.com/office/drawing/2014/main" xmlns="" id="{04A62CF4-A52F-4796-BC29-F7A9752659A0}"/>
              </a:ext>
            </a:extLst>
          </p:cNvPr>
          <p:cNvGrpSpPr/>
          <p:nvPr/>
        </p:nvGrpSpPr>
        <p:grpSpPr>
          <a:xfrm>
            <a:off x="152400" y="3027943"/>
            <a:ext cx="4181139" cy="2011680"/>
            <a:chOff x="238461" y="3077329"/>
            <a:chExt cx="4181139" cy="201168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461" y="3077329"/>
              <a:ext cx="4181139"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1000335" y="3431378"/>
              <a:ext cx="1300356" cy="369332"/>
            </a:xfrm>
            <a:prstGeom prst="rect">
              <a:avLst/>
            </a:prstGeom>
            <a:noFill/>
          </p:spPr>
          <p:txBody>
            <a:bodyPr wrap="none" rtlCol="0">
              <a:spAutoFit/>
            </a:bodyPr>
            <a:lstStyle/>
            <a:p>
              <a:r>
                <a:rPr lang="en-US" sz="900" b="1" dirty="0"/>
                <a:t>CH03</a:t>
              </a:r>
            </a:p>
            <a:p>
              <a:r>
                <a:rPr lang="en-US" sz="900" dirty="0"/>
                <a:t>Without Wire Bonding</a:t>
              </a:r>
            </a:p>
          </p:txBody>
        </p:sp>
      </p:grpSp>
      <p:sp>
        <p:nvSpPr>
          <p:cNvPr id="13" name="TextBox 12"/>
          <p:cNvSpPr txBox="1"/>
          <p:nvPr/>
        </p:nvSpPr>
        <p:spPr>
          <a:xfrm>
            <a:off x="347451" y="421070"/>
            <a:ext cx="8339349" cy="492443"/>
          </a:xfrm>
          <a:prstGeom prst="rect">
            <a:avLst/>
          </a:prstGeom>
          <a:noFill/>
        </p:spPr>
        <p:txBody>
          <a:bodyPr wrap="square" rtlCol="0">
            <a:spAutoFit/>
          </a:bodyPr>
          <a:lstStyle/>
          <a:p>
            <a:pPr marL="0" lvl="1" algn="ctr">
              <a:buClr>
                <a:srgbClr val="C00000"/>
              </a:buClr>
            </a:pPr>
            <a:r>
              <a:rPr lang="en-US" sz="1400" b="1" dirty="0"/>
              <a:t>ENC at Different Peaking Times – No Load Capacitance (</a:t>
            </a:r>
            <a:r>
              <a:rPr lang="en-US" sz="1400" b="1" dirty="0" err="1"/>
              <a:t>Cdet</a:t>
            </a:r>
            <a:r>
              <a:rPr lang="en-US" sz="1400" b="1" dirty="0"/>
              <a:t>)</a:t>
            </a:r>
          </a:p>
          <a:p>
            <a:pPr marL="0" lvl="1" algn="ctr">
              <a:buClr>
                <a:srgbClr val="C00000"/>
              </a:buClr>
            </a:pPr>
            <a:r>
              <a:rPr lang="en-US" sz="1200" dirty="0">
                <a:solidFill>
                  <a:schemeClr val="bg1">
                    <a:lumMod val="50000"/>
                  </a:schemeClr>
                </a:solidFill>
              </a:rPr>
              <a:t>FE Settings: Gain 3X, </a:t>
            </a:r>
            <a:r>
              <a:rPr lang="en-US" sz="1200" b="1" dirty="0">
                <a:solidFill>
                  <a:srgbClr val="0070C0"/>
                </a:solidFill>
              </a:rPr>
              <a:t>Cold Temp</a:t>
            </a:r>
            <a:endParaRPr lang="en-US" sz="1400" b="1" dirty="0">
              <a:solidFill>
                <a:srgbClr val="0070C0"/>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982419884"/>
              </p:ext>
            </p:extLst>
          </p:nvPr>
        </p:nvGraphicFramePr>
        <p:xfrm>
          <a:off x="4456786" y="1163430"/>
          <a:ext cx="4531790" cy="1852784"/>
        </p:xfrm>
        <a:graphic>
          <a:graphicData uri="http://schemas.openxmlformats.org/drawingml/2006/table">
            <a:tbl>
              <a:tblPr bandRow="1">
                <a:tableStyleId>{5C22544A-7EE6-4342-B048-85BDC9FD1C3A}</a:tableStyleId>
              </a:tblPr>
              <a:tblGrid>
                <a:gridCol w="768100">
                  <a:extLst>
                    <a:ext uri="{9D8B030D-6E8A-4147-A177-3AD203B41FA5}">
                      <a16:colId xmlns:a16="http://schemas.microsoft.com/office/drawing/2014/main" xmlns="" val="20000"/>
                    </a:ext>
                  </a:extLst>
                </a:gridCol>
                <a:gridCol w="1359250">
                  <a:extLst>
                    <a:ext uri="{9D8B030D-6E8A-4147-A177-3AD203B41FA5}">
                      <a16:colId xmlns:a16="http://schemas.microsoft.com/office/drawing/2014/main" xmlns="" val="20001"/>
                    </a:ext>
                  </a:extLst>
                </a:gridCol>
                <a:gridCol w="1359250">
                  <a:extLst>
                    <a:ext uri="{9D8B030D-6E8A-4147-A177-3AD203B41FA5}">
                      <a16:colId xmlns:a16="http://schemas.microsoft.com/office/drawing/2014/main" xmlns="" val="20002"/>
                    </a:ext>
                  </a:extLst>
                </a:gridCol>
                <a:gridCol w="1045190">
                  <a:extLst>
                    <a:ext uri="{9D8B030D-6E8A-4147-A177-3AD203B41FA5}">
                      <a16:colId xmlns:a16="http://schemas.microsoft.com/office/drawing/2014/main" xmlns="" val="20003"/>
                    </a:ext>
                  </a:extLst>
                </a:gridCol>
              </a:tblGrid>
              <a:tr h="178084">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dirty="0" err="1">
                          <a:ln>
                            <a:noFill/>
                          </a:ln>
                          <a:solidFill>
                            <a:schemeClr val="bg1"/>
                          </a:solidFill>
                          <a:latin typeface="+mj-lt"/>
                        </a:rPr>
                        <a:t>Tp</a:t>
                      </a:r>
                      <a:r>
                        <a:rPr lang="en-US" sz="1050" b="0" dirty="0">
                          <a:ln>
                            <a:noFill/>
                          </a:ln>
                          <a:solidFill>
                            <a:schemeClr val="bg1"/>
                          </a:solidFill>
                          <a:latin typeface="+mj-lt"/>
                        </a:rPr>
                        <a:t> [us]</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a:r>
                        <a:rPr lang="en-US" sz="1050" b="1" dirty="0">
                          <a:ln>
                            <a:noFill/>
                          </a:ln>
                          <a:solidFill>
                            <a:schemeClr val="tx1"/>
                          </a:solidFill>
                          <a:latin typeface="+mj-lt"/>
                        </a:rPr>
                        <a:t>Measured </a:t>
                      </a:r>
                      <a:r>
                        <a:rPr lang="en-US" sz="1050" b="1" baseline="30000" dirty="0">
                          <a:solidFill>
                            <a:srgbClr val="FF0000"/>
                          </a:solidFill>
                        </a:rPr>
                        <a:t>7</a:t>
                      </a:r>
                      <a:endParaRPr lang="en-US" sz="1050" b="1" dirty="0">
                        <a:ln>
                          <a:noFill/>
                        </a:ln>
                        <a:solidFill>
                          <a:schemeClr val="tx1"/>
                        </a:solidFill>
                        <a:latin typeface="+mj-lt"/>
                      </a:endParaRP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rowSpan="2">
                  <a:txBody>
                    <a:bodyPr/>
                    <a:lstStyle/>
                    <a:p>
                      <a:pPr algn="ctr"/>
                      <a:r>
                        <a:rPr lang="en-US" sz="1050" b="1" dirty="0">
                          <a:ln>
                            <a:noFill/>
                          </a:ln>
                          <a:solidFill>
                            <a:schemeClr val="tx1"/>
                          </a:solidFill>
                          <a:latin typeface="+mj-lt"/>
                        </a:rPr>
                        <a:t>Simulations</a:t>
                      </a:r>
                    </a:p>
                  </a:txBody>
                  <a:tcPr marL="27432" marR="27432" marT="36576" marB="36576" anchor="b">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178084">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ln>
                            <a:noFill/>
                          </a:ln>
                          <a:solidFill>
                            <a:schemeClr val="tx1"/>
                          </a:solidFill>
                          <a:latin typeface="+mj-lt"/>
                        </a:rPr>
                        <a:t>CH01</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latin typeface="+mj-lt"/>
                        </a:rPr>
                        <a:t>CH03</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149205">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ln>
                            <a:noFill/>
                          </a:ln>
                          <a:solidFill>
                            <a:schemeClr val="tx2"/>
                          </a:solidFill>
                          <a:latin typeface="+mj-lt"/>
                        </a:rPr>
                        <a:t>Wire bonded</a:t>
                      </a:r>
                      <a:r>
                        <a:rPr lang="en-US" sz="900" b="0" baseline="0" dirty="0">
                          <a:ln>
                            <a:noFill/>
                          </a:ln>
                          <a:solidFill>
                            <a:schemeClr val="tx2"/>
                          </a:solidFill>
                          <a:latin typeface="+mj-lt"/>
                        </a:rPr>
                        <a:t> (No </a:t>
                      </a:r>
                      <a:r>
                        <a:rPr lang="en-US" sz="900" b="0" dirty="0" err="1">
                          <a:ln>
                            <a:noFill/>
                          </a:ln>
                          <a:solidFill>
                            <a:schemeClr val="tx2"/>
                          </a:solidFill>
                          <a:latin typeface="+mj-lt"/>
                        </a:rPr>
                        <a:t>Cdet</a:t>
                      </a:r>
                      <a:r>
                        <a:rPr lang="en-US" sz="900" b="0" dirty="0">
                          <a:ln>
                            <a:noFill/>
                          </a:ln>
                          <a:solidFill>
                            <a:schemeClr val="tx2"/>
                          </a:solidFill>
                          <a:latin typeface="+mj-lt"/>
                        </a:rPr>
                        <a:t>)</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ln>
                            <a:noFill/>
                          </a:ln>
                          <a:solidFill>
                            <a:srgbClr val="FF0000"/>
                          </a:solidFill>
                          <a:latin typeface="+mj-lt"/>
                        </a:rPr>
                        <a:t>Without</a:t>
                      </a:r>
                      <a:r>
                        <a:rPr lang="en-US" sz="900" b="0" baseline="0" dirty="0">
                          <a:ln>
                            <a:noFill/>
                          </a:ln>
                          <a:solidFill>
                            <a:srgbClr val="FF0000"/>
                          </a:solidFill>
                          <a:latin typeface="+mj-lt"/>
                        </a:rPr>
                        <a:t> </a:t>
                      </a:r>
                      <a:r>
                        <a:rPr lang="en-US" sz="900" b="0" dirty="0">
                          <a:ln>
                            <a:noFill/>
                          </a:ln>
                          <a:solidFill>
                            <a:srgbClr val="FF0000"/>
                          </a:solidFill>
                          <a:latin typeface="+mj-lt"/>
                        </a:rPr>
                        <a:t>Wire bonding </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kern="1200" dirty="0">
                          <a:ln>
                            <a:noFill/>
                          </a:ln>
                          <a:solidFill>
                            <a:schemeClr val="tx1"/>
                          </a:solidFill>
                          <a:latin typeface="+mn-lt"/>
                          <a:ea typeface="+mn-ea"/>
                          <a:cs typeface="+mn-cs"/>
                        </a:rPr>
                        <a:t>No </a:t>
                      </a:r>
                      <a:r>
                        <a:rPr lang="en-US" sz="1050" b="0" kern="1200" dirty="0" err="1">
                          <a:ln>
                            <a:noFill/>
                          </a:ln>
                          <a:solidFill>
                            <a:schemeClr val="tx1"/>
                          </a:solidFill>
                          <a:latin typeface="+mn-lt"/>
                          <a:ea typeface="+mn-ea"/>
                          <a:cs typeface="+mn-cs"/>
                        </a:rPr>
                        <a:t>Cdet</a:t>
                      </a:r>
                      <a:endParaRPr lang="en-US" sz="1050" b="0" kern="1200" dirty="0">
                        <a:ln>
                          <a:noFill/>
                        </a:ln>
                        <a:solidFill>
                          <a:schemeClr val="tx1"/>
                        </a:solidFill>
                        <a:latin typeface="+mn-lt"/>
                        <a:ea typeface="+mn-ea"/>
                        <a:cs typeface="+mn-cs"/>
                      </a:endParaRP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288317">
                <a:tc>
                  <a:txBody>
                    <a:bodyPr/>
                    <a:lstStyle/>
                    <a:p>
                      <a:pPr algn="ctr"/>
                      <a:r>
                        <a:rPr lang="en-US" sz="1050" b="0" dirty="0">
                          <a:ln>
                            <a:noFill/>
                          </a:ln>
                          <a:solidFill>
                            <a:schemeClr val="tx1"/>
                          </a:solidFill>
                          <a:latin typeface="+mj-lt"/>
                        </a:rPr>
                        <a:t>0.6</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rgbClr val="000000"/>
                          </a:solidFill>
                          <a:effectLst/>
                          <a:latin typeface="+mj-lt"/>
                        </a:rPr>
                        <a:t>428</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365</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205</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88317">
                <a:tc>
                  <a:txBody>
                    <a:bodyPr/>
                    <a:lstStyle/>
                    <a:p>
                      <a:pPr algn="ctr"/>
                      <a:r>
                        <a:rPr lang="en-US" sz="1050" b="0" dirty="0">
                          <a:ln>
                            <a:noFill/>
                          </a:ln>
                          <a:solidFill>
                            <a:schemeClr val="tx1"/>
                          </a:solidFill>
                          <a:latin typeface="+mj-lt"/>
                        </a:rPr>
                        <a:t>1.2</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rgbClr val="000000"/>
                          </a:solidFill>
                          <a:effectLst/>
                          <a:latin typeface="+mj-lt"/>
                        </a:rPr>
                        <a:t>391</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310</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177</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88317">
                <a:tc>
                  <a:txBody>
                    <a:bodyPr/>
                    <a:lstStyle/>
                    <a:p>
                      <a:pPr algn="ctr"/>
                      <a:r>
                        <a:rPr lang="en-US" sz="1050" b="0" dirty="0">
                          <a:ln>
                            <a:noFill/>
                          </a:ln>
                          <a:solidFill>
                            <a:schemeClr val="tx1"/>
                          </a:solidFill>
                          <a:latin typeface="+mj-lt"/>
                        </a:rPr>
                        <a:t>2.4</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rgbClr val="000000"/>
                          </a:solidFill>
                          <a:effectLst/>
                          <a:latin typeface="+mj-lt"/>
                        </a:rPr>
                        <a:t>363</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281</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158</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88317">
                <a:tc>
                  <a:txBody>
                    <a:bodyPr/>
                    <a:lstStyle/>
                    <a:p>
                      <a:pPr algn="ctr"/>
                      <a:r>
                        <a:rPr lang="en-US" sz="1050" b="0" dirty="0">
                          <a:ln>
                            <a:noFill/>
                          </a:ln>
                          <a:solidFill>
                            <a:schemeClr val="tx1"/>
                          </a:solidFill>
                          <a:latin typeface="+mj-lt"/>
                        </a:rPr>
                        <a:t>3.6</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rgbClr val="000000"/>
                          </a:solidFill>
                          <a:effectLst/>
                          <a:latin typeface="+mj-lt"/>
                        </a:rPr>
                        <a:t>337</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50" b="0" i="0" u="none" strike="noStrike" dirty="0">
                          <a:solidFill>
                            <a:srgbClr val="000000"/>
                          </a:solidFill>
                          <a:effectLst/>
                          <a:latin typeface="+mj-lt"/>
                        </a:rPr>
                        <a:t>254</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152</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16" name="TextBox 15"/>
          <p:cNvSpPr txBox="1"/>
          <p:nvPr/>
        </p:nvSpPr>
        <p:spPr>
          <a:xfrm>
            <a:off x="4456788" y="920335"/>
            <a:ext cx="4531787" cy="246221"/>
          </a:xfrm>
          <a:prstGeom prst="rect">
            <a:avLst/>
          </a:prstGeom>
          <a:noFill/>
        </p:spPr>
        <p:txBody>
          <a:bodyPr wrap="square" rtlCol="0">
            <a:spAutoFit/>
          </a:bodyPr>
          <a:lstStyle/>
          <a:p>
            <a:pPr algn="ctr"/>
            <a:r>
              <a:rPr lang="en-US" sz="1000" b="1" dirty="0"/>
              <a:t>ENC [e-] – Without Load Board</a:t>
            </a:r>
          </a:p>
        </p:txBody>
      </p:sp>
      <p:sp>
        <p:nvSpPr>
          <p:cNvPr id="26" name="Rectangle 25"/>
          <p:cNvSpPr/>
          <p:nvPr/>
        </p:nvSpPr>
        <p:spPr>
          <a:xfrm>
            <a:off x="4311408" y="4775821"/>
            <a:ext cx="4798974" cy="215444"/>
          </a:xfrm>
          <a:prstGeom prst="rect">
            <a:avLst/>
          </a:prstGeom>
        </p:spPr>
        <p:txBody>
          <a:bodyPr wrap="square" anchor="t">
            <a:spAutoFit/>
          </a:bodyPr>
          <a:lstStyle/>
          <a:p>
            <a:r>
              <a:rPr lang="en-US" sz="800" b="1" baseline="30000" dirty="0">
                <a:solidFill>
                  <a:srgbClr val="FF0000"/>
                </a:solidFill>
              </a:rPr>
              <a:t>7</a:t>
            </a:r>
            <a:r>
              <a:rPr lang="en-US" sz="800" baseline="30000" dirty="0">
                <a:solidFill>
                  <a:srgbClr val="C00000"/>
                </a:solidFill>
              </a:rPr>
              <a:t> </a:t>
            </a:r>
            <a:r>
              <a:rPr lang="en-US" sz="800" dirty="0"/>
              <a:t>ENC is calculated by subtracting the noise contribution of the ADC section at cold (ENC = 200e-)</a:t>
            </a:r>
          </a:p>
        </p:txBody>
      </p:sp>
      <p:sp>
        <p:nvSpPr>
          <p:cNvPr id="3" name="Slide Number Placeholder 2"/>
          <p:cNvSpPr>
            <a:spLocks noGrp="1"/>
          </p:cNvSpPr>
          <p:nvPr>
            <p:ph type="sldNum" sz="quarter" idx="11"/>
          </p:nvPr>
        </p:nvSpPr>
        <p:spPr>
          <a:xfrm>
            <a:off x="8823263" y="4738690"/>
            <a:ext cx="318932" cy="404813"/>
          </a:xfrm>
        </p:spPr>
        <p:txBody>
          <a:bodyPr/>
          <a:lstStyle/>
          <a:p>
            <a:fld id="{5BD36294-2849-48A8-8531-5354CF3095D2}" type="slidenum">
              <a:rPr lang="en-US" smtClean="0"/>
              <a:pPr/>
              <a:t>31</a:t>
            </a:fld>
            <a:endParaRPr lang="en-US" dirty="0"/>
          </a:p>
        </p:txBody>
      </p:sp>
    </p:spTree>
    <p:extLst>
      <p:ext uri="{BB962C8B-B14F-4D97-AF65-F5344CB8AC3E}">
        <p14:creationId xmlns:p14="http://schemas.microsoft.com/office/powerpoint/2010/main" val="3696688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1822" y="24494"/>
            <a:ext cx="8103570" cy="343756"/>
          </a:xfrm>
        </p:spPr>
        <p:txBody>
          <a:bodyPr/>
          <a:lstStyle/>
          <a:p>
            <a:r>
              <a:rPr lang="en-US" dirty="0"/>
              <a:t>CRYO Performance – Full Chain (V)</a:t>
            </a:r>
          </a:p>
        </p:txBody>
      </p:sp>
      <p:sp>
        <p:nvSpPr>
          <p:cNvPr id="7" name="TextBox 6"/>
          <p:cNvSpPr txBox="1"/>
          <p:nvPr/>
        </p:nvSpPr>
        <p:spPr>
          <a:xfrm>
            <a:off x="347451" y="421070"/>
            <a:ext cx="8339349" cy="492443"/>
          </a:xfrm>
          <a:prstGeom prst="rect">
            <a:avLst/>
          </a:prstGeom>
          <a:noFill/>
        </p:spPr>
        <p:txBody>
          <a:bodyPr wrap="square" rtlCol="0">
            <a:spAutoFit/>
          </a:bodyPr>
          <a:lstStyle/>
          <a:p>
            <a:pPr marL="0" lvl="1" algn="ctr">
              <a:buClr>
                <a:srgbClr val="C00000"/>
              </a:buClr>
            </a:pPr>
            <a:r>
              <a:rPr lang="en-US" sz="1400" b="1" dirty="0"/>
              <a:t>Correlation Plots (CH60 Vs CH62) – Channel is Loaded </a:t>
            </a:r>
          </a:p>
          <a:p>
            <a:pPr marL="0" lvl="1" algn="ctr">
              <a:buClr>
                <a:srgbClr val="C00000"/>
              </a:buClr>
            </a:pPr>
            <a:r>
              <a:rPr lang="en-US" sz="1200" dirty="0">
                <a:solidFill>
                  <a:schemeClr val="bg1">
                    <a:lumMod val="50000"/>
                  </a:schemeClr>
                </a:solidFill>
              </a:rPr>
              <a:t>FE Settings: Gain 3X, Different Peaking Times, </a:t>
            </a:r>
            <a:r>
              <a:rPr lang="en-US" sz="1200" dirty="0">
                <a:solidFill>
                  <a:srgbClr val="0070C0"/>
                </a:solidFill>
              </a:rPr>
              <a:t>Cold Temp</a:t>
            </a:r>
            <a:endParaRPr lang="en-US" sz="1400" b="1" dirty="0">
              <a:solidFill>
                <a:srgbClr val="0070C0"/>
              </a:solidFill>
            </a:endParaRPr>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584" y="1373895"/>
            <a:ext cx="2635571" cy="1463040"/>
          </a:xfrm>
          <a:prstGeom prst="roundRect">
            <a:avLst>
              <a:gd name="adj" fmla="val 4866"/>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6965" y="1373895"/>
            <a:ext cx="2635571" cy="1463040"/>
          </a:xfrm>
          <a:prstGeom prst="roundRect">
            <a:avLst>
              <a:gd name="adj" fmla="val 5740"/>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584" y="3297795"/>
            <a:ext cx="2635571" cy="1463040"/>
          </a:xfrm>
          <a:prstGeom prst="roundRect">
            <a:avLst>
              <a:gd name="adj" fmla="val 5304"/>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66965" y="3297795"/>
            <a:ext cx="2635571" cy="1463040"/>
          </a:xfrm>
          <a:prstGeom prst="roundRect">
            <a:avLst>
              <a:gd name="adj" fmla="val 5741"/>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781758" y="1112360"/>
            <a:ext cx="3072399" cy="276999"/>
          </a:xfrm>
          <a:prstGeom prst="rect">
            <a:avLst/>
          </a:prstGeom>
          <a:noFill/>
        </p:spPr>
        <p:txBody>
          <a:bodyPr wrap="square" rtlCol="0">
            <a:spAutoFit/>
          </a:bodyPr>
          <a:lstStyle/>
          <a:p>
            <a:pPr algn="ctr"/>
            <a:r>
              <a:rPr lang="en-US" sz="1200" b="1" dirty="0"/>
              <a:t>ENC [e-] – With Load Board</a:t>
            </a:r>
          </a:p>
        </p:txBody>
      </p:sp>
      <p:sp>
        <p:nvSpPr>
          <p:cNvPr id="16" name="Rectangle 15"/>
          <p:cNvSpPr/>
          <p:nvPr/>
        </p:nvSpPr>
        <p:spPr>
          <a:xfrm>
            <a:off x="5479127" y="2955800"/>
            <a:ext cx="3547854" cy="1962076"/>
          </a:xfrm>
          <a:prstGeom prst="rect">
            <a:avLst/>
          </a:prstGeom>
        </p:spPr>
        <p:txBody>
          <a:bodyPr wrap="square">
            <a:spAutoFit/>
          </a:bodyPr>
          <a:lstStyle/>
          <a:p>
            <a:pPr marL="171450" indent="-171450">
              <a:buClr>
                <a:srgbClr val="C00000"/>
              </a:buClr>
              <a:buFont typeface="Arial" panose="020B0604020202020204" pitchFamily="34" charset="0"/>
              <a:buChar char="•"/>
            </a:pPr>
            <a:r>
              <a:rPr lang="en-US" sz="1000" dirty="0">
                <a:sym typeface="Wingdings" panose="05000000000000000000" pitchFamily="2" charset="2"/>
              </a:rPr>
              <a:t>Due to broadband noise coupled into the input channel, the estimated ENC with load capacitance was ~2.0X times bigger than expected from simulations</a:t>
            </a:r>
          </a:p>
          <a:p>
            <a:pPr marL="171450" indent="-171450">
              <a:buClr>
                <a:srgbClr val="C00000"/>
              </a:buClr>
              <a:buFont typeface="Arial" panose="020B0604020202020204" pitchFamily="34" charset="0"/>
              <a:buChar char="•"/>
            </a:pPr>
            <a:endParaRPr lang="en-US" sz="1000" dirty="0">
              <a:sym typeface="Wingdings" panose="05000000000000000000" pitchFamily="2" charset="2"/>
            </a:endParaRPr>
          </a:p>
          <a:p>
            <a:pPr marL="171450" indent="-171450">
              <a:buClr>
                <a:srgbClr val="C00000"/>
              </a:buClr>
              <a:buFont typeface="Arial" panose="020B0604020202020204" pitchFamily="34" charset="0"/>
              <a:buChar char="•"/>
            </a:pPr>
            <a:r>
              <a:rPr lang="en-US" sz="1000" dirty="0">
                <a:sym typeface="Wingdings" panose="05000000000000000000" pitchFamily="2" charset="2"/>
              </a:rPr>
              <a:t>Simplified uncorrelated analysis was done between two different channels (Ch60 and CH62) to estimate the uncorrelated noise of the front-end channel </a:t>
            </a:r>
          </a:p>
          <a:p>
            <a:pPr marL="628650" lvl="1" indent="-171450">
              <a:buClr>
                <a:srgbClr val="C00000"/>
              </a:buClr>
              <a:buFont typeface="Arial" panose="020B0604020202020204" pitchFamily="34" charset="0"/>
              <a:buChar char="•"/>
            </a:pPr>
            <a:r>
              <a:rPr lang="en-US" sz="850" dirty="0">
                <a:sym typeface="Wingdings" panose="05000000000000000000" pitchFamily="2" charset="2"/>
              </a:rPr>
              <a:t>At this stage uncorrelated ENC is ~x1.6 times bigger than expected from simulations</a:t>
            </a:r>
          </a:p>
          <a:p>
            <a:pPr marL="628650" lvl="1" indent="-171450">
              <a:buClr>
                <a:srgbClr val="C00000"/>
              </a:buClr>
              <a:buFont typeface="Arial" panose="020B0604020202020204" pitchFamily="34" charset="0"/>
              <a:buChar char="•"/>
            </a:pPr>
            <a:r>
              <a:rPr lang="en-US" sz="850" dirty="0">
                <a:sym typeface="Wingdings" panose="05000000000000000000" pitchFamily="2" charset="2"/>
              </a:rPr>
              <a:t>We believe that solving the board issues should give us better results. To be demonstrated. </a:t>
            </a:r>
          </a:p>
          <a:p>
            <a:pPr marL="628650" lvl="1" indent="-171450">
              <a:buClr>
                <a:srgbClr val="C00000"/>
              </a:buClr>
              <a:buFont typeface="Arial" panose="020B0604020202020204" pitchFamily="34" charset="0"/>
              <a:buChar char="•"/>
            </a:pPr>
            <a:r>
              <a:rPr lang="en-US" sz="850" dirty="0">
                <a:sym typeface="Wingdings" panose="05000000000000000000" pitchFamily="2" charset="2"/>
              </a:rPr>
              <a:t>Note this is the first time we use this cold models so it is possible that further optimization is needed</a:t>
            </a:r>
          </a:p>
        </p:txBody>
      </p:sp>
      <p:sp>
        <p:nvSpPr>
          <p:cNvPr id="19" name="TextBox 18"/>
          <p:cNvSpPr txBox="1"/>
          <p:nvPr/>
        </p:nvSpPr>
        <p:spPr>
          <a:xfrm>
            <a:off x="1092102" y="1089138"/>
            <a:ext cx="754157" cy="255389"/>
          </a:xfrm>
          <a:prstGeom prst="roundRect">
            <a:avLst/>
          </a:prstGeom>
          <a:noFill/>
          <a:ln>
            <a:solidFill>
              <a:srgbClr val="0070C0"/>
            </a:solidFill>
          </a:ln>
        </p:spPr>
        <p:txBody>
          <a:bodyPr wrap="none" rtlCol="0">
            <a:spAutoFit/>
          </a:bodyPr>
          <a:lstStyle/>
          <a:p>
            <a:r>
              <a:rPr lang="en-US" sz="900" dirty="0" err="1">
                <a:solidFill>
                  <a:srgbClr val="0070C0"/>
                </a:solidFill>
              </a:rPr>
              <a:t>Tp</a:t>
            </a:r>
            <a:r>
              <a:rPr lang="en-US" sz="900" dirty="0">
                <a:solidFill>
                  <a:srgbClr val="0070C0"/>
                </a:solidFill>
              </a:rPr>
              <a:t> = 0.6us</a:t>
            </a:r>
          </a:p>
        </p:txBody>
      </p:sp>
      <p:graphicFrame>
        <p:nvGraphicFramePr>
          <p:cNvPr id="21" name="Table 20"/>
          <p:cNvGraphicFramePr>
            <a:graphicFrameLocks noGrp="1"/>
          </p:cNvGraphicFramePr>
          <p:nvPr>
            <p:extLst>
              <p:ext uri="{D42A27DB-BD31-4B8C-83A1-F6EECF244321}">
                <p14:modId xmlns:p14="http://schemas.microsoft.com/office/powerpoint/2010/main" val="394712486"/>
              </p:ext>
            </p:extLst>
          </p:nvPr>
        </p:nvGraphicFramePr>
        <p:xfrm>
          <a:off x="5565177" y="1389360"/>
          <a:ext cx="3461803" cy="1489008"/>
        </p:xfrm>
        <a:graphic>
          <a:graphicData uri="http://schemas.openxmlformats.org/drawingml/2006/table">
            <a:tbl>
              <a:tblPr bandRow="1">
                <a:tableStyleId>{5C22544A-7EE6-4342-B048-85BDC9FD1C3A}</a:tableStyleId>
              </a:tblPr>
              <a:tblGrid>
                <a:gridCol w="895936">
                  <a:extLst>
                    <a:ext uri="{9D8B030D-6E8A-4147-A177-3AD203B41FA5}">
                      <a16:colId xmlns:a16="http://schemas.microsoft.com/office/drawing/2014/main" xmlns="" val="20000"/>
                    </a:ext>
                  </a:extLst>
                </a:gridCol>
                <a:gridCol w="1372142">
                  <a:extLst>
                    <a:ext uri="{9D8B030D-6E8A-4147-A177-3AD203B41FA5}">
                      <a16:colId xmlns:a16="http://schemas.microsoft.com/office/drawing/2014/main" xmlns="" val="20001"/>
                    </a:ext>
                  </a:extLst>
                </a:gridCol>
                <a:gridCol w="1193725">
                  <a:extLst>
                    <a:ext uri="{9D8B030D-6E8A-4147-A177-3AD203B41FA5}">
                      <a16:colId xmlns:a16="http://schemas.microsoft.com/office/drawing/2014/main" xmlns="" val="20003"/>
                    </a:ext>
                  </a:extLst>
                </a:gridCol>
              </a:tblGrid>
              <a:tr h="211387">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0" dirty="0" err="1">
                          <a:ln>
                            <a:noFill/>
                          </a:ln>
                          <a:solidFill>
                            <a:schemeClr val="bg1"/>
                          </a:solidFill>
                          <a:latin typeface="+mj-lt"/>
                        </a:rPr>
                        <a:t>Tp</a:t>
                      </a:r>
                      <a:r>
                        <a:rPr lang="en-US" sz="1050" b="0" dirty="0">
                          <a:ln>
                            <a:noFill/>
                          </a:ln>
                          <a:solidFill>
                            <a:schemeClr val="bg1"/>
                          </a:solidFill>
                          <a:latin typeface="+mj-lt"/>
                        </a:rPr>
                        <a:t> [us]</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kern="1200" dirty="0">
                          <a:ln>
                            <a:noFill/>
                          </a:ln>
                          <a:solidFill>
                            <a:schemeClr val="tx1"/>
                          </a:solidFill>
                          <a:latin typeface="+mn-lt"/>
                          <a:ea typeface="+mn-ea"/>
                          <a:cs typeface="+mn-cs"/>
                        </a:rPr>
                        <a:t>Uncorrelated ENC</a:t>
                      </a: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ln>
                            <a:noFill/>
                          </a:ln>
                          <a:solidFill>
                            <a:schemeClr val="tx1"/>
                          </a:solidFill>
                          <a:latin typeface="+mj-lt"/>
                        </a:rPr>
                        <a:t>Simulations</a:t>
                      </a:r>
                    </a:p>
                  </a:txBody>
                  <a:tcPr marL="27432" marR="27432" marT="36576" marB="36576" anchor="b">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190663">
                <a:tc vMerge="1">
                  <a:txBody>
                    <a:bodyPr/>
                    <a:lstStyle/>
                    <a:p>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ln>
                            <a:noFill/>
                          </a:ln>
                          <a:solidFill>
                            <a:srgbClr val="7030A0"/>
                          </a:solidFill>
                          <a:latin typeface="+mj-lt"/>
                        </a:rPr>
                        <a:t>With </a:t>
                      </a:r>
                      <a:r>
                        <a:rPr lang="en-US" sz="900" b="0" dirty="0" err="1">
                          <a:ln>
                            <a:noFill/>
                          </a:ln>
                          <a:solidFill>
                            <a:srgbClr val="7030A0"/>
                          </a:solidFill>
                          <a:latin typeface="+mj-lt"/>
                        </a:rPr>
                        <a:t>Cdet</a:t>
                      </a:r>
                      <a:endParaRPr lang="en-US" sz="900" b="0" dirty="0">
                        <a:ln>
                          <a:noFill/>
                        </a:ln>
                        <a:solidFill>
                          <a:srgbClr val="7030A0"/>
                        </a:solidFill>
                        <a:latin typeface="+mj-lt"/>
                      </a:endParaRPr>
                    </a:p>
                  </a:txBody>
                  <a:tcPr marL="27432" marR="27432" marT="36576" marB="36576"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kern="1200" dirty="0">
                          <a:ln>
                            <a:noFill/>
                          </a:ln>
                          <a:solidFill>
                            <a:srgbClr val="7030A0"/>
                          </a:solidFill>
                          <a:latin typeface="+mn-lt"/>
                          <a:ea typeface="+mn-ea"/>
                          <a:cs typeface="+mn-cs"/>
                        </a:rPr>
                        <a:t>With </a:t>
                      </a:r>
                      <a:r>
                        <a:rPr lang="en-US" sz="900" b="0" kern="1200" dirty="0" err="1">
                          <a:ln>
                            <a:noFill/>
                          </a:ln>
                          <a:solidFill>
                            <a:srgbClr val="7030A0"/>
                          </a:solidFill>
                          <a:latin typeface="+mn-lt"/>
                          <a:ea typeface="+mn-ea"/>
                          <a:cs typeface="+mn-cs"/>
                        </a:rPr>
                        <a:t>Cdet</a:t>
                      </a:r>
                      <a:endParaRPr lang="en-US" sz="900" b="0" kern="1200" dirty="0">
                        <a:ln>
                          <a:noFill/>
                        </a:ln>
                        <a:solidFill>
                          <a:srgbClr val="7030A0"/>
                        </a:solidFill>
                        <a:latin typeface="+mn-lt"/>
                        <a:ea typeface="+mn-ea"/>
                        <a:cs typeface="+mn-cs"/>
                      </a:endParaRP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261381">
                <a:tc>
                  <a:txBody>
                    <a:bodyPr/>
                    <a:lstStyle/>
                    <a:p>
                      <a:pPr algn="ctr"/>
                      <a:r>
                        <a:rPr lang="en-US" sz="1050" b="0" dirty="0">
                          <a:ln>
                            <a:noFill/>
                          </a:ln>
                          <a:solidFill>
                            <a:schemeClr val="tx1"/>
                          </a:solidFill>
                          <a:latin typeface="+mj-lt"/>
                        </a:rPr>
                        <a:t>0.6</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rgbClr val="000000"/>
                          </a:solidFill>
                          <a:effectLst/>
                          <a:latin typeface="+mj-lt"/>
                        </a:rPr>
                        <a:t>1240</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589</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261381">
                <a:tc>
                  <a:txBody>
                    <a:bodyPr/>
                    <a:lstStyle/>
                    <a:p>
                      <a:pPr algn="ctr"/>
                      <a:r>
                        <a:rPr lang="en-US" sz="1050" b="0" dirty="0">
                          <a:ln>
                            <a:noFill/>
                          </a:ln>
                          <a:solidFill>
                            <a:schemeClr val="tx1"/>
                          </a:solidFill>
                          <a:latin typeface="+mj-lt"/>
                        </a:rPr>
                        <a:t>1.2</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rgbClr val="000000"/>
                          </a:solidFill>
                          <a:effectLst/>
                          <a:latin typeface="+mj-lt"/>
                        </a:rPr>
                        <a:t>880</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495</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261381">
                <a:tc>
                  <a:txBody>
                    <a:bodyPr/>
                    <a:lstStyle/>
                    <a:p>
                      <a:pPr algn="ctr"/>
                      <a:r>
                        <a:rPr lang="en-US" sz="1050" b="0" dirty="0">
                          <a:ln>
                            <a:noFill/>
                          </a:ln>
                          <a:solidFill>
                            <a:schemeClr val="tx1"/>
                          </a:solidFill>
                          <a:latin typeface="+mj-lt"/>
                        </a:rPr>
                        <a:t>2.4</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rgbClr val="000000"/>
                          </a:solidFill>
                          <a:effectLst/>
                          <a:latin typeface="+mj-lt"/>
                        </a:rPr>
                        <a:t>731</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425</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61381">
                <a:tc>
                  <a:txBody>
                    <a:bodyPr/>
                    <a:lstStyle/>
                    <a:p>
                      <a:pPr algn="ctr"/>
                      <a:r>
                        <a:rPr lang="en-US" sz="1050" b="0" dirty="0">
                          <a:ln>
                            <a:noFill/>
                          </a:ln>
                          <a:solidFill>
                            <a:schemeClr val="tx1"/>
                          </a:solidFill>
                          <a:latin typeface="+mj-lt"/>
                        </a:rPr>
                        <a:t>3.6</a:t>
                      </a:r>
                    </a:p>
                  </a:txBody>
                  <a:tcPr marL="27432" marR="27432" marT="36576" marB="36576" anchor="ctr">
                    <a:lnL w="19050"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050" b="0" i="0" u="none" strike="noStrike" dirty="0">
                          <a:solidFill>
                            <a:srgbClr val="000000"/>
                          </a:solidFill>
                          <a:effectLst/>
                          <a:latin typeface="+mj-lt"/>
                        </a:rPr>
                        <a:t>635</a:t>
                      </a:r>
                    </a:p>
                  </a:txBody>
                  <a:tcPr marL="9525" marR="9525" marT="9525"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50" b="0" dirty="0">
                          <a:ln>
                            <a:noFill/>
                          </a:ln>
                          <a:solidFill>
                            <a:schemeClr val="tx1"/>
                          </a:solidFill>
                          <a:latin typeface="+mj-lt"/>
                        </a:rPr>
                        <a:t>395</a:t>
                      </a:r>
                    </a:p>
                  </a:txBody>
                  <a:tcPr marL="27432" marR="27432" marT="36576" marB="36576" anchor="ctr">
                    <a:lnL w="6350" cap="flat" cmpd="sng" algn="ctr">
                      <a:solidFill>
                        <a:schemeClr val="bg1">
                          <a:lumMod val="85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bl>
          </a:graphicData>
        </a:graphic>
      </p:graphicFrame>
      <p:sp>
        <p:nvSpPr>
          <p:cNvPr id="22" name="TextBox 21"/>
          <p:cNvSpPr txBox="1"/>
          <p:nvPr/>
        </p:nvSpPr>
        <p:spPr>
          <a:xfrm>
            <a:off x="1092102" y="2990555"/>
            <a:ext cx="754157" cy="255389"/>
          </a:xfrm>
          <a:prstGeom prst="roundRect">
            <a:avLst/>
          </a:prstGeom>
          <a:noFill/>
          <a:ln>
            <a:solidFill>
              <a:srgbClr val="0070C0"/>
            </a:solidFill>
          </a:ln>
        </p:spPr>
        <p:txBody>
          <a:bodyPr wrap="none" rtlCol="0">
            <a:spAutoFit/>
          </a:bodyPr>
          <a:lstStyle/>
          <a:p>
            <a:r>
              <a:rPr lang="en-US" sz="900" dirty="0" err="1">
                <a:solidFill>
                  <a:srgbClr val="0070C0"/>
                </a:solidFill>
              </a:rPr>
              <a:t>Tp</a:t>
            </a:r>
            <a:r>
              <a:rPr lang="en-US" sz="900" dirty="0">
                <a:solidFill>
                  <a:srgbClr val="0070C0"/>
                </a:solidFill>
              </a:rPr>
              <a:t> = 2.4us</a:t>
            </a:r>
          </a:p>
        </p:txBody>
      </p:sp>
      <p:sp>
        <p:nvSpPr>
          <p:cNvPr id="23" name="TextBox 22"/>
          <p:cNvSpPr txBox="1"/>
          <p:nvPr/>
        </p:nvSpPr>
        <p:spPr>
          <a:xfrm>
            <a:off x="3804914" y="1089796"/>
            <a:ext cx="754157" cy="255389"/>
          </a:xfrm>
          <a:prstGeom prst="roundRect">
            <a:avLst/>
          </a:prstGeom>
          <a:noFill/>
          <a:ln>
            <a:solidFill>
              <a:srgbClr val="0070C0"/>
            </a:solidFill>
          </a:ln>
        </p:spPr>
        <p:txBody>
          <a:bodyPr wrap="none" rtlCol="0">
            <a:spAutoFit/>
          </a:bodyPr>
          <a:lstStyle/>
          <a:p>
            <a:r>
              <a:rPr lang="en-US" sz="900" dirty="0" err="1">
                <a:solidFill>
                  <a:srgbClr val="0070C0"/>
                </a:solidFill>
              </a:rPr>
              <a:t>Tp</a:t>
            </a:r>
            <a:r>
              <a:rPr lang="en-US" sz="900" dirty="0">
                <a:solidFill>
                  <a:srgbClr val="0070C0"/>
                </a:solidFill>
              </a:rPr>
              <a:t> = 1.2us</a:t>
            </a:r>
          </a:p>
        </p:txBody>
      </p:sp>
      <p:sp>
        <p:nvSpPr>
          <p:cNvPr id="24" name="TextBox 23"/>
          <p:cNvSpPr txBox="1"/>
          <p:nvPr/>
        </p:nvSpPr>
        <p:spPr>
          <a:xfrm>
            <a:off x="3804914" y="2991213"/>
            <a:ext cx="754157" cy="255389"/>
          </a:xfrm>
          <a:prstGeom prst="roundRect">
            <a:avLst/>
          </a:prstGeom>
          <a:noFill/>
          <a:ln>
            <a:solidFill>
              <a:srgbClr val="0070C0"/>
            </a:solidFill>
          </a:ln>
        </p:spPr>
        <p:txBody>
          <a:bodyPr wrap="none" rtlCol="0">
            <a:spAutoFit/>
          </a:bodyPr>
          <a:lstStyle/>
          <a:p>
            <a:r>
              <a:rPr lang="en-US" sz="900" dirty="0" err="1">
                <a:solidFill>
                  <a:srgbClr val="0070C0"/>
                </a:solidFill>
              </a:rPr>
              <a:t>Tp</a:t>
            </a:r>
            <a:r>
              <a:rPr lang="en-US" sz="900" dirty="0">
                <a:solidFill>
                  <a:srgbClr val="0070C0"/>
                </a:solidFill>
              </a:rPr>
              <a:t> = 3.6us</a:t>
            </a:r>
          </a:p>
        </p:txBody>
      </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32</a:t>
            </a:fld>
            <a:endParaRPr lang="en-US" dirty="0"/>
          </a:p>
        </p:txBody>
      </p:sp>
    </p:spTree>
    <p:extLst>
      <p:ext uri="{BB962C8B-B14F-4D97-AF65-F5344CB8AC3E}">
        <p14:creationId xmlns:p14="http://schemas.microsoft.com/office/powerpoint/2010/main" val="2801722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CRYO Performance – Cold Board Layout Layers</a:t>
            </a:r>
          </a:p>
        </p:txBody>
      </p:sp>
      <p:pic>
        <p:nvPicPr>
          <p:cNvPr id="6"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440" y="1098955"/>
            <a:ext cx="2212855" cy="193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9295" y="1098955"/>
            <a:ext cx="2161755" cy="193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10405" y="1098955"/>
            <a:ext cx="2335050" cy="193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53110" y="1098955"/>
            <a:ext cx="2161755" cy="193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135" y="3134420"/>
            <a:ext cx="2161755" cy="193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29295" y="3134420"/>
            <a:ext cx="2378005" cy="193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10405" y="3134420"/>
            <a:ext cx="2161755" cy="193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953110" y="3134420"/>
            <a:ext cx="2183971" cy="193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347449" y="421070"/>
            <a:ext cx="8103455" cy="600164"/>
          </a:xfrm>
          <a:prstGeom prst="rect">
            <a:avLst/>
          </a:prstGeom>
        </p:spPr>
        <p:txBody>
          <a:bodyPr wrap="square">
            <a:spAutoFit/>
          </a:bodyPr>
          <a:lstStyle/>
          <a:p>
            <a:pPr marL="171450" indent="-171450">
              <a:buClr>
                <a:srgbClr val="C00000"/>
              </a:buClr>
              <a:buFont typeface="Arial" panose="020B0604020202020204" pitchFamily="34" charset="0"/>
              <a:buChar char="•"/>
            </a:pPr>
            <a:r>
              <a:rPr lang="en-US" sz="1200" dirty="0"/>
              <a:t>Broad band couplings to the inputs of the ASIC and the LDOs external planes through PCB traces of cold board</a:t>
            </a:r>
            <a:endParaRPr lang="en-US" sz="1200" dirty="0">
              <a:sym typeface="Wingdings" panose="05000000000000000000" pitchFamily="2" charset="2"/>
            </a:endParaRPr>
          </a:p>
          <a:p>
            <a:pPr marL="628650" lvl="1" indent="-171450">
              <a:buClr>
                <a:srgbClr val="C00000"/>
              </a:buClr>
              <a:buFont typeface="Arial" panose="020B0604020202020204" pitchFamily="34" charset="0"/>
              <a:buChar char="•"/>
            </a:pPr>
            <a:r>
              <a:rPr lang="en-US" sz="1050" dirty="0"/>
              <a:t>Planes of supply and ground are on top and underneath the input traces of the ASIC</a:t>
            </a:r>
          </a:p>
          <a:p>
            <a:pPr marL="628650" lvl="1" indent="-171450">
              <a:buClr>
                <a:srgbClr val="C00000"/>
              </a:buClr>
              <a:buFont typeface="Arial" panose="020B0604020202020204" pitchFamily="34" charset="0"/>
              <a:buChar char="•"/>
            </a:pPr>
            <a:r>
              <a:rPr lang="en-US" sz="1050" dirty="0"/>
              <a:t>New test board is under development </a:t>
            </a:r>
            <a:r>
              <a:rPr lang="en-US" sz="1050" dirty="0">
                <a:sym typeface="Wingdings" panose="05000000000000000000" pitchFamily="2" charset="2"/>
              </a:rPr>
              <a:t>with </a:t>
            </a:r>
            <a:r>
              <a:rPr lang="en-US" sz="1050" dirty="0"/>
              <a:t>improved layout to eliminate undesired couplings</a:t>
            </a:r>
            <a:endParaRPr lang="en-US" sz="1050" dirty="0">
              <a:sym typeface="Wingdings" panose="05000000000000000000" pitchFamily="2" charset="2"/>
            </a:endParaRPr>
          </a:p>
        </p:txBody>
      </p:sp>
      <p:sp>
        <p:nvSpPr>
          <p:cNvPr id="3" name="Slide Number Placeholder 2"/>
          <p:cNvSpPr>
            <a:spLocks noGrp="1"/>
          </p:cNvSpPr>
          <p:nvPr>
            <p:ph type="sldNum" sz="quarter" idx="11"/>
          </p:nvPr>
        </p:nvSpPr>
        <p:spPr>
          <a:xfrm>
            <a:off x="8823263" y="4738690"/>
            <a:ext cx="318932" cy="404813"/>
          </a:xfrm>
        </p:spPr>
        <p:txBody>
          <a:bodyPr/>
          <a:lstStyle/>
          <a:p>
            <a:fld id="{5BD36294-2849-48A8-8531-5354CF3095D2}" type="slidenum">
              <a:rPr lang="en-US" smtClean="0"/>
              <a:pPr/>
              <a:t>33</a:t>
            </a:fld>
            <a:endParaRPr lang="en-US" dirty="0"/>
          </a:p>
        </p:txBody>
      </p:sp>
    </p:spTree>
    <p:extLst>
      <p:ext uri="{BB962C8B-B14F-4D97-AF65-F5344CB8AC3E}">
        <p14:creationId xmlns:p14="http://schemas.microsoft.com/office/powerpoint/2010/main" val="1060031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47451" y="1369543"/>
            <a:ext cx="8339349" cy="2277547"/>
          </a:xfrm>
          <a:prstGeom prst="rect">
            <a:avLst/>
          </a:prstGeom>
          <a:noFill/>
        </p:spPr>
        <p:txBody>
          <a:bodyPr wrap="square" rtlCol="0">
            <a:spAutoFit/>
          </a:bodyPr>
          <a:lstStyle/>
          <a:p>
            <a:pPr marL="171450" indent="-171450">
              <a:buClr>
                <a:schemeClr val="bg1">
                  <a:lumMod val="50000"/>
                </a:schemeClr>
              </a:buClr>
              <a:buFont typeface="Arial" panose="020B0604020202020204" pitchFamily="34" charset="0"/>
              <a:buChar char="•"/>
            </a:pPr>
            <a:r>
              <a:rPr lang="en-US" sz="1600" b="1" dirty="0">
                <a:solidFill>
                  <a:schemeClr val="bg1">
                    <a:lumMod val="65000"/>
                  </a:schemeClr>
                </a:solidFill>
              </a:rPr>
              <a:t>CRYO Specifications</a:t>
            </a:r>
          </a:p>
          <a:p>
            <a:pPr marL="171450" indent="-171450">
              <a:buClr>
                <a:srgbClr val="C00000"/>
              </a:buClr>
              <a:buFont typeface="Arial" panose="020B0604020202020204" pitchFamily="34" charset="0"/>
              <a:buChar char="•"/>
            </a:pPr>
            <a:endParaRPr lang="en-US" sz="1600" b="1" dirty="0"/>
          </a:p>
          <a:p>
            <a:pPr marL="171450" indent="-171450">
              <a:buClr>
                <a:schemeClr val="bg1">
                  <a:lumMod val="50000"/>
                </a:schemeClr>
              </a:buClr>
              <a:buFont typeface="Arial" panose="020B0604020202020204" pitchFamily="34" charset="0"/>
              <a:buChar char="•"/>
            </a:pPr>
            <a:r>
              <a:rPr lang="en-US" sz="1600" b="1" dirty="0">
                <a:solidFill>
                  <a:schemeClr val="bg1">
                    <a:lumMod val="65000"/>
                  </a:schemeClr>
                </a:solidFill>
              </a:rPr>
              <a:t>Test Bench for Characterization</a:t>
            </a:r>
          </a:p>
          <a:p>
            <a:pPr marL="628650" lvl="1" indent="-171450">
              <a:buClr>
                <a:srgbClr val="C00000"/>
              </a:buClr>
              <a:buFont typeface="Arial" panose="020B0604020202020204" pitchFamily="34" charset="0"/>
              <a:buChar char="•"/>
            </a:pPr>
            <a:endParaRPr lang="en-US" sz="1600" b="1" dirty="0"/>
          </a:p>
          <a:p>
            <a:pPr marL="171450" indent="-171450">
              <a:buClr>
                <a:schemeClr val="bg1">
                  <a:lumMod val="50000"/>
                </a:schemeClr>
              </a:buClr>
              <a:buFont typeface="Arial" panose="020B0604020202020204" pitchFamily="34" charset="0"/>
              <a:buChar char="•"/>
            </a:pPr>
            <a:r>
              <a:rPr lang="en-US" sz="1600" b="1" dirty="0">
                <a:solidFill>
                  <a:schemeClr val="bg1">
                    <a:lumMod val="65000"/>
                  </a:schemeClr>
                </a:solidFill>
              </a:rPr>
              <a:t>Functionality Test</a:t>
            </a:r>
          </a:p>
          <a:p>
            <a:pPr marL="628650" lvl="1" indent="-171450">
              <a:buClr>
                <a:srgbClr val="C00000"/>
              </a:buClr>
              <a:buFont typeface="Arial" panose="020B0604020202020204" pitchFamily="34" charset="0"/>
              <a:buChar char="•"/>
            </a:pPr>
            <a:endParaRPr lang="en-US" sz="1400" dirty="0"/>
          </a:p>
          <a:p>
            <a:pPr marL="171450" indent="-171450">
              <a:buClr>
                <a:schemeClr val="bg1">
                  <a:lumMod val="50000"/>
                </a:schemeClr>
              </a:buClr>
              <a:buFont typeface="Arial" panose="020B0604020202020204" pitchFamily="34" charset="0"/>
              <a:buChar char="•"/>
            </a:pPr>
            <a:r>
              <a:rPr lang="en-US" sz="1600" b="1" dirty="0">
                <a:solidFill>
                  <a:schemeClr val="bg1">
                    <a:lumMod val="65000"/>
                  </a:schemeClr>
                </a:solidFill>
              </a:rPr>
              <a:t>CRYO performance</a:t>
            </a:r>
          </a:p>
          <a:p>
            <a:pPr marL="628650" lvl="1" indent="-171450">
              <a:buClr>
                <a:srgbClr val="C00000"/>
              </a:buClr>
              <a:buFont typeface="Arial" panose="020B0604020202020204" pitchFamily="34" charset="0"/>
              <a:buChar char="•"/>
            </a:pPr>
            <a:endParaRPr lang="en-US" sz="1600" dirty="0"/>
          </a:p>
          <a:p>
            <a:pPr marL="171450" indent="-171450">
              <a:buClr>
                <a:srgbClr val="C00000"/>
              </a:buClr>
              <a:buFont typeface="Arial" panose="020B0604020202020204" pitchFamily="34" charset="0"/>
              <a:buChar char="•"/>
            </a:pPr>
            <a:r>
              <a:rPr lang="en-US" sz="1600" b="1" dirty="0"/>
              <a:t>Summary and Next Steps</a:t>
            </a:r>
          </a:p>
        </p:txBody>
      </p:sp>
      <p:sp>
        <p:nvSpPr>
          <p:cNvPr id="4" name="Title 3"/>
          <p:cNvSpPr>
            <a:spLocks noGrp="1"/>
          </p:cNvSpPr>
          <p:nvPr>
            <p:ph type="title"/>
          </p:nvPr>
        </p:nvSpPr>
        <p:spPr>
          <a:xfrm>
            <a:off x="451822" y="72999"/>
            <a:ext cx="8103570" cy="307777"/>
          </a:xfrm>
        </p:spPr>
        <p:txBody>
          <a:bodyPr wrap="square">
            <a:spAutoFit/>
          </a:bodyPr>
          <a:lstStyle/>
          <a:p>
            <a:r>
              <a:rPr lang="en-US" dirty="0"/>
              <a:t>OUTLINE</a:t>
            </a:r>
          </a:p>
        </p:txBody>
      </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34</a:t>
            </a:fld>
            <a:endParaRPr lang="en-US" dirty="0"/>
          </a:p>
        </p:txBody>
      </p:sp>
    </p:spTree>
    <p:extLst>
      <p:ext uri="{BB962C8B-B14F-4D97-AF65-F5344CB8AC3E}">
        <p14:creationId xmlns:p14="http://schemas.microsoft.com/office/powerpoint/2010/main" val="2849592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1822" y="72999"/>
            <a:ext cx="8103570" cy="307777"/>
          </a:xfrm>
        </p:spPr>
        <p:txBody>
          <a:bodyPr wrap="square">
            <a:spAutoFit/>
          </a:bodyPr>
          <a:lstStyle/>
          <a:p>
            <a:r>
              <a:rPr lang="en-US" dirty="0"/>
              <a:t>Summary and Next Steps</a:t>
            </a:r>
          </a:p>
        </p:txBody>
      </p:sp>
      <p:sp>
        <p:nvSpPr>
          <p:cNvPr id="5" name="TextBox 4"/>
          <p:cNvSpPr txBox="1"/>
          <p:nvPr/>
        </p:nvSpPr>
        <p:spPr>
          <a:xfrm>
            <a:off x="232235" y="478344"/>
            <a:ext cx="8571717" cy="4608954"/>
          </a:xfrm>
          <a:prstGeom prst="rect">
            <a:avLst/>
          </a:prstGeom>
          <a:noFill/>
        </p:spPr>
        <p:txBody>
          <a:bodyPr wrap="square" rtlCol="0" anchor="t">
            <a:spAutoFit/>
          </a:bodyPr>
          <a:lstStyle/>
          <a:p>
            <a:pPr marL="285750" indent="-168275">
              <a:buClr>
                <a:srgbClr val="C00000"/>
              </a:buClr>
              <a:buFont typeface="Arial" panose="020B0604020202020204" pitchFamily="34" charset="0"/>
              <a:buChar char="•"/>
            </a:pPr>
            <a:r>
              <a:rPr lang="en-US" sz="1200" dirty="0"/>
              <a:t>First version of CRYO showed very good results as key building blocks were functional at first chip iteration and most performance are met</a:t>
            </a:r>
          </a:p>
          <a:p>
            <a:pPr marL="742950" lvl="1" indent="-168275">
              <a:buClr>
                <a:srgbClr val="C00000"/>
              </a:buClr>
              <a:buFont typeface="Arial" panose="020B0604020202020204" pitchFamily="34" charset="0"/>
              <a:buChar char="•"/>
            </a:pPr>
            <a:r>
              <a:rPr lang="en-US" sz="1000" dirty="0"/>
              <a:t>ASIC configuration through SACI</a:t>
            </a:r>
          </a:p>
          <a:p>
            <a:pPr marL="742950" lvl="1" indent="-168275">
              <a:buClr>
                <a:srgbClr val="C00000"/>
              </a:buClr>
              <a:buFont typeface="Arial" panose="020B0604020202020204" pitchFamily="34" charset="0"/>
              <a:buChar char="•"/>
            </a:pPr>
            <a:r>
              <a:rPr lang="en-US" sz="1000" dirty="0"/>
              <a:t>On chip supply regulation</a:t>
            </a:r>
          </a:p>
          <a:p>
            <a:pPr marL="742950" lvl="1" indent="-168275">
              <a:buClr>
                <a:srgbClr val="C00000"/>
              </a:buClr>
              <a:buFont typeface="Arial" panose="020B0604020202020204" pitchFamily="34" charset="0"/>
              <a:buChar char="•"/>
            </a:pPr>
            <a:r>
              <a:rPr lang="en-US" sz="1000" dirty="0"/>
              <a:t>Reference generation of ADC</a:t>
            </a:r>
          </a:p>
          <a:p>
            <a:pPr marL="742950" lvl="1" indent="-168275">
              <a:buClr>
                <a:srgbClr val="C00000"/>
              </a:buClr>
              <a:buFont typeface="Arial" panose="020B0604020202020204" pitchFamily="34" charset="0"/>
              <a:buChar char="•"/>
            </a:pPr>
            <a:r>
              <a:rPr lang="en-US" sz="1000" dirty="0"/>
              <a:t>Data communication (CRYO-FPGA)</a:t>
            </a:r>
          </a:p>
          <a:p>
            <a:pPr marL="742950" lvl="1" indent="-168275">
              <a:buClr>
                <a:srgbClr val="C00000"/>
              </a:buClr>
              <a:buFont typeface="Arial" panose="020B0604020202020204" pitchFamily="34" charset="0"/>
              <a:buChar char="•"/>
            </a:pPr>
            <a:r>
              <a:rPr lang="en-US" sz="1000" dirty="0"/>
              <a:t>LVDS TXs and RXs operation</a:t>
            </a:r>
          </a:p>
          <a:p>
            <a:pPr marL="742950" lvl="1" indent="-168275">
              <a:buClr>
                <a:srgbClr val="C00000"/>
              </a:buClr>
              <a:buFont typeface="Arial" panose="020B0604020202020204" pitchFamily="34" charset="0"/>
              <a:buChar char="•"/>
            </a:pPr>
            <a:r>
              <a:rPr lang="en-US" sz="1000" dirty="0"/>
              <a:t>Analog front-end and back-end operation</a:t>
            </a:r>
          </a:p>
          <a:p>
            <a:pPr marL="742950" lvl="1" indent="-168275">
              <a:buClr>
                <a:srgbClr val="C00000"/>
              </a:buClr>
              <a:buFont typeface="Arial" panose="020B0604020202020204" pitchFamily="34" charset="0"/>
              <a:buChar char="•"/>
            </a:pPr>
            <a:r>
              <a:rPr lang="en-US" sz="1000" dirty="0"/>
              <a:t>Full chain and ADC operation</a:t>
            </a:r>
          </a:p>
          <a:p>
            <a:pPr marL="117475">
              <a:buClr>
                <a:srgbClr val="C00000"/>
              </a:buClr>
            </a:pPr>
            <a:endParaRPr lang="en-US" sz="900" dirty="0"/>
          </a:p>
          <a:p>
            <a:pPr marL="285750" indent="-168275">
              <a:buClr>
                <a:srgbClr val="C00000"/>
              </a:buClr>
              <a:buFont typeface="Arial" panose="020B0604020202020204" pitchFamily="34" charset="0"/>
              <a:buChar char="•"/>
            </a:pPr>
            <a:r>
              <a:rPr lang="en-US" sz="1200" dirty="0"/>
              <a:t>Discovered a couple of issues during the test validation. All of them have been fully understood and fixed on the second  prototype of CRYO (more in next talk)</a:t>
            </a:r>
          </a:p>
          <a:p>
            <a:pPr marL="742950" lvl="1" indent="-168275">
              <a:buClr>
                <a:srgbClr val="C00000"/>
              </a:buClr>
              <a:buFont typeface="Arial" panose="020B0604020202020204" pitchFamily="34" charset="0"/>
              <a:buChar char="•"/>
            </a:pPr>
            <a:r>
              <a:rPr lang="en-US" sz="1000" dirty="0"/>
              <a:t>“Ghost effect” in the digital back-end. </a:t>
            </a:r>
          </a:p>
          <a:p>
            <a:pPr marL="742950" lvl="1" indent="-168275">
              <a:buClr>
                <a:srgbClr val="C00000"/>
              </a:buClr>
              <a:buFont typeface="Arial" panose="020B0604020202020204" pitchFamily="34" charset="0"/>
              <a:buChar char="•"/>
            </a:pPr>
            <a:r>
              <a:rPr lang="en-US" sz="1000" dirty="0"/>
              <a:t>Saturation issue in the analog monitor operating at cold temperature</a:t>
            </a:r>
          </a:p>
          <a:p>
            <a:pPr marL="285750" indent="-168275">
              <a:buClr>
                <a:srgbClr val="C00000"/>
              </a:buClr>
              <a:buFont typeface="Arial" panose="020B0604020202020204" pitchFamily="34" charset="0"/>
              <a:buChar char="•"/>
            </a:pPr>
            <a:endParaRPr lang="en-US" sz="900" dirty="0"/>
          </a:p>
          <a:p>
            <a:pPr marL="285750" indent="-168275">
              <a:buClr>
                <a:srgbClr val="C00000"/>
              </a:buClr>
              <a:buFont typeface="Arial" panose="020B0604020202020204" pitchFamily="34" charset="0"/>
              <a:buChar char="•"/>
            </a:pPr>
            <a:r>
              <a:rPr lang="en-US" sz="1200" dirty="0"/>
              <a:t>In terms of performance the ADC achieved a linearity within ±1LSB at the target dynamic range. Similarly, the achieved resolution was 10.1 bit which was close to specification</a:t>
            </a:r>
          </a:p>
          <a:p>
            <a:pPr marL="742950" lvl="1" indent="-168275">
              <a:buClr>
                <a:srgbClr val="C00000"/>
              </a:buClr>
              <a:buFont typeface="Arial" panose="020B0604020202020204" pitchFamily="34" charset="0"/>
              <a:buChar char="•"/>
            </a:pPr>
            <a:r>
              <a:rPr lang="en-US" sz="1000" dirty="0"/>
              <a:t>Given the information extracted from the tests, an optimized version of the ADC was implemented in the second prototype of CRYO to improve the ENOB and linearity (more in next talk)</a:t>
            </a:r>
          </a:p>
          <a:p>
            <a:pPr marL="285750" indent="-168275">
              <a:buClr>
                <a:srgbClr val="C00000"/>
              </a:buClr>
              <a:buFont typeface="Arial" panose="020B0604020202020204" pitchFamily="34" charset="0"/>
              <a:buChar char="•"/>
            </a:pPr>
            <a:endParaRPr lang="en-US" sz="900" dirty="0"/>
          </a:p>
          <a:p>
            <a:pPr marL="285750" indent="-168275">
              <a:buClr>
                <a:srgbClr val="C00000"/>
              </a:buClr>
              <a:buFont typeface="Arial" panose="020B0604020202020204" pitchFamily="34" charset="0"/>
              <a:buChar char="•"/>
            </a:pPr>
            <a:r>
              <a:rPr lang="en-US" sz="1200" dirty="0"/>
              <a:t>Noise performance characterization of the front-end channel was measured on the full chain of CRYO and the measured ENC was slightly higher than expected from simulations, but this is also largely understood (more characterization with new boards is required as well as measurements on the second prototype)</a:t>
            </a:r>
          </a:p>
          <a:p>
            <a:pPr marL="742950" lvl="1" indent="-168275">
              <a:buClr>
                <a:srgbClr val="C00000"/>
              </a:buClr>
              <a:buFont typeface="Arial" panose="020B0604020202020204" pitchFamily="34" charset="0"/>
              <a:buChar char="•"/>
            </a:pPr>
            <a:r>
              <a:rPr lang="en-US" sz="1000" dirty="0">
                <a:sym typeface="Wingdings" panose="05000000000000000000" pitchFamily="2" charset="2"/>
              </a:rPr>
              <a:t>Noise is coupled to the input channel through power planes of the cold board, however, a new test board layout is being implemented </a:t>
            </a:r>
            <a:r>
              <a:rPr lang="en-US" sz="1000" dirty="0"/>
              <a:t>to eliminate undesired couplings and improve the noise performance</a:t>
            </a:r>
          </a:p>
          <a:p>
            <a:pPr marL="285750" indent="-168275">
              <a:buClr>
                <a:srgbClr val="C00000"/>
              </a:buClr>
              <a:buFont typeface="Arial" panose="020B0604020202020204" pitchFamily="34" charset="0"/>
              <a:buChar char="•"/>
            </a:pPr>
            <a:endParaRPr lang="en-US" sz="900" dirty="0"/>
          </a:p>
          <a:p>
            <a:pPr marL="285750" indent="-168275">
              <a:buClr>
                <a:srgbClr val="C00000"/>
              </a:buClr>
              <a:buFont typeface="Arial" panose="020B0604020202020204" pitchFamily="34" charset="0"/>
              <a:buChar char="•"/>
            </a:pPr>
            <a:r>
              <a:rPr lang="en-US" sz="1200" dirty="0"/>
              <a:t>Measurements with 25m long cable received recently from Fermilab will be conducted soon</a:t>
            </a:r>
          </a:p>
        </p:txBody>
      </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35</a:t>
            </a:fld>
            <a:endParaRPr lang="en-US" dirty="0"/>
          </a:p>
        </p:txBody>
      </p:sp>
    </p:spTree>
    <p:extLst>
      <p:ext uri="{BB962C8B-B14F-4D97-AF65-F5344CB8AC3E}">
        <p14:creationId xmlns:p14="http://schemas.microsoft.com/office/powerpoint/2010/main" val="2213510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04329" y="843525"/>
            <a:ext cx="1794426" cy="1437681"/>
            <a:chOff x="5619544" y="889021"/>
            <a:chExt cx="1794426" cy="1437681"/>
          </a:xfrm>
        </p:grpSpPr>
        <p:pic>
          <p:nvPicPr>
            <p:cNvPr id="307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19544" y="1189170"/>
              <a:ext cx="1794426" cy="1137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808871" y="889021"/>
              <a:ext cx="1415772" cy="338554"/>
            </a:xfrm>
            <a:prstGeom prst="rect">
              <a:avLst/>
            </a:prstGeom>
            <a:noFill/>
          </p:spPr>
          <p:txBody>
            <a:bodyPr wrap="none" rtlCol="0">
              <a:spAutoFit/>
            </a:bodyPr>
            <a:lstStyle/>
            <a:p>
              <a:pPr algn="ctr"/>
              <a:r>
                <a:rPr lang="en-US" sz="800" dirty="0"/>
                <a:t>Fluid simulations </a:t>
              </a:r>
            </a:p>
            <a:p>
              <a:pPr algn="ctr"/>
              <a:r>
                <a:rPr lang="en-US" sz="800" dirty="0"/>
                <a:t>with </a:t>
              </a:r>
              <a:r>
                <a:rPr lang="en-US" sz="800" dirty="0" err="1"/>
                <a:t>LXe</a:t>
              </a:r>
              <a:r>
                <a:rPr lang="en-US" sz="800" dirty="0"/>
                <a:t> in SOLIDWORKS</a:t>
              </a:r>
            </a:p>
          </p:txBody>
        </p:sp>
      </p:grpSp>
      <p:sp>
        <p:nvSpPr>
          <p:cNvPr id="2" name="Slide Number Placeholder 1"/>
          <p:cNvSpPr>
            <a:spLocks noGrp="1"/>
          </p:cNvSpPr>
          <p:nvPr>
            <p:ph type="sldNum" sz="quarter" idx="11"/>
          </p:nvPr>
        </p:nvSpPr>
        <p:spPr/>
        <p:txBody>
          <a:bodyPr/>
          <a:lstStyle/>
          <a:p>
            <a:fld id="{5BD36294-2849-48A8-8531-5354CF3095D2}" type="slidenum">
              <a:rPr lang="en-US" smtClean="0"/>
              <a:pPr/>
              <a:t>36</a:t>
            </a:fld>
            <a:endParaRPr lang="en-US" dirty="0"/>
          </a:p>
        </p:txBody>
      </p:sp>
      <p:sp>
        <p:nvSpPr>
          <p:cNvPr id="3" name="Title 2"/>
          <p:cNvSpPr>
            <a:spLocks noGrp="1"/>
          </p:cNvSpPr>
          <p:nvPr>
            <p:ph type="title"/>
          </p:nvPr>
        </p:nvSpPr>
        <p:spPr/>
        <p:txBody>
          <a:bodyPr/>
          <a:lstStyle/>
          <a:p>
            <a:r>
              <a:rPr lang="en-US" dirty="0"/>
              <a:t>One More Thing…Does CRYO Boil </a:t>
            </a:r>
            <a:r>
              <a:rPr lang="en-US" dirty="0" err="1"/>
              <a:t>LAr</a:t>
            </a:r>
            <a:r>
              <a:rPr lang="en-US" dirty="0"/>
              <a:t>?</a:t>
            </a:r>
          </a:p>
        </p:txBody>
      </p:sp>
      <p:sp>
        <p:nvSpPr>
          <p:cNvPr id="6" name="TextBox 5"/>
          <p:cNvSpPr txBox="1"/>
          <p:nvPr/>
        </p:nvSpPr>
        <p:spPr>
          <a:xfrm>
            <a:off x="1805" y="667675"/>
            <a:ext cx="5261484" cy="3547125"/>
          </a:xfrm>
          <a:prstGeom prst="rect">
            <a:avLst/>
          </a:prstGeom>
          <a:noFill/>
        </p:spPr>
        <p:txBody>
          <a:bodyPr wrap="square" rtlCol="0" anchor="t">
            <a:spAutoFit/>
          </a:bodyPr>
          <a:lstStyle/>
          <a:p>
            <a:pPr marL="285750" indent="-168275">
              <a:buClr>
                <a:srgbClr val="C00000"/>
              </a:buClr>
              <a:buFont typeface="Arial" panose="020B0604020202020204" pitchFamily="34" charset="0"/>
              <a:buChar char="•"/>
            </a:pPr>
            <a:endParaRPr lang="en-US" sz="1300" dirty="0"/>
          </a:p>
          <a:p>
            <a:pPr marL="285750" indent="-168275">
              <a:buClr>
                <a:srgbClr val="C00000"/>
              </a:buClr>
              <a:buFont typeface="Arial" panose="020B0604020202020204" pitchFamily="34" charset="0"/>
              <a:buChar char="•"/>
            </a:pPr>
            <a:r>
              <a:rPr lang="en-US" sz="1250" dirty="0"/>
              <a:t>Boiling studies</a:t>
            </a:r>
            <a:r>
              <a:rPr lang="en-US" sz="1250" b="1" baseline="30000" dirty="0">
                <a:solidFill>
                  <a:srgbClr val="FF0000"/>
                </a:solidFill>
              </a:rPr>
              <a:t> 8</a:t>
            </a:r>
            <a:r>
              <a:rPr lang="en-US" sz="1250" dirty="0"/>
              <a:t> have been done in collaboration with </a:t>
            </a:r>
            <a:r>
              <a:rPr lang="en-US" sz="1250" dirty="0" err="1"/>
              <a:t>nEXO</a:t>
            </a:r>
            <a:r>
              <a:rPr lang="en-US" sz="1250" dirty="0"/>
              <a:t>, which include both simulations and measurements in liquid </a:t>
            </a:r>
            <a:r>
              <a:rPr lang="en-US" sz="1250" dirty="0" err="1"/>
              <a:t>Xe</a:t>
            </a:r>
            <a:r>
              <a:rPr lang="en-US" sz="1250" dirty="0"/>
              <a:t> (T&lt;~177 K)</a:t>
            </a:r>
          </a:p>
          <a:p>
            <a:pPr marL="742950" lvl="1" indent="-168275">
              <a:buClr>
                <a:srgbClr val="C00000"/>
              </a:buClr>
              <a:buFont typeface="Arial" panose="020B0604020202020204" pitchFamily="34" charset="0"/>
              <a:buChar char="•"/>
            </a:pPr>
            <a:r>
              <a:rPr lang="en-US" sz="1050" dirty="0"/>
              <a:t>The (</a:t>
            </a:r>
            <a:r>
              <a:rPr lang="en-US" sz="1050" dirty="0" err="1"/>
              <a:t>nEXO</a:t>
            </a:r>
            <a:r>
              <a:rPr lang="en-US" sz="1050" dirty="0"/>
              <a:t>) goal is to determine what kind of heat sinking solutions are needed to make sure that under no conditions any of the ASICs produce boiling</a:t>
            </a:r>
            <a:r>
              <a:rPr lang="en-US" sz="1200" dirty="0"/>
              <a:t> </a:t>
            </a:r>
          </a:p>
          <a:p>
            <a:pPr marL="285750" indent="-168275">
              <a:buClr>
                <a:srgbClr val="C00000"/>
              </a:buClr>
              <a:buFont typeface="Arial" panose="020B0604020202020204" pitchFamily="34" charset="0"/>
              <a:buChar char="•"/>
            </a:pPr>
            <a:endParaRPr lang="en-US" sz="1300" dirty="0"/>
          </a:p>
          <a:p>
            <a:pPr marL="285750" indent="-168275">
              <a:buClr>
                <a:srgbClr val="C00000"/>
              </a:buClr>
              <a:buFont typeface="Arial" panose="020B0604020202020204" pitchFamily="34" charset="0"/>
              <a:buChar char="•"/>
            </a:pPr>
            <a:r>
              <a:rPr lang="en-US" sz="1250" dirty="0"/>
              <a:t>A dedicated test board with heatsink solutions were designed and built to fit the first version of CRYO in liquid </a:t>
            </a:r>
            <a:r>
              <a:rPr lang="en-US" sz="1250" dirty="0" err="1"/>
              <a:t>Xe</a:t>
            </a:r>
            <a:r>
              <a:rPr lang="en-US" sz="1250" dirty="0"/>
              <a:t> setup at SLAC</a:t>
            </a:r>
          </a:p>
          <a:p>
            <a:pPr marL="285750" indent="-168275">
              <a:buClr>
                <a:srgbClr val="C00000"/>
              </a:buClr>
              <a:buFont typeface="Arial" panose="020B0604020202020204" pitchFamily="34" charset="0"/>
              <a:buChar char="•"/>
            </a:pPr>
            <a:endParaRPr lang="en-US" sz="1200" dirty="0"/>
          </a:p>
          <a:p>
            <a:pPr marL="285750" indent="-168275">
              <a:buClr>
                <a:srgbClr val="C00000"/>
              </a:buClr>
              <a:buFont typeface="Arial" panose="020B0604020202020204" pitchFamily="34" charset="0"/>
              <a:buChar char="•"/>
            </a:pPr>
            <a:r>
              <a:rPr lang="en-US" sz="1250" dirty="0"/>
              <a:t>Results show that</a:t>
            </a:r>
          </a:p>
          <a:p>
            <a:pPr marL="742950" lvl="1" indent="-168275">
              <a:buClr>
                <a:srgbClr val="C00000"/>
              </a:buClr>
              <a:buFont typeface="Arial" panose="020B0604020202020204" pitchFamily="34" charset="0"/>
              <a:buChar char="•"/>
            </a:pPr>
            <a:r>
              <a:rPr lang="en-US" sz="1050" dirty="0"/>
              <a:t>ASIC with heatsink doesn’t boil (video in next slide)</a:t>
            </a:r>
          </a:p>
          <a:p>
            <a:pPr marL="742950" lvl="1" indent="-168275">
              <a:buClr>
                <a:srgbClr val="C00000"/>
              </a:buClr>
              <a:buFont typeface="Arial" panose="020B0604020202020204" pitchFamily="34" charset="0"/>
              <a:buChar char="•"/>
            </a:pPr>
            <a:r>
              <a:rPr lang="en-US" sz="1050" dirty="0"/>
              <a:t>Bare ASIC in Liquid </a:t>
            </a:r>
            <a:r>
              <a:rPr lang="en-US" sz="1050" dirty="0" err="1"/>
              <a:t>Xe</a:t>
            </a:r>
            <a:r>
              <a:rPr lang="en-US" sz="1050" dirty="0"/>
              <a:t> boils (video in next slide)</a:t>
            </a:r>
          </a:p>
          <a:p>
            <a:pPr marL="742950" lvl="1" indent="-168275">
              <a:buClr>
                <a:srgbClr val="C00000"/>
              </a:buClr>
              <a:buFont typeface="Arial" panose="020B0604020202020204" pitchFamily="34" charset="0"/>
              <a:buChar char="•"/>
            </a:pPr>
            <a:r>
              <a:rPr lang="en-US" sz="1050" dirty="0"/>
              <a:t>Solutions have been found and improved heatsink is under study</a:t>
            </a:r>
            <a:endParaRPr lang="en-US" sz="1050" dirty="0">
              <a:cs typeface="Arial"/>
            </a:endParaRPr>
          </a:p>
          <a:p>
            <a:pPr marL="742950" lvl="1" indent="-168275">
              <a:buClr>
                <a:srgbClr val="C00000"/>
              </a:buClr>
              <a:buFont typeface="Arial" panose="020B0604020202020204" pitchFamily="34" charset="0"/>
              <a:buChar char="•"/>
            </a:pPr>
            <a:endParaRPr lang="en-US" sz="1300" dirty="0"/>
          </a:p>
          <a:p>
            <a:pPr marL="285750" indent="-168275">
              <a:buClr>
                <a:srgbClr val="C00000"/>
              </a:buClr>
              <a:buFont typeface="Arial" panose="020B0604020202020204" pitchFamily="34" charset="0"/>
              <a:buChar char="•"/>
            </a:pPr>
            <a:r>
              <a:rPr lang="en-US" sz="1250" dirty="0"/>
              <a:t>About </a:t>
            </a:r>
            <a:r>
              <a:rPr lang="en-US" sz="1250" dirty="0" err="1"/>
              <a:t>LAr</a:t>
            </a:r>
            <a:endParaRPr lang="en-US" sz="1250" dirty="0"/>
          </a:p>
          <a:p>
            <a:pPr marL="742950" lvl="1" indent="-168275">
              <a:buClr>
                <a:srgbClr val="C00000"/>
              </a:buClr>
              <a:buFont typeface="Arial" panose="020B0604020202020204" pitchFamily="34" charset="0"/>
              <a:buChar char="•"/>
            </a:pPr>
            <a:r>
              <a:rPr lang="en-US" sz="1050" dirty="0"/>
              <a:t>Simulations needed, partners are welcome</a:t>
            </a:r>
          </a:p>
          <a:p>
            <a:pPr marL="742950" lvl="1" indent="-168275">
              <a:buClr>
                <a:srgbClr val="C00000"/>
              </a:buClr>
              <a:buFont typeface="Arial" panose="020B0604020202020204" pitchFamily="34" charset="0"/>
              <a:buChar char="•"/>
            </a:pPr>
            <a:r>
              <a:rPr lang="en-US" sz="1050" dirty="0"/>
              <a:t>Measurements to be done in collaboration with BNL</a:t>
            </a:r>
            <a:endParaRPr lang="en-US" sz="1300" dirty="0"/>
          </a:p>
          <a:p>
            <a:pPr marL="285750" indent="-168275">
              <a:buClr>
                <a:srgbClr val="C00000"/>
              </a:buClr>
              <a:buFont typeface="Arial" panose="020B0604020202020204" pitchFamily="34" charset="0"/>
              <a:buChar char="•"/>
            </a:pPr>
            <a:endParaRPr lang="en-US" sz="1300" b="1" dirty="0"/>
          </a:p>
        </p:txBody>
      </p:sp>
      <p:sp>
        <p:nvSpPr>
          <p:cNvPr id="5" name="Rectangle 4"/>
          <p:cNvSpPr/>
          <p:nvPr/>
        </p:nvSpPr>
        <p:spPr>
          <a:xfrm>
            <a:off x="175454" y="4710041"/>
            <a:ext cx="8758145" cy="338554"/>
          </a:xfrm>
          <a:prstGeom prst="rect">
            <a:avLst/>
          </a:prstGeom>
        </p:spPr>
        <p:txBody>
          <a:bodyPr wrap="square">
            <a:spAutoFit/>
          </a:bodyPr>
          <a:lstStyle/>
          <a:p>
            <a:r>
              <a:rPr lang="en-US" sz="800" b="1" baseline="30000" dirty="0">
                <a:solidFill>
                  <a:srgbClr val="FF0000"/>
                </a:solidFill>
              </a:rPr>
              <a:t>8</a:t>
            </a:r>
            <a:r>
              <a:rPr lang="en-US" sz="800" b="1" dirty="0">
                <a:solidFill>
                  <a:srgbClr val="FF0000"/>
                </a:solidFill>
              </a:rPr>
              <a:t> </a:t>
            </a:r>
            <a:r>
              <a:rPr lang="en-US" sz="800" b="1" dirty="0"/>
              <a:t>For more information:</a:t>
            </a:r>
          </a:p>
          <a:p>
            <a:r>
              <a:rPr lang="en-US" sz="800" b="1" dirty="0">
                <a:solidFill>
                  <a:schemeClr val="tx1">
                    <a:lumMod val="50000"/>
                    <a:lumOff val="50000"/>
                  </a:schemeClr>
                </a:solidFill>
              </a:rPr>
              <a:t>Sander Breur, “Electric Heat Dissipation in Liquid Xenon – The Art of Heatsinking ASICs”, Slides from </a:t>
            </a:r>
            <a:r>
              <a:rPr lang="en-US" sz="800" b="1" dirty="0" err="1">
                <a:solidFill>
                  <a:schemeClr val="tx1">
                    <a:lumMod val="50000"/>
                    <a:lumOff val="50000"/>
                  </a:schemeClr>
                </a:solidFill>
              </a:rPr>
              <a:t>nEXO</a:t>
            </a:r>
            <a:r>
              <a:rPr lang="en-US" sz="800" b="1" dirty="0">
                <a:solidFill>
                  <a:schemeClr val="tx1">
                    <a:lumMod val="50000"/>
                    <a:lumOff val="50000"/>
                  </a:schemeClr>
                </a:solidFill>
              </a:rPr>
              <a:t> Collaboration Meeting, December 2019</a:t>
            </a:r>
          </a:p>
        </p:txBody>
      </p:sp>
      <p:grpSp>
        <p:nvGrpSpPr>
          <p:cNvPr id="4" name="Group 3"/>
          <p:cNvGrpSpPr/>
          <p:nvPr/>
        </p:nvGrpSpPr>
        <p:grpSpPr>
          <a:xfrm>
            <a:off x="7411581" y="616254"/>
            <a:ext cx="1653804" cy="831273"/>
            <a:chOff x="7145135" y="613095"/>
            <a:chExt cx="1819184" cy="91440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45135" y="613095"/>
              <a:ext cx="1819184" cy="914400"/>
            </a:xfrm>
            <a:prstGeom prst="roundRect">
              <a:avLst>
                <a:gd name="adj" fmla="val 8495"/>
              </a:avLst>
            </a:prstGeom>
            <a:effectLst>
              <a:outerShdw blurRad="50800" dist="38100" dir="2700000" algn="tl" rotWithShape="0">
                <a:prstClr val="black">
                  <a:alpha val="40000"/>
                </a:prstClr>
              </a:outerShdw>
            </a:effectLst>
          </p:spPr>
        </p:pic>
        <p:sp>
          <p:nvSpPr>
            <p:cNvPr id="14" name="TextBox 13"/>
            <p:cNvSpPr txBox="1"/>
            <p:nvPr/>
          </p:nvSpPr>
          <p:spPr>
            <a:xfrm>
              <a:off x="7145135" y="1204156"/>
              <a:ext cx="1755902" cy="215444"/>
            </a:xfrm>
            <a:prstGeom prst="rect">
              <a:avLst/>
            </a:prstGeom>
            <a:noFill/>
          </p:spPr>
          <p:txBody>
            <a:bodyPr wrap="square" rtlCol="0">
              <a:spAutoFit/>
            </a:bodyPr>
            <a:lstStyle/>
            <a:p>
              <a:pPr algn="ctr"/>
              <a:r>
                <a:rPr lang="en-US" sz="800" dirty="0">
                  <a:solidFill>
                    <a:schemeClr val="bg1"/>
                  </a:solidFill>
                </a:rPr>
                <a:t>Heatsink parts: Si + </a:t>
              </a:r>
              <a:r>
                <a:rPr lang="en-US" sz="800" dirty="0" err="1">
                  <a:solidFill>
                    <a:schemeClr val="bg1"/>
                  </a:solidFill>
                </a:rPr>
                <a:t>SiC</a:t>
              </a:r>
              <a:r>
                <a:rPr lang="en-US" sz="800" dirty="0">
                  <a:solidFill>
                    <a:schemeClr val="bg1"/>
                  </a:solidFill>
                </a:rPr>
                <a:t> + Si</a:t>
              </a:r>
            </a:p>
          </p:txBody>
        </p:sp>
      </p:grpSp>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3568" y="2691243"/>
            <a:ext cx="2008705" cy="654877"/>
          </a:xfrm>
          <a:prstGeom prst="roundRect">
            <a:avLst>
              <a:gd name="adj" fmla="val 4951"/>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01870" y="3965061"/>
            <a:ext cx="2012100" cy="718964"/>
          </a:xfrm>
          <a:prstGeom prst="roundRect">
            <a:avLst>
              <a:gd name="adj" fmla="val 4216"/>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01870" y="3409474"/>
            <a:ext cx="2012100" cy="474316"/>
          </a:xfrm>
          <a:prstGeom prst="roundRect">
            <a:avLst>
              <a:gd name="adj" fmla="val 8578"/>
            </a:avLst>
          </a:prstGeom>
          <a:effectLst>
            <a:outerShdw blurRad="50800" dist="38100" dir="2700000" algn="tl" rotWithShape="0">
              <a:prstClr val="black">
                <a:alpha val="40000"/>
              </a:prstClr>
            </a:outerShdw>
          </a:effectLst>
        </p:spPr>
      </p:pic>
      <p:grpSp>
        <p:nvGrpSpPr>
          <p:cNvPr id="10" name="Group 9"/>
          <p:cNvGrpSpPr/>
          <p:nvPr/>
        </p:nvGrpSpPr>
        <p:grpSpPr>
          <a:xfrm>
            <a:off x="7413970" y="1573220"/>
            <a:ext cx="1651415" cy="987500"/>
            <a:chOff x="7355003" y="1573220"/>
            <a:chExt cx="1651415" cy="987500"/>
          </a:xfrm>
        </p:grpSpPr>
        <p:pic>
          <p:nvPicPr>
            <p:cNvPr id="22" name="Picture 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75565" y="1573220"/>
              <a:ext cx="1630853" cy="987500"/>
            </a:xfrm>
            <a:prstGeom prst="roundRect">
              <a:avLst>
                <a:gd name="adj" fmla="val 5754"/>
              </a:avLst>
            </a:prstGeom>
            <a:effectLst>
              <a:outerShdw blurRad="50800" dist="38100" dir="2700000" algn="tl" rotWithShape="0">
                <a:prstClr val="black">
                  <a:alpha val="40000"/>
                </a:prstClr>
              </a:outerShdw>
            </a:effectLst>
          </p:spPr>
        </p:pic>
        <p:sp>
          <p:nvSpPr>
            <p:cNvPr id="8" name="Rectangle 7"/>
            <p:cNvSpPr/>
            <p:nvPr/>
          </p:nvSpPr>
          <p:spPr>
            <a:xfrm>
              <a:off x="7355003" y="2187163"/>
              <a:ext cx="1528584" cy="307777"/>
            </a:xfrm>
            <a:prstGeom prst="rect">
              <a:avLst/>
            </a:prstGeom>
          </p:spPr>
          <p:txBody>
            <a:bodyPr wrap="square">
              <a:spAutoFit/>
            </a:bodyPr>
            <a:lstStyle/>
            <a:p>
              <a:r>
                <a:rPr lang="en-US" sz="700" dirty="0">
                  <a:solidFill>
                    <a:schemeClr val="bg1"/>
                  </a:solidFill>
                </a:rPr>
                <a:t>Board and anchor ring fit within the 1:1 CAD drawing</a:t>
              </a:r>
            </a:p>
          </p:txBody>
        </p:sp>
      </p:grpSp>
      <p:grpSp>
        <p:nvGrpSpPr>
          <p:cNvPr id="12" name="Group 11"/>
          <p:cNvGrpSpPr/>
          <p:nvPr/>
        </p:nvGrpSpPr>
        <p:grpSpPr>
          <a:xfrm>
            <a:off x="7990045" y="2640295"/>
            <a:ext cx="952509" cy="2158945"/>
            <a:chOff x="8028450" y="2640295"/>
            <a:chExt cx="952509" cy="2158945"/>
          </a:xfrm>
        </p:grpSpPr>
        <p:pic>
          <p:nvPicPr>
            <p:cNvPr id="21" name="Picture 2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060534" y="2640295"/>
              <a:ext cx="920425" cy="2158945"/>
            </a:xfrm>
            <a:prstGeom prst="roundRect">
              <a:avLst>
                <a:gd name="adj" fmla="val 5299"/>
              </a:avLst>
            </a:prstGeom>
            <a:effectLst>
              <a:outerShdw blurRad="50800" dist="38100" dir="2700000" algn="tl" rotWithShape="0">
                <a:prstClr val="black">
                  <a:alpha val="40000"/>
                </a:prstClr>
              </a:outerShdw>
            </a:effectLst>
          </p:spPr>
        </p:pic>
        <p:sp>
          <p:nvSpPr>
            <p:cNvPr id="24" name="Rectangle 23"/>
            <p:cNvSpPr/>
            <p:nvPr/>
          </p:nvSpPr>
          <p:spPr>
            <a:xfrm>
              <a:off x="8028450" y="4583796"/>
              <a:ext cx="761860" cy="215444"/>
            </a:xfrm>
            <a:prstGeom prst="rect">
              <a:avLst/>
            </a:prstGeom>
          </p:spPr>
          <p:txBody>
            <a:bodyPr wrap="square">
              <a:spAutoFit/>
            </a:bodyPr>
            <a:lstStyle/>
            <a:p>
              <a:r>
                <a:rPr lang="en-US" sz="800" dirty="0" err="1">
                  <a:solidFill>
                    <a:schemeClr val="bg1"/>
                  </a:solidFill>
                </a:rPr>
                <a:t>LXe</a:t>
              </a:r>
              <a:r>
                <a:rPr lang="en-US" sz="800" dirty="0">
                  <a:solidFill>
                    <a:schemeClr val="bg1"/>
                  </a:solidFill>
                </a:rPr>
                <a:t> Setup</a:t>
              </a:r>
            </a:p>
          </p:txBody>
        </p:sp>
      </p:grpSp>
      <p:sp>
        <p:nvSpPr>
          <p:cNvPr id="26" name="TextBox 25"/>
          <p:cNvSpPr txBox="1"/>
          <p:nvPr/>
        </p:nvSpPr>
        <p:spPr>
          <a:xfrm>
            <a:off x="5629502" y="2471521"/>
            <a:ext cx="1556836" cy="215444"/>
          </a:xfrm>
          <a:prstGeom prst="rect">
            <a:avLst/>
          </a:prstGeom>
          <a:noFill/>
        </p:spPr>
        <p:txBody>
          <a:bodyPr wrap="none" rtlCol="0">
            <a:spAutoFit/>
          </a:bodyPr>
          <a:lstStyle/>
          <a:p>
            <a:r>
              <a:rPr lang="en-US" sz="800" dirty="0"/>
              <a:t>Board with ASIC and heatsink</a:t>
            </a:r>
          </a:p>
        </p:txBody>
      </p:sp>
      <p:cxnSp>
        <p:nvCxnSpPr>
          <p:cNvPr id="15" name="Straight Arrow Connector 14"/>
          <p:cNvCxnSpPr/>
          <p:nvPr/>
        </p:nvCxnSpPr>
        <p:spPr>
          <a:xfrm>
            <a:off x="8540777" y="2392513"/>
            <a:ext cx="0" cy="1351352"/>
          </a:xfrm>
          <a:prstGeom prst="straightConnector1">
            <a:avLst/>
          </a:prstGeom>
          <a:ln w="28575">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5347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91207_mini_asic_board_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4" name="Slide Number Placeholder 3"/>
          <p:cNvSpPr>
            <a:spLocks noGrp="1"/>
          </p:cNvSpPr>
          <p:nvPr>
            <p:ph type="sldNum" sz="quarter" idx="12"/>
          </p:nvPr>
        </p:nvSpPr>
        <p:spPr/>
        <p:txBody>
          <a:bodyPr/>
          <a:lstStyle/>
          <a:p>
            <a:fld id="{6D22F896-40B5-4ADD-8801-0D06FADFA095}" type="slidenum">
              <a:rPr lang="en-US" smtClean="0"/>
              <a:t>37</a:t>
            </a:fld>
            <a:endParaRPr lang="en-US" dirty="0"/>
          </a:p>
        </p:txBody>
      </p:sp>
      <p:grpSp>
        <p:nvGrpSpPr>
          <p:cNvPr id="15" name="Group 14"/>
          <p:cNvGrpSpPr/>
          <p:nvPr/>
        </p:nvGrpSpPr>
        <p:grpSpPr>
          <a:xfrm>
            <a:off x="134895" y="89065"/>
            <a:ext cx="2156972" cy="1532507"/>
            <a:chOff x="428625" y="2214694"/>
            <a:chExt cx="5423200" cy="3514594"/>
          </a:xfrm>
        </p:grpSpPr>
        <p:grpSp>
          <p:nvGrpSpPr>
            <p:cNvPr id="13" name="Group 12"/>
            <p:cNvGrpSpPr/>
            <p:nvPr/>
          </p:nvGrpSpPr>
          <p:grpSpPr>
            <a:xfrm>
              <a:off x="428625" y="2214694"/>
              <a:ext cx="5423200" cy="3514594"/>
              <a:chOff x="428625" y="2214694"/>
              <a:chExt cx="5423200" cy="3514594"/>
            </a:xfrm>
          </p:grpSpPr>
          <p:pic>
            <p:nvPicPr>
              <p:cNvPr id="5" name="Content Placeholder 4">
                <a:extLst>
                  <a:ext uri="{FF2B5EF4-FFF2-40B4-BE49-F238E27FC236}">
                    <a16:creationId xmlns:a16="http://schemas.microsoft.com/office/drawing/2014/main" xmlns="" id="{2BE052D2-DDB2-EC47-B751-1F87BA31C5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8625" y="2214694"/>
                <a:ext cx="5423200" cy="35145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xmlns="" id="{3AE2C8A2-ED12-984E-B5AD-757839E03EEA}"/>
                  </a:ext>
                </a:extLst>
              </p:cNvPr>
              <p:cNvSpPr txBox="1"/>
              <p:nvPr/>
            </p:nvSpPr>
            <p:spPr>
              <a:xfrm>
                <a:off x="3473614" y="2746240"/>
                <a:ext cx="1904727" cy="494091"/>
              </a:xfrm>
              <a:prstGeom prst="rect">
                <a:avLst/>
              </a:prstGeom>
              <a:noFill/>
            </p:spPr>
            <p:txBody>
              <a:bodyPr wrap="square" rtlCol="0">
                <a:spAutoFit/>
              </a:bodyPr>
              <a:lstStyle/>
              <a:p>
                <a:r>
                  <a:rPr lang="en-US" sz="800" dirty="0"/>
                  <a:t>FR4 Board</a:t>
                </a:r>
              </a:p>
            </p:txBody>
          </p:sp>
          <p:sp>
            <p:nvSpPr>
              <p:cNvPr id="7" name="TextBox 6">
                <a:extLst>
                  <a:ext uri="{FF2B5EF4-FFF2-40B4-BE49-F238E27FC236}">
                    <a16:creationId xmlns:a16="http://schemas.microsoft.com/office/drawing/2014/main" xmlns="" id="{B4109B03-0A4F-5345-B29C-F858D85C6E3E}"/>
                  </a:ext>
                </a:extLst>
              </p:cNvPr>
              <p:cNvSpPr txBox="1"/>
              <p:nvPr/>
            </p:nvSpPr>
            <p:spPr>
              <a:xfrm>
                <a:off x="1348037" y="2570087"/>
                <a:ext cx="1835896" cy="494091"/>
              </a:xfrm>
              <a:prstGeom prst="rect">
                <a:avLst/>
              </a:prstGeom>
              <a:noFill/>
            </p:spPr>
            <p:txBody>
              <a:bodyPr wrap="square" rtlCol="0">
                <a:spAutoFit/>
              </a:bodyPr>
              <a:lstStyle/>
              <a:p>
                <a:r>
                  <a:rPr lang="en-US" sz="800" dirty="0"/>
                  <a:t>ASIC Chip</a:t>
                </a:r>
              </a:p>
            </p:txBody>
          </p:sp>
          <p:sp>
            <p:nvSpPr>
              <p:cNvPr id="8" name="TextBox 7">
                <a:extLst>
                  <a:ext uri="{FF2B5EF4-FFF2-40B4-BE49-F238E27FC236}">
                    <a16:creationId xmlns:a16="http://schemas.microsoft.com/office/drawing/2014/main" xmlns="" id="{05150C91-F42B-9946-AA7C-4E88F43B4EED}"/>
                  </a:ext>
                </a:extLst>
              </p:cNvPr>
              <p:cNvSpPr txBox="1"/>
              <p:nvPr/>
            </p:nvSpPr>
            <p:spPr>
              <a:xfrm>
                <a:off x="2829371" y="4243542"/>
                <a:ext cx="1513286" cy="494091"/>
              </a:xfrm>
              <a:prstGeom prst="rect">
                <a:avLst/>
              </a:prstGeom>
              <a:noFill/>
            </p:spPr>
            <p:txBody>
              <a:bodyPr wrap="square" rtlCol="0">
                <a:spAutoFit/>
              </a:bodyPr>
              <a:lstStyle/>
              <a:p>
                <a:r>
                  <a:rPr lang="en-US" sz="800" dirty="0" err="1">
                    <a:solidFill>
                      <a:schemeClr val="bg1">
                        <a:lumMod val="75000"/>
                        <a:lumOff val="25000"/>
                      </a:schemeClr>
                    </a:solidFill>
                  </a:rPr>
                  <a:t>SiC</a:t>
                </a:r>
                <a:r>
                  <a:rPr lang="en-US" sz="800" dirty="0">
                    <a:solidFill>
                      <a:schemeClr val="bg1">
                        <a:lumMod val="75000"/>
                        <a:lumOff val="25000"/>
                      </a:schemeClr>
                    </a:solidFill>
                  </a:rPr>
                  <a:t> Pillar</a:t>
                </a:r>
              </a:p>
            </p:txBody>
          </p:sp>
          <p:sp>
            <p:nvSpPr>
              <p:cNvPr id="9" name="TextBox 8">
                <a:extLst>
                  <a:ext uri="{FF2B5EF4-FFF2-40B4-BE49-F238E27FC236}">
                    <a16:creationId xmlns:a16="http://schemas.microsoft.com/office/drawing/2014/main" xmlns="" id="{BCE5151A-4F9A-CE45-9E4D-1FEDDE6544BF}"/>
                  </a:ext>
                </a:extLst>
              </p:cNvPr>
              <p:cNvSpPr txBox="1"/>
              <p:nvPr/>
            </p:nvSpPr>
            <p:spPr>
              <a:xfrm>
                <a:off x="575554" y="4207280"/>
                <a:ext cx="1835896" cy="494091"/>
              </a:xfrm>
              <a:prstGeom prst="rect">
                <a:avLst/>
              </a:prstGeom>
              <a:noFill/>
            </p:spPr>
            <p:txBody>
              <a:bodyPr wrap="square" rtlCol="0">
                <a:spAutoFit/>
              </a:bodyPr>
              <a:lstStyle/>
              <a:p>
                <a:r>
                  <a:rPr lang="en-US" sz="800" dirty="0">
                    <a:solidFill>
                      <a:schemeClr val="bg1">
                        <a:lumMod val="75000"/>
                        <a:lumOff val="25000"/>
                      </a:schemeClr>
                    </a:solidFill>
                  </a:rPr>
                  <a:t>Si Mesa</a:t>
                </a:r>
              </a:p>
            </p:txBody>
          </p:sp>
          <p:cxnSp>
            <p:nvCxnSpPr>
              <p:cNvPr id="10" name="Straight Arrow Connector 9">
                <a:extLst>
                  <a:ext uri="{FF2B5EF4-FFF2-40B4-BE49-F238E27FC236}">
                    <a16:creationId xmlns:a16="http://schemas.microsoft.com/office/drawing/2014/main" xmlns="" id="{3EB545A7-741C-4E47-AAAB-8581B56BCEC0}"/>
                  </a:ext>
                </a:extLst>
              </p:cNvPr>
              <p:cNvCxnSpPr>
                <a:cxnSpLocks/>
              </p:cNvCxnSpPr>
              <p:nvPr/>
            </p:nvCxnSpPr>
            <p:spPr>
              <a:xfrm flipH="1">
                <a:off x="5029200" y="3054602"/>
                <a:ext cx="165400" cy="488698"/>
              </a:xfrm>
              <a:prstGeom prst="straightConnector1">
                <a:avLst/>
              </a:prstGeom>
              <a:ln w="571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3DF1D762-303E-924D-A1D7-D123FAAA146E}"/>
                  </a:ext>
                </a:extLst>
              </p:cNvPr>
              <p:cNvCxnSpPr>
                <a:cxnSpLocks/>
              </p:cNvCxnSpPr>
              <p:nvPr/>
            </p:nvCxnSpPr>
            <p:spPr>
              <a:xfrm>
                <a:off x="1807818" y="3054602"/>
                <a:ext cx="215072" cy="47057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04E00E08-920B-F043-8D8B-99606764CED6}"/>
                  </a:ext>
                </a:extLst>
              </p:cNvPr>
              <p:cNvCxnSpPr>
                <a:cxnSpLocks/>
              </p:cNvCxnSpPr>
              <p:nvPr/>
            </p:nvCxnSpPr>
            <p:spPr>
              <a:xfrm flipV="1">
                <a:off x="1293183" y="3736702"/>
                <a:ext cx="538905" cy="47057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xmlns="" id="{C090EA73-9A16-4D46-83D7-8DFD5DD01BF6}"/>
                </a:ext>
              </a:extLst>
            </p:cNvPr>
            <p:cNvSpPr txBox="1"/>
            <p:nvPr/>
          </p:nvSpPr>
          <p:spPr>
            <a:xfrm>
              <a:off x="2797692" y="4860078"/>
              <a:ext cx="2793500" cy="494091"/>
            </a:xfrm>
            <a:prstGeom prst="rect">
              <a:avLst/>
            </a:prstGeom>
            <a:noFill/>
          </p:spPr>
          <p:txBody>
            <a:bodyPr wrap="square" rtlCol="0">
              <a:spAutoFit/>
            </a:bodyPr>
            <a:lstStyle/>
            <a:p>
              <a:r>
                <a:rPr lang="en-US" sz="800" dirty="0">
                  <a:solidFill>
                    <a:schemeClr val="bg1">
                      <a:lumMod val="75000"/>
                      <a:lumOff val="25000"/>
                    </a:schemeClr>
                  </a:solidFill>
                </a:rPr>
                <a:t>Si Heat Sink</a:t>
              </a:r>
            </a:p>
          </p:txBody>
        </p:sp>
      </p:grpSp>
      <p:sp>
        <p:nvSpPr>
          <p:cNvPr id="17" name="TextBox 16"/>
          <p:cNvSpPr txBox="1"/>
          <p:nvPr/>
        </p:nvSpPr>
        <p:spPr>
          <a:xfrm>
            <a:off x="898031" y="1650030"/>
            <a:ext cx="524759" cy="284693"/>
          </a:xfrm>
          <a:prstGeom prst="rect">
            <a:avLst/>
          </a:prstGeom>
          <a:noFill/>
        </p:spPr>
        <p:txBody>
          <a:bodyPr wrap="none" lIns="68580" tIns="34290" rIns="68580" bIns="34290" rtlCol="0">
            <a:spAutoFit/>
          </a:bodyPr>
          <a:lstStyle/>
          <a:p>
            <a:r>
              <a:rPr lang="en-US" sz="1400" dirty="0">
                <a:solidFill>
                  <a:schemeClr val="bg1"/>
                </a:solidFill>
              </a:rPr>
              <a:t>View</a:t>
            </a:r>
          </a:p>
        </p:txBody>
      </p:sp>
      <p:sp>
        <p:nvSpPr>
          <p:cNvPr id="18" name="TextBox 17"/>
          <p:cNvSpPr txBox="1"/>
          <p:nvPr/>
        </p:nvSpPr>
        <p:spPr>
          <a:xfrm>
            <a:off x="128988" y="3762305"/>
            <a:ext cx="1648528" cy="869469"/>
          </a:xfrm>
          <a:prstGeom prst="rect">
            <a:avLst/>
          </a:prstGeom>
          <a:noFill/>
        </p:spPr>
        <p:txBody>
          <a:bodyPr wrap="none" lIns="68580" tIns="34290" rIns="68580" bIns="34290" rtlCol="0">
            <a:spAutoFit/>
          </a:bodyPr>
          <a:lstStyle/>
          <a:p>
            <a:r>
              <a:rPr lang="en-US" sz="1600" i="1" dirty="0">
                <a:solidFill>
                  <a:schemeClr val="accent5">
                    <a:lumMod val="60000"/>
                    <a:lumOff val="40000"/>
                  </a:schemeClr>
                </a:solidFill>
              </a:rPr>
              <a:t>ASIC + Heatsink</a:t>
            </a:r>
          </a:p>
          <a:p>
            <a:r>
              <a:rPr lang="en-US" sz="1200" dirty="0">
                <a:solidFill>
                  <a:srgbClr val="00FF00"/>
                </a:solidFill>
              </a:rPr>
              <a:t>Success: No bubbles</a:t>
            </a:r>
          </a:p>
          <a:p>
            <a:r>
              <a:rPr lang="en-US" sz="800" dirty="0">
                <a:solidFill>
                  <a:schemeClr val="bg1"/>
                </a:solidFill>
              </a:rPr>
              <a:t>Power ASIC: ~ 1.6 W</a:t>
            </a:r>
          </a:p>
          <a:p>
            <a:r>
              <a:rPr lang="en-US" sz="800" dirty="0">
                <a:solidFill>
                  <a:schemeClr val="bg1"/>
                </a:solidFill>
              </a:rPr>
              <a:t>T_LXE: ~ 165K</a:t>
            </a:r>
          </a:p>
          <a:p>
            <a:r>
              <a:rPr lang="en-US" sz="800" dirty="0">
                <a:solidFill>
                  <a:schemeClr val="bg1"/>
                </a:solidFill>
              </a:rPr>
              <a:t>P_LXE ~ 1 bar</a:t>
            </a:r>
          </a:p>
        </p:txBody>
      </p:sp>
      <p:grpSp>
        <p:nvGrpSpPr>
          <p:cNvPr id="21" name="Group 20"/>
          <p:cNvGrpSpPr/>
          <p:nvPr/>
        </p:nvGrpSpPr>
        <p:grpSpPr>
          <a:xfrm>
            <a:off x="7297833" y="650376"/>
            <a:ext cx="1702217" cy="3818009"/>
            <a:chOff x="7212722" y="522620"/>
            <a:chExt cx="1872439" cy="4199810"/>
          </a:xfrm>
        </p:grpSpPr>
        <p:pic>
          <p:nvPicPr>
            <p:cNvPr id="22" name="Picture 2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12722" y="522620"/>
              <a:ext cx="1790507" cy="4199810"/>
            </a:xfrm>
            <a:prstGeom prst="roundRect">
              <a:avLst>
                <a:gd name="adj" fmla="val 4525"/>
              </a:avLst>
            </a:prstGeom>
            <a:ln w="12700">
              <a:solidFill>
                <a:srgbClr val="FFFFFF"/>
              </a:solidFill>
            </a:ln>
          </p:spPr>
        </p:pic>
        <p:sp>
          <p:nvSpPr>
            <p:cNvPr id="23" name="Right Arrow 22"/>
            <p:cNvSpPr/>
            <p:nvPr/>
          </p:nvSpPr>
          <p:spPr>
            <a:xfrm rot="12729234" flipV="1">
              <a:off x="8469881" y="3195461"/>
              <a:ext cx="615280" cy="344902"/>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US" sz="1100" dirty="0"/>
                <a:t>View</a:t>
              </a:r>
            </a:p>
          </p:txBody>
        </p:sp>
      </p:grpSp>
    </p:spTree>
    <p:extLst>
      <p:ext uri="{BB962C8B-B14F-4D97-AF65-F5344CB8AC3E}">
        <p14:creationId xmlns:p14="http://schemas.microsoft.com/office/powerpoint/2010/main" val="521808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91215_bare_ASIC-0_5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grpSp>
        <p:nvGrpSpPr>
          <p:cNvPr id="10" name="Group 9"/>
          <p:cNvGrpSpPr/>
          <p:nvPr/>
        </p:nvGrpSpPr>
        <p:grpSpPr>
          <a:xfrm>
            <a:off x="45558" y="139535"/>
            <a:ext cx="2534357" cy="1344882"/>
            <a:chOff x="397210" y="3315773"/>
            <a:chExt cx="5537200" cy="3238500"/>
          </a:xfrm>
        </p:grpSpPr>
        <p:pic>
          <p:nvPicPr>
            <p:cNvPr id="5" name="Content Placeholder 4">
              <a:extLst>
                <a:ext uri="{FF2B5EF4-FFF2-40B4-BE49-F238E27FC236}">
                  <a16:creationId xmlns:a16="http://schemas.microsoft.com/office/drawing/2014/main" xmlns="" id="{E4E4EAEA-6525-AA49-B369-14072971E2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210" y="3315773"/>
              <a:ext cx="5537200" cy="3238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xmlns="" id="{A69E6888-E296-EB41-B62C-27D0350F2D7E}"/>
                </a:ext>
              </a:extLst>
            </p:cNvPr>
            <p:cNvSpPr txBox="1"/>
            <p:nvPr/>
          </p:nvSpPr>
          <p:spPr>
            <a:xfrm>
              <a:off x="4167512" y="4145241"/>
              <a:ext cx="1314450" cy="815244"/>
            </a:xfrm>
            <a:prstGeom prst="rect">
              <a:avLst/>
            </a:prstGeom>
            <a:noFill/>
          </p:spPr>
          <p:txBody>
            <a:bodyPr wrap="square" rtlCol="0">
              <a:spAutoFit/>
            </a:bodyPr>
            <a:lstStyle/>
            <a:p>
              <a:r>
                <a:rPr lang="en-US" sz="800" dirty="0">
                  <a:solidFill>
                    <a:schemeClr val="bg1">
                      <a:lumMod val="75000"/>
                      <a:lumOff val="25000"/>
                    </a:schemeClr>
                  </a:solidFill>
                </a:rPr>
                <a:t>FR4 Board</a:t>
              </a:r>
            </a:p>
          </p:txBody>
        </p:sp>
        <p:sp>
          <p:nvSpPr>
            <p:cNvPr id="7" name="TextBox 6">
              <a:extLst>
                <a:ext uri="{FF2B5EF4-FFF2-40B4-BE49-F238E27FC236}">
                  <a16:creationId xmlns:a16="http://schemas.microsoft.com/office/drawing/2014/main" xmlns="" id="{CA3CDD13-2BAD-3D46-B39D-ECC0BBEBEE13}"/>
                </a:ext>
              </a:extLst>
            </p:cNvPr>
            <p:cNvSpPr txBox="1"/>
            <p:nvPr/>
          </p:nvSpPr>
          <p:spPr>
            <a:xfrm>
              <a:off x="2876259" y="3846274"/>
              <a:ext cx="1546805" cy="518793"/>
            </a:xfrm>
            <a:prstGeom prst="rect">
              <a:avLst/>
            </a:prstGeom>
            <a:noFill/>
          </p:spPr>
          <p:txBody>
            <a:bodyPr wrap="square" rtlCol="0">
              <a:spAutoFit/>
            </a:bodyPr>
            <a:lstStyle/>
            <a:p>
              <a:r>
                <a:rPr lang="en-US" sz="800" dirty="0">
                  <a:solidFill>
                    <a:schemeClr val="bg1">
                      <a:lumMod val="75000"/>
                      <a:lumOff val="25000"/>
                    </a:schemeClr>
                  </a:solidFill>
                </a:rPr>
                <a:t>ASIC Chip</a:t>
              </a:r>
            </a:p>
          </p:txBody>
        </p:sp>
        <p:cxnSp>
          <p:nvCxnSpPr>
            <p:cNvPr id="9" name="Straight Arrow Connector 8">
              <a:extLst>
                <a:ext uri="{FF2B5EF4-FFF2-40B4-BE49-F238E27FC236}">
                  <a16:creationId xmlns:a16="http://schemas.microsoft.com/office/drawing/2014/main" xmlns="" id="{6E74388C-FC57-F742-8CF1-5CE730FFB923}"/>
                </a:ext>
              </a:extLst>
            </p:cNvPr>
            <p:cNvCxnSpPr>
              <a:cxnSpLocks/>
            </p:cNvCxnSpPr>
            <p:nvPr/>
          </p:nvCxnSpPr>
          <p:spPr>
            <a:xfrm>
              <a:off x="3770303" y="4215608"/>
              <a:ext cx="0" cy="51542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28988" y="3762305"/>
            <a:ext cx="1114729" cy="869469"/>
          </a:xfrm>
          <a:prstGeom prst="rect">
            <a:avLst/>
          </a:prstGeom>
          <a:noFill/>
        </p:spPr>
        <p:txBody>
          <a:bodyPr wrap="none" lIns="68580" tIns="34290" rIns="68580" bIns="34290" rtlCol="0">
            <a:spAutoFit/>
          </a:bodyPr>
          <a:lstStyle/>
          <a:p>
            <a:r>
              <a:rPr lang="en-US" sz="1600" i="1" dirty="0">
                <a:solidFill>
                  <a:schemeClr val="accent5">
                    <a:lumMod val="60000"/>
                    <a:lumOff val="40000"/>
                  </a:schemeClr>
                </a:solidFill>
              </a:rPr>
              <a:t>Bare ASIC</a:t>
            </a:r>
          </a:p>
          <a:p>
            <a:r>
              <a:rPr lang="en-US" sz="1200" dirty="0">
                <a:solidFill>
                  <a:srgbClr val="FFC000"/>
                </a:solidFill>
              </a:rPr>
              <a:t>It boils</a:t>
            </a:r>
          </a:p>
          <a:p>
            <a:r>
              <a:rPr lang="en-US" sz="800" dirty="0">
                <a:solidFill>
                  <a:schemeClr val="bg1"/>
                </a:solidFill>
              </a:rPr>
              <a:t>Power ASIC: ~ 0.5 W</a:t>
            </a:r>
          </a:p>
          <a:p>
            <a:r>
              <a:rPr lang="en-US" sz="800" dirty="0">
                <a:solidFill>
                  <a:schemeClr val="bg1"/>
                </a:solidFill>
              </a:rPr>
              <a:t>T_LXE: ~ 165K</a:t>
            </a:r>
          </a:p>
          <a:p>
            <a:r>
              <a:rPr lang="en-US" sz="800" dirty="0">
                <a:solidFill>
                  <a:schemeClr val="bg1"/>
                </a:solidFill>
              </a:rPr>
              <a:t>P_LXE ~ 1 bar</a:t>
            </a:r>
          </a:p>
        </p:txBody>
      </p:sp>
      <p:sp>
        <p:nvSpPr>
          <p:cNvPr id="13" name="TextBox 12"/>
          <p:cNvSpPr txBox="1"/>
          <p:nvPr/>
        </p:nvSpPr>
        <p:spPr>
          <a:xfrm>
            <a:off x="936436" y="1518957"/>
            <a:ext cx="524759" cy="284693"/>
          </a:xfrm>
          <a:prstGeom prst="rect">
            <a:avLst/>
          </a:prstGeom>
          <a:noFill/>
        </p:spPr>
        <p:txBody>
          <a:bodyPr wrap="none" lIns="68580" tIns="34290" rIns="68580" bIns="34290" rtlCol="0">
            <a:spAutoFit/>
          </a:bodyPr>
          <a:lstStyle/>
          <a:p>
            <a:r>
              <a:rPr lang="en-US" sz="1400" dirty="0">
                <a:solidFill>
                  <a:schemeClr val="bg1"/>
                </a:solidFill>
              </a:rPr>
              <a:t>View</a:t>
            </a:r>
          </a:p>
        </p:txBody>
      </p:sp>
      <p:grpSp>
        <p:nvGrpSpPr>
          <p:cNvPr id="17" name="Group 16"/>
          <p:cNvGrpSpPr/>
          <p:nvPr/>
        </p:nvGrpSpPr>
        <p:grpSpPr>
          <a:xfrm>
            <a:off x="7297833" y="650376"/>
            <a:ext cx="1702217" cy="3818009"/>
            <a:chOff x="7212722" y="522620"/>
            <a:chExt cx="1872439" cy="4199810"/>
          </a:xfrm>
        </p:grpSpPr>
        <p:pic>
          <p:nvPicPr>
            <p:cNvPr id="18" name="Picture 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12722" y="522620"/>
              <a:ext cx="1790507" cy="4199810"/>
            </a:xfrm>
            <a:prstGeom prst="roundRect">
              <a:avLst>
                <a:gd name="adj" fmla="val 4525"/>
              </a:avLst>
            </a:prstGeom>
            <a:ln w="12700">
              <a:solidFill>
                <a:srgbClr val="FFFFFF"/>
              </a:solidFill>
            </a:ln>
          </p:spPr>
        </p:pic>
        <p:sp>
          <p:nvSpPr>
            <p:cNvPr id="19" name="Right Arrow 18"/>
            <p:cNvSpPr/>
            <p:nvPr/>
          </p:nvSpPr>
          <p:spPr>
            <a:xfrm rot="12729234" flipV="1">
              <a:off x="8469881" y="3195461"/>
              <a:ext cx="615280" cy="344902"/>
            </a:xfrm>
            <a:prstGeom prst="rightArrow">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lIns="68580" tIns="34290" rIns="68580" bIns="34290" rtlCol="0" anchor="ctr"/>
            <a:lstStyle/>
            <a:p>
              <a:pPr algn="ctr"/>
              <a:r>
                <a:rPr lang="en-US" sz="1100" dirty="0"/>
                <a:t>View</a:t>
              </a:r>
            </a:p>
          </p:txBody>
        </p:sp>
      </p:grpSp>
    </p:spTree>
    <p:extLst>
      <p:ext uri="{BB962C8B-B14F-4D97-AF65-F5344CB8AC3E}">
        <p14:creationId xmlns:p14="http://schemas.microsoft.com/office/powerpoint/2010/main" val="4145023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1822" y="72999"/>
            <a:ext cx="8103570" cy="307777"/>
          </a:xfrm>
        </p:spPr>
        <p:txBody>
          <a:bodyPr wrap="square">
            <a:spAutoFit/>
          </a:bodyPr>
          <a:lstStyle/>
          <a:p>
            <a:r>
              <a:rPr lang="en-US" dirty="0"/>
              <a:t>CRYO Specifications</a:t>
            </a:r>
          </a:p>
        </p:txBody>
      </p:sp>
      <p:graphicFrame>
        <p:nvGraphicFramePr>
          <p:cNvPr id="6" name="Table 5"/>
          <p:cNvGraphicFramePr>
            <a:graphicFrameLocks noGrp="1"/>
          </p:cNvGraphicFramePr>
          <p:nvPr>
            <p:extLst>
              <p:ext uri="{D42A27DB-BD31-4B8C-83A1-F6EECF244321}">
                <p14:modId xmlns:p14="http://schemas.microsoft.com/office/powerpoint/2010/main" val="2809804416"/>
              </p:ext>
            </p:extLst>
          </p:nvPr>
        </p:nvGraphicFramePr>
        <p:xfrm>
          <a:off x="4034330" y="1048370"/>
          <a:ext cx="4918075" cy="3520440"/>
        </p:xfrm>
        <a:graphic>
          <a:graphicData uri="http://schemas.openxmlformats.org/drawingml/2006/table">
            <a:tbl>
              <a:tblPr firstRow="1" bandRow="1">
                <a:tableStyleId>{2D5ABB26-0587-4C30-8999-92F81FD0307C}</a:tableStyleId>
              </a:tblPr>
              <a:tblGrid>
                <a:gridCol w="1456055">
                  <a:extLst>
                    <a:ext uri="{9D8B030D-6E8A-4147-A177-3AD203B41FA5}">
                      <a16:colId xmlns:a16="http://schemas.microsoft.com/office/drawing/2014/main" xmlns="" val="20000"/>
                    </a:ext>
                  </a:extLst>
                </a:gridCol>
                <a:gridCol w="900430">
                  <a:extLst>
                    <a:ext uri="{9D8B030D-6E8A-4147-A177-3AD203B41FA5}">
                      <a16:colId xmlns:a16="http://schemas.microsoft.com/office/drawing/2014/main" xmlns="" val="20001"/>
                    </a:ext>
                  </a:extLst>
                </a:gridCol>
                <a:gridCol w="900430">
                  <a:extLst>
                    <a:ext uri="{9D8B030D-6E8A-4147-A177-3AD203B41FA5}">
                      <a16:colId xmlns:a16="http://schemas.microsoft.com/office/drawing/2014/main" xmlns="" val="20002"/>
                    </a:ext>
                  </a:extLst>
                </a:gridCol>
                <a:gridCol w="830580">
                  <a:extLst>
                    <a:ext uri="{9D8B030D-6E8A-4147-A177-3AD203B41FA5}">
                      <a16:colId xmlns:a16="http://schemas.microsoft.com/office/drawing/2014/main" xmlns="" val="20003"/>
                    </a:ext>
                  </a:extLst>
                </a:gridCol>
                <a:gridCol w="830580">
                  <a:extLst>
                    <a:ext uri="{9D8B030D-6E8A-4147-A177-3AD203B41FA5}">
                      <a16:colId xmlns:a16="http://schemas.microsoft.com/office/drawing/2014/main" xmlns="" val="20004"/>
                    </a:ext>
                  </a:extLst>
                </a:gridCol>
              </a:tblGrid>
              <a:tr h="228600">
                <a:tc>
                  <a:txBody>
                    <a:bodyPr/>
                    <a:lstStyle/>
                    <a:p>
                      <a:pPr algn="l"/>
                      <a:r>
                        <a:rPr lang="en-US" sz="1100" b="0" dirty="0">
                          <a:solidFill>
                            <a:schemeClr val="bg1"/>
                          </a:solidFill>
                          <a:latin typeface="+mj-lt"/>
                        </a:rPr>
                        <a:t>TPC Experiment</a:t>
                      </a:r>
                    </a:p>
                  </a:txBody>
                  <a:tcPr anchor="ct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tc gridSpan="4">
                  <a:txBody>
                    <a:bodyPr/>
                    <a:lstStyle/>
                    <a:p>
                      <a:pPr algn="ctr"/>
                      <a:r>
                        <a:rPr lang="en-US" sz="1100" b="1" dirty="0">
                          <a:latin typeface="+mj-lt"/>
                        </a:rPr>
                        <a:t>DUNE</a:t>
                      </a:r>
                    </a:p>
                  </a:txBody>
                  <a:tcPr anchor="ct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228600">
                <a:tc>
                  <a:txBody>
                    <a:bodyPr/>
                    <a:lstStyle/>
                    <a:p>
                      <a:pPr algn="l"/>
                      <a:r>
                        <a:rPr lang="en-US" sz="1100" b="0" dirty="0">
                          <a:solidFill>
                            <a:schemeClr val="tx1"/>
                          </a:solidFill>
                          <a:latin typeface="+mj-lt"/>
                        </a:rPr>
                        <a:t>CMOS</a:t>
                      </a:r>
                      <a:r>
                        <a:rPr lang="en-US" sz="1100" b="0" baseline="0" dirty="0">
                          <a:solidFill>
                            <a:schemeClr val="tx1"/>
                          </a:solidFill>
                          <a:latin typeface="+mj-lt"/>
                        </a:rPr>
                        <a:t> process</a:t>
                      </a:r>
                      <a:endParaRPr lang="en-US" sz="1100" b="0" dirty="0">
                        <a:solidFill>
                          <a:schemeClr val="tx1"/>
                        </a:solidFill>
                        <a:latin typeface="+mj-lt"/>
                      </a:endParaRPr>
                    </a:p>
                  </a:txBody>
                  <a:tcPr anchor="ct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gridSpan="4">
                  <a:txBody>
                    <a:bodyPr/>
                    <a:lstStyle/>
                    <a:p>
                      <a:pPr algn="ctr"/>
                      <a:r>
                        <a:rPr lang="en-US" sz="1100" dirty="0">
                          <a:latin typeface="+mj-lt"/>
                        </a:rPr>
                        <a:t>130nm</a:t>
                      </a:r>
                    </a:p>
                  </a:txBody>
                  <a:tcPr anchor="ct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52400">
                <a:tc>
                  <a:txBody>
                    <a:bodyPr/>
                    <a:lstStyle/>
                    <a:p>
                      <a:r>
                        <a:rPr lang="en-US" sz="1100" b="0" dirty="0">
                          <a:solidFill>
                            <a:schemeClr val="tx1"/>
                          </a:solidFill>
                          <a:latin typeface="+mj-lt"/>
                        </a:rPr>
                        <a:t>Supply voltage</a:t>
                      </a:r>
                    </a:p>
                  </a:txBody>
                  <a:tcP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mj-lt"/>
                        </a:rPr>
                        <a:t>2.5V </a:t>
                      </a:r>
                      <a:r>
                        <a:rPr lang="en-US" sz="1100" kern="1200" dirty="0">
                          <a:solidFill>
                            <a:schemeClr val="tx1"/>
                          </a:solidFill>
                          <a:latin typeface="+mn-lt"/>
                          <a:ea typeface="+mn-ea"/>
                          <a:cs typeface="+mn-cs"/>
                        </a:rPr>
                        <a:t>(2.0V, 1.0V internal)</a:t>
                      </a:r>
                    </a:p>
                  </a:txBody>
                  <a:tcP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152400">
                <a:tc>
                  <a:txBody>
                    <a:bodyPr/>
                    <a:lstStyle/>
                    <a:p>
                      <a:r>
                        <a:rPr lang="en-US" sz="1100" b="0" dirty="0">
                          <a:solidFill>
                            <a:schemeClr val="tx1"/>
                          </a:solidFill>
                          <a:latin typeface="+mj-lt"/>
                        </a:rPr>
                        <a:t>Input capacitance</a:t>
                      </a:r>
                    </a:p>
                  </a:txBody>
                  <a:tcP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gridSpan="4">
                  <a:txBody>
                    <a:bodyPr/>
                    <a:lstStyle/>
                    <a:p>
                      <a:pPr algn="ctr"/>
                      <a:r>
                        <a:rPr lang="en-US" sz="1100" dirty="0">
                          <a:latin typeface="+mj-lt"/>
                        </a:rPr>
                        <a:t>~ 220pF</a:t>
                      </a:r>
                    </a:p>
                  </a:txBody>
                  <a:tcP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21920">
                <a:tc>
                  <a:txBody>
                    <a:bodyPr/>
                    <a:lstStyle/>
                    <a:p>
                      <a:r>
                        <a:rPr lang="en-US" sz="1100" b="0" dirty="0">
                          <a:solidFill>
                            <a:schemeClr val="tx1"/>
                          </a:solidFill>
                          <a:latin typeface="+mj-lt"/>
                        </a:rPr>
                        <a:t>Anti-aliasing filter</a:t>
                      </a:r>
                    </a:p>
                  </a:txBody>
                  <a:tcP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dk1"/>
                          </a:solidFill>
                          <a:latin typeface="+mj-lt"/>
                          <a:ea typeface="+mn-ea"/>
                          <a:cs typeface="+mn-cs"/>
                        </a:rPr>
                        <a:t>5</a:t>
                      </a:r>
                      <a:r>
                        <a:rPr lang="en-US" sz="1100" b="0" i="0" u="none" strike="noStrike" kern="1200" baseline="30000" dirty="0">
                          <a:solidFill>
                            <a:schemeClr val="dk1"/>
                          </a:solidFill>
                          <a:latin typeface="+mj-lt"/>
                          <a:ea typeface="+mn-ea"/>
                          <a:cs typeface="+mn-cs"/>
                        </a:rPr>
                        <a:t>th</a:t>
                      </a:r>
                      <a:r>
                        <a:rPr lang="en-US" sz="1100" b="0" i="0" u="none" strike="noStrike" kern="1200" baseline="0" dirty="0">
                          <a:solidFill>
                            <a:schemeClr val="dk1"/>
                          </a:solidFill>
                          <a:latin typeface="+mj-lt"/>
                          <a:ea typeface="+mn-ea"/>
                          <a:cs typeface="+mn-cs"/>
                        </a:rPr>
                        <a:t> order Bessel architecture</a:t>
                      </a:r>
                      <a:endParaRPr lang="en-US" sz="1100" dirty="0">
                        <a:latin typeface="+mj-lt"/>
                      </a:endParaRPr>
                    </a:p>
                  </a:txBody>
                  <a:tcP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21920">
                <a:tc>
                  <a:txBody>
                    <a:bodyPr/>
                    <a:lstStyle/>
                    <a:p>
                      <a:r>
                        <a:rPr lang="en-US" sz="1100" b="0" dirty="0">
                          <a:solidFill>
                            <a:schemeClr val="tx1"/>
                          </a:solidFill>
                          <a:latin typeface="+mj-lt"/>
                        </a:rPr>
                        <a:t>Peaking times</a:t>
                      </a:r>
                    </a:p>
                  </a:txBody>
                  <a:tcP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dk1"/>
                          </a:solidFill>
                          <a:latin typeface="+mj-lt"/>
                          <a:ea typeface="+mn-ea"/>
                          <a:cs typeface="+mn-cs"/>
                        </a:rPr>
                        <a:t>0.6us, 1.2us, 2.4us, 3.6us</a:t>
                      </a:r>
                      <a:endParaRPr lang="en-US" sz="1100" dirty="0">
                        <a:latin typeface="+mj-lt"/>
                      </a:endParaRPr>
                    </a:p>
                  </a:txBody>
                  <a:tcP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mj-lt"/>
                        </a:rPr>
                        <a:t>Gain settings</a:t>
                      </a:r>
                      <a:endParaRPr lang="en-US" sz="1100" b="0" baseline="0" dirty="0">
                        <a:solidFill>
                          <a:schemeClr val="tx1"/>
                        </a:solidFill>
                        <a:latin typeface="+mj-lt"/>
                      </a:endParaRPr>
                    </a:p>
                  </a:txBody>
                  <a:tcPr anchor="ct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1"/>
                          </a:solidFill>
                          <a:latin typeface="+mj-lt"/>
                          <a:ea typeface="+mn-ea"/>
                          <a:cs typeface="+mn-cs"/>
                        </a:rPr>
                        <a:t>6.0X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j-lt"/>
                          <a:ea typeface="+mn-ea"/>
                          <a:cs typeface="+mn-cs"/>
                        </a:rPr>
                        <a:t>(28.6mV/</a:t>
                      </a:r>
                      <a:r>
                        <a:rPr lang="en-US" sz="1000" kern="1200" dirty="0" err="1">
                          <a:solidFill>
                            <a:schemeClr val="tx1"/>
                          </a:solidFill>
                          <a:effectLst/>
                          <a:latin typeface="+mj-lt"/>
                          <a:ea typeface="+mn-ea"/>
                          <a:cs typeface="+mn-cs"/>
                        </a:rPr>
                        <a:t>fC</a:t>
                      </a:r>
                      <a:r>
                        <a:rPr lang="en-US" sz="1000" kern="1200" dirty="0">
                          <a:solidFill>
                            <a:schemeClr val="tx1"/>
                          </a:solidFill>
                          <a:effectLst/>
                          <a:latin typeface="+mj-lt"/>
                          <a:ea typeface="+mn-ea"/>
                          <a:cs typeface="+mn-cs"/>
                        </a:rPr>
                        <a:t>)</a:t>
                      </a:r>
                      <a:endParaRPr lang="en-US" sz="1000" baseline="0" dirty="0">
                        <a:latin typeface="+mj-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1"/>
                          </a:solidFill>
                          <a:latin typeface="+mj-lt"/>
                          <a:ea typeface="+mn-ea"/>
                          <a:cs typeface="+mn-cs"/>
                        </a:rPr>
                        <a:t>3.0X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j-lt"/>
                          <a:ea typeface="+mn-ea"/>
                          <a:cs typeface="+mn-cs"/>
                        </a:rPr>
                        <a:t>(14.3mV/</a:t>
                      </a:r>
                      <a:r>
                        <a:rPr lang="en-US" sz="1000" kern="1200" dirty="0" err="1">
                          <a:solidFill>
                            <a:schemeClr val="tx1"/>
                          </a:solidFill>
                          <a:effectLst/>
                          <a:latin typeface="+mj-lt"/>
                          <a:ea typeface="+mn-ea"/>
                          <a:cs typeface="+mn-cs"/>
                        </a:rPr>
                        <a:t>fC</a:t>
                      </a:r>
                      <a:r>
                        <a:rPr lang="en-US" sz="1000" kern="1200" dirty="0">
                          <a:solidFill>
                            <a:schemeClr val="tx1"/>
                          </a:solidFill>
                          <a:effectLst/>
                          <a:latin typeface="+mj-lt"/>
                          <a:ea typeface="+mn-ea"/>
                          <a:cs typeface="+mn-cs"/>
                        </a:rPr>
                        <a:t>)</a:t>
                      </a:r>
                      <a:endParaRPr lang="en-US" sz="1000" baseline="0" dirty="0">
                        <a:latin typeface="+mj-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latin typeface="+mj-lt"/>
                          <a:ea typeface="+mn-ea"/>
                          <a:cs typeface="+mn-cs"/>
                        </a:rPr>
                        <a:t>1.5X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j-lt"/>
                          <a:ea typeface="+mn-ea"/>
                          <a:cs typeface="+mn-cs"/>
                        </a:rPr>
                        <a:t>(7.1mV/</a:t>
                      </a:r>
                      <a:r>
                        <a:rPr lang="en-US" sz="1000" kern="1200" dirty="0" err="1">
                          <a:solidFill>
                            <a:schemeClr val="tx1"/>
                          </a:solidFill>
                          <a:effectLst/>
                          <a:latin typeface="+mj-lt"/>
                          <a:ea typeface="+mn-ea"/>
                          <a:cs typeface="+mn-cs"/>
                        </a:rPr>
                        <a:t>fC</a:t>
                      </a:r>
                      <a:r>
                        <a:rPr lang="en-US" sz="1000" kern="1200" dirty="0">
                          <a:solidFill>
                            <a:schemeClr val="tx1"/>
                          </a:solidFill>
                          <a:effectLst/>
                          <a:latin typeface="+mj-lt"/>
                          <a:ea typeface="+mn-ea"/>
                          <a:cs typeface="+mn-cs"/>
                        </a:rPr>
                        <a:t>)</a:t>
                      </a:r>
                      <a:endParaRPr lang="en-US" sz="1000" baseline="0" dirty="0">
                        <a:latin typeface="+mj-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a:latin typeface="+mj-lt"/>
                        </a:rPr>
                        <a:t>1.0X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j-lt"/>
                          <a:ea typeface="+mn-ea"/>
                          <a:cs typeface="+mn-cs"/>
                        </a:rPr>
                        <a:t>(4.8mV/</a:t>
                      </a:r>
                      <a:r>
                        <a:rPr lang="en-US" sz="1000" kern="1200" dirty="0" err="1">
                          <a:solidFill>
                            <a:schemeClr val="tx1"/>
                          </a:solidFill>
                          <a:effectLst/>
                          <a:latin typeface="+mj-lt"/>
                          <a:ea typeface="+mn-ea"/>
                          <a:cs typeface="+mn-cs"/>
                        </a:rPr>
                        <a:t>fC</a:t>
                      </a:r>
                      <a:r>
                        <a:rPr lang="en-US" sz="1000" kern="1200" dirty="0">
                          <a:solidFill>
                            <a:schemeClr val="tx1"/>
                          </a:solidFill>
                          <a:effectLst/>
                          <a:latin typeface="+mj-lt"/>
                          <a:ea typeface="+mn-ea"/>
                          <a:cs typeface="+mn-cs"/>
                        </a:rPr>
                        <a:t>)</a:t>
                      </a:r>
                      <a:endParaRPr lang="en-US" sz="1000" baseline="0" dirty="0">
                        <a:latin typeface="+mj-lt"/>
                      </a:endParaRPr>
                    </a:p>
                  </a:txBody>
                  <a:tcP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0003"/>
                  </a:ext>
                </a:extLst>
              </a:tr>
              <a:tr h="167640">
                <a:tc>
                  <a:txBody>
                    <a:bodyPr/>
                    <a:lstStyle/>
                    <a:p>
                      <a:r>
                        <a:rPr lang="en-US" sz="1100" b="0" dirty="0">
                          <a:solidFill>
                            <a:schemeClr val="tx1"/>
                          </a:solidFill>
                          <a:latin typeface="+mj-lt"/>
                        </a:rPr>
                        <a:t>Max. </a:t>
                      </a:r>
                      <a:r>
                        <a:rPr lang="en-US" sz="1100" b="0" baseline="0" dirty="0">
                          <a:solidFill>
                            <a:schemeClr val="tx1"/>
                          </a:solidFill>
                          <a:latin typeface="+mj-lt"/>
                        </a:rPr>
                        <a:t>input charge</a:t>
                      </a:r>
                      <a:endParaRPr lang="en-US" sz="1100" b="0" dirty="0">
                        <a:solidFill>
                          <a:schemeClr val="tx1"/>
                        </a:solidFill>
                        <a:latin typeface="+mj-lt"/>
                      </a:endParaRPr>
                    </a:p>
                  </a:txBody>
                  <a:tcP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1"/>
                          </a:solidFill>
                          <a:latin typeface="+mj-lt"/>
                          <a:ea typeface="+mn-ea"/>
                          <a:cs typeface="+mn-cs"/>
                        </a:rPr>
                        <a:t>50fC </a:t>
                      </a:r>
                      <a:endParaRPr lang="en-US" sz="1100" dirty="0">
                        <a:latin typeface="+mj-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1"/>
                          </a:solidFill>
                          <a:latin typeface="+mj-lt"/>
                          <a:ea typeface="+mn-ea"/>
                          <a:cs typeface="+mn-cs"/>
                        </a:rPr>
                        <a:t>100fC</a:t>
                      </a:r>
                      <a:endParaRPr lang="en-US" sz="1100" dirty="0">
                        <a:latin typeface="+mj-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1"/>
                          </a:solidFill>
                          <a:latin typeface="+mj-lt"/>
                          <a:ea typeface="+mn-ea"/>
                          <a:cs typeface="+mn-cs"/>
                        </a:rPr>
                        <a:t>200fC</a:t>
                      </a:r>
                      <a:endParaRPr lang="en-US" sz="1100" dirty="0">
                        <a:latin typeface="+mj-lt"/>
                      </a:endParaRPr>
                    </a:p>
                  </a:txBody>
                  <a:tcP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baseline="0" dirty="0">
                          <a:solidFill>
                            <a:schemeClr val="tx1"/>
                          </a:solidFill>
                          <a:latin typeface="+mj-lt"/>
                          <a:ea typeface="+mn-ea"/>
                          <a:cs typeface="+mn-cs"/>
                        </a:rPr>
                        <a:t>300fC</a:t>
                      </a:r>
                      <a:endParaRPr lang="en-US" sz="1100" dirty="0">
                        <a:latin typeface="+mj-lt"/>
                      </a:endParaRPr>
                    </a:p>
                  </a:txBody>
                  <a:tcP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xmlns="" val="10004"/>
                  </a:ext>
                </a:extLst>
              </a:tr>
              <a:tr h="152400">
                <a:tc>
                  <a:txBody>
                    <a:bodyPr/>
                    <a:lstStyle/>
                    <a:p>
                      <a:r>
                        <a:rPr lang="en-US" sz="1100" b="0" dirty="0">
                          <a:solidFill>
                            <a:schemeClr val="tx1"/>
                          </a:solidFill>
                          <a:latin typeface="+mj-lt"/>
                        </a:rPr>
                        <a:t>Noise</a:t>
                      </a:r>
                    </a:p>
                  </a:txBody>
                  <a:tcP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latin typeface="+mj-lt"/>
                        </a:rPr>
                        <a:t>~500e- @ 3.0X</a:t>
                      </a:r>
                      <a:r>
                        <a:rPr lang="en-US" sz="1100" baseline="0" dirty="0">
                          <a:latin typeface="+mj-lt"/>
                        </a:rPr>
                        <a:t> and</a:t>
                      </a:r>
                      <a:r>
                        <a:rPr lang="en-US" sz="1100" dirty="0">
                          <a:latin typeface="+mj-lt"/>
                        </a:rPr>
                        <a:t> 1.2us</a:t>
                      </a:r>
                    </a:p>
                  </a:txBody>
                  <a:tcP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r h="121920">
                <a:tc>
                  <a:txBody>
                    <a:bodyPr/>
                    <a:lstStyle/>
                    <a:p>
                      <a:r>
                        <a:rPr lang="en-US" sz="1100" b="0" dirty="0">
                          <a:solidFill>
                            <a:schemeClr val="tx1"/>
                          </a:solidFill>
                          <a:latin typeface="+mj-lt"/>
                        </a:rPr>
                        <a:t>Resolution</a:t>
                      </a:r>
                    </a:p>
                  </a:txBody>
                  <a:tcP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gridSpan="4">
                  <a:txBody>
                    <a:bodyPr/>
                    <a:lstStyle/>
                    <a:p>
                      <a:pPr algn="ctr"/>
                      <a:r>
                        <a:rPr lang="en-US" sz="1100" dirty="0">
                          <a:latin typeface="+mj-lt"/>
                        </a:rPr>
                        <a:t>12 bit</a:t>
                      </a:r>
                    </a:p>
                  </a:txBody>
                  <a:tcP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6"/>
                  </a:ext>
                </a:extLst>
              </a:tr>
              <a:tr h="121920">
                <a:tc>
                  <a:txBody>
                    <a:bodyPr/>
                    <a:lstStyle/>
                    <a:p>
                      <a:r>
                        <a:rPr lang="en-US" sz="1100" b="0" dirty="0">
                          <a:solidFill>
                            <a:schemeClr val="tx1"/>
                          </a:solidFill>
                          <a:latin typeface="+mj-lt"/>
                        </a:rPr>
                        <a:t>INL and DNL</a:t>
                      </a:r>
                    </a:p>
                  </a:txBody>
                  <a:tcP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gridSpan="4">
                  <a:txBody>
                    <a:bodyPr/>
                    <a:lstStyle/>
                    <a:p>
                      <a:pPr algn="ctr"/>
                      <a:r>
                        <a:rPr lang="en-US" sz="1100" dirty="0">
                          <a:latin typeface="+mj-lt"/>
                        </a:rPr>
                        <a:t>±1LSB</a:t>
                      </a:r>
                    </a:p>
                  </a:txBody>
                  <a:tcP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0"/>
                  </a:ext>
                </a:extLst>
              </a:tr>
              <a:tr h="0">
                <a:tc>
                  <a:txBody>
                    <a:bodyPr/>
                    <a:lstStyle/>
                    <a:p>
                      <a:r>
                        <a:rPr lang="en-US" sz="1100" b="0" dirty="0">
                          <a:solidFill>
                            <a:schemeClr val="tx1"/>
                          </a:solidFill>
                          <a:latin typeface="+mj-lt"/>
                        </a:rPr>
                        <a:t>Sampling frequency</a:t>
                      </a:r>
                    </a:p>
                  </a:txBody>
                  <a:tcP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gridSpan="4">
                  <a:txBody>
                    <a:bodyPr/>
                    <a:lstStyle/>
                    <a:p>
                      <a:pPr algn="ctr"/>
                      <a:r>
                        <a:rPr lang="en-US" sz="1100" dirty="0">
                          <a:latin typeface="+mj-lt"/>
                        </a:rPr>
                        <a:t>2MSPS</a:t>
                      </a:r>
                    </a:p>
                  </a:txBody>
                  <a:tcP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1"/>
                  </a:ext>
                </a:extLst>
              </a:tr>
              <a:tr h="0">
                <a:tc>
                  <a:txBody>
                    <a:bodyPr/>
                    <a:lstStyle/>
                    <a:p>
                      <a:pPr algn="l"/>
                      <a:r>
                        <a:rPr lang="en-US" sz="1100" b="0" dirty="0">
                          <a:solidFill>
                            <a:schemeClr val="tx1"/>
                          </a:solidFill>
                          <a:latin typeface="+mj-lt"/>
                        </a:rPr>
                        <a:t>Temperature</a:t>
                      </a:r>
                    </a:p>
                  </a:txBody>
                  <a:tcPr anchor="ctr">
                    <a:lnL w="28575" cap="flat" cmpd="sng" algn="ctr">
                      <a:solidFill>
                        <a:schemeClr val="tx1"/>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mj-lt"/>
                        </a:rPr>
                        <a:t> 87</a:t>
                      </a:r>
                      <a:r>
                        <a:rPr lang="en-US" sz="1100" dirty="0">
                          <a:latin typeface="+mj-lt"/>
                        </a:rPr>
                        <a:t>K  (-186</a:t>
                      </a:r>
                      <a:r>
                        <a:rPr lang="en-US" sz="1100" b="0" dirty="0">
                          <a:latin typeface="+mj-lt"/>
                        </a:rPr>
                        <a:t>º</a:t>
                      </a:r>
                      <a:r>
                        <a:rPr lang="en-US" sz="1100" dirty="0">
                          <a:latin typeface="+mj-lt"/>
                        </a:rPr>
                        <a:t>C)</a:t>
                      </a:r>
                    </a:p>
                  </a:txBody>
                  <a:tcPr anchor="ctr">
                    <a:lnL w="6350" cap="flat" cmpd="sng" algn="ctr">
                      <a:solidFill>
                        <a:schemeClr val="bg1">
                          <a:lumMod val="8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2"/>
                  </a:ext>
                </a:extLst>
              </a:tr>
            </a:tbl>
          </a:graphicData>
        </a:graphic>
      </p:graphicFrame>
      <p:pic>
        <p:nvPicPr>
          <p:cNvPr id="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202" y="1004209"/>
            <a:ext cx="3755423" cy="360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4</a:t>
            </a:fld>
            <a:endParaRPr lang="en-US" dirty="0"/>
          </a:p>
        </p:txBody>
      </p:sp>
    </p:spTree>
    <p:extLst>
      <p:ext uri="{BB962C8B-B14F-4D97-AF65-F5344CB8AC3E}">
        <p14:creationId xmlns:p14="http://schemas.microsoft.com/office/powerpoint/2010/main" val="389200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47451" y="1369543"/>
            <a:ext cx="8339349" cy="2277547"/>
          </a:xfrm>
          <a:prstGeom prst="rect">
            <a:avLst/>
          </a:prstGeom>
          <a:noFill/>
        </p:spPr>
        <p:txBody>
          <a:bodyPr wrap="square" rtlCol="0">
            <a:spAutoFit/>
          </a:bodyPr>
          <a:lstStyle/>
          <a:p>
            <a:pPr marL="171450" indent="-171450">
              <a:buClr>
                <a:schemeClr val="bg1">
                  <a:lumMod val="50000"/>
                </a:schemeClr>
              </a:buClr>
              <a:buFont typeface="Arial" panose="020B0604020202020204" pitchFamily="34" charset="0"/>
              <a:buChar char="•"/>
            </a:pPr>
            <a:r>
              <a:rPr lang="en-US" sz="1600" b="1" dirty="0">
                <a:solidFill>
                  <a:schemeClr val="bg1">
                    <a:lumMod val="65000"/>
                  </a:schemeClr>
                </a:solidFill>
              </a:rPr>
              <a:t>CRYO Specifications</a:t>
            </a:r>
          </a:p>
          <a:p>
            <a:pPr marL="171450" indent="-171450">
              <a:buClr>
                <a:srgbClr val="C00000"/>
              </a:buClr>
              <a:buFont typeface="Arial" panose="020B0604020202020204" pitchFamily="34" charset="0"/>
              <a:buChar char="•"/>
            </a:pPr>
            <a:endParaRPr lang="en-US" sz="1600" b="1" dirty="0"/>
          </a:p>
          <a:p>
            <a:pPr marL="171450" indent="-171450">
              <a:buClr>
                <a:srgbClr val="C00000"/>
              </a:buClr>
              <a:buFont typeface="Arial" panose="020B0604020202020204" pitchFamily="34" charset="0"/>
              <a:buChar char="•"/>
            </a:pPr>
            <a:r>
              <a:rPr lang="en-US" sz="1600" b="1" dirty="0"/>
              <a:t>Test Bench for Characterization</a:t>
            </a:r>
          </a:p>
          <a:p>
            <a:pPr marL="628650" lvl="1" indent="-171450">
              <a:buClr>
                <a:srgbClr val="C00000"/>
              </a:buClr>
              <a:buFont typeface="Arial" panose="020B0604020202020204" pitchFamily="34" charset="0"/>
              <a:buChar char="•"/>
            </a:pPr>
            <a:endParaRPr lang="en-US" sz="1600" b="1" dirty="0"/>
          </a:p>
          <a:p>
            <a:pPr marL="171450" indent="-171450">
              <a:buClr>
                <a:srgbClr val="C00000"/>
              </a:buClr>
              <a:buFont typeface="Arial" panose="020B0604020202020204" pitchFamily="34" charset="0"/>
              <a:buChar char="•"/>
            </a:pPr>
            <a:r>
              <a:rPr lang="en-US" sz="1600" b="1" dirty="0"/>
              <a:t>Functionality Test</a:t>
            </a:r>
          </a:p>
          <a:p>
            <a:pPr marL="628650" lvl="1" indent="-171450">
              <a:buClr>
                <a:srgbClr val="C00000"/>
              </a:buClr>
              <a:buFont typeface="Arial" panose="020B0604020202020204" pitchFamily="34" charset="0"/>
              <a:buChar char="•"/>
            </a:pPr>
            <a:endParaRPr lang="en-US" sz="1400" dirty="0"/>
          </a:p>
          <a:p>
            <a:pPr marL="171450" indent="-171450">
              <a:buClr>
                <a:srgbClr val="C00000"/>
              </a:buClr>
              <a:buFont typeface="Arial" panose="020B0604020202020204" pitchFamily="34" charset="0"/>
              <a:buChar char="•"/>
            </a:pPr>
            <a:r>
              <a:rPr lang="en-US" sz="1600" b="1" dirty="0"/>
              <a:t>CRYO performance</a:t>
            </a:r>
          </a:p>
          <a:p>
            <a:pPr marL="628650" lvl="1" indent="-171450">
              <a:buClr>
                <a:srgbClr val="C00000"/>
              </a:buClr>
              <a:buFont typeface="Arial" panose="020B0604020202020204" pitchFamily="34" charset="0"/>
              <a:buChar char="•"/>
            </a:pPr>
            <a:endParaRPr lang="en-US" sz="1600" dirty="0"/>
          </a:p>
          <a:p>
            <a:pPr marL="171450" indent="-171450">
              <a:buClr>
                <a:srgbClr val="C00000"/>
              </a:buClr>
              <a:buFont typeface="Arial" panose="020B0604020202020204" pitchFamily="34" charset="0"/>
              <a:buChar char="•"/>
            </a:pPr>
            <a:r>
              <a:rPr lang="en-US" sz="1600" b="1" dirty="0"/>
              <a:t>Summary and Next Steps</a:t>
            </a:r>
          </a:p>
        </p:txBody>
      </p:sp>
      <p:sp>
        <p:nvSpPr>
          <p:cNvPr id="4" name="Title 3"/>
          <p:cNvSpPr>
            <a:spLocks noGrp="1"/>
          </p:cNvSpPr>
          <p:nvPr>
            <p:ph type="title"/>
          </p:nvPr>
        </p:nvSpPr>
        <p:spPr>
          <a:xfrm>
            <a:off x="451822" y="72999"/>
            <a:ext cx="8103570" cy="307777"/>
          </a:xfrm>
        </p:spPr>
        <p:txBody>
          <a:bodyPr wrap="square">
            <a:spAutoFit/>
          </a:bodyPr>
          <a:lstStyle/>
          <a:p>
            <a:r>
              <a:rPr lang="en-US" dirty="0"/>
              <a:t>OUTLINE</a:t>
            </a:r>
          </a:p>
        </p:txBody>
      </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5</a:t>
            </a:fld>
            <a:endParaRPr lang="en-US" dirty="0"/>
          </a:p>
        </p:txBody>
      </p:sp>
    </p:spTree>
    <p:extLst>
      <p:ext uri="{BB962C8B-B14F-4D97-AF65-F5344CB8AC3E}">
        <p14:creationId xmlns:p14="http://schemas.microsoft.com/office/powerpoint/2010/main" val="396427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descr="C:\Users\ddoering\OneDrive - SLAC National Accelerator Laboratory\projects\cryo_asic\docs\loading boards\lb1b.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3231343" y="4024892"/>
            <a:ext cx="842181" cy="116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p:cNvSpPr>
            <a:spLocks noGrp="1"/>
          </p:cNvSpPr>
          <p:nvPr>
            <p:ph type="title"/>
          </p:nvPr>
        </p:nvSpPr>
        <p:spPr>
          <a:xfrm>
            <a:off x="451822" y="72999"/>
            <a:ext cx="8103570" cy="307777"/>
          </a:xfrm>
        </p:spPr>
        <p:txBody>
          <a:bodyPr wrap="square">
            <a:spAutoFit/>
          </a:bodyPr>
          <a:lstStyle/>
          <a:p>
            <a:r>
              <a:rPr lang="en-US" dirty="0"/>
              <a:t>Test Bench for Characterization (I)</a:t>
            </a:r>
          </a:p>
        </p:txBody>
      </p:sp>
      <p:pic>
        <p:nvPicPr>
          <p:cNvPr id="5" name="Picture 4" descr="IMG_2649.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26225" y="1035550"/>
            <a:ext cx="3291551" cy="3075709"/>
          </a:xfrm>
          <a:prstGeom prst="roundRect">
            <a:avLst>
              <a:gd name="adj" fmla="val 3985"/>
            </a:avLst>
          </a:prstGeom>
          <a:effectLst>
            <a:outerShdw blurRad="50800" dist="38100" dir="2700000" algn="tl" rotWithShape="0">
              <a:prstClr val="black">
                <a:alpha val="40000"/>
              </a:prstClr>
            </a:outerShdw>
          </a:effectLst>
        </p:spPr>
      </p:pic>
      <p:sp>
        <p:nvSpPr>
          <p:cNvPr id="6" name="TextBox 5"/>
          <p:cNvSpPr txBox="1"/>
          <p:nvPr/>
        </p:nvSpPr>
        <p:spPr>
          <a:xfrm>
            <a:off x="3008235" y="421070"/>
            <a:ext cx="3215180" cy="584775"/>
          </a:xfrm>
          <a:prstGeom prst="rect">
            <a:avLst/>
          </a:prstGeom>
          <a:noFill/>
        </p:spPr>
        <p:txBody>
          <a:bodyPr wrap="square" rtlCol="0" anchor="t">
            <a:spAutoFit/>
          </a:bodyPr>
          <a:lstStyle/>
          <a:p>
            <a:pPr algn="ctr">
              <a:buClr>
                <a:srgbClr val="C00000"/>
              </a:buClr>
            </a:pPr>
            <a:r>
              <a:rPr lang="en-US" sz="1600" b="1" dirty="0"/>
              <a:t>Data Acquisition Setup</a:t>
            </a:r>
          </a:p>
          <a:p>
            <a:pPr algn="ctr">
              <a:buClr>
                <a:srgbClr val="C00000"/>
              </a:buClr>
            </a:pPr>
            <a:r>
              <a:rPr lang="en-US" sz="1600" dirty="0">
                <a:solidFill>
                  <a:schemeClr val="bg1">
                    <a:lumMod val="50000"/>
                  </a:schemeClr>
                </a:solidFill>
              </a:rPr>
              <a:t>Our Testing Boards</a:t>
            </a:r>
            <a:endParaRPr lang="en-US" sz="1600" dirty="0">
              <a:solidFill>
                <a:schemeClr val="bg1">
                  <a:lumMod val="50000"/>
                </a:schemeClr>
              </a:solidFill>
              <a:cs typeface="Arial"/>
            </a:endParaRPr>
          </a:p>
        </p:txBody>
      </p:sp>
      <p:pic>
        <p:nvPicPr>
          <p:cNvPr id="102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99962" y="1976514"/>
            <a:ext cx="2161801" cy="1884028"/>
          </a:xfrm>
          <a:prstGeom prst="roundRect">
            <a:avLst>
              <a:gd name="adj" fmla="val 4960"/>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V:\REDIC\shared\Cryo_documentation\DUNE\Cryo_DUNE_Measurements\CRYO_Pictures\Interface_Board\IMG-5809.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16200000">
            <a:off x="6492825" y="1641402"/>
            <a:ext cx="2440941" cy="1997338"/>
          </a:xfrm>
          <a:prstGeom prst="roundRect">
            <a:avLst>
              <a:gd name="adj" fmla="val 4734"/>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5159411" y="2110890"/>
            <a:ext cx="1793699" cy="0"/>
          </a:xfrm>
          <a:prstGeom prst="line">
            <a:avLst/>
          </a:prstGeom>
          <a:ln w="38100">
            <a:solidFill>
              <a:srgbClr val="0FE1DC"/>
            </a:solidFill>
            <a:headEnd type="oval"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256176" y="3071015"/>
            <a:ext cx="1394104" cy="0"/>
          </a:xfrm>
          <a:prstGeom prst="line">
            <a:avLst/>
          </a:prstGeom>
          <a:ln w="38100">
            <a:solidFill>
              <a:srgbClr val="0FE1DC"/>
            </a:solidFill>
            <a:headEnd type="oval"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16309" y="3915925"/>
            <a:ext cx="2129109" cy="446276"/>
          </a:xfrm>
          <a:prstGeom prst="rect">
            <a:avLst/>
          </a:prstGeom>
        </p:spPr>
        <p:txBody>
          <a:bodyPr wrap="none">
            <a:spAutoFit/>
          </a:bodyPr>
          <a:lstStyle/>
          <a:p>
            <a:pPr algn="ctr"/>
            <a:r>
              <a:rPr lang="en-US" sz="1200" b="1" dirty="0">
                <a:solidFill>
                  <a:srgbClr val="C00000"/>
                </a:solidFill>
              </a:rPr>
              <a:t>Cold Board</a:t>
            </a:r>
          </a:p>
          <a:p>
            <a:pPr algn="ctr"/>
            <a:r>
              <a:rPr lang="en-US" sz="1100" dirty="0"/>
              <a:t>Holds ASIC and external LDOs</a:t>
            </a:r>
          </a:p>
        </p:txBody>
      </p:sp>
      <p:sp>
        <p:nvSpPr>
          <p:cNvPr id="17" name="Rectangle 16"/>
          <p:cNvSpPr/>
          <p:nvPr/>
        </p:nvSpPr>
        <p:spPr>
          <a:xfrm>
            <a:off x="6598697" y="3915925"/>
            <a:ext cx="2229200" cy="461665"/>
          </a:xfrm>
          <a:prstGeom prst="rect">
            <a:avLst/>
          </a:prstGeom>
        </p:spPr>
        <p:txBody>
          <a:bodyPr wrap="none">
            <a:spAutoFit/>
          </a:bodyPr>
          <a:lstStyle/>
          <a:p>
            <a:pPr algn="ctr"/>
            <a:r>
              <a:rPr lang="en-US" sz="1200" b="1" dirty="0">
                <a:solidFill>
                  <a:srgbClr val="C00000"/>
                </a:solidFill>
              </a:rPr>
              <a:t>Interface (or Adapter) Board</a:t>
            </a:r>
          </a:p>
          <a:p>
            <a:pPr algn="ctr"/>
            <a:r>
              <a:rPr lang="en-US" sz="1100" dirty="0"/>
              <a:t>Drives the cold board</a:t>
            </a:r>
          </a:p>
        </p:txBody>
      </p:sp>
      <p:sp>
        <p:nvSpPr>
          <p:cNvPr id="19" name="TextBox 18"/>
          <p:cNvSpPr txBox="1"/>
          <p:nvPr/>
        </p:nvSpPr>
        <p:spPr>
          <a:xfrm>
            <a:off x="232235" y="766715"/>
            <a:ext cx="1199046" cy="553998"/>
          </a:xfrm>
          <a:prstGeom prst="rect">
            <a:avLst/>
          </a:prstGeom>
          <a:noFill/>
        </p:spPr>
        <p:txBody>
          <a:bodyPr wrap="square" rtlCol="0">
            <a:spAutoFit/>
          </a:bodyPr>
          <a:lstStyle/>
          <a:p>
            <a:pPr algn="r"/>
            <a:r>
              <a:rPr lang="en-US" sz="1000" b="1" dirty="0"/>
              <a:t>CRYO </a:t>
            </a:r>
            <a:r>
              <a:rPr lang="en-US" sz="1000" dirty="0"/>
              <a:t>is wire bonded to the board</a:t>
            </a:r>
          </a:p>
        </p:txBody>
      </p:sp>
      <p:sp>
        <p:nvSpPr>
          <p:cNvPr id="16" name="Rounded Rectangle 15"/>
          <p:cNvSpPr/>
          <p:nvPr/>
        </p:nvSpPr>
        <p:spPr>
          <a:xfrm>
            <a:off x="1141779" y="2599975"/>
            <a:ext cx="549192" cy="600775"/>
          </a:xfrm>
          <a:prstGeom prst="roundRect">
            <a:avLst>
              <a:gd name="adj" fmla="val 770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987640" y="2955800"/>
            <a:ext cx="575799" cy="369332"/>
          </a:xfrm>
          <a:prstGeom prst="rect">
            <a:avLst/>
          </a:prstGeom>
        </p:spPr>
        <p:txBody>
          <a:bodyPr wrap="none">
            <a:spAutoFit/>
          </a:bodyPr>
          <a:lstStyle/>
          <a:p>
            <a:pPr algn="ctr"/>
            <a:r>
              <a:rPr lang="en-US" sz="900" dirty="0" err="1">
                <a:solidFill>
                  <a:schemeClr val="bg1"/>
                </a:solidFill>
                <a:latin typeface="+mj-lt"/>
              </a:rPr>
              <a:t>ePixHR</a:t>
            </a:r>
            <a:endParaRPr lang="en-US" sz="900" dirty="0">
              <a:solidFill>
                <a:schemeClr val="bg1"/>
              </a:solidFill>
              <a:latin typeface="+mj-lt"/>
            </a:endParaRPr>
          </a:p>
          <a:p>
            <a:pPr algn="ctr"/>
            <a:r>
              <a:rPr lang="en-US" sz="900" dirty="0">
                <a:solidFill>
                  <a:schemeClr val="bg1"/>
                </a:solidFill>
                <a:latin typeface="+mj-lt"/>
              </a:rPr>
              <a:t>Boards</a:t>
            </a:r>
            <a:endParaRPr lang="en-US" sz="2000" dirty="0">
              <a:solidFill>
                <a:schemeClr val="bg1"/>
              </a:solidFill>
              <a:latin typeface="+mj-lt"/>
            </a:endParaRPr>
          </a:p>
        </p:txBody>
      </p:sp>
      <p:sp>
        <p:nvSpPr>
          <p:cNvPr id="18" name="Left Bracket 17"/>
          <p:cNvSpPr/>
          <p:nvPr/>
        </p:nvSpPr>
        <p:spPr>
          <a:xfrm flipH="1">
            <a:off x="7951640" y="2788972"/>
            <a:ext cx="45719" cy="707527"/>
          </a:xfrm>
          <a:prstGeom prst="leftBracket">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H="1">
            <a:off x="1141779" y="929035"/>
            <a:ext cx="399598" cy="16709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690971" y="1765245"/>
            <a:ext cx="691944" cy="14209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153955" y="1688435"/>
            <a:ext cx="460860" cy="14789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690971" y="929035"/>
            <a:ext cx="691944" cy="16616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4" descr="V:\REDIC\shared\Cryo_documentation\DUNE\Cryo_DUNE_Measurements\CRYO_Pictures\Cold_Board\IMG_477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538005" y="845136"/>
            <a:ext cx="918349" cy="920109"/>
          </a:xfrm>
          <a:prstGeom prst="roundRect">
            <a:avLst>
              <a:gd name="adj" fmla="val 7615"/>
            </a:avLst>
          </a:prstGeom>
          <a:noFill/>
          <a:ln w="28575">
            <a:solidFill>
              <a:srgbClr val="FF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32" name="Group 1031"/>
          <p:cNvGrpSpPr/>
          <p:nvPr/>
        </p:nvGrpSpPr>
        <p:grpSpPr>
          <a:xfrm>
            <a:off x="3151015" y="1496410"/>
            <a:ext cx="1139452" cy="369332"/>
            <a:chOff x="3343040" y="1833623"/>
            <a:chExt cx="1139452" cy="369332"/>
          </a:xfrm>
        </p:grpSpPr>
        <p:cxnSp>
          <p:nvCxnSpPr>
            <p:cNvPr id="25" name="Straight Connector 24"/>
            <p:cNvCxnSpPr/>
            <p:nvPr/>
          </p:nvCxnSpPr>
          <p:spPr>
            <a:xfrm flipH="1">
              <a:off x="3343040" y="1957270"/>
              <a:ext cx="3781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3688685" y="1833623"/>
              <a:ext cx="793807" cy="369332"/>
            </a:xfrm>
            <a:prstGeom prst="rect">
              <a:avLst/>
            </a:prstGeom>
          </p:spPr>
          <p:txBody>
            <a:bodyPr wrap="none">
              <a:spAutoFit/>
            </a:bodyPr>
            <a:lstStyle/>
            <a:p>
              <a:r>
                <a:rPr lang="en-US" sz="900" dirty="0">
                  <a:solidFill>
                    <a:schemeClr val="bg1"/>
                  </a:solidFill>
                  <a:latin typeface="+mj-lt"/>
                </a:rPr>
                <a:t>High-Speed</a:t>
              </a:r>
            </a:p>
            <a:p>
              <a:r>
                <a:rPr lang="en-US" sz="900" dirty="0">
                  <a:solidFill>
                    <a:schemeClr val="bg1"/>
                  </a:solidFill>
                  <a:latin typeface="+mj-lt"/>
                </a:rPr>
                <a:t>Cable</a:t>
              </a:r>
            </a:p>
          </p:txBody>
        </p:sp>
      </p:gr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6</a:t>
            </a:fld>
            <a:endParaRPr lang="en-US" dirty="0"/>
          </a:p>
        </p:txBody>
      </p:sp>
      <p:sp>
        <p:nvSpPr>
          <p:cNvPr id="27" name="Rectangle 26"/>
          <p:cNvSpPr/>
          <p:nvPr/>
        </p:nvSpPr>
        <p:spPr>
          <a:xfrm>
            <a:off x="4281103" y="4223771"/>
            <a:ext cx="2151551" cy="738664"/>
          </a:xfrm>
          <a:prstGeom prst="rect">
            <a:avLst/>
          </a:prstGeom>
        </p:spPr>
        <p:txBody>
          <a:bodyPr wrap="none">
            <a:spAutoFit/>
          </a:bodyPr>
          <a:lstStyle/>
          <a:p>
            <a:r>
              <a:rPr lang="en-US" sz="1200" b="1" dirty="0">
                <a:solidFill>
                  <a:srgbClr val="C00000"/>
                </a:solidFill>
              </a:rPr>
              <a:t>Loading Board</a:t>
            </a:r>
          </a:p>
          <a:p>
            <a:r>
              <a:rPr lang="en-US" sz="1100" dirty="0"/>
              <a:t>Holds passives that model </a:t>
            </a:r>
          </a:p>
          <a:p>
            <a:r>
              <a:rPr lang="en-US" sz="1100" dirty="0"/>
              <a:t>DUNE wires (</a:t>
            </a:r>
            <a:r>
              <a:rPr lang="en-US" sz="1100" dirty="0" err="1"/>
              <a:t>Cdet</a:t>
            </a:r>
            <a:r>
              <a:rPr lang="en-US" sz="1100" dirty="0"/>
              <a:t>)</a:t>
            </a:r>
          </a:p>
          <a:p>
            <a:r>
              <a:rPr lang="en-US" sz="800" dirty="0"/>
              <a:t>Daughter board that attaches to cold board</a:t>
            </a:r>
          </a:p>
        </p:txBody>
      </p:sp>
      <p:cxnSp>
        <p:nvCxnSpPr>
          <p:cNvPr id="29" name="Straight Connector 28"/>
          <p:cNvCxnSpPr/>
          <p:nvPr/>
        </p:nvCxnSpPr>
        <p:spPr>
          <a:xfrm flipH="1" flipV="1">
            <a:off x="3637671" y="3403432"/>
            <a:ext cx="5885" cy="887574"/>
          </a:xfrm>
          <a:prstGeom prst="line">
            <a:avLst/>
          </a:prstGeom>
          <a:ln w="38100">
            <a:solidFill>
              <a:srgbClr val="FFC000"/>
            </a:solidFill>
            <a:headEnd type="oval"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169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1822" y="72999"/>
            <a:ext cx="8103570" cy="307777"/>
          </a:xfrm>
        </p:spPr>
        <p:txBody>
          <a:bodyPr wrap="square">
            <a:spAutoFit/>
          </a:bodyPr>
          <a:lstStyle/>
          <a:p>
            <a:r>
              <a:rPr lang="en-US" dirty="0"/>
              <a:t>Test Bench for Characterization (I)</a:t>
            </a:r>
          </a:p>
        </p:txBody>
      </p:sp>
      <p:sp>
        <p:nvSpPr>
          <p:cNvPr id="6" name="TextBox 5"/>
          <p:cNvSpPr txBox="1"/>
          <p:nvPr/>
        </p:nvSpPr>
        <p:spPr>
          <a:xfrm>
            <a:off x="3008235" y="497880"/>
            <a:ext cx="3215180" cy="338554"/>
          </a:xfrm>
          <a:prstGeom prst="rect">
            <a:avLst/>
          </a:prstGeom>
          <a:noFill/>
        </p:spPr>
        <p:txBody>
          <a:bodyPr wrap="square" rtlCol="0">
            <a:spAutoFit/>
          </a:bodyPr>
          <a:lstStyle/>
          <a:p>
            <a:pPr algn="ctr">
              <a:buClr>
                <a:srgbClr val="C00000"/>
              </a:buClr>
            </a:pPr>
            <a:r>
              <a:rPr lang="en-US" sz="1600" b="1" dirty="0"/>
              <a:t>Full Test Bench Setup</a:t>
            </a:r>
          </a:p>
        </p:txBody>
      </p:sp>
      <p:sp>
        <p:nvSpPr>
          <p:cNvPr id="81" name="Content Placeholder 2"/>
          <p:cNvSpPr>
            <a:spLocks noGrp="1"/>
          </p:cNvSpPr>
          <p:nvPr>
            <p:ph idx="4294967295"/>
          </p:nvPr>
        </p:nvSpPr>
        <p:spPr>
          <a:xfrm>
            <a:off x="1806" y="1227576"/>
            <a:ext cx="3648474" cy="2169486"/>
          </a:xfrm>
        </p:spPr>
        <p:txBody>
          <a:bodyPr vert="horz" lIns="0" tIns="0" rIns="0" bIns="0" rtlCol="0" anchor="t">
            <a:noAutofit/>
          </a:bodyPr>
          <a:lstStyle/>
          <a:p>
            <a:pPr lvl="1" indent="-223520"/>
            <a:r>
              <a:rPr lang="en-US" sz="1200" dirty="0">
                <a:latin typeface="Arial"/>
                <a:cs typeface="Arial"/>
              </a:rPr>
              <a:t>Agilent 3631A supplies </a:t>
            </a:r>
            <a:r>
              <a:rPr lang="en-US" sz="1200" dirty="0" err="1">
                <a:latin typeface="Arial"/>
                <a:cs typeface="Arial"/>
              </a:rPr>
              <a:t>ePixHR</a:t>
            </a:r>
            <a:r>
              <a:rPr lang="en-US" sz="1200" dirty="0">
                <a:latin typeface="Arial"/>
                <a:cs typeface="Arial"/>
              </a:rPr>
              <a:t> boards (6.0V)</a:t>
            </a:r>
            <a:endParaRPr lang="en-US" dirty="0">
              <a:latin typeface="Arial"/>
              <a:cs typeface="Arial"/>
            </a:endParaRPr>
          </a:p>
          <a:p>
            <a:pPr lvl="1" indent="-223520"/>
            <a:r>
              <a:rPr lang="en-US" sz="1200" dirty="0">
                <a:latin typeface="Arial"/>
                <a:cs typeface="Arial"/>
              </a:rPr>
              <a:t>Precision 9130 supplies LT1963 LDO demo boards (6.0V) </a:t>
            </a:r>
            <a:endParaRPr lang="en-US" sz="1200"/>
          </a:p>
          <a:p>
            <a:pPr lvl="1" indent="-223520"/>
            <a:r>
              <a:rPr lang="en-US" sz="1200" dirty="0"/>
              <a:t>LT1963 LDO Demo boards generate the following supplies:</a:t>
            </a:r>
          </a:p>
          <a:p>
            <a:pPr marL="690245" lvl="2" indent="-233045"/>
            <a:r>
              <a:rPr lang="en-US" sz="1050" dirty="0"/>
              <a:t>1.8V and 3.3V required by interface board</a:t>
            </a:r>
          </a:p>
          <a:p>
            <a:pPr marL="690245" lvl="2" indent="-233045"/>
            <a:r>
              <a:rPr lang="en-US" sz="1050" dirty="0"/>
              <a:t>2.5V required by cold board</a:t>
            </a:r>
          </a:p>
          <a:p>
            <a:pPr lvl="1" indent="-223520"/>
            <a:r>
              <a:rPr lang="en-US" sz="1250" dirty="0"/>
              <a:t>Cold board is placed inside the CTS during measurements at room and cold temp</a:t>
            </a:r>
          </a:p>
          <a:p>
            <a:pPr lvl="1" indent="-223520"/>
            <a:r>
              <a:rPr lang="en-US" sz="1250" dirty="0"/>
              <a:t>GND of supplies follow a star configuration</a:t>
            </a:r>
          </a:p>
        </p:txBody>
      </p:sp>
      <p:grpSp>
        <p:nvGrpSpPr>
          <p:cNvPr id="86" name="Group 85"/>
          <p:cNvGrpSpPr/>
          <p:nvPr/>
        </p:nvGrpSpPr>
        <p:grpSpPr>
          <a:xfrm>
            <a:off x="3727090" y="1260456"/>
            <a:ext cx="5338295" cy="3692404"/>
            <a:chOff x="3650280" y="1260456"/>
            <a:chExt cx="5338295" cy="3692404"/>
          </a:xfrm>
        </p:grpSpPr>
        <p:grpSp>
          <p:nvGrpSpPr>
            <p:cNvPr id="72" name="Group 71"/>
            <p:cNvGrpSpPr/>
            <p:nvPr/>
          </p:nvGrpSpPr>
          <p:grpSpPr>
            <a:xfrm>
              <a:off x="3650280" y="1260456"/>
              <a:ext cx="5338295" cy="2924304"/>
              <a:chOff x="3688685" y="1260456"/>
              <a:chExt cx="5338295" cy="2924304"/>
            </a:xfrm>
          </p:grpSpPr>
          <p:pic>
            <p:nvPicPr>
              <p:cNvPr id="36" name="Picture 2" descr="V:\REDIC\shared\Cryo_documentation\DUNE\Cryo_DUNE_Measurements\CRYO_Pictures\EXOLab\IMG_512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17"/>
              <a:stretch/>
            </p:blipFill>
            <p:spPr bwMode="auto">
              <a:xfrm>
                <a:off x="7752223" y="1878289"/>
                <a:ext cx="1229779" cy="1653586"/>
              </a:xfrm>
              <a:prstGeom prst="roundRect">
                <a:avLst>
                  <a:gd name="adj" fmla="val 5672"/>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735175" y="1918865"/>
                <a:ext cx="1291805" cy="369332"/>
              </a:xfrm>
              <a:prstGeom prst="rect">
                <a:avLst/>
              </a:prstGeom>
              <a:noFill/>
            </p:spPr>
            <p:txBody>
              <a:bodyPr wrap="square" rtlCol="0">
                <a:spAutoFit/>
              </a:bodyPr>
              <a:lstStyle/>
              <a:p>
                <a:pPr>
                  <a:buClr>
                    <a:schemeClr val="bg2"/>
                  </a:buClr>
                </a:pPr>
                <a:r>
                  <a:rPr lang="en-US" sz="900" dirty="0">
                    <a:solidFill>
                      <a:schemeClr val="bg1"/>
                    </a:solidFill>
                    <a:latin typeface="+mj-lt"/>
                  </a:rPr>
                  <a:t>Cold board inside CTS </a:t>
                </a:r>
              </a:p>
            </p:txBody>
          </p:sp>
          <p:pic>
            <p:nvPicPr>
              <p:cNvPr id="2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88685" y="1260456"/>
                <a:ext cx="3899071" cy="2924304"/>
              </a:xfrm>
              <a:prstGeom prst="roundRect">
                <a:avLst>
                  <a:gd name="adj" fmla="val 3459"/>
                </a:avLst>
              </a:prstGeom>
              <a:noFill/>
              <a:ln>
                <a:noFill/>
              </a:ln>
              <a:effectLst>
                <a:outerShdw blurRad="50800" dist="35921" dir="2700000" algn="ctr" rotWithShape="0">
                  <a:schemeClr val="tx1">
                    <a:alpha val="4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3875439" y="1880058"/>
                <a:ext cx="902811" cy="230832"/>
              </a:xfrm>
              <a:prstGeom prst="rect">
                <a:avLst/>
              </a:prstGeom>
            </p:spPr>
            <p:txBody>
              <a:bodyPr wrap="none">
                <a:spAutoFit/>
              </a:bodyPr>
              <a:lstStyle/>
              <a:p>
                <a:r>
                  <a:rPr lang="en-US" sz="900" dirty="0">
                    <a:solidFill>
                      <a:schemeClr val="bg1"/>
                    </a:solidFill>
                    <a:latin typeface="+mj-lt"/>
                  </a:rPr>
                  <a:t>Agilent 3631A</a:t>
                </a:r>
              </a:p>
            </p:txBody>
          </p:sp>
          <p:sp>
            <p:nvSpPr>
              <p:cNvPr id="30" name="Rectangle 29"/>
              <p:cNvSpPr/>
              <p:nvPr/>
            </p:nvSpPr>
            <p:spPr>
              <a:xfrm>
                <a:off x="3846585" y="1534413"/>
                <a:ext cx="947695" cy="230832"/>
              </a:xfrm>
              <a:prstGeom prst="rect">
                <a:avLst/>
              </a:prstGeom>
            </p:spPr>
            <p:txBody>
              <a:bodyPr wrap="none">
                <a:spAutoFit/>
              </a:bodyPr>
              <a:lstStyle/>
              <a:p>
                <a:r>
                  <a:rPr lang="en-US" sz="900" dirty="0">
                    <a:solidFill>
                      <a:schemeClr val="bg1"/>
                    </a:solidFill>
                    <a:latin typeface="+mj-lt"/>
                  </a:rPr>
                  <a:t>Precision 9130</a:t>
                </a:r>
              </a:p>
            </p:txBody>
          </p:sp>
          <p:cxnSp>
            <p:nvCxnSpPr>
              <p:cNvPr id="37" name="Straight Connector 36"/>
              <p:cNvCxnSpPr/>
              <p:nvPr/>
            </p:nvCxnSpPr>
            <p:spPr>
              <a:xfrm>
                <a:off x="6761085" y="2917395"/>
                <a:ext cx="1154450" cy="0"/>
              </a:xfrm>
              <a:prstGeom prst="line">
                <a:avLst/>
              </a:prstGeom>
              <a:ln w="38100">
                <a:solidFill>
                  <a:srgbClr val="0FE1DC"/>
                </a:solidFill>
                <a:headEnd type="oval"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710345" y="1648797"/>
                <a:ext cx="284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710345" y="1995273"/>
                <a:ext cx="2841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340100" y="3374737"/>
                <a:ext cx="1546290" cy="369332"/>
              </a:xfrm>
              <a:prstGeom prst="rect">
                <a:avLst/>
              </a:prstGeom>
              <a:noFill/>
            </p:spPr>
            <p:txBody>
              <a:bodyPr wrap="square" rtlCol="0">
                <a:spAutoFit/>
              </a:bodyPr>
              <a:lstStyle/>
              <a:p>
                <a:r>
                  <a:rPr lang="en-US" sz="900" dirty="0">
                    <a:solidFill>
                      <a:schemeClr val="bg1"/>
                    </a:solidFill>
                    <a:latin typeface="+mj-lt"/>
                  </a:rPr>
                  <a:t>LT1963</a:t>
                </a:r>
              </a:p>
              <a:p>
                <a:r>
                  <a:rPr lang="en-US" sz="900" dirty="0">
                    <a:solidFill>
                      <a:schemeClr val="bg1"/>
                    </a:solidFill>
                    <a:latin typeface="+mj-lt"/>
                  </a:rPr>
                  <a:t>LDO Demo Boards</a:t>
                </a:r>
              </a:p>
            </p:txBody>
          </p:sp>
          <p:cxnSp>
            <p:nvCxnSpPr>
              <p:cNvPr id="59" name="Straight Connector 58"/>
              <p:cNvCxnSpPr/>
              <p:nvPr/>
            </p:nvCxnSpPr>
            <p:spPr>
              <a:xfrm>
                <a:off x="5493720" y="3109420"/>
                <a:ext cx="0" cy="2509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3700135" y="2725370"/>
                <a:ext cx="756650" cy="369332"/>
              </a:xfrm>
              <a:prstGeom prst="rect">
                <a:avLst/>
              </a:prstGeom>
              <a:noFill/>
            </p:spPr>
            <p:txBody>
              <a:bodyPr wrap="square" rtlCol="0">
                <a:spAutoFit/>
              </a:bodyPr>
              <a:lstStyle/>
              <a:p>
                <a:r>
                  <a:rPr lang="en-US" sz="900" dirty="0">
                    <a:solidFill>
                      <a:schemeClr val="bg1"/>
                    </a:solidFill>
                    <a:latin typeface="+mj-lt"/>
                  </a:rPr>
                  <a:t>Interface </a:t>
                </a:r>
              </a:p>
              <a:p>
                <a:r>
                  <a:rPr lang="en-US" sz="900" dirty="0">
                    <a:solidFill>
                      <a:schemeClr val="bg1"/>
                    </a:solidFill>
                    <a:latin typeface="+mj-lt"/>
                  </a:rPr>
                  <a:t>Board</a:t>
                </a:r>
              </a:p>
            </p:txBody>
          </p:sp>
          <p:cxnSp>
            <p:nvCxnSpPr>
              <p:cNvPr id="75" name="Straight Connector 74"/>
              <p:cNvCxnSpPr/>
              <p:nvPr/>
            </p:nvCxnSpPr>
            <p:spPr>
              <a:xfrm flipH="1">
                <a:off x="4301139" y="2840585"/>
                <a:ext cx="1940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3919115" y="3336332"/>
                <a:ext cx="1056136" cy="230832"/>
              </a:xfrm>
              <a:prstGeom prst="rect">
                <a:avLst/>
              </a:prstGeom>
              <a:noFill/>
            </p:spPr>
            <p:txBody>
              <a:bodyPr wrap="square" rtlCol="0">
                <a:spAutoFit/>
              </a:bodyPr>
              <a:lstStyle/>
              <a:p>
                <a:pPr algn="ctr"/>
                <a:r>
                  <a:rPr lang="en-US" sz="900" dirty="0" err="1">
                    <a:solidFill>
                      <a:schemeClr val="bg1"/>
                    </a:solidFill>
                    <a:latin typeface="+mj-lt"/>
                  </a:rPr>
                  <a:t>ePixHR</a:t>
                </a:r>
                <a:r>
                  <a:rPr lang="en-US" sz="900" dirty="0">
                    <a:solidFill>
                      <a:schemeClr val="bg1"/>
                    </a:solidFill>
                    <a:latin typeface="+mj-lt"/>
                  </a:rPr>
                  <a:t> Boards</a:t>
                </a:r>
              </a:p>
            </p:txBody>
          </p:sp>
          <p:cxnSp>
            <p:nvCxnSpPr>
              <p:cNvPr id="78" name="Straight Connector 77"/>
              <p:cNvCxnSpPr/>
              <p:nvPr/>
            </p:nvCxnSpPr>
            <p:spPr>
              <a:xfrm>
                <a:off x="4446695" y="3147825"/>
                <a:ext cx="0" cy="188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2" name="Picture 5" descr="V:\REDIC\shared\Cryo_documentation\DUNE\Cryo_DUNE_Measurements\Cryo_Test_Status\Debbuging_Noise\EXO_Lab_ModifiedSetup\IMG_596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4762412" y="3786303"/>
              <a:ext cx="1014550" cy="1318564"/>
            </a:xfrm>
            <a:prstGeom prst="roundRect">
              <a:avLst>
                <a:gd name="adj" fmla="val 2740"/>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4894143" y="4530405"/>
              <a:ext cx="797013" cy="338554"/>
            </a:xfrm>
            <a:prstGeom prst="rect">
              <a:avLst/>
            </a:prstGeom>
            <a:noFill/>
          </p:spPr>
          <p:txBody>
            <a:bodyPr wrap="none" rtlCol="0">
              <a:spAutoFit/>
            </a:bodyPr>
            <a:lstStyle/>
            <a:p>
              <a:pPr algn="ctr"/>
              <a:r>
                <a:rPr lang="en-US" sz="800" dirty="0">
                  <a:solidFill>
                    <a:srgbClr val="00FF00"/>
                  </a:solidFill>
                </a:rPr>
                <a:t>GND </a:t>
              </a:r>
            </a:p>
            <a:p>
              <a:pPr algn="ctr"/>
              <a:r>
                <a:rPr lang="en-US" sz="800" dirty="0">
                  <a:solidFill>
                    <a:srgbClr val="00FF00"/>
                  </a:solidFill>
                </a:rPr>
                <a:t>(Star </a:t>
              </a:r>
              <a:r>
                <a:rPr lang="en-US" sz="800" dirty="0" err="1">
                  <a:solidFill>
                    <a:srgbClr val="00FF00"/>
                  </a:solidFill>
                </a:rPr>
                <a:t>Config</a:t>
              </a:r>
              <a:r>
                <a:rPr lang="en-US" sz="800" dirty="0">
                  <a:solidFill>
                    <a:srgbClr val="00FF00"/>
                  </a:solidFill>
                </a:rPr>
                <a:t>.)</a:t>
              </a:r>
            </a:p>
          </p:txBody>
        </p:sp>
        <p:cxnSp>
          <p:nvCxnSpPr>
            <p:cNvPr id="85" name="Straight Connector 84"/>
            <p:cNvCxnSpPr/>
            <p:nvPr/>
          </p:nvCxnSpPr>
          <p:spPr>
            <a:xfrm>
              <a:off x="5071265" y="3397061"/>
              <a:ext cx="0" cy="787699"/>
            </a:xfrm>
            <a:prstGeom prst="line">
              <a:avLst/>
            </a:prstGeom>
            <a:ln w="38100">
              <a:solidFill>
                <a:srgbClr val="0FE1DC"/>
              </a:solidFill>
              <a:headEnd type="oval"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7</a:t>
            </a:fld>
            <a:endParaRPr lang="en-US" dirty="0"/>
          </a:p>
        </p:txBody>
      </p:sp>
    </p:spTree>
    <p:extLst>
      <p:ext uri="{BB962C8B-B14F-4D97-AF65-F5344CB8AC3E}">
        <p14:creationId xmlns:p14="http://schemas.microsoft.com/office/powerpoint/2010/main" val="2143051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47451" y="1369543"/>
            <a:ext cx="8339349" cy="2277547"/>
          </a:xfrm>
          <a:prstGeom prst="rect">
            <a:avLst/>
          </a:prstGeom>
          <a:noFill/>
        </p:spPr>
        <p:txBody>
          <a:bodyPr wrap="square" rtlCol="0">
            <a:spAutoFit/>
          </a:bodyPr>
          <a:lstStyle/>
          <a:p>
            <a:pPr marL="171450" indent="-171450">
              <a:buClr>
                <a:schemeClr val="bg1">
                  <a:lumMod val="50000"/>
                </a:schemeClr>
              </a:buClr>
              <a:buFont typeface="Arial" panose="020B0604020202020204" pitchFamily="34" charset="0"/>
              <a:buChar char="•"/>
            </a:pPr>
            <a:r>
              <a:rPr lang="en-US" sz="1600" b="1" dirty="0">
                <a:solidFill>
                  <a:schemeClr val="bg1">
                    <a:lumMod val="65000"/>
                  </a:schemeClr>
                </a:solidFill>
              </a:rPr>
              <a:t>CRYO Specifications</a:t>
            </a:r>
          </a:p>
          <a:p>
            <a:pPr marL="171450" indent="-171450">
              <a:buClr>
                <a:srgbClr val="C00000"/>
              </a:buClr>
              <a:buFont typeface="Arial" panose="020B0604020202020204" pitchFamily="34" charset="0"/>
              <a:buChar char="•"/>
            </a:pPr>
            <a:endParaRPr lang="en-US" sz="1600" b="1" dirty="0"/>
          </a:p>
          <a:p>
            <a:pPr marL="171450" indent="-171450">
              <a:buClr>
                <a:schemeClr val="bg1">
                  <a:lumMod val="50000"/>
                </a:schemeClr>
              </a:buClr>
              <a:buFont typeface="Arial" panose="020B0604020202020204" pitchFamily="34" charset="0"/>
              <a:buChar char="•"/>
            </a:pPr>
            <a:r>
              <a:rPr lang="en-US" sz="1600" b="1" dirty="0">
                <a:solidFill>
                  <a:schemeClr val="bg1">
                    <a:lumMod val="65000"/>
                  </a:schemeClr>
                </a:solidFill>
              </a:rPr>
              <a:t>Test Bench for Characterization</a:t>
            </a:r>
          </a:p>
          <a:p>
            <a:pPr marL="628650" lvl="1" indent="-171450">
              <a:buClr>
                <a:srgbClr val="C00000"/>
              </a:buClr>
              <a:buFont typeface="Arial" panose="020B0604020202020204" pitchFamily="34" charset="0"/>
              <a:buChar char="•"/>
            </a:pPr>
            <a:endParaRPr lang="en-US" sz="1600" b="1" dirty="0"/>
          </a:p>
          <a:p>
            <a:pPr marL="171450" indent="-171450">
              <a:buClr>
                <a:srgbClr val="C00000"/>
              </a:buClr>
              <a:buFont typeface="Arial" panose="020B0604020202020204" pitchFamily="34" charset="0"/>
              <a:buChar char="•"/>
            </a:pPr>
            <a:r>
              <a:rPr lang="en-US" sz="1600" b="1" dirty="0"/>
              <a:t>Functionality Test</a:t>
            </a:r>
          </a:p>
          <a:p>
            <a:pPr marL="628650" lvl="1" indent="-171450">
              <a:buClr>
                <a:srgbClr val="C00000"/>
              </a:buClr>
              <a:buFont typeface="Arial" panose="020B0604020202020204" pitchFamily="34" charset="0"/>
              <a:buChar char="•"/>
            </a:pPr>
            <a:endParaRPr lang="en-US" sz="1400" dirty="0"/>
          </a:p>
          <a:p>
            <a:pPr marL="171450" indent="-171450">
              <a:buClr>
                <a:srgbClr val="C00000"/>
              </a:buClr>
              <a:buFont typeface="Arial" panose="020B0604020202020204" pitchFamily="34" charset="0"/>
              <a:buChar char="•"/>
            </a:pPr>
            <a:r>
              <a:rPr lang="en-US" sz="1600" b="1" dirty="0"/>
              <a:t>CRYO performance</a:t>
            </a:r>
          </a:p>
          <a:p>
            <a:pPr marL="628650" lvl="1" indent="-171450">
              <a:buClr>
                <a:srgbClr val="C00000"/>
              </a:buClr>
              <a:buFont typeface="Arial" panose="020B0604020202020204" pitchFamily="34" charset="0"/>
              <a:buChar char="•"/>
            </a:pPr>
            <a:endParaRPr lang="en-US" sz="1600" dirty="0"/>
          </a:p>
          <a:p>
            <a:pPr marL="171450" indent="-171450">
              <a:buClr>
                <a:srgbClr val="C00000"/>
              </a:buClr>
              <a:buFont typeface="Arial" panose="020B0604020202020204" pitchFamily="34" charset="0"/>
              <a:buChar char="•"/>
            </a:pPr>
            <a:r>
              <a:rPr lang="en-US" sz="1600" b="1" dirty="0"/>
              <a:t>Summary and Next Steps</a:t>
            </a:r>
          </a:p>
        </p:txBody>
      </p:sp>
      <p:sp>
        <p:nvSpPr>
          <p:cNvPr id="4" name="Title 3"/>
          <p:cNvSpPr>
            <a:spLocks noGrp="1"/>
          </p:cNvSpPr>
          <p:nvPr>
            <p:ph type="title"/>
          </p:nvPr>
        </p:nvSpPr>
        <p:spPr>
          <a:xfrm>
            <a:off x="451822" y="72999"/>
            <a:ext cx="8103570" cy="307777"/>
          </a:xfrm>
        </p:spPr>
        <p:txBody>
          <a:bodyPr wrap="square">
            <a:spAutoFit/>
          </a:bodyPr>
          <a:lstStyle/>
          <a:p>
            <a:r>
              <a:rPr lang="en-US" dirty="0"/>
              <a:t>OUTLINE</a:t>
            </a:r>
          </a:p>
        </p:txBody>
      </p:sp>
      <p:sp>
        <p:nvSpPr>
          <p:cNvPr id="2" name="Slide Number Placeholder 1"/>
          <p:cNvSpPr>
            <a:spLocks noGrp="1"/>
          </p:cNvSpPr>
          <p:nvPr>
            <p:ph type="sldNum" sz="quarter" idx="11"/>
          </p:nvPr>
        </p:nvSpPr>
        <p:spPr>
          <a:xfrm>
            <a:off x="8823263" y="4738690"/>
            <a:ext cx="318932" cy="404813"/>
          </a:xfrm>
        </p:spPr>
        <p:txBody>
          <a:bodyPr/>
          <a:lstStyle/>
          <a:p>
            <a:fld id="{5BD36294-2849-48A8-8531-5354CF3095D2}" type="slidenum">
              <a:rPr lang="en-US" smtClean="0"/>
              <a:pPr/>
              <a:t>8</a:t>
            </a:fld>
            <a:endParaRPr lang="en-US" dirty="0"/>
          </a:p>
        </p:txBody>
      </p:sp>
    </p:spTree>
    <p:extLst>
      <p:ext uri="{BB962C8B-B14F-4D97-AF65-F5344CB8AC3E}">
        <p14:creationId xmlns:p14="http://schemas.microsoft.com/office/powerpoint/2010/main" val="2174859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Functionality Test – SACI</a:t>
            </a:r>
          </a:p>
        </p:txBody>
      </p:sp>
      <p:sp>
        <p:nvSpPr>
          <p:cNvPr id="15" name="TextBox 14"/>
          <p:cNvSpPr txBox="1"/>
          <p:nvPr/>
        </p:nvSpPr>
        <p:spPr>
          <a:xfrm>
            <a:off x="2651750" y="497880"/>
            <a:ext cx="5919835" cy="338554"/>
          </a:xfrm>
          <a:prstGeom prst="rect">
            <a:avLst/>
          </a:prstGeom>
          <a:noFill/>
        </p:spPr>
        <p:txBody>
          <a:bodyPr wrap="square" rtlCol="0">
            <a:spAutoFit/>
          </a:bodyPr>
          <a:lstStyle/>
          <a:p>
            <a:pPr marL="0" lvl="1">
              <a:buClr>
                <a:srgbClr val="C00000"/>
              </a:buClr>
            </a:pPr>
            <a:r>
              <a:rPr lang="en-US" sz="1600" b="1" dirty="0"/>
              <a:t>SLAC ASIC Control Interface (SACI)</a:t>
            </a: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615" y="881930"/>
            <a:ext cx="2573320" cy="246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8560" y="1033725"/>
            <a:ext cx="6304706" cy="731520"/>
          </a:xfrm>
          <a:prstGeom prst="rect">
            <a:avLst/>
          </a:prstGeom>
        </p:spPr>
      </p:pic>
      <p:pic>
        <p:nvPicPr>
          <p:cNvPr id="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3281" y="3450252"/>
            <a:ext cx="2304823" cy="1579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499745" y="1804334"/>
            <a:ext cx="2186817" cy="246221"/>
          </a:xfrm>
          <a:prstGeom prst="rect">
            <a:avLst/>
          </a:prstGeom>
          <a:noFill/>
        </p:spPr>
        <p:txBody>
          <a:bodyPr wrap="none" rtlCol="0">
            <a:spAutoFit/>
          </a:bodyPr>
          <a:lstStyle/>
          <a:p>
            <a:pPr algn="ctr"/>
            <a:r>
              <a:rPr lang="en-US" sz="1000" b="1" dirty="0"/>
              <a:t>GUI interface with SACI registers</a:t>
            </a:r>
          </a:p>
        </p:txBody>
      </p:sp>
      <p:graphicFrame>
        <p:nvGraphicFramePr>
          <p:cNvPr id="24" name="Table 23"/>
          <p:cNvGraphicFramePr>
            <a:graphicFrameLocks noGrp="1"/>
          </p:cNvGraphicFramePr>
          <p:nvPr>
            <p:extLst>
              <p:ext uri="{D42A27DB-BD31-4B8C-83A1-F6EECF244321}">
                <p14:modId xmlns:p14="http://schemas.microsoft.com/office/powerpoint/2010/main" val="1402699279"/>
              </p:ext>
            </p:extLst>
          </p:nvPr>
        </p:nvGraphicFramePr>
        <p:xfrm>
          <a:off x="2766965" y="2020633"/>
          <a:ext cx="3418045" cy="1859280"/>
        </p:xfrm>
        <a:graphic>
          <a:graphicData uri="http://schemas.openxmlformats.org/drawingml/2006/table">
            <a:tbl>
              <a:tblPr firstRow="1" bandRow="1">
                <a:tableStyleId>{2D5ABB26-0587-4C30-8999-92F81FD0307C}</a:tableStyleId>
              </a:tblPr>
              <a:tblGrid>
                <a:gridCol w="3418045">
                  <a:extLst>
                    <a:ext uri="{9D8B030D-6E8A-4147-A177-3AD203B41FA5}">
                      <a16:colId xmlns:a16="http://schemas.microsoft.com/office/drawing/2014/main" xmlns="" val="20000"/>
                    </a:ext>
                  </a:extLst>
                </a:gridCol>
              </a:tblGrid>
              <a:tr h="228600">
                <a:tc>
                  <a:txBody>
                    <a:bodyPr/>
                    <a:lstStyle/>
                    <a:p>
                      <a:pPr algn="l"/>
                      <a:r>
                        <a:rPr lang="en-US" sz="1000" b="1" dirty="0">
                          <a:solidFill>
                            <a:schemeClr val="bg1"/>
                          </a:solidFill>
                          <a:latin typeface="+mj-lt"/>
                        </a:rPr>
                        <a:t>Check List – Verified (Room &amp; Cold)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3"/>
                  </a:ext>
                </a:extLst>
              </a:tr>
              <a:tr h="228600">
                <a:tc>
                  <a:txBody>
                    <a:bodyPr/>
                    <a:lstStyle/>
                    <a:p>
                      <a:r>
                        <a:rPr lang="en-US" sz="1000" baseline="0" dirty="0"/>
                        <a:t>Communication SACI-FPGA</a:t>
                      </a:r>
                      <a:endParaRPr lang="en-US" sz="1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152400">
                <a:tc>
                  <a:txBody>
                    <a:bodyPr/>
                    <a:lstStyle/>
                    <a:p>
                      <a:pPr algn="l"/>
                      <a:r>
                        <a:rPr lang="en-US" sz="1000" dirty="0"/>
                        <a:t>Drive SACI through</a:t>
                      </a:r>
                      <a:r>
                        <a:rPr lang="en-US" sz="1000" baseline="0" dirty="0"/>
                        <a:t> GUI interface (right picture)</a:t>
                      </a:r>
                      <a:endParaRPr lang="en-US" sz="1000" b="0" dirty="0">
                        <a:solidFill>
                          <a:schemeClr val="tx1"/>
                        </a:solidFill>
                        <a:latin typeface="+mj-lt"/>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152400">
                <a:tc>
                  <a:txBody>
                    <a:bodyPr/>
                    <a:lstStyle/>
                    <a:p>
                      <a:pPr algn="l"/>
                      <a:r>
                        <a:rPr lang="en-US" sz="1000" dirty="0"/>
                        <a:t>4 control signals of</a:t>
                      </a:r>
                      <a:r>
                        <a:rPr lang="en-US" sz="1000" baseline="0" dirty="0"/>
                        <a:t> </a:t>
                      </a:r>
                      <a:r>
                        <a:rPr lang="en-US" sz="1000" dirty="0"/>
                        <a:t>SACI (</a:t>
                      </a:r>
                      <a:r>
                        <a:rPr lang="en-US" sz="1000" dirty="0" err="1"/>
                        <a:t>saciClk</a:t>
                      </a:r>
                      <a:r>
                        <a:rPr lang="en-US" sz="1000" dirty="0"/>
                        <a:t>, </a:t>
                      </a:r>
                      <a:r>
                        <a:rPr lang="en-US" sz="1000" dirty="0" err="1"/>
                        <a:t>saciCmd</a:t>
                      </a:r>
                      <a:r>
                        <a:rPr lang="en-US" sz="1000" dirty="0"/>
                        <a:t>, </a:t>
                      </a:r>
                      <a:r>
                        <a:rPr lang="en-US" sz="1000" dirty="0" err="1"/>
                        <a:t>saciRsp</a:t>
                      </a:r>
                      <a:r>
                        <a:rPr lang="en-US" sz="1000" dirty="0"/>
                        <a:t>) </a:t>
                      </a:r>
                      <a:endParaRPr lang="en-US" sz="1000" b="0" dirty="0">
                        <a:solidFill>
                          <a:schemeClr val="tx1"/>
                        </a:solidFill>
                        <a:latin typeface="+mj-lt"/>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1"/>
                  </a:ext>
                </a:extLst>
              </a:tr>
              <a:tr h="121920">
                <a:tc>
                  <a:txBody>
                    <a:bodyPr/>
                    <a:lstStyle/>
                    <a:p>
                      <a:r>
                        <a:rPr lang="en-US" sz="1000" dirty="0"/>
                        <a:t>Write/</a:t>
                      </a:r>
                      <a:r>
                        <a:rPr lang="en-US" sz="1000" baseline="0" dirty="0"/>
                        <a:t>r</a:t>
                      </a:r>
                      <a:r>
                        <a:rPr lang="en-US" sz="1000" dirty="0"/>
                        <a:t>ead 19 (16 bit) global registers</a:t>
                      </a:r>
                      <a:endParaRPr lang="en-US" sz="1000" b="0" dirty="0">
                        <a:solidFill>
                          <a:schemeClr val="tx1"/>
                        </a:solidFill>
                        <a:latin typeface="+mj-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12192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000" dirty="0"/>
                        <a:t>Change in real time settings and operation modes of building blocks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0">
                <a:tc>
                  <a:txBody>
                    <a:bodyPr/>
                    <a:lstStyle/>
                    <a:p>
                      <a:r>
                        <a:rPr lang="en-US" sz="1000" b="0" dirty="0">
                          <a:solidFill>
                            <a:schemeClr val="tx1"/>
                          </a:solidFill>
                          <a:latin typeface="+mj-lt"/>
                        </a:rPr>
                        <a:t>C</a:t>
                      </a:r>
                      <a:r>
                        <a:rPr lang="en-US" sz="1000" b="0" baseline="0" dirty="0">
                          <a:solidFill>
                            <a:schemeClr val="tx1"/>
                          </a:solidFill>
                          <a:latin typeface="+mj-lt"/>
                        </a:rPr>
                        <a:t>onfiguration files to run ASIC across temperatures </a:t>
                      </a:r>
                      <a:endParaRPr lang="en-US" sz="1000" b="1" baseline="30000" dirty="0">
                        <a:solidFill>
                          <a:srgbClr val="FF0000"/>
                        </a:solidFill>
                        <a:latin typeface="+mj-l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bl>
          </a:graphicData>
        </a:graphic>
      </p:graphicFrame>
      <p:sp>
        <p:nvSpPr>
          <p:cNvPr id="27" name="TextBox 26"/>
          <p:cNvSpPr txBox="1"/>
          <p:nvPr/>
        </p:nvSpPr>
        <p:spPr>
          <a:xfrm>
            <a:off x="2651750" y="820039"/>
            <a:ext cx="2180405" cy="261610"/>
          </a:xfrm>
          <a:prstGeom prst="rect">
            <a:avLst/>
          </a:prstGeom>
          <a:noFill/>
        </p:spPr>
        <p:txBody>
          <a:bodyPr wrap="none" rtlCol="0">
            <a:spAutoFit/>
          </a:bodyPr>
          <a:lstStyle/>
          <a:p>
            <a:r>
              <a:rPr lang="en-US" sz="1100" b="1" dirty="0"/>
              <a:t>Snapshot of internal registers</a:t>
            </a:r>
          </a:p>
        </p:txBody>
      </p:sp>
      <p:pic>
        <p:nvPicPr>
          <p:cNvPr id="1026" name="Picture 2" descr="V:\REDIC\shared\Cryo_documentation\DUNE\Cryo_DUNE_Measurements\EXO_Lab\Board_C00-04_FIB\Full_Chain_04\Room_04\Cryo_GUI_SACI_Registers1.jpe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15440" y="2012150"/>
            <a:ext cx="2355427" cy="30175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8823263" y="4738690"/>
            <a:ext cx="318932" cy="404813"/>
          </a:xfrm>
        </p:spPr>
        <p:txBody>
          <a:bodyPr/>
          <a:lstStyle/>
          <a:p>
            <a:fld id="{5BD36294-2849-48A8-8531-5354CF3095D2}" type="slidenum">
              <a:rPr lang="en-US" smtClean="0"/>
              <a:pPr/>
              <a:t>9</a:t>
            </a:fld>
            <a:endParaRPr lang="en-US" dirty="0"/>
          </a:p>
        </p:txBody>
      </p:sp>
    </p:spTree>
    <p:extLst>
      <p:ext uri="{BB962C8B-B14F-4D97-AF65-F5344CB8AC3E}">
        <p14:creationId xmlns:p14="http://schemas.microsoft.com/office/powerpoint/2010/main" val="19220284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ER_VERSION" val="6"/>
  <p:tag name="ARTICULATE_PROJECT_CHECK" val="0"/>
  <p:tag name="ARTICULATE_PROJECT_OPEN" val="0"/>
</p:tagLst>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33ED7C88165F488AC5F0CDC42AE383" ma:contentTypeVersion="5" ma:contentTypeDescription="Create a new document." ma:contentTypeScope="" ma:versionID="cdd8b5b623764ee29c28514657dbaddf">
  <xsd:schema xmlns:xsd="http://www.w3.org/2001/XMLSchema" xmlns:xs="http://www.w3.org/2001/XMLSchema" xmlns:p="http://schemas.microsoft.com/office/2006/metadata/properties" xmlns:ns2="http://schemas.microsoft.com/sharepoint/v4" targetNamespace="http://schemas.microsoft.com/office/2006/metadata/properties" ma:root="true" ma:fieldsID="fa080f8495b52bf656d2343d62b66d99"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ECFF2136-7537-4189-AE64-8A83B9BBDAF0}">
  <ds:schemaRefs>
    <ds:schemaRef ds:uri="http://schemas.microsoft.com/sharepoint/v3/contenttype/forms"/>
  </ds:schemaRefs>
</ds:datastoreItem>
</file>

<file path=customXml/itemProps2.xml><?xml version="1.0" encoding="utf-8"?>
<ds:datastoreItem xmlns:ds="http://schemas.openxmlformats.org/officeDocument/2006/customXml" ds:itemID="{2422E1FE-456A-4037-9540-008FC0214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7AA92C-10D2-4D2B-9187-80A23AD44F90}">
  <ds:schemaRefs>
    <ds:schemaRef ds:uri="http://schemas.microsoft.com/office/infopath/2007/PartnerControls"/>
    <ds:schemaRef ds:uri="http://schemas.microsoft.com/sharepoint/v4"/>
    <ds:schemaRef ds:uri="http://purl.org/dc/terms/"/>
    <ds:schemaRef ds:uri="http://purl.org/dc/dcmityp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SLAC_PPT_052412</Template>
  <TotalTime>0</TotalTime>
  <Words>3159</Words>
  <Application>Microsoft Office PowerPoint</Application>
  <PresentationFormat>On-screen Show (16:9)</PresentationFormat>
  <Paragraphs>771</Paragraphs>
  <Slides>38</Slides>
  <Notes>6</Notes>
  <HiddenSlides>0</HiddenSlides>
  <MMClips>2</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Blank</vt:lpstr>
      <vt:lpstr>CRYO: A Waveform Digitizer/Serializer for TPC Experiments</vt:lpstr>
      <vt:lpstr>Few points about our testing</vt:lpstr>
      <vt:lpstr>OUTLINE</vt:lpstr>
      <vt:lpstr>CRYO Specifications</vt:lpstr>
      <vt:lpstr>OUTLINE</vt:lpstr>
      <vt:lpstr>Test Bench for Characterization (I)</vt:lpstr>
      <vt:lpstr>Test Bench for Characterization (I)</vt:lpstr>
      <vt:lpstr>OUTLINE</vt:lpstr>
      <vt:lpstr>Functionality Test – SACI</vt:lpstr>
      <vt:lpstr>Functionality Test – Clock Domains</vt:lpstr>
      <vt:lpstr>Functionality Test – Analog and Digital LDOs (I)</vt:lpstr>
      <vt:lpstr>Functionality Test – Analog and Digital LDOs (II)</vt:lpstr>
      <vt:lpstr>Functionality Test – ADC Reference Voltages (I)</vt:lpstr>
      <vt:lpstr>Functionality Test – ADC Reference Voltages (II)</vt:lpstr>
      <vt:lpstr>Functionality Test – Ghost Effect on Digital Back-End</vt:lpstr>
      <vt:lpstr>Functionality Test – Response of Front-End Channel</vt:lpstr>
      <vt:lpstr>Functionality Test – Analog Monitor</vt:lpstr>
      <vt:lpstr>Functionality Test – Analog Monitor</vt:lpstr>
      <vt:lpstr>Functionality Test – ADC Section</vt:lpstr>
      <vt:lpstr>Functionality Test – CRYO Full-Chain (I)</vt:lpstr>
      <vt:lpstr>Functionality Test – CRYO Full-Chain (II)</vt:lpstr>
      <vt:lpstr>Functionality Test – CRYO Full-Chain (III)</vt:lpstr>
      <vt:lpstr>OUTLINE</vt:lpstr>
      <vt:lpstr>CRYO Performance – ADC Section (I)</vt:lpstr>
      <vt:lpstr>CRYO Performance – ADC Section (II)</vt:lpstr>
      <vt:lpstr>CRYO Performance – ADC Section (III)</vt:lpstr>
      <vt:lpstr>CRYO Performance – ADC Section Summary</vt:lpstr>
      <vt:lpstr>CRYO Performance – Full Chain (I)</vt:lpstr>
      <vt:lpstr>CRYO Performance – Full Chain (II)</vt:lpstr>
      <vt:lpstr>CRYO Performance – Full Chain (III)</vt:lpstr>
      <vt:lpstr>CRYO Performance – Full Chain (IV)</vt:lpstr>
      <vt:lpstr>CRYO Performance – Full Chain (V)</vt:lpstr>
      <vt:lpstr>CRYO Performance – Cold Board Layout Layers</vt:lpstr>
      <vt:lpstr>OUTLINE</vt:lpstr>
      <vt:lpstr>Summary and Next Steps</vt:lpstr>
      <vt:lpstr>One More Thing…Does CRYO Boil LAr?</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CRYO: A Waveform Digitizer/Serializer for TPC Experiments</dc:title>
  <dc:creator/>
  <cp:lastModifiedBy/>
  <cp:revision>64</cp:revision>
  <dcterms:created xsi:type="dcterms:W3CDTF">2012-06-11T23:48:53Z</dcterms:created>
  <dcterms:modified xsi:type="dcterms:W3CDTF">2020-01-30T23:09:39Z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0x0101005033ED7C88165F488AC5F0CDC42AE383</vt:lpwstr>
  </property>
</Properties>
</file>