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5"/>
  </p:notesMasterIdLst>
  <p:handoutMasterIdLst>
    <p:handoutMasterId r:id="rId36"/>
  </p:handoutMasterIdLst>
  <p:sldIdLst>
    <p:sldId id="299" r:id="rId5"/>
    <p:sldId id="1101" r:id="rId6"/>
    <p:sldId id="1045" r:id="rId7"/>
    <p:sldId id="1075" r:id="rId8"/>
    <p:sldId id="1133" r:id="rId9"/>
    <p:sldId id="1129" r:id="rId10"/>
    <p:sldId id="1102" r:id="rId11"/>
    <p:sldId id="1110" r:id="rId12"/>
    <p:sldId id="1111" r:id="rId13"/>
    <p:sldId id="1113" r:id="rId14"/>
    <p:sldId id="1114" r:id="rId15"/>
    <p:sldId id="1112" r:id="rId16"/>
    <p:sldId id="1115" r:id="rId17"/>
    <p:sldId id="1107" r:id="rId18"/>
    <p:sldId id="1135" r:id="rId19"/>
    <p:sldId id="1143" r:id="rId20"/>
    <p:sldId id="1144" r:id="rId21"/>
    <p:sldId id="1121" r:id="rId22"/>
    <p:sldId id="1116" r:id="rId23"/>
    <p:sldId id="1117" r:id="rId24"/>
    <p:sldId id="1118" r:id="rId25"/>
    <p:sldId id="1119" r:id="rId26"/>
    <p:sldId id="1108" r:id="rId27"/>
    <p:sldId id="1123" r:id="rId28"/>
    <p:sldId id="1109" r:id="rId29"/>
    <p:sldId id="1136" r:id="rId30"/>
    <p:sldId id="1137" r:id="rId31"/>
    <p:sldId id="1138" r:id="rId32"/>
    <p:sldId id="1139" r:id="rId33"/>
    <p:sldId id="1145" r:id="rId34"/>
  </p:sldIdLst>
  <p:sldSz cx="9144000" cy="5143500" type="screen16x9"/>
  <p:notesSz cx="6950075" cy="9236075"/>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2">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08">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guide id="19" orient="horz" pos="245">
          <p15:clr>
            <a:srgbClr val="A4A3A4"/>
          </p15:clr>
        </p15:guide>
        <p15:guide id="20" orient="horz" pos="971">
          <p15:clr>
            <a:srgbClr val="A4A3A4"/>
          </p15:clr>
        </p15:guide>
        <p15:guide id="21" orient="horz" pos="2809">
          <p15:clr>
            <a:srgbClr val="A4A3A4"/>
          </p15:clr>
        </p15:guide>
        <p15:guide id="22" orient="horz" pos="2985">
          <p15:clr>
            <a:srgbClr val="A4A3A4"/>
          </p15:clr>
        </p15:guide>
        <p15:guide id="23" orient="horz" pos="789">
          <p15:clr>
            <a:srgbClr val="A4A3A4"/>
          </p15:clr>
        </p15:guide>
        <p15:guide id="24" orient="horz" pos="1306">
          <p15:clr>
            <a:srgbClr val="A4A3A4"/>
          </p15:clr>
        </p15:guide>
        <p15:guide id="25" orient="horz" pos="3137">
          <p15:clr>
            <a:srgbClr val="A4A3A4"/>
          </p15:clr>
        </p15:guide>
        <p15:guide id="26" orient="horz" pos="425">
          <p15:clr>
            <a:srgbClr val="A4A3A4"/>
          </p15:clr>
        </p15:guide>
        <p15:guide id="27" orient="horz" pos="210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09">
          <p15:clr>
            <a:srgbClr val="A4A3A4"/>
          </p15:clr>
        </p15:guide>
        <p15:guide id="4"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2F54"/>
    <a:srgbClr val="FF0000"/>
    <a:srgbClr val="44EAB3"/>
    <a:srgbClr val="0FE1DC"/>
    <a:srgbClr val="0070C0"/>
    <a:srgbClr val="B381D9"/>
    <a:srgbClr val="00FF00"/>
    <a:srgbClr val="C39BE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B10CD-5E2F-820D-381B-2B73B0233FE5}" v="26" dt="2020-01-29T22:23:02.607"/>
    <p1510:client id="{43EB2312-53DC-9E06-AF52-D1D7D278614B}" v="53" dt="2020-01-30T17:48:38.797"/>
    <p1510:client id="{5CC6500D-3235-6947-E180-B6333B8B6365}" v="16" dt="2020-01-29T21:07:57.154"/>
    <p1510:client id="{5D7B51FF-5394-2749-92EF-DB91BE2257F7}" v="27" dt="2019-02-14T16:30:13.581"/>
    <p1510:client id="{99D9F1CB-08C4-9D43-5455-764D09F5191A}" v="126" dt="2020-01-29T20:21:51.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178" y="-62"/>
      </p:cViewPr>
      <p:guideLst>
        <p:guide orient="horz" pos="326"/>
        <p:guide orient="horz" pos="1294"/>
        <p:guide orient="horz" pos="3745"/>
        <p:guide orient="horz" pos="3980"/>
        <p:guide orient="horz" pos="1052"/>
        <p:guide orient="horz" pos="1741"/>
        <p:guide orient="horz" pos="4183"/>
        <p:guide orient="horz" pos="566"/>
        <p:guide orient="horz" pos="2808"/>
        <p:guide orient="horz" pos="245"/>
        <p:guide orient="horz" pos="971"/>
        <p:guide orient="horz" pos="2809"/>
        <p:guide orient="horz" pos="2985"/>
        <p:guide orient="horz" pos="789"/>
        <p:guide orient="horz" pos="1306"/>
        <p:guide orient="horz" pos="3137"/>
        <p:guide orient="horz" pos="425"/>
        <p:guide orient="horz" pos="2106"/>
        <p:guide pos="2880"/>
        <p:guide pos="363"/>
        <p:guide pos="5396"/>
        <p:guide pos="282"/>
        <p:guide pos="3784"/>
        <p:guide pos="3736"/>
        <p:guide pos="2179"/>
        <p:guide pos="5464"/>
        <p:guide pos="3867"/>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orient="horz" pos="2909"/>
        <p:guide pos="216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oleObject" Target="file:///\\win.slac.stanford.edu\my%20storage\groups\REDIC\shared\Cryo_v2\Cryo_v2_Power_Budget\Cryo_v2_Power_Budget_ver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in.slac.stanford.edu\my%20storage\groups\REDIC\shared\Cryo_v2\Cryo_v2_Power_Budget\Cryo_v2_Power_Budget_ver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v>CRYO v1 Power</c:v>
          </c:tx>
          <c:spPr>
            <a:solidFill>
              <a:schemeClr val="bg1">
                <a:lumMod val="85000"/>
              </a:schemeClr>
            </a:solidFill>
          </c:spPr>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Total_Power_Est_v1'!$B$7:$B$12</c:f>
              <c:strCache>
                <c:ptCount val="6"/>
                <c:pt idx="0">
                  <c:v>FE Section</c:v>
                </c:pt>
                <c:pt idx="1">
                  <c:v>ADC Section</c:v>
                </c:pt>
                <c:pt idx="2">
                  <c:v>Vref Gen</c:v>
                </c:pt>
                <c:pt idx="3">
                  <c:v>Back-End Section</c:v>
                </c:pt>
                <c:pt idx="4">
                  <c:v>LDOs</c:v>
                </c:pt>
                <c:pt idx="5">
                  <c:v>Bias Circuits</c:v>
                </c:pt>
              </c:strCache>
            </c:strRef>
          </c:cat>
          <c:val>
            <c:numRef>
              <c:f>'Chart Total_Power_Est_v1'!$C$7:$C$12</c:f>
              <c:numCache>
                <c:formatCode>#,##0.000</c:formatCode>
                <c:ptCount val="6"/>
                <c:pt idx="0">
                  <c:v>0.312</c:v>
                </c:pt>
                <c:pt idx="1">
                  <c:v>0.57999999999999996</c:v>
                </c:pt>
                <c:pt idx="2">
                  <c:v>0.504</c:v>
                </c:pt>
                <c:pt idx="3">
                  <c:v>0.151</c:v>
                </c:pt>
                <c:pt idx="4">
                  <c:v>0.1169</c:v>
                </c:pt>
                <c:pt idx="5">
                  <c:v>0.02</c:v>
                </c:pt>
              </c:numCache>
            </c:numRef>
          </c:val>
          <c:extLst xmlns:c16r2="http://schemas.microsoft.com/office/drawing/2015/06/chart">
            <c:ext xmlns:c16="http://schemas.microsoft.com/office/drawing/2014/chart" uri="{C3380CC4-5D6E-409C-BE32-E72D297353CC}">
              <c16:uniqueId val="{00000000-9B7C-467C-A675-8F725596D198}"/>
            </c:ext>
          </c:extLst>
        </c:ser>
        <c:dLbls>
          <c:showLegendKey val="0"/>
          <c:showVal val="1"/>
          <c:showCatName val="0"/>
          <c:showSerName val="0"/>
          <c:showPercent val="0"/>
          <c:showBubbleSize val="0"/>
        </c:dLbls>
        <c:gapWidth val="75"/>
        <c:axId val="452726920"/>
        <c:axId val="452723912"/>
      </c:barChart>
      <c:catAx>
        <c:axId val="452726920"/>
        <c:scaling>
          <c:orientation val="minMax"/>
        </c:scaling>
        <c:delete val="0"/>
        <c:axPos val="l"/>
        <c:numFmt formatCode="General" sourceLinked="0"/>
        <c:majorTickMark val="none"/>
        <c:minorTickMark val="none"/>
        <c:tickLblPos val="nextTo"/>
        <c:txPr>
          <a:bodyPr/>
          <a:lstStyle/>
          <a:p>
            <a:pPr>
              <a:defRPr sz="800"/>
            </a:pPr>
            <a:endParaRPr lang="en-US"/>
          </a:p>
        </c:txPr>
        <c:crossAx val="452723912"/>
        <c:crosses val="autoZero"/>
        <c:auto val="1"/>
        <c:lblAlgn val="ctr"/>
        <c:lblOffset val="100"/>
        <c:noMultiLvlLbl val="0"/>
      </c:catAx>
      <c:valAx>
        <c:axId val="452723912"/>
        <c:scaling>
          <c:orientation val="minMax"/>
        </c:scaling>
        <c:delete val="0"/>
        <c:axPos val="b"/>
        <c:numFmt formatCode="#,##0.000" sourceLinked="1"/>
        <c:majorTickMark val="none"/>
        <c:minorTickMark val="none"/>
        <c:tickLblPos val="nextTo"/>
        <c:txPr>
          <a:bodyPr/>
          <a:lstStyle/>
          <a:p>
            <a:pPr>
              <a:defRPr sz="700"/>
            </a:pPr>
            <a:endParaRPr lang="en-US"/>
          </a:p>
        </c:txPr>
        <c:crossAx val="45272692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bg1">
                <a:lumMod val="85000"/>
              </a:schemeClr>
            </a:solidFill>
          </c:spPr>
          <c:invertIfNegative val="0"/>
          <c:dPt>
            <c:idx val="0"/>
            <c:invertIfNegative val="0"/>
            <c:bubble3D val="0"/>
            <c:spPr>
              <a:solidFill>
                <a:schemeClr val="tx2">
                  <a:lumMod val="20000"/>
                  <a:lumOff val="80000"/>
                </a:schemeClr>
              </a:solidFill>
            </c:spPr>
            <c:extLst xmlns:c16r2="http://schemas.microsoft.com/office/drawing/2015/06/chart">
              <c:ext xmlns:c16="http://schemas.microsoft.com/office/drawing/2014/chart" uri="{C3380CC4-5D6E-409C-BE32-E72D297353CC}">
                <c16:uniqueId val="{00000001-A6E4-47CE-8824-E88CAE9D2207}"/>
              </c:ext>
            </c:extLst>
          </c:dPt>
          <c:dPt>
            <c:idx val="1"/>
            <c:invertIfNegative val="0"/>
            <c:bubble3D val="0"/>
            <c:spPr>
              <a:solidFill>
                <a:srgbClr val="0070C0"/>
              </a:solidFill>
            </c:spPr>
            <c:extLst xmlns:c16r2="http://schemas.microsoft.com/office/drawing/2015/06/chart">
              <c:ext xmlns:c16="http://schemas.microsoft.com/office/drawing/2014/chart" uri="{C3380CC4-5D6E-409C-BE32-E72D297353CC}">
                <c16:uniqueId val="{00000003-A6E4-47CE-8824-E88CAE9D2207}"/>
              </c:ext>
            </c:extLst>
          </c:dPt>
          <c:dPt>
            <c:idx val="2"/>
            <c:invertIfNegative val="0"/>
            <c:bubble3D val="0"/>
            <c:spPr>
              <a:solidFill>
                <a:schemeClr val="accent5">
                  <a:lumMod val="60000"/>
                  <a:lumOff val="40000"/>
                </a:schemeClr>
              </a:solidFill>
            </c:spPr>
            <c:extLst xmlns:c16r2="http://schemas.microsoft.com/office/drawing/2015/06/chart">
              <c:ext xmlns:c16="http://schemas.microsoft.com/office/drawing/2014/chart" uri="{C3380CC4-5D6E-409C-BE32-E72D297353CC}">
                <c16:uniqueId val="{00000005-A6E4-47CE-8824-E88CAE9D2207}"/>
              </c:ext>
            </c:extLst>
          </c:dPt>
          <c:dLbls>
            <c:spPr>
              <a:noFill/>
              <a:ln>
                <a:noFill/>
              </a:ln>
              <a:effectLst/>
            </c:spPr>
            <c:txPr>
              <a:bodyPr/>
              <a:lstStyle/>
              <a:p>
                <a:pPr>
                  <a:defRPr sz="7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'Chart Total_Power_Est_v2'!$B$7:$B$12</c:f>
              <c:strCache>
                <c:ptCount val="6"/>
                <c:pt idx="0">
                  <c:v>FE Section</c:v>
                </c:pt>
                <c:pt idx="1">
                  <c:v>ADC Section</c:v>
                </c:pt>
                <c:pt idx="2">
                  <c:v>Vref Gen</c:v>
                </c:pt>
                <c:pt idx="3">
                  <c:v>Back-End Section</c:v>
                </c:pt>
                <c:pt idx="4">
                  <c:v>LDOs</c:v>
                </c:pt>
                <c:pt idx="5">
                  <c:v>Bias Circuits</c:v>
                </c:pt>
              </c:strCache>
            </c:strRef>
          </c:cat>
          <c:val>
            <c:numRef>
              <c:f>'Chart Total_Power_Est_v2'!$C$7:$C$12</c:f>
              <c:numCache>
                <c:formatCode>#,##0.000</c:formatCode>
                <c:ptCount val="6"/>
                <c:pt idx="0">
                  <c:v>0.186</c:v>
                </c:pt>
                <c:pt idx="1">
                  <c:v>0.40400000000000003</c:v>
                </c:pt>
                <c:pt idx="2">
                  <c:v>0.39200000000000002</c:v>
                </c:pt>
                <c:pt idx="3">
                  <c:v>0.151</c:v>
                </c:pt>
                <c:pt idx="4">
                  <c:v>0.1169</c:v>
                </c:pt>
                <c:pt idx="5">
                  <c:v>0.02</c:v>
                </c:pt>
              </c:numCache>
            </c:numRef>
          </c:val>
          <c:extLst xmlns:c16r2="http://schemas.microsoft.com/office/drawing/2015/06/chart">
            <c:ext xmlns:c16="http://schemas.microsoft.com/office/drawing/2014/chart" uri="{C3380CC4-5D6E-409C-BE32-E72D297353CC}">
              <c16:uniqueId val="{00000006-A6E4-47CE-8824-E88CAE9D2207}"/>
            </c:ext>
          </c:extLst>
        </c:ser>
        <c:dLbls>
          <c:showLegendKey val="0"/>
          <c:showVal val="1"/>
          <c:showCatName val="0"/>
          <c:showSerName val="0"/>
          <c:showPercent val="0"/>
          <c:showBubbleSize val="0"/>
        </c:dLbls>
        <c:gapWidth val="75"/>
        <c:axId val="452721280"/>
        <c:axId val="452722032"/>
      </c:barChart>
      <c:catAx>
        <c:axId val="452721280"/>
        <c:scaling>
          <c:orientation val="minMax"/>
        </c:scaling>
        <c:delete val="0"/>
        <c:axPos val="l"/>
        <c:numFmt formatCode="General" sourceLinked="0"/>
        <c:majorTickMark val="none"/>
        <c:minorTickMark val="none"/>
        <c:tickLblPos val="nextTo"/>
        <c:txPr>
          <a:bodyPr/>
          <a:lstStyle/>
          <a:p>
            <a:pPr>
              <a:defRPr sz="800"/>
            </a:pPr>
            <a:endParaRPr lang="en-US"/>
          </a:p>
        </c:txPr>
        <c:crossAx val="452722032"/>
        <c:crosses val="autoZero"/>
        <c:auto val="1"/>
        <c:lblAlgn val="ctr"/>
        <c:lblOffset val="100"/>
        <c:noMultiLvlLbl val="0"/>
      </c:catAx>
      <c:valAx>
        <c:axId val="452722032"/>
        <c:scaling>
          <c:orientation val="minMax"/>
          <c:max val="0.70000000000000007"/>
        </c:scaling>
        <c:delete val="0"/>
        <c:axPos val="b"/>
        <c:numFmt formatCode="#,##0.000" sourceLinked="1"/>
        <c:majorTickMark val="none"/>
        <c:minorTickMark val="none"/>
        <c:tickLblPos val="nextTo"/>
        <c:txPr>
          <a:bodyPr/>
          <a:lstStyle/>
          <a:p>
            <a:pPr>
              <a:defRPr sz="700"/>
            </a:pPr>
            <a:endParaRPr lang="en-US"/>
          </a:p>
        </c:txPr>
        <c:crossAx val="45272128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FEBF33E-D9A7-42CC-B598-9AD8356CBB5A}" type="datetimeFigureOut">
              <a:rPr lang="en-US" smtClean="0"/>
              <a:pPr/>
              <a:t>2/4/2020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472941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3B58700-9FA2-48CE-AC88-D71D45EB490A}" type="datetimeFigureOut">
              <a:rPr lang="en-US" smtClean="0"/>
              <a:pPr/>
              <a:t>2/4/2020</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a:p>
        </p:txBody>
      </p:sp>
    </p:spTree>
    <p:extLst>
      <p:ext uri="{BB962C8B-B14F-4D97-AF65-F5344CB8AC3E}">
        <p14:creationId xmlns:p14="http://schemas.microsoft.com/office/powerpoint/2010/main" val="278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a:p>
        </p:txBody>
      </p:sp>
    </p:spTree>
    <p:extLst>
      <p:ext uri="{BB962C8B-B14F-4D97-AF65-F5344CB8AC3E}">
        <p14:creationId xmlns:p14="http://schemas.microsoft.com/office/powerpoint/2010/main" val="278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a:p>
        </p:txBody>
      </p:sp>
    </p:spTree>
    <p:extLst>
      <p:ext uri="{BB962C8B-B14F-4D97-AF65-F5344CB8AC3E}">
        <p14:creationId xmlns:p14="http://schemas.microsoft.com/office/powerpoint/2010/main" val="2786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a:p>
        </p:txBody>
      </p:sp>
    </p:spTree>
    <p:extLst>
      <p:ext uri="{BB962C8B-B14F-4D97-AF65-F5344CB8AC3E}">
        <p14:creationId xmlns:p14="http://schemas.microsoft.com/office/powerpoint/2010/main" val="278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a:p>
        </p:txBody>
      </p:sp>
    </p:spTree>
    <p:extLst>
      <p:ext uri="{BB962C8B-B14F-4D97-AF65-F5344CB8AC3E}">
        <p14:creationId xmlns:p14="http://schemas.microsoft.com/office/powerpoint/2010/main" val="2151379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a:xfrm>
            <a:off x="0" y="0"/>
            <a:ext cx="9144000" cy="4375404"/>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0" y="0"/>
            <a:ext cx="9158400" cy="515160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53110" y="4545910"/>
            <a:ext cx="2190890" cy="400634"/>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545909"/>
            <a:ext cx="1922055" cy="483761"/>
          </a:xfrm>
          <a:prstGeom prst="rect">
            <a:avLst/>
          </a:prstGeom>
        </p:spPr>
      </p:pic>
      <p:sp>
        <p:nvSpPr>
          <p:cNvPr id="2" name="Title 1"/>
          <p:cNvSpPr>
            <a:spLocks noGrp="1"/>
          </p:cNvSpPr>
          <p:nvPr>
            <p:ph type="ctrTitle"/>
          </p:nvPr>
        </p:nvSpPr>
        <p:spPr>
          <a:xfrm>
            <a:off x="557215" y="402434"/>
            <a:ext cx="8008937" cy="1684735"/>
          </a:xfrm>
        </p:spPr>
        <p:txBody>
          <a:bodyPr anchor="b" anchorCtr="0">
            <a:noAutofit/>
          </a:bodyPr>
          <a:lstStyle>
            <a:lvl1pPr>
              <a:defRPr sz="4300"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557215" y="2734629"/>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5" name="Text Placeholder 14"/>
          <p:cNvSpPr>
            <a:spLocks noGrp="1"/>
          </p:cNvSpPr>
          <p:nvPr>
            <p:ph type="body" sz="quarter" idx="11" hasCustomPrompt="1"/>
          </p:nvPr>
        </p:nvSpPr>
        <p:spPr>
          <a:xfrm>
            <a:off x="557215" y="2066261"/>
            <a:ext cx="8008937" cy="476917"/>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a:t>Click to edit Master subtitle style</a:t>
            </a:r>
          </a:p>
        </p:txBody>
      </p:sp>
      <p:sp>
        <p:nvSpPr>
          <p:cNvPr id="12" name="Google Shape;26;p3"/>
          <p:cNvSpPr/>
          <p:nvPr userDrawn="1"/>
        </p:nvSpPr>
        <p:spPr>
          <a:xfrm>
            <a:off x="6569063" y="4009765"/>
            <a:ext cx="2451299" cy="3986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800" b="1" i="1" u="none" strike="noStrike" cap="none">
                <a:solidFill>
                  <a:srgbClr val="981E32"/>
                </a:solidFill>
                <a:latin typeface="Arial"/>
                <a:ea typeface="Arial"/>
                <a:cs typeface="Arial"/>
                <a:sym typeface="Arial"/>
              </a:rPr>
              <a:t>TID-AIR </a:t>
            </a:r>
            <a:r>
              <a:rPr lang="en-US" sz="1200" b="1" i="1" u="none" strike="noStrike" cap="none">
                <a:solidFill>
                  <a:schemeClr val="bg1"/>
                </a:solidFill>
                <a:latin typeface="Arial"/>
                <a:ea typeface="Arial"/>
                <a:cs typeface="Arial"/>
                <a:sym typeface="Arial"/>
              </a:rPr>
              <a:t>Integrated Circuits</a:t>
            </a:r>
            <a:endParaRPr sz="1200" b="1" i="1" u="none" strike="noStrike" cap="none">
              <a:solidFill>
                <a:schemeClr val="bg1"/>
              </a:solidFill>
              <a:latin typeface="Arial"/>
              <a:ea typeface="Arial"/>
              <a:cs typeface="Arial"/>
              <a:sym typeface="Arial"/>
            </a:endParaRPr>
          </a:p>
        </p:txBody>
      </p:sp>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407514"/>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317150"/>
            <a:ext cx="8685251" cy="180730"/>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a:xfrm>
            <a:off x="451822" y="24494"/>
            <a:ext cx="8103570" cy="343756"/>
          </a:xfrm>
        </p:spPr>
        <p:txBody>
          <a:bodyPr/>
          <a:lstStyle>
            <a:lvl1pPr>
              <a:defRPr sz="2000"/>
            </a:lvl1pPr>
          </a:lstStyle>
          <a:p>
            <a:r>
              <a:rPr lang="en-US"/>
              <a:t>Click to edit Master title style</a:t>
            </a:r>
            <a:endParaRPr lang="en-CA"/>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Google Shape;26;p3"/>
          <p:cNvSpPr/>
          <p:nvPr userDrawn="1"/>
        </p:nvSpPr>
        <p:spPr>
          <a:xfrm>
            <a:off x="7420591" y="209541"/>
            <a:ext cx="607859" cy="1731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1" u="none" strike="noStrike" cap="none">
                <a:solidFill>
                  <a:srgbClr val="981E32"/>
                </a:solidFill>
                <a:latin typeface="Arial"/>
                <a:ea typeface="Arial"/>
                <a:cs typeface="Arial"/>
                <a:sym typeface="Arial"/>
              </a:rPr>
              <a:t>TID-AIR</a:t>
            </a:r>
            <a:endParaRPr sz="900" b="1" i="1" u="none" strike="noStrike" cap="none">
              <a:solidFill>
                <a:srgbClr val="981E32"/>
              </a:solidFill>
              <a:latin typeface="Arial"/>
              <a:ea typeface="Arial"/>
              <a:cs typeface="Arial"/>
              <a:sym typeface="Arial"/>
            </a:endParaRPr>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5" name="Picture Placeholder 4"/>
          <p:cNvSpPr>
            <a:spLocks noGrp="1"/>
          </p:cNvSpPr>
          <p:nvPr>
            <p:ph type="pic" sz="quarter" idx="15"/>
          </p:nvPr>
        </p:nvSpPr>
        <p:spPr>
          <a:xfrm>
            <a:off x="3646488" y="939546"/>
            <a:ext cx="2442340" cy="1860804"/>
          </a:xfrm>
        </p:spPr>
        <p:txBody>
          <a:bodyPr/>
          <a:lstStyle/>
          <a:p>
            <a:r>
              <a:rPr lang="en-US"/>
              <a:t>Click icon to add picture</a:t>
            </a:r>
            <a:endParaRPr lang="en-CA"/>
          </a:p>
        </p:txBody>
      </p:sp>
      <p:sp>
        <p:nvSpPr>
          <p:cNvPr id="11" name="Picture Placeholder 4"/>
          <p:cNvSpPr>
            <a:spLocks noGrp="1"/>
          </p:cNvSpPr>
          <p:nvPr>
            <p:ph type="pic" sz="quarter" idx="16"/>
          </p:nvPr>
        </p:nvSpPr>
        <p:spPr>
          <a:xfrm>
            <a:off x="3646488" y="2914651"/>
            <a:ext cx="2442340" cy="1824038"/>
          </a:xfrm>
        </p:spPr>
        <p:txBody>
          <a:bodyPr/>
          <a:lstStyle/>
          <a:p>
            <a:r>
              <a:rPr lang="en-US"/>
              <a:t>Click icon to add picture</a:t>
            </a:r>
            <a:endParaRPr lang="en-CA"/>
          </a:p>
        </p:txBody>
      </p:sp>
      <p:sp>
        <p:nvSpPr>
          <p:cNvPr id="13" name="Picture Placeholder 4"/>
          <p:cNvSpPr>
            <a:spLocks noGrp="1"/>
          </p:cNvSpPr>
          <p:nvPr>
            <p:ph type="pic" sz="quarter" idx="17"/>
          </p:nvPr>
        </p:nvSpPr>
        <p:spPr>
          <a:xfrm>
            <a:off x="6242954" y="932688"/>
            <a:ext cx="2442340" cy="3799142"/>
          </a:xfrm>
        </p:spPr>
        <p:txBody>
          <a:bodyPr/>
          <a:lstStyle/>
          <a:p>
            <a:r>
              <a:rPr lang="en-US"/>
              <a:t>Click icon to add picture</a:t>
            </a:r>
            <a:endParaRPr lang="en-CA"/>
          </a:p>
        </p:txBody>
      </p:sp>
      <p:sp>
        <p:nvSpPr>
          <p:cNvPr id="3" name="Content Placeholder 2"/>
          <p:cNvSpPr>
            <a:spLocks noGrp="1"/>
          </p:cNvSpPr>
          <p:nvPr>
            <p:ph sz="quarter" idx="18"/>
          </p:nvPr>
        </p:nvSpPr>
        <p:spPr>
          <a:xfrm>
            <a:off x="457202" y="932688"/>
            <a:ext cx="3013075"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a:p>
        </p:txBody>
      </p:sp>
      <p:sp>
        <p:nvSpPr>
          <p:cNvPr id="5" name="Content Placeholder 4"/>
          <p:cNvSpPr>
            <a:spLocks noGrp="1"/>
          </p:cNvSpPr>
          <p:nvPr>
            <p:ph sz="quarter" idx="16"/>
          </p:nvPr>
        </p:nvSpPr>
        <p:spPr>
          <a:xfrm>
            <a:off x="457200" y="932688"/>
            <a:ext cx="5484812"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r>
              <a:rPr lang="en-CA"/>
              <a:t/>
            </a:r>
            <a:br>
              <a:rPr lang="en-CA"/>
            </a:br>
            <a:r>
              <a:rPr lang="en-CA"/>
              <a:t/>
            </a:r>
            <a:br>
              <a:rPr lang="en-CA"/>
            </a:br>
            <a:r>
              <a:rPr lang="en-CA"/>
              <a:t/>
            </a:r>
            <a:br>
              <a:rPr lang="en-CA"/>
            </a:br>
            <a:r>
              <a:rPr lang="en-CA"/>
              <a:t/>
            </a:r>
            <a:br>
              <a:rPr lang="en-CA"/>
            </a:br>
            <a:r>
              <a:rPr lang="en-CA"/>
              <a:t/>
            </a:r>
            <a:br>
              <a:rPr lang="en-CA"/>
            </a:br>
            <a:r>
              <a:rPr lang="en-CA"/>
              <a:t/>
            </a:r>
            <a:br>
              <a:rPr lang="en-CA"/>
            </a:br>
            <a:r>
              <a:rPr lang="en-CA"/>
              <a:t>***INSTRUCTIONS ON HOW TO APPLY IMAGE MASKING TO SLIDE LAYOUT***</a:t>
            </a:r>
            <a:br>
              <a:rPr lang="en-CA"/>
            </a:br>
            <a:r>
              <a:rPr lang="en-CA"/>
              <a:t>STEP 1: Click icon to insert image</a:t>
            </a:r>
            <a:br>
              <a:rPr lang="en-CA"/>
            </a:br>
            <a:r>
              <a:rPr lang="en-CA"/>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2769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imple Title 01">
    <p:spTree>
      <p:nvGrpSpPr>
        <p:cNvPr id="1" name=""/>
        <p:cNvGrpSpPr/>
        <p:nvPr/>
      </p:nvGrpSpPr>
      <p:grpSpPr>
        <a:xfrm>
          <a:off x="0" y="0"/>
          <a:ext cx="0" cy="0"/>
          <a:chOff x="0" y="0"/>
          <a:chExt cx="0" cy="0"/>
        </a:xfrm>
      </p:grpSpPr>
      <p:sp>
        <p:nvSpPr>
          <p:cNvPr id="16" name="Rectangle 15"/>
          <p:cNvSpPr/>
          <p:nvPr userDrawn="1"/>
        </p:nvSpPr>
        <p:spPr>
          <a:xfrm>
            <a:off x="0" y="0"/>
            <a:ext cx="9144000" cy="4375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 y="0"/>
            <a:ext cx="9158400" cy="51516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8434" y="4647651"/>
            <a:ext cx="2275566" cy="495850"/>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4375404"/>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4605147"/>
            <a:ext cx="1973584" cy="538354"/>
          </a:xfrm>
          <a:prstGeom prst="rect">
            <a:avLst/>
          </a:prstGeom>
        </p:spPr>
      </p:pic>
      <p:sp>
        <p:nvSpPr>
          <p:cNvPr id="2" name="Title 1"/>
          <p:cNvSpPr>
            <a:spLocks noGrp="1"/>
          </p:cNvSpPr>
          <p:nvPr>
            <p:ph type="ctrTitle"/>
          </p:nvPr>
        </p:nvSpPr>
        <p:spPr>
          <a:xfrm>
            <a:off x="557215" y="402434"/>
            <a:ext cx="8008937" cy="1684735"/>
          </a:xfrm>
        </p:spPr>
        <p:txBody>
          <a:bodyPr anchor="b" anchorCtr="0">
            <a:noAutofit/>
          </a:bodyPr>
          <a:lstStyle>
            <a:lvl1pPr>
              <a:defRPr sz="4300" b="1">
                <a:solidFill>
                  <a:schemeClr val="bg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557215" y="2734629"/>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5" name="Text Placeholder 14"/>
          <p:cNvSpPr>
            <a:spLocks noGrp="1"/>
          </p:cNvSpPr>
          <p:nvPr>
            <p:ph type="body" sz="quarter" idx="11" hasCustomPrompt="1"/>
          </p:nvPr>
        </p:nvSpPr>
        <p:spPr>
          <a:xfrm>
            <a:off x="557215" y="2066261"/>
            <a:ext cx="8008937" cy="476917"/>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a:t>Click to edit Master subtitle style</a:t>
            </a:r>
          </a:p>
        </p:txBody>
      </p:sp>
    </p:spTree>
    <p:extLst>
      <p:ext uri="{BB962C8B-B14F-4D97-AF65-F5344CB8AC3E}">
        <p14:creationId xmlns:p14="http://schemas.microsoft.com/office/powerpoint/2010/main" val="2586967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365763" y="932688"/>
            <a:ext cx="8109919" cy="37719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6150" y="4738690"/>
            <a:ext cx="318932" cy="404813"/>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 id="2147483676" r:id="rId8"/>
  </p:sldLayoutIdLst>
  <p:hf hdr="0" ft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20759" y="627784"/>
            <a:ext cx="6617136" cy="1684735"/>
          </a:xfrm>
        </p:spPr>
        <p:txBody>
          <a:bodyPr/>
          <a:lstStyle/>
          <a:p>
            <a:r>
              <a:rPr lang="en-CA" sz="4800">
                <a:latin typeface="Calibri Light" panose="020F0302020204030204" pitchFamily="34" charset="0"/>
              </a:rPr>
              <a:t>CRYO: </a:t>
            </a:r>
            <a:r>
              <a:rPr lang="en-CA" sz="2800" b="0">
                <a:latin typeface="Calibri Light" panose="020F0302020204030204" pitchFamily="34" charset="0"/>
              </a:rPr>
              <a:t>A Waveform Digitizer/Serializer for TPC Experiments</a:t>
            </a:r>
            <a:endParaRPr lang="en-CA" sz="2800"/>
          </a:p>
        </p:txBody>
      </p:sp>
      <p:sp>
        <p:nvSpPr>
          <p:cNvPr id="2" name="Text Placeholder 1"/>
          <p:cNvSpPr>
            <a:spLocks noGrp="1"/>
          </p:cNvSpPr>
          <p:nvPr>
            <p:ph type="body" sz="quarter" idx="11"/>
          </p:nvPr>
        </p:nvSpPr>
        <p:spPr>
          <a:xfrm>
            <a:off x="224024" y="2533345"/>
            <a:ext cx="8008937" cy="614461"/>
          </a:xfrm>
        </p:spPr>
        <p:txBody>
          <a:bodyPr/>
          <a:lstStyle/>
          <a:p>
            <a:r>
              <a:rPr lang="en-US" sz="1800"/>
              <a:t>Design Changes for Next Version</a:t>
            </a:r>
          </a:p>
        </p:txBody>
      </p:sp>
      <p:sp>
        <p:nvSpPr>
          <p:cNvPr id="3" name="TextBox 2"/>
          <p:cNvSpPr txBox="1"/>
          <p:nvPr/>
        </p:nvSpPr>
        <p:spPr>
          <a:xfrm>
            <a:off x="3724106" y="4993877"/>
            <a:ext cx="184731" cy="369332"/>
          </a:xfrm>
          <a:prstGeom prst="rect">
            <a:avLst/>
          </a:prstGeom>
          <a:noFill/>
        </p:spPr>
        <p:txBody>
          <a:bodyPr wrap="none" rtlCol="0">
            <a:spAutoFit/>
          </a:bodyPr>
          <a:lstStyle/>
          <a:p>
            <a:endParaRPr lang="en-US"/>
          </a:p>
        </p:txBody>
      </p:sp>
      <p:sp>
        <p:nvSpPr>
          <p:cNvPr id="8" name="Subtitle 5"/>
          <p:cNvSpPr txBox="1">
            <a:spLocks/>
          </p:cNvSpPr>
          <p:nvPr/>
        </p:nvSpPr>
        <p:spPr>
          <a:xfrm>
            <a:off x="249574" y="3529071"/>
            <a:ext cx="7989887" cy="114116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300"/>
              </a:spcAft>
              <a:buClr>
                <a:schemeClr val="tx1"/>
              </a:buClr>
              <a:buFont typeface="Arial" pitchFamily="34" charset="0"/>
              <a:buNone/>
              <a:defRPr sz="1600" b="0" kern="1200" baseline="0">
                <a:solidFill>
                  <a:schemeClr val="bg1"/>
                </a:solidFill>
                <a:latin typeface="Arial" pitchFamily="34" charset="0"/>
                <a:ea typeface="+mn-ea"/>
                <a:cs typeface="Arial" pitchFamily="34" charset="0"/>
              </a:defRPr>
            </a:lvl1pPr>
            <a:lvl2pPr marL="457200" indent="0" algn="ctr" defTabSz="914400" rtl="0" eaLnBrk="1" latinLnBrk="0" hangingPunct="1">
              <a:lnSpc>
                <a:spcPct val="120000"/>
              </a:lnSpc>
              <a:spcBef>
                <a:spcPts val="0"/>
              </a:spcBef>
              <a:spcAft>
                <a:spcPts val="0"/>
              </a:spcAft>
              <a:buClr>
                <a:schemeClr val="bg2"/>
              </a:buClr>
              <a:buSzPct val="120000"/>
              <a:buFont typeface="Arial" pitchFamily="34" charset="0"/>
              <a:buNone/>
              <a:defRPr sz="22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lnSpc>
                <a:spcPct val="120000"/>
              </a:lnSpc>
              <a:spcBef>
                <a:spcPts val="0"/>
              </a:spcBef>
              <a:buClr>
                <a:schemeClr val="bg2"/>
              </a:buClr>
              <a:buSzPct val="120000"/>
              <a:buFont typeface="Arial" pitchFamily="34" charset="0"/>
              <a:buNone/>
              <a:defRPr sz="20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lnSpc>
                <a:spcPct val="120000"/>
              </a:lnSpc>
              <a:spcBef>
                <a:spcPts val="0"/>
              </a:spcBef>
              <a:buClr>
                <a:schemeClr val="bg2"/>
              </a:buClr>
              <a:buSzPct val="120000"/>
              <a:buFont typeface="Arial" pitchFamily="34" charset="0"/>
              <a:buNone/>
              <a:defRPr sz="1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lnSpc>
                <a:spcPct val="120000"/>
              </a:lnSpc>
              <a:spcBef>
                <a:spcPts val="0"/>
              </a:spcBef>
              <a:buClr>
                <a:schemeClr val="bg2"/>
              </a:buClr>
              <a:buSzPct val="12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CA" sz="1200"/>
          </a:p>
          <a:p>
            <a:r>
              <a:rPr lang="en-CA" sz="1200"/>
              <a:t>	</a:t>
            </a:r>
          </a:p>
        </p:txBody>
      </p:sp>
      <p:sp>
        <p:nvSpPr>
          <p:cNvPr id="10" name="Subtitle 5"/>
          <p:cNvSpPr>
            <a:spLocks noGrp="1"/>
          </p:cNvSpPr>
          <p:nvPr>
            <p:ph type="subTitle" idx="1"/>
          </p:nvPr>
        </p:nvSpPr>
        <p:spPr>
          <a:xfrm>
            <a:off x="268779" y="3103026"/>
            <a:ext cx="7989887" cy="1521557"/>
          </a:xfrm>
        </p:spPr>
        <p:txBody>
          <a:bodyPr vert="horz" lIns="0" tIns="0" rIns="0" bIns="0" rtlCol="0" anchor="t">
            <a:noAutofit/>
          </a:bodyPr>
          <a:lstStyle/>
          <a:p>
            <a:r>
              <a:rPr lang="en-CA" sz="900"/>
              <a:t>Feb 5</a:t>
            </a:r>
            <a:r>
              <a:rPr lang="en-CA" sz="900" baseline="30000"/>
              <a:t>th</a:t>
            </a:r>
            <a:r>
              <a:rPr lang="en-CA" sz="900"/>
              <a:t>, 2020 </a:t>
            </a:r>
          </a:p>
          <a:p>
            <a:r>
              <a:rPr lang="en-CA" sz="900"/>
              <a:t>A. Pena Perez, A. Gupta, D. Doering, P. Tsang, M. Convery, A. Dragone*</a:t>
            </a:r>
          </a:p>
          <a:p>
            <a:pPr>
              <a:lnSpc>
                <a:spcPct val="100000"/>
              </a:lnSpc>
              <a:spcAft>
                <a:spcPts val="0"/>
              </a:spcAft>
            </a:pPr>
            <a:endParaRPr lang="en-CA" sz="500"/>
          </a:p>
          <a:p>
            <a:pPr>
              <a:lnSpc>
                <a:spcPct val="100000"/>
              </a:lnSpc>
              <a:spcAft>
                <a:spcPts val="0"/>
              </a:spcAft>
            </a:pPr>
            <a:r>
              <a:rPr lang="en-CA" sz="700">
                <a:latin typeface="Arial"/>
                <a:cs typeface="Arial"/>
              </a:rPr>
              <a:t>(*dragone@slac.stanford.edu)</a:t>
            </a:r>
          </a:p>
        </p:txBody>
      </p:sp>
      <p:sp>
        <p:nvSpPr>
          <p:cNvPr id="11" name="Text Placeholder 1"/>
          <p:cNvSpPr txBox="1">
            <a:spLocks/>
          </p:cNvSpPr>
          <p:nvPr/>
        </p:nvSpPr>
        <p:spPr>
          <a:xfrm>
            <a:off x="222625" y="75425"/>
            <a:ext cx="8008937" cy="61446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300"/>
              </a:spcAft>
              <a:buClr>
                <a:schemeClr val="tx1"/>
              </a:buClr>
              <a:buFont typeface="Arial" pitchFamily="34" charset="0"/>
              <a:buNone/>
              <a:defRPr sz="4200" b="0" kern="1200" baseline="0">
                <a:solidFill>
                  <a:schemeClr val="bg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a:t>DUNE TPC Electronics Review</a:t>
            </a:r>
          </a:p>
          <a:p>
            <a:r>
              <a:rPr lang="en-US" sz="1200"/>
              <a:t>CERN - Geneva, Switzerland, 5</a:t>
            </a:r>
            <a:r>
              <a:rPr lang="en-US" sz="1200" baseline="30000"/>
              <a:t>th</a:t>
            </a:r>
            <a:r>
              <a:rPr lang="en-US" sz="1200"/>
              <a:t> – 7</a:t>
            </a:r>
            <a:r>
              <a:rPr lang="en-US" sz="1200" baseline="30000"/>
              <a:t>th</a:t>
            </a:r>
            <a:r>
              <a:rPr lang="en-US" sz="1200"/>
              <a:t> February, 2020</a:t>
            </a:r>
          </a:p>
        </p:txBody>
      </p:sp>
    </p:spTree>
    <p:extLst>
      <p:ext uri="{BB962C8B-B14F-4D97-AF65-F5344CB8AC3E}">
        <p14:creationId xmlns:p14="http://schemas.microsoft.com/office/powerpoint/2010/main" val="230188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a:t>
            </a:r>
            <a:r>
              <a:rPr lang="en-US" err="1"/>
              <a:t>nEXO</a:t>
            </a:r>
            <a:r>
              <a:rPr lang="en-US"/>
              <a:t> vs DUNE with </a:t>
            </a:r>
            <a:r>
              <a:rPr lang="en-US" err="1"/>
              <a:t>Cdet</a:t>
            </a:r>
            <a:r>
              <a:rPr lang="en-US"/>
              <a:t> = 220pF</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8743" y="2149295"/>
            <a:ext cx="3757377" cy="281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4294967295"/>
          </p:nvPr>
        </p:nvSpPr>
        <p:spPr>
          <a:xfrm>
            <a:off x="234845" y="617436"/>
            <a:ext cx="8676919" cy="1685479"/>
          </a:xfrm>
        </p:spPr>
        <p:txBody>
          <a:bodyPr>
            <a:noAutofit/>
          </a:bodyPr>
          <a:lstStyle/>
          <a:p>
            <a:pPr marL="233362" lvl="1" indent="0">
              <a:buNone/>
            </a:pPr>
            <a:r>
              <a:rPr lang="en-US" sz="1400" b="1"/>
              <a:t>Simulation Conditions</a:t>
            </a:r>
          </a:p>
          <a:p>
            <a:pPr lvl="1"/>
            <a:r>
              <a:rPr lang="en-US" sz="1300"/>
              <a:t>The ENC comparison between the DUNE preamp an the </a:t>
            </a:r>
            <a:r>
              <a:rPr lang="en-US" sz="1300" err="1"/>
              <a:t>nEXO</a:t>
            </a:r>
            <a:r>
              <a:rPr lang="en-US" sz="1300"/>
              <a:t> preamp is shown in the left plot</a:t>
            </a:r>
          </a:p>
          <a:p>
            <a:pPr lvl="1"/>
            <a:r>
              <a:rPr lang="en-US" sz="1300"/>
              <a:t>Notice that for the given input charge (100fC), the gain of the </a:t>
            </a:r>
            <a:r>
              <a:rPr lang="en-US" sz="1300" err="1"/>
              <a:t>nEXO</a:t>
            </a:r>
            <a:r>
              <a:rPr lang="en-US" sz="1300"/>
              <a:t> variant is 1.5X whereas for DUNE is 3.0X</a:t>
            </a:r>
          </a:p>
          <a:p>
            <a:pPr lvl="1"/>
            <a:r>
              <a:rPr lang="en-US" sz="1300"/>
              <a:t>Right plot shows the ENC of the DUNE front-end channel when it benefits from the revised baseline holder. This yields slightly noise improvement compared to the </a:t>
            </a:r>
            <a:r>
              <a:rPr lang="en-US" sz="1300" err="1"/>
              <a:t>nEXO</a:t>
            </a:r>
            <a:r>
              <a:rPr lang="en-US" sz="1300"/>
              <a:t> variant </a:t>
            </a:r>
          </a:p>
          <a:p>
            <a:pPr lvl="1"/>
            <a:r>
              <a:rPr lang="en-US" sz="1300"/>
              <a:t>In both plots the detector capacitance is 220pF and temperature is -186ºC. Channels are supplied by LDO</a:t>
            </a:r>
          </a:p>
          <a:p>
            <a:pPr lvl="1"/>
            <a:endParaRPr lang="en-US" sz="1300"/>
          </a:p>
        </p:txBody>
      </p:sp>
      <p:grpSp>
        <p:nvGrpSpPr>
          <p:cNvPr id="21" name="Group 20"/>
          <p:cNvGrpSpPr/>
          <p:nvPr/>
        </p:nvGrpSpPr>
        <p:grpSpPr>
          <a:xfrm>
            <a:off x="616285" y="2149295"/>
            <a:ext cx="3757377" cy="2816352"/>
            <a:chOff x="616285" y="2149295"/>
            <a:chExt cx="3757377" cy="2816352"/>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6285" y="2149295"/>
              <a:ext cx="3757377" cy="281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60460" y="3109420"/>
              <a:ext cx="907621" cy="246221"/>
            </a:xfrm>
            <a:prstGeom prst="rect">
              <a:avLst/>
            </a:prstGeom>
            <a:noFill/>
          </p:spPr>
          <p:txBody>
            <a:bodyPr wrap="none" rtlCol="0">
              <a:spAutoFit/>
            </a:bodyPr>
            <a:lstStyle/>
            <a:p>
              <a:r>
                <a:rPr lang="en-US" sz="1000"/>
                <a:t>1.5X (100fC)</a:t>
              </a:r>
            </a:p>
          </p:txBody>
        </p:sp>
        <p:sp>
          <p:nvSpPr>
            <p:cNvPr id="7" name="TextBox 6"/>
            <p:cNvSpPr txBox="1"/>
            <p:nvPr/>
          </p:nvSpPr>
          <p:spPr>
            <a:xfrm>
              <a:off x="1187277" y="3784919"/>
              <a:ext cx="907621" cy="246221"/>
            </a:xfrm>
            <a:prstGeom prst="rect">
              <a:avLst/>
            </a:prstGeom>
            <a:noFill/>
          </p:spPr>
          <p:txBody>
            <a:bodyPr wrap="none" rtlCol="0">
              <a:spAutoFit/>
            </a:bodyPr>
            <a:lstStyle/>
            <a:p>
              <a:r>
                <a:rPr lang="en-US" sz="1000"/>
                <a:t>3.0X (100fC)</a:t>
              </a:r>
            </a:p>
          </p:txBody>
        </p:sp>
        <p:grpSp>
          <p:nvGrpSpPr>
            <p:cNvPr id="16" name="Group 15"/>
            <p:cNvGrpSpPr/>
            <p:nvPr/>
          </p:nvGrpSpPr>
          <p:grpSpPr>
            <a:xfrm>
              <a:off x="1768435" y="3224635"/>
              <a:ext cx="251561" cy="153620"/>
              <a:chOff x="1960460" y="2878990"/>
              <a:chExt cx="251561" cy="131006"/>
            </a:xfrm>
          </p:grpSpPr>
          <p:cxnSp>
            <p:nvCxnSpPr>
              <p:cNvPr id="9" name="Straight Arrow Connector 8"/>
              <p:cNvCxnSpPr/>
              <p:nvPr/>
            </p:nvCxnSpPr>
            <p:spPr>
              <a:xfrm flipH="1">
                <a:off x="1960460" y="2878990"/>
                <a:ext cx="115216" cy="131006"/>
              </a:xfrm>
              <a:prstGeom prst="straightConnector1">
                <a:avLst/>
              </a:prstGeom>
              <a:ln w="12700">
                <a:solidFill>
                  <a:srgbClr val="FF2F54"/>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72500" y="2882165"/>
                <a:ext cx="139521" cy="0"/>
              </a:xfrm>
              <a:prstGeom prst="line">
                <a:avLst/>
              </a:prstGeom>
              <a:ln w="12700">
                <a:solidFill>
                  <a:srgbClr val="FF2F54"/>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flipH="1" flipV="1">
              <a:off x="2037269" y="3762305"/>
              <a:ext cx="251561" cy="153620"/>
              <a:chOff x="1960460" y="2878990"/>
              <a:chExt cx="251561" cy="131006"/>
            </a:xfrm>
          </p:grpSpPr>
          <p:cxnSp>
            <p:nvCxnSpPr>
              <p:cNvPr id="19" name="Straight Arrow Connector 18"/>
              <p:cNvCxnSpPr/>
              <p:nvPr/>
            </p:nvCxnSpPr>
            <p:spPr>
              <a:xfrm flipH="1">
                <a:off x="1960460" y="2878990"/>
                <a:ext cx="115216" cy="131006"/>
              </a:xfrm>
              <a:prstGeom prst="straightConnector1">
                <a:avLst/>
              </a:prstGeom>
              <a:ln w="12700">
                <a:solidFill>
                  <a:srgbClr val="6600FF"/>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72500" y="2882165"/>
                <a:ext cx="139521" cy="0"/>
              </a:xfrm>
              <a:prstGeom prst="line">
                <a:avLst/>
              </a:prstGeom>
              <a:ln w="12700">
                <a:solidFill>
                  <a:srgbClr val="6600FF"/>
                </a:solidFill>
              </a:ln>
            </p:spPr>
            <p:style>
              <a:lnRef idx="1">
                <a:schemeClr val="accent1"/>
              </a:lnRef>
              <a:fillRef idx="0">
                <a:schemeClr val="accent1"/>
              </a:fillRef>
              <a:effectRef idx="0">
                <a:schemeClr val="accent1"/>
              </a:effectRef>
              <a:fontRef idx="minor">
                <a:schemeClr val="tx1"/>
              </a:fontRef>
            </p:style>
          </p:cxnSp>
        </p:grpSp>
      </p:grpSp>
      <p:sp>
        <p:nvSpPr>
          <p:cNvPr id="8" name="Slide Number Placeholder 7"/>
          <p:cNvSpPr>
            <a:spLocks noGrp="1"/>
          </p:cNvSpPr>
          <p:nvPr>
            <p:ph type="sldNum" sz="quarter" idx="11"/>
          </p:nvPr>
        </p:nvSpPr>
        <p:spPr>
          <a:xfrm>
            <a:off x="8823263" y="4738690"/>
            <a:ext cx="318932" cy="404813"/>
          </a:xfrm>
        </p:spPr>
        <p:txBody>
          <a:bodyPr/>
          <a:lstStyle/>
          <a:p>
            <a:fld id="{5BD36294-2849-48A8-8531-5354CF3095D2}" type="slidenum">
              <a:rPr lang="en-US" smtClean="0"/>
              <a:pPr/>
              <a:t>10</a:t>
            </a:fld>
            <a:endParaRPr lang="en-US"/>
          </a:p>
        </p:txBody>
      </p:sp>
    </p:spTree>
    <p:extLst>
      <p:ext uri="{BB962C8B-B14F-4D97-AF65-F5344CB8AC3E}">
        <p14:creationId xmlns:p14="http://schemas.microsoft.com/office/powerpoint/2010/main" val="1451358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ENC Vs </a:t>
            </a:r>
            <a:r>
              <a:rPr lang="en-US" err="1"/>
              <a:t>Cdet</a:t>
            </a:r>
            <a:r>
              <a:rPr lang="en-US"/>
              <a:t> </a:t>
            </a:r>
          </a:p>
        </p:txBody>
      </p:sp>
      <p:sp>
        <p:nvSpPr>
          <p:cNvPr id="6" name="Content Placeholder 2"/>
          <p:cNvSpPr>
            <a:spLocks noGrp="1"/>
          </p:cNvSpPr>
          <p:nvPr>
            <p:ph idx="4294967295"/>
          </p:nvPr>
        </p:nvSpPr>
        <p:spPr>
          <a:xfrm>
            <a:off x="234845" y="617436"/>
            <a:ext cx="8676919" cy="1685479"/>
          </a:xfrm>
        </p:spPr>
        <p:txBody>
          <a:bodyPr>
            <a:noAutofit/>
          </a:bodyPr>
          <a:lstStyle/>
          <a:p>
            <a:pPr marL="233362" lvl="1" indent="0">
              <a:buNone/>
            </a:pPr>
            <a:r>
              <a:rPr lang="en-US" sz="1400" b="1"/>
              <a:t>Simulation Conditions</a:t>
            </a:r>
          </a:p>
          <a:p>
            <a:pPr lvl="1"/>
            <a:r>
              <a:rPr lang="en-US" sz="1300"/>
              <a:t>The plot shows the ENC vs </a:t>
            </a:r>
            <a:r>
              <a:rPr lang="en-US" sz="1300" err="1"/>
              <a:t>Cdet</a:t>
            </a:r>
            <a:r>
              <a:rPr lang="en-US" sz="1300"/>
              <a:t> of the </a:t>
            </a:r>
            <a:r>
              <a:rPr lang="en-US" sz="1300" err="1"/>
              <a:t>nEXO</a:t>
            </a:r>
            <a:r>
              <a:rPr lang="en-US" sz="1300"/>
              <a:t> front-end channel across different peaking times</a:t>
            </a:r>
          </a:p>
          <a:p>
            <a:pPr lvl="1"/>
            <a:r>
              <a:rPr lang="en-US" sz="1300"/>
              <a:t>Detector capacitance ranges from 0pF to 250pF and input charge is 25fC</a:t>
            </a:r>
          </a:p>
          <a:p>
            <a:pPr lvl="1"/>
            <a:r>
              <a:rPr lang="en-US" sz="1300"/>
              <a:t>The channel is set in collection mode with gain setting of 6.0X</a:t>
            </a:r>
          </a:p>
          <a:p>
            <a:pPr lvl="1"/>
            <a:r>
              <a:rPr lang="en-US" sz="1300"/>
              <a:t>The supply is provided by the LDO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1822" y="1915977"/>
            <a:ext cx="4000357" cy="299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11</a:t>
            </a:fld>
            <a:endParaRPr lang="en-US"/>
          </a:p>
        </p:txBody>
      </p:sp>
    </p:spTree>
    <p:extLst>
      <p:ext uri="{BB962C8B-B14F-4D97-AF65-F5344CB8AC3E}">
        <p14:creationId xmlns:p14="http://schemas.microsoft.com/office/powerpoint/2010/main" val="316017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Saturation Response</a:t>
            </a:r>
          </a:p>
        </p:txBody>
      </p:sp>
      <p:sp>
        <p:nvSpPr>
          <p:cNvPr id="7" name="TextBox 6"/>
          <p:cNvSpPr txBox="1"/>
          <p:nvPr/>
        </p:nvSpPr>
        <p:spPr>
          <a:xfrm>
            <a:off x="677261" y="685562"/>
            <a:ext cx="7620024" cy="4226798"/>
          </a:xfrm>
          <a:prstGeom prst="rect">
            <a:avLst/>
          </a:prstGeom>
          <a:noFill/>
        </p:spPr>
        <p:txBody>
          <a:bodyPr wrap="square" rtlCol="0">
            <a:spAutoFit/>
          </a:bodyPr>
          <a:lstStyle/>
          <a:p>
            <a:pPr marL="114300" indent="-114300">
              <a:spcAft>
                <a:spcPts val="400"/>
              </a:spcAft>
              <a:buClr>
                <a:srgbClr val="C00000"/>
              </a:buClr>
              <a:buFont typeface="Arial" panose="020B0604020202020204" pitchFamily="34" charset="0"/>
              <a:buChar char="•"/>
            </a:pPr>
            <a:r>
              <a:rPr lang="en-US" sz="1400"/>
              <a:t>Characteristic shape of “Ledge Effect” was observed in </a:t>
            </a:r>
            <a:r>
              <a:rPr lang="en-US" sz="1400" err="1"/>
              <a:t>LArASIC</a:t>
            </a:r>
            <a:r>
              <a:rPr lang="en-US" sz="1400"/>
              <a:t> when front-end channel is saturated with a large amount of charge </a:t>
            </a:r>
          </a:p>
          <a:p>
            <a:pPr marL="114300" indent="-114300">
              <a:spcAft>
                <a:spcPts val="400"/>
              </a:spcAft>
              <a:buClr>
                <a:srgbClr val="C00000"/>
              </a:buClr>
              <a:buFont typeface="Arial" panose="020B0604020202020204" pitchFamily="34" charset="0"/>
              <a:buChar char="•"/>
            </a:pPr>
            <a:r>
              <a:rPr lang="en-US" sz="1400"/>
              <a:t>DUNE management asked us to perform this simulation on all versions</a:t>
            </a:r>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marL="571500" lvl="1" indent="-114300">
              <a:spcAft>
                <a:spcPts val="400"/>
              </a:spcAft>
              <a:buClr>
                <a:srgbClr val="C00000"/>
              </a:buClr>
              <a:buFont typeface="Arial" panose="020B0604020202020204" pitchFamily="34" charset="0"/>
              <a:buChar char="•"/>
            </a:pPr>
            <a:endParaRPr lang="en-US" sz="1200"/>
          </a:p>
          <a:p>
            <a:pPr>
              <a:spcAft>
                <a:spcPts val="400"/>
              </a:spcAft>
              <a:buClr>
                <a:srgbClr val="C00000"/>
              </a:buClr>
            </a:pPr>
            <a:endParaRPr lang="en-US" sz="1400"/>
          </a:p>
          <a:p>
            <a:pPr>
              <a:spcAft>
                <a:spcPts val="400"/>
              </a:spcAft>
              <a:buClr>
                <a:srgbClr val="C00000"/>
              </a:buClr>
            </a:pPr>
            <a:endParaRPr lang="en-US" sz="1400"/>
          </a:p>
          <a:p>
            <a:pPr>
              <a:spcAft>
                <a:spcPts val="400"/>
              </a:spcAft>
              <a:buClr>
                <a:srgbClr val="C00000"/>
              </a:buClr>
            </a:pPr>
            <a:endParaRPr lang="en-US" sz="1400"/>
          </a:p>
          <a:p>
            <a:pPr>
              <a:spcAft>
                <a:spcPts val="400"/>
              </a:spcAft>
              <a:buClr>
                <a:srgbClr val="C00000"/>
              </a:buClr>
            </a:pPr>
            <a:endParaRPr lang="en-US" sz="1400"/>
          </a:p>
          <a:p>
            <a:pPr marL="114300" indent="-114300">
              <a:spcAft>
                <a:spcPts val="400"/>
              </a:spcAft>
              <a:buClr>
                <a:srgbClr val="C00000"/>
              </a:buClr>
              <a:buFont typeface="Arial" panose="020B0604020202020204" pitchFamily="34" charset="0"/>
              <a:buChar char="•"/>
            </a:pPr>
            <a:r>
              <a:rPr lang="en-US" sz="1400"/>
              <a:t>Transient simulations were done in the CRYO front-end channel using similar saturation conditions in collection and induction mode and across corners</a:t>
            </a:r>
            <a:r>
              <a:rPr lang="en-US" sz="1400">
                <a:sym typeface="Wingdings" panose="05000000000000000000" pitchFamily="2" charset="2"/>
              </a:rPr>
              <a:t> to evaluate this behavior</a:t>
            </a:r>
            <a:endParaRPr lang="en-US" sz="1400"/>
          </a:p>
        </p:txBody>
      </p:sp>
      <p:pic>
        <p:nvPicPr>
          <p:cNvPr id="20" name="Picture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109" y="1692105"/>
            <a:ext cx="5557326" cy="2377440"/>
          </a:xfrm>
          <a:prstGeom prst="rect">
            <a:avLst/>
          </a:prstGeom>
        </p:spPr>
      </p:pic>
      <p:sp>
        <p:nvSpPr>
          <p:cNvPr id="4" name="Slide Number Placeholder 3"/>
          <p:cNvSpPr>
            <a:spLocks noGrp="1"/>
          </p:cNvSpPr>
          <p:nvPr>
            <p:ph type="sldNum" sz="quarter" idx="11"/>
          </p:nvPr>
        </p:nvSpPr>
        <p:spPr>
          <a:xfrm>
            <a:off x="8823263" y="4738690"/>
            <a:ext cx="318932" cy="404813"/>
          </a:xfrm>
        </p:spPr>
        <p:txBody>
          <a:bodyPr/>
          <a:lstStyle/>
          <a:p>
            <a:fld id="{5BD36294-2849-48A8-8531-5354CF3095D2}" type="slidenum">
              <a:rPr lang="en-US" smtClean="0"/>
              <a:pPr/>
              <a:t>12</a:t>
            </a:fld>
            <a:endParaRPr lang="en-US"/>
          </a:p>
        </p:txBody>
      </p:sp>
      <p:sp>
        <p:nvSpPr>
          <p:cNvPr id="3" name="Rectangle 2"/>
          <p:cNvSpPr/>
          <p:nvPr/>
        </p:nvSpPr>
        <p:spPr>
          <a:xfrm>
            <a:off x="6223415" y="1726840"/>
            <a:ext cx="2781531" cy="507831"/>
          </a:xfrm>
          <a:prstGeom prst="rect">
            <a:avLst/>
          </a:prstGeom>
        </p:spPr>
        <p:txBody>
          <a:bodyPr wrap="none">
            <a:spAutoFit/>
          </a:bodyPr>
          <a:lstStyle/>
          <a:p>
            <a:r>
              <a:rPr lang="en-US" sz="900" b="1"/>
              <a:t>Image taken from:</a:t>
            </a:r>
          </a:p>
          <a:p>
            <a:r>
              <a:rPr lang="en-US" sz="900" err="1">
                <a:solidFill>
                  <a:schemeClr val="bg1">
                    <a:lumMod val="50000"/>
                  </a:schemeClr>
                </a:solidFill>
              </a:rPr>
              <a:t>Hucheng</a:t>
            </a:r>
            <a:r>
              <a:rPr lang="en-US" sz="900">
                <a:solidFill>
                  <a:schemeClr val="bg1">
                    <a:lumMod val="50000"/>
                  </a:schemeClr>
                </a:solidFill>
              </a:rPr>
              <a:t> Chen, et. al., </a:t>
            </a:r>
          </a:p>
          <a:p>
            <a:r>
              <a:rPr lang="en-US" sz="900">
                <a:solidFill>
                  <a:schemeClr val="bg1">
                    <a:lumMod val="50000"/>
                  </a:schemeClr>
                </a:solidFill>
              </a:rPr>
              <a:t>Study of the “Ledge” Effect in </a:t>
            </a:r>
            <a:r>
              <a:rPr lang="en-US" sz="900" err="1">
                <a:solidFill>
                  <a:schemeClr val="bg1">
                    <a:lumMod val="50000"/>
                  </a:schemeClr>
                </a:solidFill>
              </a:rPr>
              <a:t>ProtoDUNE</a:t>
            </a:r>
            <a:r>
              <a:rPr lang="en-US" sz="900">
                <a:solidFill>
                  <a:schemeClr val="bg1">
                    <a:lumMod val="50000"/>
                  </a:schemeClr>
                </a:solidFill>
              </a:rPr>
              <a:t> Readout</a:t>
            </a:r>
          </a:p>
        </p:txBody>
      </p:sp>
    </p:spTree>
    <p:extLst>
      <p:ext uri="{BB962C8B-B14F-4D97-AF65-F5344CB8AC3E}">
        <p14:creationId xmlns:p14="http://schemas.microsoft.com/office/powerpoint/2010/main" val="101781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Saturation Response</a:t>
            </a:r>
          </a:p>
        </p:txBody>
      </p:sp>
      <p:sp>
        <p:nvSpPr>
          <p:cNvPr id="7" name="TextBox 6"/>
          <p:cNvSpPr txBox="1"/>
          <p:nvPr/>
        </p:nvSpPr>
        <p:spPr>
          <a:xfrm>
            <a:off x="347450" y="613095"/>
            <a:ext cx="3418045" cy="2492990"/>
          </a:xfrm>
          <a:prstGeom prst="rect">
            <a:avLst/>
          </a:prstGeom>
          <a:noFill/>
        </p:spPr>
        <p:txBody>
          <a:bodyPr wrap="square" rtlCol="0">
            <a:spAutoFit/>
          </a:bodyPr>
          <a:lstStyle/>
          <a:p>
            <a:pPr>
              <a:buClr>
                <a:srgbClr val="C00000"/>
              </a:buClr>
            </a:pPr>
            <a:r>
              <a:rPr lang="en-US" sz="1200" b="1">
                <a:sym typeface="Wingdings" panose="05000000000000000000" pitchFamily="2" charset="2"/>
              </a:rPr>
              <a:t>Transient simulation conditions</a:t>
            </a:r>
          </a:p>
          <a:p>
            <a:pPr marL="171450" indent="-171450">
              <a:buClr>
                <a:srgbClr val="C00000"/>
              </a:buClr>
              <a:buFont typeface="Arial" panose="020B0604020202020204" pitchFamily="34" charset="0"/>
              <a:buChar char="•"/>
            </a:pPr>
            <a:r>
              <a:rPr lang="en-US" sz="1200"/>
              <a:t>Applied large input charge (Qin = 250fC) with pulse duration of 50us </a:t>
            </a:r>
          </a:p>
          <a:p>
            <a:pPr marL="171450" indent="-171450">
              <a:buClr>
                <a:srgbClr val="C00000"/>
              </a:buClr>
              <a:buFont typeface="Arial" panose="020B0604020202020204" pitchFamily="34" charset="0"/>
              <a:buChar char="•"/>
            </a:pPr>
            <a:r>
              <a:rPr lang="en-US" sz="1200"/>
              <a:t>Corners (SS,TT, FF) at different peaking times and gain set to 6.0X </a:t>
            </a:r>
          </a:p>
          <a:p>
            <a:pPr marL="171450" indent="-171450">
              <a:buClr>
                <a:srgbClr val="C00000"/>
              </a:buClr>
              <a:buFont typeface="Arial" panose="020B0604020202020204" pitchFamily="34" charset="0"/>
              <a:buChar char="•"/>
            </a:pPr>
            <a:r>
              <a:rPr lang="en-US" sz="1200"/>
              <a:t>Temperature is -186</a:t>
            </a:r>
            <a:r>
              <a:rPr lang="en-US" sz="1200">
                <a:latin typeface="Calibri Light"/>
              </a:rPr>
              <a:t>⁰</a:t>
            </a:r>
            <a:r>
              <a:rPr lang="en-US" sz="1200"/>
              <a:t>C </a:t>
            </a:r>
          </a:p>
          <a:p>
            <a:pPr marL="171450" indent="-171450">
              <a:buClr>
                <a:srgbClr val="C00000"/>
              </a:buClr>
              <a:buFont typeface="Arial" panose="020B0604020202020204" pitchFamily="34" charset="0"/>
              <a:buChar char="•"/>
            </a:pPr>
            <a:r>
              <a:rPr lang="en-US" sz="1200"/>
              <a:t>Monte Carlo mismatch at -40C using model card</a:t>
            </a:r>
            <a:r>
              <a:rPr lang="en-US" sz="1200" b="1" baseline="30000">
                <a:solidFill>
                  <a:srgbClr val="FF0000"/>
                </a:solidFill>
              </a:rPr>
              <a:t> 1</a:t>
            </a:r>
            <a:endParaRPr lang="en-US" sz="1200"/>
          </a:p>
          <a:p>
            <a:pPr>
              <a:buClr>
                <a:srgbClr val="C00000"/>
              </a:buClr>
            </a:pPr>
            <a:endParaRPr lang="en-US" sz="1200">
              <a:sym typeface="Wingdings" panose="05000000000000000000" pitchFamily="2" charset="2"/>
            </a:endParaRPr>
          </a:p>
          <a:p>
            <a:pPr>
              <a:buClr>
                <a:srgbClr val="C00000"/>
              </a:buClr>
            </a:pPr>
            <a:endParaRPr lang="en-US" sz="1200">
              <a:sym typeface="Wingdings" panose="05000000000000000000" pitchFamily="2" charset="2"/>
            </a:endParaRPr>
          </a:p>
          <a:p>
            <a:pPr>
              <a:buClr>
                <a:srgbClr val="C00000"/>
              </a:buClr>
            </a:pPr>
            <a:r>
              <a:rPr lang="en-US" sz="1200" b="1">
                <a:sym typeface="Wingdings" panose="05000000000000000000" pitchFamily="2" charset="2"/>
              </a:rPr>
              <a:t>Results show that the “Ledge affect” is not observed in both modes collection and induction</a:t>
            </a:r>
            <a:endParaRPr lang="en-US" sz="1200" b="1"/>
          </a:p>
        </p:txBody>
      </p:sp>
      <p:grpSp>
        <p:nvGrpSpPr>
          <p:cNvPr id="8" name="Group 7"/>
          <p:cNvGrpSpPr/>
          <p:nvPr/>
        </p:nvGrpSpPr>
        <p:grpSpPr>
          <a:xfrm>
            <a:off x="3573470" y="512511"/>
            <a:ext cx="2952224" cy="2212848"/>
            <a:chOff x="4174160" y="971550"/>
            <a:chExt cx="2683840" cy="2011680"/>
          </a:xfrm>
        </p:grpSpPr>
        <p:pic>
          <p:nvPicPr>
            <p:cNvPr id="9"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4160" y="971550"/>
              <a:ext cx="268384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281631" y="1276350"/>
              <a:ext cx="1149674" cy="338554"/>
            </a:xfrm>
            <a:prstGeom prst="rect">
              <a:avLst/>
            </a:prstGeom>
            <a:noFill/>
          </p:spPr>
          <p:txBody>
            <a:bodyPr wrap="none" rtlCol="0">
              <a:spAutoFit/>
            </a:bodyPr>
            <a:lstStyle/>
            <a:p>
              <a:r>
                <a:rPr lang="en-US" sz="800"/>
                <a:t>Corners (SS, TT, FF)</a:t>
              </a:r>
            </a:p>
            <a:p>
              <a:r>
                <a:rPr lang="en-US" sz="800"/>
                <a:t>4 </a:t>
              </a:r>
              <a:r>
                <a:rPr lang="en-US" sz="800" err="1"/>
                <a:t>Tps</a:t>
              </a:r>
              <a:r>
                <a:rPr lang="en-US" sz="800"/>
                <a:t> | </a:t>
              </a:r>
              <a:r>
                <a:rPr lang="en-US" sz="800">
                  <a:solidFill>
                    <a:srgbClr val="7030A0"/>
                  </a:solidFill>
                </a:rPr>
                <a:t>-186</a:t>
              </a:r>
              <a:r>
                <a:rPr lang="en-US" sz="800">
                  <a:solidFill>
                    <a:srgbClr val="7030A0"/>
                  </a:solidFill>
                  <a:latin typeface="Calibri Light"/>
                </a:rPr>
                <a:t>⁰</a:t>
              </a:r>
              <a:r>
                <a:rPr lang="en-US" sz="800">
                  <a:solidFill>
                    <a:srgbClr val="7030A0"/>
                  </a:solidFill>
                </a:rPr>
                <a:t>C</a:t>
              </a:r>
            </a:p>
          </p:txBody>
        </p:sp>
      </p:grpSp>
      <p:grpSp>
        <p:nvGrpSpPr>
          <p:cNvPr id="11" name="Group 10"/>
          <p:cNvGrpSpPr/>
          <p:nvPr/>
        </p:nvGrpSpPr>
        <p:grpSpPr>
          <a:xfrm>
            <a:off x="3573470" y="2816822"/>
            <a:ext cx="2952224" cy="2212848"/>
            <a:chOff x="4174160" y="3074670"/>
            <a:chExt cx="2683840" cy="2011680"/>
          </a:xfrm>
        </p:grpSpPr>
        <p:pic>
          <p:nvPicPr>
            <p:cNvPr id="1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4160" y="3074670"/>
              <a:ext cx="268384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281631" y="3409950"/>
              <a:ext cx="1149674" cy="338554"/>
            </a:xfrm>
            <a:prstGeom prst="rect">
              <a:avLst/>
            </a:prstGeom>
            <a:noFill/>
          </p:spPr>
          <p:txBody>
            <a:bodyPr wrap="none" rtlCol="0">
              <a:spAutoFit/>
            </a:bodyPr>
            <a:lstStyle/>
            <a:p>
              <a:r>
                <a:rPr lang="en-US" sz="800"/>
                <a:t>Corners (SS, TT, FF)</a:t>
              </a:r>
            </a:p>
            <a:p>
              <a:r>
                <a:rPr lang="en-US" sz="800"/>
                <a:t>4 </a:t>
              </a:r>
              <a:r>
                <a:rPr lang="en-US" sz="800" err="1"/>
                <a:t>Tps</a:t>
              </a:r>
              <a:r>
                <a:rPr lang="en-US" sz="800"/>
                <a:t> | </a:t>
              </a:r>
              <a:r>
                <a:rPr lang="en-US" sz="800">
                  <a:solidFill>
                    <a:srgbClr val="7030A0"/>
                  </a:solidFill>
                </a:rPr>
                <a:t>-186</a:t>
              </a:r>
              <a:r>
                <a:rPr lang="en-US" sz="800">
                  <a:solidFill>
                    <a:srgbClr val="7030A0"/>
                  </a:solidFill>
                  <a:latin typeface="Calibri Light"/>
                </a:rPr>
                <a:t>⁰</a:t>
              </a:r>
              <a:r>
                <a:rPr lang="en-US" sz="800">
                  <a:solidFill>
                    <a:srgbClr val="7030A0"/>
                  </a:solidFill>
                </a:rPr>
                <a:t>C</a:t>
              </a:r>
            </a:p>
          </p:txBody>
        </p:sp>
      </p:grpSp>
      <p:grpSp>
        <p:nvGrpSpPr>
          <p:cNvPr id="14" name="Group 13"/>
          <p:cNvGrpSpPr/>
          <p:nvPr/>
        </p:nvGrpSpPr>
        <p:grpSpPr>
          <a:xfrm>
            <a:off x="6284688" y="512522"/>
            <a:ext cx="2780697" cy="2212848"/>
            <a:chOff x="6616094" y="971550"/>
            <a:chExt cx="2527906" cy="2011680"/>
          </a:xfrm>
        </p:grpSpPr>
        <p:pic>
          <p:nvPicPr>
            <p:cNvPr id="15"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5810"/>
            <a:stretch/>
          </p:blipFill>
          <p:spPr bwMode="auto">
            <a:xfrm>
              <a:off x="6616094" y="971550"/>
              <a:ext cx="2527906"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327362" y="1276350"/>
              <a:ext cx="1664238" cy="338554"/>
            </a:xfrm>
            <a:prstGeom prst="rect">
              <a:avLst/>
            </a:prstGeom>
            <a:noFill/>
          </p:spPr>
          <p:txBody>
            <a:bodyPr wrap="none" rtlCol="0">
              <a:spAutoFit/>
            </a:bodyPr>
            <a:lstStyle/>
            <a:p>
              <a:r>
                <a:rPr lang="en-US" sz="800"/>
                <a:t>Monte Carlo Mismatch | Corners</a:t>
              </a:r>
            </a:p>
            <a:p>
              <a:r>
                <a:rPr lang="en-US" sz="800"/>
                <a:t>4 </a:t>
              </a:r>
              <a:r>
                <a:rPr lang="en-US" sz="800" err="1"/>
                <a:t>Tps</a:t>
              </a:r>
              <a:r>
                <a:rPr lang="en-US" sz="800"/>
                <a:t>  |  -40</a:t>
              </a:r>
              <a:r>
                <a:rPr lang="en-US" sz="800">
                  <a:latin typeface="Calibri Light"/>
                </a:rPr>
                <a:t>⁰</a:t>
              </a:r>
              <a:r>
                <a:rPr lang="en-US" sz="800"/>
                <a:t>C</a:t>
              </a:r>
            </a:p>
          </p:txBody>
        </p:sp>
      </p:grpSp>
      <p:grpSp>
        <p:nvGrpSpPr>
          <p:cNvPr id="17" name="Group 16"/>
          <p:cNvGrpSpPr/>
          <p:nvPr/>
        </p:nvGrpSpPr>
        <p:grpSpPr>
          <a:xfrm>
            <a:off x="6265903" y="2802180"/>
            <a:ext cx="2837887" cy="2252801"/>
            <a:chOff x="6564103" y="3074670"/>
            <a:chExt cx="2579897" cy="2048001"/>
          </a:xfrm>
        </p:grpSpPr>
        <p:pic>
          <p:nvPicPr>
            <p:cNvPr id="18"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5578"/>
            <a:stretch/>
          </p:blipFill>
          <p:spPr bwMode="auto">
            <a:xfrm>
              <a:off x="6564103" y="3074670"/>
              <a:ext cx="2579897" cy="204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327362" y="3409950"/>
              <a:ext cx="1664238" cy="338554"/>
            </a:xfrm>
            <a:prstGeom prst="rect">
              <a:avLst/>
            </a:prstGeom>
            <a:noFill/>
          </p:spPr>
          <p:txBody>
            <a:bodyPr wrap="none" rtlCol="0">
              <a:spAutoFit/>
            </a:bodyPr>
            <a:lstStyle/>
            <a:p>
              <a:r>
                <a:rPr lang="en-US" sz="800"/>
                <a:t>Monte Carlo Mismatch | Corners</a:t>
              </a:r>
            </a:p>
            <a:p>
              <a:r>
                <a:rPr lang="en-US" sz="800"/>
                <a:t>4 </a:t>
              </a:r>
              <a:r>
                <a:rPr lang="en-US" sz="800" err="1"/>
                <a:t>Tps</a:t>
              </a:r>
              <a:r>
                <a:rPr lang="en-US" sz="800"/>
                <a:t>  |  -40</a:t>
              </a:r>
              <a:r>
                <a:rPr lang="en-US" sz="800">
                  <a:latin typeface="Calibri Light"/>
                </a:rPr>
                <a:t>⁰</a:t>
              </a:r>
              <a:r>
                <a:rPr lang="en-US" sz="800"/>
                <a:t>C</a:t>
              </a:r>
            </a:p>
          </p:txBody>
        </p:sp>
      </p:grpSp>
      <p:sp>
        <p:nvSpPr>
          <p:cNvPr id="22" name="Rectangle 21"/>
          <p:cNvSpPr/>
          <p:nvPr/>
        </p:nvSpPr>
        <p:spPr>
          <a:xfrm>
            <a:off x="385855" y="4453595"/>
            <a:ext cx="2457920" cy="338554"/>
          </a:xfrm>
          <a:prstGeom prst="rect">
            <a:avLst/>
          </a:prstGeom>
        </p:spPr>
        <p:txBody>
          <a:bodyPr wrap="square">
            <a:spAutoFit/>
          </a:bodyPr>
          <a:lstStyle/>
          <a:p>
            <a:r>
              <a:rPr lang="en-US" sz="800" b="1" baseline="30000">
                <a:solidFill>
                  <a:srgbClr val="FF0000"/>
                </a:solidFill>
              </a:rPr>
              <a:t>1</a:t>
            </a:r>
            <a:r>
              <a:rPr lang="en-US" sz="800" baseline="30000">
                <a:solidFill>
                  <a:srgbClr val="C00000"/>
                </a:solidFill>
              </a:rPr>
              <a:t> </a:t>
            </a:r>
            <a:r>
              <a:rPr lang="en-US" sz="800"/>
              <a:t>O</a:t>
            </a:r>
            <a:r>
              <a:rPr lang="en-US" sz="800">
                <a:sym typeface="Wingdings" panose="05000000000000000000" pitchFamily="2" charset="2"/>
              </a:rPr>
              <a:t>ur current cryogenic models do not support Monte Carlo analysis</a:t>
            </a:r>
            <a:endParaRPr lang="en-US" sz="700"/>
          </a:p>
        </p:txBody>
      </p:sp>
      <p:sp>
        <p:nvSpPr>
          <p:cNvPr id="3" name="Slide Number Placeholder 2"/>
          <p:cNvSpPr>
            <a:spLocks noGrp="1"/>
          </p:cNvSpPr>
          <p:nvPr>
            <p:ph type="sldNum" sz="quarter" idx="11"/>
          </p:nvPr>
        </p:nvSpPr>
        <p:spPr>
          <a:xfrm>
            <a:off x="1805" y="4738690"/>
            <a:ext cx="318932" cy="404813"/>
          </a:xfrm>
        </p:spPr>
        <p:txBody>
          <a:bodyPr/>
          <a:lstStyle/>
          <a:p>
            <a:fld id="{5BD36294-2849-48A8-8531-5354CF3095D2}" type="slidenum">
              <a:rPr lang="en-US" smtClean="0"/>
              <a:pPr/>
              <a:t>13</a:t>
            </a:fld>
            <a:endParaRPr lang="en-US"/>
          </a:p>
        </p:txBody>
      </p:sp>
    </p:spTree>
    <p:extLst>
      <p:ext uri="{BB962C8B-B14F-4D97-AF65-F5344CB8AC3E}">
        <p14:creationId xmlns:p14="http://schemas.microsoft.com/office/powerpoint/2010/main" val="89575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Back-End – “Ghost Effect” Solution</a:t>
            </a:r>
          </a:p>
        </p:txBody>
      </p:sp>
      <p:sp>
        <p:nvSpPr>
          <p:cNvPr id="15" name="Content Placeholder 2"/>
          <p:cNvSpPr>
            <a:spLocks noGrp="1"/>
          </p:cNvSpPr>
          <p:nvPr>
            <p:ph idx="4294967295"/>
          </p:nvPr>
        </p:nvSpPr>
        <p:spPr>
          <a:xfrm>
            <a:off x="117021" y="689905"/>
            <a:ext cx="4416574" cy="3268085"/>
          </a:xfrm>
        </p:spPr>
        <p:txBody>
          <a:bodyPr>
            <a:noAutofit/>
          </a:bodyPr>
          <a:lstStyle/>
          <a:p>
            <a:pPr lvl="1"/>
            <a:r>
              <a:rPr lang="en-US" sz="1200"/>
              <a:t>“Ghost effect” observed during the evaluation of the first version of CRYO was fully understood</a:t>
            </a:r>
          </a:p>
          <a:p>
            <a:pPr lvl="1"/>
            <a:r>
              <a:rPr lang="en-US" sz="1200"/>
              <a:t>This issue was reproduced in simulations using extracted view (PEX) of the layout of the digital back-end</a:t>
            </a:r>
          </a:p>
          <a:p>
            <a:pPr lvl="2"/>
            <a:r>
              <a:rPr lang="en-US" sz="1000"/>
              <a:t>PEX view involved the digital MUX, encoder, serializer and LVDS TX modules</a:t>
            </a:r>
          </a:p>
          <a:p>
            <a:pPr lvl="1"/>
            <a:r>
              <a:rPr lang="en-US" sz="1200"/>
              <a:t>The poor driving capability of set of latches implementing the digital MUX was the main reason of this issue</a:t>
            </a:r>
          </a:p>
          <a:p>
            <a:pPr lvl="1"/>
            <a:r>
              <a:rPr lang="en-US" sz="1200"/>
              <a:t>The second prototype fixes this problem by properly buffering the output of latches</a:t>
            </a:r>
          </a:p>
          <a:p>
            <a:pPr lvl="1"/>
            <a:r>
              <a:rPr lang="en-US" sz="1200"/>
              <a:t>Special care was taking into account during the layout implementation of this section</a:t>
            </a:r>
          </a:p>
        </p:txBody>
      </p:sp>
      <p:grpSp>
        <p:nvGrpSpPr>
          <p:cNvPr id="7181" name="Group 7180"/>
          <p:cNvGrpSpPr/>
          <p:nvPr/>
        </p:nvGrpSpPr>
        <p:grpSpPr>
          <a:xfrm>
            <a:off x="4725620" y="714752"/>
            <a:ext cx="4301360" cy="4046083"/>
            <a:chOff x="4725620" y="613095"/>
            <a:chExt cx="4301360" cy="4046083"/>
          </a:xfrm>
        </p:grpSpPr>
        <p:pic>
          <p:nvPicPr>
            <p:cNvPr id="86"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5620" y="613095"/>
              <a:ext cx="2131111" cy="2521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4744456" y="1793522"/>
              <a:ext cx="1951530" cy="142098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40772" y="1618164"/>
              <a:ext cx="2146662" cy="41531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41515" y="1797547"/>
              <a:ext cx="2189085" cy="14169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744455" y="1627474"/>
              <a:ext cx="1951530" cy="40600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t="5464"/>
            <a:stretch/>
          </p:blipFill>
          <p:spPr>
            <a:xfrm rot="5400000">
              <a:off x="7209789" y="1519673"/>
              <a:ext cx="1207008" cy="2234614"/>
            </a:xfrm>
            <a:prstGeom prst="roundRect">
              <a:avLst>
                <a:gd name="adj" fmla="val 3716"/>
              </a:avLst>
            </a:prstGeom>
            <a:ln w="19050">
              <a:solidFill>
                <a:srgbClr val="00B050"/>
              </a:solidFill>
            </a:ln>
            <a:effectLst>
              <a:outerShdw blurRad="50800" dist="38100" dir="2700000" algn="tl" rotWithShape="0">
                <a:prstClr val="black">
                  <a:alpha val="40000"/>
                </a:prstClr>
              </a:outerShdw>
            </a:effectLst>
          </p:spPr>
        </p:pic>
        <p:grpSp>
          <p:nvGrpSpPr>
            <p:cNvPr id="100" name="Group 99"/>
            <p:cNvGrpSpPr/>
            <p:nvPr/>
          </p:nvGrpSpPr>
          <p:grpSpPr>
            <a:xfrm rot="5400000">
              <a:off x="7199506" y="2843801"/>
              <a:ext cx="1242519" cy="2388236"/>
              <a:chOff x="5446768" y="2969766"/>
              <a:chExt cx="1129563" cy="2171123"/>
            </a:xfrm>
          </p:grpSpPr>
          <p:pic>
            <p:nvPicPr>
              <p:cNvPr id="101" name="Picture 10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6200000">
                <a:off x="4993166" y="3482553"/>
                <a:ext cx="2036768" cy="1129563"/>
              </a:xfrm>
              <a:prstGeom prst="roundRect">
                <a:avLst>
                  <a:gd name="adj" fmla="val 3287"/>
                </a:avLst>
              </a:prstGeom>
              <a:effectLst>
                <a:outerShdw blurRad="50800" dist="38100" dir="2700000" algn="tl" rotWithShape="0">
                  <a:prstClr val="black">
                    <a:alpha val="40000"/>
                  </a:prstClr>
                </a:outerShdw>
              </a:effectLst>
            </p:spPr>
          </p:pic>
          <p:sp>
            <p:nvSpPr>
              <p:cNvPr id="102" name="Rounded Rectangle 101"/>
              <p:cNvSpPr/>
              <p:nvPr/>
            </p:nvSpPr>
            <p:spPr>
              <a:xfrm>
                <a:off x="5811558" y="2969766"/>
                <a:ext cx="415636" cy="2171123"/>
              </a:xfrm>
              <a:prstGeom prst="roundRect">
                <a:avLst>
                  <a:gd name="adj" fmla="val 105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ounded Rectangle 102"/>
            <p:cNvSpPr/>
            <p:nvPr/>
          </p:nvSpPr>
          <p:spPr>
            <a:xfrm rot="5400000">
              <a:off x="7616750" y="1563629"/>
              <a:ext cx="397306" cy="2423154"/>
            </a:xfrm>
            <a:prstGeom prst="roundRect">
              <a:avLst>
                <a:gd name="adj" fmla="val 105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AutoShape 2" descr="The function generator can act as a sine wave generator providing the familiar sine wave sign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1"/>
          </p:nvPr>
        </p:nvSpPr>
        <p:spPr>
          <a:xfrm>
            <a:off x="8823263" y="4738690"/>
            <a:ext cx="318932" cy="404813"/>
          </a:xfrm>
        </p:spPr>
        <p:txBody>
          <a:bodyPr/>
          <a:lstStyle/>
          <a:p>
            <a:fld id="{5BD36294-2849-48A8-8531-5354CF3095D2}" type="slidenum">
              <a:rPr lang="en-US" smtClean="0"/>
              <a:pPr/>
              <a:t>14</a:t>
            </a:fld>
            <a:endParaRPr lang="en-US"/>
          </a:p>
        </p:txBody>
      </p:sp>
    </p:spTree>
    <p:extLst>
      <p:ext uri="{BB962C8B-B14F-4D97-AF65-F5344CB8AC3E}">
        <p14:creationId xmlns:p14="http://schemas.microsoft.com/office/powerpoint/2010/main" val="40695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Back-End – Test Bench</a:t>
            </a:r>
          </a:p>
        </p:txBody>
      </p:sp>
      <p:sp>
        <p:nvSpPr>
          <p:cNvPr id="15" name="Content Placeholder 2"/>
          <p:cNvSpPr>
            <a:spLocks noGrp="1"/>
          </p:cNvSpPr>
          <p:nvPr>
            <p:ph idx="4294967295"/>
          </p:nvPr>
        </p:nvSpPr>
        <p:spPr>
          <a:xfrm>
            <a:off x="117021" y="692968"/>
            <a:ext cx="4477085" cy="3261362"/>
          </a:xfrm>
        </p:spPr>
        <p:txBody>
          <a:bodyPr vert="horz" lIns="0" tIns="0" rIns="0" bIns="0" rtlCol="0" anchor="t">
            <a:noAutofit/>
          </a:bodyPr>
          <a:lstStyle/>
          <a:p>
            <a:pPr lvl="1" indent="-223520"/>
            <a:r>
              <a:rPr lang="en-US" sz="1200" dirty="0">
                <a:latin typeface="Arial"/>
                <a:cs typeface="Arial"/>
              </a:rPr>
              <a:t>Simulations across PVT, corners and clock speed were performed to ensure that this problem was not present in the second version of CRYO</a:t>
            </a:r>
            <a:endParaRPr lang="en-US" dirty="0">
              <a:latin typeface="Arial"/>
              <a:cs typeface="Arial"/>
            </a:endParaRPr>
          </a:p>
          <a:p>
            <a:pPr lvl="1" indent="-223520"/>
            <a:r>
              <a:rPr lang="en-US" sz="1200" dirty="0">
                <a:latin typeface="Arial"/>
                <a:cs typeface="Arial"/>
              </a:rPr>
              <a:t>Different test signals in 12 bit format were applied at the inputs of digital MUX. Some examples include constant values and dynamic signals such as ramps and sine waves using the ADC</a:t>
            </a:r>
          </a:p>
          <a:p>
            <a:pPr lvl="1" indent="-223520"/>
            <a:r>
              <a:rPr lang="en-US" sz="1200" dirty="0">
                <a:latin typeface="Arial"/>
                <a:cs typeface="Arial"/>
              </a:rPr>
              <a:t>A dedicated Python script deserialized and decodified the data output stream of the LVDS TX to be then compared against the input signal</a:t>
            </a:r>
          </a:p>
          <a:p>
            <a:pPr lvl="1" indent="-223520"/>
            <a:r>
              <a:rPr lang="en-US" sz="1200" dirty="0">
                <a:latin typeface="Arial"/>
                <a:cs typeface="Arial"/>
              </a:rPr>
              <a:t>Next figures shows the example of two different cases:</a:t>
            </a:r>
          </a:p>
          <a:p>
            <a:pPr marL="690245" lvl="2" indent="-233045"/>
            <a:r>
              <a:rPr lang="en-US" sz="1000" dirty="0">
                <a:latin typeface="Arial"/>
                <a:cs typeface="Arial"/>
              </a:rPr>
              <a:t>Constant values in all inputs (i.e. IN0 = 1, IN 1= 2, </a:t>
            </a:r>
            <a:r>
              <a:rPr lang="en-US" sz="1000" dirty="0" err="1">
                <a:latin typeface="Arial"/>
                <a:cs typeface="Arial"/>
              </a:rPr>
              <a:t>etc</a:t>
            </a:r>
            <a:r>
              <a:rPr lang="en-US" sz="1000" dirty="0">
                <a:latin typeface="Arial"/>
                <a:cs typeface="Arial"/>
              </a:rPr>
              <a:t>)</a:t>
            </a:r>
          </a:p>
          <a:p>
            <a:pPr marL="690245" lvl="2" indent="-233045"/>
            <a:r>
              <a:rPr lang="en-US" sz="1000" dirty="0">
                <a:latin typeface="Arial"/>
                <a:cs typeface="Arial"/>
              </a:rPr>
              <a:t>Zero value at inputs from IN0 to IN6 and half sinewave on IN7 using the ADC</a:t>
            </a:r>
            <a:endParaRPr lang="en-US" sz="1200" dirty="0">
              <a:latin typeface="Arial"/>
              <a:cs typeface="Arial"/>
            </a:endParaRPr>
          </a:p>
          <a:p>
            <a:pPr lvl="1" indent="-223520"/>
            <a:endParaRPr lang="en-US" sz="1200"/>
          </a:p>
          <a:p>
            <a:pPr marL="233045" lvl="1" indent="0">
              <a:buNone/>
            </a:pPr>
            <a:endParaRPr lang="en-US" sz="1200"/>
          </a:p>
        </p:txBody>
      </p:sp>
      <p:sp>
        <p:nvSpPr>
          <p:cNvPr id="7192" name="TextBox 7191"/>
          <p:cNvSpPr txBox="1"/>
          <p:nvPr/>
        </p:nvSpPr>
        <p:spPr>
          <a:xfrm>
            <a:off x="5333706" y="551137"/>
            <a:ext cx="2266967" cy="292388"/>
          </a:xfrm>
          <a:prstGeom prst="rect">
            <a:avLst/>
          </a:prstGeom>
          <a:noFill/>
        </p:spPr>
        <p:txBody>
          <a:bodyPr wrap="none" rtlCol="0">
            <a:spAutoFit/>
          </a:bodyPr>
          <a:lstStyle/>
          <a:p>
            <a:r>
              <a:rPr lang="en-US" sz="1300" b="1"/>
              <a:t>Examples of Input Signals</a:t>
            </a:r>
          </a:p>
        </p:txBody>
      </p:sp>
      <p:grpSp>
        <p:nvGrpSpPr>
          <p:cNvPr id="113" name="Group 112"/>
          <p:cNvGrpSpPr/>
          <p:nvPr/>
        </p:nvGrpSpPr>
        <p:grpSpPr>
          <a:xfrm>
            <a:off x="4853433" y="630235"/>
            <a:ext cx="4189961" cy="4339194"/>
            <a:chOff x="4853433" y="630235"/>
            <a:chExt cx="4189961" cy="4339194"/>
          </a:xfrm>
        </p:grpSpPr>
        <p:grpSp>
          <p:nvGrpSpPr>
            <p:cNvPr id="7198" name="Group 7197"/>
            <p:cNvGrpSpPr/>
            <p:nvPr/>
          </p:nvGrpSpPr>
          <p:grpSpPr>
            <a:xfrm>
              <a:off x="5071274" y="1419600"/>
              <a:ext cx="3501241" cy="1382582"/>
              <a:chOff x="5071274" y="1419600"/>
              <a:chExt cx="3501241" cy="1382582"/>
            </a:xfrm>
          </p:grpSpPr>
          <p:cxnSp>
            <p:nvCxnSpPr>
              <p:cNvPr id="7195" name="Straight Connector 7194"/>
              <p:cNvCxnSpPr>
                <a:stCxn id="3" idx="3"/>
              </p:cNvCxnSpPr>
              <p:nvPr/>
            </p:nvCxnSpPr>
            <p:spPr>
              <a:xfrm>
                <a:off x="5071274" y="1419600"/>
                <a:ext cx="3484118"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5400000" flipV="1">
                <a:off x="7881224" y="2110890"/>
                <a:ext cx="1382582" cy="1"/>
              </a:xfrm>
              <a:prstGeom prst="line">
                <a:avLst/>
              </a:prstGeom>
              <a:ln w="12700">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grpSp>
        <p:sp>
          <p:nvSpPr>
            <p:cNvPr id="17" name="Right Arrow 16"/>
            <p:cNvSpPr/>
            <p:nvPr/>
          </p:nvSpPr>
          <p:spPr>
            <a:xfrm rot="5400000">
              <a:off x="6345693" y="2961650"/>
              <a:ext cx="295748"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ight Arrow 17"/>
            <p:cNvSpPr/>
            <p:nvPr/>
          </p:nvSpPr>
          <p:spPr>
            <a:xfrm rot="5400000">
              <a:off x="6356021" y="2110752"/>
              <a:ext cx="277365" cy="277641"/>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Connector 18"/>
            <p:cNvCxnSpPr/>
            <p:nvPr/>
          </p:nvCxnSpPr>
          <p:spPr bwMode="auto">
            <a:xfrm>
              <a:off x="5032860"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94455" y="1517280"/>
              <a:ext cx="396262" cy="246221"/>
            </a:xfrm>
            <a:prstGeom prst="rect">
              <a:avLst/>
            </a:prstGeom>
          </p:spPr>
          <p:txBody>
            <a:bodyPr wrap="none" anchor="ctr">
              <a:spAutoFit/>
            </a:bodyPr>
            <a:lstStyle/>
            <a:p>
              <a:r>
                <a:rPr lang="en-US" sz="1000"/>
                <a:t>12b</a:t>
              </a:r>
            </a:p>
          </p:txBody>
        </p:sp>
        <p:cxnSp>
          <p:nvCxnSpPr>
            <p:cNvPr id="28" name="Straight Connector 27"/>
            <p:cNvCxnSpPr/>
            <p:nvPr/>
          </p:nvCxnSpPr>
          <p:spPr bwMode="auto">
            <a:xfrm>
              <a:off x="5443766" y="1426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06245" y="1517280"/>
              <a:ext cx="396262" cy="246221"/>
            </a:xfrm>
            <a:prstGeom prst="rect">
              <a:avLst/>
            </a:prstGeom>
          </p:spPr>
          <p:txBody>
            <a:bodyPr wrap="none" anchor="ctr">
              <a:spAutoFit/>
            </a:bodyPr>
            <a:lstStyle/>
            <a:p>
              <a:r>
                <a:rPr lang="en-US" sz="1000"/>
                <a:t>12b</a:t>
              </a:r>
            </a:p>
          </p:txBody>
        </p:sp>
        <p:cxnSp>
          <p:nvCxnSpPr>
            <p:cNvPr id="33" name="Straight Connector 32"/>
            <p:cNvCxnSpPr/>
            <p:nvPr/>
          </p:nvCxnSpPr>
          <p:spPr bwMode="auto">
            <a:xfrm>
              <a:off x="5854672"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18033" y="1517280"/>
              <a:ext cx="396262" cy="246221"/>
            </a:xfrm>
            <a:prstGeom prst="rect">
              <a:avLst/>
            </a:prstGeom>
          </p:spPr>
          <p:txBody>
            <a:bodyPr wrap="none" anchor="ctr">
              <a:spAutoFit/>
            </a:bodyPr>
            <a:lstStyle/>
            <a:p>
              <a:r>
                <a:rPr lang="en-US" sz="1000"/>
                <a:t>12b</a:t>
              </a:r>
            </a:p>
          </p:txBody>
        </p:sp>
        <p:cxnSp>
          <p:nvCxnSpPr>
            <p:cNvPr id="38" name="Straight Connector 37"/>
            <p:cNvCxnSpPr/>
            <p:nvPr/>
          </p:nvCxnSpPr>
          <p:spPr bwMode="auto">
            <a:xfrm>
              <a:off x="7909204"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876984" y="1517280"/>
              <a:ext cx="396262" cy="246221"/>
            </a:xfrm>
            <a:prstGeom prst="rect">
              <a:avLst/>
            </a:prstGeom>
          </p:spPr>
          <p:txBody>
            <a:bodyPr wrap="none" anchor="ctr">
              <a:spAutoFit/>
            </a:bodyPr>
            <a:lstStyle/>
            <a:p>
              <a:r>
                <a:rPr lang="en-US" sz="1000"/>
                <a:t>12b</a:t>
              </a:r>
            </a:p>
          </p:txBody>
        </p:sp>
        <p:sp>
          <p:nvSpPr>
            <p:cNvPr id="43" name="Rounded Rectangle 42"/>
            <p:cNvSpPr/>
            <p:nvPr/>
          </p:nvSpPr>
          <p:spPr bwMode="auto">
            <a:xfrm rot="5400000">
              <a:off x="6203926" y="2159777"/>
              <a:ext cx="569910" cy="1035383"/>
            </a:xfrm>
            <a:prstGeom prst="roundRect">
              <a:avLst/>
            </a:prstGeom>
            <a:solidFill>
              <a:srgbClr val="00B0F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4" name="TextBox 147"/>
            <p:cNvSpPr txBox="1">
              <a:spLocks noChangeArrowheads="1"/>
            </p:cNvSpPr>
            <p:nvPr/>
          </p:nvSpPr>
          <p:spPr bwMode="auto">
            <a:xfrm>
              <a:off x="6003623" y="2448072"/>
              <a:ext cx="983304" cy="456535"/>
            </a:xfrm>
            <a:prstGeom prst="rect">
              <a:avLst/>
            </a:prstGeom>
            <a:noFill/>
            <a:ln w="9525">
              <a:noFill/>
              <a:miter lim="800000"/>
              <a:headEnd/>
              <a:tailEnd/>
            </a:ln>
          </p:spPr>
          <p:txBody>
            <a:bodyPr wrap="square" anchor="ctr">
              <a:spAutoFit/>
            </a:bodyPr>
            <a:lstStyle/>
            <a:p>
              <a:pPr algn="ctr">
                <a:spcAft>
                  <a:spcPts val="200"/>
                </a:spcAft>
              </a:pPr>
              <a:r>
                <a:rPr lang="en-US" sz="1100" b="1">
                  <a:solidFill>
                    <a:schemeClr val="bg1"/>
                  </a:solidFill>
                </a:rPr>
                <a:t>Encoder </a:t>
              </a:r>
            </a:p>
            <a:p>
              <a:pPr algn="ctr">
                <a:spcAft>
                  <a:spcPts val="600"/>
                </a:spcAft>
              </a:pPr>
              <a:r>
                <a:rPr lang="en-US" sz="1100">
                  <a:solidFill>
                    <a:schemeClr val="bg1"/>
                  </a:solidFill>
                </a:rPr>
                <a:t>(12b/14b)</a:t>
              </a:r>
            </a:p>
          </p:txBody>
        </p:sp>
        <p:sp>
          <p:nvSpPr>
            <p:cNvPr id="46" name="Rounded Rectangle 45"/>
            <p:cNvSpPr/>
            <p:nvPr/>
          </p:nvSpPr>
          <p:spPr bwMode="auto">
            <a:xfrm>
              <a:off x="4879240" y="1814861"/>
              <a:ext cx="3258876" cy="311653"/>
            </a:xfrm>
            <a:prstGeom prst="roundRect">
              <a:avLst/>
            </a:prstGeom>
            <a:solidFill>
              <a:srgbClr val="99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7" name="TextBox 102"/>
            <p:cNvSpPr txBox="1">
              <a:spLocks noChangeArrowheads="1"/>
            </p:cNvSpPr>
            <p:nvPr/>
          </p:nvSpPr>
          <p:spPr bwMode="auto">
            <a:xfrm>
              <a:off x="6069795" y="1844490"/>
              <a:ext cx="867545" cy="261610"/>
            </a:xfrm>
            <a:prstGeom prst="rect">
              <a:avLst/>
            </a:prstGeom>
            <a:noFill/>
            <a:ln w="9525">
              <a:noFill/>
              <a:miter lim="800000"/>
              <a:headEnd/>
              <a:tailEnd/>
            </a:ln>
          </p:spPr>
          <p:txBody>
            <a:bodyPr wrap="none" anchor="ctr">
              <a:spAutoFit/>
            </a:bodyPr>
            <a:lstStyle/>
            <a:p>
              <a:r>
                <a:rPr lang="en-US" sz="1100">
                  <a:solidFill>
                    <a:schemeClr val="bg1"/>
                  </a:solidFill>
                </a:rPr>
                <a:t>Multiplexer</a:t>
              </a:r>
            </a:p>
          </p:txBody>
        </p:sp>
        <p:sp>
          <p:nvSpPr>
            <p:cNvPr id="48" name="Rectangle 47"/>
            <p:cNvSpPr/>
            <p:nvPr/>
          </p:nvSpPr>
          <p:spPr>
            <a:xfrm>
              <a:off x="6619328" y="2118584"/>
              <a:ext cx="396262" cy="246221"/>
            </a:xfrm>
            <a:prstGeom prst="rect">
              <a:avLst/>
            </a:prstGeom>
          </p:spPr>
          <p:txBody>
            <a:bodyPr wrap="none" anchor="ctr">
              <a:spAutoFit/>
            </a:bodyPr>
            <a:lstStyle/>
            <a:p>
              <a:r>
                <a:rPr lang="en-US" sz="1000"/>
                <a:t>12b</a:t>
              </a:r>
            </a:p>
          </p:txBody>
        </p:sp>
        <p:sp>
          <p:nvSpPr>
            <p:cNvPr id="49" name="Rectangle 48"/>
            <p:cNvSpPr/>
            <p:nvPr/>
          </p:nvSpPr>
          <p:spPr>
            <a:xfrm>
              <a:off x="6609612" y="2937877"/>
              <a:ext cx="396262" cy="246221"/>
            </a:xfrm>
            <a:prstGeom prst="rect">
              <a:avLst/>
            </a:prstGeom>
          </p:spPr>
          <p:txBody>
            <a:bodyPr wrap="none" anchor="ctr">
              <a:spAutoFit/>
            </a:bodyPr>
            <a:lstStyle/>
            <a:p>
              <a:r>
                <a:rPr lang="en-US" sz="1000"/>
                <a:t>14b</a:t>
              </a:r>
            </a:p>
          </p:txBody>
        </p:sp>
        <p:sp>
          <p:nvSpPr>
            <p:cNvPr id="51" name="Right Arrow 50"/>
            <p:cNvSpPr/>
            <p:nvPr/>
          </p:nvSpPr>
          <p:spPr>
            <a:xfrm rot="5400000">
              <a:off x="6350467" y="3528164"/>
              <a:ext cx="272407"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ounded Rectangle 51"/>
            <p:cNvSpPr/>
            <p:nvPr/>
          </p:nvSpPr>
          <p:spPr bwMode="auto">
            <a:xfrm rot="5400000">
              <a:off x="6348246" y="2896683"/>
              <a:ext cx="277092" cy="1035383"/>
            </a:xfrm>
            <a:prstGeom prst="roundRect">
              <a:avLst/>
            </a:prstGeom>
            <a:solidFill>
              <a:schemeClr val="accent1">
                <a:lumMod val="40000"/>
                <a:lumOff val="6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3" name="TextBox 147"/>
            <p:cNvSpPr txBox="1">
              <a:spLocks noChangeArrowheads="1"/>
            </p:cNvSpPr>
            <p:nvPr/>
          </p:nvSpPr>
          <p:spPr bwMode="auto">
            <a:xfrm>
              <a:off x="6056086" y="3288237"/>
              <a:ext cx="893914" cy="261610"/>
            </a:xfrm>
            <a:prstGeom prst="rect">
              <a:avLst/>
            </a:prstGeom>
            <a:noFill/>
            <a:ln w="9525">
              <a:noFill/>
              <a:miter lim="800000"/>
              <a:headEnd/>
              <a:tailEnd/>
            </a:ln>
          </p:spPr>
          <p:txBody>
            <a:bodyPr wrap="square" anchor="ctr">
              <a:spAutoFit/>
            </a:bodyPr>
            <a:lstStyle/>
            <a:p>
              <a:pPr algn="ctr"/>
              <a:r>
                <a:rPr lang="en-US" sz="1100" b="1">
                  <a:solidFill>
                    <a:schemeClr val="bg1"/>
                  </a:solidFill>
                </a:rPr>
                <a:t>Serializer</a:t>
              </a:r>
            </a:p>
          </p:txBody>
        </p:sp>
        <p:cxnSp>
          <p:nvCxnSpPr>
            <p:cNvPr id="80" name="Straight Connector 79"/>
            <p:cNvCxnSpPr/>
            <p:nvPr/>
          </p:nvCxnSpPr>
          <p:spPr bwMode="auto">
            <a:xfrm>
              <a:off x="6265578"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229823" y="1517280"/>
              <a:ext cx="396262" cy="246221"/>
            </a:xfrm>
            <a:prstGeom prst="rect">
              <a:avLst/>
            </a:prstGeom>
          </p:spPr>
          <p:txBody>
            <a:bodyPr wrap="none" anchor="ctr">
              <a:spAutoFit/>
            </a:bodyPr>
            <a:lstStyle/>
            <a:p>
              <a:r>
                <a:rPr lang="en-US" sz="1000"/>
                <a:t>12b</a:t>
              </a:r>
            </a:p>
          </p:txBody>
        </p:sp>
        <p:cxnSp>
          <p:nvCxnSpPr>
            <p:cNvPr id="82" name="Straight Connector 81"/>
            <p:cNvCxnSpPr/>
            <p:nvPr/>
          </p:nvCxnSpPr>
          <p:spPr bwMode="auto">
            <a:xfrm>
              <a:off x="6676484"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641613" y="1517280"/>
              <a:ext cx="396262" cy="246221"/>
            </a:xfrm>
            <a:prstGeom prst="rect">
              <a:avLst/>
            </a:prstGeom>
          </p:spPr>
          <p:txBody>
            <a:bodyPr wrap="none" anchor="ctr">
              <a:spAutoFit/>
            </a:bodyPr>
            <a:lstStyle/>
            <a:p>
              <a:r>
                <a:rPr lang="en-US" sz="1000"/>
                <a:t>12b</a:t>
              </a:r>
            </a:p>
          </p:txBody>
        </p:sp>
        <p:cxnSp>
          <p:nvCxnSpPr>
            <p:cNvPr id="84" name="Straight Connector 83"/>
            <p:cNvCxnSpPr/>
            <p:nvPr/>
          </p:nvCxnSpPr>
          <p:spPr bwMode="auto">
            <a:xfrm>
              <a:off x="7087390"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053403" y="1517280"/>
              <a:ext cx="396262" cy="246221"/>
            </a:xfrm>
            <a:prstGeom prst="rect">
              <a:avLst/>
            </a:prstGeom>
          </p:spPr>
          <p:txBody>
            <a:bodyPr wrap="none" anchor="ctr">
              <a:spAutoFit/>
            </a:bodyPr>
            <a:lstStyle/>
            <a:p>
              <a:r>
                <a:rPr lang="en-US" sz="1000"/>
                <a:t>12b</a:t>
              </a:r>
            </a:p>
          </p:txBody>
        </p:sp>
        <p:cxnSp>
          <p:nvCxnSpPr>
            <p:cNvPr id="87" name="Straight Connector 86"/>
            <p:cNvCxnSpPr/>
            <p:nvPr/>
          </p:nvCxnSpPr>
          <p:spPr bwMode="auto">
            <a:xfrm>
              <a:off x="7498296"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465193" y="1517280"/>
              <a:ext cx="396262" cy="246221"/>
            </a:xfrm>
            <a:prstGeom prst="rect">
              <a:avLst/>
            </a:prstGeom>
          </p:spPr>
          <p:txBody>
            <a:bodyPr wrap="none" anchor="ctr">
              <a:spAutoFit/>
            </a:bodyPr>
            <a:lstStyle/>
            <a:p>
              <a:r>
                <a:rPr lang="en-US" sz="1000"/>
                <a:t>12b</a:t>
              </a:r>
            </a:p>
          </p:txBody>
        </p:sp>
        <p:sp>
          <p:nvSpPr>
            <p:cNvPr id="3" name="Rectangle 2"/>
            <p:cNvSpPr/>
            <p:nvPr/>
          </p:nvSpPr>
          <p:spPr>
            <a:xfrm>
              <a:off x="4994473"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40414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82016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22982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3310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4276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45878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68454"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15440" y="4629829"/>
              <a:ext cx="596638" cy="246221"/>
            </a:xfrm>
            <a:prstGeom prst="rect">
              <a:avLst/>
            </a:prstGeom>
          </p:spPr>
          <p:txBody>
            <a:bodyPr wrap="none" anchor="ctr">
              <a:spAutoFit/>
            </a:bodyPr>
            <a:lstStyle/>
            <a:p>
              <a:r>
                <a:rPr lang="en-US" sz="1000"/>
                <a:t>Stream</a:t>
              </a:r>
            </a:p>
          </p:txBody>
        </p:sp>
        <p:grpSp>
          <p:nvGrpSpPr>
            <p:cNvPr id="7175" name="Group 7174"/>
            <p:cNvGrpSpPr/>
            <p:nvPr/>
          </p:nvGrpSpPr>
          <p:grpSpPr>
            <a:xfrm>
              <a:off x="7029920" y="4261570"/>
              <a:ext cx="2013474" cy="707859"/>
              <a:chOff x="7013506" y="4216621"/>
              <a:chExt cx="2013474" cy="707859"/>
            </a:xfrm>
          </p:grpSpPr>
          <p:sp>
            <p:nvSpPr>
              <p:cNvPr id="105" name="Rounded Rectangle 104"/>
              <p:cNvSpPr/>
              <p:nvPr/>
            </p:nvSpPr>
            <p:spPr bwMode="auto">
              <a:xfrm rot="5400000">
                <a:off x="7672490" y="3569991"/>
                <a:ext cx="695505" cy="2013474"/>
              </a:xfrm>
              <a:prstGeom prst="roundRect">
                <a:avLst>
                  <a:gd name="adj" fmla="val 8779"/>
                </a:avLst>
              </a:prstGeom>
              <a:no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 name="Rounded Rectangle 3"/>
              <p:cNvSpPr/>
              <p:nvPr/>
            </p:nvSpPr>
            <p:spPr>
              <a:xfrm>
                <a:off x="7117364" y="4490109"/>
                <a:ext cx="987896"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Deserializer</a:t>
                </a:r>
              </a:p>
            </p:txBody>
          </p:sp>
          <p:sp>
            <p:nvSpPr>
              <p:cNvPr id="106" name="Rounded Rectangle 105"/>
              <p:cNvSpPr/>
              <p:nvPr/>
            </p:nvSpPr>
            <p:spPr>
              <a:xfrm>
                <a:off x="8191535" y="4491782"/>
                <a:ext cx="742221"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Decoder</a:t>
                </a:r>
              </a:p>
            </p:txBody>
          </p:sp>
          <p:sp>
            <p:nvSpPr>
              <p:cNvPr id="107" name="Rectangle 106"/>
              <p:cNvSpPr/>
              <p:nvPr/>
            </p:nvSpPr>
            <p:spPr>
              <a:xfrm>
                <a:off x="7058916" y="4216621"/>
                <a:ext cx="623889" cy="261610"/>
              </a:xfrm>
              <a:prstGeom prst="rect">
                <a:avLst/>
              </a:prstGeom>
            </p:spPr>
            <p:txBody>
              <a:bodyPr wrap="none" anchor="ctr">
                <a:spAutoFit/>
              </a:bodyPr>
              <a:lstStyle/>
              <a:p>
                <a:r>
                  <a:rPr lang="en-US" sz="1100">
                    <a:solidFill>
                      <a:srgbClr val="0070C0"/>
                    </a:solidFill>
                  </a:rPr>
                  <a:t>Python</a:t>
                </a:r>
              </a:p>
            </p:txBody>
          </p:sp>
        </p:grpSp>
        <p:grpSp>
          <p:nvGrpSpPr>
            <p:cNvPr id="7168" name="Group 7167"/>
            <p:cNvGrpSpPr/>
            <p:nvPr/>
          </p:nvGrpSpPr>
          <p:grpSpPr>
            <a:xfrm>
              <a:off x="6488884" y="4031139"/>
              <a:ext cx="502631" cy="599427"/>
              <a:chOff x="6631543" y="4103770"/>
              <a:chExt cx="502631" cy="481847"/>
            </a:xfrm>
          </p:grpSpPr>
          <p:cxnSp>
            <p:nvCxnSpPr>
              <p:cNvPr id="108" name="Straight Connector 107"/>
              <p:cNvCxnSpPr/>
              <p:nvPr/>
            </p:nvCxnSpPr>
            <p:spPr bwMode="auto">
              <a:xfrm>
                <a:off x="6631543" y="4567683"/>
                <a:ext cx="502631" cy="1"/>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flipH="1">
                <a:off x="6631953" y="4103770"/>
                <a:ext cx="2956" cy="48184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5997228" y="3831297"/>
              <a:ext cx="1000862" cy="289441"/>
            </a:xfrm>
            <a:prstGeom prst="roundRect">
              <a:avLst/>
            </a:prstGeom>
            <a:solidFill>
              <a:schemeClr val="accent2">
                <a:lumMod val="60000"/>
                <a:lumOff val="40000"/>
              </a:schemeClr>
            </a:solidFill>
            <a:ln w="19050">
              <a:solidFill>
                <a:schemeClr val="accent2"/>
              </a:solidFill>
            </a:ln>
          </p:spPr>
          <p:txBody>
            <a:bodyPr wrap="square">
              <a:spAutoFit/>
            </a:bodyPr>
            <a:lstStyle/>
            <a:p>
              <a:pPr algn="ctr"/>
              <a:r>
                <a:rPr lang="en-US" sz="1100" b="1">
                  <a:solidFill>
                    <a:schemeClr val="bg1"/>
                  </a:solidFill>
                </a:rPr>
                <a:t>LVDS TX</a:t>
              </a:r>
              <a:endParaRPr lang="en-US" sz="1100">
                <a:solidFill>
                  <a:schemeClr val="bg1"/>
                </a:solidFill>
              </a:endParaRPr>
            </a:p>
          </p:txBody>
        </p:sp>
        <p:cxnSp>
          <p:nvCxnSpPr>
            <p:cNvPr id="114" name="Straight Connector 113"/>
            <p:cNvCxnSpPr/>
            <p:nvPr/>
          </p:nvCxnSpPr>
          <p:spPr bwMode="auto">
            <a:xfrm flipV="1">
              <a:off x="8578908" y="3063790"/>
              <a:ext cx="0" cy="1466615"/>
            </a:xfrm>
            <a:prstGeom prst="line">
              <a:avLst/>
            </a:prstGeom>
            <a:ln w="28575">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7177" name="Group 7176"/>
            <p:cNvGrpSpPr/>
            <p:nvPr/>
          </p:nvGrpSpPr>
          <p:grpSpPr>
            <a:xfrm rot="5400000" flipH="1">
              <a:off x="8189897" y="584004"/>
              <a:ext cx="342779" cy="435242"/>
              <a:chOff x="7874830" y="677118"/>
              <a:chExt cx="377057" cy="435242"/>
            </a:xfrm>
          </p:grpSpPr>
          <p:sp>
            <p:nvSpPr>
              <p:cNvPr id="7176" name="Pentagon 7175"/>
              <p:cNvSpPr/>
              <p:nvPr/>
            </p:nvSpPr>
            <p:spPr>
              <a:xfrm rot="5400000">
                <a:off x="7852135" y="712607"/>
                <a:ext cx="422448" cy="377057"/>
              </a:xfrm>
              <a:prstGeom prst="homePlate">
                <a:avLst>
                  <a:gd name="adj" fmla="val 42083"/>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7881750" y="763199"/>
                <a:ext cx="372218" cy="200055"/>
              </a:xfrm>
              <a:prstGeom prst="rect">
                <a:avLst/>
              </a:prstGeom>
            </p:spPr>
            <p:txBody>
              <a:bodyPr wrap="none" anchor="ctr">
                <a:spAutoFit/>
              </a:bodyPr>
              <a:lstStyle/>
              <a:p>
                <a:r>
                  <a:rPr lang="en-US" sz="700"/>
                  <a:t>ADC</a:t>
                </a:r>
              </a:p>
            </p:txBody>
          </p:sp>
        </p:grpSp>
        <p:sp>
          <p:nvSpPr>
            <p:cNvPr id="123" name="Rectangle 122"/>
            <p:cNvSpPr/>
            <p:nvPr/>
          </p:nvSpPr>
          <p:spPr>
            <a:xfrm>
              <a:off x="4853433" y="985301"/>
              <a:ext cx="364203" cy="369332"/>
            </a:xfrm>
            <a:prstGeom prst="rect">
              <a:avLst/>
            </a:prstGeom>
          </p:spPr>
          <p:txBody>
            <a:bodyPr wrap="none" anchor="ctr">
              <a:spAutoFit/>
            </a:bodyPr>
            <a:lstStyle/>
            <a:p>
              <a:pPr algn="ctr"/>
              <a:r>
                <a:rPr lang="en-US" sz="900" b="1"/>
                <a:t>IN1</a:t>
              </a:r>
            </a:p>
            <a:p>
              <a:pPr algn="ctr"/>
              <a:r>
                <a:rPr lang="en-US" sz="900"/>
                <a:t>1</a:t>
              </a:r>
            </a:p>
          </p:txBody>
        </p:sp>
        <p:sp>
          <p:nvSpPr>
            <p:cNvPr id="124" name="Rectangle 123"/>
            <p:cNvSpPr/>
            <p:nvPr/>
          </p:nvSpPr>
          <p:spPr>
            <a:xfrm>
              <a:off x="5263100" y="985301"/>
              <a:ext cx="364203" cy="369332"/>
            </a:xfrm>
            <a:prstGeom prst="rect">
              <a:avLst/>
            </a:prstGeom>
          </p:spPr>
          <p:txBody>
            <a:bodyPr wrap="none" anchor="ctr">
              <a:spAutoFit/>
            </a:bodyPr>
            <a:lstStyle/>
            <a:p>
              <a:pPr algn="ctr"/>
              <a:r>
                <a:rPr lang="en-US" sz="900" b="1"/>
                <a:t>IN2</a:t>
              </a:r>
            </a:p>
            <a:p>
              <a:pPr algn="ctr"/>
              <a:r>
                <a:rPr lang="en-US" sz="900"/>
                <a:t>2</a:t>
              </a:r>
            </a:p>
          </p:txBody>
        </p:sp>
        <p:sp>
          <p:nvSpPr>
            <p:cNvPr id="125" name="Rectangle 124"/>
            <p:cNvSpPr/>
            <p:nvPr/>
          </p:nvSpPr>
          <p:spPr>
            <a:xfrm>
              <a:off x="5679161" y="985301"/>
              <a:ext cx="364203" cy="369332"/>
            </a:xfrm>
            <a:prstGeom prst="rect">
              <a:avLst/>
            </a:prstGeom>
          </p:spPr>
          <p:txBody>
            <a:bodyPr wrap="none" anchor="ctr">
              <a:spAutoFit/>
            </a:bodyPr>
            <a:lstStyle/>
            <a:p>
              <a:pPr algn="ctr"/>
              <a:r>
                <a:rPr lang="en-US" sz="900" b="1"/>
                <a:t>IN3</a:t>
              </a:r>
            </a:p>
            <a:p>
              <a:pPr algn="ctr"/>
              <a:r>
                <a:rPr lang="en-US" sz="900"/>
                <a:t>3</a:t>
              </a:r>
            </a:p>
          </p:txBody>
        </p:sp>
        <p:sp>
          <p:nvSpPr>
            <p:cNvPr id="126" name="Rectangle 125"/>
            <p:cNvSpPr/>
            <p:nvPr/>
          </p:nvSpPr>
          <p:spPr>
            <a:xfrm>
              <a:off x="6089833" y="985301"/>
              <a:ext cx="364203" cy="369332"/>
            </a:xfrm>
            <a:prstGeom prst="rect">
              <a:avLst/>
            </a:prstGeom>
          </p:spPr>
          <p:txBody>
            <a:bodyPr wrap="none" anchor="ctr">
              <a:spAutoFit/>
            </a:bodyPr>
            <a:lstStyle/>
            <a:p>
              <a:pPr algn="ctr"/>
              <a:r>
                <a:rPr lang="en-US" sz="900" b="1"/>
                <a:t>IN4</a:t>
              </a:r>
            </a:p>
            <a:p>
              <a:pPr algn="ctr"/>
              <a:r>
                <a:rPr lang="en-US" sz="900"/>
                <a:t>4</a:t>
              </a:r>
            </a:p>
          </p:txBody>
        </p:sp>
        <p:sp>
          <p:nvSpPr>
            <p:cNvPr id="127" name="Rectangle 126"/>
            <p:cNvSpPr/>
            <p:nvPr/>
          </p:nvSpPr>
          <p:spPr>
            <a:xfrm>
              <a:off x="6492060" y="985301"/>
              <a:ext cx="364203" cy="369332"/>
            </a:xfrm>
            <a:prstGeom prst="rect">
              <a:avLst/>
            </a:prstGeom>
          </p:spPr>
          <p:txBody>
            <a:bodyPr wrap="none" anchor="ctr">
              <a:spAutoFit/>
            </a:bodyPr>
            <a:lstStyle/>
            <a:p>
              <a:pPr algn="ctr"/>
              <a:r>
                <a:rPr lang="en-US" sz="900" b="1"/>
                <a:t>IN5</a:t>
              </a:r>
            </a:p>
            <a:p>
              <a:pPr algn="ctr"/>
              <a:r>
                <a:rPr lang="en-US" sz="900"/>
                <a:t>5</a:t>
              </a:r>
            </a:p>
          </p:txBody>
        </p:sp>
        <p:sp>
          <p:nvSpPr>
            <p:cNvPr id="128" name="Rectangle 127"/>
            <p:cNvSpPr/>
            <p:nvPr/>
          </p:nvSpPr>
          <p:spPr>
            <a:xfrm>
              <a:off x="6896338" y="985301"/>
              <a:ext cx="364203" cy="369332"/>
            </a:xfrm>
            <a:prstGeom prst="rect">
              <a:avLst/>
            </a:prstGeom>
          </p:spPr>
          <p:txBody>
            <a:bodyPr wrap="none" anchor="ctr">
              <a:spAutoFit/>
            </a:bodyPr>
            <a:lstStyle/>
            <a:p>
              <a:pPr algn="ctr"/>
              <a:r>
                <a:rPr lang="en-US" sz="900" b="1"/>
                <a:t>IN6</a:t>
              </a:r>
            </a:p>
            <a:p>
              <a:pPr algn="ctr"/>
              <a:r>
                <a:rPr lang="en-US" sz="900"/>
                <a:t>6</a:t>
              </a:r>
            </a:p>
          </p:txBody>
        </p:sp>
        <p:sp>
          <p:nvSpPr>
            <p:cNvPr id="129" name="Rectangle 128"/>
            <p:cNvSpPr/>
            <p:nvPr/>
          </p:nvSpPr>
          <p:spPr>
            <a:xfrm>
              <a:off x="7336970" y="985301"/>
              <a:ext cx="364203" cy="369332"/>
            </a:xfrm>
            <a:prstGeom prst="rect">
              <a:avLst/>
            </a:prstGeom>
          </p:spPr>
          <p:txBody>
            <a:bodyPr wrap="none" anchor="ctr">
              <a:spAutoFit/>
            </a:bodyPr>
            <a:lstStyle/>
            <a:p>
              <a:pPr algn="ctr"/>
              <a:r>
                <a:rPr lang="en-US" sz="900" b="1"/>
                <a:t>IN7</a:t>
              </a:r>
            </a:p>
            <a:p>
              <a:pPr algn="ctr"/>
              <a:r>
                <a:rPr lang="en-US" sz="900"/>
                <a:t>7</a:t>
              </a:r>
            </a:p>
          </p:txBody>
        </p:sp>
        <p:sp>
          <p:nvSpPr>
            <p:cNvPr id="131" name="Rectangle 130"/>
            <p:cNvSpPr/>
            <p:nvPr/>
          </p:nvSpPr>
          <p:spPr>
            <a:xfrm>
              <a:off x="8240322" y="985301"/>
              <a:ext cx="364203" cy="369332"/>
            </a:xfrm>
            <a:prstGeom prst="rect">
              <a:avLst/>
            </a:prstGeom>
          </p:spPr>
          <p:txBody>
            <a:bodyPr wrap="none" anchor="ctr">
              <a:spAutoFit/>
            </a:bodyPr>
            <a:lstStyle/>
            <a:p>
              <a:pPr algn="ctr"/>
              <a:r>
                <a:rPr lang="en-US" sz="900" b="1"/>
                <a:t>IN8</a:t>
              </a:r>
            </a:p>
            <a:p>
              <a:pPr algn="ctr"/>
              <a:r>
                <a:rPr lang="en-US" sz="900"/>
                <a:t>8</a:t>
              </a:r>
            </a:p>
          </p:txBody>
        </p:sp>
        <p:grpSp>
          <p:nvGrpSpPr>
            <p:cNvPr id="7188" name="Group 7187"/>
            <p:cNvGrpSpPr/>
            <p:nvPr/>
          </p:nvGrpSpPr>
          <p:grpSpPr>
            <a:xfrm>
              <a:off x="7898881" y="805120"/>
              <a:ext cx="198405" cy="537669"/>
              <a:chOff x="7898881" y="723106"/>
              <a:chExt cx="198405" cy="591436"/>
            </a:xfrm>
          </p:grpSpPr>
          <p:sp>
            <p:nvSpPr>
              <p:cNvPr id="7178" name="Left Bracket 7177"/>
              <p:cNvSpPr/>
              <p:nvPr/>
            </p:nvSpPr>
            <p:spPr>
              <a:xfrm>
                <a:off x="8051595" y="723106"/>
                <a:ext cx="45691" cy="419447"/>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80" name="Straight Arrow Connector 7179"/>
              <p:cNvCxnSpPr/>
              <p:nvPr/>
            </p:nvCxnSpPr>
            <p:spPr>
              <a:xfrm flipH="1">
                <a:off x="7900461" y="940040"/>
                <a:ext cx="0" cy="374502"/>
              </a:xfrm>
              <a:prstGeom prst="straightConnector1">
                <a:avLst/>
              </a:prstGeom>
              <a:ln w="12700">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178" idx="1"/>
              </p:cNvCxnSpPr>
              <p:nvPr/>
            </p:nvCxnSpPr>
            <p:spPr>
              <a:xfrm flipH="1" flipV="1">
                <a:off x="7898881" y="932829"/>
                <a:ext cx="152714" cy="1"/>
              </a:xfrm>
              <a:prstGeom prst="straightConnector1">
                <a:avLst/>
              </a:pr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90" name="Group 7189"/>
            <p:cNvGrpSpPr/>
            <p:nvPr/>
          </p:nvGrpSpPr>
          <p:grpSpPr>
            <a:xfrm>
              <a:off x="8685129" y="651500"/>
              <a:ext cx="226636" cy="131006"/>
              <a:chOff x="4411986" y="2795479"/>
              <a:chExt cx="1110836" cy="1066430"/>
            </a:xfrm>
          </p:grpSpPr>
          <p:sp>
            <p:nvSpPr>
              <p:cNvPr id="7189" name="Freeform 7188"/>
              <p:cNvSpPr/>
              <p:nvPr/>
            </p:nvSpPr>
            <p:spPr>
              <a:xfrm>
                <a:off x="4411986" y="2795479"/>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rgbClr val="FF2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flipV="1">
                <a:off x="4960114" y="3311908"/>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3" name="TextBox 7192"/>
            <p:cNvSpPr txBox="1"/>
            <p:nvPr/>
          </p:nvSpPr>
          <p:spPr>
            <a:xfrm>
              <a:off x="8228210" y="2806804"/>
              <a:ext cx="705674" cy="253916"/>
            </a:xfrm>
            <a:prstGeom prst="rect">
              <a:avLst/>
            </a:prstGeom>
            <a:noFill/>
            <a:ln w="12700">
              <a:solidFill>
                <a:schemeClr val="bg1">
                  <a:lumMod val="50000"/>
                </a:schemeClr>
              </a:solidFill>
            </a:ln>
          </p:spPr>
          <p:txBody>
            <a:bodyPr wrap="none" rtlCol="0">
              <a:spAutoFit/>
            </a:bodyPr>
            <a:lstStyle/>
            <a:p>
              <a:pPr algn="ctr"/>
              <a:r>
                <a:rPr lang="en-US" sz="1050"/>
                <a:t>EQUAL</a:t>
              </a:r>
            </a:p>
          </p:txBody>
        </p:sp>
        <p:cxnSp>
          <p:nvCxnSpPr>
            <p:cNvPr id="157" name="Straight Arrow Connector 156"/>
            <p:cNvCxnSpPr/>
            <p:nvPr/>
          </p:nvCxnSpPr>
          <p:spPr>
            <a:xfrm flipH="1" flipV="1">
              <a:off x="8681336" y="835789"/>
              <a:ext cx="230429" cy="137225"/>
            </a:xfrm>
            <a:prstGeom prst="straightConnector1">
              <a:avLst/>
            </a:prstGeom>
            <a:ln w="12700">
              <a:solidFill>
                <a:srgbClr val="FF2F5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5" name="Slide Number Placeholder 114"/>
          <p:cNvSpPr>
            <a:spLocks noGrp="1"/>
          </p:cNvSpPr>
          <p:nvPr>
            <p:ph type="sldNum" sz="quarter" idx="11"/>
          </p:nvPr>
        </p:nvSpPr>
        <p:spPr>
          <a:xfrm>
            <a:off x="1805" y="4738690"/>
            <a:ext cx="318932" cy="404813"/>
          </a:xfrm>
        </p:spPr>
        <p:txBody>
          <a:bodyPr/>
          <a:lstStyle/>
          <a:p>
            <a:fld id="{5BD36294-2849-48A8-8531-5354CF3095D2}" type="slidenum">
              <a:rPr lang="en-US" smtClean="0"/>
              <a:pPr/>
              <a:t>15</a:t>
            </a:fld>
            <a:endParaRPr lang="en-US"/>
          </a:p>
        </p:txBody>
      </p:sp>
    </p:spTree>
    <p:extLst>
      <p:ext uri="{BB962C8B-B14F-4D97-AF65-F5344CB8AC3E}">
        <p14:creationId xmlns:p14="http://schemas.microsoft.com/office/powerpoint/2010/main" val="417959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Back-End – Test Bench</a:t>
            </a:r>
          </a:p>
        </p:txBody>
      </p:sp>
      <p:sp>
        <p:nvSpPr>
          <p:cNvPr id="7192" name="TextBox 7191"/>
          <p:cNvSpPr txBox="1"/>
          <p:nvPr/>
        </p:nvSpPr>
        <p:spPr>
          <a:xfrm>
            <a:off x="5333706" y="551137"/>
            <a:ext cx="2266967" cy="292388"/>
          </a:xfrm>
          <a:prstGeom prst="rect">
            <a:avLst/>
          </a:prstGeom>
          <a:noFill/>
        </p:spPr>
        <p:txBody>
          <a:bodyPr wrap="none" rtlCol="0">
            <a:spAutoFit/>
          </a:bodyPr>
          <a:lstStyle/>
          <a:p>
            <a:r>
              <a:rPr lang="en-US" sz="1300" b="1"/>
              <a:t>Examples of Input Signals</a:t>
            </a:r>
          </a:p>
        </p:txBody>
      </p:sp>
      <p:grpSp>
        <p:nvGrpSpPr>
          <p:cNvPr id="113" name="Group 112"/>
          <p:cNvGrpSpPr/>
          <p:nvPr/>
        </p:nvGrpSpPr>
        <p:grpSpPr>
          <a:xfrm>
            <a:off x="4853433" y="630235"/>
            <a:ext cx="4189961" cy="4339194"/>
            <a:chOff x="4853433" y="630235"/>
            <a:chExt cx="4189961" cy="4339194"/>
          </a:xfrm>
        </p:grpSpPr>
        <p:grpSp>
          <p:nvGrpSpPr>
            <p:cNvPr id="7198" name="Group 7197"/>
            <p:cNvGrpSpPr/>
            <p:nvPr/>
          </p:nvGrpSpPr>
          <p:grpSpPr>
            <a:xfrm>
              <a:off x="5071274" y="1419600"/>
              <a:ext cx="3501241" cy="1382582"/>
              <a:chOff x="5071274" y="1419600"/>
              <a:chExt cx="3501241" cy="1382582"/>
            </a:xfrm>
          </p:grpSpPr>
          <p:cxnSp>
            <p:nvCxnSpPr>
              <p:cNvPr id="7195" name="Straight Connector 7194"/>
              <p:cNvCxnSpPr>
                <a:stCxn id="3" idx="3"/>
              </p:cNvCxnSpPr>
              <p:nvPr/>
            </p:nvCxnSpPr>
            <p:spPr>
              <a:xfrm>
                <a:off x="5071274" y="1419600"/>
                <a:ext cx="3484118"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5400000" flipV="1">
                <a:off x="7881224" y="2110890"/>
                <a:ext cx="1382582" cy="1"/>
              </a:xfrm>
              <a:prstGeom prst="line">
                <a:avLst/>
              </a:prstGeom>
              <a:ln w="12700">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grpSp>
        <p:sp>
          <p:nvSpPr>
            <p:cNvPr id="17" name="Right Arrow 16"/>
            <p:cNvSpPr/>
            <p:nvPr/>
          </p:nvSpPr>
          <p:spPr>
            <a:xfrm rot="5400000">
              <a:off x="6345693" y="2961650"/>
              <a:ext cx="295748"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ight Arrow 17"/>
            <p:cNvSpPr/>
            <p:nvPr/>
          </p:nvSpPr>
          <p:spPr>
            <a:xfrm rot="5400000">
              <a:off x="6356021" y="2110752"/>
              <a:ext cx="277365" cy="277641"/>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Connector 18"/>
            <p:cNvCxnSpPr/>
            <p:nvPr/>
          </p:nvCxnSpPr>
          <p:spPr bwMode="auto">
            <a:xfrm>
              <a:off x="5032860"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94455" y="1517280"/>
              <a:ext cx="396262" cy="246221"/>
            </a:xfrm>
            <a:prstGeom prst="rect">
              <a:avLst/>
            </a:prstGeom>
          </p:spPr>
          <p:txBody>
            <a:bodyPr wrap="none" anchor="ctr">
              <a:spAutoFit/>
            </a:bodyPr>
            <a:lstStyle/>
            <a:p>
              <a:r>
                <a:rPr lang="en-US" sz="1000"/>
                <a:t>12b</a:t>
              </a:r>
            </a:p>
          </p:txBody>
        </p:sp>
        <p:cxnSp>
          <p:nvCxnSpPr>
            <p:cNvPr id="28" name="Straight Connector 27"/>
            <p:cNvCxnSpPr/>
            <p:nvPr/>
          </p:nvCxnSpPr>
          <p:spPr bwMode="auto">
            <a:xfrm>
              <a:off x="5443766" y="1426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06245" y="1517280"/>
              <a:ext cx="396262" cy="246221"/>
            </a:xfrm>
            <a:prstGeom prst="rect">
              <a:avLst/>
            </a:prstGeom>
          </p:spPr>
          <p:txBody>
            <a:bodyPr wrap="none" anchor="ctr">
              <a:spAutoFit/>
            </a:bodyPr>
            <a:lstStyle/>
            <a:p>
              <a:r>
                <a:rPr lang="en-US" sz="1000"/>
                <a:t>12b</a:t>
              </a:r>
            </a:p>
          </p:txBody>
        </p:sp>
        <p:cxnSp>
          <p:nvCxnSpPr>
            <p:cNvPr id="33" name="Straight Connector 32"/>
            <p:cNvCxnSpPr/>
            <p:nvPr/>
          </p:nvCxnSpPr>
          <p:spPr bwMode="auto">
            <a:xfrm>
              <a:off x="5854672"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18033" y="1517280"/>
              <a:ext cx="396262" cy="246221"/>
            </a:xfrm>
            <a:prstGeom prst="rect">
              <a:avLst/>
            </a:prstGeom>
          </p:spPr>
          <p:txBody>
            <a:bodyPr wrap="none" anchor="ctr">
              <a:spAutoFit/>
            </a:bodyPr>
            <a:lstStyle/>
            <a:p>
              <a:r>
                <a:rPr lang="en-US" sz="1000"/>
                <a:t>12b</a:t>
              </a:r>
            </a:p>
          </p:txBody>
        </p:sp>
        <p:cxnSp>
          <p:nvCxnSpPr>
            <p:cNvPr id="38" name="Straight Connector 37"/>
            <p:cNvCxnSpPr/>
            <p:nvPr/>
          </p:nvCxnSpPr>
          <p:spPr bwMode="auto">
            <a:xfrm>
              <a:off x="7909204"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876984" y="1517280"/>
              <a:ext cx="396262" cy="246221"/>
            </a:xfrm>
            <a:prstGeom prst="rect">
              <a:avLst/>
            </a:prstGeom>
          </p:spPr>
          <p:txBody>
            <a:bodyPr wrap="none" anchor="ctr">
              <a:spAutoFit/>
            </a:bodyPr>
            <a:lstStyle/>
            <a:p>
              <a:r>
                <a:rPr lang="en-US" sz="1000"/>
                <a:t>12b</a:t>
              </a:r>
            </a:p>
          </p:txBody>
        </p:sp>
        <p:sp>
          <p:nvSpPr>
            <p:cNvPr id="43" name="Rounded Rectangle 42"/>
            <p:cNvSpPr/>
            <p:nvPr/>
          </p:nvSpPr>
          <p:spPr bwMode="auto">
            <a:xfrm rot="5400000">
              <a:off x="6203926" y="2159777"/>
              <a:ext cx="569910" cy="1035383"/>
            </a:xfrm>
            <a:prstGeom prst="roundRect">
              <a:avLst/>
            </a:prstGeom>
            <a:solidFill>
              <a:srgbClr val="00B0F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4" name="TextBox 147"/>
            <p:cNvSpPr txBox="1">
              <a:spLocks noChangeArrowheads="1"/>
            </p:cNvSpPr>
            <p:nvPr/>
          </p:nvSpPr>
          <p:spPr bwMode="auto">
            <a:xfrm>
              <a:off x="6003623" y="2448072"/>
              <a:ext cx="983304" cy="456535"/>
            </a:xfrm>
            <a:prstGeom prst="rect">
              <a:avLst/>
            </a:prstGeom>
            <a:noFill/>
            <a:ln w="9525">
              <a:noFill/>
              <a:miter lim="800000"/>
              <a:headEnd/>
              <a:tailEnd/>
            </a:ln>
          </p:spPr>
          <p:txBody>
            <a:bodyPr wrap="square" anchor="ctr">
              <a:spAutoFit/>
            </a:bodyPr>
            <a:lstStyle/>
            <a:p>
              <a:pPr algn="ctr">
                <a:spcAft>
                  <a:spcPts val="200"/>
                </a:spcAft>
              </a:pPr>
              <a:r>
                <a:rPr lang="en-US" sz="1100" b="1">
                  <a:solidFill>
                    <a:schemeClr val="bg1"/>
                  </a:solidFill>
                </a:rPr>
                <a:t>Encoder </a:t>
              </a:r>
            </a:p>
            <a:p>
              <a:pPr algn="ctr">
                <a:spcAft>
                  <a:spcPts val="600"/>
                </a:spcAft>
              </a:pPr>
              <a:r>
                <a:rPr lang="en-US" sz="1100">
                  <a:solidFill>
                    <a:schemeClr val="bg1"/>
                  </a:solidFill>
                </a:rPr>
                <a:t>(12b/14b)</a:t>
              </a:r>
            </a:p>
          </p:txBody>
        </p:sp>
        <p:sp>
          <p:nvSpPr>
            <p:cNvPr id="46" name="Rounded Rectangle 45"/>
            <p:cNvSpPr/>
            <p:nvPr/>
          </p:nvSpPr>
          <p:spPr bwMode="auto">
            <a:xfrm>
              <a:off x="4879240" y="1814861"/>
              <a:ext cx="3258876" cy="311653"/>
            </a:xfrm>
            <a:prstGeom prst="roundRect">
              <a:avLst/>
            </a:prstGeom>
            <a:solidFill>
              <a:srgbClr val="99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7" name="TextBox 102"/>
            <p:cNvSpPr txBox="1">
              <a:spLocks noChangeArrowheads="1"/>
            </p:cNvSpPr>
            <p:nvPr/>
          </p:nvSpPr>
          <p:spPr bwMode="auto">
            <a:xfrm>
              <a:off x="6069795" y="1844490"/>
              <a:ext cx="867545" cy="261610"/>
            </a:xfrm>
            <a:prstGeom prst="rect">
              <a:avLst/>
            </a:prstGeom>
            <a:noFill/>
            <a:ln w="9525">
              <a:noFill/>
              <a:miter lim="800000"/>
              <a:headEnd/>
              <a:tailEnd/>
            </a:ln>
          </p:spPr>
          <p:txBody>
            <a:bodyPr wrap="none" anchor="ctr">
              <a:spAutoFit/>
            </a:bodyPr>
            <a:lstStyle/>
            <a:p>
              <a:r>
                <a:rPr lang="en-US" sz="1100">
                  <a:solidFill>
                    <a:schemeClr val="bg1"/>
                  </a:solidFill>
                </a:rPr>
                <a:t>Multiplexer</a:t>
              </a:r>
            </a:p>
          </p:txBody>
        </p:sp>
        <p:sp>
          <p:nvSpPr>
            <p:cNvPr id="48" name="Rectangle 47"/>
            <p:cNvSpPr/>
            <p:nvPr/>
          </p:nvSpPr>
          <p:spPr>
            <a:xfrm>
              <a:off x="6619328" y="2118584"/>
              <a:ext cx="396262" cy="246221"/>
            </a:xfrm>
            <a:prstGeom prst="rect">
              <a:avLst/>
            </a:prstGeom>
          </p:spPr>
          <p:txBody>
            <a:bodyPr wrap="none" anchor="ctr">
              <a:spAutoFit/>
            </a:bodyPr>
            <a:lstStyle/>
            <a:p>
              <a:r>
                <a:rPr lang="en-US" sz="1000"/>
                <a:t>12b</a:t>
              </a:r>
            </a:p>
          </p:txBody>
        </p:sp>
        <p:sp>
          <p:nvSpPr>
            <p:cNvPr id="49" name="Rectangle 48"/>
            <p:cNvSpPr/>
            <p:nvPr/>
          </p:nvSpPr>
          <p:spPr>
            <a:xfrm>
              <a:off x="6609612" y="2937877"/>
              <a:ext cx="396262" cy="246221"/>
            </a:xfrm>
            <a:prstGeom prst="rect">
              <a:avLst/>
            </a:prstGeom>
          </p:spPr>
          <p:txBody>
            <a:bodyPr wrap="none" anchor="ctr">
              <a:spAutoFit/>
            </a:bodyPr>
            <a:lstStyle/>
            <a:p>
              <a:r>
                <a:rPr lang="en-US" sz="1000"/>
                <a:t>14b</a:t>
              </a:r>
            </a:p>
          </p:txBody>
        </p:sp>
        <p:sp>
          <p:nvSpPr>
            <p:cNvPr id="51" name="Right Arrow 50"/>
            <p:cNvSpPr/>
            <p:nvPr/>
          </p:nvSpPr>
          <p:spPr>
            <a:xfrm rot="5400000">
              <a:off x="6350467" y="3528164"/>
              <a:ext cx="272407"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ounded Rectangle 51"/>
            <p:cNvSpPr/>
            <p:nvPr/>
          </p:nvSpPr>
          <p:spPr bwMode="auto">
            <a:xfrm rot="5400000">
              <a:off x="6348246" y="2896683"/>
              <a:ext cx="277092" cy="1035383"/>
            </a:xfrm>
            <a:prstGeom prst="roundRect">
              <a:avLst/>
            </a:prstGeom>
            <a:solidFill>
              <a:schemeClr val="accent1">
                <a:lumMod val="40000"/>
                <a:lumOff val="6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3" name="TextBox 147"/>
            <p:cNvSpPr txBox="1">
              <a:spLocks noChangeArrowheads="1"/>
            </p:cNvSpPr>
            <p:nvPr/>
          </p:nvSpPr>
          <p:spPr bwMode="auto">
            <a:xfrm>
              <a:off x="6056086" y="3288237"/>
              <a:ext cx="893914" cy="261610"/>
            </a:xfrm>
            <a:prstGeom prst="rect">
              <a:avLst/>
            </a:prstGeom>
            <a:noFill/>
            <a:ln w="9525">
              <a:noFill/>
              <a:miter lim="800000"/>
              <a:headEnd/>
              <a:tailEnd/>
            </a:ln>
          </p:spPr>
          <p:txBody>
            <a:bodyPr wrap="square" anchor="ctr">
              <a:spAutoFit/>
            </a:bodyPr>
            <a:lstStyle/>
            <a:p>
              <a:pPr algn="ctr"/>
              <a:r>
                <a:rPr lang="en-US" sz="1100" b="1">
                  <a:solidFill>
                    <a:schemeClr val="bg1"/>
                  </a:solidFill>
                </a:rPr>
                <a:t>Serializer</a:t>
              </a:r>
            </a:p>
          </p:txBody>
        </p:sp>
        <p:cxnSp>
          <p:nvCxnSpPr>
            <p:cNvPr id="80" name="Straight Connector 79"/>
            <p:cNvCxnSpPr/>
            <p:nvPr/>
          </p:nvCxnSpPr>
          <p:spPr bwMode="auto">
            <a:xfrm>
              <a:off x="6265578"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229823" y="1517280"/>
              <a:ext cx="396262" cy="246221"/>
            </a:xfrm>
            <a:prstGeom prst="rect">
              <a:avLst/>
            </a:prstGeom>
          </p:spPr>
          <p:txBody>
            <a:bodyPr wrap="none" anchor="ctr">
              <a:spAutoFit/>
            </a:bodyPr>
            <a:lstStyle/>
            <a:p>
              <a:r>
                <a:rPr lang="en-US" sz="1000"/>
                <a:t>12b</a:t>
              </a:r>
            </a:p>
          </p:txBody>
        </p:sp>
        <p:cxnSp>
          <p:nvCxnSpPr>
            <p:cNvPr id="82" name="Straight Connector 81"/>
            <p:cNvCxnSpPr/>
            <p:nvPr/>
          </p:nvCxnSpPr>
          <p:spPr bwMode="auto">
            <a:xfrm>
              <a:off x="6676484"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641613" y="1517280"/>
              <a:ext cx="396262" cy="246221"/>
            </a:xfrm>
            <a:prstGeom prst="rect">
              <a:avLst/>
            </a:prstGeom>
          </p:spPr>
          <p:txBody>
            <a:bodyPr wrap="none" anchor="ctr">
              <a:spAutoFit/>
            </a:bodyPr>
            <a:lstStyle/>
            <a:p>
              <a:r>
                <a:rPr lang="en-US" sz="1000"/>
                <a:t>12b</a:t>
              </a:r>
            </a:p>
          </p:txBody>
        </p:sp>
        <p:cxnSp>
          <p:nvCxnSpPr>
            <p:cNvPr id="84" name="Straight Connector 83"/>
            <p:cNvCxnSpPr/>
            <p:nvPr/>
          </p:nvCxnSpPr>
          <p:spPr bwMode="auto">
            <a:xfrm>
              <a:off x="7087390"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053403" y="1517280"/>
              <a:ext cx="396262" cy="246221"/>
            </a:xfrm>
            <a:prstGeom prst="rect">
              <a:avLst/>
            </a:prstGeom>
          </p:spPr>
          <p:txBody>
            <a:bodyPr wrap="none" anchor="ctr">
              <a:spAutoFit/>
            </a:bodyPr>
            <a:lstStyle/>
            <a:p>
              <a:r>
                <a:rPr lang="en-US" sz="1000"/>
                <a:t>12b</a:t>
              </a:r>
            </a:p>
          </p:txBody>
        </p:sp>
        <p:cxnSp>
          <p:nvCxnSpPr>
            <p:cNvPr id="87" name="Straight Connector 86"/>
            <p:cNvCxnSpPr/>
            <p:nvPr/>
          </p:nvCxnSpPr>
          <p:spPr bwMode="auto">
            <a:xfrm>
              <a:off x="7498296"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465193" y="1517280"/>
              <a:ext cx="396262" cy="246221"/>
            </a:xfrm>
            <a:prstGeom prst="rect">
              <a:avLst/>
            </a:prstGeom>
          </p:spPr>
          <p:txBody>
            <a:bodyPr wrap="none" anchor="ctr">
              <a:spAutoFit/>
            </a:bodyPr>
            <a:lstStyle/>
            <a:p>
              <a:r>
                <a:rPr lang="en-US" sz="1000"/>
                <a:t>12b</a:t>
              </a:r>
            </a:p>
          </p:txBody>
        </p:sp>
        <p:sp>
          <p:nvSpPr>
            <p:cNvPr id="3" name="Rectangle 2"/>
            <p:cNvSpPr/>
            <p:nvPr/>
          </p:nvSpPr>
          <p:spPr>
            <a:xfrm>
              <a:off x="4994473"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40414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82016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22982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3310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4276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45878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68454"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15440" y="4629829"/>
              <a:ext cx="596638" cy="246221"/>
            </a:xfrm>
            <a:prstGeom prst="rect">
              <a:avLst/>
            </a:prstGeom>
          </p:spPr>
          <p:txBody>
            <a:bodyPr wrap="none" anchor="ctr">
              <a:spAutoFit/>
            </a:bodyPr>
            <a:lstStyle/>
            <a:p>
              <a:r>
                <a:rPr lang="en-US" sz="1000"/>
                <a:t>Stream</a:t>
              </a:r>
            </a:p>
          </p:txBody>
        </p:sp>
        <p:grpSp>
          <p:nvGrpSpPr>
            <p:cNvPr id="7175" name="Group 7174"/>
            <p:cNvGrpSpPr/>
            <p:nvPr/>
          </p:nvGrpSpPr>
          <p:grpSpPr>
            <a:xfrm>
              <a:off x="7029920" y="4261570"/>
              <a:ext cx="2013474" cy="707859"/>
              <a:chOff x="7013506" y="4216621"/>
              <a:chExt cx="2013474" cy="707859"/>
            </a:xfrm>
          </p:grpSpPr>
          <p:sp>
            <p:nvSpPr>
              <p:cNvPr id="105" name="Rounded Rectangle 104"/>
              <p:cNvSpPr/>
              <p:nvPr/>
            </p:nvSpPr>
            <p:spPr bwMode="auto">
              <a:xfrm rot="5400000">
                <a:off x="7672490" y="3569991"/>
                <a:ext cx="695505" cy="2013474"/>
              </a:xfrm>
              <a:prstGeom prst="roundRect">
                <a:avLst>
                  <a:gd name="adj" fmla="val 8779"/>
                </a:avLst>
              </a:prstGeom>
              <a:no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 name="Rounded Rectangle 3"/>
              <p:cNvSpPr/>
              <p:nvPr/>
            </p:nvSpPr>
            <p:spPr>
              <a:xfrm>
                <a:off x="7117364" y="4490109"/>
                <a:ext cx="987896"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Deserializer</a:t>
                </a:r>
              </a:p>
            </p:txBody>
          </p:sp>
          <p:sp>
            <p:nvSpPr>
              <p:cNvPr id="106" name="Rounded Rectangle 105"/>
              <p:cNvSpPr/>
              <p:nvPr/>
            </p:nvSpPr>
            <p:spPr>
              <a:xfrm>
                <a:off x="8191535" y="4491782"/>
                <a:ext cx="742221"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Decoder</a:t>
                </a:r>
              </a:p>
            </p:txBody>
          </p:sp>
          <p:sp>
            <p:nvSpPr>
              <p:cNvPr id="107" name="Rectangle 106"/>
              <p:cNvSpPr/>
              <p:nvPr/>
            </p:nvSpPr>
            <p:spPr>
              <a:xfrm>
                <a:off x="7058916" y="4216621"/>
                <a:ext cx="623889" cy="261610"/>
              </a:xfrm>
              <a:prstGeom prst="rect">
                <a:avLst/>
              </a:prstGeom>
            </p:spPr>
            <p:txBody>
              <a:bodyPr wrap="none" anchor="ctr">
                <a:spAutoFit/>
              </a:bodyPr>
              <a:lstStyle/>
              <a:p>
                <a:r>
                  <a:rPr lang="en-US" sz="1100">
                    <a:solidFill>
                      <a:srgbClr val="0070C0"/>
                    </a:solidFill>
                  </a:rPr>
                  <a:t>Python</a:t>
                </a:r>
              </a:p>
            </p:txBody>
          </p:sp>
        </p:grpSp>
        <p:grpSp>
          <p:nvGrpSpPr>
            <p:cNvPr id="7168" name="Group 7167"/>
            <p:cNvGrpSpPr/>
            <p:nvPr/>
          </p:nvGrpSpPr>
          <p:grpSpPr>
            <a:xfrm>
              <a:off x="6488884" y="4031139"/>
              <a:ext cx="502631" cy="599427"/>
              <a:chOff x="6631543" y="4103770"/>
              <a:chExt cx="502631" cy="481847"/>
            </a:xfrm>
          </p:grpSpPr>
          <p:cxnSp>
            <p:nvCxnSpPr>
              <p:cNvPr id="108" name="Straight Connector 107"/>
              <p:cNvCxnSpPr/>
              <p:nvPr/>
            </p:nvCxnSpPr>
            <p:spPr bwMode="auto">
              <a:xfrm>
                <a:off x="6631543" y="4567683"/>
                <a:ext cx="502631" cy="1"/>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flipH="1">
                <a:off x="6631953" y="4103770"/>
                <a:ext cx="2956" cy="48184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5997228" y="3831297"/>
              <a:ext cx="1000862" cy="289441"/>
            </a:xfrm>
            <a:prstGeom prst="roundRect">
              <a:avLst/>
            </a:prstGeom>
            <a:solidFill>
              <a:schemeClr val="accent2">
                <a:lumMod val="60000"/>
                <a:lumOff val="40000"/>
              </a:schemeClr>
            </a:solidFill>
            <a:ln w="19050">
              <a:solidFill>
                <a:schemeClr val="accent2"/>
              </a:solidFill>
            </a:ln>
          </p:spPr>
          <p:txBody>
            <a:bodyPr wrap="square">
              <a:spAutoFit/>
            </a:bodyPr>
            <a:lstStyle/>
            <a:p>
              <a:pPr algn="ctr"/>
              <a:r>
                <a:rPr lang="en-US" sz="1100" b="1">
                  <a:solidFill>
                    <a:schemeClr val="bg1"/>
                  </a:solidFill>
                </a:rPr>
                <a:t>LVDS TX</a:t>
              </a:r>
              <a:endParaRPr lang="en-US" sz="1100">
                <a:solidFill>
                  <a:schemeClr val="bg1"/>
                </a:solidFill>
              </a:endParaRPr>
            </a:p>
          </p:txBody>
        </p:sp>
        <p:cxnSp>
          <p:nvCxnSpPr>
            <p:cNvPr id="114" name="Straight Connector 113"/>
            <p:cNvCxnSpPr/>
            <p:nvPr/>
          </p:nvCxnSpPr>
          <p:spPr bwMode="auto">
            <a:xfrm flipV="1">
              <a:off x="8578908" y="3063790"/>
              <a:ext cx="0" cy="1466615"/>
            </a:xfrm>
            <a:prstGeom prst="line">
              <a:avLst/>
            </a:prstGeom>
            <a:ln w="28575">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7177" name="Group 7176"/>
            <p:cNvGrpSpPr/>
            <p:nvPr/>
          </p:nvGrpSpPr>
          <p:grpSpPr>
            <a:xfrm rot="5400000" flipH="1">
              <a:off x="8189897" y="584004"/>
              <a:ext cx="342779" cy="435242"/>
              <a:chOff x="7874830" y="677118"/>
              <a:chExt cx="377057" cy="435242"/>
            </a:xfrm>
          </p:grpSpPr>
          <p:sp>
            <p:nvSpPr>
              <p:cNvPr id="7176" name="Pentagon 7175"/>
              <p:cNvSpPr/>
              <p:nvPr/>
            </p:nvSpPr>
            <p:spPr>
              <a:xfrm rot="5400000">
                <a:off x="7852135" y="712607"/>
                <a:ext cx="422448" cy="377057"/>
              </a:xfrm>
              <a:prstGeom prst="homePlate">
                <a:avLst>
                  <a:gd name="adj" fmla="val 42083"/>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7881749" y="753196"/>
                <a:ext cx="372218" cy="220061"/>
              </a:xfrm>
              <a:prstGeom prst="rect">
                <a:avLst/>
              </a:prstGeom>
            </p:spPr>
            <p:txBody>
              <a:bodyPr wrap="none" anchor="ctr">
                <a:spAutoFit/>
              </a:bodyPr>
              <a:lstStyle/>
              <a:p>
                <a:r>
                  <a:rPr lang="en-US" sz="700">
                    <a:solidFill>
                      <a:schemeClr val="bg1">
                        <a:lumMod val="65000"/>
                      </a:schemeClr>
                    </a:solidFill>
                  </a:rPr>
                  <a:t>ADC</a:t>
                </a:r>
              </a:p>
            </p:txBody>
          </p:sp>
        </p:grpSp>
        <p:sp>
          <p:nvSpPr>
            <p:cNvPr id="123" name="Rectangle 122"/>
            <p:cNvSpPr/>
            <p:nvPr/>
          </p:nvSpPr>
          <p:spPr>
            <a:xfrm>
              <a:off x="4853433"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IN1</a:t>
              </a:r>
            </a:p>
            <a:p>
              <a:pPr algn="ctr"/>
              <a:r>
                <a:rPr lang="en-US" sz="900">
                  <a:solidFill>
                    <a:schemeClr val="tx2">
                      <a:lumMod val="60000"/>
                      <a:lumOff val="40000"/>
                    </a:schemeClr>
                  </a:solidFill>
                </a:rPr>
                <a:t>1</a:t>
              </a:r>
            </a:p>
          </p:txBody>
        </p:sp>
        <p:sp>
          <p:nvSpPr>
            <p:cNvPr id="124" name="Rectangle 123"/>
            <p:cNvSpPr/>
            <p:nvPr/>
          </p:nvSpPr>
          <p:spPr>
            <a:xfrm>
              <a:off x="5263100"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IN2</a:t>
              </a:r>
            </a:p>
            <a:p>
              <a:pPr algn="ctr"/>
              <a:r>
                <a:rPr lang="en-US" sz="900">
                  <a:solidFill>
                    <a:schemeClr val="tx2">
                      <a:lumMod val="60000"/>
                      <a:lumOff val="40000"/>
                    </a:schemeClr>
                  </a:solidFill>
                </a:rPr>
                <a:t>2</a:t>
              </a:r>
            </a:p>
          </p:txBody>
        </p:sp>
        <p:sp>
          <p:nvSpPr>
            <p:cNvPr id="125" name="Rectangle 124"/>
            <p:cNvSpPr/>
            <p:nvPr/>
          </p:nvSpPr>
          <p:spPr>
            <a:xfrm>
              <a:off x="5679161"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IN3</a:t>
              </a:r>
            </a:p>
            <a:p>
              <a:pPr algn="ctr"/>
              <a:r>
                <a:rPr lang="en-US" sz="900">
                  <a:solidFill>
                    <a:schemeClr val="tx2">
                      <a:lumMod val="60000"/>
                      <a:lumOff val="40000"/>
                    </a:schemeClr>
                  </a:solidFill>
                </a:rPr>
                <a:t>3</a:t>
              </a:r>
            </a:p>
          </p:txBody>
        </p:sp>
        <p:sp>
          <p:nvSpPr>
            <p:cNvPr id="126" name="Rectangle 125"/>
            <p:cNvSpPr/>
            <p:nvPr/>
          </p:nvSpPr>
          <p:spPr>
            <a:xfrm>
              <a:off x="6089833"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IN4</a:t>
              </a:r>
            </a:p>
            <a:p>
              <a:pPr algn="ctr"/>
              <a:r>
                <a:rPr lang="en-US" sz="900">
                  <a:solidFill>
                    <a:schemeClr val="tx2">
                      <a:lumMod val="60000"/>
                      <a:lumOff val="40000"/>
                    </a:schemeClr>
                  </a:solidFill>
                </a:rPr>
                <a:t>4</a:t>
              </a:r>
            </a:p>
          </p:txBody>
        </p:sp>
        <p:sp>
          <p:nvSpPr>
            <p:cNvPr id="127" name="Rectangle 126"/>
            <p:cNvSpPr/>
            <p:nvPr/>
          </p:nvSpPr>
          <p:spPr>
            <a:xfrm>
              <a:off x="6492060"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IN5</a:t>
              </a:r>
            </a:p>
            <a:p>
              <a:pPr algn="ctr"/>
              <a:r>
                <a:rPr lang="en-US" sz="900">
                  <a:solidFill>
                    <a:schemeClr val="tx2">
                      <a:lumMod val="60000"/>
                      <a:lumOff val="40000"/>
                    </a:schemeClr>
                  </a:solidFill>
                </a:rPr>
                <a:t>5</a:t>
              </a:r>
            </a:p>
          </p:txBody>
        </p:sp>
        <p:sp>
          <p:nvSpPr>
            <p:cNvPr id="128" name="Rectangle 127"/>
            <p:cNvSpPr/>
            <p:nvPr/>
          </p:nvSpPr>
          <p:spPr>
            <a:xfrm>
              <a:off x="6896338"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IN6</a:t>
              </a:r>
            </a:p>
            <a:p>
              <a:pPr algn="ctr"/>
              <a:r>
                <a:rPr lang="en-US" sz="900">
                  <a:solidFill>
                    <a:schemeClr val="tx2">
                      <a:lumMod val="60000"/>
                      <a:lumOff val="40000"/>
                    </a:schemeClr>
                  </a:solidFill>
                </a:rPr>
                <a:t>6</a:t>
              </a:r>
            </a:p>
          </p:txBody>
        </p:sp>
        <p:sp>
          <p:nvSpPr>
            <p:cNvPr id="129" name="Rectangle 128"/>
            <p:cNvSpPr/>
            <p:nvPr/>
          </p:nvSpPr>
          <p:spPr>
            <a:xfrm>
              <a:off x="7336970"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IN7</a:t>
              </a:r>
            </a:p>
            <a:p>
              <a:pPr algn="ctr"/>
              <a:r>
                <a:rPr lang="en-US" sz="900">
                  <a:solidFill>
                    <a:schemeClr val="tx2">
                      <a:lumMod val="60000"/>
                      <a:lumOff val="40000"/>
                    </a:schemeClr>
                  </a:solidFill>
                </a:rPr>
                <a:t>7</a:t>
              </a:r>
            </a:p>
          </p:txBody>
        </p:sp>
        <p:sp>
          <p:nvSpPr>
            <p:cNvPr id="131" name="Rectangle 130"/>
            <p:cNvSpPr/>
            <p:nvPr/>
          </p:nvSpPr>
          <p:spPr>
            <a:xfrm>
              <a:off x="8240322" y="985301"/>
              <a:ext cx="364203" cy="369332"/>
            </a:xfrm>
            <a:prstGeom prst="rect">
              <a:avLst/>
            </a:prstGeom>
          </p:spPr>
          <p:txBody>
            <a:bodyPr wrap="none" anchor="ctr">
              <a:spAutoFit/>
            </a:bodyPr>
            <a:lstStyle/>
            <a:p>
              <a:pPr algn="ctr"/>
              <a:r>
                <a:rPr lang="en-US" sz="900" b="1">
                  <a:solidFill>
                    <a:schemeClr val="tx2">
                      <a:lumMod val="60000"/>
                      <a:lumOff val="40000"/>
                    </a:schemeClr>
                  </a:solidFill>
                </a:rPr>
                <a:t>IN8</a:t>
              </a:r>
            </a:p>
            <a:p>
              <a:pPr algn="ctr"/>
              <a:r>
                <a:rPr lang="en-US" sz="900">
                  <a:solidFill>
                    <a:schemeClr val="tx2">
                      <a:lumMod val="60000"/>
                      <a:lumOff val="40000"/>
                    </a:schemeClr>
                  </a:solidFill>
                </a:rPr>
                <a:t>8</a:t>
              </a:r>
            </a:p>
          </p:txBody>
        </p:sp>
        <p:grpSp>
          <p:nvGrpSpPr>
            <p:cNvPr id="7188" name="Group 7187"/>
            <p:cNvGrpSpPr/>
            <p:nvPr/>
          </p:nvGrpSpPr>
          <p:grpSpPr>
            <a:xfrm>
              <a:off x="7898881" y="805120"/>
              <a:ext cx="198405" cy="537669"/>
              <a:chOff x="7898881" y="723106"/>
              <a:chExt cx="198405" cy="591436"/>
            </a:xfrm>
          </p:grpSpPr>
          <p:sp>
            <p:nvSpPr>
              <p:cNvPr id="7178" name="Left Bracket 7177"/>
              <p:cNvSpPr/>
              <p:nvPr/>
            </p:nvSpPr>
            <p:spPr>
              <a:xfrm>
                <a:off x="8051595" y="723106"/>
                <a:ext cx="45691" cy="419447"/>
              </a:xfrm>
              <a:prstGeom prst="leftBracket">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80" name="Straight Arrow Connector 7179"/>
              <p:cNvCxnSpPr/>
              <p:nvPr/>
            </p:nvCxnSpPr>
            <p:spPr>
              <a:xfrm flipH="1">
                <a:off x="7900461" y="940040"/>
                <a:ext cx="0" cy="374502"/>
              </a:xfrm>
              <a:prstGeom prst="straightConnector1">
                <a:avLst/>
              </a:prstGeom>
              <a:ln w="127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178" idx="1"/>
              </p:cNvCxnSpPr>
              <p:nvPr/>
            </p:nvCxnSpPr>
            <p:spPr>
              <a:xfrm flipH="1" flipV="1">
                <a:off x="7898881" y="932829"/>
                <a:ext cx="152714" cy="1"/>
              </a:xfrm>
              <a:prstGeom prst="straightConnector1">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90" name="Group 7189"/>
            <p:cNvGrpSpPr/>
            <p:nvPr/>
          </p:nvGrpSpPr>
          <p:grpSpPr>
            <a:xfrm>
              <a:off x="8685129" y="651500"/>
              <a:ext cx="226636" cy="131006"/>
              <a:chOff x="4411986" y="2795479"/>
              <a:chExt cx="1110836" cy="1066430"/>
            </a:xfrm>
          </p:grpSpPr>
          <p:sp>
            <p:nvSpPr>
              <p:cNvPr id="7189" name="Freeform 7188"/>
              <p:cNvSpPr/>
              <p:nvPr/>
            </p:nvSpPr>
            <p:spPr>
              <a:xfrm>
                <a:off x="4411986" y="2795479"/>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flipV="1">
                <a:off x="4960114" y="3311908"/>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3" name="TextBox 7192"/>
            <p:cNvSpPr txBox="1"/>
            <p:nvPr/>
          </p:nvSpPr>
          <p:spPr>
            <a:xfrm>
              <a:off x="8228210" y="2806804"/>
              <a:ext cx="705674" cy="253916"/>
            </a:xfrm>
            <a:prstGeom prst="rect">
              <a:avLst/>
            </a:prstGeom>
            <a:noFill/>
            <a:ln w="12700">
              <a:solidFill>
                <a:schemeClr val="bg1">
                  <a:lumMod val="50000"/>
                </a:schemeClr>
              </a:solidFill>
            </a:ln>
          </p:spPr>
          <p:txBody>
            <a:bodyPr wrap="none" rtlCol="0">
              <a:spAutoFit/>
            </a:bodyPr>
            <a:lstStyle/>
            <a:p>
              <a:pPr algn="ctr"/>
              <a:r>
                <a:rPr lang="en-US" sz="1050"/>
                <a:t>EQUAL</a:t>
              </a:r>
            </a:p>
          </p:txBody>
        </p:sp>
        <p:cxnSp>
          <p:nvCxnSpPr>
            <p:cNvPr id="157" name="Straight Arrow Connector 156"/>
            <p:cNvCxnSpPr/>
            <p:nvPr/>
          </p:nvCxnSpPr>
          <p:spPr>
            <a:xfrm flipH="1" flipV="1">
              <a:off x="8681336" y="835789"/>
              <a:ext cx="230429" cy="137225"/>
            </a:xfrm>
            <a:prstGeom prst="straightConnector1">
              <a:avLst/>
            </a:prstGeom>
            <a:ln w="1270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868500" y="840622"/>
            <a:ext cx="1293560" cy="253916"/>
          </a:xfrm>
          <a:prstGeom prst="rect">
            <a:avLst/>
          </a:prstGeom>
          <a:noFill/>
        </p:spPr>
        <p:txBody>
          <a:bodyPr wrap="square" rtlCol="0">
            <a:spAutoFit/>
          </a:bodyPr>
          <a:lstStyle/>
          <a:p>
            <a:pPr>
              <a:buClr>
                <a:srgbClr val="C00000"/>
              </a:buClr>
            </a:pPr>
            <a:r>
              <a:rPr lang="en-US" sz="1050" b="1">
                <a:solidFill>
                  <a:srgbClr val="C00000"/>
                </a:solidFill>
              </a:rPr>
              <a:t>Corrupted Data</a:t>
            </a:r>
            <a:endParaRPr lang="en-US" sz="1050">
              <a:solidFill>
                <a:srgbClr val="C00000"/>
              </a:solidFill>
            </a:endParaRPr>
          </a:p>
        </p:txBody>
      </p:sp>
      <p:pic>
        <p:nvPicPr>
          <p:cNvPr id="77" name="Picture 7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9900" y="2994205"/>
            <a:ext cx="2695718" cy="2011680"/>
          </a:xfrm>
          <a:prstGeom prst="roundRect">
            <a:avLst>
              <a:gd name="adj" fmla="val 3635"/>
            </a:avLst>
          </a:prstGeom>
          <a:effectLst>
            <a:outerShdw blurRad="50800" dist="38100" dir="2700000" algn="tl" rotWithShape="0">
              <a:prstClr val="black">
                <a:alpha val="40000"/>
              </a:prstClr>
            </a:outerShdw>
          </a:effectLst>
        </p:spPr>
      </p:pic>
      <p:sp>
        <p:nvSpPr>
          <p:cNvPr id="78" name="TextBox 77"/>
          <p:cNvSpPr txBox="1"/>
          <p:nvPr/>
        </p:nvSpPr>
        <p:spPr>
          <a:xfrm>
            <a:off x="856290" y="3032610"/>
            <a:ext cx="1293560" cy="415498"/>
          </a:xfrm>
          <a:prstGeom prst="rect">
            <a:avLst/>
          </a:prstGeom>
          <a:noFill/>
        </p:spPr>
        <p:txBody>
          <a:bodyPr wrap="square" rtlCol="0">
            <a:spAutoFit/>
          </a:bodyPr>
          <a:lstStyle/>
          <a:p>
            <a:pPr>
              <a:buClr>
                <a:srgbClr val="C00000"/>
              </a:buClr>
            </a:pPr>
            <a:r>
              <a:rPr lang="en-US" sz="1050" b="1">
                <a:solidFill>
                  <a:srgbClr val="44EAB3"/>
                </a:solidFill>
              </a:rPr>
              <a:t>Correct Data</a:t>
            </a:r>
          </a:p>
          <a:p>
            <a:pPr>
              <a:buClr>
                <a:srgbClr val="C00000"/>
              </a:buClr>
            </a:pPr>
            <a:r>
              <a:rPr lang="en-US" sz="1050" b="1"/>
              <a:t>(After Fix)</a:t>
            </a:r>
            <a:endParaRPr lang="en-US" sz="1050"/>
          </a:p>
        </p:txBody>
      </p:sp>
      <p:sp>
        <p:nvSpPr>
          <p:cNvPr id="79" name="TextBox 78"/>
          <p:cNvSpPr txBox="1"/>
          <p:nvPr/>
        </p:nvSpPr>
        <p:spPr>
          <a:xfrm>
            <a:off x="2177446" y="497880"/>
            <a:ext cx="2471364" cy="286657"/>
          </a:xfrm>
          <a:prstGeom prst="rect">
            <a:avLst/>
          </a:prstGeom>
          <a:noFill/>
        </p:spPr>
        <p:txBody>
          <a:bodyPr wrap="square" rtlCol="0">
            <a:spAutoFit/>
          </a:bodyPr>
          <a:lstStyle/>
          <a:p>
            <a:pPr algn="ctr">
              <a:buClr>
                <a:srgbClr val="C00000"/>
              </a:buClr>
            </a:pPr>
            <a:r>
              <a:rPr lang="en-US" sz="1200" b="1">
                <a:sym typeface="Wingdings" panose="05000000000000000000" pitchFamily="2" charset="2"/>
              </a:rPr>
              <a:t>Simulation results at -</a:t>
            </a:r>
            <a:r>
              <a:rPr lang="en-US" sz="1200" b="1"/>
              <a:t>186</a:t>
            </a:r>
            <a:r>
              <a:rPr lang="en-US" sz="1200" b="1">
                <a:latin typeface="Calibri Light"/>
              </a:rPr>
              <a:t>⁰</a:t>
            </a:r>
            <a:r>
              <a:rPr lang="en-US" sz="1200" b="1"/>
              <a:t>C</a:t>
            </a:r>
            <a:endParaRPr lang="en-US" sz="1200" b="1">
              <a:sym typeface="Wingdings" panose="05000000000000000000" pitchFamily="2" charset="2"/>
            </a:endParaRPr>
          </a:p>
        </p:txBody>
      </p:sp>
      <p:grpSp>
        <p:nvGrpSpPr>
          <p:cNvPr id="7" name="Group 6"/>
          <p:cNvGrpSpPr/>
          <p:nvPr/>
        </p:nvGrpSpPr>
        <p:grpSpPr>
          <a:xfrm>
            <a:off x="2029898" y="843525"/>
            <a:ext cx="2695722" cy="2011680"/>
            <a:chOff x="1914683" y="843525"/>
            <a:chExt cx="2695722" cy="2011680"/>
          </a:xfrm>
        </p:grpSpPr>
        <p:pic>
          <p:nvPicPr>
            <p:cNvPr id="75" name="Picture 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4683" y="843525"/>
              <a:ext cx="2695722" cy="2011680"/>
            </a:xfrm>
            <a:prstGeom prst="roundRect">
              <a:avLst>
                <a:gd name="adj" fmla="val 2681"/>
              </a:avLst>
            </a:prstGeom>
            <a:effectLst>
              <a:outerShdw blurRad="50800" dist="38100" dir="2700000" algn="tl" rotWithShape="0">
                <a:prstClr val="black">
                  <a:alpha val="40000"/>
                </a:prstClr>
              </a:outerShdw>
            </a:effectLst>
          </p:spPr>
        </p:pic>
        <p:sp>
          <p:nvSpPr>
            <p:cNvPr id="5" name="Rounded Rectangle 4"/>
            <p:cNvSpPr/>
            <p:nvPr/>
          </p:nvSpPr>
          <p:spPr>
            <a:xfrm>
              <a:off x="3140236" y="871295"/>
              <a:ext cx="166925" cy="1662050"/>
            </a:xfrm>
            <a:prstGeom prst="roundRect">
              <a:avLst/>
            </a:prstGeom>
            <a:noFill/>
            <a:ln w="19050">
              <a:solidFill>
                <a:srgbClr val="FF2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Content Placeholder 2"/>
          <p:cNvSpPr>
            <a:spLocks noGrp="1"/>
          </p:cNvSpPr>
          <p:nvPr>
            <p:ph idx="4294967295"/>
          </p:nvPr>
        </p:nvSpPr>
        <p:spPr>
          <a:xfrm>
            <a:off x="164211" y="2226105"/>
            <a:ext cx="1873059" cy="485780"/>
          </a:xfrm>
        </p:spPr>
        <p:txBody>
          <a:bodyPr>
            <a:noAutofit/>
          </a:bodyPr>
          <a:lstStyle/>
          <a:p>
            <a:r>
              <a:rPr lang="en-US" sz="800" b="1"/>
              <a:t>Notice that </a:t>
            </a:r>
            <a:r>
              <a:rPr lang="en-US" sz="800"/>
              <a:t>last</a:t>
            </a:r>
            <a:r>
              <a:rPr lang="en-US" sz="800" b="1"/>
              <a:t> </a:t>
            </a:r>
            <a:r>
              <a:rPr lang="en-US" sz="800"/>
              <a:t>latches of DMUX failed as they need to drive longer connections due to layout placement</a:t>
            </a:r>
          </a:p>
        </p:txBody>
      </p:sp>
      <p:grpSp>
        <p:nvGrpSpPr>
          <p:cNvPr id="16" name="Group 15"/>
          <p:cNvGrpSpPr/>
          <p:nvPr/>
        </p:nvGrpSpPr>
        <p:grpSpPr>
          <a:xfrm>
            <a:off x="1384385" y="1763503"/>
            <a:ext cx="1843440" cy="846652"/>
            <a:chOff x="1384385" y="1763503"/>
            <a:chExt cx="1843440" cy="846652"/>
          </a:xfrm>
        </p:grpSpPr>
        <p:cxnSp>
          <p:nvCxnSpPr>
            <p:cNvPr id="9" name="Straight Arrow Connector 8"/>
            <p:cNvCxnSpPr/>
            <p:nvPr/>
          </p:nvCxnSpPr>
          <p:spPr>
            <a:xfrm flipV="1">
              <a:off x="2029898" y="1763503"/>
              <a:ext cx="1197927" cy="846652"/>
            </a:xfrm>
            <a:prstGeom prst="straightConnector1">
              <a:avLst/>
            </a:prstGeom>
            <a:ln>
              <a:solidFill>
                <a:srgbClr val="FF2F54"/>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84385" y="2610155"/>
              <a:ext cx="647607" cy="0"/>
            </a:xfrm>
            <a:prstGeom prst="line">
              <a:avLst/>
            </a:prstGeom>
            <a:ln>
              <a:solidFill>
                <a:srgbClr val="FF2F54"/>
              </a:solidFill>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1"/>
          </p:nvPr>
        </p:nvSpPr>
        <p:spPr>
          <a:xfrm>
            <a:off x="1805" y="4738690"/>
            <a:ext cx="318932" cy="404813"/>
          </a:xfrm>
        </p:spPr>
        <p:txBody>
          <a:bodyPr/>
          <a:lstStyle/>
          <a:p>
            <a:fld id="{5BD36294-2849-48A8-8531-5354CF3095D2}" type="slidenum">
              <a:rPr lang="en-US" smtClean="0"/>
              <a:pPr/>
              <a:t>16</a:t>
            </a:fld>
            <a:endParaRPr lang="en-US"/>
          </a:p>
        </p:txBody>
      </p:sp>
    </p:spTree>
    <p:extLst>
      <p:ext uri="{BB962C8B-B14F-4D97-AF65-F5344CB8AC3E}">
        <p14:creationId xmlns:p14="http://schemas.microsoft.com/office/powerpoint/2010/main" val="242152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5454" y="861710"/>
            <a:ext cx="2690165" cy="1978875"/>
          </a:xfrm>
          <a:prstGeom prst="roundRect">
            <a:avLst>
              <a:gd name="adj" fmla="val 4906"/>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Digital Back-End – Test Bench</a:t>
            </a:r>
          </a:p>
        </p:txBody>
      </p:sp>
      <p:sp>
        <p:nvSpPr>
          <p:cNvPr id="7192" name="TextBox 7191"/>
          <p:cNvSpPr txBox="1"/>
          <p:nvPr/>
        </p:nvSpPr>
        <p:spPr>
          <a:xfrm>
            <a:off x="5333706" y="551137"/>
            <a:ext cx="2266967" cy="292388"/>
          </a:xfrm>
          <a:prstGeom prst="rect">
            <a:avLst/>
          </a:prstGeom>
          <a:noFill/>
        </p:spPr>
        <p:txBody>
          <a:bodyPr wrap="none" rtlCol="0">
            <a:spAutoFit/>
          </a:bodyPr>
          <a:lstStyle/>
          <a:p>
            <a:r>
              <a:rPr lang="en-US" sz="1300" b="1"/>
              <a:t>Examples of Input Signals</a:t>
            </a:r>
          </a:p>
        </p:txBody>
      </p:sp>
      <p:grpSp>
        <p:nvGrpSpPr>
          <p:cNvPr id="113" name="Group 112"/>
          <p:cNvGrpSpPr/>
          <p:nvPr/>
        </p:nvGrpSpPr>
        <p:grpSpPr>
          <a:xfrm>
            <a:off x="4853433" y="630235"/>
            <a:ext cx="4189961" cy="4339194"/>
            <a:chOff x="4853433" y="630235"/>
            <a:chExt cx="4189961" cy="4339194"/>
          </a:xfrm>
        </p:grpSpPr>
        <p:grpSp>
          <p:nvGrpSpPr>
            <p:cNvPr id="7198" name="Group 7197"/>
            <p:cNvGrpSpPr/>
            <p:nvPr/>
          </p:nvGrpSpPr>
          <p:grpSpPr>
            <a:xfrm>
              <a:off x="5071274" y="1419600"/>
              <a:ext cx="3501241" cy="1382582"/>
              <a:chOff x="5071274" y="1419600"/>
              <a:chExt cx="3501241" cy="1382582"/>
            </a:xfrm>
          </p:grpSpPr>
          <p:cxnSp>
            <p:nvCxnSpPr>
              <p:cNvPr id="7195" name="Straight Connector 7194"/>
              <p:cNvCxnSpPr>
                <a:stCxn id="3" idx="3"/>
              </p:cNvCxnSpPr>
              <p:nvPr/>
            </p:nvCxnSpPr>
            <p:spPr>
              <a:xfrm>
                <a:off x="5071274" y="1419600"/>
                <a:ext cx="3484118"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bwMode="auto">
              <a:xfrm rot="5400000" flipV="1">
                <a:off x="7881224" y="2110890"/>
                <a:ext cx="1382582" cy="1"/>
              </a:xfrm>
              <a:prstGeom prst="line">
                <a:avLst/>
              </a:prstGeom>
              <a:ln w="12700">
                <a:solidFill>
                  <a:schemeClr val="bg1">
                    <a:lumMod val="50000"/>
                  </a:schemeClr>
                </a:solidFill>
                <a:prstDash val="dash"/>
                <a:tailEnd type="stealth"/>
              </a:ln>
            </p:spPr>
            <p:style>
              <a:lnRef idx="1">
                <a:schemeClr val="accent1"/>
              </a:lnRef>
              <a:fillRef idx="0">
                <a:schemeClr val="accent1"/>
              </a:fillRef>
              <a:effectRef idx="0">
                <a:schemeClr val="accent1"/>
              </a:effectRef>
              <a:fontRef idx="minor">
                <a:schemeClr val="tx1"/>
              </a:fontRef>
            </p:style>
          </p:cxnSp>
        </p:grpSp>
        <p:sp>
          <p:nvSpPr>
            <p:cNvPr id="17" name="Right Arrow 16"/>
            <p:cNvSpPr/>
            <p:nvPr/>
          </p:nvSpPr>
          <p:spPr>
            <a:xfrm rot="5400000">
              <a:off x="6345693" y="2961650"/>
              <a:ext cx="295748"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ight Arrow 17"/>
            <p:cNvSpPr/>
            <p:nvPr/>
          </p:nvSpPr>
          <p:spPr>
            <a:xfrm rot="5400000">
              <a:off x="6356021" y="2110752"/>
              <a:ext cx="277365" cy="277641"/>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Connector 18"/>
            <p:cNvCxnSpPr/>
            <p:nvPr/>
          </p:nvCxnSpPr>
          <p:spPr bwMode="auto">
            <a:xfrm>
              <a:off x="5032860"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994455" y="1517280"/>
              <a:ext cx="396262" cy="246221"/>
            </a:xfrm>
            <a:prstGeom prst="rect">
              <a:avLst/>
            </a:prstGeom>
          </p:spPr>
          <p:txBody>
            <a:bodyPr wrap="none" anchor="ctr">
              <a:spAutoFit/>
            </a:bodyPr>
            <a:lstStyle/>
            <a:p>
              <a:r>
                <a:rPr lang="en-US" sz="1000"/>
                <a:t>12b</a:t>
              </a:r>
            </a:p>
          </p:txBody>
        </p:sp>
        <p:cxnSp>
          <p:nvCxnSpPr>
            <p:cNvPr id="28" name="Straight Connector 27"/>
            <p:cNvCxnSpPr/>
            <p:nvPr/>
          </p:nvCxnSpPr>
          <p:spPr bwMode="auto">
            <a:xfrm>
              <a:off x="5443766" y="1426691"/>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406245" y="1517280"/>
              <a:ext cx="396262" cy="246221"/>
            </a:xfrm>
            <a:prstGeom prst="rect">
              <a:avLst/>
            </a:prstGeom>
          </p:spPr>
          <p:txBody>
            <a:bodyPr wrap="none" anchor="ctr">
              <a:spAutoFit/>
            </a:bodyPr>
            <a:lstStyle/>
            <a:p>
              <a:r>
                <a:rPr lang="en-US" sz="1000"/>
                <a:t>12b</a:t>
              </a:r>
            </a:p>
          </p:txBody>
        </p:sp>
        <p:cxnSp>
          <p:nvCxnSpPr>
            <p:cNvPr id="33" name="Straight Connector 32"/>
            <p:cNvCxnSpPr/>
            <p:nvPr/>
          </p:nvCxnSpPr>
          <p:spPr bwMode="auto">
            <a:xfrm>
              <a:off x="5854672"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5818033" y="1517280"/>
              <a:ext cx="396262" cy="246221"/>
            </a:xfrm>
            <a:prstGeom prst="rect">
              <a:avLst/>
            </a:prstGeom>
          </p:spPr>
          <p:txBody>
            <a:bodyPr wrap="none" anchor="ctr">
              <a:spAutoFit/>
            </a:bodyPr>
            <a:lstStyle/>
            <a:p>
              <a:r>
                <a:rPr lang="en-US" sz="1000"/>
                <a:t>12b</a:t>
              </a:r>
            </a:p>
          </p:txBody>
        </p:sp>
        <p:cxnSp>
          <p:nvCxnSpPr>
            <p:cNvPr id="38" name="Straight Connector 37"/>
            <p:cNvCxnSpPr/>
            <p:nvPr/>
          </p:nvCxnSpPr>
          <p:spPr bwMode="auto">
            <a:xfrm>
              <a:off x="7909204" y="1419600"/>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876984" y="1517280"/>
              <a:ext cx="396262" cy="246221"/>
            </a:xfrm>
            <a:prstGeom prst="rect">
              <a:avLst/>
            </a:prstGeom>
          </p:spPr>
          <p:txBody>
            <a:bodyPr wrap="none" anchor="ctr">
              <a:spAutoFit/>
            </a:bodyPr>
            <a:lstStyle/>
            <a:p>
              <a:r>
                <a:rPr lang="en-US" sz="1000"/>
                <a:t>12b</a:t>
              </a:r>
            </a:p>
          </p:txBody>
        </p:sp>
        <p:sp>
          <p:nvSpPr>
            <p:cNvPr id="43" name="Rounded Rectangle 42"/>
            <p:cNvSpPr/>
            <p:nvPr/>
          </p:nvSpPr>
          <p:spPr bwMode="auto">
            <a:xfrm rot="5400000">
              <a:off x="6203926" y="2159777"/>
              <a:ext cx="569910" cy="1035383"/>
            </a:xfrm>
            <a:prstGeom prst="roundRect">
              <a:avLst/>
            </a:prstGeom>
            <a:solidFill>
              <a:srgbClr val="00B0F0"/>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4" name="TextBox 147"/>
            <p:cNvSpPr txBox="1">
              <a:spLocks noChangeArrowheads="1"/>
            </p:cNvSpPr>
            <p:nvPr/>
          </p:nvSpPr>
          <p:spPr bwMode="auto">
            <a:xfrm>
              <a:off x="6003623" y="2448072"/>
              <a:ext cx="983304" cy="456535"/>
            </a:xfrm>
            <a:prstGeom prst="rect">
              <a:avLst/>
            </a:prstGeom>
            <a:noFill/>
            <a:ln w="9525">
              <a:noFill/>
              <a:miter lim="800000"/>
              <a:headEnd/>
              <a:tailEnd/>
            </a:ln>
          </p:spPr>
          <p:txBody>
            <a:bodyPr wrap="square" anchor="ctr">
              <a:spAutoFit/>
            </a:bodyPr>
            <a:lstStyle/>
            <a:p>
              <a:pPr algn="ctr">
                <a:spcAft>
                  <a:spcPts val="200"/>
                </a:spcAft>
              </a:pPr>
              <a:r>
                <a:rPr lang="en-US" sz="1100" b="1">
                  <a:solidFill>
                    <a:schemeClr val="bg1"/>
                  </a:solidFill>
                </a:rPr>
                <a:t>Encoder </a:t>
              </a:r>
            </a:p>
            <a:p>
              <a:pPr algn="ctr">
                <a:spcAft>
                  <a:spcPts val="600"/>
                </a:spcAft>
              </a:pPr>
              <a:r>
                <a:rPr lang="en-US" sz="1100">
                  <a:solidFill>
                    <a:schemeClr val="bg1"/>
                  </a:solidFill>
                </a:rPr>
                <a:t>(12b/14b)</a:t>
              </a:r>
            </a:p>
          </p:txBody>
        </p:sp>
        <p:sp>
          <p:nvSpPr>
            <p:cNvPr id="46" name="Rounded Rectangle 45"/>
            <p:cNvSpPr/>
            <p:nvPr/>
          </p:nvSpPr>
          <p:spPr bwMode="auto">
            <a:xfrm>
              <a:off x="4879240" y="1814861"/>
              <a:ext cx="3258876" cy="311653"/>
            </a:xfrm>
            <a:prstGeom prst="roundRect">
              <a:avLst/>
            </a:prstGeom>
            <a:solidFill>
              <a:srgbClr val="9999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7" name="TextBox 102"/>
            <p:cNvSpPr txBox="1">
              <a:spLocks noChangeArrowheads="1"/>
            </p:cNvSpPr>
            <p:nvPr/>
          </p:nvSpPr>
          <p:spPr bwMode="auto">
            <a:xfrm>
              <a:off x="6069795" y="1844490"/>
              <a:ext cx="867545" cy="261610"/>
            </a:xfrm>
            <a:prstGeom prst="rect">
              <a:avLst/>
            </a:prstGeom>
            <a:noFill/>
            <a:ln w="9525">
              <a:noFill/>
              <a:miter lim="800000"/>
              <a:headEnd/>
              <a:tailEnd/>
            </a:ln>
          </p:spPr>
          <p:txBody>
            <a:bodyPr wrap="none" anchor="ctr">
              <a:spAutoFit/>
            </a:bodyPr>
            <a:lstStyle/>
            <a:p>
              <a:r>
                <a:rPr lang="en-US" sz="1100">
                  <a:solidFill>
                    <a:schemeClr val="bg1"/>
                  </a:solidFill>
                </a:rPr>
                <a:t>Multiplexer</a:t>
              </a:r>
            </a:p>
          </p:txBody>
        </p:sp>
        <p:sp>
          <p:nvSpPr>
            <p:cNvPr id="48" name="Rectangle 47"/>
            <p:cNvSpPr/>
            <p:nvPr/>
          </p:nvSpPr>
          <p:spPr>
            <a:xfrm>
              <a:off x="6619328" y="2118584"/>
              <a:ext cx="396262" cy="246221"/>
            </a:xfrm>
            <a:prstGeom prst="rect">
              <a:avLst/>
            </a:prstGeom>
          </p:spPr>
          <p:txBody>
            <a:bodyPr wrap="none" anchor="ctr">
              <a:spAutoFit/>
            </a:bodyPr>
            <a:lstStyle/>
            <a:p>
              <a:r>
                <a:rPr lang="en-US" sz="1000"/>
                <a:t>12b</a:t>
              </a:r>
            </a:p>
          </p:txBody>
        </p:sp>
        <p:sp>
          <p:nvSpPr>
            <p:cNvPr id="49" name="Rectangle 48"/>
            <p:cNvSpPr/>
            <p:nvPr/>
          </p:nvSpPr>
          <p:spPr>
            <a:xfrm>
              <a:off x="6609612" y="2937877"/>
              <a:ext cx="396262" cy="246221"/>
            </a:xfrm>
            <a:prstGeom prst="rect">
              <a:avLst/>
            </a:prstGeom>
          </p:spPr>
          <p:txBody>
            <a:bodyPr wrap="none" anchor="ctr">
              <a:spAutoFit/>
            </a:bodyPr>
            <a:lstStyle/>
            <a:p>
              <a:r>
                <a:rPr lang="en-US" sz="1000"/>
                <a:t>14b</a:t>
              </a:r>
            </a:p>
          </p:txBody>
        </p:sp>
        <p:sp>
          <p:nvSpPr>
            <p:cNvPr id="51" name="Right Arrow 50"/>
            <p:cNvSpPr/>
            <p:nvPr/>
          </p:nvSpPr>
          <p:spPr>
            <a:xfrm rot="5400000">
              <a:off x="6350467" y="3528164"/>
              <a:ext cx="272407" cy="305405"/>
            </a:xfrm>
            <a:prstGeom prst="rightArrow">
              <a:avLst>
                <a:gd name="adj1" fmla="val 50000"/>
                <a:gd name="adj2" fmla="val 5169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ounded Rectangle 51"/>
            <p:cNvSpPr/>
            <p:nvPr/>
          </p:nvSpPr>
          <p:spPr bwMode="auto">
            <a:xfrm rot="5400000">
              <a:off x="6348246" y="2896683"/>
              <a:ext cx="277092" cy="1035383"/>
            </a:xfrm>
            <a:prstGeom prst="roundRect">
              <a:avLst/>
            </a:prstGeom>
            <a:solidFill>
              <a:schemeClr val="accent1">
                <a:lumMod val="40000"/>
                <a:lumOff val="60000"/>
              </a:schemeClr>
            </a:solidFill>
            <a:ln>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3" name="TextBox 147"/>
            <p:cNvSpPr txBox="1">
              <a:spLocks noChangeArrowheads="1"/>
            </p:cNvSpPr>
            <p:nvPr/>
          </p:nvSpPr>
          <p:spPr bwMode="auto">
            <a:xfrm>
              <a:off x="6056086" y="3288237"/>
              <a:ext cx="893914" cy="261610"/>
            </a:xfrm>
            <a:prstGeom prst="rect">
              <a:avLst/>
            </a:prstGeom>
            <a:noFill/>
            <a:ln w="9525">
              <a:noFill/>
              <a:miter lim="800000"/>
              <a:headEnd/>
              <a:tailEnd/>
            </a:ln>
          </p:spPr>
          <p:txBody>
            <a:bodyPr wrap="square" anchor="ctr">
              <a:spAutoFit/>
            </a:bodyPr>
            <a:lstStyle/>
            <a:p>
              <a:pPr algn="ctr"/>
              <a:r>
                <a:rPr lang="en-US" sz="1100" b="1">
                  <a:solidFill>
                    <a:schemeClr val="bg1"/>
                  </a:solidFill>
                </a:rPr>
                <a:t>Serializer</a:t>
              </a:r>
            </a:p>
          </p:txBody>
        </p:sp>
        <p:cxnSp>
          <p:nvCxnSpPr>
            <p:cNvPr id="80" name="Straight Connector 79"/>
            <p:cNvCxnSpPr/>
            <p:nvPr/>
          </p:nvCxnSpPr>
          <p:spPr bwMode="auto">
            <a:xfrm>
              <a:off x="6265578"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229823" y="1517280"/>
              <a:ext cx="396262" cy="246221"/>
            </a:xfrm>
            <a:prstGeom prst="rect">
              <a:avLst/>
            </a:prstGeom>
          </p:spPr>
          <p:txBody>
            <a:bodyPr wrap="none" anchor="ctr">
              <a:spAutoFit/>
            </a:bodyPr>
            <a:lstStyle/>
            <a:p>
              <a:r>
                <a:rPr lang="en-US" sz="1000"/>
                <a:t>12b</a:t>
              </a:r>
            </a:p>
          </p:txBody>
        </p:sp>
        <p:cxnSp>
          <p:nvCxnSpPr>
            <p:cNvPr id="82" name="Straight Connector 81"/>
            <p:cNvCxnSpPr/>
            <p:nvPr/>
          </p:nvCxnSpPr>
          <p:spPr bwMode="auto">
            <a:xfrm>
              <a:off x="6676484"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641613" y="1517280"/>
              <a:ext cx="396262" cy="246221"/>
            </a:xfrm>
            <a:prstGeom prst="rect">
              <a:avLst/>
            </a:prstGeom>
          </p:spPr>
          <p:txBody>
            <a:bodyPr wrap="none" anchor="ctr">
              <a:spAutoFit/>
            </a:bodyPr>
            <a:lstStyle/>
            <a:p>
              <a:r>
                <a:rPr lang="en-US" sz="1000"/>
                <a:t>12b</a:t>
              </a:r>
            </a:p>
          </p:txBody>
        </p:sp>
        <p:cxnSp>
          <p:nvCxnSpPr>
            <p:cNvPr id="84" name="Straight Connector 83"/>
            <p:cNvCxnSpPr/>
            <p:nvPr/>
          </p:nvCxnSpPr>
          <p:spPr bwMode="auto">
            <a:xfrm>
              <a:off x="7087390"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053403" y="1517280"/>
              <a:ext cx="396262" cy="246221"/>
            </a:xfrm>
            <a:prstGeom prst="rect">
              <a:avLst/>
            </a:prstGeom>
          </p:spPr>
          <p:txBody>
            <a:bodyPr wrap="none" anchor="ctr">
              <a:spAutoFit/>
            </a:bodyPr>
            <a:lstStyle/>
            <a:p>
              <a:r>
                <a:rPr lang="en-US" sz="1000"/>
                <a:t>12b</a:t>
              </a:r>
            </a:p>
          </p:txBody>
        </p:sp>
        <p:cxnSp>
          <p:nvCxnSpPr>
            <p:cNvPr id="87" name="Straight Connector 86"/>
            <p:cNvCxnSpPr/>
            <p:nvPr/>
          </p:nvCxnSpPr>
          <p:spPr bwMode="auto">
            <a:xfrm>
              <a:off x="7498296" y="1421204"/>
              <a:ext cx="0" cy="385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465193" y="1517280"/>
              <a:ext cx="396262" cy="246221"/>
            </a:xfrm>
            <a:prstGeom prst="rect">
              <a:avLst/>
            </a:prstGeom>
          </p:spPr>
          <p:txBody>
            <a:bodyPr wrap="none" anchor="ctr">
              <a:spAutoFit/>
            </a:bodyPr>
            <a:lstStyle/>
            <a:p>
              <a:r>
                <a:rPr lang="en-US" sz="1000"/>
                <a:t>12b</a:t>
              </a:r>
            </a:p>
          </p:txBody>
        </p:sp>
        <p:sp>
          <p:nvSpPr>
            <p:cNvPr id="3" name="Rectangle 2"/>
            <p:cNvSpPr/>
            <p:nvPr/>
          </p:nvSpPr>
          <p:spPr>
            <a:xfrm>
              <a:off x="4994473"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40414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82016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22982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633100"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4276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458787"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68454" y="1381195"/>
              <a:ext cx="76801" cy="76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15440" y="4629829"/>
              <a:ext cx="596638" cy="246221"/>
            </a:xfrm>
            <a:prstGeom prst="rect">
              <a:avLst/>
            </a:prstGeom>
          </p:spPr>
          <p:txBody>
            <a:bodyPr wrap="none" anchor="ctr">
              <a:spAutoFit/>
            </a:bodyPr>
            <a:lstStyle/>
            <a:p>
              <a:r>
                <a:rPr lang="en-US" sz="1000"/>
                <a:t>Stream</a:t>
              </a:r>
            </a:p>
          </p:txBody>
        </p:sp>
        <p:grpSp>
          <p:nvGrpSpPr>
            <p:cNvPr id="7175" name="Group 7174"/>
            <p:cNvGrpSpPr/>
            <p:nvPr/>
          </p:nvGrpSpPr>
          <p:grpSpPr>
            <a:xfrm>
              <a:off x="7029920" y="4261570"/>
              <a:ext cx="2013474" cy="707859"/>
              <a:chOff x="7013506" y="4216621"/>
              <a:chExt cx="2013474" cy="707859"/>
            </a:xfrm>
          </p:grpSpPr>
          <p:sp>
            <p:nvSpPr>
              <p:cNvPr id="105" name="Rounded Rectangle 104"/>
              <p:cNvSpPr/>
              <p:nvPr/>
            </p:nvSpPr>
            <p:spPr bwMode="auto">
              <a:xfrm rot="5400000">
                <a:off x="7672490" y="3569991"/>
                <a:ext cx="695505" cy="2013474"/>
              </a:xfrm>
              <a:prstGeom prst="roundRect">
                <a:avLst>
                  <a:gd name="adj" fmla="val 8779"/>
                </a:avLst>
              </a:prstGeom>
              <a:noFill/>
              <a:ln w="28575">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 name="Rounded Rectangle 3"/>
              <p:cNvSpPr/>
              <p:nvPr/>
            </p:nvSpPr>
            <p:spPr>
              <a:xfrm>
                <a:off x="7117364" y="4490109"/>
                <a:ext cx="987896"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Deserializer</a:t>
                </a:r>
              </a:p>
            </p:txBody>
          </p:sp>
          <p:sp>
            <p:nvSpPr>
              <p:cNvPr id="106" name="Rounded Rectangle 105"/>
              <p:cNvSpPr/>
              <p:nvPr/>
            </p:nvSpPr>
            <p:spPr>
              <a:xfrm>
                <a:off x="8191535" y="4491782"/>
                <a:ext cx="742221" cy="347754"/>
              </a:xfrm>
              <a:prstGeom prst="round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0070C0"/>
                    </a:solidFill>
                  </a:rPr>
                  <a:t>Decoder</a:t>
                </a:r>
              </a:p>
            </p:txBody>
          </p:sp>
          <p:sp>
            <p:nvSpPr>
              <p:cNvPr id="107" name="Rectangle 106"/>
              <p:cNvSpPr/>
              <p:nvPr/>
            </p:nvSpPr>
            <p:spPr>
              <a:xfrm>
                <a:off x="7058916" y="4216621"/>
                <a:ext cx="623889" cy="261610"/>
              </a:xfrm>
              <a:prstGeom prst="rect">
                <a:avLst/>
              </a:prstGeom>
            </p:spPr>
            <p:txBody>
              <a:bodyPr wrap="none" anchor="ctr">
                <a:spAutoFit/>
              </a:bodyPr>
              <a:lstStyle/>
              <a:p>
                <a:r>
                  <a:rPr lang="en-US" sz="1100">
                    <a:solidFill>
                      <a:srgbClr val="0070C0"/>
                    </a:solidFill>
                  </a:rPr>
                  <a:t>Python</a:t>
                </a:r>
              </a:p>
            </p:txBody>
          </p:sp>
        </p:grpSp>
        <p:grpSp>
          <p:nvGrpSpPr>
            <p:cNvPr id="7168" name="Group 7167"/>
            <p:cNvGrpSpPr/>
            <p:nvPr/>
          </p:nvGrpSpPr>
          <p:grpSpPr>
            <a:xfrm>
              <a:off x="6488884" y="4031139"/>
              <a:ext cx="502631" cy="599427"/>
              <a:chOff x="6631543" y="4103770"/>
              <a:chExt cx="502631" cy="481847"/>
            </a:xfrm>
          </p:grpSpPr>
          <p:cxnSp>
            <p:nvCxnSpPr>
              <p:cNvPr id="108" name="Straight Connector 107"/>
              <p:cNvCxnSpPr/>
              <p:nvPr/>
            </p:nvCxnSpPr>
            <p:spPr bwMode="auto">
              <a:xfrm>
                <a:off x="6631543" y="4567683"/>
                <a:ext cx="502631" cy="1"/>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auto">
              <a:xfrm flipH="1">
                <a:off x="6631953" y="4103770"/>
                <a:ext cx="2956" cy="481847"/>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5997228" y="3831297"/>
              <a:ext cx="1000862" cy="289441"/>
            </a:xfrm>
            <a:prstGeom prst="roundRect">
              <a:avLst/>
            </a:prstGeom>
            <a:solidFill>
              <a:schemeClr val="accent2">
                <a:lumMod val="60000"/>
                <a:lumOff val="40000"/>
              </a:schemeClr>
            </a:solidFill>
            <a:ln w="19050">
              <a:solidFill>
                <a:schemeClr val="accent2"/>
              </a:solidFill>
            </a:ln>
          </p:spPr>
          <p:txBody>
            <a:bodyPr wrap="square">
              <a:spAutoFit/>
            </a:bodyPr>
            <a:lstStyle/>
            <a:p>
              <a:pPr algn="ctr"/>
              <a:r>
                <a:rPr lang="en-US" sz="1100" b="1">
                  <a:solidFill>
                    <a:schemeClr val="bg1"/>
                  </a:solidFill>
                </a:rPr>
                <a:t>LVDS TX</a:t>
              </a:r>
              <a:endParaRPr lang="en-US" sz="1100">
                <a:solidFill>
                  <a:schemeClr val="bg1"/>
                </a:solidFill>
              </a:endParaRPr>
            </a:p>
          </p:txBody>
        </p:sp>
        <p:cxnSp>
          <p:nvCxnSpPr>
            <p:cNvPr id="114" name="Straight Connector 113"/>
            <p:cNvCxnSpPr/>
            <p:nvPr/>
          </p:nvCxnSpPr>
          <p:spPr bwMode="auto">
            <a:xfrm flipV="1">
              <a:off x="8578908" y="3063790"/>
              <a:ext cx="0" cy="1466615"/>
            </a:xfrm>
            <a:prstGeom prst="line">
              <a:avLst/>
            </a:prstGeom>
            <a:ln w="28575">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grpSp>
          <p:nvGrpSpPr>
            <p:cNvPr id="7177" name="Group 7176"/>
            <p:cNvGrpSpPr/>
            <p:nvPr/>
          </p:nvGrpSpPr>
          <p:grpSpPr>
            <a:xfrm rot="5400000" flipH="1">
              <a:off x="8192301" y="581600"/>
              <a:ext cx="342779" cy="440050"/>
              <a:chOff x="7874830" y="672310"/>
              <a:chExt cx="377057" cy="440050"/>
            </a:xfrm>
          </p:grpSpPr>
          <p:sp>
            <p:nvSpPr>
              <p:cNvPr id="7176" name="Pentagon 7175"/>
              <p:cNvSpPr/>
              <p:nvPr/>
            </p:nvSpPr>
            <p:spPr>
              <a:xfrm rot="5400000">
                <a:off x="7852135" y="712607"/>
                <a:ext cx="422448" cy="377057"/>
              </a:xfrm>
              <a:prstGeom prst="homePlate">
                <a:avLst>
                  <a:gd name="adj" fmla="val 42083"/>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5400000">
                <a:off x="7879345" y="750792"/>
                <a:ext cx="377026" cy="220061"/>
              </a:xfrm>
              <a:prstGeom prst="rect">
                <a:avLst/>
              </a:prstGeom>
            </p:spPr>
            <p:txBody>
              <a:bodyPr wrap="none" anchor="ctr">
                <a:spAutoFit/>
              </a:bodyPr>
              <a:lstStyle/>
              <a:p>
                <a:r>
                  <a:rPr lang="en-US" sz="700" b="1">
                    <a:solidFill>
                      <a:srgbClr val="00B0F0"/>
                    </a:solidFill>
                  </a:rPr>
                  <a:t>ADC</a:t>
                </a:r>
              </a:p>
            </p:txBody>
          </p:sp>
        </p:grpSp>
        <p:sp>
          <p:nvSpPr>
            <p:cNvPr id="123" name="Rectangle 122"/>
            <p:cNvSpPr/>
            <p:nvPr/>
          </p:nvSpPr>
          <p:spPr>
            <a:xfrm>
              <a:off x="4853433" y="985301"/>
              <a:ext cx="364203" cy="369332"/>
            </a:xfrm>
            <a:prstGeom prst="rect">
              <a:avLst/>
            </a:prstGeom>
          </p:spPr>
          <p:txBody>
            <a:bodyPr wrap="none" anchor="ctr">
              <a:spAutoFit/>
            </a:bodyPr>
            <a:lstStyle/>
            <a:p>
              <a:pPr algn="ctr"/>
              <a:r>
                <a:rPr lang="en-US" sz="900" b="1">
                  <a:solidFill>
                    <a:srgbClr val="00B0F0"/>
                  </a:solidFill>
                </a:rPr>
                <a:t>IN1</a:t>
              </a:r>
            </a:p>
            <a:p>
              <a:pPr algn="ctr"/>
              <a:r>
                <a:rPr lang="en-US" sz="900">
                  <a:solidFill>
                    <a:srgbClr val="00B0F0"/>
                  </a:solidFill>
                </a:rPr>
                <a:t>0</a:t>
              </a:r>
            </a:p>
          </p:txBody>
        </p:sp>
        <p:sp>
          <p:nvSpPr>
            <p:cNvPr id="124" name="Rectangle 123"/>
            <p:cNvSpPr/>
            <p:nvPr/>
          </p:nvSpPr>
          <p:spPr>
            <a:xfrm>
              <a:off x="5263100" y="985301"/>
              <a:ext cx="364203" cy="369332"/>
            </a:xfrm>
            <a:prstGeom prst="rect">
              <a:avLst/>
            </a:prstGeom>
          </p:spPr>
          <p:txBody>
            <a:bodyPr wrap="none" anchor="ctr">
              <a:spAutoFit/>
            </a:bodyPr>
            <a:lstStyle/>
            <a:p>
              <a:pPr algn="ctr"/>
              <a:r>
                <a:rPr lang="en-US" sz="900" b="1">
                  <a:solidFill>
                    <a:srgbClr val="00B0F0"/>
                  </a:solidFill>
                </a:rPr>
                <a:t>IN2</a:t>
              </a:r>
            </a:p>
            <a:p>
              <a:pPr algn="ctr"/>
              <a:r>
                <a:rPr lang="en-US" sz="900">
                  <a:solidFill>
                    <a:srgbClr val="00B0F0"/>
                  </a:solidFill>
                </a:rPr>
                <a:t>0</a:t>
              </a:r>
            </a:p>
          </p:txBody>
        </p:sp>
        <p:sp>
          <p:nvSpPr>
            <p:cNvPr id="125" name="Rectangle 124"/>
            <p:cNvSpPr/>
            <p:nvPr/>
          </p:nvSpPr>
          <p:spPr>
            <a:xfrm>
              <a:off x="5679161" y="985301"/>
              <a:ext cx="364203" cy="369332"/>
            </a:xfrm>
            <a:prstGeom prst="rect">
              <a:avLst/>
            </a:prstGeom>
          </p:spPr>
          <p:txBody>
            <a:bodyPr wrap="none" anchor="ctr">
              <a:spAutoFit/>
            </a:bodyPr>
            <a:lstStyle/>
            <a:p>
              <a:pPr algn="ctr"/>
              <a:r>
                <a:rPr lang="en-US" sz="900" b="1">
                  <a:solidFill>
                    <a:srgbClr val="00B0F0"/>
                  </a:solidFill>
                </a:rPr>
                <a:t>IN3</a:t>
              </a:r>
            </a:p>
            <a:p>
              <a:pPr algn="ctr"/>
              <a:r>
                <a:rPr lang="en-US" sz="900">
                  <a:solidFill>
                    <a:srgbClr val="00B0F0"/>
                  </a:solidFill>
                </a:rPr>
                <a:t>0</a:t>
              </a:r>
            </a:p>
          </p:txBody>
        </p:sp>
        <p:sp>
          <p:nvSpPr>
            <p:cNvPr id="126" name="Rectangle 125"/>
            <p:cNvSpPr/>
            <p:nvPr/>
          </p:nvSpPr>
          <p:spPr>
            <a:xfrm>
              <a:off x="6089833" y="985301"/>
              <a:ext cx="364203" cy="369332"/>
            </a:xfrm>
            <a:prstGeom prst="rect">
              <a:avLst/>
            </a:prstGeom>
          </p:spPr>
          <p:txBody>
            <a:bodyPr wrap="none" anchor="ctr">
              <a:spAutoFit/>
            </a:bodyPr>
            <a:lstStyle/>
            <a:p>
              <a:pPr algn="ctr"/>
              <a:r>
                <a:rPr lang="en-US" sz="900" b="1">
                  <a:solidFill>
                    <a:srgbClr val="00B0F0"/>
                  </a:solidFill>
                </a:rPr>
                <a:t>IN4</a:t>
              </a:r>
            </a:p>
            <a:p>
              <a:pPr algn="ctr"/>
              <a:r>
                <a:rPr lang="en-US" sz="900">
                  <a:solidFill>
                    <a:srgbClr val="00B0F0"/>
                  </a:solidFill>
                </a:rPr>
                <a:t>0</a:t>
              </a:r>
            </a:p>
          </p:txBody>
        </p:sp>
        <p:sp>
          <p:nvSpPr>
            <p:cNvPr id="127" name="Rectangle 126"/>
            <p:cNvSpPr/>
            <p:nvPr/>
          </p:nvSpPr>
          <p:spPr>
            <a:xfrm>
              <a:off x="6492060" y="985301"/>
              <a:ext cx="364203" cy="369332"/>
            </a:xfrm>
            <a:prstGeom prst="rect">
              <a:avLst/>
            </a:prstGeom>
          </p:spPr>
          <p:txBody>
            <a:bodyPr wrap="none" anchor="ctr">
              <a:spAutoFit/>
            </a:bodyPr>
            <a:lstStyle/>
            <a:p>
              <a:pPr algn="ctr"/>
              <a:r>
                <a:rPr lang="en-US" sz="900" b="1">
                  <a:solidFill>
                    <a:srgbClr val="00B0F0"/>
                  </a:solidFill>
                </a:rPr>
                <a:t>IN5</a:t>
              </a:r>
            </a:p>
            <a:p>
              <a:pPr algn="ctr"/>
              <a:r>
                <a:rPr lang="en-US" sz="900">
                  <a:solidFill>
                    <a:srgbClr val="00B0F0"/>
                  </a:solidFill>
                </a:rPr>
                <a:t>0</a:t>
              </a:r>
            </a:p>
          </p:txBody>
        </p:sp>
        <p:sp>
          <p:nvSpPr>
            <p:cNvPr id="128" name="Rectangle 127"/>
            <p:cNvSpPr/>
            <p:nvPr/>
          </p:nvSpPr>
          <p:spPr>
            <a:xfrm>
              <a:off x="6896338" y="985301"/>
              <a:ext cx="364203" cy="369332"/>
            </a:xfrm>
            <a:prstGeom prst="rect">
              <a:avLst/>
            </a:prstGeom>
          </p:spPr>
          <p:txBody>
            <a:bodyPr wrap="none" anchor="ctr">
              <a:spAutoFit/>
            </a:bodyPr>
            <a:lstStyle/>
            <a:p>
              <a:pPr algn="ctr"/>
              <a:r>
                <a:rPr lang="en-US" sz="900" b="1">
                  <a:solidFill>
                    <a:srgbClr val="00B0F0"/>
                  </a:solidFill>
                </a:rPr>
                <a:t>IN6</a:t>
              </a:r>
            </a:p>
            <a:p>
              <a:pPr algn="ctr"/>
              <a:r>
                <a:rPr lang="en-US" sz="900">
                  <a:solidFill>
                    <a:srgbClr val="00B0F0"/>
                  </a:solidFill>
                </a:rPr>
                <a:t>0</a:t>
              </a:r>
            </a:p>
          </p:txBody>
        </p:sp>
        <p:sp>
          <p:nvSpPr>
            <p:cNvPr id="129" name="Rectangle 128"/>
            <p:cNvSpPr/>
            <p:nvPr/>
          </p:nvSpPr>
          <p:spPr>
            <a:xfrm>
              <a:off x="7336970" y="985301"/>
              <a:ext cx="364203" cy="369332"/>
            </a:xfrm>
            <a:prstGeom prst="rect">
              <a:avLst/>
            </a:prstGeom>
          </p:spPr>
          <p:txBody>
            <a:bodyPr wrap="none" anchor="ctr">
              <a:spAutoFit/>
            </a:bodyPr>
            <a:lstStyle/>
            <a:p>
              <a:pPr algn="ctr"/>
              <a:r>
                <a:rPr lang="en-US" sz="900" b="1">
                  <a:solidFill>
                    <a:srgbClr val="00B0F0"/>
                  </a:solidFill>
                </a:rPr>
                <a:t>IN7</a:t>
              </a:r>
            </a:p>
            <a:p>
              <a:pPr algn="ctr"/>
              <a:r>
                <a:rPr lang="en-US" sz="900">
                  <a:solidFill>
                    <a:srgbClr val="00B0F0"/>
                  </a:solidFill>
                </a:rPr>
                <a:t>0</a:t>
              </a:r>
            </a:p>
          </p:txBody>
        </p:sp>
        <p:sp>
          <p:nvSpPr>
            <p:cNvPr id="131" name="Rectangle 130"/>
            <p:cNvSpPr/>
            <p:nvPr/>
          </p:nvSpPr>
          <p:spPr>
            <a:xfrm>
              <a:off x="8240322" y="985301"/>
              <a:ext cx="364203" cy="369332"/>
            </a:xfrm>
            <a:prstGeom prst="rect">
              <a:avLst/>
            </a:prstGeom>
          </p:spPr>
          <p:txBody>
            <a:bodyPr wrap="none" anchor="ctr">
              <a:spAutoFit/>
            </a:bodyPr>
            <a:lstStyle/>
            <a:p>
              <a:pPr algn="ctr"/>
              <a:r>
                <a:rPr lang="en-US" sz="900" b="1">
                  <a:solidFill>
                    <a:schemeClr val="bg1">
                      <a:lumMod val="75000"/>
                    </a:schemeClr>
                  </a:solidFill>
                </a:rPr>
                <a:t>IN8</a:t>
              </a:r>
            </a:p>
            <a:p>
              <a:pPr algn="ctr"/>
              <a:r>
                <a:rPr lang="en-US" sz="900">
                  <a:solidFill>
                    <a:schemeClr val="bg1">
                      <a:lumMod val="75000"/>
                    </a:schemeClr>
                  </a:solidFill>
                </a:rPr>
                <a:t>-</a:t>
              </a:r>
            </a:p>
          </p:txBody>
        </p:sp>
        <p:grpSp>
          <p:nvGrpSpPr>
            <p:cNvPr id="7188" name="Group 7187"/>
            <p:cNvGrpSpPr/>
            <p:nvPr/>
          </p:nvGrpSpPr>
          <p:grpSpPr>
            <a:xfrm>
              <a:off x="7898881" y="805120"/>
              <a:ext cx="198405" cy="537669"/>
              <a:chOff x="7898881" y="723106"/>
              <a:chExt cx="198405" cy="591436"/>
            </a:xfrm>
          </p:grpSpPr>
          <p:sp>
            <p:nvSpPr>
              <p:cNvPr id="7178" name="Left Bracket 7177"/>
              <p:cNvSpPr/>
              <p:nvPr/>
            </p:nvSpPr>
            <p:spPr>
              <a:xfrm>
                <a:off x="8051595" y="723106"/>
                <a:ext cx="45691" cy="419447"/>
              </a:xfrm>
              <a:prstGeom prst="leftBracket">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80" name="Straight Arrow Connector 7179"/>
              <p:cNvCxnSpPr/>
              <p:nvPr/>
            </p:nvCxnSpPr>
            <p:spPr>
              <a:xfrm flipH="1">
                <a:off x="7900461" y="940040"/>
                <a:ext cx="0" cy="374502"/>
              </a:xfrm>
              <a:prstGeom prst="straightConnector1">
                <a:avLst/>
              </a:prstGeom>
              <a:ln w="127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7178" idx="1"/>
              </p:cNvCxnSpPr>
              <p:nvPr/>
            </p:nvCxnSpPr>
            <p:spPr>
              <a:xfrm flipH="1" flipV="1">
                <a:off x="7898881" y="932829"/>
                <a:ext cx="152714" cy="1"/>
              </a:xfrm>
              <a:prstGeom prst="straightConnector1">
                <a:avLst/>
              </a:prstGeom>
              <a:ln w="12700">
                <a:solidFill>
                  <a:srgbClr val="00B0F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190" name="Group 7189"/>
            <p:cNvGrpSpPr/>
            <p:nvPr/>
          </p:nvGrpSpPr>
          <p:grpSpPr>
            <a:xfrm>
              <a:off x="8685129" y="651500"/>
              <a:ext cx="226636" cy="131006"/>
              <a:chOff x="4411986" y="2795479"/>
              <a:chExt cx="1110836" cy="1066430"/>
            </a:xfrm>
          </p:grpSpPr>
          <p:sp>
            <p:nvSpPr>
              <p:cNvPr id="7189" name="Freeform 7188"/>
              <p:cNvSpPr/>
              <p:nvPr/>
            </p:nvSpPr>
            <p:spPr>
              <a:xfrm>
                <a:off x="4411986" y="2795479"/>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flipV="1">
                <a:off x="4960114" y="3311908"/>
                <a:ext cx="562708" cy="550001"/>
              </a:xfrm>
              <a:custGeom>
                <a:avLst/>
                <a:gdLst>
                  <a:gd name="connsiteX0" fmla="*/ 0 w 562708"/>
                  <a:gd name="connsiteY0" fmla="*/ 549999 h 549999"/>
                  <a:gd name="connsiteX1" fmla="*/ 287749 w 562708"/>
                  <a:gd name="connsiteY1" fmla="*/ 80 h 549999"/>
                  <a:gd name="connsiteX2" fmla="*/ 562708 w 562708"/>
                  <a:gd name="connsiteY2" fmla="*/ 518027 h 549999"/>
                </a:gdLst>
                <a:ahLst/>
                <a:cxnLst>
                  <a:cxn ang="0">
                    <a:pos x="connsiteX0" y="connsiteY0"/>
                  </a:cxn>
                  <a:cxn ang="0">
                    <a:pos x="connsiteX1" y="connsiteY1"/>
                  </a:cxn>
                  <a:cxn ang="0">
                    <a:pos x="connsiteX2" y="connsiteY2"/>
                  </a:cxn>
                </a:cxnLst>
                <a:rect l="l" t="t" r="r" b="b"/>
                <a:pathLst>
                  <a:path w="562708" h="549999">
                    <a:moveTo>
                      <a:pt x="0" y="549999"/>
                    </a:moveTo>
                    <a:cubicBezTo>
                      <a:pt x="96982" y="277704"/>
                      <a:pt x="193964" y="5409"/>
                      <a:pt x="287749" y="80"/>
                    </a:cubicBezTo>
                    <a:cubicBezTo>
                      <a:pt x="381534" y="-5249"/>
                      <a:pt x="472121" y="256389"/>
                      <a:pt x="562708" y="518027"/>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93" name="TextBox 7192"/>
            <p:cNvSpPr txBox="1"/>
            <p:nvPr/>
          </p:nvSpPr>
          <p:spPr>
            <a:xfrm>
              <a:off x="8228210" y="2806804"/>
              <a:ext cx="705674" cy="253916"/>
            </a:xfrm>
            <a:prstGeom prst="rect">
              <a:avLst/>
            </a:prstGeom>
            <a:noFill/>
            <a:ln w="12700">
              <a:solidFill>
                <a:schemeClr val="bg1">
                  <a:lumMod val="50000"/>
                </a:schemeClr>
              </a:solidFill>
            </a:ln>
          </p:spPr>
          <p:txBody>
            <a:bodyPr wrap="none" rtlCol="0">
              <a:spAutoFit/>
            </a:bodyPr>
            <a:lstStyle/>
            <a:p>
              <a:pPr algn="ctr"/>
              <a:r>
                <a:rPr lang="en-US" sz="1050"/>
                <a:t>EQUAL</a:t>
              </a:r>
            </a:p>
          </p:txBody>
        </p:sp>
      </p:grpSp>
      <p:sp>
        <p:nvSpPr>
          <p:cNvPr id="75" name="TextBox 74"/>
          <p:cNvSpPr txBox="1"/>
          <p:nvPr/>
        </p:nvSpPr>
        <p:spPr>
          <a:xfrm>
            <a:off x="868500" y="840622"/>
            <a:ext cx="1293560" cy="253916"/>
          </a:xfrm>
          <a:prstGeom prst="rect">
            <a:avLst/>
          </a:prstGeom>
          <a:noFill/>
        </p:spPr>
        <p:txBody>
          <a:bodyPr wrap="square" rtlCol="0">
            <a:spAutoFit/>
          </a:bodyPr>
          <a:lstStyle/>
          <a:p>
            <a:pPr>
              <a:buClr>
                <a:srgbClr val="C00000"/>
              </a:buClr>
            </a:pPr>
            <a:r>
              <a:rPr lang="en-US" sz="1050" b="1">
                <a:solidFill>
                  <a:srgbClr val="C00000"/>
                </a:solidFill>
              </a:rPr>
              <a:t>Corrupted Data</a:t>
            </a:r>
            <a:endParaRPr lang="en-US" sz="1050">
              <a:solidFill>
                <a:srgbClr val="C00000"/>
              </a:solidFill>
            </a:endParaRPr>
          </a:p>
        </p:txBody>
      </p:sp>
      <p:sp>
        <p:nvSpPr>
          <p:cNvPr id="76" name="TextBox 75"/>
          <p:cNvSpPr txBox="1"/>
          <p:nvPr/>
        </p:nvSpPr>
        <p:spPr>
          <a:xfrm>
            <a:off x="856290" y="3032610"/>
            <a:ext cx="1293560" cy="415498"/>
          </a:xfrm>
          <a:prstGeom prst="rect">
            <a:avLst/>
          </a:prstGeom>
          <a:noFill/>
        </p:spPr>
        <p:txBody>
          <a:bodyPr wrap="square" rtlCol="0">
            <a:spAutoFit/>
          </a:bodyPr>
          <a:lstStyle/>
          <a:p>
            <a:pPr>
              <a:buClr>
                <a:srgbClr val="C00000"/>
              </a:buClr>
            </a:pPr>
            <a:r>
              <a:rPr lang="en-US" sz="1050" b="1">
                <a:solidFill>
                  <a:srgbClr val="44EAB3"/>
                </a:solidFill>
              </a:rPr>
              <a:t>Correct Data</a:t>
            </a:r>
          </a:p>
          <a:p>
            <a:pPr>
              <a:buClr>
                <a:srgbClr val="C00000"/>
              </a:buClr>
            </a:pPr>
            <a:r>
              <a:rPr lang="en-US" sz="1050" b="1"/>
              <a:t>(After Fix)</a:t>
            </a:r>
            <a:endParaRPr lang="en-US" sz="1050"/>
          </a:p>
        </p:txBody>
      </p:sp>
      <p:sp>
        <p:nvSpPr>
          <p:cNvPr id="77" name="TextBox 76"/>
          <p:cNvSpPr txBox="1"/>
          <p:nvPr/>
        </p:nvSpPr>
        <p:spPr>
          <a:xfrm>
            <a:off x="2177446" y="497880"/>
            <a:ext cx="2471364" cy="286657"/>
          </a:xfrm>
          <a:prstGeom prst="rect">
            <a:avLst/>
          </a:prstGeom>
          <a:noFill/>
        </p:spPr>
        <p:txBody>
          <a:bodyPr wrap="square" rtlCol="0">
            <a:spAutoFit/>
          </a:bodyPr>
          <a:lstStyle/>
          <a:p>
            <a:pPr algn="ctr">
              <a:buClr>
                <a:srgbClr val="C00000"/>
              </a:buClr>
            </a:pPr>
            <a:r>
              <a:rPr lang="en-US" sz="1200" b="1">
                <a:sym typeface="Wingdings" panose="05000000000000000000" pitchFamily="2" charset="2"/>
              </a:rPr>
              <a:t>Simulation results at -</a:t>
            </a:r>
            <a:r>
              <a:rPr lang="en-US" sz="1200" b="1"/>
              <a:t>186</a:t>
            </a:r>
            <a:r>
              <a:rPr lang="en-US" sz="1200" b="1">
                <a:latin typeface="Calibri Light"/>
              </a:rPr>
              <a:t>⁰</a:t>
            </a:r>
            <a:r>
              <a:rPr lang="en-US" sz="1200" b="1"/>
              <a:t>C</a:t>
            </a:r>
            <a:endParaRPr lang="en-US" sz="1200" b="1">
              <a:sym typeface="Wingdings" panose="05000000000000000000" pitchFamily="2" charset="2"/>
            </a:endParaRPr>
          </a:p>
        </p:txBody>
      </p:sp>
      <p:sp>
        <p:nvSpPr>
          <p:cNvPr id="5" name="Slide Number Placeholder 4"/>
          <p:cNvSpPr>
            <a:spLocks noGrp="1"/>
          </p:cNvSpPr>
          <p:nvPr>
            <p:ph type="sldNum" sz="quarter" idx="11"/>
          </p:nvPr>
        </p:nvSpPr>
        <p:spPr>
          <a:xfrm>
            <a:off x="1805" y="4738690"/>
            <a:ext cx="318932" cy="404813"/>
          </a:xfrm>
        </p:spPr>
        <p:txBody>
          <a:bodyPr/>
          <a:lstStyle/>
          <a:p>
            <a:fld id="{5BD36294-2849-48A8-8531-5354CF3095D2}" type="slidenum">
              <a:rPr lang="en-US" smtClean="0"/>
              <a:pPr/>
              <a:t>17</a:t>
            </a:fld>
            <a:endParaRPr lang="en-US"/>
          </a:p>
        </p:txBody>
      </p:sp>
      <p:pic>
        <p:nvPicPr>
          <p:cNvPr id="101" name="Picture 1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37269" y="2994205"/>
            <a:ext cx="2690165" cy="2020830"/>
          </a:xfrm>
          <a:prstGeom prst="roundRect">
            <a:avLst>
              <a:gd name="adj" fmla="val 4588"/>
            </a:avLst>
          </a:prstGeom>
          <a:effectLst>
            <a:outerShdw blurRad="50800" dist="38100" dir="2700000" algn="tl" rotWithShape="0">
              <a:prstClr val="black">
                <a:alpha val="40000"/>
              </a:prstClr>
            </a:outerShdw>
          </a:effectLst>
        </p:spPr>
      </p:pic>
      <p:sp>
        <p:nvSpPr>
          <p:cNvPr id="102" name="Rounded Rectangle 101"/>
          <p:cNvSpPr/>
          <p:nvPr/>
        </p:nvSpPr>
        <p:spPr>
          <a:xfrm>
            <a:off x="2812065" y="1693358"/>
            <a:ext cx="295720" cy="1032012"/>
          </a:xfrm>
          <a:prstGeom prst="roundRect">
            <a:avLst/>
          </a:prstGeom>
          <a:noFill/>
          <a:ln w="19050">
            <a:solidFill>
              <a:srgbClr val="FF2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045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Back-End – Test Patterns</a:t>
            </a:r>
          </a:p>
        </p:txBody>
      </p:sp>
      <p:sp>
        <p:nvSpPr>
          <p:cNvPr id="4" name="Content Placeholder 2"/>
          <p:cNvSpPr>
            <a:spLocks noGrp="1"/>
          </p:cNvSpPr>
          <p:nvPr>
            <p:ph idx="4294967295"/>
          </p:nvPr>
        </p:nvSpPr>
        <p:spPr>
          <a:xfrm>
            <a:off x="155425" y="651500"/>
            <a:ext cx="4416574" cy="1958655"/>
          </a:xfrm>
        </p:spPr>
        <p:txBody>
          <a:bodyPr>
            <a:noAutofit/>
          </a:bodyPr>
          <a:lstStyle/>
          <a:p>
            <a:pPr lvl="1"/>
            <a:r>
              <a:rPr lang="en-US" sz="1200"/>
              <a:t>The back-end module of CRYO has built-in pattern generators specially intended for testing and debugging</a:t>
            </a:r>
          </a:p>
          <a:p>
            <a:pPr lvl="1"/>
            <a:r>
              <a:rPr lang="en-US" sz="1200"/>
              <a:t>Different modes, controlled by SACI, were implemented to bypass cells and generate unique data patterns </a:t>
            </a:r>
          </a:p>
          <a:p>
            <a:pPr lvl="1"/>
            <a:r>
              <a:rPr lang="en-US" sz="1200"/>
              <a:t>Although few of these patterns did not work properly on the first iteration, they do not have any impact on the signal chain and functionally of CRYO</a:t>
            </a:r>
          </a:p>
          <a:p>
            <a:pPr lvl="1"/>
            <a:r>
              <a:rPr lang="en-US" sz="1200"/>
              <a:t>The new version fixed the bugs found in the first iteration</a:t>
            </a:r>
          </a:p>
        </p:txBody>
      </p:sp>
      <p:graphicFrame>
        <p:nvGraphicFramePr>
          <p:cNvPr id="5" name="Table 4"/>
          <p:cNvGraphicFramePr>
            <a:graphicFrameLocks noGrp="1"/>
          </p:cNvGraphicFramePr>
          <p:nvPr>
            <p:extLst>
              <p:ext uri="{D42A27DB-BD31-4B8C-83A1-F6EECF244321}">
                <p14:modId xmlns:p14="http://schemas.microsoft.com/office/powerpoint/2010/main" val="1603692339"/>
              </p:ext>
            </p:extLst>
          </p:nvPr>
        </p:nvGraphicFramePr>
        <p:xfrm>
          <a:off x="232235" y="2763775"/>
          <a:ext cx="5002530" cy="2207578"/>
        </p:xfrm>
        <a:graphic>
          <a:graphicData uri="http://schemas.openxmlformats.org/drawingml/2006/table">
            <a:tbl>
              <a:tblPr firstRow="1" firstCol="1" bandRow="1"/>
              <a:tblGrid>
                <a:gridCol w="503872">
                  <a:extLst>
                    <a:ext uri="{9D8B030D-6E8A-4147-A177-3AD203B41FA5}">
                      <a16:colId xmlns:a16="http://schemas.microsoft.com/office/drawing/2014/main" xmlns="" val="20000"/>
                    </a:ext>
                  </a:extLst>
                </a:gridCol>
                <a:gridCol w="1334135">
                  <a:extLst>
                    <a:ext uri="{9D8B030D-6E8A-4147-A177-3AD203B41FA5}">
                      <a16:colId xmlns:a16="http://schemas.microsoft.com/office/drawing/2014/main" xmlns="" val="20001"/>
                    </a:ext>
                  </a:extLst>
                </a:gridCol>
                <a:gridCol w="3164523">
                  <a:extLst>
                    <a:ext uri="{9D8B030D-6E8A-4147-A177-3AD203B41FA5}">
                      <a16:colId xmlns:a16="http://schemas.microsoft.com/office/drawing/2014/main" xmlns="" val="20002"/>
                    </a:ext>
                  </a:extLst>
                </a:gridCol>
              </a:tblGrid>
              <a:tr h="263664">
                <a:tc>
                  <a:txBody>
                    <a:bodyPr/>
                    <a:lstStyle/>
                    <a:p>
                      <a:pPr marL="0" marR="0" algn="ctr">
                        <a:lnSpc>
                          <a:spcPct val="115000"/>
                        </a:lnSpc>
                        <a:spcBef>
                          <a:spcPts val="0"/>
                        </a:spcBef>
                        <a:spcAft>
                          <a:spcPts val="0"/>
                        </a:spcAft>
                      </a:pPr>
                      <a:r>
                        <a:rPr lang="en-US" sz="1100">
                          <a:solidFill>
                            <a:schemeClr val="bg1"/>
                          </a:solidFill>
                          <a:effectLst/>
                          <a:latin typeface="Calibri"/>
                          <a:ea typeface="Times New Roman"/>
                          <a:cs typeface="Calibri"/>
                        </a:rPr>
                        <a:t>Mode</a:t>
                      </a:r>
                      <a:endParaRPr lang="en-US" sz="110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100">
                          <a:solidFill>
                            <a:schemeClr val="bg1"/>
                          </a:solidFill>
                          <a:effectLst/>
                          <a:latin typeface="Calibri"/>
                          <a:ea typeface="Times New Roman"/>
                          <a:cs typeface="Calibri"/>
                        </a:rPr>
                        <a:t>Pattern</a:t>
                      </a:r>
                      <a:endParaRPr lang="en-US" sz="1100">
                        <a:solidFill>
                          <a:schemeClr val="bg1"/>
                        </a:solidFill>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100">
                          <a:solidFill>
                            <a:schemeClr val="bg1"/>
                          </a:solidFill>
                          <a:effectLst/>
                          <a:latin typeface="Calibri"/>
                          <a:ea typeface="Calibri"/>
                          <a:cs typeface="Times New Roman"/>
                        </a:rPr>
                        <a:t>Description</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369229">
                <a:tc>
                  <a:txBody>
                    <a:bodyPr/>
                    <a:lstStyle/>
                    <a:p>
                      <a:pPr marL="0" marR="0" algn="ctr">
                        <a:lnSpc>
                          <a:spcPct val="115000"/>
                        </a:lnSpc>
                        <a:spcBef>
                          <a:spcPts val="0"/>
                        </a:spcBef>
                        <a:spcAft>
                          <a:spcPts val="0"/>
                        </a:spcAft>
                      </a:pPr>
                      <a:r>
                        <a:rPr lang="en-US" sz="1050">
                          <a:effectLst/>
                          <a:latin typeface="Calibri"/>
                          <a:ea typeface="Calibri"/>
                          <a:cs typeface="Times New Roman"/>
                        </a:rPr>
                        <a:t>0</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N/A</a:t>
                      </a:r>
                      <a:r>
                        <a:rPr lang="en-US" sz="1050" baseline="0">
                          <a:effectLst/>
                          <a:latin typeface="Calibri"/>
                          <a:ea typeface="Calibri"/>
                          <a:cs typeface="Times New Roman"/>
                        </a:rPr>
                        <a:t> – ADC data</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ADC data </a:t>
                      </a:r>
                      <a:r>
                        <a:rPr lang="en-US" sz="1050">
                          <a:effectLst/>
                          <a:latin typeface="Calibri"/>
                          <a:ea typeface="Calibri"/>
                          <a:cs typeface="Times New Roman"/>
                          <a:sym typeface="Wingdings" panose="05000000000000000000" pitchFamily="2" charset="2"/>
                        </a:rPr>
                        <a:t> DMUX  </a:t>
                      </a:r>
                      <a:r>
                        <a:rPr lang="en-US" sz="1050">
                          <a:effectLst/>
                          <a:latin typeface="Calibri"/>
                          <a:ea typeface="Calibri"/>
                          <a:cs typeface="Times New Roman"/>
                        </a:rPr>
                        <a:t>Encoder </a:t>
                      </a:r>
                      <a:r>
                        <a:rPr lang="en-US" sz="1050">
                          <a:effectLst/>
                          <a:latin typeface="Calibri"/>
                          <a:ea typeface="Calibri"/>
                          <a:cs typeface="Times New Roman"/>
                          <a:sym typeface="Wingdings" panose="05000000000000000000" pitchFamily="2" charset="2"/>
                        </a:rPr>
                        <a:t> </a:t>
                      </a:r>
                      <a:r>
                        <a:rPr lang="en-US" sz="1050">
                          <a:effectLst/>
                          <a:latin typeface="Calibri"/>
                          <a:ea typeface="Calibri"/>
                          <a:cs typeface="Times New Roman"/>
                        </a:rPr>
                        <a:t>Serializer </a:t>
                      </a:r>
                      <a:r>
                        <a:rPr lang="en-US" sz="1050">
                          <a:effectLst/>
                          <a:latin typeface="Calibri"/>
                          <a:ea typeface="Calibri"/>
                          <a:cs typeface="Times New Roman"/>
                          <a:sym typeface="Wingdings" panose="05000000000000000000" pitchFamily="2" charset="2"/>
                        </a:rPr>
                        <a:t> </a:t>
                      </a:r>
                      <a:r>
                        <a:rPr lang="en-US" sz="1050">
                          <a:effectLst/>
                          <a:latin typeface="Calibri"/>
                          <a:ea typeface="Calibri"/>
                          <a:cs typeface="Times New Roman"/>
                        </a:rPr>
                        <a:t>LVDS TX</a:t>
                      </a:r>
                    </a:p>
                    <a:p>
                      <a:pPr marL="0" marR="0">
                        <a:lnSpc>
                          <a:spcPct val="115000"/>
                        </a:lnSpc>
                        <a:spcBef>
                          <a:spcPts val="0"/>
                        </a:spcBef>
                        <a:spcAft>
                          <a:spcPts val="0"/>
                        </a:spcAft>
                      </a:pPr>
                      <a:r>
                        <a:rPr lang="en-US" sz="1050">
                          <a:effectLst/>
                          <a:latin typeface="Calibri"/>
                          <a:ea typeface="Calibri"/>
                          <a:cs typeface="Times New Roman"/>
                        </a:rPr>
                        <a:t>(Full chain of digital back-end)</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1"/>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1</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Patt1</a:t>
                      </a:r>
                      <a:r>
                        <a:rPr lang="en-US" sz="1050" baseline="0">
                          <a:effectLst/>
                          <a:latin typeface="Calibri"/>
                          <a:ea typeface="Calibri"/>
                          <a:cs typeface="Times New Roman"/>
                        </a:rPr>
                        <a:t>: 0xA’s ↔ 0x5’s</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Times New Roman"/>
                          <a:cs typeface="Calibri"/>
                        </a:rPr>
                        <a:t>Patt1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Encoder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Serializer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LVDS TX</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2"/>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2</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Patt2: 000’s </a:t>
                      </a:r>
                      <a:r>
                        <a:rPr lang="en-US" sz="1050" baseline="0">
                          <a:effectLst/>
                          <a:latin typeface="Calibri"/>
                          <a:ea typeface="Calibri"/>
                          <a:cs typeface="Times New Roman"/>
                        </a:rPr>
                        <a:t>↔ 111’s</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Times New Roman"/>
                          <a:cs typeface="Calibri"/>
                        </a:rPr>
                        <a:t>Patt2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Encoder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Serializer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LVDS TX</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3</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Patt3:</a:t>
                      </a:r>
                      <a:r>
                        <a:rPr lang="en-US" sz="1050" baseline="0">
                          <a:effectLst/>
                          <a:latin typeface="Calibri"/>
                          <a:ea typeface="Calibri"/>
                          <a:cs typeface="Times New Roman"/>
                        </a:rPr>
                        <a:t> Ramp</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Times New Roman"/>
                          <a:cs typeface="Calibri"/>
                        </a:rPr>
                        <a:t>Patt3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Encoder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Serializer </a:t>
                      </a:r>
                      <a:r>
                        <a:rPr lang="en-US" sz="1050">
                          <a:effectLst/>
                          <a:latin typeface="Calibri"/>
                          <a:ea typeface="Times New Roman"/>
                          <a:cs typeface="Calibri"/>
                          <a:sym typeface="Wingdings" panose="05000000000000000000" pitchFamily="2" charset="2"/>
                        </a:rPr>
                        <a:t> </a:t>
                      </a:r>
                      <a:r>
                        <a:rPr lang="en-US" sz="1050">
                          <a:effectLst/>
                          <a:latin typeface="Calibri"/>
                          <a:ea typeface="Times New Roman"/>
                          <a:cs typeface="Calibri"/>
                        </a:rPr>
                        <a:t>LVDS TX</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4"/>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4</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N/A</a:t>
                      </a:r>
                      <a:r>
                        <a:rPr lang="en-US" sz="1050" baseline="0">
                          <a:effectLst/>
                          <a:latin typeface="Calibri"/>
                          <a:ea typeface="Calibri"/>
                          <a:cs typeface="Times New Roman"/>
                        </a:rPr>
                        <a:t> – </a:t>
                      </a:r>
                      <a:r>
                        <a:rPr lang="en-US" sz="1050">
                          <a:effectLst/>
                          <a:latin typeface="Calibri"/>
                          <a:ea typeface="Calibri"/>
                          <a:cs typeface="Times New Roman"/>
                        </a:rPr>
                        <a:t>ADC data</a:t>
                      </a:r>
                      <a:r>
                        <a:rPr lang="en-US" sz="1050" baseline="0">
                          <a:effectLst/>
                          <a:latin typeface="Calibri"/>
                          <a:ea typeface="Calibri"/>
                          <a:cs typeface="Times New Roman"/>
                        </a:rPr>
                        <a:t> </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ADC data </a:t>
                      </a:r>
                      <a:r>
                        <a:rPr lang="en-US" sz="1050">
                          <a:effectLst/>
                          <a:latin typeface="Calibri"/>
                          <a:ea typeface="Calibri"/>
                          <a:cs typeface="Times New Roman"/>
                          <a:sym typeface="Wingdings" panose="05000000000000000000" pitchFamily="2" charset="2"/>
                        </a:rPr>
                        <a:t> </a:t>
                      </a:r>
                      <a:r>
                        <a:rPr lang="en-US" sz="1050">
                          <a:effectLst/>
                          <a:latin typeface="Calibri"/>
                          <a:ea typeface="Calibri"/>
                          <a:cs typeface="Times New Roman"/>
                        </a:rPr>
                        <a:t>DMUX</a:t>
                      </a:r>
                      <a:r>
                        <a:rPr lang="en-US" sz="1050" baseline="0">
                          <a:effectLst/>
                          <a:latin typeface="Calibri"/>
                          <a:ea typeface="Calibri"/>
                          <a:cs typeface="Times New Roman"/>
                        </a:rPr>
                        <a:t> </a:t>
                      </a:r>
                      <a:r>
                        <a:rPr lang="en-US" sz="1050" baseline="0">
                          <a:effectLst/>
                          <a:latin typeface="Calibri"/>
                          <a:ea typeface="Calibri"/>
                          <a:cs typeface="Times New Roman"/>
                          <a:sym typeface="Wingdings" panose="05000000000000000000" pitchFamily="2" charset="2"/>
                        </a:rPr>
                        <a:t> </a:t>
                      </a:r>
                      <a:r>
                        <a:rPr lang="en-US" sz="1050">
                          <a:effectLst/>
                          <a:latin typeface="Calibri"/>
                          <a:ea typeface="Calibri"/>
                          <a:cs typeface="Times New Roman"/>
                        </a:rPr>
                        <a:t>Serializer</a:t>
                      </a:r>
                      <a:r>
                        <a:rPr lang="en-US" sz="1050" baseline="0">
                          <a:effectLst/>
                          <a:latin typeface="Calibri"/>
                          <a:ea typeface="Calibri"/>
                          <a:cs typeface="Times New Roman"/>
                        </a:rPr>
                        <a:t> </a:t>
                      </a:r>
                      <a:r>
                        <a:rPr lang="en-US" sz="1050" baseline="0">
                          <a:effectLst/>
                          <a:latin typeface="Calibri"/>
                          <a:ea typeface="Calibri"/>
                          <a:cs typeface="Times New Roman"/>
                          <a:sym typeface="Wingdings" panose="05000000000000000000" pitchFamily="2" charset="2"/>
                        </a:rPr>
                        <a:t> </a:t>
                      </a:r>
                      <a:r>
                        <a:rPr lang="en-US" sz="1050">
                          <a:effectLst/>
                          <a:latin typeface="Calibri"/>
                          <a:ea typeface="Calibri"/>
                          <a:cs typeface="Times New Roman"/>
                        </a:rPr>
                        <a:t>LVDS TX</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5"/>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5</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Patt1</a:t>
                      </a:r>
                      <a:r>
                        <a:rPr lang="en-US" sz="1050" baseline="0">
                          <a:effectLst/>
                          <a:latin typeface="Calibri"/>
                          <a:ea typeface="Calibri"/>
                          <a:cs typeface="Times New Roman"/>
                        </a:rPr>
                        <a:t>: 0xA’s ↔ 0x5’s</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Serializer/LVDS TX</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6"/>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6</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Patt2: 000’s </a:t>
                      </a:r>
                      <a:r>
                        <a:rPr lang="en-US" sz="1050" baseline="0">
                          <a:effectLst/>
                          <a:latin typeface="Calibri"/>
                          <a:ea typeface="Calibri"/>
                          <a:cs typeface="Times New Roman"/>
                        </a:rPr>
                        <a:t>↔ 111’s</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Serializer/LVDS TX</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7"/>
                  </a:ext>
                </a:extLst>
              </a:tr>
              <a:tr h="224955">
                <a:tc>
                  <a:txBody>
                    <a:bodyPr/>
                    <a:lstStyle/>
                    <a:p>
                      <a:pPr marL="0" marR="0" algn="ctr">
                        <a:lnSpc>
                          <a:spcPct val="115000"/>
                        </a:lnSpc>
                        <a:spcBef>
                          <a:spcPts val="0"/>
                        </a:spcBef>
                        <a:spcAft>
                          <a:spcPts val="0"/>
                        </a:spcAft>
                      </a:pPr>
                      <a:r>
                        <a:rPr lang="en-US" sz="1050">
                          <a:effectLst/>
                          <a:latin typeface="Calibri"/>
                          <a:ea typeface="Calibri"/>
                          <a:cs typeface="Times New Roman"/>
                        </a:rPr>
                        <a:t>7</a:t>
                      </a:r>
                    </a:p>
                  </a:txBody>
                  <a:tcPr marL="68580" marR="68580" marT="0" marB="0" anchor="ctr">
                    <a:lnL w="28575" cap="flat" cmpd="sng" algn="ctr">
                      <a:solidFill>
                        <a:srgbClr val="000000"/>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050">
                          <a:effectLst/>
                          <a:latin typeface="Calibri"/>
                          <a:ea typeface="Calibri"/>
                          <a:cs typeface="Times New Roman"/>
                        </a:rPr>
                        <a:t>Patt3:</a:t>
                      </a:r>
                      <a:r>
                        <a:rPr lang="en-US" sz="1050" baseline="0">
                          <a:effectLst/>
                          <a:latin typeface="Calibri"/>
                          <a:ea typeface="Calibri"/>
                          <a:cs typeface="Times New Roman"/>
                        </a:rPr>
                        <a:t> Ramp</a:t>
                      </a:r>
                      <a:endParaRPr lang="en-US" sz="1050">
                        <a:effectLst/>
                        <a:latin typeface="Calibri"/>
                        <a:ea typeface="Calibri"/>
                        <a:cs typeface="Times New Roman"/>
                      </a:endParaRPr>
                    </a:p>
                  </a:txBody>
                  <a:tcPr marL="68580" marR="68580" marT="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50">
                          <a:effectLst/>
                          <a:latin typeface="Calibri"/>
                          <a:ea typeface="Calibri"/>
                          <a:cs typeface="Times New Roman"/>
                        </a:rPr>
                        <a:t>Serializer/LVDS TX</a:t>
                      </a:r>
                    </a:p>
                  </a:txBody>
                  <a:tcPr marL="68580" marR="68580" marT="0" marB="0" anchor="ctr">
                    <a:lnL w="6350" cap="flat" cmpd="sng" algn="ctr">
                      <a:solidFill>
                        <a:schemeClr val="bg1">
                          <a:lumMod val="85000"/>
                        </a:schemeClr>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Rectangle 5"/>
          <p:cNvSpPr/>
          <p:nvPr/>
        </p:nvSpPr>
        <p:spPr>
          <a:xfrm>
            <a:off x="1655320" y="2494940"/>
            <a:ext cx="2156360" cy="253916"/>
          </a:xfrm>
          <a:prstGeom prst="rect">
            <a:avLst/>
          </a:prstGeom>
        </p:spPr>
        <p:txBody>
          <a:bodyPr wrap="none">
            <a:spAutoFit/>
          </a:bodyPr>
          <a:lstStyle/>
          <a:p>
            <a:r>
              <a:rPr lang="en-US" sz="1050" b="1"/>
              <a:t>Test modes of digital back-end</a:t>
            </a:r>
            <a:endParaRPr lang="en-US" sz="1050"/>
          </a:p>
        </p:txBody>
      </p:sp>
      <p:grpSp>
        <p:nvGrpSpPr>
          <p:cNvPr id="28" name="Group 27"/>
          <p:cNvGrpSpPr/>
          <p:nvPr/>
        </p:nvGrpSpPr>
        <p:grpSpPr>
          <a:xfrm>
            <a:off x="4728435" y="651500"/>
            <a:ext cx="4336950" cy="4166963"/>
            <a:chOff x="4687215" y="651500"/>
            <a:chExt cx="4336950" cy="4166963"/>
          </a:xfrm>
        </p:grpSpPr>
        <p:grpSp>
          <p:nvGrpSpPr>
            <p:cNvPr id="27" name="Group 26"/>
            <p:cNvGrpSpPr/>
            <p:nvPr/>
          </p:nvGrpSpPr>
          <p:grpSpPr>
            <a:xfrm>
              <a:off x="4687215" y="651500"/>
              <a:ext cx="3802095" cy="3955715"/>
              <a:chOff x="4687215" y="651500"/>
              <a:chExt cx="3802095" cy="3955715"/>
            </a:xfrm>
          </p:grpSpPr>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87215" y="651500"/>
                <a:ext cx="1937374" cy="2288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5877770" y="1957270"/>
                <a:ext cx="2573135" cy="111374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27312" y="1957270"/>
                <a:ext cx="1011318" cy="11521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20169" y="2240391"/>
                <a:ext cx="980056" cy="23668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78005" y="2235441"/>
                <a:ext cx="2611305" cy="237177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36"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77770" y="3063895"/>
              <a:ext cx="3146395" cy="175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18</a:t>
            </a:fld>
            <a:endParaRPr lang="en-US"/>
          </a:p>
        </p:txBody>
      </p:sp>
    </p:spTree>
    <p:extLst>
      <p:ext uri="{BB962C8B-B14F-4D97-AF65-F5344CB8AC3E}">
        <p14:creationId xmlns:p14="http://schemas.microsoft.com/office/powerpoint/2010/main" val="201208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ADC Optimization</a:t>
            </a:r>
          </a:p>
        </p:txBody>
      </p:sp>
      <p:sp>
        <p:nvSpPr>
          <p:cNvPr id="4" name="Content Placeholder 2"/>
          <p:cNvSpPr>
            <a:spLocks noGrp="1"/>
          </p:cNvSpPr>
          <p:nvPr>
            <p:ph idx="4294967295"/>
          </p:nvPr>
        </p:nvSpPr>
        <p:spPr>
          <a:xfrm>
            <a:off x="232235" y="613094"/>
            <a:ext cx="8372291" cy="2227491"/>
          </a:xfrm>
        </p:spPr>
        <p:txBody>
          <a:bodyPr>
            <a:noAutofit/>
          </a:bodyPr>
          <a:lstStyle/>
          <a:p>
            <a:pPr marL="233362" lvl="1" indent="0">
              <a:buNone/>
            </a:pPr>
            <a:r>
              <a:rPr lang="en-US" sz="1400" b="1"/>
              <a:t>Optimization on the capacitor array (I)</a:t>
            </a:r>
          </a:p>
          <a:p>
            <a:pPr lvl="1"/>
            <a:r>
              <a:rPr lang="en-US" sz="1300"/>
              <a:t>The optimization was aimed to improve both resolution (ENOB) and linearity performance of the ADC</a:t>
            </a:r>
          </a:p>
          <a:p>
            <a:pPr lvl="1"/>
            <a:r>
              <a:rPr lang="en-US" sz="1300"/>
              <a:t>These optimization was performed on the capacitor array of the ADC, which is based on a binary weighted split capacitor DAC implemented by MSB and LSB section</a:t>
            </a:r>
          </a:p>
          <a:p>
            <a:pPr lvl="1"/>
            <a:r>
              <a:rPr lang="en-US" sz="1300"/>
              <a:t>Due to routing of interconnections, critical parasitic capacitors that impact performance were carefully identified from the extracted view (PEX) of the layout</a:t>
            </a:r>
          </a:p>
          <a:p>
            <a:pPr lvl="1"/>
            <a:r>
              <a:rPr lang="en-US" sz="1300"/>
              <a:t>Given the results we pushed the minimum parasitic cap considered for extraction down to &lt; 0.001fF</a:t>
            </a:r>
          </a:p>
        </p:txBody>
      </p:sp>
      <p:grpSp>
        <p:nvGrpSpPr>
          <p:cNvPr id="16" name="Group 15"/>
          <p:cNvGrpSpPr/>
          <p:nvPr/>
        </p:nvGrpSpPr>
        <p:grpSpPr>
          <a:xfrm>
            <a:off x="5224885" y="2586647"/>
            <a:ext cx="3187615" cy="2097378"/>
            <a:chOff x="114467" y="3287624"/>
            <a:chExt cx="2177184" cy="1733369"/>
          </a:xfrm>
        </p:grpSpPr>
        <p:grpSp>
          <p:nvGrpSpPr>
            <p:cNvPr id="17" name="Group 16"/>
            <p:cNvGrpSpPr/>
            <p:nvPr/>
          </p:nvGrpSpPr>
          <p:grpSpPr>
            <a:xfrm>
              <a:off x="152400" y="3339845"/>
              <a:ext cx="2139251" cy="1645895"/>
              <a:chOff x="228600" y="3339845"/>
              <a:chExt cx="2139251" cy="1645895"/>
            </a:xfrm>
          </p:grpSpPr>
          <p:pic>
            <p:nvPicPr>
              <p:cNvPr id="19" name="Picture 4"/>
              <p:cNvPicPr>
                <a:picLocks noChangeAspect="1" noChangeArrowheads="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8600" y="3339845"/>
                <a:ext cx="2139251" cy="164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80443" y="3530785"/>
                <a:ext cx="1127983" cy="127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 name="Rounded Rectangle 17"/>
            <p:cNvSpPr/>
            <p:nvPr/>
          </p:nvSpPr>
          <p:spPr>
            <a:xfrm>
              <a:off x="114467" y="3287624"/>
              <a:ext cx="1623456" cy="1733369"/>
            </a:xfrm>
            <a:prstGeom prst="roundRect">
              <a:avLst>
                <a:gd name="adj" fmla="val 486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p:cNvCxnSpPr/>
          <p:nvPr/>
        </p:nvCxnSpPr>
        <p:spPr>
          <a:xfrm>
            <a:off x="4956050" y="2640628"/>
            <a:ext cx="0" cy="2001178"/>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55251" y="2582372"/>
            <a:ext cx="4265463" cy="2097377"/>
            <a:chOff x="555251" y="2582372"/>
            <a:chExt cx="4265463" cy="2097377"/>
          </a:xfrm>
        </p:grpSpPr>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43" y="2682723"/>
              <a:ext cx="4203471"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555251" y="2582372"/>
              <a:ext cx="2442144" cy="2097377"/>
            </a:xfrm>
            <a:prstGeom prst="roundRect">
              <a:avLst>
                <a:gd name="adj" fmla="val 4864"/>
              </a:avLst>
            </a:prstGeom>
            <a:noFill/>
            <a:ln>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19</a:t>
            </a:fld>
            <a:endParaRPr lang="en-US"/>
          </a:p>
        </p:txBody>
      </p:sp>
    </p:spTree>
    <p:extLst>
      <p:ext uri="{BB962C8B-B14F-4D97-AF65-F5344CB8AC3E}">
        <p14:creationId xmlns:p14="http://schemas.microsoft.com/office/powerpoint/2010/main" val="154082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99085" y="728310"/>
            <a:ext cx="7282985" cy="3995966"/>
          </a:xfrm>
          <a:prstGeom prst="rect">
            <a:avLst/>
          </a:prstGeom>
          <a:noFill/>
        </p:spPr>
        <p:txBody>
          <a:bodyPr wrap="square" rtlCol="0" anchor="t">
            <a:spAutoFit/>
          </a:bodyPr>
          <a:lstStyle/>
          <a:p>
            <a:pPr marL="171450" indent="-171450" algn="just">
              <a:spcAft>
                <a:spcPts val="200"/>
              </a:spcAft>
              <a:buClr>
                <a:srgbClr val="C00000"/>
              </a:buClr>
              <a:buFont typeface="Arial" panose="020B0604020202020204" pitchFamily="34" charset="0"/>
              <a:buChar char="•"/>
            </a:pPr>
            <a:r>
              <a:rPr lang="en-US" sz="1300" dirty="0"/>
              <a:t>A new version of CRYO has been developed and submitted during the fall last year (2019)</a:t>
            </a:r>
          </a:p>
          <a:p>
            <a:pPr marL="171450" indent="-171450" algn="just">
              <a:spcAft>
                <a:spcPts val="200"/>
              </a:spcAft>
              <a:buClr>
                <a:srgbClr val="C00000"/>
              </a:buClr>
              <a:buFont typeface="Arial" panose="020B0604020202020204" pitchFamily="34" charset="0"/>
              <a:buChar char="•"/>
            </a:pPr>
            <a:endParaRPr lang="en-US" sz="1300" dirty="0"/>
          </a:p>
          <a:p>
            <a:pPr marL="171450" indent="-171450" algn="just">
              <a:spcAft>
                <a:spcPts val="200"/>
              </a:spcAft>
              <a:buClr>
                <a:srgbClr val="C00000"/>
              </a:buClr>
              <a:buFont typeface="Arial" panose="020B0604020202020204" pitchFamily="34" charset="0"/>
              <a:buChar char="•"/>
            </a:pPr>
            <a:r>
              <a:rPr lang="en-US" sz="1300" dirty="0"/>
              <a:t>This version is aimed to meet the noise specifications of the </a:t>
            </a:r>
            <a:r>
              <a:rPr lang="en-US" sz="1300" dirty="0" err="1"/>
              <a:t>nEXO</a:t>
            </a:r>
            <a:r>
              <a:rPr lang="en-US" sz="1300" dirty="0"/>
              <a:t> experiment and addresses the issues observed during the characterization of the first iteration</a:t>
            </a:r>
            <a:endParaRPr lang="en-US" sz="1300" dirty="0">
              <a:cs typeface="Arial"/>
            </a:endParaRPr>
          </a:p>
          <a:p>
            <a:pPr algn="just">
              <a:spcAft>
                <a:spcPts val="200"/>
              </a:spcAft>
              <a:buClr>
                <a:srgbClr val="C00000"/>
              </a:buClr>
            </a:pPr>
            <a:endParaRPr lang="en-US" sz="1300" dirty="0"/>
          </a:p>
          <a:p>
            <a:pPr marL="171450" indent="-171450" algn="just">
              <a:spcAft>
                <a:spcPts val="200"/>
              </a:spcAft>
              <a:buClr>
                <a:srgbClr val="C00000"/>
              </a:buClr>
              <a:buFont typeface="Arial" panose="020B0604020202020204" pitchFamily="34" charset="0"/>
              <a:buChar char="•"/>
            </a:pPr>
            <a:r>
              <a:rPr lang="en-US" sz="1300" dirty="0"/>
              <a:t>As described in the following sections, the new modifications and improvements include:</a:t>
            </a:r>
            <a:endParaRPr lang="en-US" sz="1300" dirty="0">
              <a:cs typeface="Arial"/>
            </a:endParaRPr>
          </a:p>
          <a:p>
            <a:pPr marL="628650" lvl="1" indent="-171450">
              <a:spcAft>
                <a:spcPts val="200"/>
              </a:spcAft>
              <a:buClr>
                <a:srgbClr val="C00000"/>
              </a:buClr>
              <a:buFont typeface="Arial" panose="020B0604020202020204" pitchFamily="34" charset="0"/>
              <a:buChar char="•"/>
            </a:pPr>
            <a:r>
              <a:rPr lang="en-US" sz="1200" dirty="0"/>
              <a:t>Resized front-end preamplifier to meet noise specifications at the target </a:t>
            </a:r>
            <a:r>
              <a:rPr lang="en-US" sz="1200" dirty="0" err="1"/>
              <a:t>Cdet</a:t>
            </a:r>
            <a:r>
              <a:rPr lang="en-US" sz="1200" dirty="0"/>
              <a:t> (40pF)</a:t>
            </a:r>
            <a:endParaRPr lang="en-US" sz="1200" dirty="0">
              <a:cs typeface="Arial"/>
            </a:endParaRPr>
          </a:p>
          <a:p>
            <a:pPr marL="628650" lvl="1" indent="-171450">
              <a:spcAft>
                <a:spcPts val="200"/>
              </a:spcAft>
              <a:buClr>
                <a:srgbClr val="C00000"/>
              </a:buClr>
              <a:buFont typeface="Arial" panose="020B0604020202020204" pitchFamily="34" charset="0"/>
              <a:buChar char="•"/>
            </a:pPr>
            <a:r>
              <a:rPr lang="en-US" sz="1200" dirty="0"/>
              <a:t>Improved noise contribution of baseline holder</a:t>
            </a:r>
            <a:endParaRPr lang="en-US" sz="1200" dirty="0">
              <a:cs typeface="Arial"/>
            </a:endParaRPr>
          </a:p>
          <a:p>
            <a:pPr marL="628650" lvl="1" indent="-171450">
              <a:spcAft>
                <a:spcPts val="200"/>
              </a:spcAft>
              <a:buClr>
                <a:srgbClr val="C00000"/>
              </a:buClr>
              <a:buFont typeface="Arial" panose="020B0604020202020204" pitchFamily="34" charset="0"/>
              <a:buChar char="•"/>
            </a:pPr>
            <a:r>
              <a:rPr lang="en-US" sz="1200" dirty="0"/>
              <a:t>Modified digital back-end to eliminate “ghost effect” observed on the first iteration</a:t>
            </a:r>
          </a:p>
          <a:p>
            <a:pPr marL="628650" lvl="1" indent="-171450">
              <a:spcAft>
                <a:spcPts val="200"/>
              </a:spcAft>
              <a:buClr>
                <a:srgbClr val="C00000"/>
              </a:buClr>
              <a:buFont typeface="Arial" panose="020B0604020202020204" pitchFamily="34" charset="0"/>
              <a:buChar char="•"/>
            </a:pPr>
            <a:r>
              <a:rPr lang="en-US" sz="1200" dirty="0"/>
              <a:t>Optimized capacitor array of the ADC to improve ENOB and linearity performance</a:t>
            </a:r>
            <a:endParaRPr lang="en-US" sz="1200" dirty="0">
              <a:cs typeface="Arial"/>
            </a:endParaRPr>
          </a:p>
          <a:p>
            <a:pPr marL="628650" lvl="1" indent="-171450">
              <a:spcAft>
                <a:spcPts val="200"/>
              </a:spcAft>
              <a:buClr>
                <a:srgbClr val="C00000"/>
              </a:buClr>
              <a:buFont typeface="Arial" panose="020B0604020202020204" pitchFamily="34" charset="0"/>
              <a:buChar char="•"/>
            </a:pPr>
            <a:r>
              <a:rPr lang="en-US" sz="1200" dirty="0"/>
              <a:t>Improved analog monitor module with input/output rail-to-rail operation to fix saturation at cold temperature</a:t>
            </a:r>
            <a:endParaRPr lang="en-US" sz="1200" dirty="0">
              <a:cs typeface="Arial"/>
            </a:endParaRPr>
          </a:p>
          <a:p>
            <a:pPr marL="628650" lvl="1" indent="-171450">
              <a:spcAft>
                <a:spcPts val="200"/>
              </a:spcAft>
              <a:buClr>
                <a:srgbClr val="C00000"/>
              </a:buClr>
              <a:buFont typeface="Arial" panose="020B0604020202020204" pitchFamily="34" charset="0"/>
              <a:buChar char="•"/>
            </a:pPr>
            <a:r>
              <a:rPr lang="en-US" sz="1200" dirty="0"/>
              <a:t>Mode for low power operation on the ADC section to achieve</a:t>
            </a:r>
            <a:r>
              <a:rPr lang="en-US" sz="1200" dirty="0">
                <a:sym typeface="Wingdings" panose="05000000000000000000" pitchFamily="2" charset="2"/>
              </a:rPr>
              <a:t> ~20% overall power reduction. This feature can be enabled or disabled using SACI interface</a:t>
            </a:r>
            <a:endParaRPr lang="en-US" sz="1200" dirty="0">
              <a:cs typeface="Arial"/>
            </a:endParaRPr>
          </a:p>
          <a:p>
            <a:pPr marL="628650" lvl="1" indent="-171450">
              <a:spcAft>
                <a:spcPts val="200"/>
              </a:spcAft>
              <a:buClr>
                <a:srgbClr val="C00000"/>
              </a:buClr>
              <a:buFont typeface="Arial" panose="020B0604020202020204" pitchFamily="34" charset="0"/>
              <a:buChar char="•"/>
            </a:pPr>
            <a:r>
              <a:rPr lang="en-US" sz="1200" dirty="0">
                <a:sym typeface="Wingdings" panose="05000000000000000000" pitchFamily="2" charset="2"/>
              </a:rPr>
              <a:t>Improved synchronization scheme to latch CRYO with both the external master clock and the external enable signal to stream data out (Start-of-Readout)</a:t>
            </a:r>
            <a:endParaRPr lang="en-US" sz="1200" dirty="0">
              <a:cs typeface="Arial"/>
            </a:endParaRPr>
          </a:p>
          <a:p>
            <a:pPr marL="171450" indent="-171450" algn="just">
              <a:spcAft>
                <a:spcPts val="200"/>
              </a:spcAft>
              <a:buClr>
                <a:srgbClr val="C00000"/>
              </a:buClr>
              <a:buFont typeface="Arial" panose="020B0604020202020204" pitchFamily="34" charset="0"/>
              <a:buChar char="•"/>
            </a:pPr>
            <a:endParaRPr lang="en-US" sz="1300" dirty="0"/>
          </a:p>
          <a:p>
            <a:pPr marL="171450" indent="-171450" algn="just">
              <a:spcAft>
                <a:spcPts val="200"/>
              </a:spcAft>
              <a:buClr>
                <a:srgbClr val="C00000"/>
              </a:buClr>
              <a:buFont typeface="Arial" panose="020B0604020202020204" pitchFamily="34" charset="0"/>
              <a:buChar char="•"/>
            </a:pPr>
            <a:r>
              <a:rPr lang="en-US" sz="1300" dirty="0"/>
              <a:t>The new chip is expected to be back mid-February</a:t>
            </a:r>
            <a:endParaRPr lang="en-US" sz="1300" dirty="0">
              <a:cs typeface="Arial"/>
            </a:endParaRPr>
          </a:p>
        </p:txBody>
      </p:sp>
      <p:sp>
        <p:nvSpPr>
          <p:cNvPr id="4" name="Title 3"/>
          <p:cNvSpPr>
            <a:spLocks noGrp="1"/>
          </p:cNvSpPr>
          <p:nvPr>
            <p:ph type="title"/>
          </p:nvPr>
        </p:nvSpPr>
        <p:spPr>
          <a:xfrm>
            <a:off x="451822" y="72999"/>
            <a:ext cx="8103570" cy="307777"/>
          </a:xfrm>
        </p:spPr>
        <p:txBody>
          <a:bodyPr wrap="square">
            <a:spAutoFit/>
          </a:bodyPr>
          <a:lstStyle/>
          <a:p>
            <a:r>
              <a:rPr lang="en-US"/>
              <a:t>About the new CRYO version</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a:t>
            </a:fld>
            <a:endParaRPr lang="en-US"/>
          </a:p>
        </p:txBody>
      </p:sp>
    </p:spTree>
    <p:extLst>
      <p:ext uri="{BB962C8B-B14F-4D97-AF65-F5344CB8AC3E}">
        <p14:creationId xmlns:p14="http://schemas.microsoft.com/office/powerpoint/2010/main" val="30339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0640" y="2802190"/>
            <a:ext cx="4094682"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p:txBody>
          <a:bodyPr/>
          <a:lstStyle/>
          <a:p>
            <a:r>
              <a:rPr lang="en-US"/>
              <a:t>ADC Optimization</a:t>
            </a:r>
          </a:p>
        </p:txBody>
      </p:sp>
      <p:sp>
        <p:nvSpPr>
          <p:cNvPr id="4" name="Content Placeholder 2"/>
          <p:cNvSpPr>
            <a:spLocks noGrp="1"/>
          </p:cNvSpPr>
          <p:nvPr>
            <p:ph idx="4294967295"/>
          </p:nvPr>
        </p:nvSpPr>
        <p:spPr>
          <a:xfrm>
            <a:off x="232235" y="613095"/>
            <a:ext cx="8257075" cy="1958655"/>
          </a:xfrm>
        </p:spPr>
        <p:txBody>
          <a:bodyPr vert="horz" lIns="0" tIns="0" rIns="0" bIns="0" rtlCol="0" anchor="t">
            <a:noAutofit/>
          </a:bodyPr>
          <a:lstStyle/>
          <a:p>
            <a:pPr marL="233045" lvl="1" indent="0">
              <a:buNone/>
            </a:pPr>
            <a:r>
              <a:rPr lang="en-US" sz="1400" b="1"/>
              <a:t>Optimization on the capacitor array (II)</a:t>
            </a:r>
            <a:endParaRPr lang="en-US"/>
          </a:p>
          <a:p>
            <a:pPr lvl="1" indent="-223520"/>
            <a:r>
              <a:rPr lang="en-US" sz="1300">
                <a:latin typeface="Arial"/>
                <a:cs typeface="Arial"/>
              </a:rPr>
              <a:t>These critical parasitics appeared in parallel to the main capacitors of the array; from top plates to ground in the MSB and LSB sections and in cross-coupling around the bridge capacitor</a:t>
            </a:r>
          </a:p>
          <a:p>
            <a:pPr lvl="1" indent="-223520"/>
            <a:r>
              <a:rPr lang="en-US" sz="1300"/>
              <a:t>The error introduced by those parasitics was substantially minimized by properly trimming the routing of interconnections</a:t>
            </a:r>
          </a:p>
          <a:p>
            <a:pPr lvl="1" indent="-223520"/>
            <a:r>
              <a:rPr lang="en-US" sz="1300">
                <a:latin typeface="Arial"/>
                <a:cs typeface="Arial"/>
              </a:rPr>
              <a:t>After optimizations, the parasitic caps in parallel to the main capacitor array followed a binary weighted arrangement with mismatch error &lt;0.01%; the crossed coupling capacitor was removed and parasitics with respect to ground were reduced by more than 50%</a:t>
            </a:r>
          </a:p>
          <a:p>
            <a:pPr lvl="1" indent="-223520"/>
            <a:endParaRPr lang="en-US" sz="1300"/>
          </a:p>
        </p:txBody>
      </p:sp>
      <p:sp>
        <p:nvSpPr>
          <p:cNvPr id="2" name="Right Arrow 1"/>
          <p:cNvSpPr/>
          <p:nvPr/>
        </p:nvSpPr>
        <p:spPr>
          <a:xfrm>
            <a:off x="4176087" y="3632044"/>
            <a:ext cx="530839" cy="331011"/>
          </a:xfrm>
          <a:prstGeom prst="rightArrow">
            <a:avLst>
              <a:gd name="adj1" fmla="val 63194"/>
              <a:gd name="adj2" fmla="val 53958"/>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OPT</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2248" y="2802190"/>
            <a:ext cx="4162707"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1"/>
          </p:nvPr>
        </p:nvSpPr>
        <p:spPr>
          <a:xfrm>
            <a:off x="8823263" y="4738690"/>
            <a:ext cx="318932" cy="404813"/>
          </a:xfrm>
        </p:spPr>
        <p:txBody>
          <a:bodyPr/>
          <a:lstStyle/>
          <a:p>
            <a:fld id="{5BD36294-2849-48A8-8531-5354CF3095D2}" type="slidenum">
              <a:rPr lang="en-US" smtClean="0"/>
              <a:pPr/>
              <a:t>20</a:t>
            </a:fld>
            <a:endParaRPr lang="en-US"/>
          </a:p>
        </p:txBody>
      </p:sp>
    </p:spTree>
    <p:extLst>
      <p:ext uri="{BB962C8B-B14F-4D97-AF65-F5344CB8AC3E}">
        <p14:creationId xmlns:p14="http://schemas.microsoft.com/office/powerpoint/2010/main" val="1800802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ADC Optimization – ENOB</a:t>
            </a:r>
          </a:p>
        </p:txBody>
      </p:sp>
      <p:grpSp>
        <p:nvGrpSpPr>
          <p:cNvPr id="5" name="Group 4"/>
          <p:cNvGrpSpPr/>
          <p:nvPr/>
        </p:nvGrpSpPr>
        <p:grpSpPr>
          <a:xfrm>
            <a:off x="40210" y="863841"/>
            <a:ext cx="4840432" cy="3628159"/>
            <a:chOff x="363631" y="924839"/>
            <a:chExt cx="4400393" cy="3298326"/>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631" y="924839"/>
              <a:ext cx="4400393" cy="3298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xmlns="" id="{6D6611B3-E2F7-416B-B657-C157EFD0B22E}"/>
                </a:ext>
              </a:extLst>
            </p:cNvPr>
            <p:cNvSpPr/>
            <p:nvPr/>
          </p:nvSpPr>
          <p:spPr>
            <a:xfrm>
              <a:off x="2698460" y="1625941"/>
              <a:ext cx="1639513" cy="601564"/>
            </a:xfrm>
            <a:prstGeom prst="rect">
              <a:avLst/>
            </a:prstGeom>
          </p:spPr>
          <p:txBody>
            <a:bodyPr wrap="square">
              <a:spAutoFit/>
            </a:bodyPr>
            <a:lstStyle/>
            <a:p>
              <a:pPr marL="100013" indent="-214313">
                <a:buClr>
                  <a:schemeClr val="bg2"/>
                </a:buClr>
                <a:buFont typeface="Arial" panose="020B0604020202020204" pitchFamily="34" charset="0"/>
                <a:buChar char="•"/>
              </a:pPr>
              <a:r>
                <a:rPr lang="en-US" sz="900" b="1"/>
                <a:t>Temperature = -186</a:t>
              </a:r>
              <a:r>
                <a:rPr lang="en-US" sz="900" b="1">
                  <a:latin typeface="Calibri Light"/>
                </a:rPr>
                <a:t>⁰</a:t>
              </a:r>
              <a:r>
                <a:rPr lang="en-US" sz="900" b="1"/>
                <a:t>C</a:t>
              </a:r>
            </a:p>
            <a:p>
              <a:pPr marL="100013" indent="-214313">
                <a:buClr>
                  <a:schemeClr val="bg2"/>
                </a:buClr>
                <a:buFont typeface="Arial" panose="020B0604020202020204" pitchFamily="34" charset="0"/>
                <a:buChar char="•"/>
              </a:pPr>
              <a:r>
                <a:rPr lang="en-US" sz="900"/>
                <a:t>FFT  = 1024</a:t>
              </a:r>
            </a:p>
            <a:p>
              <a:pPr marL="100013" indent="-214313">
                <a:buClr>
                  <a:schemeClr val="bg2"/>
                </a:buClr>
                <a:buFont typeface="Arial" panose="020B0604020202020204" pitchFamily="34" charset="0"/>
                <a:buChar char="•"/>
              </a:pPr>
              <a:r>
                <a:rPr lang="en-US" sz="900">
                  <a:latin typeface="+mj-lt"/>
                </a:rPr>
                <a:t>Fin = 242.187kHz</a:t>
              </a:r>
            </a:p>
            <a:p>
              <a:pPr marL="100013" indent="-214313">
                <a:buClr>
                  <a:schemeClr val="bg2"/>
                </a:buClr>
                <a:buFont typeface="Arial" panose="020B0604020202020204" pitchFamily="34" charset="0"/>
                <a:buChar char="•"/>
              </a:pPr>
              <a:r>
                <a:rPr lang="en-US" sz="900">
                  <a:latin typeface="+mj-lt"/>
                </a:rPr>
                <a:t>Fs = 8MHz</a:t>
              </a:r>
            </a:p>
          </p:txBody>
        </p:sp>
      </p:grpSp>
      <p:graphicFrame>
        <p:nvGraphicFramePr>
          <p:cNvPr id="7" name="Table 6"/>
          <p:cNvGraphicFramePr>
            <a:graphicFrameLocks noGrp="1"/>
          </p:cNvGraphicFramePr>
          <p:nvPr>
            <p:extLst>
              <p:ext uri="{D42A27DB-BD31-4B8C-83A1-F6EECF244321}">
                <p14:modId xmlns:p14="http://schemas.microsoft.com/office/powerpoint/2010/main" val="2009698283"/>
              </p:ext>
            </p:extLst>
          </p:nvPr>
        </p:nvGraphicFramePr>
        <p:xfrm>
          <a:off x="4687215" y="1280530"/>
          <a:ext cx="4224550" cy="1233053"/>
        </p:xfrm>
        <a:graphic>
          <a:graphicData uri="http://schemas.openxmlformats.org/drawingml/2006/table">
            <a:tbl>
              <a:tblPr bandRow="1">
                <a:tableStyleId>{5C22544A-7EE6-4342-B048-85BDC9FD1C3A}</a:tableStyleId>
              </a:tblPr>
              <a:tblGrid>
                <a:gridCol w="1063361">
                  <a:extLst>
                    <a:ext uri="{9D8B030D-6E8A-4147-A177-3AD203B41FA5}">
                      <a16:colId xmlns:a16="http://schemas.microsoft.com/office/drawing/2014/main" xmlns="" val="20000"/>
                    </a:ext>
                  </a:extLst>
                </a:gridCol>
                <a:gridCol w="1187549">
                  <a:extLst>
                    <a:ext uri="{9D8B030D-6E8A-4147-A177-3AD203B41FA5}">
                      <a16:colId xmlns:a16="http://schemas.microsoft.com/office/drawing/2014/main" xmlns="" val="20001"/>
                    </a:ext>
                  </a:extLst>
                </a:gridCol>
                <a:gridCol w="1973640">
                  <a:extLst>
                    <a:ext uri="{9D8B030D-6E8A-4147-A177-3AD203B41FA5}">
                      <a16:colId xmlns:a16="http://schemas.microsoft.com/office/drawing/2014/main" xmlns="" val="20002"/>
                    </a:ext>
                  </a:extLst>
                </a:gridCol>
              </a:tblGrid>
              <a:tr h="3506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n>
                            <a:noFill/>
                          </a:ln>
                          <a:solidFill>
                            <a:schemeClr val="bg1"/>
                          </a:solidFill>
                        </a:rPr>
                        <a:t>Temperatures</a:t>
                      </a:r>
                    </a:p>
                  </a:txBody>
                  <a:tcPr marL="27432" marR="27432" marT="27432" marB="27432"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US" sz="1000" b="1" dirty="0">
                          <a:ln>
                            <a:noFill/>
                          </a:ln>
                          <a:solidFill>
                            <a:schemeClr val="tx1"/>
                          </a:solidFill>
                        </a:rPr>
                        <a:t>Transient</a:t>
                      </a:r>
                    </a:p>
                  </a:txBody>
                  <a:tcPr marL="27432" marR="27432" marT="27432" marB="274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1" dirty="0">
                          <a:ln>
                            <a:noFill/>
                          </a:ln>
                          <a:solidFill>
                            <a:schemeClr val="tx1"/>
                          </a:solidFill>
                        </a:rPr>
                        <a:t>Transient + Noise</a:t>
                      </a:r>
                    </a:p>
                    <a:p>
                      <a:pPr algn="ctr"/>
                      <a:r>
                        <a:rPr lang="en-US" sz="900" b="0" dirty="0">
                          <a:ln>
                            <a:noFill/>
                          </a:ln>
                          <a:solidFill>
                            <a:schemeClr val="tx1"/>
                          </a:solidFill>
                        </a:rPr>
                        <a:t>Noise</a:t>
                      </a:r>
                      <a:r>
                        <a:rPr lang="en-US" sz="900" b="0" baseline="0" dirty="0">
                          <a:ln>
                            <a:noFill/>
                          </a:ln>
                          <a:solidFill>
                            <a:schemeClr val="tx1"/>
                          </a:solidFill>
                        </a:rPr>
                        <a:t> BW: 10 kHz – 10 GHz</a:t>
                      </a:r>
                      <a:endParaRPr lang="en-US" sz="900" b="0" dirty="0">
                        <a:ln>
                          <a:noFill/>
                        </a:ln>
                        <a:solidFill>
                          <a:schemeClr val="tx1"/>
                        </a:solidFill>
                      </a:endParaRPr>
                    </a:p>
                  </a:txBody>
                  <a:tcPr marL="27432" marR="27432" marT="27432" marB="27432"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94119">
                <a:tc>
                  <a:txBody>
                    <a:bodyPr/>
                    <a:lstStyle/>
                    <a:p>
                      <a:pPr algn="ctr"/>
                      <a:r>
                        <a:rPr lang="en-US" sz="1000" b="0" dirty="0">
                          <a:ln>
                            <a:noFill/>
                          </a:ln>
                          <a:solidFill>
                            <a:schemeClr val="tx1"/>
                          </a:solidFill>
                        </a:rPr>
                        <a:t>Room</a:t>
                      </a:r>
                    </a:p>
                  </a:txBody>
                  <a:tcPr marL="27432" marR="27432" marT="27432" marB="27432"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0" dirty="0">
                          <a:ln>
                            <a:noFill/>
                          </a:ln>
                          <a:solidFill>
                            <a:schemeClr val="tx1"/>
                          </a:solidFill>
                        </a:rPr>
                        <a:t>11.66 bit </a:t>
                      </a:r>
                      <a:endParaRPr lang="en-US" sz="1000" b="0">
                        <a:ln>
                          <a:noFill/>
                        </a:ln>
                        <a:solidFill>
                          <a:schemeClr val="tx1"/>
                        </a:solidFill>
                      </a:endParaRPr>
                    </a:p>
                  </a:txBody>
                  <a:tcPr marL="27432" marR="27432" marT="27432" marB="274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ln>
                            <a:noFill/>
                          </a:ln>
                          <a:solidFill>
                            <a:schemeClr val="tx1"/>
                          </a:solidFill>
                        </a:rPr>
                        <a:t>11.38 bit</a:t>
                      </a:r>
                      <a:endParaRPr lang="en-US" dirty="0"/>
                    </a:p>
                  </a:txBody>
                  <a:tcPr marL="27432" marR="27432" marT="27432" marB="27432"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94119">
                <a:tc>
                  <a:txBody>
                    <a:bodyPr/>
                    <a:lstStyle/>
                    <a:p>
                      <a:pPr algn="ctr"/>
                      <a:r>
                        <a:rPr lang="en-US" sz="1000" b="0" dirty="0" err="1">
                          <a:ln>
                            <a:noFill/>
                          </a:ln>
                          <a:solidFill>
                            <a:schemeClr val="tx1"/>
                          </a:solidFill>
                        </a:rPr>
                        <a:t>nEXO</a:t>
                      </a:r>
                      <a:r>
                        <a:rPr lang="en-US" sz="1000" b="0" dirty="0">
                          <a:ln>
                            <a:noFill/>
                          </a:ln>
                          <a:solidFill>
                            <a:schemeClr val="tx1"/>
                          </a:solidFill>
                        </a:rPr>
                        <a:t> (-113ºC)</a:t>
                      </a:r>
                    </a:p>
                  </a:txBody>
                  <a:tcPr marL="27432" marR="27432" marT="27432" marB="27432"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0" dirty="0">
                          <a:ln>
                            <a:noFill/>
                          </a:ln>
                          <a:solidFill>
                            <a:schemeClr val="tx1"/>
                          </a:solidFill>
                        </a:rPr>
                        <a:t>11.67 bit</a:t>
                      </a:r>
                    </a:p>
                  </a:txBody>
                  <a:tcPr marL="27432" marR="27432" marT="27432" marB="274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0" dirty="0">
                          <a:ln>
                            <a:noFill/>
                          </a:ln>
                          <a:solidFill>
                            <a:schemeClr val="tx1"/>
                          </a:solidFill>
                        </a:rPr>
                        <a:t>11.42 bit</a:t>
                      </a:r>
                    </a:p>
                  </a:txBody>
                  <a:tcPr marL="27432" marR="27432" marT="27432" marB="27432"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294119">
                <a:tc>
                  <a:txBody>
                    <a:bodyPr/>
                    <a:lstStyle/>
                    <a:p>
                      <a:pPr algn="ctr"/>
                      <a:r>
                        <a:rPr lang="en-US" sz="1000" b="1" dirty="0">
                          <a:ln>
                            <a:noFill/>
                          </a:ln>
                          <a:solidFill>
                            <a:srgbClr val="6600FF"/>
                          </a:solidFill>
                        </a:rPr>
                        <a:t>DUNE (-186ºC)</a:t>
                      </a:r>
                    </a:p>
                  </a:txBody>
                  <a:tcPr marL="27432" marR="27432" marT="27432" marB="27432" anchor="ctr">
                    <a:lnL w="19050" cap="flat" cmpd="sng" algn="ctr">
                      <a:solidFill>
                        <a:schemeClr val="tx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a:ln>
                            <a:noFill/>
                          </a:ln>
                          <a:solidFill>
                            <a:srgbClr val="6600FF"/>
                          </a:solidFill>
                        </a:rPr>
                        <a:t>11.71</a:t>
                      </a:r>
                      <a:r>
                        <a:rPr lang="en-US" sz="1000" b="1" baseline="0" dirty="0">
                          <a:ln>
                            <a:noFill/>
                          </a:ln>
                          <a:solidFill>
                            <a:srgbClr val="6600FF"/>
                          </a:solidFill>
                        </a:rPr>
                        <a:t> bit</a:t>
                      </a:r>
                      <a:endParaRPr lang="en-US" sz="1000" b="1" dirty="0">
                        <a:ln>
                          <a:noFill/>
                        </a:ln>
                        <a:solidFill>
                          <a:srgbClr val="6600FF"/>
                        </a:solidFill>
                      </a:endParaRPr>
                    </a:p>
                  </a:txBody>
                  <a:tcPr marL="27432" marR="27432" marT="27432" marB="274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b="1" dirty="0">
                          <a:ln>
                            <a:noFill/>
                          </a:ln>
                          <a:solidFill>
                            <a:srgbClr val="6600FF"/>
                          </a:solidFill>
                        </a:rPr>
                        <a:t>11.43 bit</a:t>
                      </a:r>
                    </a:p>
                  </a:txBody>
                  <a:tcPr marL="27432" marR="27432" marT="27432" marB="27432" anchor="ctr">
                    <a:lnL w="6350" cap="flat" cmpd="sng" algn="ctr">
                      <a:solidFill>
                        <a:schemeClr val="bg1">
                          <a:lumMod val="75000"/>
                        </a:schemeClr>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bl>
          </a:graphicData>
        </a:graphic>
      </p:graphicFrame>
      <p:sp>
        <p:nvSpPr>
          <p:cNvPr id="6" name="Rectangle 5"/>
          <p:cNvSpPr/>
          <p:nvPr/>
        </p:nvSpPr>
        <p:spPr>
          <a:xfrm>
            <a:off x="4572000" y="2834633"/>
            <a:ext cx="4493385" cy="1354217"/>
          </a:xfrm>
          <a:prstGeom prst="rect">
            <a:avLst/>
          </a:prstGeom>
        </p:spPr>
        <p:txBody>
          <a:bodyPr wrap="square" anchor="t">
            <a:spAutoFit/>
          </a:bodyPr>
          <a:lstStyle/>
          <a:p>
            <a:pPr marL="114300" indent="-114300">
              <a:spcAft>
                <a:spcPts val="400"/>
              </a:spcAft>
              <a:buClr>
                <a:srgbClr val="C00000"/>
              </a:buClr>
              <a:buFont typeface="Arial" panose="020B0604020202020204" pitchFamily="34" charset="0"/>
              <a:buChar char="•"/>
            </a:pPr>
            <a:r>
              <a:rPr lang="en-US" sz="1200"/>
              <a:t>Simulations were done using PEX views of the ADC</a:t>
            </a:r>
          </a:p>
          <a:p>
            <a:pPr marL="114300" indent="-114300">
              <a:spcAft>
                <a:spcPts val="400"/>
              </a:spcAft>
              <a:buClr>
                <a:srgbClr val="C00000"/>
              </a:buClr>
              <a:buFont typeface="Arial" panose="020B0604020202020204" pitchFamily="34" charset="0"/>
              <a:buChar char="•"/>
            </a:pPr>
            <a:r>
              <a:rPr lang="en-US" sz="1200"/>
              <a:t>Without any optimization the simulated ENOB is in good agreement with measurement results (~10 bits)</a:t>
            </a:r>
            <a:endParaRPr lang="en-US" sz="1200">
              <a:cs typeface="Arial"/>
            </a:endParaRPr>
          </a:p>
          <a:p>
            <a:pPr marL="114300" indent="-114300">
              <a:spcAft>
                <a:spcPts val="400"/>
              </a:spcAft>
              <a:buClr>
                <a:srgbClr val="C00000"/>
              </a:buClr>
              <a:buFont typeface="Arial" panose="020B0604020202020204" pitchFamily="34" charset="0"/>
              <a:buChar char="•"/>
            </a:pPr>
            <a:r>
              <a:rPr lang="en-US" sz="1200"/>
              <a:t>After optimization the ADC achieved an ENOB = ~11.40 bits (transient + noise) across temperatures</a:t>
            </a:r>
          </a:p>
          <a:p>
            <a:pPr marL="114300" indent="-114300">
              <a:spcAft>
                <a:spcPts val="400"/>
              </a:spcAft>
              <a:buClr>
                <a:srgbClr val="C00000"/>
              </a:buClr>
              <a:buFont typeface="Arial" panose="020B0604020202020204" pitchFamily="34" charset="0"/>
              <a:buChar char="•"/>
            </a:pPr>
            <a:endParaRPr lang="en-US" sz="1200"/>
          </a:p>
        </p:txBody>
      </p:sp>
      <p:sp>
        <p:nvSpPr>
          <p:cNvPr id="8" name="Slide Number Placeholder 7"/>
          <p:cNvSpPr>
            <a:spLocks noGrp="1"/>
          </p:cNvSpPr>
          <p:nvPr>
            <p:ph type="sldNum" sz="quarter" idx="11"/>
          </p:nvPr>
        </p:nvSpPr>
        <p:spPr>
          <a:xfrm>
            <a:off x="8823263" y="4738690"/>
            <a:ext cx="318932" cy="404813"/>
          </a:xfrm>
        </p:spPr>
        <p:txBody>
          <a:bodyPr/>
          <a:lstStyle/>
          <a:p>
            <a:fld id="{5BD36294-2849-48A8-8531-5354CF3095D2}" type="slidenum">
              <a:rPr lang="en-US" smtClean="0"/>
              <a:pPr/>
              <a:t>21</a:t>
            </a:fld>
            <a:endParaRPr lang="en-US"/>
          </a:p>
        </p:txBody>
      </p:sp>
      <p:sp>
        <p:nvSpPr>
          <p:cNvPr id="9" name="Rectangle 8"/>
          <p:cNvSpPr/>
          <p:nvPr/>
        </p:nvSpPr>
        <p:spPr>
          <a:xfrm>
            <a:off x="4687215" y="950439"/>
            <a:ext cx="4224550" cy="307777"/>
          </a:xfrm>
          <a:prstGeom prst="rect">
            <a:avLst/>
          </a:prstGeom>
        </p:spPr>
        <p:txBody>
          <a:bodyPr wrap="square">
            <a:spAutoFit/>
          </a:bodyPr>
          <a:lstStyle/>
          <a:p>
            <a:pPr>
              <a:defRPr/>
            </a:pPr>
            <a:r>
              <a:rPr lang="en-US" sz="1400" b="1" dirty="0">
                <a:solidFill>
                  <a:srgbClr val="C00000"/>
                </a:solidFill>
              </a:rPr>
              <a:t>ENOB </a:t>
            </a:r>
            <a:r>
              <a:rPr lang="en-US" sz="1200" dirty="0">
                <a:solidFill>
                  <a:srgbClr val="C00000"/>
                </a:solidFill>
              </a:rPr>
              <a:t>Optimized PEX</a:t>
            </a:r>
          </a:p>
        </p:txBody>
      </p:sp>
    </p:spTree>
    <p:extLst>
      <p:ext uri="{BB962C8B-B14F-4D97-AF65-F5344CB8AC3E}">
        <p14:creationId xmlns:p14="http://schemas.microsoft.com/office/powerpoint/2010/main" val="382143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ADC Optimization – Linearity</a:t>
            </a:r>
          </a:p>
        </p:txBody>
      </p:sp>
      <p:sp>
        <p:nvSpPr>
          <p:cNvPr id="4" name="TextBox 3"/>
          <p:cNvSpPr txBox="1"/>
          <p:nvPr/>
        </p:nvSpPr>
        <p:spPr>
          <a:xfrm>
            <a:off x="424260" y="588469"/>
            <a:ext cx="7681000" cy="1508105"/>
          </a:xfrm>
          <a:prstGeom prst="rect">
            <a:avLst/>
          </a:prstGeom>
          <a:noFill/>
        </p:spPr>
        <p:txBody>
          <a:bodyPr wrap="square" rtlCol="0">
            <a:spAutoFit/>
          </a:bodyPr>
          <a:lstStyle/>
          <a:p>
            <a:pPr>
              <a:buClr>
                <a:srgbClr val="C00000"/>
              </a:buClr>
            </a:pPr>
            <a:r>
              <a:rPr lang="en-US" sz="1400" b="1"/>
              <a:t>Linearity Test of ADC</a:t>
            </a:r>
          </a:p>
          <a:p>
            <a:pPr marL="171450" indent="-171450">
              <a:buClr>
                <a:srgbClr val="C00000"/>
              </a:buClr>
              <a:buFont typeface="Arial" panose="020B0604020202020204" pitchFamily="34" charset="0"/>
              <a:buChar char="•"/>
            </a:pPr>
            <a:r>
              <a:rPr lang="en-US" sz="1300"/>
              <a:t>Sinewave method was used in simulations to evaluate static performance (INL/DNL)</a:t>
            </a:r>
          </a:p>
          <a:p>
            <a:pPr marL="171450" indent="-171450">
              <a:buClr>
                <a:srgbClr val="C00000"/>
              </a:buClr>
              <a:buFont typeface="Arial" panose="020B0604020202020204" pitchFamily="34" charset="0"/>
              <a:buChar char="•"/>
            </a:pPr>
            <a:r>
              <a:rPr lang="en-US" sz="1300"/>
              <a:t>It uses a slow sinewave input signal (i.e. ~ 30kHz) with long number of periods to exercise all codes (i.e. 127 with FFT = 32768)</a:t>
            </a:r>
          </a:p>
          <a:p>
            <a:pPr marL="171450" indent="-171450">
              <a:buClr>
                <a:srgbClr val="C00000"/>
              </a:buClr>
              <a:buFont typeface="Arial" panose="020B0604020202020204" pitchFamily="34" charset="0"/>
              <a:buChar char="•"/>
            </a:pPr>
            <a:r>
              <a:rPr lang="en-US" sz="1300"/>
              <a:t>Results show the performance of the optimized PEX view of the ADC</a:t>
            </a:r>
          </a:p>
          <a:p>
            <a:pPr marL="171450" indent="-171450">
              <a:buClr>
                <a:srgbClr val="C00000"/>
              </a:buClr>
              <a:buFont typeface="Arial" panose="020B0604020202020204" pitchFamily="34" charset="0"/>
              <a:buChar char="•"/>
            </a:pPr>
            <a:r>
              <a:rPr lang="en-US" sz="1300"/>
              <a:t>DNL and INL are within ±1LSB</a:t>
            </a:r>
          </a:p>
          <a:p>
            <a:pPr marL="171450" indent="-171450">
              <a:buClr>
                <a:srgbClr val="C00000"/>
              </a:buClr>
              <a:buFont typeface="Arial" panose="020B0604020202020204" pitchFamily="34" charset="0"/>
              <a:buChar char="•"/>
            </a:pPr>
            <a:r>
              <a:rPr lang="en-US" sz="1300"/>
              <a:t>Transition around middle range in INL plot is reduced after optimization</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477" y="2226971"/>
            <a:ext cx="3636688" cy="27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725620" y="2226971"/>
            <a:ext cx="3636688" cy="2725889"/>
            <a:chOff x="4725620" y="2226971"/>
            <a:chExt cx="3636688" cy="2725889"/>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5620" y="2226971"/>
              <a:ext cx="3636688" cy="272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6453845" y="3263040"/>
              <a:ext cx="295542" cy="537670"/>
            </a:xfrm>
            <a:prstGeom prst="roundRect">
              <a:avLst/>
            </a:prstGeom>
            <a:noFill/>
            <a:ln w="19050">
              <a:solidFill>
                <a:srgbClr val="0FE1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22680" y="3185828"/>
              <a:ext cx="691215" cy="230832"/>
            </a:xfrm>
            <a:prstGeom prst="rect">
              <a:avLst/>
            </a:prstGeom>
            <a:noFill/>
          </p:spPr>
          <p:txBody>
            <a:bodyPr wrap="none" rtlCol="0">
              <a:spAutoFit/>
            </a:bodyPr>
            <a:lstStyle/>
            <a:p>
              <a:r>
                <a:rPr lang="en-US" sz="900"/>
                <a:t>Transition</a:t>
              </a:r>
            </a:p>
          </p:txBody>
        </p:sp>
      </p:grpSp>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22</a:t>
            </a:fld>
            <a:endParaRPr lang="en-US"/>
          </a:p>
        </p:txBody>
      </p:sp>
    </p:spTree>
    <p:extLst>
      <p:ext uri="{BB962C8B-B14F-4D97-AF65-F5344CB8AC3E}">
        <p14:creationId xmlns:p14="http://schemas.microsoft.com/office/powerpoint/2010/main" val="252530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Improved Analog Monitor Module</a:t>
            </a:r>
          </a:p>
        </p:txBody>
      </p:sp>
      <p:sp>
        <p:nvSpPr>
          <p:cNvPr id="4" name="Content Placeholder 2"/>
          <p:cNvSpPr>
            <a:spLocks noGrp="1"/>
          </p:cNvSpPr>
          <p:nvPr>
            <p:ph idx="4294967295"/>
          </p:nvPr>
        </p:nvSpPr>
        <p:spPr>
          <a:xfrm>
            <a:off x="4610406" y="651500"/>
            <a:ext cx="4416574" cy="3533259"/>
          </a:xfrm>
        </p:spPr>
        <p:txBody>
          <a:bodyPr>
            <a:noAutofit/>
          </a:bodyPr>
          <a:lstStyle/>
          <a:p>
            <a:pPr lvl="1"/>
            <a:r>
              <a:rPr lang="en-US" sz="1200"/>
              <a:t>Saturation</a:t>
            </a:r>
            <a:r>
              <a:rPr lang="en-US" sz="1200">
                <a:solidFill>
                  <a:srgbClr val="FF0000"/>
                </a:solidFill>
              </a:rPr>
              <a:t> </a:t>
            </a:r>
            <a:r>
              <a:rPr lang="en-US" sz="1200"/>
              <a:t>issue observed during the evaluation of the analog monitor at cold temperature was fully understood</a:t>
            </a:r>
            <a:endParaRPr lang="en-US" sz="1200" b="1"/>
          </a:p>
          <a:p>
            <a:pPr lvl="1"/>
            <a:r>
              <a:rPr lang="en-US" sz="1200"/>
              <a:t>The issue was reproduced in simulations using our cryogenic models</a:t>
            </a:r>
          </a:p>
          <a:p>
            <a:pPr lvl="1"/>
            <a:r>
              <a:rPr lang="en-US" sz="1200"/>
              <a:t>This module is implemented by an analog multiplexer followed by an intermediate single-ended buffer and a differential output stage</a:t>
            </a:r>
          </a:p>
          <a:p>
            <a:pPr lvl="1"/>
            <a:r>
              <a:rPr lang="en-US" sz="1200"/>
              <a:t>The limited input range of the single-ended buffer was the cause of the saturation</a:t>
            </a:r>
          </a:p>
          <a:p>
            <a:pPr lvl="1"/>
            <a:r>
              <a:rPr lang="en-US" sz="1200"/>
              <a:t>The second version of CRYO addresses this problem with an improved rail-to-rail input stage on the buffer</a:t>
            </a:r>
          </a:p>
          <a:p>
            <a:pPr lvl="1"/>
            <a:r>
              <a:rPr lang="en-US" sz="1200"/>
              <a:t>Simulations at -186</a:t>
            </a:r>
            <a:r>
              <a:rPr lang="en-US" sz="1200">
                <a:latin typeface="Calibri Light"/>
              </a:rPr>
              <a:t>⁰</a:t>
            </a:r>
            <a:r>
              <a:rPr lang="en-US" sz="1200"/>
              <a:t>C</a:t>
            </a:r>
            <a:r>
              <a:rPr lang="en-US" sz="1200">
                <a:sym typeface="Wingdings" panose="05000000000000000000" pitchFamily="2" charset="2"/>
              </a:rPr>
              <a:t> </a:t>
            </a:r>
            <a:r>
              <a:rPr lang="en-US" sz="1200"/>
              <a:t>were performed to ensure that this problem was not present in the new revision</a:t>
            </a:r>
          </a:p>
          <a:p>
            <a:pPr lvl="1"/>
            <a:r>
              <a:rPr lang="en-US" sz="1200"/>
              <a:t>Also, new analog signals are available for debugging and testing</a:t>
            </a:r>
          </a:p>
        </p:txBody>
      </p:sp>
      <p:graphicFrame>
        <p:nvGraphicFramePr>
          <p:cNvPr id="6" name="Table 5"/>
          <p:cNvGraphicFramePr>
            <a:graphicFrameLocks noGrp="1"/>
          </p:cNvGraphicFramePr>
          <p:nvPr>
            <p:extLst>
              <p:ext uri="{D42A27DB-BD31-4B8C-83A1-F6EECF244321}">
                <p14:modId xmlns:p14="http://schemas.microsoft.com/office/powerpoint/2010/main" val="970536595"/>
              </p:ext>
            </p:extLst>
          </p:nvPr>
        </p:nvGraphicFramePr>
        <p:xfrm>
          <a:off x="314894" y="3032610"/>
          <a:ext cx="4295511" cy="1843440"/>
        </p:xfrm>
        <a:graphic>
          <a:graphicData uri="http://schemas.openxmlformats.org/drawingml/2006/table">
            <a:tbl>
              <a:tblPr firstRow="1" firstCol="1" bandRow="1"/>
              <a:tblGrid>
                <a:gridCol w="454660">
                  <a:extLst>
                    <a:ext uri="{9D8B030D-6E8A-4147-A177-3AD203B41FA5}">
                      <a16:colId xmlns:a16="http://schemas.microsoft.com/office/drawing/2014/main" xmlns="" val="20000"/>
                    </a:ext>
                  </a:extLst>
                </a:gridCol>
                <a:gridCol w="1092835">
                  <a:extLst>
                    <a:ext uri="{9D8B030D-6E8A-4147-A177-3AD203B41FA5}">
                      <a16:colId xmlns:a16="http://schemas.microsoft.com/office/drawing/2014/main" xmlns="" val="20001"/>
                    </a:ext>
                  </a:extLst>
                </a:gridCol>
                <a:gridCol w="2748016">
                  <a:extLst>
                    <a:ext uri="{9D8B030D-6E8A-4147-A177-3AD203B41FA5}">
                      <a16:colId xmlns:a16="http://schemas.microsoft.com/office/drawing/2014/main" xmlns="" val="20002"/>
                    </a:ext>
                  </a:extLst>
                </a:gridCol>
              </a:tblGrid>
              <a:tr h="248006">
                <a:tc>
                  <a:txBody>
                    <a:bodyPr/>
                    <a:lstStyle/>
                    <a:p>
                      <a:pPr marL="0" marR="0" algn="ctr">
                        <a:lnSpc>
                          <a:spcPct val="115000"/>
                        </a:lnSpc>
                        <a:spcBef>
                          <a:spcPts val="0"/>
                        </a:spcBef>
                        <a:spcAft>
                          <a:spcPts val="0"/>
                        </a:spcAft>
                      </a:pPr>
                      <a:r>
                        <a:rPr lang="en-US" sz="1100">
                          <a:solidFill>
                            <a:schemeClr val="bg1"/>
                          </a:solidFill>
                          <a:effectLst/>
                          <a:latin typeface="Calibri"/>
                          <a:ea typeface="Times New Roman"/>
                          <a:cs typeface="Calibri"/>
                        </a:rPr>
                        <a:t>Input</a:t>
                      </a:r>
                      <a:endParaRPr lang="en-US" sz="1100">
                        <a:solidFill>
                          <a:schemeClr val="bg1"/>
                        </a:solidFill>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100">
                          <a:solidFill>
                            <a:schemeClr val="bg1"/>
                          </a:solidFill>
                          <a:effectLst/>
                          <a:latin typeface="Calibri"/>
                          <a:ea typeface="Times New Roman"/>
                          <a:cs typeface="Calibri"/>
                        </a:rPr>
                        <a:t>MUX</a:t>
                      </a:r>
                      <a:endParaRPr lang="en-US" sz="1100">
                        <a:solidFill>
                          <a:schemeClr val="bg1"/>
                        </a:solidFill>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tc>
                  <a:txBody>
                    <a:bodyPr/>
                    <a:lstStyle/>
                    <a:p>
                      <a:pPr marL="0" marR="0" algn="ctr">
                        <a:lnSpc>
                          <a:spcPct val="115000"/>
                        </a:lnSpc>
                        <a:spcBef>
                          <a:spcPts val="0"/>
                        </a:spcBef>
                        <a:spcAft>
                          <a:spcPts val="0"/>
                        </a:spcAft>
                      </a:pPr>
                      <a:r>
                        <a:rPr lang="en-US" sz="1100">
                          <a:solidFill>
                            <a:schemeClr val="bg1"/>
                          </a:solidFill>
                          <a:effectLst/>
                          <a:latin typeface="Calibri"/>
                          <a:ea typeface="Times New Roman"/>
                          <a:cs typeface="Calibri"/>
                        </a:rPr>
                        <a:t>Description</a:t>
                      </a:r>
                      <a:endParaRPr lang="en-US" sz="1100">
                        <a:solidFill>
                          <a:schemeClr val="bg1"/>
                        </a:solidFill>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xmlns="" val="10000"/>
                  </a:ext>
                </a:extLst>
              </a:tr>
              <a:tr h="458096">
                <a:tc>
                  <a:txBody>
                    <a:bodyPr/>
                    <a:lstStyle/>
                    <a:p>
                      <a:pPr marL="0" marR="0" algn="ctr">
                        <a:lnSpc>
                          <a:spcPct val="115000"/>
                        </a:lnSpc>
                        <a:spcBef>
                          <a:spcPts val="0"/>
                        </a:spcBef>
                        <a:spcAft>
                          <a:spcPts val="0"/>
                        </a:spcAft>
                      </a:pPr>
                      <a:r>
                        <a:rPr lang="en-US" sz="1100">
                          <a:effectLst/>
                          <a:latin typeface="Calibri"/>
                          <a:ea typeface="Calibri"/>
                          <a:cs typeface="Times New Roman"/>
                        </a:rPr>
                        <a:t>5</a:t>
                      </a:r>
                    </a:p>
                  </a:txBody>
                  <a:tcPr marL="68580" marR="68580" marT="0" marB="0" anchor="ctr">
                    <a:lnL w="28575"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err="1">
                          <a:effectLst/>
                          <a:latin typeface="Calibri"/>
                          <a:ea typeface="Times New Roman"/>
                          <a:cs typeface="Calibri"/>
                        </a:rPr>
                        <a:t>Ana_Mon_Cal</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External</a:t>
                      </a:r>
                      <a:r>
                        <a:rPr lang="en-US" sz="1100" baseline="0">
                          <a:effectLst/>
                          <a:latin typeface="Calibri"/>
                          <a:ea typeface="Calibri"/>
                          <a:cs typeface="Times New Roman"/>
                        </a:rPr>
                        <a:t> signal used for calibration of the analog monitor</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248006">
                <a:tc>
                  <a:txBody>
                    <a:bodyPr/>
                    <a:lstStyle/>
                    <a:p>
                      <a:pPr marL="0" marR="0" algn="ctr">
                        <a:lnSpc>
                          <a:spcPct val="115000"/>
                        </a:lnSpc>
                        <a:spcBef>
                          <a:spcPts val="0"/>
                        </a:spcBef>
                        <a:spcAft>
                          <a:spcPts val="0"/>
                        </a:spcAft>
                      </a:pPr>
                      <a:r>
                        <a:rPr lang="en-US" sz="1100">
                          <a:effectLst/>
                          <a:latin typeface="Calibri"/>
                          <a:ea typeface="Calibri"/>
                          <a:cs typeface="Times New Roman"/>
                        </a:rPr>
                        <a:t>6</a:t>
                      </a:r>
                    </a:p>
                  </a:txBody>
                  <a:tcPr marL="68580" marR="68580" marT="0" marB="0" anchor="ctr">
                    <a:lnL w="28575"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effectLst/>
                          <a:latin typeface="Calibri"/>
                          <a:ea typeface="Times New Roman"/>
                          <a:cs typeface="Calibri"/>
                        </a:rPr>
                        <a:t>G_bgr_1V</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Reference voltage of LVDS modules</a:t>
                      </a:r>
                    </a:p>
                  </a:txBody>
                  <a:tcPr marL="68580" marR="68580" marT="0" marB="0" anchor="ctr">
                    <a:lnL w="635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444666">
                <a:tc>
                  <a:txBody>
                    <a:bodyPr/>
                    <a:lstStyle/>
                    <a:p>
                      <a:pPr marL="0" marR="0" algn="ctr">
                        <a:lnSpc>
                          <a:spcPct val="115000"/>
                        </a:lnSpc>
                        <a:spcBef>
                          <a:spcPts val="0"/>
                        </a:spcBef>
                        <a:spcAft>
                          <a:spcPts val="0"/>
                        </a:spcAft>
                      </a:pPr>
                      <a:r>
                        <a:rPr lang="en-US" sz="1100">
                          <a:effectLst/>
                          <a:latin typeface="Calibri"/>
                          <a:ea typeface="Times New Roman"/>
                          <a:cs typeface="Calibri"/>
                        </a:rPr>
                        <a:t>12</a:t>
                      </a:r>
                      <a:endParaRPr lang="en-US" sz="1100">
                        <a:effectLst/>
                        <a:latin typeface="Calibri"/>
                        <a:ea typeface="Calibri"/>
                        <a:cs typeface="Times New Roman"/>
                      </a:endParaRPr>
                    </a:p>
                  </a:txBody>
                  <a:tcPr marL="68580" marR="68580" marT="0" marB="0" anchor="ctr">
                    <a:lnL w="28575"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effectLst/>
                          <a:latin typeface="Calibri"/>
                          <a:ea typeface="Times New Roman"/>
                          <a:cs typeface="Calibri"/>
                        </a:rPr>
                        <a:t>LDO1_Bk1_Mon</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Output of analog </a:t>
                      </a:r>
                      <a:r>
                        <a:rPr lang="en-US" sz="1100" baseline="0">
                          <a:effectLst/>
                          <a:latin typeface="Calibri"/>
                          <a:ea typeface="Calibri"/>
                          <a:cs typeface="Times New Roman"/>
                        </a:rPr>
                        <a:t>LDO1 - Supply of ADC section (Bottom BANK)</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444666">
                <a:tc>
                  <a:txBody>
                    <a:bodyPr/>
                    <a:lstStyle/>
                    <a:p>
                      <a:pPr marL="0" marR="0" algn="ctr">
                        <a:lnSpc>
                          <a:spcPct val="115000"/>
                        </a:lnSpc>
                        <a:spcBef>
                          <a:spcPts val="0"/>
                        </a:spcBef>
                        <a:spcAft>
                          <a:spcPts val="0"/>
                        </a:spcAft>
                      </a:pPr>
                      <a:r>
                        <a:rPr lang="en-US" sz="1100">
                          <a:effectLst/>
                          <a:latin typeface="Calibri"/>
                          <a:ea typeface="Calibri"/>
                          <a:cs typeface="Times New Roman"/>
                        </a:rPr>
                        <a:t>13</a:t>
                      </a:r>
                    </a:p>
                  </a:txBody>
                  <a:tcPr marL="68580" marR="68580" marT="0" marB="0" anchor="ctr">
                    <a:lnL w="28575"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US" sz="1100">
                          <a:effectLst/>
                          <a:latin typeface="Calibri"/>
                          <a:ea typeface="Calibri"/>
                          <a:cs typeface="Times New Roman"/>
                        </a:rPr>
                        <a:t>LDO2_Bk1_Mon</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alibri"/>
                          <a:ea typeface="Calibri"/>
                          <a:cs typeface="Times New Roman"/>
                        </a:rPr>
                        <a:t>Output</a:t>
                      </a:r>
                      <a:r>
                        <a:rPr lang="en-US" sz="1100" baseline="0">
                          <a:effectLst/>
                          <a:latin typeface="Calibri"/>
                          <a:ea typeface="Calibri"/>
                          <a:cs typeface="Times New Roman"/>
                        </a:rPr>
                        <a:t> of digital LDO2 - Supply of SAR logic and 2V level shifters (Bottom BANK)</a:t>
                      </a:r>
                      <a:endParaRPr lang="en-US" sz="1100">
                        <a:effectLst/>
                        <a:latin typeface="Calibri"/>
                        <a:ea typeface="Calibri"/>
                        <a:cs typeface="Times New Roman"/>
                      </a:endParaRPr>
                    </a:p>
                  </a:txBody>
                  <a:tcPr marL="68580" marR="68580" marT="0" marB="0" anchor="ctr">
                    <a:lnL w="6350" cap="flat" cmpd="sng" algn="ctr">
                      <a:no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7" name="Rectangle 6"/>
          <p:cNvSpPr/>
          <p:nvPr/>
        </p:nvSpPr>
        <p:spPr>
          <a:xfrm>
            <a:off x="1531144" y="2763775"/>
            <a:ext cx="1863011" cy="253916"/>
          </a:xfrm>
          <a:prstGeom prst="rect">
            <a:avLst/>
          </a:prstGeom>
        </p:spPr>
        <p:txBody>
          <a:bodyPr wrap="none">
            <a:spAutoFit/>
          </a:bodyPr>
          <a:lstStyle/>
          <a:p>
            <a:r>
              <a:rPr lang="en-US" sz="1050" b="1"/>
              <a:t>New monitor input signals</a:t>
            </a:r>
            <a:endParaRPr lang="en-US" sz="105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3095" y="728310"/>
            <a:ext cx="3547341" cy="171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23</a:t>
            </a:fld>
            <a:endParaRPr lang="en-US"/>
          </a:p>
        </p:txBody>
      </p:sp>
    </p:spTree>
    <p:extLst>
      <p:ext uri="{BB962C8B-B14F-4D97-AF65-F5344CB8AC3E}">
        <p14:creationId xmlns:p14="http://schemas.microsoft.com/office/powerpoint/2010/main" val="325853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eft Bracket 34"/>
          <p:cNvSpPr/>
          <p:nvPr/>
        </p:nvSpPr>
        <p:spPr>
          <a:xfrm rot="5400000">
            <a:off x="6166330" y="-787030"/>
            <a:ext cx="66937" cy="3178787"/>
          </a:xfrm>
          <a:prstGeom prst="leftBracket">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a:t>Improved Analog Monitor Module</a:t>
            </a:r>
          </a:p>
        </p:txBody>
      </p:sp>
      <p:sp>
        <p:nvSpPr>
          <p:cNvPr id="9" name="TextBox 8"/>
          <p:cNvSpPr txBox="1"/>
          <p:nvPr/>
        </p:nvSpPr>
        <p:spPr>
          <a:xfrm>
            <a:off x="385855" y="595273"/>
            <a:ext cx="4378170" cy="286657"/>
          </a:xfrm>
          <a:prstGeom prst="rect">
            <a:avLst/>
          </a:prstGeom>
          <a:noFill/>
        </p:spPr>
        <p:txBody>
          <a:bodyPr wrap="square" rtlCol="0">
            <a:spAutoFit/>
          </a:bodyPr>
          <a:lstStyle/>
          <a:p>
            <a:pPr marL="171450" indent="-171450">
              <a:buClr>
                <a:srgbClr val="C00000"/>
              </a:buClr>
              <a:buFont typeface="Arial" panose="020B0604020202020204" pitchFamily="34" charset="0"/>
              <a:buChar char="•"/>
            </a:pPr>
            <a:r>
              <a:rPr lang="en-US" sz="1200">
                <a:sym typeface="Wingdings" panose="05000000000000000000" pitchFamily="2" charset="2"/>
              </a:rPr>
              <a:t>Simulation results at </a:t>
            </a:r>
            <a:r>
              <a:rPr lang="en-US" sz="1200"/>
              <a:t>-186</a:t>
            </a:r>
            <a:r>
              <a:rPr lang="en-US" sz="1200">
                <a:latin typeface="Calibri Light"/>
              </a:rPr>
              <a:t>⁰</a:t>
            </a:r>
            <a:r>
              <a:rPr lang="en-US" sz="1200"/>
              <a:t>C</a:t>
            </a:r>
            <a:endParaRPr lang="en-US" sz="1200">
              <a:sym typeface="Wingdings" panose="05000000000000000000" pitchFamily="2" charset="2"/>
            </a:endParaRPr>
          </a:p>
        </p:txBody>
      </p:sp>
      <p:sp>
        <p:nvSpPr>
          <p:cNvPr id="19" name="TextBox 18"/>
          <p:cNvSpPr txBox="1"/>
          <p:nvPr/>
        </p:nvSpPr>
        <p:spPr>
          <a:xfrm>
            <a:off x="5328043" y="613095"/>
            <a:ext cx="1893902" cy="276999"/>
          </a:xfrm>
          <a:prstGeom prst="rect">
            <a:avLst/>
          </a:prstGeom>
          <a:solidFill>
            <a:schemeClr val="bg1"/>
          </a:solidFill>
        </p:spPr>
        <p:txBody>
          <a:bodyPr wrap="square" rtlCol="0">
            <a:spAutoFit/>
          </a:bodyPr>
          <a:lstStyle/>
          <a:p>
            <a:pPr algn="ctr">
              <a:buClr>
                <a:srgbClr val="C00000"/>
              </a:buClr>
            </a:pPr>
            <a:r>
              <a:rPr lang="en-US" sz="1200" b="1">
                <a:solidFill>
                  <a:srgbClr val="C00000"/>
                </a:solidFill>
              </a:rPr>
              <a:t>Measurement Results</a:t>
            </a:r>
            <a:endParaRPr lang="en-US" sz="1200">
              <a:solidFill>
                <a:srgbClr val="C00000"/>
              </a:solidFill>
            </a:endParaRPr>
          </a:p>
        </p:txBody>
      </p:sp>
      <p:grpSp>
        <p:nvGrpSpPr>
          <p:cNvPr id="29" name="Group 28"/>
          <p:cNvGrpSpPr/>
          <p:nvPr/>
        </p:nvGrpSpPr>
        <p:grpSpPr>
          <a:xfrm>
            <a:off x="3189389" y="3180753"/>
            <a:ext cx="3802126" cy="1810512"/>
            <a:chOff x="5638800" y="3288030"/>
            <a:chExt cx="3456478" cy="1645920"/>
          </a:xfrm>
        </p:grpSpPr>
        <p:pic>
          <p:nvPicPr>
            <p:cNvPr id="30" name="Content Placeholder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38800" y="3288030"/>
              <a:ext cx="3456478" cy="1645920"/>
            </a:xfrm>
            <a:prstGeom prst="rect">
              <a:avLst/>
            </a:prstGeom>
            <a:effectLst>
              <a:outerShdw blurRad="50800" dist="38100" dir="2700000" algn="tl" rotWithShape="0">
                <a:prstClr val="black">
                  <a:alpha val="40000"/>
                </a:prstClr>
              </a:outerShdw>
            </a:effectLst>
          </p:spPr>
        </p:pic>
        <p:sp>
          <p:nvSpPr>
            <p:cNvPr id="31" name="TextBox 30"/>
            <p:cNvSpPr txBox="1"/>
            <p:nvPr/>
          </p:nvSpPr>
          <p:spPr>
            <a:xfrm>
              <a:off x="5787158" y="3362295"/>
              <a:ext cx="441146" cy="230832"/>
            </a:xfrm>
            <a:prstGeom prst="rect">
              <a:avLst/>
            </a:prstGeom>
            <a:noFill/>
          </p:spPr>
          <p:txBody>
            <a:bodyPr wrap="none" rtlCol="0">
              <a:spAutoFit/>
            </a:bodyPr>
            <a:lstStyle/>
            <a:p>
              <a:r>
                <a:rPr lang="en-US" sz="900">
                  <a:solidFill>
                    <a:schemeClr val="bg1"/>
                  </a:solidFill>
                </a:rPr>
                <a:t>Input</a:t>
              </a:r>
            </a:p>
          </p:txBody>
        </p:sp>
        <p:sp>
          <p:nvSpPr>
            <p:cNvPr id="32" name="TextBox 31"/>
            <p:cNvSpPr txBox="1"/>
            <p:nvPr/>
          </p:nvSpPr>
          <p:spPr>
            <a:xfrm>
              <a:off x="5791200" y="4171950"/>
              <a:ext cx="530915" cy="230832"/>
            </a:xfrm>
            <a:prstGeom prst="rect">
              <a:avLst/>
            </a:prstGeom>
            <a:noFill/>
          </p:spPr>
          <p:txBody>
            <a:bodyPr wrap="none" rtlCol="0">
              <a:spAutoFit/>
            </a:bodyPr>
            <a:lstStyle/>
            <a:p>
              <a:r>
                <a:rPr lang="en-US" sz="900">
                  <a:solidFill>
                    <a:schemeClr val="bg1"/>
                  </a:solidFill>
                </a:rPr>
                <a:t>Output</a:t>
              </a:r>
            </a:p>
          </p:txBody>
        </p:sp>
      </p:grpSp>
      <p:sp>
        <p:nvSpPr>
          <p:cNvPr id="33" name="TextBox 32"/>
          <p:cNvSpPr txBox="1"/>
          <p:nvPr/>
        </p:nvSpPr>
        <p:spPr>
          <a:xfrm>
            <a:off x="577880" y="3147825"/>
            <a:ext cx="2596904" cy="430887"/>
          </a:xfrm>
          <a:prstGeom prst="rect">
            <a:avLst/>
          </a:prstGeom>
          <a:noFill/>
        </p:spPr>
        <p:txBody>
          <a:bodyPr wrap="square" rtlCol="0">
            <a:spAutoFit/>
          </a:bodyPr>
          <a:lstStyle/>
          <a:p>
            <a:pPr>
              <a:buClr>
                <a:srgbClr val="C00000"/>
              </a:buClr>
            </a:pPr>
            <a:r>
              <a:rPr lang="en-US" sz="1100"/>
              <a:t>Analog monitor output after </a:t>
            </a:r>
            <a:r>
              <a:rPr lang="en-US" sz="1100" b="1">
                <a:solidFill>
                  <a:srgbClr val="00B050"/>
                </a:solidFill>
              </a:rPr>
              <a:t>improved input range</a:t>
            </a:r>
            <a:r>
              <a:rPr lang="en-US" sz="1100">
                <a:solidFill>
                  <a:srgbClr val="00B050"/>
                </a:solidFill>
              </a:rPr>
              <a:t> </a:t>
            </a:r>
            <a:r>
              <a:rPr lang="en-US" sz="1100"/>
              <a:t>of buffer stage</a:t>
            </a:r>
          </a:p>
        </p:txBody>
      </p:sp>
      <p:grpSp>
        <p:nvGrpSpPr>
          <p:cNvPr id="28" name="Group 27"/>
          <p:cNvGrpSpPr/>
          <p:nvPr/>
        </p:nvGrpSpPr>
        <p:grpSpPr>
          <a:xfrm>
            <a:off x="654690" y="881930"/>
            <a:ext cx="8296716" cy="2157836"/>
            <a:chOff x="654690" y="881930"/>
            <a:chExt cx="8296716" cy="2157836"/>
          </a:xfrm>
        </p:grpSpPr>
        <p:grpSp>
          <p:nvGrpSpPr>
            <p:cNvPr id="11" name="Group 10"/>
            <p:cNvGrpSpPr/>
            <p:nvPr/>
          </p:nvGrpSpPr>
          <p:grpSpPr>
            <a:xfrm>
              <a:off x="6377035" y="881930"/>
              <a:ext cx="2574371" cy="2066797"/>
              <a:chOff x="2802911" y="881930"/>
              <a:chExt cx="2574371" cy="2066797"/>
            </a:xfrm>
          </p:grpSpPr>
          <p:sp>
            <p:nvSpPr>
              <p:cNvPr id="12" name="TextBox 11"/>
              <p:cNvSpPr txBox="1"/>
              <p:nvPr/>
            </p:nvSpPr>
            <p:spPr>
              <a:xfrm>
                <a:off x="3036098" y="881930"/>
                <a:ext cx="2190023" cy="246221"/>
              </a:xfrm>
              <a:prstGeom prst="rect">
                <a:avLst/>
              </a:prstGeom>
              <a:noFill/>
            </p:spPr>
            <p:txBody>
              <a:bodyPr wrap="none" rtlCol="0">
                <a:spAutoFit/>
              </a:bodyPr>
              <a:lstStyle/>
              <a:p>
                <a:r>
                  <a:rPr lang="en-US" sz="1000"/>
                  <a:t>Response at different Pulser levels</a:t>
                </a:r>
              </a:p>
            </p:txBody>
          </p:sp>
          <p:pic>
            <p:nvPicPr>
              <p:cNvPr id="1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2911" y="1119927"/>
                <a:ext cx="2574371" cy="1828800"/>
              </a:xfrm>
              <a:prstGeom prst="roundRect">
                <a:avLst>
                  <a:gd name="adj" fmla="val 2797"/>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3619505" y="1381195"/>
                <a:ext cx="523571" cy="537670"/>
              </a:xfrm>
              <a:prstGeom prst="roundRect">
                <a:avLst/>
              </a:prstGeom>
              <a:noFill/>
              <a:ln w="19050">
                <a:solidFill>
                  <a:srgbClr val="44E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189420" y="881930"/>
              <a:ext cx="2932358" cy="2073007"/>
              <a:chOff x="2586663" y="3132034"/>
              <a:chExt cx="2665780" cy="1884552"/>
            </a:xfrm>
          </p:grpSpPr>
          <p:pic>
            <p:nvPicPr>
              <p:cNvPr id="1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86663" y="3370666"/>
                <a:ext cx="2665780" cy="1645920"/>
              </a:xfrm>
              <a:prstGeom prst="roundRect">
                <a:avLst>
                  <a:gd name="adj" fmla="val 4365"/>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218608" y="3132034"/>
                <a:ext cx="1585690" cy="246221"/>
              </a:xfrm>
              <a:prstGeom prst="rect">
                <a:avLst/>
              </a:prstGeom>
              <a:noFill/>
            </p:spPr>
            <p:txBody>
              <a:bodyPr wrap="none" rtlCol="0">
                <a:spAutoFit/>
              </a:bodyPr>
              <a:lstStyle/>
              <a:p>
                <a:r>
                  <a:rPr lang="en-US" sz="1000"/>
                  <a:t>Linearity test of front-end</a:t>
                </a:r>
              </a:p>
            </p:txBody>
          </p:sp>
          <p:sp>
            <p:nvSpPr>
              <p:cNvPr id="18" name="Rounded Rectangle 17"/>
              <p:cNvSpPr/>
              <p:nvPr/>
            </p:nvSpPr>
            <p:spPr>
              <a:xfrm>
                <a:off x="3625440" y="3466587"/>
                <a:ext cx="295542" cy="591437"/>
              </a:xfrm>
              <a:prstGeom prst="roundRect">
                <a:avLst/>
              </a:prstGeom>
              <a:noFill/>
              <a:ln w="19050">
                <a:solidFill>
                  <a:srgbClr val="44E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54690" y="881930"/>
              <a:ext cx="2145000" cy="2157836"/>
              <a:chOff x="6878867" y="838679"/>
              <a:chExt cx="1772727" cy="1961670"/>
            </a:xfrm>
          </p:grpSpPr>
          <p:grpSp>
            <p:nvGrpSpPr>
              <p:cNvPr id="21" name="Group 20"/>
              <p:cNvGrpSpPr/>
              <p:nvPr/>
            </p:nvGrpSpPr>
            <p:grpSpPr>
              <a:xfrm>
                <a:off x="6878867" y="1040622"/>
                <a:ext cx="1772727" cy="1759727"/>
                <a:chOff x="6899504" y="909653"/>
                <a:chExt cx="1772727" cy="1759727"/>
              </a:xfrm>
            </p:grpSpPr>
            <p:pic>
              <p:nvPicPr>
                <p:cNvPr id="2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99504" y="909653"/>
                  <a:ext cx="1772727" cy="1759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121682" y="1809750"/>
                  <a:ext cx="364583" cy="209847"/>
                </a:xfrm>
                <a:prstGeom prst="rect">
                  <a:avLst/>
                </a:prstGeom>
                <a:noFill/>
              </p:spPr>
              <p:txBody>
                <a:bodyPr wrap="none" rtlCol="0">
                  <a:spAutoFit/>
                </a:bodyPr>
                <a:lstStyle/>
                <a:p>
                  <a:r>
                    <a:rPr lang="en-US" sz="900">
                      <a:solidFill>
                        <a:schemeClr val="bg1"/>
                      </a:solidFill>
                    </a:rPr>
                    <a:t>Input</a:t>
                  </a:r>
                </a:p>
              </p:txBody>
            </p:sp>
            <p:sp>
              <p:nvSpPr>
                <p:cNvPr id="25" name="TextBox 24"/>
                <p:cNvSpPr txBox="1"/>
                <p:nvPr/>
              </p:nvSpPr>
              <p:spPr>
                <a:xfrm>
                  <a:off x="7121682" y="1047750"/>
                  <a:ext cx="438773" cy="209847"/>
                </a:xfrm>
                <a:prstGeom prst="rect">
                  <a:avLst/>
                </a:prstGeom>
                <a:noFill/>
              </p:spPr>
              <p:txBody>
                <a:bodyPr wrap="none" rtlCol="0">
                  <a:spAutoFit/>
                </a:bodyPr>
                <a:lstStyle/>
                <a:p>
                  <a:r>
                    <a:rPr lang="en-US" sz="900">
                      <a:solidFill>
                        <a:schemeClr val="bg1"/>
                      </a:solidFill>
                    </a:rPr>
                    <a:t>Output</a:t>
                  </a:r>
                </a:p>
              </p:txBody>
            </p:sp>
          </p:grpSp>
          <p:sp>
            <p:nvSpPr>
              <p:cNvPr id="22" name="TextBox 21"/>
              <p:cNvSpPr txBox="1"/>
              <p:nvPr/>
            </p:nvSpPr>
            <p:spPr>
              <a:xfrm>
                <a:off x="7416017" y="838679"/>
                <a:ext cx="698432" cy="223837"/>
              </a:xfrm>
              <a:prstGeom prst="rect">
                <a:avLst/>
              </a:prstGeom>
              <a:noFill/>
            </p:spPr>
            <p:txBody>
              <a:bodyPr wrap="none" rtlCol="0">
                <a:spAutoFit/>
              </a:bodyPr>
              <a:lstStyle/>
              <a:p>
                <a:pPr algn="ctr"/>
                <a:r>
                  <a:rPr lang="en-US" sz="1000"/>
                  <a:t>Simulations</a:t>
                </a:r>
              </a:p>
            </p:txBody>
          </p:sp>
        </p:grpSp>
        <p:cxnSp>
          <p:nvCxnSpPr>
            <p:cNvPr id="26" name="Straight Arrow Connector 25"/>
            <p:cNvCxnSpPr/>
            <p:nvPr/>
          </p:nvCxnSpPr>
          <p:spPr>
            <a:xfrm flipH="1">
              <a:off x="2517352" y="1394024"/>
              <a:ext cx="2108385" cy="0"/>
            </a:xfrm>
            <a:prstGeom prst="straightConnector1">
              <a:avLst/>
            </a:prstGeom>
            <a:ln w="12700">
              <a:solidFill>
                <a:srgbClr val="44EAB3"/>
              </a:solidFill>
              <a:tailEnd type="stealth"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691625" y="1150765"/>
              <a:ext cx="812088" cy="488791"/>
            </a:xfrm>
            <a:prstGeom prst="roundRect">
              <a:avLst/>
            </a:prstGeom>
            <a:noFill/>
            <a:ln w="19050">
              <a:solidFill>
                <a:srgbClr val="44EA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24</a:t>
            </a:fld>
            <a:endParaRPr lang="en-US"/>
          </a:p>
        </p:txBody>
      </p:sp>
    </p:spTree>
    <p:extLst>
      <p:ext uri="{BB962C8B-B14F-4D97-AF65-F5344CB8AC3E}">
        <p14:creationId xmlns:p14="http://schemas.microsoft.com/office/powerpoint/2010/main" val="26603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 Breakdown</a:t>
            </a:r>
          </a:p>
        </p:txBody>
      </p:sp>
      <p:sp>
        <p:nvSpPr>
          <p:cNvPr id="3" name="TextBox 2"/>
          <p:cNvSpPr txBox="1"/>
          <p:nvPr/>
        </p:nvSpPr>
        <p:spPr>
          <a:xfrm>
            <a:off x="190169" y="601175"/>
            <a:ext cx="3959376" cy="2431435"/>
          </a:xfrm>
          <a:prstGeom prst="rect">
            <a:avLst/>
          </a:prstGeom>
          <a:noFill/>
        </p:spPr>
        <p:txBody>
          <a:bodyPr wrap="square" rtlCol="0">
            <a:spAutoFit/>
          </a:bodyPr>
          <a:lstStyle/>
          <a:p>
            <a:pPr marL="114300" indent="-114300">
              <a:spcAft>
                <a:spcPts val="400"/>
              </a:spcAft>
              <a:buClr>
                <a:srgbClr val="C00000"/>
              </a:buClr>
              <a:buFont typeface="Arial" panose="020B0604020202020204" pitchFamily="34" charset="0"/>
              <a:buChar char="•"/>
            </a:pPr>
            <a:r>
              <a:rPr lang="en-US" sz="1150"/>
              <a:t>Second version of CRYO implements a power scaling technique</a:t>
            </a:r>
          </a:p>
          <a:p>
            <a:pPr marL="114300" indent="-114300">
              <a:spcAft>
                <a:spcPts val="400"/>
              </a:spcAft>
              <a:buClr>
                <a:srgbClr val="C00000"/>
              </a:buClr>
              <a:buFont typeface="Arial" panose="020B0604020202020204" pitchFamily="34" charset="0"/>
              <a:buChar char="•"/>
            </a:pPr>
            <a:r>
              <a:rPr lang="en-US" sz="1150"/>
              <a:t>ADC section benefits from this feature and i</a:t>
            </a:r>
            <a:r>
              <a:rPr lang="en-US" sz="1150">
                <a:sym typeface="Wingdings" panose="05000000000000000000" pitchFamily="2" charset="2"/>
              </a:rPr>
              <a:t>t can be enabled or disabled through SACI interface</a:t>
            </a:r>
          </a:p>
          <a:p>
            <a:pPr marL="114300" indent="-114300">
              <a:spcAft>
                <a:spcPts val="400"/>
              </a:spcAft>
              <a:buClr>
                <a:srgbClr val="C00000"/>
              </a:buClr>
              <a:buFont typeface="Arial" panose="020B0604020202020204" pitchFamily="34" charset="0"/>
              <a:buChar char="•"/>
            </a:pPr>
            <a:r>
              <a:rPr lang="en-US" sz="1150">
                <a:sym typeface="Wingdings" panose="05000000000000000000" pitchFamily="2" charset="2"/>
              </a:rPr>
              <a:t>Simulations show an overall power reduction of ~24%, which yields ~19.8mW/channel</a:t>
            </a:r>
            <a:endParaRPr lang="en-US" sz="1150"/>
          </a:p>
          <a:p>
            <a:pPr marL="114300" indent="-114300">
              <a:spcAft>
                <a:spcPts val="400"/>
              </a:spcAft>
              <a:buClr>
                <a:srgbClr val="C00000"/>
              </a:buClr>
              <a:buFont typeface="Arial" panose="020B0604020202020204" pitchFamily="34" charset="0"/>
              <a:buChar char="•"/>
            </a:pPr>
            <a:r>
              <a:rPr lang="en-US" sz="1150">
                <a:sym typeface="Wingdings" panose="05000000000000000000" pitchFamily="2" charset="2"/>
              </a:rPr>
              <a:t>This feature is implemented by adjusting dynamically the quiescent current of the ADC signal driver</a:t>
            </a:r>
          </a:p>
          <a:p>
            <a:pPr marL="460375" lvl="1" indent="-111125">
              <a:spcAft>
                <a:spcPts val="400"/>
              </a:spcAft>
              <a:buClr>
                <a:srgbClr val="C00000"/>
              </a:buClr>
              <a:buFont typeface="Arial" panose="020B0604020202020204" pitchFamily="34" charset="0"/>
              <a:buChar char="•"/>
              <a:tabLst>
                <a:tab pos="460375" algn="l"/>
              </a:tabLst>
            </a:pPr>
            <a:r>
              <a:rPr lang="en-US" sz="1000">
                <a:sym typeface="Wingdings" panose="05000000000000000000" pitchFamily="2" charset="2"/>
              </a:rPr>
              <a:t>During sampling the driver delivers the necessary current to pre-charge the capacitor array of the ADC</a:t>
            </a:r>
          </a:p>
          <a:p>
            <a:pPr marL="463550" lvl="1" indent="-114300">
              <a:spcAft>
                <a:spcPts val="400"/>
              </a:spcAft>
              <a:buClr>
                <a:srgbClr val="C00000"/>
              </a:buClr>
              <a:buFont typeface="Arial" panose="020B0604020202020204" pitchFamily="34" charset="0"/>
              <a:buChar char="•"/>
            </a:pPr>
            <a:r>
              <a:rPr lang="en-US" sz="1000">
                <a:sym typeface="Wingdings" panose="05000000000000000000" pitchFamily="2" charset="2"/>
              </a:rPr>
              <a:t>During conversion the current reduction is enabled since the driver is not required by the ADC</a:t>
            </a:r>
          </a:p>
        </p:txBody>
      </p:sp>
      <p:sp>
        <p:nvSpPr>
          <p:cNvPr id="4" name="TextBox 3"/>
          <p:cNvSpPr txBox="1"/>
          <p:nvPr/>
        </p:nvSpPr>
        <p:spPr>
          <a:xfrm>
            <a:off x="4343400" y="760537"/>
            <a:ext cx="1282723" cy="261610"/>
          </a:xfrm>
          <a:prstGeom prst="rect">
            <a:avLst/>
          </a:prstGeom>
          <a:noFill/>
        </p:spPr>
        <p:txBody>
          <a:bodyPr wrap="none" rtlCol="0">
            <a:spAutoFit/>
          </a:bodyPr>
          <a:lstStyle/>
          <a:p>
            <a:r>
              <a:rPr lang="en-US" sz="1100" b="1"/>
              <a:t>CRYO ASIC v0.1</a:t>
            </a:r>
          </a:p>
        </p:txBody>
      </p:sp>
      <p:sp>
        <p:nvSpPr>
          <p:cNvPr id="5" name="TextBox 4"/>
          <p:cNvSpPr txBox="1"/>
          <p:nvPr/>
        </p:nvSpPr>
        <p:spPr>
          <a:xfrm>
            <a:off x="4343400" y="2886315"/>
            <a:ext cx="1282723" cy="261610"/>
          </a:xfrm>
          <a:prstGeom prst="rect">
            <a:avLst/>
          </a:prstGeom>
          <a:noFill/>
        </p:spPr>
        <p:txBody>
          <a:bodyPr wrap="none" rtlCol="0">
            <a:spAutoFit/>
          </a:bodyPr>
          <a:lstStyle/>
          <a:p>
            <a:r>
              <a:rPr lang="en-US" sz="1100" b="1">
                <a:solidFill>
                  <a:srgbClr val="0070C0"/>
                </a:solidFill>
              </a:rPr>
              <a:t>CRYO ASIC v0.2</a:t>
            </a:r>
          </a:p>
        </p:txBody>
      </p:sp>
      <p:graphicFrame>
        <p:nvGraphicFramePr>
          <p:cNvPr id="6" name="Chart 5"/>
          <p:cNvGraphicFramePr>
            <a:graphicFrameLocks/>
          </p:cNvGraphicFramePr>
          <p:nvPr>
            <p:extLst>
              <p:ext uri="{D42A27DB-BD31-4B8C-83A1-F6EECF244321}">
                <p14:modId xmlns:p14="http://schemas.microsoft.com/office/powerpoint/2010/main" val="70788953"/>
              </p:ext>
            </p:extLst>
          </p:nvPr>
        </p:nvGraphicFramePr>
        <p:xfrm>
          <a:off x="4114800" y="964235"/>
          <a:ext cx="5029200" cy="16459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1006096"/>
              </p:ext>
            </p:extLst>
          </p:nvPr>
        </p:nvGraphicFramePr>
        <p:xfrm>
          <a:off x="6558661" y="2944227"/>
          <a:ext cx="1975739" cy="323088"/>
        </p:xfrm>
        <a:graphic>
          <a:graphicData uri="http://schemas.openxmlformats.org/drawingml/2006/table">
            <a:tbl>
              <a:tblPr bandRow="1">
                <a:tableStyleId>{5C22544A-7EE6-4342-B048-85BDC9FD1C3A}</a:tableStyleId>
              </a:tblPr>
              <a:tblGrid>
                <a:gridCol w="98513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0">
                <a:tc>
                  <a:txBody>
                    <a:bodyPr/>
                    <a:lstStyle/>
                    <a:p>
                      <a:pPr algn="l"/>
                      <a:r>
                        <a:rPr lang="en-US" sz="700" b="1"/>
                        <a:t>Total Power</a:t>
                      </a: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a:ln>
                            <a:noFill/>
                          </a:ln>
                          <a:solidFill>
                            <a:schemeClr val="tx1"/>
                          </a:solidFill>
                        </a:rPr>
                        <a:t>1.27 W | 2.5V</a:t>
                      </a: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CC9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29699">
                <a:tc>
                  <a:txBody>
                    <a:bodyPr/>
                    <a:lstStyle/>
                    <a:p>
                      <a:pPr algn="l"/>
                      <a:r>
                        <a:rPr lang="en-US" sz="700" b="0">
                          <a:ln>
                            <a:noFill/>
                          </a:ln>
                          <a:solidFill>
                            <a:schemeClr val="tx1"/>
                          </a:solidFill>
                        </a:rPr>
                        <a:t>Power/Channel</a:t>
                      </a:r>
                    </a:p>
                  </a:txBody>
                  <a:tcPr marL="27432" marR="27432" marT="27432" marB="27432" anchor="ctr">
                    <a:lnL w="6350" cap="flat" cmpd="sng" algn="ctr">
                      <a:noFill/>
                      <a:prstDash val="solid"/>
                      <a:round/>
                      <a:headEnd type="none" w="med" len="med"/>
                      <a:tailEnd type="none" w="med" len="med"/>
                    </a:lnL>
                    <a:lnR w="6350" cap="flat" cmpd="sng" algn="ctr">
                      <a:solidFill>
                        <a:srgbClr val="00CC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a:ln>
                            <a:noFill/>
                          </a:ln>
                          <a:solidFill>
                            <a:schemeClr val="tx1"/>
                          </a:solidFill>
                        </a:rPr>
                        <a:t>19.8 </a:t>
                      </a:r>
                      <a:r>
                        <a:rPr lang="en-US" sz="700" b="0" err="1">
                          <a:ln>
                            <a:noFill/>
                          </a:ln>
                          <a:solidFill>
                            <a:schemeClr val="tx1"/>
                          </a:solidFill>
                        </a:rPr>
                        <a:t>mW</a:t>
                      </a:r>
                      <a:endParaRPr lang="en-US" sz="700" b="0">
                        <a:ln>
                          <a:noFill/>
                        </a:ln>
                        <a:solidFill>
                          <a:schemeClr val="tx1"/>
                        </a:solidFill>
                      </a:endParaRPr>
                    </a:p>
                  </a:txBody>
                  <a:tcPr marL="27432" marR="27432" marT="27432" marB="27432" anchor="ctr">
                    <a:lnL w="6350" cap="flat" cmpd="sng" algn="ctr">
                      <a:solidFill>
                        <a:srgbClr val="00CC99"/>
                      </a:solidFill>
                      <a:prstDash val="solid"/>
                      <a:round/>
                      <a:headEnd type="none" w="med" len="med"/>
                      <a:tailEnd type="none" w="med" len="med"/>
                    </a:lnL>
                    <a:lnR w="6350" cap="flat" cmpd="sng" algn="ctr">
                      <a:solidFill>
                        <a:srgbClr val="00CC99"/>
                      </a:solidFill>
                      <a:prstDash val="solid"/>
                      <a:round/>
                      <a:headEnd type="none" w="med" len="med"/>
                      <a:tailEnd type="none" w="med" len="med"/>
                    </a:lnR>
                    <a:lnT w="6350" cap="flat" cmpd="sng" algn="ctr">
                      <a:solidFill>
                        <a:srgbClr val="00CC99"/>
                      </a:solidFill>
                      <a:prstDash val="solid"/>
                      <a:round/>
                      <a:headEnd type="none" w="med" len="med"/>
                      <a:tailEnd type="none" w="med" len="med"/>
                    </a:lnT>
                    <a:lnB w="6350" cap="flat" cmpd="sng" algn="ctr">
                      <a:solidFill>
                        <a:srgbClr val="00CC9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8036797"/>
              </p:ext>
            </p:extLst>
          </p:nvPr>
        </p:nvGraphicFramePr>
        <p:xfrm>
          <a:off x="6558661" y="819968"/>
          <a:ext cx="1975739" cy="323088"/>
        </p:xfrm>
        <a:graphic>
          <a:graphicData uri="http://schemas.openxmlformats.org/drawingml/2006/table">
            <a:tbl>
              <a:tblPr bandRow="1">
                <a:tableStyleId>{5C22544A-7EE6-4342-B048-85BDC9FD1C3A}</a:tableStyleId>
              </a:tblPr>
              <a:tblGrid>
                <a:gridCol w="985139">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0">
                <a:tc>
                  <a:txBody>
                    <a:bodyPr/>
                    <a:lstStyle/>
                    <a:p>
                      <a:pPr algn="l"/>
                      <a:r>
                        <a:rPr lang="en-US" sz="700" b="1"/>
                        <a:t>Total Power</a:t>
                      </a: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a:ln>
                            <a:noFill/>
                          </a:ln>
                          <a:solidFill>
                            <a:schemeClr val="tx1"/>
                          </a:solidFill>
                        </a:rPr>
                        <a:t>1.68 W | 2.5V</a:t>
                      </a: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129699">
                <a:tc>
                  <a:txBody>
                    <a:bodyPr/>
                    <a:lstStyle/>
                    <a:p>
                      <a:pPr algn="l"/>
                      <a:r>
                        <a:rPr lang="en-US" sz="700" b="0">
                          <a:ln>
                            <a:noFill/>
                          </a:ln>
                          <a:solidFill>
                            <a:schemeClr val="tx1"/>
                          </a:solidFill>
                        </a:rPr>
                        <a:t>Power/Channel</a:t>
                      </a: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b="0">
                          <a:ln>
                            <a:noFill/>
                          </a:ln>
                          <a:solidFill>
                            <a:schemeClr val="tx1"/>
                          </a:solidFill>
                        </a:rPr>
                        <a:t>26</a:t>
                      </a:r>
                      <a:r>
                        <a:rPr lang="en-US" sz="700" b="0" baseline="0">
                          <a:ln>
                            <a:noFill/>
                          </a:ln>
                          <a:solidFill>
                            <a:schemeClr val="tx1"/>
                          </a:solidFill>
                        </a:rPr>
                        <a:t> </a:t>
                      </a:r>
                      <a:r>
                        <a:rPr lang="en-US" sz="700" b="0" err="1">
                          <a:ln>
                            <a:noFill/>
                          </a:ln>
                          <a:solidFill>
                            <a:schemeClr val="tx1"/>
                          </a:solidFill>
                        </a:rPr>
                        <a:t>mW</a:t>
                      </a:r>
                      <a:endParaRPr lang="en-US" sz="700" b="0">
                        <a:ln>
                          <a:noFill/>
                        </a:ln>
                        <a:solidFill>
                          <a:schemeClr val="tx1"/>
                        </a:solidFill>
                      </a:endParaRPr>
                    </a:p>
                  </a:txBody>
                  <a:tcPr marL="27432" marR="27432" marT="27432" marB="27432"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grpSp>
        <p:nvGrpSpPr>
          <p:cNvPr id="9" name="Group 8"/>
          <p:cNvGrpSpPr/>
          <p:nvPr/>
        </p:nvGrpSpPr>
        <p:grpSpPr>
          <a:xfrm>
            <a:off x="4114800" y="3114915"/>
            <a:ext cx="5029200" cy="1645920"/>
            <a:chOff x="4114800" y="3333750"/>
            <a:chExt cx="5029200" cy="1645920"/>
          </a:xfrm>
        </p:grpSpPr>
        <p:graphicFrame>
          <p:nvGraphicFramePr>
            <p:cNvPr id="10" name="Chart 9"/>
            <p:cNvGraphicFramePr>
              <a:graphicFrameLocks/>
            </p:cNvGraphicFramePr>
            <p:nvPr>
              <p:extLst>
                <p:ext uri="{D42A27DB-BD31-4B8C-83A1-F6EECF244321}">
                  <p14:modId xmlns:p14="http://schemas.microsoft.com/office/powerpoint/2010/main" val="3980751176"/>
                </p:ext>
              </p:extLst>
            </p:nvPr>
          </p:nvGraphicFramePr>
          <p:xfrm>
            <a:off x="4114800" y="3333750"/>
            <a:ext cx="502920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11" name="Right Bracket 10"/>
            <p:cNvSpPr/>
            <p:nvPr/>
          </p:nvSpPr>
          <p:spPr>
            <a:xfrm>
              <a:off x="7772400" y="4171950"/>
              <a:ext cx="45719" cy="304800"/>
            </a:xfrm>
            <a:prstGeom prst="rightBracket">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7818119" y="4124295"/>
              <a:ext cx="915635" cy="200055"/>
            </a:xfrm>
            <a:prstGeom prst="rect">
              <a:avLst/>
            </a:prstGeom>
            <a:noFill/>
          </p:spPr>
          <p:txBody>
            <a:bodyPr wrap="none" rtlCol="0">
              <a:spAutoFit/>
            </a:bodyPr>
            <a:lstStyle/>
            <a:p>
              <a:r>
                <a:rPr lang="en-US" sz="700"/>
                <a:t>Power Scaling ON</a:t>
              </a:r>
            </a:p>
          </p:txBody>
        </p:sp>
        <p:sp>
          <p:nvSpPr>
            <p:cNvPr id="13" name="TextBox 12"/>
            <p:cNvSpPr txBox="1"/>
            <p:nvPr/>
          </p:nvSpPr>
          <p:spPr>
            <a:xfrm>
              <a:off x="6780565" y="4529123"/>
              <a:ext cx="763351" cy="200055"/>
            </a:xfrm>
            <a:prstGeom prst="rect">
              <a:avLst/>
            </a:prstGeom>
            <a:noFill/>
          </p:spPr>
          <p:txBody>
            <a:bodyPr wrap="none" rtlCol="0">
              <a:spAutoFit/>
            </a:bodyPr>
            <a:lstStyle/>
            <a:p>
              <a:r>
                <a:rPr lang="en-US" sz="700" err="1"/>
                <a:t>nEXO</a:t>
              </a:r>
              <a:r>
                <a:rPr lang="en-US" sz="700"/>
                <a:t> Preamp</a:t>
              </a:r>
            </a:p>
          </p:txBody>
        </p:sp>
        <p:cxnSp>
          <p:nvCxnSpPr>
            <p:cNvPr id="14" name="Straight Connector 13"/>
            <p:cNvCxnSpPr/>
            <p:nvPr/>
          </p:nvCxnSpPr>
          <p:spPr>
            <a:xfrm>
              <a:off x="6628165" y="4629150"/>
              <a:ext cx="152400"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5" name="Slide Number Placeholder 14"/>
          <p:cNvSpPr>
            <a:spLocks noGrp="1"/>
          </p:cNvSpPr>
          <p:nvPr>
            <p:ph type="sldNum" sz="quarter" idx="11"/>
          </p:nvPr>
        </p:nvSpPr>
        <p:spPr>
          <a:xfrm>
            <a:off x="8823263" y="4738690"/>
            <a:ext cx="318932" cy="404813"/>
          </a:xfrm>
        </p:spPr>
        <p:txBody>
          <a:bodyPr/>
          <a:lstStyle/>
          <a:p>
            <a:fld id="{5BD36294-2849-48A8-8531-5354CF3095D2}" type="slidenum">
              <a:rPr lang="en-US" smtClean="0"/>
              <a:pPr/>
              <a:t>25</a:t>
            </a:fld>
            <a:endParaRPr lang="en-US"/>
          </a:p>
        </p:txBody>
      </p:sp>
      <p:pic>
        <p:nvPicPr>
          <p:cNvPr id="307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510" y="3039014"/>
            <a:ext cx="2956792"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526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822" y="72999"/>
            <a:ext cx="8103570" cy="307777"/>
          </a:xfrm>
        </p:spPr>
        <p:txBody>
          <a:bodyPr wrap="square">
            <a:spAutoFit/>
          </a:bodyPr>
          <a:lstStyle/>
          <a:p>
            <a:r>
              <a:rPr lang="en-US"/>
              <a:t>Synchronization Scheme – External Enable Signals</a:t>
            </a:r>
          </a:p>
        </p:txBody>
      </p:sp>
      <p:sp>
        <p:nvSpPr>
          <p:cNvPr id="18" name="TextBox 17"/>
          <p:cNvSpPr txBox="1"/>
          <p:nvPr/>
        </p:nvSpPr>
        <p:spPr>
          <a:xfrm>
            <a:off x="5128852" y="839232"/>
            <a:ext cx="3994120" cy="2462213"/>
          </a:xfrm>
          <a:prstGeom prst="rect">
            <a:avLst/>
          </a:prstGeom>
          <a:noFill/>
        </p:spPr>
        <p:txBody>
          <a:bodyPr wrap="square" rtlCol="0">
            <a:spAutoFit/>
          </a:bodyPr>
          <a:lstStyle/>
          <a:p>
            <a:pPr marL="114300" indent="-114300">
              <a:buClr>
                <a:srgbClr val="C00000"/>
              </a:buClr>
              <a:buFont typeface="Arial" panose="020B0604020202020204" pitchFamily="34" charset="0"/>
              <a:buChar char="•"/>
            </a:pPr>
            <a:r>
              <a:rPr lang="en-US" sz="1100"/>
              <a:t>Upon DUNE management request, new version of CRYO implements new external enable signals to sync with:</a:t>
            </a:r>
          </a:p>
          <a:p>
            <a:pPr marL="571500" lvl="1" indent="-114300">
              <a:buClr>
                <a:srgbClr val="C00000"/>
              </a:buClr>
              <a:buFont typeface="Arial" panose="020B0604020202020204" pitchFamily="34" charset="0"/>
              <a:buChar char="•"/>
            </a:pPr>
            <a:r>
              <a:rPr lang="en-US" sz="1100"/>
              <a:t>Internal clock generation </a:t>
            </a:r>
          </a:p>
          <a:p>
            <a:pPr marL="571500" lvl="1" indent="-114300">
              <a:buClr>
                <a:srgbClr val="C00000"/>
              </a:buClr>
              <a:buFont typeface="Arial" panose="020B0604020202020204" pitchFamily="34" charset="0"/>
              <a:buChar char="•"/>
            </a:pPr>
            <a:r>
              <a:rPr lang="en-US" sz="1100"/>
              <a:t>Streaming data mode</a:t>
            </a:r>
          </a:p>
          <a:p>
            <a:pPr marL="571500" lvl="1" indent="-114300">
              <a:buClr>
                <a:srgbClr val="C00000"/>
              </a:buClr>
              <a:buFont typeface="Arial" panose="020B0604020202020204" pitchFamily="34" charset="0"/>
              <a:buChar char="•"/>
            </a:pPr>
            <a:endParaRPr lang="en-US" sz="1100"/>
          </a:p>
          <a:p>
            <a:pPr marL="114300" indent="-114300">
              <a:buClr>
                <a:srgbClr val="C00000"/>
              </a:buClr>
              <a:buFont typeface="Arial" panose="020B0604020202020204" pitchFamily="34" charset="0"/>
              <a:buChar char="•"/>
            </a:pPr>
            <a:r>
              <a:rPr lang="en-US" sz="1100" b="1"/>
              <a:t>Sampling Clock Enable (</a:t>
            </a:r>
            <a:r>
              <a:rPr lang="en-US" sz="1100" b="1" err="1"/>
              <a:t>SampClkEn</a:t>
            </a:r>
            <a:r>
              <a:rPr lang="en-US" sz="1100" b="1"/>
              <a:t>) </a:t>
            </a:r>
            <a:r>
              <a:rPr lang="en-US" sz="1100"/>
              <a:t>allows the user to control the sampling time of the ASIC based on the master clock</a:t>
            </a:r>
          </a:p>
          <a:p>
            <a:pPr marL="114300" indent="-114300">
              <a:buClr>
                <a:srgbClr val="C00000"/>
              </a:buClr>
              <a:buFont typeface="Arial" panose="020B0604020202020204" pitchFamily="34" charset="0"/>
              <a:buChar char="•"/>
            </a:pPr>
            <a:endParaRPr lang="en-US" sz="1100"/>
          </a:p>
          <a:p>
            <a:pPr marL="114300" indent="-114300">
              <a:buClr>
                <a:srgbClr val="C00000"/>
              </a:buClr>
              <a:buFont typeface="Arial" panose="020B0604020202020204" pitchFamily="34" charset="0"/>
              <a:buChar char="•"/>
            </a:pPr>
            <a:r>
              <a:rPr lang="en-US" sz="1100" b="1"/>
              <a:t>Start-of-Readout (SRO)</a:t>
            </a:r>
            <a:r>
              <a:rPr lang="en-US" sz="1100"/>
              <a:t> allows the user to control when to streaming out valid data</a:t>
            </a:r>
          </a:p>
          <a:p>
            <a:pPr>
              <a:buClr>
                <a:srgbClr val="C00000"/>
              </a:buClr>
            </a:pPr>
            <a:endParaRPr lang="en-US" sz="1100"/>
          </a:p>
          <a:p>
            <a:pPr marL="114300" indent="-114300">
              <a:buClr>
                <a:srgbClr val="C00000"/>
              </a:buClr>
              <a:buFont typeface="Arial" panose="020B0604020202020204" pitchFamily="34" charset="0"/>
              <a:buChar char="•"/>
            </a:pPr>
            <a:r>
              <a:rPr lang="en-US" sz="1100"/>
              <a:t>WIB firmware controls the ASIC synchronization.</a:t>
            </a:r>
          </a:p>
          <a:p>
            <a:pPr marL="114300" indent="-114300">
              <a:buClr>
                <a:srgbClr val="C00000"/>
              </a:buClr>
              <a:buFont typeface="Arial" panose="020B0604020202020204" pitchFamily="34" charset="0"/>
              <a:buChar char="•"/>
            </a:pPr>
            <a:endParaRPr lang="en-US" sz="1100"/>
          </a:p>
        </p:txBody>
      </p:sp>
      <p:grpSp>
        <p:nvGrpSpPr>
          <p:cNvPr id="3" name="Group 2"/>
          <p:cNvGrpSpPr/>
          <p:nvPr/>
        </p:nvGrpSpPr>
        <p:grpSpPr>
          <a:xfrm>
            <a:off x="251278" y="881930"/>
            <a:ext cx="4858392" cy="3749040"/>
            <a:chOff x="155425" y="896580"/>
            <a:chExt cx="4858392" cy="3749040"/>
          </a:xfrm>
        </p:grpSpPr>
        <p:pic>
          <p:nvPicPr>
            <p:cNvPr id="22"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5425" y="896580"/>
              <a:ext cx="3907634"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187950" y="2654954"/>
              <a:ext cx="768159" cy="230832"/>
            </a:xfrm>
            <a:prstGeom prst="rect">
              <a:avLst/>
            </a:prstGeom>
          </p:spPr>
          <p:txBody>
            <a:bodyPr wrap="none">
              <a:spAutoFit/>
            </a:bodyPr>
            <a:lstStyle/>
            <a:p>
              <a:r>
                <a:rPr lang="en-US" sz="900" b="1"/>
                <a:t>Master </a:t>
              </a:r>
              <a:r>
                <a:rPr lang="en-US" sz="900" b="1" err="1"/>
                <a:t>Clk</a:t>
              </a:r>
              <a:endParaRPr lang="en-US" sz="900" b="1"/>
            </a:p>
          </p:txBody>
        </p:sp>
        <p:sp>
          <p:nvSpPr>
            <p:cNvPr id="24" name="Rectangle 23"/>
            <p:cNvSpPr/>
            <p:nvPr/>
          </p:nvSpPr>
          <p:spPr>
            <a:xfrm>
              <a:off x="4187950" y="2806845"/>
              <a:ext cx="825867" cy="230832"/>
            </a:xfrm>
            <a:prstGeom prst="rect">
              <a:avLst/>
            </a:prstGeom>
          </p:spPr>
          <p:txBody>
            <a:bodyPr wrap="none">
              <a:spAutoFit/>
            </a:bodyPr>
            <a:lstStyle/>
            <a:p>
              <a:r>
                <a:rPr lang="en-US" sz="900" b="1" err="1"/>
                <a:t>SampClkEn</a:t>
              </a:r>
              <a:endParaRPr lang="en-US" sz="900" b="1"/>
            </a:p>
          </p:txBody>
        </p:sp>
        <p:sp>
          <p:nvSpPr>
            <p:cNvPr id="26" name="Rectangle 25"/>
            <p:cNvSpPr/>
            <p:nvPr/>
          </p:nvSpPr>
          <p:spPr>
            <a:xfrm>
              <a:off x="4187950" y="2966900"/>
              <a:ext cx="434734" cy="230832"/>
            </a:xfrm>
            <a:prstGeom prst="rect">
              <a:avLst/>
            </a:prstGeom>
          </p:spPr>
          <p:txBody>
            <a:bodyPr wrap="none">
              <a:spAutoFit/>
            </a:bodyPr>
            <a:lstStyle/>
            <a:p>
              <a:r>
                <a:rPr lang="en-US" sz="900" b="1"/>
                <a:t>SRO</a:t>
              </a:r>
            </a:p>
          </p:txBody>
        </p:sp>
        <p:sp>
          <p:nvSpPr>
            <p:cNvPr id="2" name="Right Arrow 1"/>
            <p:cNvSpPr/>
            <p:nvPr/>
          </p:nvSpPr>
          <p:spPr>
            <a:xfrm flipH="1">
              <a:off x="4099618" y="2728321"/>
              <a:ext cx="126737" cy="889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4099618" y="2880721"/>
              <a:ext cx="126737" cy="889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flipH="1">
              <a:off x="4099618" y="3033121"/>
              <a:ext cx="126737" cy="8899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1"/>
          </p:nvPr>
        </p:nvSpPr>
        <p:spPr>
          <a:xfrm>
            <a:off x="8823263" y="4738690"/>
            <a:ext cx="318932" cy="404813"/>
          </a:xfrm>
        </p:spPr>
        <p:txBody>
          <a:bodyPr/>
          <a:lstStyle/>
          <a:p>
            <a:fld id="{5BD36294-2849-48A8-8531-5354CF3095D2}" type="slidenum">
              <a:rPr lang="en-US" smtClean="0"/>
              <a:pPr/>
              <a:t>26</a:t>
            </a:fld>
            <a:endParaRPr lang="en-US"/>
          </a:p>
        </p:txBody>
      </p:sp>
    </p:spTree>
    <p:extLst>
      <p:ext uri="{BB962C8B-B14F-4D97-AF65-F5344CB8AC3E}">
        <p14:creationId xmlns:p14="http://schemas.microsoft.com/office/powerpoint/2010/main" val="1768064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Synchronization Scheme – Clocking &amp; Control at WIB</a:t>
            </a:r>
          </a:p>
        </p:txBody>
      </p:sp>
      <p:sp>
        <p:nvSpPr>
          <p:cNvPr id="5" name="Rounded Rectangle 4">
            <a:extLst>
              <a:ext uri="{FF2B5EF4-FFF2-40B4-BE49-F238E27FC236}">
                <a16:creationId xmlns:a16="http://schemas.microsoft.com/office/drawing/2014/main" xmlns="" id="{3751E6EC-B7BC-B14B-961E-1934798732D0}"/>
              </a:ext>
            </a:extLst>
          </p:cNvPr>
          <p:cNvSpPr/>
          <p:nvPr/>
        </p:nvSpPr>
        <p:spPr>
          <a:xfrm>
            <a:off x="3107876" y="920335"/>
            <a:ext cx="5901440" cy="3147790"/>
          </a:xfrm>
          <a:prstGeom prst="roundRect">
            <a:avLst>
              <a:gd name="adj" fmla="val 569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 name="Straight Connector 5">
            <a:extLst>
              <a:ext uri="{FF2B5EF4-FFF2-40B4-BE49-F238E27FC236}">
                <a16:creationId xmlns:a16="http://schemas.microsoft.com/office/drawing/2014/main" xmlns="" id="{8201A455-7F55-0C4A-A5D3-97F872F44D8F}"/>
              </a:ext>
            </a:extLst>
          </p:cNvPr>
          <p:cNvCxnSpPr>
            <a:cxnSpLocks/>
          </p:cNvCxnSpPr>
          <p:nvPr/>
        </p:nvCxnSpPr>
        <p:spPr>
          <a:xfrm>
            <a:off x="3107876" y="2665830"/>
            <a:ext cx="59014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97285" y="1026768"/>
            <a:ext cx="625492" cy="400110"/>
          </a:xfrm>
          <a:prstGeom prst="rect">
            <a:avLst/>
          </a:prstGeom>
          <a:noFill/>
        </p:spPr>
        <p:txBody>
          <a:bodyPr wrap="none" rtlCol="0">
            <a:spAutoFit/>
          </a:bodyPr>
          <a:lstStyle/>
          <a:p>
            <a:r>
              <a:rPr lang="en-US" sz="1000"/>
              <a:t>DUNE</a:t>
            </a:r>
          </a:p>
          <a:p>
            <a:r>
              <a:rPr lang="en-US" sz="1000"/>
              <a:t>CLOCK</a:t>
            </a:r>
          </a:p>
        </p:txBody>
      </p:sp>
      <p:sp>
        <p:nvSpPr>
          <p:cNvPr id="8" name="Rounded Rectangle 7"/>
          <p:cNvSpPr/>
          <p:nvPr/>
        </p:nvSpPr>
        <p:spPr>
          <a:xfrm>
            <a:off x="7875918" y="2494833"/>
            <a:ext cx="960438" cy="349817"/>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56MHz</a:t>
            </a:r>
          </a:p>
        </p:txBody>
      </p:sp>
      <p:cxnSp>
        <p:nvCxnSpPr>
          <p:cNvPr id="9" name="Straight Arrow Connector 8"/>
          <p:cNvCxnSpPr>
            <a:cxnSpLocks/>
          </p:cNvCxnSpPr>
          <p:nvPr/>
        </p:nvCxnSpPr>
        <p:spPr>
          <a:xfrm flipH="1">
            <a:off x="8028318" y="1428013"/>
            <a:ext cx="1058267" cy="0"/>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5132718" y="997144"/>
            <a:ext cx="2895600" cy="859073"/>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Timing logic</a:t>
            </a:r>
          </a:p>
          <a:p>
            <a:pPr algn="ctr"/>
            <a:endParaRPr lang="en-US" sz="500">
              <a:solidFill>
                <a:schemeClr val="bg1"/>
              </a:solidFill>
            </a:endParaRPr>
          </a:p>
          <a:p>
            <a:pPr algn="ctr"/>
            <a:r>
              <a:rPr lang="en-US" sz="1000">
                <a:solidFill>
                  <a:schemeClr val="bg1"/>
                </a:solidFill>
              </a:rPr>
              <a:t>“uniform phase aligned counter &amp; commands (new commands: SR0En, </a:t>
            </a:r>
            <a:r>
              <a:rPr lang="en-US" sz="1000" err="1">
                <a:solidFill>
                  <a:schemeClr val="bg1"/>
                </a:solidFill>
              </a:rPr>
              <a:t>SHClkEn</a:t>
            </a:r>
            <a:r>
              <a:rPr lang="en-US" sz="1000">
                <a:solidFill>
                  <a:schemeClr val="bg1"/>
                </a:solidFill>
              </a:rPr>
              <a:t>, </a:t>
            </a:r>
            <a:r>
              <a:rPr lang="en-US" sz="1000" err="1">
                <a:solidFill>
                  <a:schemeClr val="bg1"/>
                </a:solidFill>
              </a:rPr>
              <a:t>samplingCycleSync</a:t>
            </a:r>
            <a:r>
              <a:rPr lang="en-US" sz="1000">
                <a:solidFill>
                  <a:schemeClr val="bg1"/>
                </a:solidFill>
              </a:rPr>
              <a:t>)”</a:t>
            </a:r>
          </a:p>
        </p:txBody>
      </p:sp>
      <p:cxnSp>
        <p:nvCxnSpPr>
          <p:cNvPr id="11" name="Straight Arrow Connector 10"/>
          <p:cNvCxnSpPr>
            <a:cxnSpLocks/>
            <a:stCxn id="13" idx="0"/>
            <a:endCxn id="10" idx="2"/>
          </p:cNvCxnSpPr>
          <p:nvPr/>
        </p:nvCxnSpPr>
        <p:spPr>
          <a:xfrm flipH="1" flipV="1">
            <a:off x="6580518" y="1856217"/>
            <a:ext cx="0" cy="1308878"/>
          </a:xfrm>
          <a:prstGeom prst="straightConnector1">
            <a:avLst/>
          </a:prstGeom>
          <a:ln w="63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a:cxnSpLocks/>
            <a:endCxn id="13" idx="3"/>
          </p:cNvCxnSpPr>
          <p:nvPr/>
        </p:nvCxnSpPr>
        <p:spPr>
          <a:xfrm rot="10800000">
            <a:off x="7324641" y="3407894"/>
            <a:ext cx="1031497" cy="2"/>
          </a:xfrm>
          <a:prstGeom prst="bentConnector3">
            <a:avLst>
              <a:gd name="adj1" fmla="val 50000"/>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xmlns="" id="{3C12A474-B442-C84D-A977-C4822C0CCC84}"/>
              </a:ext>
            </a:extLst>
          </p:cNvPr>
          <p:cNvSpPr/>
          <p:nvPr/>
        </p:nvSpPr>
        <p:spPr>
          <a:xfrm>
            <a:off x="5867995" y="3165095"/>
            <a:ext cx="1456645" cy="48559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err="1"/>
              <a:t>SampCLKEn</a:t>
            </a:r>
            <a:endParaRPr lang="en-US" sz="1200"/>
          </a:p>
          <a:p>
            <a:pPr algn="ctr"/>
            <a:r>
              <a:rPr lang="en-US" sz="1200"/>
              <a:t>SR0</a:t>
            </a:r>
            <a:r>
              <a:rPr lang="en-US" sz="1200" baseline="-25000"/>
              <a:t>56MHz</a:t>
            </a:r>
          </a:p>
        </p:txBody>
      </p:sp>
      <p:cxnSp>
        <p:nvCxnSpPr>
          <p:cNvPr id="14" name="Straight Arrow Connector 13">
            <a:extLst>
              <a:ext uri="{FF2B5EF4-FFF2-40B4-BE49-F238E27FC236}">
                <a16:creationId xmlns:a16="http://schemas.microsoft.com/office/drawing/2014/main" xmlns="" id="{D745D588-B826-4B4E-A902-457B9A9C61AC}"/>
              </a:ext>
            </a:extLst>
          </p:cNvPr>
          <p:cNvCxnSpPr>
            <a:cxnSpLocks/>
            <a:stCxn id="8" idx="0"/>
          </p:cNvCxnSpPr>
          <p:nvPr/>
        </p:nvCxnSpPr>
        <p:spPr>
          <a:xfrm flipV="1">
            <a:off x="8356137" y="1428013"/>
            <a:ext cx="0" cy="1066820"/>
          </a:xfrm>
          <a:prstGeom prst="straightConnector1">
            <a:avLst/>
          </a:prstGeom>
          <a:ln w="63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xmlns="" id="{D908563B-8EB8-CD4A-9C0E-C1E6F0F4A042}"/>
              </a:ext>
            </a:extLst>
          </p:cNvPr>
          <p:cNvSpPr/>
          <p:nvPr/>
        </p:nvSpPr>
        <p:spPr>
          <a:xfrm>
            <a:off x="3705370" y="1721328"/>
            <a:ext cx="1117186" cy="317407"/>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1"/>
                </a:solidFill>
              </a:rPr>
              <a:t>Trigger logic</a:t>
            </a:r>
          </a:p>
        </p:txBody>
      </p:sp>
      <p:sp>
        <p:nvSpPr>
          <p:cNvPr id="16" name="Rounded Rectangle 15">
            <a:extLst>
              <a:ext uri="{FF2B5EF4-FFF2-40B4-BE49-F238E27FC236}">
                <a16:creationId xmlns:a16="http://schemas.microsoft.com/office/drawing/2014/main" xmlns="" id="{DEA8204B-CC4E-8E4D-975E-35C383455D62}"/>
              </a:ext>
            </a:extLst>
          </p:cNvPr>
          <p:cNvSpPr/>
          <p:nvPr/>
        </p:nvSpPr>
        <p:spPr>
          <a:xfrm>
            <a:off x="3820245" y="2358590"/>
            <a:ext cx="887441" cy="66426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FIFO</a:t>
            </a:r>
          </a:p>
        </p:txBody>
      </p:sp>
      <p:sp>
        <p:nvSpPr>
          <p:cNvPr id="17" name="Rounded Rectangle 16">
            <a:extLst>
              <a:ext uri="{FF2B5EF4-FFF2-40B4-BE49-F238E27FC236}">
                <a16:creationId xmlns:a16="http://schemas.microsoft.com/office/drawing/2014/main" xmlns="" id="{E97C9C63-7040-6B4B-B566-4A3EBC59BF31}"/>
              </a:ext>
            </a:extLst>
          </p:cNvPr>
          <p:cNvSpPr/>
          <p:nvPr/>
        </p:nvSpPr>
        <p:spPr>
          <a:xfrm>
            <a:off x="3545980" y="3558075"/>
            <a:ext cx="1435962" cy="369486"/>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Data de-serializer</a:t>
            </a:r>
          </a:p>
        </p:txBody>
      </p:sp>
      <p:sp>
        <p:nvSpPr>
          <p:cNvPr id="18" name="Rounded Rectangle 17">
            <a:extLst>
              <a:ext uri="{FF2B5EF4-FFF2-40B4-BE49-F238E27FC236}">
                <a16:creationId xmlns:a16="http://schemas.microsoft.com/office/drawing/2014/main" xmlns="" id="{A84704CF-B0E3-8D4B-8A66-A368C83BEB4C}"/>
              </a:ext>
            </a:extLst>
          </p:cNvPr>
          <p:cNvSpPr/>
          <p:nvPr/>
        </p:nvSpPr>
        <p:spPr>
          <a:xfrm>
            <a:off x="3588066" y="4509270"/>
            <a:ext cx="1371600" cy="40132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CRYO</a:t>
            </a:r>
            <a:endParaRPr lang="en-US" sz="1200" baseline="-25000"/>
          </a:p>
        </p:txBody>
      </p:sp>
      <p:cxnSp>
        <p:nvCxnSpPr>
          <p:cNvPr id="19" name="Elbow Connector 18">
            <a:extLst>
              <a:ext uri="{FF2B5EF4-FFF2-40B4-BE49-F238E27FC236}">
                <a16:creationId xmlns:a16="http://schemas.microsoft.com/office/drawing/2014/main" xmlns="" id="{2EC4B53B-53FB-CB4E-84B4-00AB5D859EE6}"/>
              </a:ext>
            </a:extLst>
          </p:cNvPr>
          <p:cNvCxnSpPr>
            <a:cxnSpLocks/>
            <a:stCxn id="18" idx="3"/>
            <a:endCxn id="13" idx="2"/>
          </p:cNvCxnSpPr>
          <p:nvPr/>
        </p:nvCxnSpPr>
        <p:spPr>
          <a:xfrm flipV="1">
            <a:off x="4959666" y="3650693"/>
            <a:ext cx="1636652" cy="1059238"/>
          </a:xfrm>
          <a:prstGeom prst="bentConnector2">
            <a:avLst/>
          </a:prstGeom>
          <a:ln w="63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xmlns="" id="{3B57939A-B5E7-1440-B82D-3EA1B5C605C2}"/>
              </a:ext>
            </a:extLst>
          </p:cNvPr>
          <p:cNvCxnSpPr>
            <a:cxnSpLocks/>
            <a:stCxn id="16" idx="2"/>
            <a:endCxn id="17" idx="0"/>
          </p:cNvCxnSpPr>
          <p:nvPr/>
        </p:nvCxnSpPr>
        <p:spPr>
          <a:xfrm rot="5400000">
            <a:off x="3996354" y="3290463"/>
            <a:ext cx="535220" cy="5"/>
          </a:xfrm>
          <a:prstGeom prst="bent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xmlns="" id="{47F65D02-CAD8-8B49-A02D-8177EB7FDCFC}"/>
              </a:ext>
            </a:extLst>
          </p:cNvPr>
          <p:cNvCxnSpPr>
            <a:cxnSpLocks/>
            <a:stCxn id="15" idx="2"/>
            <a:endCxn id="16" idx="0"/>
          </p:cNvCxnSpPr>
          <p:nvPr/>
        </p:nvCxnSpPr>
        <p:spPr>
          <a:xfrm rot="16200000" flipH="1">
            <a:off x="4104037" y="2198660"/>
            <a:ext cx="319855" cy="3"/>
          </a:xfrm>
          <a:prstGeom prst="bentConnector3">
            <a:avLst>
              <a:gd name="adj1" fmla="val 50000"/>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40D7722B-B7C7-D54C-81C7-5D22CC28DC89}"/>
              </a:ext>
            </a:extLst>
          </p:cNvPr>
          <p:cNvCxnSpPr>
            <a:cxnSpLocks/>
            <a:endCxn id="10" idx="1"/>
          </p:cNvCxnSpPr>
          <p:nvPr/>
        </p:nvCxnSpPr>
        <p:spPr>
          <a:xfrm>
            <a:off x="2882180" y="1426681"/>
            <a:ext cx="225053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xmlns="" id="{E658336B-8409-524D-9389-1B6ABB7F6FC9}"/>
              </a:ext>
            </a:extLst>
          </p:cNvPr>
          <p:cNvCxnSpPr>
            <a:cxnSpLocks/>
          </p:cNvCxnSpPr>
          <p:nvPr/>
        </p:nvCxnSpPr>
        <p:spPr>
          <a:xfrm rot="16200000" flipH="1">
            <a:off x="4118571" y="1571385"/>
            <a:ext cx="290782" cy="2"/>
          </a:xfrm>
          <a:prstGeom prst="bentConnector3">
            <a:avLst>
              <a:gd name="adj1" fmla="val 27596"/>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21B9D9C7-3F7F-2249-A362-5D21C35224F9}"/>
              </a:ext>
            </a:extLst>
          </p:cNvPr>
          <p:cNvSpPr txBox="1"/>
          <p:nvPr/>
        </p:nvSpPr>
        <p:spPr>
          <a:xfrm>
            <a:off x="3107876" y="2148289"/>
            <a:ext cx="696024" cy="553998"/>
          </a:xfrm>
          <a:prstGeom prst="rect">
            <a:avLst/>
          </a:prstGeom>
          <a:noFill/>
        </p:spPr>
        <p:txBody>
          <a:bodyPr wrap="none" rtlCol="0">
            <a:spAutoFit/>
          </a:bodyPr>
          <a:lstStyle/>
          <a:p>
            <a:r>
              <a:rPr lang="en-US" sz="1000"/>
              <a:t>62.5MHz</a:t>
            </a:r>
          </a:p>
          <a:p>
            <a:r>
              <a:rPr lang="en-US" sz="1000"/>
              <a:t>clock </a:t>
            </a:r>
          </a:p>
          <a:p>
            <a:r>
              <a:rPr lang="en-US" sz="1000"/>
              <a:t>domain</a:t>
            </a:r>
          </a:p>
        </p:txBody>
      </p:sp>
      <p:sp>
        <p:nvSpPr>
          <p:cNvPr id="25" name="TextBox 24">
            <a:extLst>
              <a:ext uri="{FF2B5EF4-FFF2-40B4-BE49-F238E27FC236}">
                <a16:creationId xmlns:a16="http://schemas.microsoft.com/office/drawing/2014/main" xmlns="" id="{B3BC9950-8C44-D540-87A9-70EA4EB4B29F}"/>
              </a:ext>
            </a:extLst>
          </p:cNvPr>
          <p:cNvSpPr txBox="1"/>
          <p:nvPr/>
        </p:nvSpPr>
        <p:spPr>
          <a:xfrm>
            <a:off x="3121374" y="2686965"/>
            <a:ext cx="625492" cy="553998"/>
          </a:xfrm>
          <a:prstGeom prst="rect">
            <a:avLst/>
          </a:prstGeom>
          <a:noFill/>
        </p:spPr>
        <p:txBody>
          <a:bodyPr wrap="none" rtlCol="0">
            <a:spAutoFit/>
          </a:bodyPr>
          <a:lstStyle/>
          <a:p>
            <a:r>
              <a:rPr lang="en-US" sz="1000"/>
              <a:t>56MHz </a:t>
            </a:r>
          </a:p>
          <a:p>
            <a:r>
              <a:rPr lang="en-US" sz="1000"/>
              <a:t>clock </a:t>
            </a:r>
          </a:p>
          <a:p>
            <a:r>
              <a:rPr lang="en-US" sz="1000"/>
              <a:t>domain</a:t>
            </a:r>
          </a:p>
        </p:txBody>
      </p:sp>
      <p:cxnSp>
        <p:nvCxnSpPr>
          <p:cNvPr id="26" name="Elbow Connector 25">
            <a:extLst>
              <a:ext uri="{FF2B5EF4-FFF2-40B4-BE49-F238E27FC236}">
                <a16:creationId xmlns:a16="http://schemas.microsoft.com/office/drawing/2014/main" xmlns="" id="{8E9CF7AE-A9FF-454D-B3B0-A006FF7EB994}"/>
              </a:ext>
            </a:extLst>
          </p:cNvPr>
          <p:cNvCxnSpPr>
            <a:cxnSpLocks/>
            <a:stCxn id="8" idx="2"/>
            <a:endCxn id="18" idx="3"/>
          </p:cNvCxnSpPr>
          <p:nvPr/>
        </p:nvCxnSpPr>
        <p:spPr>
          <a:xfrm rot="5400000">
            <a:off x="5725262" y="2079055"/>
            <a:ext cx="1865281" cy="3396471"/>
          </a:xfrm>
          <a:prstGeom prst="bentConnector2">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8BE3D9BB-0CCA-4B40-B36B-C46011668AB6}"/>
              </a:ext>
            </a:extLst>
          </p:cNvPr>
          <p:cNvCxnSpPr>
            <a:stCxn id="18" idx="0"/>
            <a:endCxn id="17" idx="2"/>
          </p:cNvCxnSpPr>
          <p:nvPr/>
        </p:nvCxnSpPr>
        <p:spPr>
          <a:xfrm flipH="1" flipV="1">
            <a:off x="4263961" y="3927561"/>
            <a:ext cx="0" cy="5817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96D7D7A4-58C9-3E4C-A942-691D2B723E1F}"/>
              </a:ext>
            </a:extLst>
          </p:cNvPr>
          <p:cNvSpPr txBox="1"/>
          <p:nvPr/>
        </p:nvSpPr>
        <p:spPr>
          <a:xfrm>
            <a:off x="3343040" y="987592"/>
            <a:ext cx="583814" cy="400110"/>
          </a:xfrm>
          <a:prstGeom prst="rect">
            <a:avLst/>
          </a:prstGeom>
          <a:noFill/>
        </p:spPr>
        <p:txBody>
          <a:bodyPr wrap="none" rtlCol="0">
            <a:spAutoFit/>
          </a:bodyPr>
          <a:lstStyle/>
          <a:p>
            <a:r>
              <a:rPr lang="en-US" sz="1000"/>
              <a:t>DUNE </a:t>
            </a:r>
          </a:p>
          <a:p>
            <a:r>
              <a:rPr lang="en-US" sz="1000"/>
              <a:t>timing</a:t>
            </a:r>
          </a:p>
        </p:txBody>
      </p:sp>
      <p:sp>
        <p:nvSpPr>
          <p:cNvPr id="29" name="Rounded Rectangle 28"/>
          <p:cNvSpPr/>
          <p:nvPr/>
        </p:nvSpPr>
        <p:spPr>
          <a:xfrm>
            <a:off x="6823261" y="2091937"/>
            <a:ext cx="960438" cy="402895"/>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Phase</a:t>
            </a:r>
          </a:p>
          <a:p>
            <a:pPr algn="ctr"/>
            <a:r>
              <a:rPr lang="en-US" sz="1200"/>
              <a:t>monitor</a:t>
            </a:r>
          </a:p>
        </p:txBody>
      </p:sp>
      <p:cxnSp>
        <p:nvCxnSpPr>
          <p:cNvPr id="30" name="Elbow Connector 29"/>
          <p:cNvCxnSpPr>
            <a:endCxn id="29" idx="2"/>
          </p:cNvCxnSpPr>
          <p:nvPr/>
        </p:nvCxnSpPr>
        <p:spPr>
          <a:xfrm rot="10800000">
            <a:off x="7303480" y="2494833"/>
            <a:ext cx="1052658" cy="576791"/>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783699" y="2267862"/>
            <a:ext cx="57243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xmlns="" id="{E658336B-8409-524D-9389-1B6ABB7F6FC9}"/>
              </a:ext>
            </a:extLst>
          </p:cNvPr>
          <p:cNvCxnSpPr>
            <a:cxnSpLocks/>
            <a:endCxn id="29" idx="0"/>
          </p:cNvCxnSpPr>
          <p:nvPr/>
        </p:nvCxnSpPr>
        <p:spPr>
          <a:xfrm rot="5400000">
            <a:off x="7184196" y="1966995"/>
            <a:ext cx="249883" cy="0"/>
          </a:xfrm>
          <a:prstGeom prst="bentConnector3">
            <a:avLst>
              <a:gd name="adj1" fmla="val 50000"/>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136378" y="2090981"/>
            <a:ext cx="1300280" cy="402895"/>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Sampling Cycle Timing</a:t>
            </a:r>
          </a:p>
        </p:txBody>
      </p:sp>
      <p:cxnSp>
        <p:nvCxnSpPr>
          <p:cNvPr id="34" name="Elbow Connector 33">
            <a:extLst>
              <a:ext uri="{FF2B5EF4-FFF2-40B4-BE49-F238E27FC236}">
                <a16:creationId xmlns:a16="http://schemas.microsoft.com/office/drawing/2014/main" xmlns="" id="{E658336B-8409-524D-9389-1B6ABB7F6FC9}"/>
              </a:ext>
            </a:extLst>
          </p:cNvPr>
          <p:cNvCxnSpPr>
            <a:cxnSpLocks/>
          </p:cNvCxnSpPr>
          <p:nvPr/>
        </p:nvCxnSpPr>
        <p:spPr>
          <a:xfrm rot="5400000">
            <a:off x="5587678" y="1966996"/>
            <a:ext cx="249883" cy="0"/>
          </a:xfrm>
          <a:prstGeom prst="bentConnector3">
            <a:avLst>
              <a:gd name="adj1" fmla="val 50000"/>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xmlns="" id="{E658336B-8409-524D-9389-1B6ABB7F6FC9}"/>
              </a:ext>
            </a:extLst>
          </p:cNvPr>
          <p:cNvCxnSpPr>
            <a:cxnSpLocks/>
          </p:cNvCxnSpPr>
          <p:nvPr/>
        </p:nvCxnSpPr>
        <p:spPr>
          <a:xfrm rot="5400000">
            <a:off x="5917807" y="1968426"/>
            <a:ext cx="227166" cy="0"/>
          </a:xfrm>
          <a:prstGeom prst="bentConnector3">
            <a:avLst>
              <a:gd name="adj1" fmla="val 50000"/>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1695" y="920335"/>
            <a:ext cx="3076181" cy="2800767"/>
          </a:xfrm>
          <a:prstGeom prst="rect">
            <a:avLst/>
          </a:prstGeom>
          <a:noFill/>
        </p:spPr>
        <p:txBody>
          <a:bodyPr wrap="square" rtlCol="0" anchor="t">
            <a:spAutoFit/>
          </a:bodyPr>
          <a:lstStyle/>
          <a:p>
            <a:pPr marL="114300" indent="-114300">
              <a:buClr>
                <a:srgbClr val="C00000"/>
              </a:buClr>
              <a:buFont typeface="Arial" panose="020B0604020202020204" pitchFamily="34" charset="0"/>
              <a:buChar char="•"/>
            </a:pPr>
            <a:r>
              <a:rPr lang="en-US" sz="1200"/>
              <a:t>CRYO working with DUNE clock</a:t>
            </a:r>
          </a:p>
          <a:p>
            <a:pPr marL="114300" indent="-114300">
              <a:buClr>
                <a:srgbClr val="C00000"/>
              </a:buClr>
              <a:buFont typeface="Arial" panose="020B0604020202020204" pitchFamily="34" charset="0"/>
              <a:buChar char="•"/>
            </a:pPr>
            <a:endParaRPr lang="en-US" sz="1200"/>
          </a:p>
          <a:p>
            <a:pPr marL="114300" indent="-114300">
              <a:buClr>
                <a:srgbClr val="C00000"/>
              </a:buClr>
              <a:buFont typeface="Arial" panose="020B0604020202020204" pitchFamily="34" charset="0"/>
              <a:buChar char="•"/>
            </a:pPr>
            <a:r>
              <a:rPr lang="en-US" sz="1200"/>
              <a:t>Crossing the clock domains</a:t>
            </a:r>
            <a:endParaRPr lang="en-US" sz="1200">
              <a:sym typeface="Wingdings" panose="05000000000000000000" pitchFamily="2" charset="2"/>
            </a:endParaRPr>
          </a:p>
          <a:p>
            <a:pPr marL="342900" lvl="1" indent="-114300">
              <a:buClr>
                <a:srgbClr val="C00000"/>
              </a:buClr>
              <a:buFont typeface="Arial" panose="020B0604020202020204" pitchFamily="34" charset="0"/>
              <a:buChar char="•"/>
            </a:pPr>
            <a:r>
              <a:rPr lang="en-US" sz="1100">
                <a:sym typeface="Wingdings" panose="05000000000000000000" pitchFamily="2" charset="2"/>
              </a:rPr>
              <a:t>WIB generates 56MHz clock</a:t>
            </a:r>
            <a:endParaRPr lang="en-US" sz="1100">
              <a:cs typeface="Arial"/>
            </a:endParaRPr>
          </a:p>
          <a:p>
            <a:pPr marL="342900" lvl="1" indent="-114300">
              <a:buClr>
                <a:srgbClr val="C00000"/>
              </a:buClr>
              <a:buFont typeface="Arial" panose="020B0604020202020204" pitchFamily="34" charset="0"/>
              <a:buChar char="•"/>
            </a:pPr>
            <a:r>
              <a:rPr lang="en-US" sz="1100">
                <a:sym typeface="Wingdings" panose="05000000000000000000" pitchFamily="2" charset="2"/>
              </a:rPr>
              <a:t>Monitors and align clock phases</a:t>
            </a:r>
            <a:endParaRPr lang="en-US" sz="1100">
              <a:cs typeface="Arial"/>
            </a:endParaRPr>
          </a:p>
          <a:p>
            <a:pPr>
              <a:buClr>
                <a:srgbClr val="C00000"/>
              </a:buClr>
            </a:pPr>
            <a:endParaRPr lang="en-US" sz="1200"/>
          </a:p>
          <a:p>
            <a:pPr marL="114300" indent="-114300">
              <a:buClr>
                <a:srgbClr val="C00000"/>
              </a:buClr>
              <a:buFont typeface="Arial" panose="020B0604020202020204" pitchFamily="34" charset="0"/>
              <a:buChar char="•"/>
            </a:pPr>
            <a:r>
              <a:rPr lang="en-US" sz="1200">
                <a:sym typeface="Wingdings" panose="05000000000000000000" pitchFamily="2" charset="2"/>
              </a:rPr>
              <a:t>Sampling is controllable</a:t>
            </a:r>
          </a:p>
          <a:p>
            <a:pPr marL="342900" lvl="1" indent="-114300">
              <a:buClr>
                <a:srgbClr val="C00000"/>
              </a:buClr>
              <a:buFont typeface="Arial" panose="020B0604020202020204" pitchFamily="34" charset="0"/>
              <a:buChar char="•"/>
            </a:pPr>
            <a:r>
              <a:rPr lang="en-US" sz="1100" b="1" err="1">
                <a:sym typeface="Wingdings" panose="05000000000000000000" pitchFamily="2" charset="2"/>
              </a:rPr>
              <a:t>SampClkEn</a:t>
            </a:r>
            <a:r>
              <a:rPr lang="en-US" sz="1100">
                <a:sym typeface="Wingdings" panose="05000000000000000000" pitchFamily="2" charset="2"/>
              </a:rPr>
              <a:t> controls the sampling time</a:t>
            </a:r>
            <a:endParaRPr lang="en-US" sz="1100">
              <a:cs typeface="Arial"/>
            </a:endParaRPr>
          </a:p>
          <a:p>
            <a:pPr marL="342900" lvl="1" indent="-114300">
              <a:buClr>
                <a:srgbClr val="C00000"/>
              </a:buClr>
              <a:buFont typeface="Arial" panose="020B0604020202020204" pitchFamily="34" charset="0"/>
              <a:buChar char="•"/>
            </a:pPr>
            <a:r>
              <a:rPr lang="en-US" sz="1100" b="1">
                <a:sym typeface="Wingdings" panose="05000000000000000000" pitchFamily="2" charset="2"/>
              </a:rPr>
              <a:t>SRO</a:t>
            </a:r>
            <a:r>
              <a:rPr lang="en-US" sz="1100">
                <a:sym typeface="Wingdings" panose="05000000000000000000" pitchFamily="2" charset="2"/>
              </a:rPr>
              <a:t> controls the transmission</a:t>
            </a:r>
            <a:endParaRPr lang="en-US" sz="1100">
              <a:cs typeface="Arial"/>
            </a:endParaRPr>
          </a:p>
          <a:p>
            <a:pPr>
              <a:buClr>
                <a:srgbClr val="C00000"/>
              </a:buClr>
            </a:pPr>
            <a:endParaRPr lang="en-US" sz="1200"/>
          </a:p>
          <a:p>
            <a:pPr>
              <a:buClr>
                <a:srgbClr val="C00000"/>
              </a:buClr>
            </a:pPr>
            <a:endParaRPr lang="en-US" sz="1200">
              <a:sym typeface="Wingdings" panose="05000000000000000000" pitchFamily="2" charset="2"/>
            </a:endParaRPr>
          </a:p>
          <a:p>
            <a:pPr marL="114300" indent="-114300">
              <a:buClr>
                <a:srgbClr val="C00000"/>
              </a:buClr>
              <a:buFont typeface="Arial" panose="020B0604020202020204" pitchFamily="34" charset="0"/>
              <a:buChar char="•"/>
            </a:pPr>
            <a:r>
              <a:rPr lang="en-US" sz="1200">
                <a:sym typeface="Wingdings" panose="05000000000000000000" pitchFamily="2" charset="2"/>
              </a:rPr>
              <a:t>Running CRYO at DUNE clock</a:t>
            </a:r>
          </a:p>
          <a:p>
            <a:pPr marL="342900" lvl="1" indent="-114300">
              <a:buClr>
                <a:srgbClr val="C00000"/>
              </a:buClr>
              <a:buFont typeface="Arial" panose="020B0604020202020204" pitchFamily="34" charset="0"/>
              <a:buChar char="•"/>
            </a:pPr>
            <a:r>
              <a:rPr lang="en-US" sz="1100">
                <a:sym typeface="Wingdings" panose="05000000000000000000" pitchFamily="2" charset="2"/>
              </a:rPr>
              <a:t>Sampling of 2.2MSPS per channel</a:t>
            </a:r>
            <a:endParaRPr lang="en-US" sz="1100">
              <a:cs typeface="Arial"/>
            </a:endParaRPr>
          </a:p>
          <a:p>
            <a:pPr marL="114300" indent="-114300">
              <a:buClr>
                <a:srgbClr val="C00000"/>
              </a:buClr>
              <a:buFont typeface="Arial" panose="020B0604020202020204" pitchFamily="34" charset="0"/>
              <a:buChar char="•"/>
            </a:pPr>
            <a:endParaRPr lang="en-US" sz="1200"/>
          </a:p>
          <a:p>
            <a:pPr marL="114300" indent="-114300">
              <a:buClr>
                <a:srgbClr val="C00000"/>
              </a:buClr>
              <a:buFont typeface="Arial" panose="020B0604020202020204" pitchFamily="34" charset="0"/>
              <a:buChar char="•"/>
            </a:pPr>
            <a:endParaRPr lang="en-US" sz="1200"/>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27</a:t>
            </a:fld>
            <a:endParaRPr lang="en-US"/>
          </a:p>
        </p:txBody>
      </p:sp>
    </p:spTree>
    <p:extLst>
      <p:ext uri="{BB962C8B-B14F-4D97-AF65-F5344CB8AC3E}">
        <p14:creationId xmlns:p14="http://schemas.microsoft.com/office/powerpoint/2010/main" val="12934288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Synchronization Scheme – Clock Gen. and Monitor</a:t>
            </a:r>
          </a:p>
        </p:txBody>
      </p:sp>
      <p:sp>
        <p:nvSpPr>
          <p:cNvPr id="5" name="Rounded Rectangle 4">
            <a:extLst>
              <a:ext uri="{FF2B5EF4-FFF2-40B4-BE49-F238E27FC236}">
                <a16:creationId xmlns:a16="http://schemas.microsoft.com/office/drawing/2014/main" xmlns="" id="{3751E6EC-B7BC-B14B-961E-1934798732D0}"/>
              </a:ext>
            </a:extLst>
          </p:cNvPr>
          <p:cNvSpPr/>
          <p:nvPr/>
        </p:nvSpPr>
        <p:spPr>
          <a:xfrm>
            <a:off x="4114801" y="963613"/>
            <a:ext cx="4873899" cy="1526175"/>
          </a:xfrm>
          <a:prstGeom prst="roundRect">
            <a:avLst>
              <a:gd name="adj" fmla="val 95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TextBox 5"/>
          <p:cNvSpPr txBox="1"/>
          <p:nvPr/>
        </p:nvSpPr>
        <p:spPr>
          <a:xfrm>
            <a:off x="8363208" y="1031961"/>
            <a:ext cx="625492" cy="400110"/>
          </a:xfrm>
          <a:prstGeom prst="rect">
            <a:avLst/>
          </a:prstGeom>
          <a:noFill/>
        </p:spPr>
        <p:txBody>
          <a:bodyPr wrap="none" rtlCol="0">
            <a:spAutoFit/>
          </a:bodyPr>
          <a:lstStyle/>
          <a:p>
            <a:r>
              <a:rPr lang="en-US" sz="1000"/>
              <a:t>DUNE</a:t>
            </a:r>
          </a:p>
          <a:p>
            <a:r>
              <a:rPr lang="en-US" sz="1000"/>
              <a:t>CLOCK</a:t>
            </a:r>
          </a:p>
        </p:txBody>
      </p:sp>
      <p:cxnSp>
        <p:nvCxnSpPr>
          <p:cNvPr id="7" name="Straight Arrow Connector 6"/>
          <p:cNvCxnSpPr>
            <a:cxnSpLocks/>
          </p:cNvCxnSpPr>
          <p:nvPr/>
        </p:nvCxnSpPr>
        <p:spPr>
          <a:xfrm flipH="1">
            <a:off x="8454566" y="1430638"/>
            <a:ext cx="691356" cy="0"/>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383790" y="1186399"/>
            <a:ext cx="2052371" cy="1072227"/>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bg1"/>
              </a:solidFill>
            </a:endParaRPr>
          </a:p>
          <a:p>
            <a:pPr algn="ctr"/>
            <a:endParaRPr lang="en-US" sz="1050">
              <a:solidFill>
                <a:schemeClr val="bg1"/>
              </a:solidFill>
            </a:endParaRPr>
          </a:p>
          <a:p>
            <a:pPr algn="ctr"/>
            <a:endParaRPr lang="en-US" sz="1050">
              <a:solidFill>
                <a:schemeClr val="bg1"/>
              </a:solidFill>
            </a:endParaRPr>
          </a:p>
          <a:p>
            <a:pPr algn="ctr"/>
            <a:endParaRPr lang="en-US" sz="1050">
              <a:solidFill>
                <a:schemeClr val="bg1"/>
              </a:solidFill>
            </a:endParaRPr>
          </a:p>
          <a:p>
            <a:pPr algn="ctr"/>
            <a:endParaRPr lang="en-US" sz="1400">
              <a:solidFill>
                <a:schemeClr val="bg1"/>
              </a:solidFill>
            </a:endParaRPr>
          </a:p>
          <a:p>
            <a:pPr algn="ctr"/>
            <a:r>
              <a:rPr lang="en-US" sz="1050">
                <a:solidFill>
                  <a:schemeClr val="bg1"/>
                </a:solidFill>
              </a:rPr>
              <a:t>MMCM</a:t>
            </a:r>
            <a:endParaRPr lang="en-US" sz="1000">
              <a:solidFill>
                <a:schemeClr val="bg1"/>
              </a:solidFill>
            </a:endParaRPr>
          </a:p>
        </p:txBody>
      </p:sp>
      <p:sp>
        <p:nvSpPr>
          <p:cNvPr id="9" name="TextBox 8">
            <a:extLst>
              <a:ext uri="{FF2B5EF4-FFF2-40B4-BE49-F238E27FC236}">
                <a16:creationId xmlns:a16="http://schemas.microsoft.com/office/drawing/2014/main" xmlns="" id="{96D7D7A4-58C9-3E4C-A942-691D2B723E1F}"/>
              </a:ext>
            </a:extLst>
          </p:cNvPr>
          <p:cNvSpPr txBox="1"/>
          <p:nvPr/>
        </p:nvSpPr>
        <p:spPr>
          <a:xfrm>
            <a:off x="3568521" y="1201641"/>
            <a:ext cx="585417" cy="430887"/>
          </a:xfrm>
          <a:prstGeom prst="rect">
            <a:avLst/>
          </a:prstGeom>
          <a:noFill/>
        </p:spPr>
        <p:txBody>
          <a:bodyPr wrap="none" rtlCol="0">
            <a:spAutoFit/>
          </a:bodyPr>
          <a:lstStyle/>
          <a:p>
            <a:r>
              <a:rPr lang="en-US" sz="1050"/>
              <a:t>Phase</a:t>
            </a:r>
          </a:p>
          <a:p>
            <a:r>
              <a:rPr lang="en-US" sz="1050"/>
              <a:t>DATA</a:t>
            </a:r>
          </a:p>
        </p:txBody>
      </p:sp>
      <p:sp>
        <p:nvSpPr>
          <p:cNvPr id="10" name="Rounded Rectangle 9"/>
          <p:cNvSpPr/>
          <p:nvPr/>
        </p:nvSpPr>
        <p:spPr>
          <a:xfrm>
            <a:off x="4306826" y="1243669"/>
            <a:ext cx="1394844" cy="886138"/>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bg1"/>
                </a:solidFill>
              </a:rPr>
              <a:t>ISERDESE3</a:t>
            </a:r>
          </a:p>
          <a:p>
            <a:pPr algn="ctr"/>
            <a:r>
              <a:rPr lang="en-US" sz="1050">
                <a:solidFill>
                  <a:schemeClr val="bg1"/>
                </a:solidFill>
              </a:rPr>
              <a:t>DDR</a:t>
            </a:r>
            <a:endParaRPr lang="en-US" sz="1000">
              <a:solidFill>
                <a:schemeClr val="bg1"/>
              </a:solidFill>
            </a:endParaRPr>
          </a:p>
        </p:txBody>
      </p:sp>
      <p:cxnSp>
        <p:nvCxnSpPr>
          <p:cNvPr id="11" name="Straight Arrow Connector 10"/>
          <p:cNvCxnSpPr>
            <a:cxnSpLocks/>
          </p:cNvCxnSpPr>
          <p:nvPr/>
        </p:nvCxnSpPr>
        <p:spPr>
          <a:xfrm flipH="1">
            <a:off x="5698748" y="1747369"/>
            <a:ext cx="673914" cy="0"/>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5698748" y="1445258"/>
            <a:ext cx="685043" cy="0"/>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flipV="1">
            <a:off x="5698748" y="1995535"/>
            <a:ext cx="673912" cy="2"/>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69607" y="1296081"/>
            <a:ext cx="277640" cy="246221"/>
          </a:xfrm>
          <a:prstGeom prst="rect">
            <a:avLst/>
          </a:prstGeom>
          <a:noFill/>
        </p:spPr>
        <p:txBody>
          <a:bodyPr wrap="none" rtlCol="0">
            <a:spAutoFit/>
          </a:bodyPr>
          <a:lstStyle/>
          <a:p>
            <a:r>
              <a:rPr lang="en-US" sz="1000">
                <a:solidFill>
                  <a:schemeClr val="bg1"/>
                </a:solidFill>
              </a:rPr>
              <a:t>D</a:t>
            </a:r>
          </a:p>
        </p:txBody>
      </p:sp>
      <p:sp>
        <p:nvSpPr>
          <p:cNvPr id="15" name="TextBox 14"/>
          <p:cNvSpPr txBox="1"/>
          <p:nvPr/>
        </p:nvSpPr>
        <p:spPr>
          <a:xfrm>
            <a:off x="5342426" y="1573080"/>
            <a:ext cx="433132" cy="246221"/>
          </a:xfrm>
          <a:prstGeom prst="rect">
            <a:avLst/>
          </a:prstGeom>
          <a:noFill/>
        </p:spPr>
        <p:txBody>
          <a:bodyPr wrap="none" rtlCol="0">
            <a:spAutoFit/>
          </a:bodyPr>
          <a:lstStyle/>
          <a:p>
            <a:r>
              <a:rPr lang="en-US" sz="1000">
                <a:solidFill>
                  <a:schemeClr val="bg1"/>
                </a:solidFill>
              </a:rPr>
              <a:t>CLK</a:t>
            </a:r>
          </a:p>
        </p:txBody>
      </p:sp>
      <p:sp>
        <p:nvSpPr>
          <p:cNvPr id="16" name="TextBox 15"/>
          <p:cNvSpPr txBox="1"/>
          <p:nvPr/>
        </p:nvSpPr>
        <p:spPr>
          <a:xfrm>
            <a:off x="5129227" y="1833751"/>
            <a:ext cx="646331" cy="246221"/>
          </a:xfrm>
          <a:prstGeom prst="rect">
            <a:avLst/>
          </a:prstGeom>
          <a:noFill/>
        </p:spPr>
        <p:txBody>
          <a:bodyPr wrap="none" rtlCol="0">
            <a:spAutoFit/>
          </a:bodyPr>
          <a:lstStyle/>
          <a:p>
            <a:r>
              <a:rPr lang="en-US" sz="1000">
                <a:solidFill>
                  <a:schemeClr val="bg1"/>
                </a:solidFill>
              </a:rPr>
              <a:t>CLKDIV</a:t>
            </a:r>
          </a:p>
        </p:txBody>
      </p:sp>
      <p:cxnSp>
        <p:nvCxnSpPr>
          <p:cNvPr id="17" name="Straight Arrow Connector 16"/>
          <p:cNvCxnSpPr/>
          <p:nvPr/>
        </p:nvCxnSpPr>
        <p:spPr>
          <a:xfrm flipH="1">
            <a:off x="3552504" y="1686738"/>
            <a:ext cx="75432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502135" y="1306757"/>
            <a:ext cx="1138453" cy="246221"/>
          </a:xfrm>
          <a:prstGeom prst="rect">
            <a:avLst/>
          </a:prstGeom>
          <a:noFill/>
        </p:spPr>
        <p:txBody>
          <a:bodyPr wrap="none" rtlCol="0">
            <a:spAutoFit/>
          </a:bodyPr>
          <a:lstStyle/>
          <a:p>
            <a:r>
              <a:rPr lang="en-US" sz="1000">
                <a:solidFill>
                  <a:schemeClr val="bg1"/>
                </a:solidFill>
              </a:rPr>
              <a:t>1000/18~56MHZ</a:t>
            </a:r>
          </a:p>
        </p:txBody>
      </p:sp>
      <p:sp>
        <p:nvSpPr>
          <p:cNvPr id="21" name="TextBox 20"/>
          <p:cNvSpPr txBox="1"/>
          <p:nvPr/>
        </p:nvSpPr>
        <p:spPr>
          <a:xfrm>
            <a:off x="6463730" y="1611485"/>
            <a:ext cx="1124026" cy="246221"/>
          </a:xfrm>
          <a:prstGeom prst="rect">
            <a:avLst/>
          </a:prstGeom>
          <a:noFill/>
        </p:spPr>
        <p:txBody>
          <a:bodyPr wrap="none" rtlCol="0">
            <a:spAutoFit/>
          </a:bodyPr>
          <a:lstStyle/>
          <a:p>
            <a:r>
              <a:rPr lang="en-US" sz="1000">
                <a:solidFill>
                  <a:schemeClr val="bg1"/>
                </a:solidFill>
              </a:rPr>
              <a:t>1000/4=250MHz</a:t>
            </a:r>
          </a:p>
        </p:txBody>
      </p:sp>
      <p:sp>
        <p:nvSpPr>
          <p:cNvPr id="22" name="TextBox 21"/>
          <p:cNvSpPr txBox="1"/>
          <p:nvPr/>
        </p:nvSpPr>
        <p:spPr>
          <a:xfrm>
            <a:off x="6463730" y="1872156"/>
            <a:ext cx="1229824" cy="246221"/>
          </a:xfrm>
          <a:prstGeom prst="rect">
            <a:avLst/>
          </a:prstGeom>
          <a:noFill/>
        </p:spPr>
        <p:txBody>
          <a:bodyPr wrap="none" rtlCol="0">
            <a:spAutoFit/>
          </a:bodyPr>
          <a:lstStyle/>
          <a:p>
            <a:r>
              <a:rPr lang="en-US" sz="1000">
                <a:solidFill>
                  <a:schemeClr val="bg1"/>
                </a:solidFill>
              </a:rPr>
              <a:t>1000/16=62.5MHz</a:t>
            </a:r>
          </a:p>
        </p:txBody>
      </p:sp>
      <p:sp>
        <p:nvSpPr>
          <p:cNvPr id="23" name="TextBox 22"/>
          <p:cNvSpPr txBox="1"/>
          <p:nvPr/>
        </p:nvSpPr>
        <p:spPr>
          <a:xfrm>
            <a:off x="7785538" y="1304245"/>
            <a:ext cx="731290" cy="400110"/>
          </a:xfrm>
          <a:prstGeom prst="rect">
            <a:avLst/>
          </a:prstGeom>
          <a:noFill/>
        </p:spPr>
        <p:txBody>
          <a:bodyPr wrap="none" rtlCol="0">
            <a:spAutoFit/>
          </a:bodyPr>
          <a:lstStyle/>
          <a:p>
            <a:r>
              <a:rPr lang="en-US" sz="1000">
                <a:solidFill>
                  <a:schemeClr val="bg1"/>
                </a:solidFill>
              </a:rPr>
              <a:t>62.5*16=</a:t>
            </a:r>
          </a:p>
          <a:p>
            <a:r>
              <a:rPr lang="en-US" sz="1000">
                <a:solidFill>
                  <a:schemeClr val="bg1"/>
                </a:solidFill>
              </a:rPr>
              <a:t>1000MHz</a:t>
            </a:r>
          </a:p>
        </p:txBody>
      </p:sp>
      <p:cxnSp>
        <p:nvCxnSpPr>
          <p:cNvPr id="24" name="Straight Connector 23"/>
          <p:cNvCxnSpPr/>
          <p:nvPr/>
        </p:nvCxnSpPr>
        <p:spPr>
          <a:xfrm>
            <a:off x="6002870" y="2010655"/>
            <a:ext cx="0" cy="357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a:endCxn id="8" idx="3"/>
          </p:cNvCxnSpPr>
          <p:nvPr/>
        </p:nvCxnSpPr>
        <p:spPr>
          <a:xfrm flipV="1">
            <a:off x="6002870" y="1722513"/>
            <a:ext cx="2433291" cy="645430"/>
          </a:xfrm>
          <a:prstGeom prst="bentConnector3">
            <a:avLst>
              <a:gd name="adj1" fmla="val 10939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0210" y="728310"/>
            <a:ext cx="3733800" cy="2308324"/>
          </a:xfrm>
          <a:prstGeom prst="rect">
            <a:avLst/>
          </a:prstGeom>
          <a:noFill/>
        </p:spPr>
        <p:txBody>
          <a:bodyPr wrap="square" rtlCol="0" anchor="t">
            <a:spAutoFit/>
          </a:bodyPr>
          <a:lstStyle/>
          <a:p>
            <a:pPr marL="114300" indent="-114300">
              <a:buClr>
                <a:srgbClr val="C00000"/>
              </a:buClr>
              <a:buFont typeface="Arial" panose="020B0604020202020204" pitchFamily="34" charset="0"/>
              <a:buChar char="•"/>
            </a:pPr>
            <a:r>
              <a:rPr lang="en-US" sz="1200"/>
              <a:t>CRYO with DUNE clock</a:t>
            </a:r>
          </a:p>
          <a:p>
            <a:pPr marL="114300" indent="-114300">
              <a:buClr>
                <a:srgbClr val="C00000"/>
              </a:buClr>
              <a:buFont typeface="Arial" panose="020B0604020202020204" pitchFamily="34" charset="0"/>
              <a:buChar char="•"/>
            </a:pPr>
            <a:endParaRPr lang="en-US" sz="1200"/>
          </a:p>
          <a:p>
            <a:pPr marL="114300" indent="-114300">
              <a:buClr>
                <a:srgbClr val="C00000"/>
              </a:buClr>
              <a:buFont typeface="Arial" panose="020B0604020202020204" pitchFamily="34" charset="0"/>
              <a:buChar char="•"/>
            </a:pPr>
            <a:r>
              <a:rPr lang="en-US" sz="1200"/>
              <a:t>Clock is generated internally</a:t>
            </a:r>
            <a:endParaRPr lang="en-US" sz="1200">
              <a:sym typeface="Wingdings" panose="05000000000000000000" pitchFamily="2" charset="2"/>
            </a:endParaRPr>
          </a:p>
          <a:p>
            <a:pPr marL="342900" lvl="1" indent="-114300">
              <a:buClr>
                <a:srgbClr val="C00000"/>
              </a:buClr>
              <a:buFont typeface="Arial" panose="020B0604020202020204" pitchFamily="34" charset="0"/>
              <a:buChar char="•"/>
            </a:pPr>
            <a:r>
              <a:rPr lang="en-US" sz="1100">
                <a:sym typeface="Wingdings" panose="05000000000000000000" pitchFamily="2" charset="2"/>
              </a:rPr>
              <a:t>Using integer option 55.5MHz clock</a:t>
            </a:r>
            <a:endParaRPr lang="en-US" sz="1100">
              <a:cs typeface="Arial"/>
            </a:endParaRPr>
          </a:p>
          <a:p>
            <a:pPr>
              <a:buClr>
                <a:srgbClr val="C00000"/>
              </a:buClr>
            </a:pPr>
            <a:endParaRPr lang="en-US" sz="1200"/>
          </a:p>
          <a:p>
            <a:pPr marL="114300" indent="-114300">
              <a:buClr>
                <a:srgbClr val="C00000"/>
              </a:buClr>
              <a:buFont typeface="Arial" panose="020B0604020202020204" pitchFamily="34" charset="0"/>
              <a:buChar char="•"/>
            </a:pPr>
            <a:r>
              <a:rPr lang="en-US" sz="1200"/>
              <a:t>DUNE clock is the reference time</a:t>
            </a:r>
            <a:endParaRPr lang="en-US" sz="1200">
              <a:sym typeface="Wingdings" panose="05000000000000000000" pitchFamily="2" charset="2"/>
            </a:endParaRPr>
          </a:p>
          <a:p>
            <a:pPr marL="342900" lvl="1" indent="-114300">
              <a:buClr>
                <a:srgbClr val="C00000"/>
              </a:buClr>
              <a:buFont typeface="Arial" panose="020B0604020202020204" pitchFamily="34" charset="0"/>
              <a:buChar char="•"/>
            </a:pPr>
            <a:r>
              <a:rPr lang="en-US" sz="1100">
                <a:sym typeface="Wingdings" panose="05000000000000000000" pitchFamily="2" charset="2"/>
              </a:rPr>
              <a:t>CRYO clock is “data” for the phase monitor</a:t>
            </a:r>
            <a:endParaRPr lang="en-US" sz="1100">
              <a:cs typeface="Arial"/>
            </a:endParaRPr>
          </a:p>
          <a:p>
            <a:pPr marL="342900" lvl="1" indent="-114300">
              <a:buClr>
                <a:srgbClr val="C00000"/>
              </a:buClr>
              <a:buFont typeface="Arial" panose="020B0604020202020204" pitchFamily="34" charset="0"/>
              <a:buChar char="•"/>
            </a:pPr>
            <a:endParaRPr lang="en-US" sz="1200">
              <a:sym typeface="Wingdings" panose="05000000000000000000" pitchFamily="2" charset="2"/>
            </a:endParaRPr>
          </a:p>
          <a:p>
            <a:pPr marL="114300" indent="-114300">
              <a:buClr>
                <a:srgbClr val="C00000"/>
              </a:buClr>
              <a:buFont typeface="Arial" panose="020B0604020202020204" pitchFamily="34" charset="0"/>
              <a:buChar char="•"/>
            </a:pPr>
            <a:r>
              <a:rPr lang="en-US" sz="1200"/>
              <a:t>Every 9 DUNE cycles the phase repeats</a:t>
            </a:r>
          </a:p>
          <a:p>
            <a:pPr marL="114300" indent="-114300">
              <a:buClr>
                <a:srgbClr val="C00000"/>
              </a:buClr>
              <a:buFont typeface="Arial" panose="020B0604020202020204" pitchFamily="34" charset="0"/>
              <a:buChar char="•"/>
            </a:pPr>
            <a:endParaRPr lang="en-US" sz="1200">
              <a:sym typeface="Wingdings" panose="05000000000000000000" pitchFamily="2" charset="2"/>
            </a:endParaRPr>
          </a:p>
          <a:p>
            <a:pPr marL="114300" indent="-114300">
              <a:buClr>
                <a:srgbClr val="C00000"/>
              </a:buClr>
              <a:buFont typeface="Arial" panose="020B0604020202020204" pitchFamily="34" charset="0"/>
              <a:buChar char="•"/>
            </a:pPr>
            <a:r>
              <a:rPr lang="en-US" sz="1200">
                <a:sym typeface="Wingdings" panose="05000000000000000000" pitchFamily="2" charset="2"/>
              </a:rPr>
              <a:t>USE phase to issue fast commands to CRYO</a:t>
            </a:r>
          </a:p>
          <a:p>
            <a:pPr>
              <a:buClr>
                <a:srgbClr val="C00000"/>
              </a:buClr>
            </a:pPr>
            <a:endParaRPr lang="en-US" sz="1200"/>
          </a:p>
        </p:txBody>
      </p:sp>
      <p:pic>
        <p:nvPicPr>
          <p:cNvPr id="79"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3295822"/>
            <a:ext cx="9118404" cy="1465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1" name="Straight Arrow Connector 80"/>
          <p:cNvCxnSpPr/>
          <p:nvPr/>
        </p:nvCxnSpPr>
        <p:spPr>
          <a:xfrm>
            <a:off x="5317240" y="2906751"/>
            <a:ext cx="0" cy="471504"/>
          </a:xfrm>
          <a:prstGeom prst="straightConnector1">
            <a:avLst/>
          </a:prstGeom>
          <a:ln w="19050">
            <a:solidFill>
              <a:schemeClr val="bg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7698045" y="2894327"/>
            <a:ext cx="0" cy="471504"/>
          </a:xfrm>
          <a:prstGeom prst="straightConnector1">
            <a:avLst/>
          </a:prstGeom>
          <a:ln w="19050">
            <a:solidFill>
              <a:schemeClr val="bg2">
                <a:lumMod val="60000"/>
                <a:lumOff val="4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610405" y="2870826"/>
            <a:ext cx="763351" cy="276999"/>
          </a:xfrm>
          <a:prstGeom prst="rect">
            <a:avLst/>
          </a:prstGeom>
          <a:noFill/>
        </p:spPr>
        <p:txBody>
          <a:bodyPr wrap="none" rtlCol="0">
            <a:spAutoFit/>
          </a:bodyPr>
          <a:lstStyle/>
          <a:p>
            <a:r>
              <a:rPr lang="en-US" sz="1200"/>
              <a:t>in phase</a:t>
            </a:r>
          </a:p>
        </p:txBody>
      </p:sp>
      <p:sp>
        <p:nvSpPr>
          <p:cNvPr id="87" name="TextBox 86"/>
          <p:cNvSpPr txBox="1"/>
          <p:nvPr/>
        </p:nvSpPr>
        <p:spPr>
          <a:xfrm>
            <a:off x="6996264" y="2870826"/>
            <a:ext cx="763351" cy="276999"/>
          </a:xfrm>
          <a:prstGeom prst="rect">
            <a:avLst/>
          </a:prstGeom>
          <a:noFill/>
        </p:spPr>
        <p:txBody>
          <a:bodyPr wrap="none" rtlCol="0">
            <a:spAutoFit/>
          </a:bodyPr>
          <a:lstStyle/>
          <a:p>
            <a:r>
              <a:rPr lang="en-US" sz="1200"/>
              <a:t>in phase</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28</a:t>
            </a:fld>
            <a:endParaRPr lang="en-US"/>
          </a:p>
        </p:txBody>
      </p:sp>
    </p:spTree>
    <p:extLst>
      <p:ext uri="{BB962C8B-B14F-4D97-AF65-F5344CB8AC3E}">
        <p14:creationId xmlns:p14="http://schemas.microsoft.com/office/powerpoint/2010/main" val="2182890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doering\OneDrive - SLAC National Accelerator Laboratory\projects\cryo_asic\docs\DUNE_REVIEW_022020\Timing_Diagram_ASICv0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299" y="1928773"/>
            <a:ext cx="5515245" cy="31716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a:t>Synchronization Scheme – </a:t>
            </a:r>
            <a:r>
              <a:rPr lang="en-US" err="1"/>
              <a:t>sampClkEn</a:t>
            </a:r>
            <a:r>
              <a:rPr lang="en-US"/>
              <a:t> Controls Sampling</a:t>
            </a:r>
          </a:p>
        </p:txBody>
      </p:sp>
      <p:sp>
        <p:nvSpPr>
          <p:cNvPr id="51" name="TextBox 50"/>
          <p:cNvSpPr txBox="1"/>
          <p:nvPr/>
        </p:nvSpPr>
        <p:spPr>
          <a:xfrm>
            <a:off x="385855" y="651500"/>
            <a:ext cx="5875965" cy="1277273"/>
          </a:xfrm>
          <a:prstGeom prst="rect">
            <a:avLst/>
          </a:prstGeom>
          <a:noFill/>
        </p:spPr>
        <p:txBody>
          <a:bodyPr wrap="square" rtlCol="0">
            <a:spAutoFit/>
          </a:bodyPr>
          <a:lstStyle/>
          <a:p>
            <a:pPr marL="114300" indent="-114300">
              <a:buClr>
                <a:srgbClr val="C00000"/>
              </a:buClr>
              <a:buFont typeface="Arial" panose="020B0604020202020204" pitchFamily="34" charset="0"/>
              <a:buChar char="•"/>
            </a:pPr>
            <a:r>
              <a:rPr lang="en-US" sz="1100"/>
              <a:t>CRYO clock can be generated from the DUNE clock deterministically at the WIB level</a:t>
            </a:r>
          </a:p>
          <a:p>
            <a:pPr marL="114300" indent="-114300">
              <a:buClr>
                <a:srgbClr val="C00000"/>
              </a:buClr>
              <a:buFont typeface="Arial" panose="020B0604020202020204" pitchFamily="34" charset="0"/>
              <a:buChar char="•"/>
            </a:pPr>
            <a:endParaRPr lang="en-US" sz="1100"/>
          </a:p>
          <a:p>
            <a:pPr marL="114300" indent="-114300">
              <a:buClr>
                <a:srgbClr val="C00000"/>
              </a:buClr>
              <a:buFont typeface="Arial" panose="020B0604020202020204" pitchFamily="34" charset="0"/>
              <a:buChar char="•"/>
            </a:pPr>
            <a:r>
              <a:rPr lang="en-US" sz="1100"/>
              <a:t>Phase relations are predictable and can be used to control CRYO through </a:t>
            </a:r>
            <a:r>
              <a:rPr lang="en-US" sz="1100" b="1" err="1"/>
              <a:t>sampClkEn</a:t>
            </a:r>
            <a:r>
              <a:rPr lang="en-US" sz="1100" b="1"/>
              <a:t> </a:t>
            </a:r>
            <a:r>
              <a:rPr lang="en-US" sz="1100"/>
              <a:t>defined by the user</a:t>
            </a:r>
            <a:endParaRPr lang="en-US" sz="1100" b="1"/>
          </a:p>
          <a:p>
            <a:pPr marL="114300" indent="-114300">
              <a:buClr>
                <a:srgbClr val="C00000"/>
              </a:buClr>
              <a:buFont typeface="Arial" panose="020B0604020202020204" pitchFamily="34" charset="0"/>
              <a:buChar char="•"/>
            </a:pPr>
            <a:endParaRPr lang="en-US" sz="1100"/>
          </a:p>
          <a:p>
            <a:pPr marL="114300" indent="-114300">
              <a:buClr>
                <a:srgbClr val="C00000"/>
              </a:buClr>
              <a:buFont typeface="Arial" panose="020B0604020202020204" pitchFamily="34" charset="0"/>
              <a:buChar char="•"/>
            </a:pPr>
            <a:r>
              <a:rPr lang="en-US" sz="1100"/>
              <a:t>CRYO internal clocks respond to the </a:t>
            </a:r>
            <a:r>
              <a:rPr lang="en-US" sz="1100" b="1" err="1"/>
              <a:t>sampClkEn</a:t>
            </a:r>
            <a:r>
              <a:rPr lang="en-US" sz="1100"/>
              <a:t> signal enabling the user to define the sampling instant</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29</a:t>
            </a:fld>
            <a:endParaRPr lang="en-US"/>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0225" y="556410"/>
            <a:ext cx="2455477"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08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950206"/>
            <a:ext cx="8339349" cy="2534027"/>
          </a:xfrm>
          <a:prstGeom prst="rect">
            <a:avLst/>
          </a:prstGeom>
          <a:noFill/>
        </p:spPr>
        <p:txBody>
          <a:bodyPr wrap="square" rtlCol="0">
            <a:spAutoFit/>
          </a:bodyPr>
          <a:lstStyle/>
          <a:p>
            <a:pPr marL="171450" indent="-171450">
              <a:spcAft>
                <a:spcPts val="400"/>
              </a:spcAft>
              <a:buClr>
                <a:srgbClr val="C00000"/>
              </a:buClr>
              <a:buFont typeface="Arial" panose="020B0604020202020204" pitchFamily="34" charset="0"/>
              <a:buChar char="•"/>
            </a:pPr>
            <a:r>
              <a:rPr lang="en-US" sz="1600" b="1"/>
              <a:t>Comparison of CRYO Specifications</a:t>
            </a:r>
          </a:p>
          <a:p>
            <a:pPr marL="171450" indent="-171450">
              <a:spcAft>
                <a:spcPts val="400"/>
              </a:spcAft>
              <a:buClr>
                <a:srgbClr val="C00000"/>
              </a:buClr>
              <a:buFont typeface="Arial" panose="020B0604020202020204" pitchFamily="34" charset="0"/>
              <a:buChar char="•"/>
            </a:pPr>
            <a:endParaRPr lang="en-US" sz="1600" b="1"/>
          </a:p>
          <a:p>
            <a:pPr marL="171450" indent="-171450">
              <a:spcAft>
                <a:spcPts val="400"/>
              </a:spcAft>
              <a:buClr>
                <a:srgbClr val="C00000"/>
              </a:buClr>
              <a:buFont typeface="Arial" panose="020B0604020202020204" pitchFamily="34" charset="0"/>
              <a:buChar char="•"/>
            </a:pPr>
            <a:r>
              <a:rPr lang="en-US" sz="1600" b="1"/>
              <a:t>Modifications and Improvements</a:t>
            </a:r>
          </a:p>
          <a:p>
            <a:pPr marL="628650" lvl="1" indent="-171450">
              <a:spcAft>
                <a:spcPts val="400"/>
              </a:spcAft>
              <a:buClr>
                <a:srgbClr val="C00000"/>
              </a:buClr>
              <a:buFont typeface="Arial" panose="020B0604020202020204" pitchFamily="34" charset="0"/>
              <a:buChar char="•"/>
            </a:pPr>
            <a:r>
              <a:rPr lang="en-US" sz="1400"/>
              <a:t>Front-End Channel</a:t>
            </a:r>
          </a:p>
          <a:p>
            <a:pPr marL="628650" lvl="1" indent="-171450">
              <a:spcAft>
                <a:spcPts val="400"/>
              </a:spcAft>
              <a:buClr>
                <a:srgbClr val="C00000"/>
              </a:buClr>
              <a:buFont typeface="Arial" panose="020B0604020202020204" pitchFamily="34" charset="0"/>
              <a:buChar char="•"/>
            </a:pPr>
            <a:r>
              <a:rPr lang="en-US" sz="1400"/>
              <a:t>Ghost Effect Mitigation</a:t>
            </a:r>
          </a:p>
          <a:p>
            <a:pPr marL="628650" lvl="1" indent="-171450">
              <a:spcAft>
                <a:spcPts val="400"/>
              </a:spcAft>
              <a:buClr>
                <a:srgbClr val="C00000"/>
              </a:buClr>
              <a:buFont typeface="Arial" panose="020B0604020202020204" pitchFamily="34" charset="0"/>
              <a:buChar char="•"/>
            </a:pPr>
            <a:r>
              <a:rPr lang="en-US" sz="1400"/>
              <a:t>ADC Optimization</a:t>
            </a:r>
          </a:p>
          <a:p>
            <a:pPr marL="628650" lvl="1" indent="-171450">
              <a:spcAft>
                <a:spcPts val="400"/>
              </a:spcAft>
              <a:buClr>
                <a:srgbClr val="C00000"/>
              </a:buClr>
              <a:buFont typeface="Arial" panose="020B0604020202020204" pitchFamily="34" charset="0"/>
              <a:buChar char="•"/>
            </a:pPr>
            <a:r>
              <a:rPr lang="en-US" sz="1400"/>
              <a:t>Improved Analog Monitor</a:t>
            </a:r>
          </a:p>
          <a:p>
            <a:pPr marL="628650" lvl="1" indent="-171450">
              <a:spcAft>
                <a:spcPts val="400"/>
              </a:spcAft>
              <a:buClr>
                <a:srgbClr val="C00000"/>
              </a:buClr>
              <a:buFont typeface="Arial" panose="020B0604020202020204" pitchFamily="34" charset="0"/>
              <a:buChar char="•"/>
            </a:pPr>
            <a:r>
              <a:rPr lang="en-US" sz="1400"/>
              <a:t>Power Breakdown</a:t>
            </a:r>
          </a:p>
          <a:p>
            <a:pPr marL="628650" lvl="1" indent="-171450">
              <a:spcAft>
                <a:spcPts val="400"/>
              </a:spcAft>
              <a:buClr>
                <a:srgbClr val="C00000"/>
              </a:buClr>
              <a:buFont typeface="Arial" panose="020B0604020202020204" pitchFamily="34" charset="0"/>
              <a:buChar char="•"/>
            </a:pPr>
            <a:r>
              <a:rPr lang="en-US" sz="1400"/>
              <a:t>Synchronization Scheme</a:t>
            </a:r>
          </a:p>
        </p:txBody>
      </p:sp>
      <p:sp>
        <p:nvSpPr>
          <p:cNvPr id="4" name="Title 3"/>
          <p:cNvSpPr>
            <a:spLocks noGrp="1"/>
          </p:cNvSpPr>
          <p:nvPr>
            <p:ph type="title"/>
          </p:nvPr>
        </p:nvSpPr>
        <p:spPr>
          <a:xfrm>
            <a:off x="451822" y="72999"/>
            <a:ext cx="8103570" cy="307777"/>
          </a:xfrm>
        </p:spPr>
        <p:txBody>
          <a:bodyPr wrap="square">
            <a:spAutoFit/>
          </a:bodyPr>
          <a:lstStyle/>
          <a:p>
            <a:r>
              <a:rPr lang="en-US"/>
              <a:t>OUTLINE</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3</a:t>
            </a:fld>
            <a:endParaRPr lang="en-US"/>
          </a:p>
        </p:txBody>
      </p:sp>
    </p:spTree>
    <p:extLst>
      <p:ext uri="{BB962C8B-B14F-4D97-AF65-F5344CB8AC3E}">
        <p14:creationId xmlns:p14="http://schemas.microsoft.com/office/powerpoint/2010/main" val="390893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30</a:t>
            </a:fld>
            <a:endParaRPr lang="en-US"/>
          </a:p>
        </p:txBody>
      </p:sp>
      <p:sp>
        <p:nvSpPr>
          <p:cNvPr id="3" name="Title 2"/>
          <p:cNvSpPr>
            <a:spLocks noGrp="1"/>
          </p:cNvSpPr>
          <p:nvPr>
            <p:ph type="title"/>
          </p:nvPr>
        </p:nvSpPr>
        <p:spPr/>
        <p:txBody>
          <a:bodyPr/>
          <a:lstStyle/>
          <a:p>
            <a:r>
              <a:rPr lang="en-US"/>
              <a:t>Acknowledgments</a:t>
            </a:r>
          </a:p>
        </p:txBody>
      </p:sp>
      <p:sp>
        <p:nvSpPr>
          <p:cNvPr id="5" name="TextBox 4"/>
          <p:cNvSpPr txBox="1"/>
          <p:nvPr/>
        </p:nvSpPr>
        <p:spPr>
          <a:xfrm>
            <a:off x="397822" y="1421510"/>
            <a:ext cx="1511347" cy="2169825"/>
          </a:xfrm>
          <a:prstGeom prst="rect">
            <a:avLst/>
          </a:prstGeom>
          <a:noFill/>
        </p:spPr>
        <p:txBody>
          <a:bodyPr wrap="square" rtlCol="0" anchor="t">
            <a:spAutoFit/>
          </a:bodyPr>
          <a:lstStyle/>
          <a:p>
            <a:pPr>
              <a:buClr>
                <a:srgbClr val="C00000"/>
              </a:buClr>
            </a:pPr>
            <a:r>
              <a:rPr lang="en-US" sz="900" b="1"/>
              <a:t>SLAC ASIC Team</a:t>
            </a:r>
            <a:endParaRPr lang="en-US" sz="900" b="1">
              <a:cs typeface="Arial"/>
            </a:endParaRPr>
          </a:p>
          <a:p>
            <a:pPr>
              <a:buClr>
                <a:srgbClr val="C00000"/>
              </a:buClr>
            </a:pPr>
            <a:endParaRPr lang="en-US" sz="900"/>
          </a:p>
          <a:p>
            <a:pPr marL="171450" indent="-171450">
              <a:buClr>
                <a:srgbClr val="C00000"/>
              </a:buClr>
              <a:buFont typeface="Arial" panose="020B0604020202020204" pitchFamily="34" charset="0"/>
              <a:buChar char="•"/>
            </a:pPr>
            <a:r>
              <a:rPr lang="en-US" sz="900"/>
              <a:t>Aseem Gupta</a:t>
            </a:r>
          </a:p>
          <a:p>
            <a:pPr marL="171450" indent="-171450">
              <a:buClr>
                <a:srgbClr val="C00000"/>
              </a:buClr>
              <a:buFont typeface="Arial" panose="020B0604020202020204" pitchFamily="34" charset="0"/>
              <a:buChar char="•"/>
            </a:pPr>
            <a:r>
              <a:rPr lang="en-US" sz="900"/>
              <a:t>Camillo </a:t>
            </a:r>
            <a:r>
              <a:rPr lang="en-US" sz="900" err="1"/>
              <a:t>Tamma</a:t>
            </a:r>
            <a:endParaRPr lang="en-US" sz="900"/>
          </a:p>
          <a:p>
            <a:pPr marL="171450" indent="-171450">
              <a:buClr>
                <a:srgbClr val="C00000"/>
              </a:buClr>
              <a:buFont typeface="Arial" panose="020B0604020202020204" pitchFamily="34" charset="0"/>
              <a:buChar char="•"/>
            </a:pPr>
            <a:r>
              <a:rPr lang="en-US" sz="900"/>
              <a:t>Lorenzo Rota</a:t>
            </a:r>
          </a:p>
          <a:p>
            <a:pPr marL="171450" indent="-171450">
              <a:buClr>
                <a:srgbClr val="C00000"/>
              </a:buClr>
              <a:buFont typeface="Arial" panose="020B0604020202020204" pitchFamily="34" charset="0"/>
              <a:buChar char="•"/>
            </a:pPr>
            <a:r>
              <a:rPr lang="en-US" sz="900"/>
              <a:t>Bojan Markovic</a:t>
            </a:r>
          </a:p>
          <a:p>
            <a:pPr marL="171450" indent="-171450">
              <a:buClr>
                <a:srgbClr val="C00000"/>
              </a:buClr>
              <a:buFont typeface="Arial" panose="020B0604020202020204" pitchFamily="34" charset="0"/>
              <a:buChar char="•"/>
            </a:pPr>
            <a:r>
              <a:rPr lang="en-US" sz="900"/>
              <a:t>Savino Petrignani</a:t>
            </a:r>
          </a:p>
          <a:p>
            <a:pPr marL="171450" indent="-171450">
              <a:buClr>
                <a:srgbClr val="C00000"/>
              </a:buClr>
              <a:buFont typeface="Arial" panose="020B0604020202020204" pitchFamily="34" charset="0"/>
              <a:buChar char="•"/>
            </a:pPr>
            <a:r>
              <a:rPr lang="en-US" sz="900"/>
              <a:t>Pietro Caragiulo</a:t>
            </a:r>
          </a:p>
          <a:p>
            <a:pPr marL="171450" indent="-171450">
              <a:buClr>
                <a:srgbClr val="C00000"/>
              </a:buClr>
              <a:buFont typeface="Arial" panose="020B0604020202020204" pitchFamily="34" charset="0"/>
              <a:buChar char="•"/>
            </a:pPr>
            <a:r>
              <a:rPr lang="en-US" sz="900"/>
              <a:t>Umanath Kumar</a:t>
            </a:r>
          </a:p>
          <a:p>
            <a:pPr marL="171450" indent="-171450">
              <a:buClr>
                <a:srgbClr val="C00000"/>
              </a:buClr>
              <a:buFont typeface="Arial" panose="020B0604020202020204" pitchFamily="34" charset="0"/>
              <a:buChar char="•"/>
            </a:pPr>
            <a:r>
              <a:rPr lang="en-US" sz="900"/>
              <a:t>Xiaobin Xu</a:t>
            </a:r>
          </a:p>
          <a:p>
            <a:pPr marL="171450" indent="-171450">
              <a:buClr>
                <a:srgbClr val="C00000"/>
              </a:buClr>
              <a:buFont typeface="Arial" panose="020B0604020202020204" pitchFamily="34" charset="0"/>
              <a:buChar char="•"/>
            </a:pPr>
            <a:r>
              <a:rPr lang="en-US" sz="900"/>
              <a:t>Faisal Abu-Nimeh</a:t>
            </a:r>
          </a:p>
          <a:p>
            <a:pPr marL="171450" indent="-171450">
              <a:buClr>
                <a:srgbClr val="C00000"/>
              </a:buClr>
              <a:buFont typeface="Arial" panose="020B0604020202020204" pitchFamily="34" charset="0"/>
              <a:buChar char="•"/>
            </a:pPr>
            <a:r>
              <a:rPr lang="en-US" sz="900"/>
              <a:t>Hussein Ali</a:t>
            </a:r>
          </a:p>
          <a:p>
            <a:pPr marL="171450" indent="-171450">
              <a:buClr>
                <a:srgbClr val="C00000"/>
              </a:buClr>
              <a:buFont typeface="Arial" panose="020B0604020202020204" pitchFamily="34" charset="0"/>
              <a:buChar char="•"/>
            </a:pPr>
            <a:r>
              <a:rPr lang="en-US" sz="900"/>
              <a:t>Aldo Pena Perez</a:t>
            </a:r>
          </a:p>
          <a:p>
            <a:pPr marL="171450" indent="-171450">
              <a:buClr>
                <a:srgbClr val="C00000"/>
              </a:buClr>
              <a:buFont typeface="Arial" panose="020B0604020202020204" pitchFamily="34" charset="0"/>
              <a:buChar char="•"/>
            </a:pPr>
            <a:r>
              <a:rPr lang="en-US" sz="900"/>
              <a:t>Angelo Dragone</a:t>
            </a:r>
          </a:p>
          <a:p>
            <a:pPr marL="171450" indent="-171450">
              <a:buClr>
                <a:srgbClr val="C00000"/>
              </a:buClr>
              <a:buFont typeface="Arial" panose="020B0604020202020204" pitchFamily="34" charset="0"/>
              <a:buChar char="•"/>
            </a:pPr>
            <a:endParaRPr lang="en-US" sz="900"/>
          </a:p>
        </p:txBody>
      </p:sp>
      <p:sp>
        <p:nvSpPr>
          <p:cNvPr id="6" name="TextBox 5"/>
          <p:cNvSpPr txBox="1"/>
          <p:nvPr/>
        </p:nvSpPr>
        <p:spPr>
          <a:xfrm>
            <a:off x="2177671" y="1420751"/>
            <a:ext cx="1457560" cy="2169825"/>
          </a:xfrm>
          <a:prstGeom prst="rect">
            <a:avLst/>
          </a:prstGeom>
          <a:noFill/>
        </p:spPr>
        <p:txBody>
          <a:bodyPr wrap="square" rtlCol="0" anchor="t">
            <a:spAutoFit/>
          </a:bodyPr>
          <a:lstStyle/>
          <a:p>
            <a:pPr>
              <a:buClr>
                <a:srgbClr val="C00000"/>
              </a:buClr>
            </a:pPr>
            <a:r>
              <a:rPr lang="en-US" sz="900" b="1"/>
              <a:t>SLAC DAQ Team</a:t>
            </a:r>
          </a:p>
          <a:p>
            <a:pPr>
              <a:buClr>
                <a:srgbClr val="C00000"/>
              </a:buClr>
            </a:pPr>
            <a:endParaRPr lang="en-US" sz="900" b="1"/>
          </a:p>
          <a:p>
            <a:pPr marL="171450" indent="-171450">
              <a:buClr>
                <a:srgbClr val="C00000"/>
              </a:buClr>
              <a:buFont typeface="Arial" panose="020B0604020202020204" pitchFamily="34" charset="0"/>
              <a:buChar char="•"/>
            </a:pPr>
            <a:r>
              <a:rPr lang="en-US" sz="900"/>
              <a:t>Ryan Herbst</a:t>
            </a:r>
            <a:endParaRPr lang="en-US" sz="900">
              <a:cs typeface="Arial"/>
            </a:endParaRPr>
          </a:p>
          <a:p>
            <a:pPr marL="171450" indent="-171450">
              <a:buClr>
                <a:srgbClr val="C00000"/>
              </a:buClr>
              <a:buFont typeface="Arial" panose="020B0604020202020204" pitchFamily="34" charset="0"/>
              <a:buChar char="•"/>
            </a:pPr>
            <a:r>
              <a:rPr lang="en-US" sz="900"/>
              <a:t>Dionisio Doering</a:t>
            </a:r>
            <a:endParaRPr lang="en-US" sz="900">
              <a:cs typeface="Arial"/>
            </a:endParaRPr>
          </a:p>
          <a:p>
            <a:pPr marL="171450" indent="-171450">
              <a:buClr>
                <a:srgbClr val="C00000"/>
              </a:buClr>
              <a:buFont typeface="Arial" panose="020B0604020202020204" pitchFamily="34" charset="0"/>
              <a:buChar char="•"/>
            </a:pPr>
            <a:r>
              <a:rPr lang="en-US" sz="900"/>
              <a:t>Ben Reese</a:t>
            </a:r>
            <a:endParaRPr lang="en-US" sz="900">
              <a:cs typeface="Arial"/>
            </a:endParaRPr>
          </a:p>
          <a:p>
            <a:pPr marL="171450" indent="-171450">
              <a:buClr>
                <a:srgbClr val="C00000"/>
              </a:buClr>
              <a:buFont typeface="Arial" panose="020B0604020202020204" pitchFamily="34" charset="0"/>
              <a:buChar char="•"/>
            </a:pPr>
            <a:r>
              <a:rPr lang="en-US" sz="900"/>
              <a:t>Larry Ruckman</a:t>
            </a:r>
            <a:endParaRPr lang="en-US" sz="900">
              <a:cs typeface="Arial"/>
            </a:endParaRPr>
          </a:p>
          <a:p>
            <a:pPr marL="171450" indent="-171450">
              <a:buClr>
                <a:srgbClr val="C00000"/>
              </a:buClr>
              <a:buFont typeface="Arial" panose="020B0604020202020204" pitchFamily="34" charset="0"/>
              <a:buChar char="•"/>
            </a:pPr>
            <a:r>
              <a:rPr lang="en-US" sz="900"/>
              <a:t>Maciej Kwiatkowski</a:t>
            </a:r>
            <a:endParaRPr lang="en-US" sz="900">
              <a:cs typeface="Arial"/>
            </a:endParaRPr>
          </a:p>
          <a:p>
            <a:pPr marL="171450" indent="-171450">
              <a:buClr>
                <a:srgbClr val="C00000"/>
              </a:buClr>
              <a:buFont typeface="Arial" panose="020B0604020202020204" pitchFamily="34" charset="0"/>
              <a:buChar char="•"/>
            </a:pPr>
            <a:r>
              <a:rPr lang="en-US" sz="900"/>
              <a:t>Mark Freytag</a:t>
            </a:r>
            <a:endParaRPr lang="en-US" sz="900">
              <a:cs typeface="Arial"/>
            </a:endParaRPr>
          </a:p>
          <a:p>
            <a:pPr marL="171450" indent="-171450">
              <a:buClr>
                <a:srgbClr val="C00000"/>
              </a:buClr>
              <a:buFont typeface="Arial" panose="020B0604020202020204" pitchFamily="34" charset="0"/>
              <a:buChar char="•"/>
            </a:pPr>
            <a:r>
              <a:rPr lang="en-US" sz="900" err="1"/>
              <a:t>Thung</a:t>
            </a:r>
            <a:r>
              <a:rPr lang="en-US" sz="900"/>
              <a:t> Pan</a:t>
            </a:r>
            <a:endParaRPr lang="en-US" sz="900">
              <a:cs typeface="Arial"/>
            </a:endParaRPr>
          </a:p>
          <a:p>
            <a:pPr marL="171450" indent="-171450">
              <a:buClr>
                <a:srgbClr val="C00000"/>
              </a:buClr>
              <a:buFont typeface="Arial" panose="020B0604020202020204" pitchFamily="34" charset="0"/>
              <a:buChar char="•"/>
            </a:pPr>
            <a:r>
              <a:rPr lang="en-US" sz="900"/>
              <a:t>Lupe Salgado</a:t>
            </a:r>
            <a:endParaRPr lang="en-US" sz="900">
              <a:cs typeface="Arial"/>
            </a:endParaRPr>
          </a:p>
          <a:p>
            <a:pPr>
              <a:buClr>
                <a:srgbClr val="C00000"/>
              </a:buClr>
            </a:pPr>
            <a:endParaRPr lang="en-US" sz="900">
              <a:cs typeface="Arial"/>
            </a:endParaRPr>
          </a:p>
          <a:p>
            <a:pPr>
              <a:buClr>
                <a:srgbClr val="C00000"/>
              </a:buClr>
            </a:pPr>
            <a:r>
              <a:rPr lang="en-US" sz="900" b="1"/>
              <a:t>SLAC Sensor Team</a:t>
            </a:r>
            <a:endParaRPr lang="en-US" sz="900" b="1">
              <a:cs typeface="Arial"/>
            </a:endParaRPr>
          </a:p>
          <a:p>
            <a:pPr marL="171450" indent="-171450">
              <a:buClr>
                <a:srgbClr val="C00000"/>
              </a:buClr>
              <a:buFont typeface="Arial" panose="020B0604020202020204" pitchFamily="34" charset="0"/>
              <a:buChar char="•"/>
            </a:pPr>
            <a:r>
              <a:rPr lang="en-US" sz="900"/>
              <a:t>Chris Kenney</a:t>
            </a:r>
            <a:endParaRPr lang="en-US" sz="900">
              <a:cs typeface="Arial"/>
            </a:endParaRPr>
          </a:p>
          <a:p>
            <a:pPr marL="171450" indent="-171450">
              <a:buClr>
                <a:srgbClr val="C00000"/>
              </a:buClr>
              <a:buFont typeface="Arial" panose="020B0604020202020204" pitchFamily="34" charset="0"/>
              <a:buChar char="•"/>
            </a:pPr>
            <a:r>
              <a:rPr lang="en-US" sz="900">
                <a:ea typeface="+mn-lt"/>
                <a:cs typeface="+mn-lt"/>
              </a:rPr>
              <a:t>Chu-En Chang </a:t>
            </a:r>
            <a:endParaRPr lang="en-US" sz="900" b="1"/>
          </a:p>
          <a:p>
            <a:pPr marL="171450" indent="-171450">
              <a:buClr>
                <a:srgbClr val="C00000"/>
              </a:buClr>
              <a:buFont typeface="Arial" panose="020B0604020202020204" pitchFamily="34" charset="0"/>
              <a:buChar char="•"/>
            </a:pPr>
            <a:endParaRPr lang="en-US" sz="900" b="1"/>
          </a:p>
        </p:txBody>
      </p:sp>
      <p:sp>
        <p:nvSpPr>
          <p:cNvPr id="7" name="TextBox 6"/>
          <p:cNvSpPr txBox="1"/>
          <p:nvPr/>
        </p:nvSpPr>
        <p:spPr>
          <a:xfrm>
            <a:off x="5456726" y="1420751"/>
            <a:ext cx="1228960" cy="1061829"/>
          </a:xfrm>
          <a:prstGeom prst="rect">
            <a:avLst/>
          </a:prstGeom>
          <a:noFill/>
        </p:spPr>
        <p:txBody>
          <a:bodyPr wrap="square" rtlCol="0" anchor="t">
            <a:spAutoFit/>
          </a:bodyPr>
          <a:lstStyle/>
          <a:p>
            <a:pPr>
              <a:buClr>
                <a:srgbClr val="C00000"/>
              </a:buClr>
            </a:pPr>
            <a:r>
              <a:rPr lang="en-US" sz="900" b="1"/>
              <a:t>SLAC </a:t>
            </a:r>
            <a:r>
              <a:rPr lang="en-US" sz="900" b="1" err="1"/>
              <a:t>nEXO</a:t>
            </a:r>
            <a:r>
              <a:rPr lang="en-US" sz="900" b="1"/>
              <a:t> Team</a:t>
            </a:r>
            <a:endParaRPr lang="en-US" sz="900" b="1">
              <a:cs typeface="Arial"/>
            </a:endParaRPr>
          </a:p>
          <a:p>
            <a:pPr>
              <a:buClr>
                <a:srgbClr val="C00000"/>
              </a:buClr>
            </a:pPr>
            <a:endParaRPr lang="en-US" sz="900"/>
          </a:p>
          <a:p>
            <a:pPr marL="171450" indent="-171450">
              <a:buClr>
                <a:srgbClr val="C00000"/>
              </a:buClr>
              <a:buFont typeface="Arial" panose="020B0604020202020204" pitchFamily="34" charset="0"/>
              <a:buChar char="•"/>
            </a:pPr>
            <a:r>
              <a:rPr lang="en-US" sz="900"/>
              <a:t>Peter Rowson</a:t>
            </a:r>
          </a:p>
          <a:p>
            <a:pPr marL="171450" indent="-171450">
              <a:buClr>
                <a:srgbClr val="C00000"/>
              </a:buClr>
              <a:buFont typeface="Arial" panose="020B0604020202020204" pitchFamily="34" charset="0"/>
              <a:buChar char="•"/>
            </a:pPr>
            <a:r>
              <a:rPr lang="en-US" sz="900"/>
              <a:t>Bob Conley</a:t>
            </a:r>
          </a:p>
          <a:p>
            <a:pPr marL="171450" indent="-171450">
              <a:buClr>
                <a:srgbClr val="C00000"/>
              </a:buClr>
              <a:buFont typeface="Arial" panose="020B0604020202020204" pitchFamily="34" charset="0"/>
              <a:buChar char="•"/>
            </a:pPr>
            <a:r>
              <a:rPr lang="en-US" sz="900"/>
              <a:t>Sander Braun</a:t>
            </a:r>
          </a:p>
          <a:p>
            <a:pPr marL="171450" indent="-171450">
              <a:buClr>
                <a:srgbClr val="C00000"/>
              </a:buClr>
              <a:buFont typeface="Arial" panose="020B0604020202020204" pitchFamily="34" charset="0"/>
              <a:buChar char="•"/>
            </a:pPr>
            <a:r>
              <a:rPr lang="en-US" sz="900"/>
              <a:t>Brian Mong</a:t>
            </a:r>
          </a:p>
          <a:p>
            <a:pPr marL="171450" indent="-171450">
              <a:buClr>
                <a:srgbClr val="C00000"/>
              </a:buClr>
              <a:buFont typeface="Arial" panose="020B0604020202020204" pitchFamily="34" charset="0"/>
              <a:buChar char="•"/>
            </a:pPr>
            <a:endParaRPr lang="en-US" sz="900"/>
          </a:p>
        </p:txBody>
      </p:sp>
      <p:sp>
        <p:nvSpPr>
          <p:cNvPr id="8" name="TextBox 7"/>
          <p:cNvSpPr txBox="1"/>
          <p:nvPr/>
        </p:nvSpPr>
        <p:spPr>
          <a:xfrm>
            <a:off x="3867625" y="1422267"/>
            <a:ext cx="1228960" cy="923330"/>
          </a:xfrm>
          <a:prstGeom prst="rect">
            <a:avLst/>
          </a:prstGeom>
          <a:noFill/>
        </p:spPr>
        <p:txBody>
          <a:bodyPr wrap="square" rtlCol="0" anchor="t">
            <a:spAutoFit/>
          </a:bodyPr>
          <a:lstStyle/>
          <a:p>
            <a:pPr>
              <a:buClr>
                <a:srgbClr val="C00000"/>
              </a:buClr>
            </a:pPr>
            <a:r>
              <a:rPr lang="en-US" sz="900" b="1"/>
              <a:t>SLAC DUNE Team</a:t>
            </a:r>
            <a:endParaRPr lang="en-US" sz="900" b="1">
              <a:cs typeface="Arial"/>
            </a:endParaRPr>
          </a:p>
          <a:p>
            <a:pPr>
              <a:buClr>
                <a:srgbClr val="C00000"/>
              </a:buClr>
            </a:pPr>
            <a:endParaRPr lang="en-US" sz="900"/>
          </a:p>
          <a:p>
            <a:pPr marL="171450" indent="-171450">
              <a:buClr>
                <a:srgbClr val="C00000"/>
              </a:buClr>
              <a:buFont typeface="Arial" panose="020B0604020202020204" pitchFamily="34" charset="0"/>
              <a:buChar char="•"/>
            </a:pPr>
            <a:r>
              <a:rPr lang="en-US" sz="900"/>
              <a:t>Hirohisa Tanaka</a:t>
            </a:r>
          </a:p>
          <a:p>
            <a:pPr marL="171450" indent="-171450">
              <a:buClr>
                <a:srgbClr val="C00000"/>
              </a:buClr>
              <a:buFont typeface="Arial" panose="020B0604020202020204" pitchFamily="34" charset="0"/>
              <a:buChar char="•"/>
            </a:pPr>
            <a:r>
              <a:rPr lang="en-US" sz="900"/>
              <a:t>Mark Convery</a:t>
            </a:r>
          </a:p>
          <a:p>
            <a:pPr marL="171450" indent="-171450">
              <a:buClr>
                <a:srgbClr val="C00000"/>
              </a:buClr>
              <a:buFont typeface="Arial" panose="020B0604020202020204" pitchFamily="34" charset="0"/>
              <a:buChar char="•"/>
            </a:pPr>
            <a:r>
              <a:rPr lang="en-US" sz="900"/>
              <a:t>Patrick Tsang</a:t>
            </a:r>
          </a:p>
          <a:p>
            <a:pPr marL="171450" indent="-171450">
              <a:buClr>
                <a:srgbClr val="C00000"/>
              </a:buClr>
              <a:buFont typeface="Arial" panose="020B0604020202020204" pitchFamily="34" charset="0"/>
              <a:buChar char="•"/>
            </a:pPr>
            <a:endParaRPr lang="en-US" sz="900"/>
          </a:p>
        </p:txBody>
      </p:sp>
      <p:sp>
        <p:nvSpPr>
          <p:cNvPr id="9" name="TextBox 8"/>
          <p:cNvSpPr txBox="1"/>
          <p:nvPr/>
        </p:nvSpPr>
        <p:spPr>
          <a:xfrm>
            <a:off x="6947515" y="1422266"/>
            <a:ext cx="1670670" cy="1061829"/>
          </a:xfrm>
          <a:prstGeom prst="rect">
            <a:avLst/>
          </a:prstGeom>
          <a:noFill/>
        </p:spPr>
        <p:txBody>
          <a:bodyPr wrap="square" rtlCol="0" anchor="t">
            <a:spAutoFit/>
          </a:bodyPr>
          <a:lstStyle/>
          <a:p>
            <a:pPr>
              <a:buClr>
                <a:srgbClr val="C00000"/>
              </a:buClr>
            </a:pPr>
            <a:r>
              <a:rPr lang="en-US" sz="900" b="1"/>
              <a:t>CRYO Collaborators Team</a:t>
            </a:r>
            <a:endParaRPr lang="en-US" sz="900" b="1">
              <a:cs typeface="Arial"/>
            </a:endParaRPr>
          </a:p>
          <a:p>
            <a:pPr marL="171450" indent="-171450">
              <a:buClr>
                <a:srgbClr val="C00000"/>
              </a:buClr>
              <a:buFont typeface="Arial" panose="020B0604020202020204" pitchFamily="34" charset="0"/>
              <a:buChar char="•"/>
            </a:pPr>
            <a:endParaRPr lang="en-US" sz="900"/>
          </a:p>
          <a:p>
            <a:pPr marL="171450" indent="-171450">
              <a:buClr>
                <a:srgbClr val="C00000"/>
              </a:buClr>
              <a:buFont typeface="Arial" panose="020B0604020202020204" pitchFamily="34" charset="0"/>
              <a:buChar char="•"/>
            </a:pPr>
            <a:r>
              <a:rPr lang="en-US" sz="900"/>
              <a:t>Kurtis Nishimura</a:t>
            </a:r>
          </a:p>
          <a:p>
            <a:pPr marL="171450" indent="-171450">
              <a:buClr>
                <a:srgbClr val="C00000"/>
              </a:buClr>
              <a:buFont typeface="Arial" panose="020B0604020202020204" pitchFamily="34" charset="0"/>
              <a:buChar char="•"/>
            </a:pPr>
            <a:r>
              <a:rPr lang="en-US" sz="900"/>
              <a:t>Rick Van Berg</a:t>
            </a:r>
          </a:p>
          <a:p>
            <a:pPr marL="171450" indent="-171450">
              <a:buClr>
                <a:srgbClr val="C00000"/>
              </a:buClr>
              <a:buFont typeface="Arial" panose="020B0604020202020204" pitchFamily="34" charset="0"/>
              <a:buChar char="•"/>
            </a:pPr>
            <a:r>
              <a:rPr lang="en-US" sz="900"/>
              <a:t>Gary Varner</a:t>
            </a:r>
          </a:p>
          <a:p>
            <a:pPr marL="171450" indent="-171450">
              <a:buClr>
                <a:srgbClr val="C00000"/>
              </a:buClr>
              <a:buFont typeface="Arial" panose="020B0604020202020204" pitchFamily="34" charset="0"/>
              <a:buChar char="•"/>
            </a:pPr>
            <a:r>
              <a:rPr lang="en-US" sz="900"/>
              <a:t>Carl Bromberg</a:t>
            </a:r>
          </a:p>
          <a:p>
            <a:pPr marL="171450" indent="-171450">
              <a:buClr>
                <a:srgbClr val="C00000"/>
              </a:buClr>
              <a:buFont typeface="Arial" panose="020B0604020202020204" pitchFamily="34" charset="0"/>
              <a:buChar char="•"/>
            </a:pPr>
            <a:r>
              <a:rPr lang="en-US" sz="900"/>
              <a:t>Dean </a:t>
            </a:r>
            <a:r>
              <a:rPr lang="en-US" sz="900" err="1"/>
              <a:t>Shooltz</a:t>
            </a:r>
            <a:endParaRPr lang="en-US" sz="900"/>
          </a:p>
        </p:txBody>
      </p:sp>
    </p:spTree>
    <p:extLst>
      <p:ext uri="{BB962C8B-B14F-4D97-AF65-F5344CB8AC3E}">
        <p14:creationId xmlns:p14="http://schemas.microsoft.com/office/powerpoint/2010/main" val="4074908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822" y="72999"/>
            <a:ext cx="8103570" cy="307777"/>
          </a:xfrm>
        </p:spPr>
        <p:txBody>
          <a:bodyPr wrap="square">
            <a:spAutoFit/>
          </a:bodyPr>
          <a:lstStyle/>
          <a:p>
            <a:r>
              <a:rPr lang="en-US"/>
              <a:t>Comparison of CRYO Specifications</a:t>
            </a:r>
          </a:p>
        </p:txBody>
      </p:sp>
      <p:graphicFrame>
        <p:nvGraphicFramePr>
          <p:cNvPr id="6" name="Table 5"/>
          <p:cNvGraphicFramePr>
            <a:graphicFrameLocks noGrp="1"/>
          </p:cNvGraphicFramePr>
          <p:nvPr>
            <p:extLst>
              <p:ext uri="{D42A27DB-BD31-4B8C-83A1-F6EECF244321}">
                <p14:modId xmlns:p14="http://schemas.microsoft.com/office/powerpoint/2010/main" val="3354471176"/>
              </p:ext>
            </p:extLst>
          </p:nvPr>
        </p:nvGraphicFramePr>
        <p:xfrm>
          <a:off x="193830" y="1048370"/>
          <a:ext cx="8760520" cy="3520440"/>
        </p:xfrm>
        <a:graphic>
          <a:graphicData uri="http://schemas.openxmlformats.org/drawingml/2006/table">
            <a:tbl>
              <a:tblPr firstRow="1" bandRow="1">
                <a:tableStyleId>{2D5ABB26-0587-4C30-8999-92F81FD0307C}</a:tableStyleId>
              </a:tblPr>
              <a:tblGrid>
                <a:gridCol w="1766630">
                  <a:extLst>
                    <a:ext uri="{9D8B030D-6E8A-4147-A177-3AD203B41FA5}">
                      <a16:colId xmlns:a16="http://schemas.microsoft.com/office/drawing/2014/main" xmlns="" val="20000"/>
                    </a:ext>
                  </a:extLst>
                </a:gridCol>
                <a:gridCol w="900430">
                  <a:extLst>
                    <a:ext uri="{9D8B030D-6E8A-4147-A177-3AD203B41FA5}">
                      <a16:colId xmlns:a16="http://schemas.microsoft.com/office/drawing/2014/main" xmlns="" val="20001"/>
                    </a:ext>
                  </a:extLst>
                </a:gridCol>
                <a:gridCol w="900430">
                  <a:extLst>
                    <a:ext uri="{9D8B030D-6E8A-4147-A177-3AD203B41FA5}">
                      <a16:colId xmlns:a16="http://schemas.microsoft.com/office/drawing/2014/main" xmlns="" val="20002"/>
                    </a:ext>
                  </a:extLst>
                </a:gridCol>
                <a:gridCol w="830580">
                  <a:extLst>
                    <a:ext uri="{9D8B030D-6E8A-4147-A177-3AD203B41FA5}">
                      <a16:colId xmlns:a16="http://schemas.microsoft.com/office/drawing/2014/main" xmlns="" val="20003"/>
                    </a:ext>
                  </a:extLst>
                </a:gridCol>
                <a:gridCol w="830580">
                  <a:extLst>
                    <a:ext uri="{9D8B030D-6E8A-4147-A177-3AD203B41FA5}">
                      <a16:colId xmlns:a16="http://schemas.microsoft.com/office/drawing/2014/main" xmlns="" val="20004"/>
                    </a:ext>
                  </a:extLst>
                </a:gridCol>
                <a:gridCol w="900430">
                  <a:extLst>
                    <a:ext uri="{9D8B030D-6E8A-4147-A177-3AD203B41FA5}">
                      <a16:colId xmlns:a16="http://schemas.microsoft.com/office/drawing/2014/main" xmlns="" val="20005"/>
                    </a:ext>
                  </a:extLst>
                </a:gridCol>
                <a:gridCol w="900430">
                  <a:extLst>
                    <a:ext uri="{9D8B030D-6E8A-4147-A177-3AD203B41FA5}">
                      <a16:colId xmlns:a16="http://schemas.microsoft.com/office/drawing/2014/main" xmlns="" val="20006"/>
                    </a:ext>
                  </a:extLst>
                </a:gridCol>
                <a:gridCol w="900430">
                  <a:extLst>
                    <a:ext uri="{9D8B030D-6E8A-4147-A177-3AD203B41FA5}">
                      <a16:colId xmlns:a16="http://schemas.microsoft.com/office/drawing/2014/main" xmlns="" val="20007"/>
                    </a:ext>
                  </a:extLst>
                </a:gridCol>
                <a:gridCol w="830580">
                  <a:extLst>
                    <a:ext uri="{9D8B030D-6E8A-4147-A177-3AD203B41FA5}">
                      <a16:colId xmlns:a16="http://schemas.microsoft.com/office/drawing/2014/main" xmlns="" val="20008"/>
                    </a:ext>
                  </a:extLst>
                </a:gridCol>
              </a:tblGrid>
              <a:tr h="228600">
                <a:tc>
                  <a:txBody>
                    <a:bodyPr/>
                    <a:lstStyle/>
                    <a:p>
                      <a:pPr algn="l"/>
                      <a:r>
                        <a:rPr lang="en-US" sz="1100" b="0">
                          <a:solidFill>
                            <a:schemeClr val="bg1"/>
                          </a:solidFill>
                          <a:latin typeface="+mj-lt"/>
                        </a:rPr>
                        <a:t>TPC Experiment</a:t>
                      </a: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gridSpan="4">
                  <a:txBody>
                    <a:bodyPr/>
                    <a:lstStyle/>
                    <a:p>
                      <a:pPr algn="ctr"/>
                      <a:r>
                        <a:rPr lang="en-US" sz="1100" b="1">
                          <a:latin typeface="+mj-lt"/>
                        </a:rPr>
                        <a:t>DUNE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b="1" err="1">
                          <a:latin typeface="+mj-lt"/>
                        </a:rPr>
                        <a:t>nEXO</a:t>
                      </a:r>
                      <a:endParaRPr lang="en-US" sz="1100" b="1">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228600">
                <a:tc>
                  <a:txBody>
                    <a:bodyPr/>
                    <a:lstStyle/>
                    <a:p>
                      <a:pPr algn="l"/>
                      <a:r>
                        <a:rPr lang="en-US" sz="1100" b="0">
                          <a:solidFill>
                            <a:schemeClr val="tx1"/>
                          </a:solidFill>
                          <a:latin typeface="+mj-lt"/>
                        </a:rPr>
                        <a:t>CMOS</a:t>
                      </a:r>
                      <a:r>
                        <a:rPr lang="en-US" sz="1100" b="0" baseline="0">
                          <a:solidFill>
                            <a:schemeClr val="tx1"/>
                          </a:solidFill>
                          <a:latin typeface="+mj-lt"/>
                        </a:rPr>
                        <a:t> process</a:t>
                      </a:r>
                      <a:endParaRPr lang="en-US" sz="1100" b="0">
                        <a:solidFill>
                          <a:schemeClr val="tx1"/>
                        </a:solidFill>
                        <a:latin typeface="+mj-lt"/>
                      </a:endParaRP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algn="ctr"/>
                      <a:r>
                        <a:rPr lang="en-US" sz="1100">
                          <a:solidFill>
                            <a:schemeClr val="bg1">
                              <a:lumMod val="65000"/>
                            </a:schemeClr>
                          </a:solidFill>
                          <a:latin typeface="+mj-lt"/>
                        </a:rPr>
                        <a:t>130nm</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a:solidFill>
                            <a:schemeClr val="bg1">
                              <a:lumMod val="65000"/>
                            </a:schemeClr>
                          </a:solidFill>
                          <a:latin typeface="+mj-lt"/>
                        </a:rPr>
                        <a:t>130nm</a:t>
                      </a: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152400">
                <a:tc>
                  <a:txBody>
                    <a:bodyPr/>
                    <a:lstStyle/>
                    <a:p>
                      <a:r>
                        <a:rPr lang="en-US" sz="1100" b="0">
                          <a:solidFill>
                            <a:schemeClr val="tx1"/>
                          </a:solidFill>
                          <a:latin typeface="+mj-lt"/>
                        </a:rPr>
                        <a:t>Supply voltage</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bg1">
                              <a:lumMod val="65000"/>
                            </a:schemeClr>
                          </a:solidFill>
                          <a:latin typeface="+mj-lt"/>
                          <a:ea typeface="+mn-ea"/>
                          <a:cs typeface="+mn-cs"/>
                        </a:rPr>
                        <a:t>2.5V (2V, 1V internal)</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bg1">
                              <a:lumMod val="65000"/>
                            </a:schemeClr>
                          </a:solidFill>
                          <a:latin typeface="+mj-lt"/>
                          <a:ea typeface="+mn-ea"/>
                          <a:cs typeface="+mn-cs"/>
                        </a:rPr>
                        <a:t>2.5V (2V, 1V internal)</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8"/>
                  </a:ext>
                </a:extLst>
              </a:tr>
              <a:tr h="152400">
                <a:tc>
                  <a:txBody>
                    <a:bodyPr/>
                    <a:lstStyle/>
                    <a:p>
                      <a:r>
                        <a:rPr lang="en-US" sz="1100" b="0">
                          <a:solidFill>
                            <a:schemeClr val="tx1"/>
                          </a:solidFill>
                          <a:latin typeface="+mj-lt"/>
                        </a:rPr>
                        <a:t>Input capacitance</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algn="ctr"/>
                      <a:r>
                        <a:rPr lang="en-US" sz="1100">
                          <a:latin typeface="+mj-lt"/>
                        </a:rPr>
                        <a:t>~ 220pF</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a:latin typeface="+mj-lt"/>
                        </a:rPr>
                        <a:t>~ 40pF</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1"/>
                  </a:ext>
                </a:extLst>
              </a:tr>
              <a:tr h="121920">
                <a:tc>
                  <a:txBody>
                    <a:bodyPr/>
                    <a:lstStyle/>
                    <a:p>
                      <a:r>
                        <a:rPr lang="en-US" sz="1100" b="0">
                          <a:solidFill>
                            <a:schemeClr val="tx1"/>
                          </a:solidFill>
                          <a:latin typeface="+mj-lt"/>
                        </a:rPr>
                        <a:t>Anti-aliasing filter</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1">
                              <a:lumMod val="65000"/>
                            </a:schemeClr>
                          </a:solidFill>
                          <a:latin typeface="+mj-lt"/>
                          <a:ea typeface="+mn-ea"/>
                          <a:cs typeface="+mn-cs"/>
                        </a:rPr>
                        <a:t>5</a:t>
                      </a:r>
                      <a:r>
                        <a:rPr lang="en-US" sz="1100" b="0" i="0" u="none" strike="noStrike" kern="1200" baseline="30000">
                          <a:solidFill>
                            <a:schemeClr val="bg1">
                              <a:lumMod val="65000"/>
                            </a:schemeClr>
                          </a:solidFill>
                          <a:latin typeface="+mj-lt"/>
                          <a:ea typeface="+mn-ea"/>
                          <a:cs typeface="+mn-cs"/>
                        </a:rPr>
                        <a:t>th</a:t>
                      </a:r>
                      <a:r>
                        <a:rPr lang="en-US" sz="1100" b="0" i="0" u="none" strike="noStrike" kern="1200" baseline="0">
                          <a:solidFill>
                            <a:schemeClr val="bg1">
                              <a:lumMod val="65000"/>
                            </a:schemeClr>
                          </a:solidFill>
                          <a:latin typeface="+mj-lt"/>
                          <a:ea typeface="+mn-ea"/>
                          <a:cs typeface="+mn-cs"/>
                        </a:rPr>
                        <a:t> order Bessel architecture</a:t>
                      </a:r>
                      <a:endParaRPr lang="en-US" sz="1100">
                        <a:solidFill>
                          <a:schemeClr val="bg1">
                            <a:lumMod val="65000"/>
                          </a:schemeClr>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1">
                              <a:lumMod val="65000"/>
                            </a:schemeClr>
                          </a:solidFill>
                          <a:latin typeface="+mj-lt"/>
                          <a:ea typeface="+mn-ea"/>
                          <a:cs typeface="+mn-cs"/>
                        </a:rPr>
                        <a:t>5</a:t>
                      </a:r>
                      <a:r>
                        <a:rPr lang="en-US" sz="1100" b="0" i="0" u="none" strike="noStrike" kern="1200" baseline="30000">
                          <a:solidFill>
                            <a:schemeClr val="bg1">
                              <a:lumMod val="65000"/>
                            </a:schemeClr>
                          </a:solidFill>
                          <a:latin typeface="+mj-lt"/>
                          <a:ea typeface="+mn-ea"/>
                          <a:cs typeface="+mn-cs"/>
                        </a:rPr>
                        <a:t>th</a:t>
                      </a:r>
                      <a:r>
                        <a:rPr lang="en-US" sz="1100" b="0" i="0" u="none" strike="noStrike" kern="1200" baseline="0">
                          <a:solidFill>
                            <a:schemeClr val="bg1">
                              <a:lumMod val="65000"/>
                            </a:schemeClr>
                          </a:solidFill>
                          <a:latin typeface="+mj-lt"/>
                          <a:ea typeface="+mn-ea"/>
                          <a:cs typeface="+mn-cs"/>
                        </a:rPr>
                        <a:t> order Bessel architecture</a:t>
                      </a:r>
                      <a:endParaRPr lang="en-US" sz="1100">
                        <a:solidFill>
                          <a:schemeClr val="bg1">
                            <a:lumMod val="65000"/>
                          </a:schemeClr>
                        </a:solidFill>
                        <a:latin typeface="+mj-lt"/>
                      </a:endParaRP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2"/>
                  </a:ext>
                </a:extLst>
              </a:tr>
              <a:tr h="121920">
                <a:tc>
                  <a:txBody>
                    <a:bodyPr/>
                    <a:lstStyle/>
                    <a:p>
                      <a:r>
                        <a:rPr lang="en-US" sz="1100" b="0">
                          <a:solidFill>
                            <a:schemeClr val="tx1"/>
                          </a:solidFill>
                          <a:latin typeface="+mj-lt"/>
                        </a:rPr>
                        <a:t>Peaking times</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1">
                              <a:lumMod val="65000"/>
                            </a:schemeClr>
                          </a:solidFill>
                          <a:latin typeface="+mj-lt"/>
                          <a:ea typeface="+mn-ea"/>
                          <a:cs typeface="+mn-cs"/>
                        </a:rPr>
                        <a:t>0.6us, 1.2us, 2.4us, 3.6us</a:t>
                      </a:r>
                      <a:endParaRPr lang="en-US" sz="1100">
                        <a:solidFill>
                          <a:schemeClr val="bg1">
                            <a:lumMod val="65000"/>
                          </a:schemeClr>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a:solidFill>
                            <a:schemeClr val="bg1">
                              <a:lumMod val="65000"/>
                            </a:schemeClr>
                          </a:solidFill>
                          <a:latin typeface="+mj-lt"/>
                          <a:ea typeface="+mn-ea"/>
                          <a:cs typeface="+mn-cs"/>
                        </a:rPr>
                        <a:t>0.6us, 1.2us, 2.4us, 3.6us</a:t>
                      </a:r>
                      <a:endParaRPr lang="en-US" sz="1100">
                        <a:solidFill>
                          <a:schemeClr val="bg1">
                            <a:lumMod val="65000"/>
                          </a:schemeClr>
                        </a:solidFill>
                        <a:latin typeface="+mj-lt"/>
                      </a:endParaRP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a:solidFill>
                            <a:schemeClr val="tx1"/>
                          </a:solidFill>
                          <a:latin typeface="+mj-lt"/>
                        </a:rPr>
                        <a:t>Gain settings</a:t>
                      </a:r>
                      <a:endParaRPr lang="en-US" sz="1100" b="0" baseline="0">
                        <a:solidFill>
                          <a:schemeClr val="tx1"/>
                        </a:solidFill>
                        <a:latin typeface="+mj-lt"/>
                      </a:endParaRP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6.0X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(28.6mV/</a:t>
                      </a:r>
                      <a:r>
                        <a:rPr lang="en-US" sz="1000" kern="1200" err="1">
                          <a:solidFill>
                            <a:schemeClr val="tx1"/>
                          </a:solidFill>
                          <a:effectLst/>
                          <a:latin typeface="+mj-lt"/>
                          <a:ea typeface="+mn-ea"/>
                          <a:cs typeface="+mn-cs"/>
                        </a:rPr>
                        <a:t>fC</a:t>
                      </a:r>
                      <a:r>
                        <a:rPr lang="en-US" sz="1000" kern="1200">
                          <a:solidFill>
                            <a:schemeClr val="tx1"/>
                          </a:solidFill>
                          <a:effectLst/>
                          <a:latin typeface="+mj-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3.0X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(14.3mV/</a:t>
                      </a:r>
                      <a:r>
                        <a:rPr lang="en-US" sz="1000" kern="1200" err="1">
                          <a:solidFill>
                            <a:schemeClr val="tx1"/>
                          </a:solidFill>
                          <a:effectLst/>
                          <a:latin typeface="+mj-lt"/>
                          <a:ea typeface="+mn-ea"/>
                          <a:cs typeface="+mn-cs"/>
                        </a:rPr>
                        <a:t>fC</a:t>
                      </a:r>
                      <a:r>
                        <a:rPr lang="en-US" sz="1000" kern="1200">
                          <a:solidFill>
                            <a:schemeClr val="tx1"/>
                          </a:solidFill>
                          <a:effectLst/>
                          <a:latin typeface="+mj-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j-lt"/>
                          <a:ea typeface="+mn-ea"/>
                          <a:cs typeface="+mn-cs"/>
                        </a:rPr>
                        <a:t>1.5X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(7.1mV/</a:t>
                      </a:r>
                      <a:r>
                        <a:rPr lang="en-US" sz="1000" kern="1200" err="1">
                          <a:solidFill>
                            <a:schemeClr val="tx1"/>
                          </a:solidFill>
                          <a:effectLst/>
                          <a:latin typeface="+mj-lt"/>
                          <a:ea typeface="+mn-ea"/>
                          <a:cs typeface="+mn-cs"/>
                        </a:rPr>
                        <a:t>fC</a:t>
                      </a:r>
                      <a:r>
                        <a:rPr lang="en-US" sz="1000" kern="1200">
                          <a:solidFill>
                            <a:schemeClr val="tx1"/>
                          </a:solidFill>
                          <a:effectLst/>
                          <a:latin typeface="+mj-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a:solidFill>
                            <a:schemeClr val="tx1"/>
                          </a:solidFill>
                          <a:latin typeface="+mj-lt"/>
                        </a:rPr>
                        <a:t>1.0X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(4.8mV/</a:t>
                      </a:r>
                      <a:r>
                        <a:rPr lang="en-US" sz="1000" kern="1200" err="1">
                          <a:solidFill>
                            <a:schemeClr val="tx1"/>
                          </a:solidFill>
                          <a:effectLst/>
                          <a:latin typeface="+mj-lt"/>
                          <a:ea typeface="+mn-ea"/>
                          <a:cs typeface="+mn-cs"/>
                        </a:rPr>
                        <a:t>fC</a:t>
                      </a:r>
                      <a:r>
                        <a:rPr lang="en-US" sz="1000" kern="1200">
                          <a:solidFill>
                            <a:schemeClr val="tx1"/>
                          </a:solidFill>
                          <a:effectLst/>
                          <a:latin typeface="+mj-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6.0X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(57.2mV/</a:t>
                      </a:r>
                      <a:r>
                        <a:rPr lang="en-US" sz="1000" kern="1200" err="1">
                          <a:solidFill>
                            <a:schemeClr val="tx1"/>
                          </a:solidFill>
                          <a:effectLst/>
                          <a:latin typeface="+mj-lt"/>
                          <a:ea typeface="+mn-ea"/>
                          <a:cs typeface="+mn-cs"/>
                        </a:rPr>
                        <a:t>fC</a:t>
                      </a:r>
                      <a:r>
                        <a:rPr lang="en-US" sz="1000" kern="1200">
                          <a:solidFill>
                            <a:schemeClr val="tx1"/>
                          </a:solidFill>
                          <a:effectLst/>
                          <a:latin typeface="+mj-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3.0X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j-lt"/>
                          <a:ea typeface="+mn-ea"/>
                          <a:cs typeface="+mn-cs"/>
                        </a:rPr>
                        <a:t>(</a:t>
                      </a:r>
                      <a:r>
                        <a:rPr lang="en-US" sz="1000" kern="1200">
                          <a:solidFill>
                            <a:schemeClr val="tx1"/>
                          </a:solidFill>
                          <a:effectLst/>
                          <a:latin typeface="+mn-lt"/>
                          <a:ea typeface="+mn-ea"/>
                          <a:cs typeface="+mn-cs"/>
                        </a:rPr>
                        <a:t>28.6mV/</a:t>
                      </a:r>
                      <a:r>
                        <a:rPr lang="en-US" sz="1000" kern="1200" err="1">
                          <a:solidFill>
                            <a:schemeClr val="tx1"/>
                          </a:solidFill>
                          <a:effectLst/>
                          <a:latin typeface="+mn-lt"/>
                          <a:ea typeface="+mn-ea"/>
                          <a:cs typeface="+mn-cs"/>
                        </a:rPr>
                        <a:t>fC</a:t>
                      </a:r>
                      <a:r>
                        <a:rPr lang="en-US" sz="1000" kern="1200">
                          <a:solidFill>
                            <a:schemeClr val="tx1"/>
                          </a:solidFill>
                          <a:effectLst/>
                          <a:latin typeface="+mn-lt"/>
                          <a:ea typeface="+mn-ea"/>
                          <a:cs typeface="+mn-cs"/>
                        </a:rPr>
                        <a:t>)</a:t>
                      </a:r>
                      <a:endParaRPr lang="en-US" sz="1000" baseline="0">
                        <a:solidFill>
                          <a:schemeClr val="tx1"/>
                        </a:solidFill>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mj-lt"/>
                          <a:ea typeface="+mn-ea"/>
                          <a:cs typeface="+mn-cs"/>
                        </a:rPr>
                        <a:t>1.5X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(14.3mV/</a:t>
                      </a:r>
                      <a:r>
                        <a:rPr lang="en-US" sz="1000" kern="1200" err="1">
                          <a:solidFill>
                            <a:schemeClr val="tx1"/>
                          </a:solidFill>
                          <a:effectLst/>
                          <a:latin typeface="+mn-lt"/>
                          <a:ea typeface="+mn-ea"/>
                          <a:cs typeface="+mn-cs"/>
                        </a:rPr>
                        <a:t>fC</a:t>
                      </a:r>
                      <a:r>
                        <a:rPr lang="en-US" sz="1000" kern="1200">
                          <a:solidFill>
                            <a:schemeClr val="tx1"/>
                          </a:solidFill>
                          <a:effectLst/>
                          <a:latin typeface="+mn-lt"/>
                          <a:ea typeface="+mn-ea"/>
                          <a:cs typeface="+mn-cs"/>
                        </a:rPr>
                        <a:t>)</a:t>
                      </a:r>
                      <a:endParaRPr lang="en-US" sz="1000" kern="1200" baseline="0">
                        <a:solidFill>
                          <a:schemeClr val="tx1"/>
                        </a:solidFill>
                        <a:latin typeface="+mn-lt"/>
                        <a:ea typeface="+mn-ea"/>
                        <a:cs typeface="+mn-cs"/>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a:solidFill>
                            <a:schemeClr val="tx1"/>
                          </a:solidFill>
                          <a:latin typeface="+mj-lt"/>
                        </a:rPr>
                        <a:t>1.0X</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(9.6mV/</a:t>
                      </a:r>
                      <a:r>
                        <a:rPr lang="en-US" sz="1000" kern="1200" err="1">
                          <a:solidFill>
                            <a:schemeClr val="tx1"/>
                          </a:solidFill>
                          <a:effectLst/>
                          <a:latin typeface="+mn-lt"/>
                          <a:ea typeface="+mn-ea"/>
                          <a:cs typeface="+mn-cs"/>
                        </a:rPr>
                        <a:t>fC</a:t>
                      </a:r>
                      <a:r>
                        <a:rPr lang="en-US" sz="1000" kern="1200">
                          <a:solidFill>
                            <a:schemeClr val="tx1"/>
                          </a:solidFill>
                          <a:effectLst/>
                          <a:latin typeface="+mn-lt"/>
                          <a:ea typeface="+mn-ea"/>
                          <a:cs typeface="+mn-cs"/>
                        </a:rPr>
                        <a:t>)</a:t>
                      </a:r>
                      <a:endParaRPr lang="en-US" sz="1000" kern="1200" baseline="0">
                        <a:solidFill>
                          <a:schemeClr val="tx1"/>
                        </a:solidFill>
                        <a:latin typeface="+mn-lt"/>
                        <a:ea typeface="+mn-ea"/>
                        <a:cs typeface="+mn-cs"/>
                      </a:endParaRP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167640">
                <a:tc>
                  <a:txBody>
                    <a:bodyPr/>
                    <a:lstStyle/>
                    <a:p>
                      <a:r>
                        <a:rPr lang="en-US" sz="1100" b="0">
                          <a:solidFill>
                            <a:schemeClr val="tx1"/>
                          </a:solidFill>
                          <a:latin typeface="+mj-lt"/>
                        </a:rPr>
                        <a:t>Max. </a:t>
                      </a:r>
                      <a:r>
                        <a:rPr lang="en-US" sz="1100" b="0" baseline="0">
                          <a:solidFill>
                            <a:schemeClr val="tx1"/>
                          </a:solidFill>
                          <a:latin typeface="+mj-lt"/>
                        </a:rPr>
                        <a:t>input charge</a:t>
                      </a:r>
                      <a:endParaRPr lang="en-US" sz="1100" b="0">
                        <a:solidFill>
                          <a:schemeClr val="tx1"/>
                        </a:solidFill>
                        <a:latin typeface="+mj-lt"/>
                      </a:endParaRP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50fC </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100fC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200fC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300fC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25fC </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50fC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100fC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baseline="0">
                          <a:solidFill>
                            <a:schemeClr val="tx1"/>
                          </a:solidFill>
                          <a:latin typeface="+mj-lt"/>
                          <a:ea typeface="+mn-ea"/>
                          <a:cs typeface="+mn-cs"/>
                        </a:rPr>
                        <a:t>150fC</a:t>
                      </a:r>
                      <a:endParaRPr lang="en-US" sz="1100">
                        <a:latin typeface="+mj-lt"/>
                      </a:endParaRP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4"/>
                  </a:ext>
                </a:extLst>
              </a:tr>
              <a:tr h="152400">
                <a:tc>
                  <a:txBody>
                    <a:bodyPr/>
                    <a:lstStyle/>
                    <a:p>
                      <a:r>
                        <a:rPr lang="en-US" sz="1100" b="0">
                          <a:solidFill>
                            <a:schemeClr val="tx1"/>
                          </a:solidFill>
                          <a:latin typeface="+mj-lt"/>
                        </a:rPr>
                        <a:t>Noise</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mj-lt"/>
                        </a:rPr>
                        <a:t>~500e- @ 3.0X</a:t>
                      </a:r>
                      <a:r>
                        <a:rPr lang="en-US" sz="1100" baseline="0">
                          <a:latin typeface="+mj-lt"/>
                        </a:rPr>
                        <a:t> and</a:t>
                      </a:r>
                      <a:r>
                        <a:rPr lang="en-US" sz="1100">
                          <a:latin typeface="+mj-lt"/>
                        </a:rPr>
                        <a:t> 1.2us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latin typeface="+mj-lt"/>
                        </a:rPr>
                        <a:t>~200e- @ 3.0X</a:t>
                      </a:r>
                      <a:r>
                        <a:rPr lang="en-US" sz="1100" baseline="0">
                          <a:latin typeface="+mj-lt"/>
                        </a:rPr>
                        <a:t> and</a:t>
                      </a:r>
                      <a:r>
                        <a:rPr lang="en-US" sz="1100">
                          <a:latin typeface="+mj-lt"/>
                        </a:rPr>
                        <a:t> 1.2us</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5"/>
                  </a:ext>
                </a:extLst>
              </a:tr>
              <a:tr h="121920">
                <a:tc>
                  <a:txBody>
                    <a:bodyPr/>
                    <a:lstStyle/>
                    <a:p>
                      <a:r>
                        <a:rPr lang="en-US" sz="1100" b="0">
                          <a:solidFill>
                            <a:schemeClr val="tx1"/>
                          </a:solidFill>
                          <a:latin typeface="+mj-lt"/>
                        </a:rPr>
                        <a:t>Resolution</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algn="ctr"/>
                      <a:r>
                        <a:rPr lang="en-US" sz="1100">
                          <a:solidFill>
                            <a:schemeClr val="bg1">
                              <a:lumMod val="65000"/>
                            </a:schemeClr>
                          </a:solidFill>
                          <a:latin typeface="+mj-lt"/>
                        </a:rPr>
                        <a:t>12 bit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a:solidFill>
                            <a:schemeClr val="bg1">
                              <a:lumMod val="65000"/>
                            </a:schemeClr>
                          </a:solidFill>
                          <a:latin typeface="+mj-lt"/>
                        </a:rPr>
                        <a:t>12 bit</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6"/>
                  </a:ext>
                </a:extLst>
              </a:tr>
              <a:tr h="121920">
                <a:tc>
                  <a:txBody>
                    <a:bodyPr/>
                    <a:lstStyle/>
                    <a:p>
                      <a:r>
                        <a:rPr lang="en-US" sz="1100" b="0">
                          <a:solidFill>
                            <a:schemeClr val="tx1"/>
                          </a:solidFill>
                          <a:latin typeface="+mj-lt"/>
                        </a:rPr>
                        <a:t>INL and DNL</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algn="ctr"/>
                      <a:r>
                        <a:rPr lang="en-US" sz="1100">
                          <a:solidFill>
                            <a:schemeClr val="bg1">
                              <a:lumMod val="65000"/>
                            </a:schemeClr>
                          </a:solidFill>
                          <a:latin typeface="+mj-lt"/>
                        </a:rPr>
                        <a:t>±1LSB</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a:solidFill>
                            <a:schemeClr val="bg1">
                              <a:lumMod val="65000"/>
                            </a:schemeClr>
                          </a:solidFill>
                          <a:latin typeface="+mj-lt"/>
                        </a:rPr>
                        <a:t>±1LSB</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10"/>
                  </a:ext>
                </a:extLst>
              </a:tr>
              <a:tr h="0">
                <a:tc>
                  <a:txBody>
                    <a:bodyPr/>
                    <a:lstStyle/>
                    <a:p>
                      <a:r>
                        <a:rPr lang="en-US" sz="1100" b="0">
                          <a:solidFill>
                            <a:schemeClr val="tx1"/>
                          </a:solidFill>
                          <a:latin typeface="+mj-lt"/>
                        </a:rPr>
                        <a:t>Sampling frequency</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gridSpan="4">
                  <a:txBody>
                    <a:bodyPr/>
                    <a:lstStyle/>
                    <a:p>
                      <a:pPr algn="ctr"/>
                      <a:r>
                        <a:rPr lang="en-US" sz="1100">
                          <a:solidFill>
                            <a:schemeClr val="bg1">
                              <a:lumMod val="65000"/>
                            </a:schemeClr>
                          </a:solidFill>
                          <a:latin typeface="+mj-lt"/>
                        </a:rPr>
                        <a:t>2MSPS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100">
                          <a:solidFill>
                            <a:schemeClr val="bg1">
                              <a:lumMod val="65000"/>
                            </a:schemeClr>
                          </a:solidFill>
                          <a:latin typeface="+mj-lt"/>
                        </a:rPr>
                        <a:t>2MSPS</a:t>
                      </a:r>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11"/>
                  </a:ext>
                </a:extLst>
              </a:tr>
              <a:tr h="0">
                <a:tc>
                  <a:txBody>
                    <a:bodyPr/>
                    <a:lstStyle/>
                    <a:p>
                      <a:pPr algn="l"/>
                      <a:r>
                        <a:rPr lang="en-US" sz="1100" b="0">
                          <a:solidFill>
                            <a:schemeClr val="tx1"/>
                          </a:solidFill>
                          <a:latin typeface="+mj-lt"/>
                        </a:rPr>
                        <a:t>Temperature</a:t>
                      </a: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a:latin typeface="+mj-lt"/>
                        </a:rPr>
                        <a:t> 87</a:t>
                      </a:r>
                      <a:r>
                        <a:rPr lang="en-US" sz="1100">
                          <a:latin typeface="+mj-lt"/>
                        </a:rPr>
                        <a:t>K  (-186</a:t>
                      </a:r>
                      <a:r>
                        <a:rPr lang="en-US" sz="1100" b="0">
                          <a:latin typeface="+mj-lt"/>
                        </a:rPr>
                        <a:t>º</a:t>
                      </a:r>
                      <a:r>
                        <a:rPr lang="en-US" sz="1100">
                          <a:latin typeface="+mj-lt"/>
                        </a:rPr>
                        <a:t>C)</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a:latin typeface="+mj-lt"/>
                        </a:rPr>
                        <a:t>160</a:t>
                      </a:r>
                      <a:r>
                        <a:rPr lang="en-US" sz="1100">
                          <a:latin typeface="+mj-lt"/>
                        </a:rPr>
                        <a:t>K  (-113</a:t>
                      </a:r>
                      <a:r>
                        <a:rPr lang="en-US" sz="1100" b="0">
                          <a:latin typeface="+mj-lt"/>
                        </a:rPr>
                        <a:t>º</a:t>
                      </a:r>
                      <a:r>
                        <a:rPr lang="en-US" sz="1100">
                          <a:latin typeface="+mj-lt"/>
                        </a:rPr>
                        <a:t>C)</a:t>
                      </a: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4</a:t>
            </a:fld>
            <a:endParaRPr lang="en-US"/>
          </a:p>
        </p:txBody>
      </p:sp>
    </p:spTree>
    <p:extLst>
      <p:ext uri="{BB962C8B-B14F-4D97-AF65-F5344CB8AC3E}">
        <p14:creationId xmlns:p14="http://schemas.microsoft.com/office/powerpoint/2010/main" val="3892003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5</a:t>
            </a:fld>
            <a:endParaRPr lang="en-US"/>
          </a:p>
        </p:txBody>
      </p:sp>
      <p:sp>
        <p:nvSpPr>
          <p:cNvPr id="3" name="Title 2"/>
          <p:cNvSpPr>
            <a:spLocks noGrp="1"/>
          </p:cNvSpPr>
          <p:nvPr>
            <p:ph type="title"/>
          </p:nvPr>
        </p:nvSpPr>
        <p:spPr/>
        <p:txBody>
          <a:bodyPr/>
          <a:lstStyle/>
          <a:p>
            <a:r>
              <a:rPr lang="en-US"/>
              <a:t>Simulation methodology</a:t>
            </a:r>
          </a:p>
        </p:txBody>
      </p:sp>
      <p:sp>
        <p:nvSpPr>
          <p:cNvPr id="5" name="TextBox 4"/>
          <p:cNvSpPr txBox="1"/>
          <p:nvPr/>
        </p:nvSpPr>
        <p:spPr>
          <a:xfrm>
            <a:off x="451822" y="577571"/>
            <a:ext cx="8037488" cy="4460195"/>
          </a:xfrm>
          <a:prstGeom prst="rect">
            <a:avLst/>
          </a:prstGeom>
          <a:noFill/>
        </p:spPr>
        <p:txBody>
          <a:bodyPr wrap="square" rtlCol="0">
            <a:spAutoFit/>
          </a:bodyPr>
          <a:lstStyle/>
          <a:p>
            <a:pPr marL="171450" indent="-171450" algn="just">
              <a:spcAft>
                <a:spcPts val="200"/>
              </a:spcAft>
              <a:buClr>
                <a:srgbClr val="C00000"/>
              </a:buClr>
              <a:buFont typeface="Arial" panose="020B0604020202020204" pitchFamily="34" charset="0"/>
              <a:buChar char="•"/>
            </a:pPr>
            <a:r>
              <a:rPr lang="en-US" sz="1200"/>
              <a:t>CRYO has been designed under different simulation conditions to verify functionally and performance on all critical blocks implementing the ASIC</a:t>
            </a:r>
          </a:p>
          <a:p>
            <a:pPr marL="171450" indent="-171450" algn="just">
              <a:spcAft>
                <a:spcPts val="200"/>
              </a:spcAft>
              <a:buClr>
                <a:srgbClr val="C00000"/>
              </a:buClr>
              <a:buFont typeface="Arial" panose="020B0604020202020204" pitchFamily="34" charset="0"/>
              <a:buChar char="•"/>
            </a:pPr>
            <a:r>
              <a:rPr lang="en-US" sz="1200"/>
              <a:t>The evaluation takes into account PVT variations and advance analysis such as noise in AC and transient; Monte Carlo mismatch, </a:t>
            </a:r>
            <a:r>
              <a:rPr lang="en-US" sz="1200" err="1"/>
              <a:t>etc</a:t>
            </a:r>
            <a:r>
              <a:rPr lang="en-US" sz="1200"/>
              <a:t>; and they have been applied to both schematic level and extracted view (PEX) of layout</a:t>
            </a:r>
          </a:p>
          <a:p>
            <a:pPr marL="171450" indent="-171450" algn="just">
              <a:spcAft>
                <a:spcPts val="200"/>
              </a:spcAft>
              <a:buClr>
                <a:srgbClr val="C00000"/>
              </a:buClr>
              <a:buFont typeface="Arial" panose="020B0604020202020204" pitchFamily="34" charset="0"/>
              <a:buChar char="•"/>
            </a:pPr>
            <a:r>
              <a:rPr lang="en-US" sz="1200"/>
              <a:t>Digital flow implements co-simulation integrating ASIC firmware, FPGA firmware and software</a:t>
            </a:r>
          </a:p>
          <a:p>
            <a:pPr marL="628650" lvl="1" indent="-171450" algn="just">
              <a:spcAft>
                <a:spcPts val="200"/>
              </a:spcAft>
              <a:buClr>
                <a:srgbClr val="C00000"/>
              </a:buClr>
              <a:buFont typeface="Arial" panose="020B0604020202020204" pitchFamily="34" charset="0"/>
              <a:buChar char="•"/>
            </a:pPr>
            <a:r>
              <a:rPr lang="en-US" sz="1050"/>
              <a:t>The simulation environment includes </a:t>
            </a:r>
            <a:r>
              <a:rPr lang="en-US" sz="1050" err="1"/>
              <a:t>Vivado</a:t>
            </a:r>
            <a:r>
              <a:rPr lang="en-US" sz="1050"/>
              <a:t>, VCS and python based tools</a:t>
            </a:r>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628650" lvl="1" indent="-171450" algn="just">
              <a:spcAft>
                <a:spcPts val="200"/>
              </a:spcAft>
              <a:buClr>
                <a:srgbClr val="C00000"/>
              </a:buClr>
              <a:buFont typeface="Arial" panose="020B0604020202020204" pitchFamily="34" charset="0"/>
              <a:buChar char="•"/>
            </a:pPr>
            <a:endParaRPr lang="en-US" sz="1050"/>
          </a:p>
          <a:p>
            <a:pPr marL="171450" indent="-171450" algn="just">
              <a:spcAft>
                <a:spcPts val="200"/>
              </a:spcAft>
              <a:buClr>
                <a:srgbClr val="C00000"/>
              </a:buClr>
              <a:buFont typeface="Arial" panose="020B0604020202020204" pitchFamily="34" charset="0"/>
              <a:buChar char="•"/>
            </a:pPr>
            <a:r>
              <a:rPr lang="en-US" sz="1200"/>
              <a:t>In the following a subset of simulation results considered during the design of CRYO are reported</a:t>
            </a:r>
          </a:p>
        </p:txBody>
      </p:sp>
      <p:graphicFrame>
        <p:nvGraphicFramePr>
          <p:cNvPr id="6" name="Table 5"/>
          <p:cNvGraphicFramePr>
            <a:graphicFrameLocks noGrp="1"/>
          </p:cNvGraphicFramePr>
          <p:nvPr>
            <p:extLst>
              <p:ext uri="{D42A27DB-BD31-4B8C-83A1-F6EECF244321}">
                <p14:modId xmlns:p14="http://schemas.microsoft.com/office/powerpoint/2010/main" val="2450328242"/>
              </p:ext>
            </p:extLst>
          </p:nvPr>
        </p:nvGraphicFramePr>
        <p:xfrm>
          <a:off x="1993589" y="1905418"/>
          <a:ext cx="4953953" cy="2682240"/>
        </p:xfrm>
        <a:graphic>
          <a:graphicData uri="http://schemas.openxmlformats.org/drawingml/2006/table">
            <a:tbl>
              <a:tblPr firstRow="1" bandRow="1">
                <a:tableStyleId>{2D5ABB26-0587-4C30-8999-92F81FD0307C}</a:tableStyleId>
              </a:tblPr>
              <a:tblGrid>
                <a:gridCol w="3192780">
                  <a:extLst>
                    <a:ext uri="{9D8B030D-6E8A-4147-A177-3AD203B41FA5}">
                      <a16:colId xmlns:a16="http://schemas.microsoft.com/office/drawing/2014/main" xmlns="" val="20000"/>
                    </a:ext>
                  </a:extLst>
                </a:gridCol>
                <a:gridCol w="919480">
                  <a:extLst>
                    <a:ext uri="{9D8B030D-6E8A-4147-A177-3AD203B41FA5}">
                      <a16:colId xmlns:a16="http://schemas.microsoft.com/office/drawing/2014/main" xmlns="" val="20001"/>
                    </a:ext>
                  </a:extLst>
                </a:gridCol>
                <a:gridCol w="841693">
                  <a:extLst>
                    <a:ext uri="{9D8B030D-6E8A-4147-A177-3AD203B41FA5}">
                      <a16:colId xmlns:a16="http://schemas.microsoft.com/office/drawing/2014/main" xmlns="" val="20005"/>
                    </a:ext>
                  </a:extLst>
                </a:gridCol>
              </a:tblGrid>
              <a:tr h="167030">
                <a:tc>
                  <a:txBody>
                    <a:bodyPr/>
                    <a:lstStyle/>
                    <a:p>
                      <a:pPr algn="l"/>
                      <a:r>
                        <a:rPr lang="en-US" sz="1000" b="0">
                          <a:solidFill>
                            <a:schemeClr val="bg1"/>
                          </a:solidFill>
                          <a:latin typeface="+mj-lt"/>
                        </a:rPr>
                        <a:t>Simulation conditions for the various sections</a:t>
                      </a: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a:r>
                        <a:rPr lang="en-US" sz="1000" b="1">
                          <a:latin typeface="+mj-lt"/>
                        </a:rPr>
                        <a:t>Schematic</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algn="ctr"/>
                      <a:r>
                        <a:rPr lang="en-US" sz="1000" b="1">
                          <a:latin typeface="+mj-lt"/>
                        </a:rPr>
                        <a:t>PEX view</a:t>
                      </a: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r h="224166">
                <a:tc>
                  <a:txBody>
                    <a:bodyPr/>
                    <a:lstStyle/>
                    <a:p>
                      <a:pPr algn="l"/>
                      <a:r>
                        <a:rPr lang="en-US" sz="1000" b="0">
                          <a:solidFill>
                            <a:schemeClr val="tx1"/>
                          </a:solidFill>
                          <a:latin typeface="+mj-lt"/>
                        </a:rPr>
                        <a:t>Supply voltage variation</a:t>
                      </a: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224166">
                <a:tc>
                  <a:txBody>
                    <a:bodyPr/>
                    <a:lstStyle/>
                    <a:p>
                      <a:r>
                        <a:rPr lang="en-US" sz="1000" b="0">
                          <a:solidFill>
                            <a:schemeClr val="tx1"/>
                          </a:solidFill>
                          <a:latin typeface="+mj-lt"/>
                        </a:rPr>
                        <a:t>Temperature: Room,</a:t>
                      </a:r>
                      <a:r>
                        <a:rPr lang="en-US" sz="1000" b="0" baseline="0">
                          <a:solidFill>
                            <a:schemeClr val="tx1"/>
                          </a:solidFill>
                          <a:latin typeface="+mj-lt"/>
                        </a:rPr>
                        <a:t> </a:t>
                      </a:r>
                      <a:r>
                        <a:rPr lang="en-US" sz="1000" b="0" err="1">
                          <a:solidFill>
                            <a:schemeClr val="tx1"/>
                          </a:solidFill>
                          <a:latin typeface="+mj-lt"/>
                        </a:rPr>
                        <a:t>nEXO</a:t>
                      </a:r>
                      <a:r>
                        <a:rPr lang="en-US" sz="1000" b="0">
                          <a:solidFill>
                            <a:schemeClr val="tx1"/>
                          </a:solidFill>
                          <a:latin typeface="+mj-lt"/>
                        </a:rPr>
                        <a:t> and DUNE</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8"/>
                  </a:ext>
                </a:extLst>
              </a:tr>
              <a:tr h="224166">
                <a:tc>
                  <a:txBody>
                    <a:bodyPr/>
                    <a:lstStyle/>
                    <a:p>
                      <a:r>
                        <a:rPr lang="en-US" sz="1000" b="0">
                          <a:solidFill>
                            <a:schemeClr val="tx1"/>
                          </a:solidFill>
                          <a:latin typeface="+mj-lt"/>
                        </a:rPr>
                        <a:t>Corners</a:t>
                      </a:r>
                      <a:r>
                        <a:rPr lang="en-US" sz="1000" b="0" baseline="0">
                          <a:solidFill>
                            <a:schemeClr val="tx1"/>
                          </a:solidFill>
                          <a:latin typeface="+mj-lt"/>
                        </a:rPr>
                        <a:t>: SS, FF, FS, SF</a:t>
                      </a:r>
                      <a:endParaRPr lang="en-US" sz="1000" b="0">
                        <a:solidFill>
                          <a:schemeClr val="tx1"/>
                        </a:solidFill>
                        <a:latin typeface="+mj-lt"/>
                      </a:endParaRP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1"/>
                  </a:ext>
                </a:extLst>
              </a:tr>
              <a:tr h="224166">
                <a:tc>
                  <a:txBody>
                    <a:bodyPr/>
                    <a:lstStyle/>
                    <a:p>
                      <a:r>
                        <a:rPr lang="en-US" sz="1000" b="0">
                          <a:solidFill>
                            <a:schemeClr val="tx1"/>
                          </a:solidFill>
                          <a:latin typeface="+mj-lt"/>
                        </a:rPr>
                        <a:t>Clock speed</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2"/>
                  </a:ext>
                </a:extLst>
              </a:tr>
              <a:tr h="224166">
                <a:tc>
                  <a:txBody>
                    <a:bodyPr/>
                    <a:lstStyle/>
                    <a:p>
                      <a:r>
                        <a:rPr lang="en-US" sz="1000" b="0">
                          <a:solidFill>
                            <a:schemeClr val="tx1"/>
                          </a:solidFill>
                          <a:latin typeface="+mj-lt"/>
                        </a:rPr>
                        <a:t>Monte Carlo mismatch</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9"/>
                  </a:ext>
                </a:extLst>
              </a:tr>
              <a:tr h="224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j-lt"/>
                        </a:rPr>
                        <a:t>AC Noise Analysis</a:t>
                      </a:r>
                      <a:endParaRPr lang="en-US" sz="1000" b="0" baseline="0">
                        <a:solidFill>
                          <a:schemeClr val="tx1"/>
                        </a:solidFill>
                        <a:latin typeface="+mj-lt"/>
                      </a:endParaRP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3"/>
                  </a:ext>
                </a:extLst>
              </a:tr>
              <a:tr h="224166">
                <a:tc>
                  <a:txBody>
                    <a:bodyPr/>
                    <a:lstStyle/>
                    <a:p>
                      <a:r>
                        <a:rPr lang="en-US" sz="1000" b="0">
                          <a:solidFill>
                            <a:schemeClr val="tx1"/>
                          </a:solidFill>
                          <a:latin typeface="+mj-lt"/>
                        </a:rPr>
                        <a:t>DC analysis</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4"/>
                  </a:ext>
                </a:extLst>
              </a:tr>
              <a:tr h="224166">
                <a:tc>
                  <a:txBody>
                    <a:bodyPr/>
                    <a:lstStyle/>
                    <a:p>
                      <a:r>
                        <a:rPr lang="en-US" sz="1000" b="0">
                          <a:solidFill>
                            <a:schemeClr val="tx1"/>
                          </a:solidFill>
                          <a:latin typeface="+mj-lt"/>
                        </a:rPr>
                        <a:t>Transient</a:t>
                      </a:r>
                    </a:p>
                  </a:txBody>
                  <a:tcP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05"/>
                  </a:ext>
                </a:extLst>
              </a:tr>
              <a:tr h="224166">
                <a:tc>
                  <a:txBody>
                    <a:bodyPr/>
                    <a:lstStyle/>
                    <a:p>
                      <a:r>
                        <a:rPr lang="en-US" sz="1000" b="0" kern="1200" err="1">
                          <a:solidFill>
                            <a:schemeClr val="tx1"/>
                          </a:solidFill>
                          <a:latin typeface="+mj-lt"/>
                          <a:ea typeface="+mn-ea"/>
                          <a:cs typeface="+mn-cs"/>
                        </a:rPr>
                        <a:t>Tran</a:t>
                      </a:r>
                      <a:r>
                        <a:rPr lang="en-US" sz="1000" b="0" kern="1200" baseline="0" err="1">
                          <a:solidFill>
                            <a:schemeClr val="tx1"/>
                          </a:solidFill>
                          <a:latin typeface="+mj-lt"/>
                          <a:ea typeface="+mn-ea"/>
                          <a:cs typeface="+mn-cs"/>
                        </a:rPr>
                        <a:t>noise</a:t>
                      </a:r>
                      <a:endParaRPr lang="en-US" sz="1000" b="0" kern="1200">
                        <a:solidFill>
                          <a:schemeClr val="tx1"/>
                        </a:solidFill>
                        <a:latin typeface="+mj-lt"/>
                        <a:ea typeface="+mn-ea"/>
                        <a:cs typeface="+mn-cs"/>
                      </a:endParaRP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solidFill>
                            <a:srgbClr val="0FE1DC"/>
                          </a:solidFill>
                          <a:latin typeface="+mj-lt"/>
                        </a:rPr>
                        <a:t>✔</a:t>
                      </a:r>
                      <a:endParaRPr lang="en-US" sz="1000" kern="1200">
                        <a:solidFill>
                          <a:srgbClr val="0FE1DC"/>
                        </a:solidFill>
                        <a:latin typeface="+mj-lt"/>
                        <a:ea typeface="+mn-ea"/>
                        <a:cs typeface="+mn-cs"/>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xmlns="" val="10012"/>
                  </a:ext>
                </a:extLst>
              </a:tr>
              <a:tr h="128625">
                <a:tc>
                  <a:txBody>
                    <a:bodyPr/>
                    <a:lstStyle/>
                    <a:p>
                      <a:r>
                        <a:rPr lang="en-US" sz="1000" b="0" kern="1200">
                          <a:solidFill>
                            <a:schemeClr val="tx1"/>
                          </a:solidFill>
                          <a:latin typeface="+mj-lt"/>
                          <a:ea typeface="+mn-ea"/>
                          <a:cs typeface="+mn-cs"/>
                        </a:rPr>
                        <a:t>Top level simulations</a:t>
                      </a:r>
                    </a:p>
                  </a:txBody>
                  <a:tcPr anchor="ctr">
                    <a:lnL w="28575" cap="flat" cmpd="sng" algn="ctr">
                      <a:solidFill>
                        <a:schemeClr val="tx1"/>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a:solidFill>
                            <a:srgbClr val="0FE1DC"/>
                          </a:solidFill>
                          <a:latin typeface="+mj-lt"/>
                        </a:rPr>
                        <a:t>✔</a:t>
                      </a: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lang="en-US" sz="1000">
                        <a:solidFill>
                          <a:schemeClr val="tx1"/>
                        </a:solidFill>
                        <a:latin typeface="+mj-lt"/>
                      </a:endParaRPr>
                    </a:p>
                  </a:txBody>
                  <a:tcPr anchor="ctr">
                    <a:lnL w="6350" cap="flat" cmpd="sng" algn="ctr">
                      <a:solidFill>
                        <a:schemeClr val="bg1">
                          <a:lumMod val="8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18733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47451" y="950206"/>
            <a:ext cx="8339349" cy="2534027"/>
          </a:xfrm>
          <a:prstGeom prst="rect">
            <a:avLst/>
          </a:prstGeom>
          <a:noFill/>
        </p:spPr>
        <p:txBody>
          <a:bodyPr wrap="square" rtlCol="0">
            <a:spAutoFit/>
          </a:bodyPr>
          <a:lstStyle/>
          <a:p>
            <a:pPr marL="171450" indent="-171450">
              <a:spcAft>
                <a:spcPts val="400"/>
              </a:spcAft>
              <a:buClr>
                <a:schemeClr val="bg1">
                  <a:lumMod val="50000"/>
                </a:schemeClr>
              </a:buClr>
              <a:buFont typeface="Arial" panose="020B0604020202020204" pitchFamily="34" charset="0"/>
              <a:buChar char="•"/>
            </a:pPr>
            <a:r>
              <a:rPr lang="en-US" sz="1600" b="1">
                <a:solidFill>
                  <a:schemeClr val="bg1">
                    <a:lumMod val="65000"/>
                  </a:schemeClr>
                </a:solidFill>
              </a:rPr>
              <a:t>Comparison of CRYO Specifications</a:t>
            </a:r>
          </a:p>
          <a:p>
            <a:pPr marL="171450" indent="-171450">
              <a:spcAft>
                <a:spcPts val="400"/>
              </a:spcAft>
              <a:buClr>
                <a:srgbClr val="C00000"/>
              </a:buClr>
              <a:buFont typeface="Arial" panose="020B0604020202020204" pitchFamily="34" charset="0"/>
              <a:buChar char="•"/>
            </a:pPr>
            <a:endParaRPr lang="en-US" sz="1600" b="1"/>
          </a:p>
          <a:p>
            <a:pPr marL="171450" indent="-171450">
              <a:spcAft>
                <a:spcPts val="400"/>
              </a:spcAft>
              <a:buClr>
                <a:srgbClr val="C00000"/>
              </a:buClr>
              <a:buFont typeface="Arial" panose="020B0604020202020204" pitchFamily="34" charset="0"/>
              <a:buChar char="•"/>
            </a:pPr>
            <a:r>
              <a:rPr lang="en-US" sz="1600" b="1"/>
              <a:t>Modifications and Improvements</a:t>
            </a:r>
          </a:p>
          <a:p>
            <a:pPr marL="628650" lvl="1" indent="-171450">
              <a:spcAft>
                <a:spcPts val="400"/>
              </a:spcAft>
              <a:buClr>
                <a:srgbClr val="C00000"/>
              </a:buClr>
              <a:buFont typeface="Arial" panose="020B0604020202020204" pitchFamily="34" charset="0"/>
              <a:buChar char="•"/>
            </a:pPr>
            <a:r>
              <a:rPr lang="en-US" sz="1400"/>
              <a:t>Front-End Channel</a:t>
            </a:r>
          </a:p>
          <a:p>
            <a:pPr marL="628650" lvl="1" indent="-171450">
              <a:spcAft>
                <a:spcPts val="400"/>
              </a:spcAft>
              <a:buClr>
                <a:srgbClr val="C00000"/>
              </a:buClr>
              <a:buFont typeface="Arial" panose="020B0604020202020204" pitchFamily="34" charset="0"/>
              <a:buChar char="•"/>
            </a:pPr>
            <a:r>
              <a:rPr lang="en-US" sz="1400"/>
              <a:t>Ghost Effect Mitigation</a:t>
            </a:r>
          </a:p>
          <a:p>
            <a:pPr marL="628650" lvl="1" indent="-171450">
              <a:spcAft>
                <a:spcPts val="400"/>
              </a:spcAft>
              <a:buClr>
                <a:srgbClr val="C00000"/>
              </a:buClr>
              <a:buFont typeface="Arial" panose="020B0604020202020204" pitchFamily="34" charset="0"/>
              <a:buChar char="•"/>
            </a:pPr>
            <a:r>
              <a:rPr lang="en-US" sz="1400"/>
              <a:t>ADC Optimization</a:t>
            </a:r>
          </a:p>
          <a:p>
            <a:pPr marL="628650" lvl="1" indent="-171450">
              <a:spcAft>
                <a:spcPts val="400"/>
              </a:spcAft>
              <a:buClr>
                <a:srgbClr val="C00000"/>
              </a:buClr>
              <a:buFont typeface="Arial" panose="020B0604020202020204" pitchFamily="34" charset="0"/>
              <a:buChar char="•"/>
            </a:pPr>
            <a:r>
              <a:rPr lang="en-US" sz="1400"/>
              <a:t>Improved Analog Monitor</a:t>
            </a:r>
          </a:p>
          <a:p>
            <a:pPr marL="628650" lvl="1" indent="-171450">
              <a:spcAft>
                <a:spcPts val="400"/>
              </a:spcAft>
              <a:buClr>
                <a:srgbClr val="C00000"/>
              </a:buClr>
              <a:buFont typeface="Arial" panose="020B0604020202020204" pitchFamily="34" charset="0"/>
              <a:buChar char="•"/>
            </a:pPr>
            <a:r>
              <a:rPr lang="en-US" sz="1400"/>
              <a:t>Power Breakdown</a:t>
            </a:r>
          </a:p>
          <a:p>
            <a:pPr marL="628650" lvl="1" indent="-171450">
              <a:spcAft>
                <a:spcPts val="400"/>
              </a:spcAft>
              <a:buClr>
                <a:srgbClr val="C00000"/>
              </a:buClr>
              <a:buFont typeface="Arial" panose="020B0604020202020204" pitchFamily="34" charset="0"/>
              <a:buChar char="•"/>
            </a:pPr>
            <a:r>
              <a:rPr lang="en-US" sz="1400"/>
              <a:t>Synchronization Scheme</a:t>
            </a:r>
          </a:p>
        </p:txBody>
      </p:sp>
      <p:sp>
        <p:nvSpPr>
          <p:cNvPr id="4" name="Title 3"/>
          <p:cNvSpPr>
            <a:spLocks noGrp="1"/>
          </p:cNvSpPr>
          <p:nvPr>
            <p:ph type="title"/>
          </p:nvPr>
        </p:nvSpPr>
        <p:spPr>
          <a:xfrm>
            <a:off x="451822" y="72999"/>
            <a:ext cx="8103570" cy="307777"/>
          </a:xfrm>
        </p:spPr>
        <p:txBody>
          <a:bodyPr wrap="square">
            <a:spAutoFit/>
          </a:bodyPr>
          <a:lstStyle/>
          <a:p>
            <a:r>
              <a:rPr lang="en-US"/>
              <a:t>OUTLINE</a:t>
            </a:r>
          </a:p>
        </p:txBody>
      </p:sp>
      <p:sp>
        <p:nvSpPr>
          <p:cNvPr id="2" name="Slide Number Placeholder 1"/>
          <p:cNvSpPr>
            <a:spLocks noGrp="1"/>
          </p:cNvSpPr>
          <p:nvPr>
            <p:ph type="sldNum" sz="quarter" idx="11"/>
          </p:nvPr>
        </p:nvSpPr>
        <p:spPr>
          <a:xfrm>
            <a:off x="8823263" y="4738690"/>
            <a:ext cx="318932" cy="404813"/>
          </a:xfrm>
        </p:spPr>
        <p:txBody>
          <a:bodyPr/>
          <a:lstStyle/>
          <a:p>
            <a:fld id="{5BD36294-2849-48A8-8531-5354CF3095D2}" type="slidenum">
              <a:rPr lang="en-US" smtClean="0"/>
              <a:pPr/>
              <a:t>6</a:t>
            </a:fld>
            <a:endParaRPr lang="en-US"/>
          </a:p>
        </p:txBody>
      </p:sp>
    </p:spTree>
    <p:extLst>
      <p:ext uri="{BB962C8B-B14F-4D97-AF65-F5344CB8AC3E}">
        <p14:creationId xmlns:p14="http://schemas.microsoft.com/office/powerpoint/2010/main" val="114031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a:t>
            </a:r>
          </a:p>
        </p:txBody>
      </p:sp>
      <p:grpSp>
        <p:nvGrpSpPr>
          <p:cNvPr id="6" name="Group 5"/>
          <p:cNvGrpSpPr/>
          <p:nvPr/>
        </p:nvGrpSpPr>
        <p:grpSpPr>
          <a:xfrm>
            <a:off x="231606" y="3475125"/>
            <a:ext cx="8686800" cy="556015"/>
            <a:chOff x="231606" y="1899030"/>
            <a:chExt cx="8686800" cy="556015"/>
          </a:xfrm>
        </p:grpSpPr>
        <p:pic>
          <p:nvPicPr>
            <p:cNvPr id="7"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64808" r="315"/>
            <a:stretch/>
          </p:blipFill>
          <p:spPr bwMode="auto">
            <a:xfrm>
              <a:off x="231606" y="1899030"/>
              <a:ext cx="8686800" cy="55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33400" y="2009060"/>
              <a:ext cx="2403882" cy="34636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1320" y="2116124"/>
              <a:ext cx="800219" cy="230832"/>
            </a:xfrm>
            <a:prstGeom prst="rect">
              <a:avLst/>
            </a:prstGeom>
            <a:noFill/>
          </p:spPr>
          <p:txBody>
            <a:bodyPr wrap="none" rtlCol="0">
              <a:spAutoFit/>
            </a:bodyPr>
            <a:lstStyle/>
            <a:p>
              <a:r>
                <a:rPr lang="en-US" sz="900">
                  <a:solidFill>
                    <a:schemeClr val="bg1"/>
                  </a:solidFill>
                </a:rPr>
                <a:t>Preamplifier</a:t>
              </a:r>
            </a:p>
          </p:txBody>
        </p:sp>
      </p:grpSp>
      <p:grpSp>
        <p:nvGrpSpPr>
          <p:cNvPr id="10" name="Group 9"/>
          <p:cNvGrpSpPr/>
          <p:nvPr/>
        </p:nvGrpSpPr>
        <p:grpSpPr>
          <a:xfrm>
            <a:off x="231606" y="4439043"/>
            <a:ext cx="8614461" cy="371087"/>
            <a:chOff x="213134" y="2456533"/>
            <a:chExt cx="8614461" cy="371087"/>
          </a:xfrm>
        </p:grpSpPr>
        <p:pic>
          <p:nvPicPr>
            <p:cNvPr id="11" name="Picture 2" descr="C:\Users\aldopp\Desktop\andlo1d_nEX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134" y="2456533"/>
              <a:ext cx="8614461" cy="3710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269175" y="2467808"/>
              <a:ext cx="1005840" cy="346364"/>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4224" y="2566128"/>
              <a:ext cx="800219" cy="230832"/>
            </a:xfrm>
            <a:prstGeom prst="rect">
              <a:avLst/>
            </a:prstGeom>
            <a:noFill/>
          </p:spPr>
          <p:txBody>
            <a:bodyPr wrap="none" rtlCol="0">
              <a:spAutoFit/>
            </a:bodyPr>
            <a:lstStyle/>
            <a:p>
              <a:r>
                <a:rPr lang="en-US" sz="900">
                  <a:solidFill>
                    <a:schemeClr val="bg1"/>
                  </a:solidFill>
                </a:rPr>
                <a:t>Preamplifier</a:t>
              </a:r>
            </a:p>
          </p:txBody>
        </p:sp>
      </p:grpSp>
      <p:sp>
        <p:nvSpPr>
          <p:cNvPr id="14" name="TextBox 13"/>
          <p:cNvSpPr txBox="1"/>
          <p:nvPr/>
        </p:nvSpPr>
        <p:spPr>
          <a:xfrm>
            <a:off x="152400" y="3301445"/>
            <a:ext cx="2284600" cy="261610"/>
          </a:xfrm>
          <a:prstGeom prst="rect">
            <a:avLst/>
          </a:prstGeom>
          <a:noFill/>
        </p:spPr>
        <p:txBody>
          <a:bodyPr wrap="none" rtlCol="0">
            <a:spAutoFit/>
          </a:bodyPr>
          <a:lstStyle/>
          <a:p>
            <a:r>
              <a:rPr lang="en-US" sz="1100" b="1"/>
              <a:t>DUNE Variant (Current Version)</a:t>
            </a:r>
          </a:p>
        </p:txBody>
      </p:sp>
      <p:sp>
        <p:nvSpPr>
          <p:cNvPr id="15" name="TextBox 14"/>
          <p:cNvSpPr txBox="1"/>
          <p:nvPr/>
        </p:nvSpPr>
        <p:spPr>
          <a:xfrm>
            <a:off x="152400" y="4184760"/>
            <a:ext cx="2063385" cy="261610"/>
          </a:xfrm>
          <a:prstGeom prst="rect">
            <a:avLst/>
          </a:prstGeom>
          <a:noFill/>
        </p:spPr>
        <p:txBody>
          <a:bodyPr wrap="none" rtlCol="0">
            <a:spAutoFit/>
          </a:bodyPr>
          <a:lstStyle/>
          <a:p>
            <a:r>
              <a:rPr lang="en-US" sz="1100" b="1" err="1">
                <a:solidFill>
                  <a:srgbClr val="0070C0"/>
                </a:solidFill>
              </a:rPr>
              <a:t>nEXO</a:t>
            </a:r>
            <a:r>
              <a:rPr lang="en-US" sz="1100" b="1">
                <a:solidFill>
                  <a:srgbClr val="0070C0"/>
                </a:solidFill>
              </a:rPr>
              <a:t> Variant (New Version)</a:t>
            </a:r>
          </a:p>
        </p:txBody>
      </p:sp>
      <p:sp>
        <p:nvSpPr>
          <p:cNvPr id="17" name="Content Placeholder 2"/>
          <p:cNvSpPr>
            <a:spLocks noGrp="1"/>
          </p:cNvSpPr>
          <p:nvPr>
            <p:ph idx="4294967295"/>
          </p:nvPr>
        </p:nvSpPr>
        <p:spPr>
          <a:xfrm>
            <a:off x="193830" y="613095"/>
            <a:ext cx="4800625" cy="2169486"/>
          </a:xfrm>
        </p:spPr>
        <p:txBody>
          <a:bodyPr>
            <a:noAutofit/>
          </a:bodyPr>
          <a:lstStyle/>
          <a:p>
            <a:pPr marL="233362" lvl="1" indent="0">
              <a:buNone/>
            </a:pPr>
            <a:r>
              <a:rPr lang="en-US" sz="1400" b="1"/>
              <a:t>Modifications</a:t>
            </a:r>
          </a:p>
          <a:p>
            <a:pPr lvl="1"/>
            <a:r>
              <a:rPr lang="en-US" sz="1300"/>
              <a:t>Although the preamplifier of the front-end has been resized to meet noise specifications of the </a:t>
            </a:r>
            <a:r>
              <a:rPr lang="en-US" sz="1300" err="1"/>
              <a:t>nEXO</a:t>
            </a:r>
            <a:r>
              <a:rPr lang="en-US" sz="1300"/>
              <a:t> experiment simulations reported here were done at -186ºC </a:t>
            </a:r>
          </a:p>
          <a:p>
            <a:pPr lvl="1"/>
            <a:r>
              <a:rPr lang="en-US" sz="1300"/>
              <a:t>Also, additional improvement in terms of noise was done in the baseline holder</a:t>
            </a:r>
          </a:p>
          <a:p>
            <a:pPr lvl="1"/>
            <a:r>
              <a:rPr lang="en-US" sz="1300"/>
              <a:t>The layout of the </a:t>
            </a:r>
            <a:r>
              <a:rPr lang="en-US" sz="1300" err="1"/>
              <a:t>nEXO</a:t>
            </a:r>
            <a:r>
              <a:rPr lang="en-US" sz="1300"/>
              <a:t> channel follows the same footprint as the DUNE variant</a:t>
            </a:r>
          </a:p>
          <a:p>
            <a:pPr lvl="1"/>
            <a:endParaRPr lang="en-US" sz="1600"/>
          </a:p>
        </p:txBody>
      </p:sp>
      <p:grpSp>
        <p:nvGrpSpPr>
          <p:cNvPr id="30" name="Group 29"/>
          <p:cNvGrpSpPr/>
          <p:nvPr/>
        </p:nvGrpSpPr>
        <p:grpSpPr>
          <a:xfrm>
            <a:off x="5129842" y="510325"/>
            <a:ext cx="3858733" cy="2867930"/>
            <a:chOff x="4533595" y="408430"/>
            <a:chExt cx="3858733" cy="2867930"/>
          </a:xfrm>
        </p:grpSpPr>
        <p:pic>
          <p:nvPicPr>
            <p:cNvPr id="102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3595" y="408430"/>
              <a:ext cx="2892977" cy="1087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69243" y="1624945"/>
              <a:ext cx="3096361" cy="15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5051093" y="1650030"/>
              <a:ext cx="3341235" cy="1626330"/>
            </a:xfrm>
            <a:prstGeom prst="roundRect">
              <a:avLst>
                <a:gd name="adj" fmla="val 481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5141351" y="1050396"/>
              <a:ext cx="1494113" cy="599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32921" y="1056979"/>
              <a:ext cx="1202769" cy="593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7</a:t>
            </a:fld>
            <a:endParaRPr lang="en-US"/>
          </a:p>
        </p:txBody>
      </p:sp>
    </p:spTree>
    <p:extLst>
      <p:ext uri="{BB962C8B-B14F-4D97-AF65-F5344CB8AC3E}">
        <p14:creationId xmlns:p14="http://schemas.microsoft.com/office/powerpoint/2010/main" val="255001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Collection Mode </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36853" y="2115202"/>
            <a:ext cx="3734564" cy="279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2303" y="2115202"/>
            <a:ext cx="3734564" cy="279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a:spLocks noGrp="1"/>
          </p:cNvSpPr>
          <p:nvPr>
            <p:ph idx="4294967295"/>
          </p:nvPr>
        </p:nvSpPr>
        <p:spPr>
          <a:xfrm>
            <a:off x="234845" y="617437"/>
            <a:ext cx="8792135" cy="1224618"/>
          </a:xfrm>
        </p:spPr>
        <p:txBody>
          <a:bodyPr>
            <a:noAutofit/>
          </a:bodyPr>
          <a:lstStyle/>
          <a:p>
            <a:pPr marL="233362" lvl="1" indent="0">
              <a:buNone/>
            </a:pPr>
            <a:r>
              <a:rPr lang="en-US" sz="1400" b="1"/>
              <a:t>Simulation Conditions</a:t>
            </a:r>
          </a:p>
          <a:p>
            <a:pPr lvl="1"/>
            <a:r>
              <a:rPr lang="en-US" sz="1300"/>
              <a:t>Baseline of the front-end channel is set to collection mode</a:t>
            </a:r>
          </a:p>
          <a:p>
            <a:pPr lvl="1"/>
            <a:r>
              <a:rPr lang="en-US" sz="1300"/>
              <a:t>Plots show the ENC (left) and transient response (right) across different peaking times</a:t>
            </a:r>
          </a:p>
          <a:p>
            <a:pPr lvl="1"/>
            <a:r>
              <a:rPr lang="en-US" sz="1300"/>
              <a:t>The analog LDO supplies the channel and temperature is -186ºC </a:t>
            </a:r>
          </a:p>
          <a:p>
            <a:pPr lvl="1"/>
            <a:r>
              <a:rPr lang="en-US" sz="1300"/>
              <a:t>For this case the detector capacitance is 40pF with input charge of 25fC and gain of 6.0X</a:t>
            </a:r>
          </a:p>
        </p:txBody>
      </p:sp>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8</a:t>
            </a:fld>
            <a:endParaRPr lang="en-US"/>
          </a:p>
        </p:txBody>
      </p:sp>
    </p:spTree>
    <p:extLst>
      <p:ext uri="{BB962C8B-B14F-4D97-AF65-F5344CB8AC3E}">
        <p14:creationId xmlns:p14="http://schemas.microsoft.com/office/powerpoint/2010/main" val="376030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Front-End Channel – Induction Mode </a:t>
            </a:r>
          </a:p>
        </p:txBody>
      </p:sp>
      <p:sp>
        <p:nvSpPr>
          <p:cNvPr id="14" name="Content Placeholder 2"/>
          <p:cNvSpPr>
            <a:spLocks noGrp="1"/>
          </p:cNvSpPr>
          <p:nvPr>
            <p:ph idx="4294967295"/>
          </p:nvPr>
        </p:nvSpPr>
        <p:spPr>
          <a:xfrm>
            <a:off x="234845" y="617437"/>
            <a:ext cx="8792135" cy="1224618"/>
          </a:xfrm>
        </p:spPr>
        <p:txBody>
          <a:bodyPr>
            <a:noAutofit/>
          </a:bodyPr>
          <a:lstStyle/>
          <a:p>
            <a:pPr marL="233362" lvl="1" indent="0">
              <a:buNone/>
            </a:pPr>
            <a:r>
              <a:rPr lang="en-US" sz="1400" b="1"/>
              <a:t>Simulation Conditions</a:t>
            </a:r>
          </a:p>
          <a:p>
            <a:pPr lvl="1"/>
            <a:r>
              <a:rPr lang="en-US" sz="1300"/>
              <a:t>Baseline of the front-end channel is set to middle range (induction mode)</a:t>
            </a:r>
          </a:p>
          <a:p>
            <a:pPr lvl="1"/>
            <a:r>
              <a:rPr lang="en-US" sz="1300"/>
              <a:t>Plots show the ENC (left) and transient response (right) across different peaking times </a:t>
            </a:r>
          </a:p>
          <a:p>
            <a:pPr lvl="1"/>
            <a:r>
              <a:rPr lang="en-US" sz="1300"/>
              <a:t>The analog LDO supplies the channel and temperature is -186ºC </a:t>
            </a:r>
          </a:p>
          <a:p>
            <a:pPr lvl="1"/>
            <a:r>
              <a:rPr lang="en-US" sz="1300"/>
              <a:t>The detector capacitance is 40pF with dual polarity input charge of ±12.5fC and gain of 6.0X</a:t>
            </a: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302" y="2115202"/>
            <a:ext cx="3734565" cy="279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36853" y="2115202"/>
            <a:ext cx="3734564" cy="279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a:xfrm>
            <a:off x="8823263" y="4738690"/>
            <a:ext cx="318932" cy="404813"/>
          </a:xfrm>
        </p:spPr>
        <p:txBody>
          <a:bodyPr/>
          <a:lstStyle/>
          <a:p>
            <a:fld id="{5BD36294-2849-48A8-8531-5354CF3095D2}" type="slidenum">
              <a:rPr lang="en-US" smtClean="0"/>
              <a:pPr/>
              <a:t>9</a:t>
            </a:fld>
            <a:endParaRPr lang="en-US"/>
          </a:p>
        </p:txBody>
      </p:sp>
    </p:spTree>
    <p:extLst>
      <p:ext uri="{BB962C8B-B14F-4D97-AF65-F5344CB8AC3E}">
        <p14:creationId xmlns:p14="http://schemas.microsoft.com/office/powerpoint/2010/main" val="2922249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33ED7C88165F488AC5F0CDC42AE383" ma:contentTypeVersion="5" ma:contentTypeDescription="Create a new document." ma:contentTypeScope="" ma:versionID="cdd8b5b623764ee29c28514657dbaddf">
  <xsd:schema xmlns:xsd="http://www.w3.org/2001/XMLSchema" xmlns:xs="http://www.w3.org/2001/XMLSchema" xmlns:p="http://schemas.microsoft.com/office/2006/metadata/properties" xmlns:ns2="http://schemas.microsoft.com/sharepoint/v4" targetNamespace="http://schemas.microsoft.com/office/2006/metadata/properties" ma:root="true" ma:fieldsID="fa080f8495b52bf656d2343d62b66d99"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22E1FE-456A-4037-9540-008FC021426A}">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7AA92C-10D2-4D2B-9187-80A23AD44F90}">
  <ds:schemaRef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schemas.microsoft.com/sharepoint/v4"/>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CFF2136-7537-4189-AE64-8A83B9BBD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SLAC_PPT_052412</Template>
  <TotalTime>0</TotalTime>
  <Words>2904</Words>
  <Application>Microsoft Office PowerPoint</Application>
  <PresentationFormat>On-screen Show (16:9)</PresentationFormat>
  <Paragraphs>671</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vt:lpstr>
      <vt:lpstr>CRYO: A Waveform Digitizer/Serializer for TPC Experiments</vt:lpstr>
      <vt:lpstr>About the new CRYO version</vt:lpstr>
      <vt:lpstr>OUTLINE</vt:lpstr>
      <vt:lpstr>Comparison of CRYO Specifications</vt:lpstr>
      <vt:lpstr>Simulation methodology</vt:lpstr>
      <vt:lpstr>OUTLINE</vt:lpstr>
      <vt:lpstr>Front-End Channel </vt:lpstr>
      <vt:lpstr>Front-End Channel – Collection Mode </vt:lpstr>
      <vt:lpstr>Front-End Channel – Induction Mode </vt:lpstr>
      <vt:lpstr>Front-End Channel – nEXO vs DUNE with Cdet = 220pF</vt:lpstr>
      <vt:lpstr>Front-End Channel – ENC Vs Cdet </vt:lpstr>
      <vt:lpstr>Front-End Channel – Saturation Response</vt:lpstr>
      <vt:lpstr>Front-End Channel – Saturation Response</vt:lpstr>
      <vt:lpstr>Digital Back-End – “Ghost Effect” Solution</vt:lpstr>
      <vt:lpstr>Digital Back-End – Test Bench</vt:lpstr>
      <vt:lpstr>Digital Back-End – Test Bench</vt:lpstr>
      <vt:lpstr>Digital Back-End – Test Bench</vt:lpstr>
      <vt:lpstr>Digital Back-End – Test Patterns</vt:lpstr>
      <vt:lpstr>ADC Optimization</vt:lpstr>
      <vt:lpstr>ADC Optimization</vt:lpstr>
      <vt:lpstr>ADC Optimization – ENOB</vt:lpstr>
      <vt:lpstr>ADC Optimization – Linearity</vt:lpstr>
      <vt:lpstr>Improved Analog Monitor Module</vt:lpstr>
      <vt:lpstr>Improved Analog Monitor Module</vt:lpstr>
      <vt:lpstr>Power Breakdown</vt:lpstr>
      <vt:lpstr>Synchronization Scheme – External Enable Signals</vt:lpstr>
      <vt:lpstr>Synchronization Scheme – Clocking &amp; Control at WIB</vt:lpstr>
      <vt:lpstr>Synchronization Scheme – Clock Gen. and Monitor</vt:lpstr>
      <vt:lpstr>Synchronization Scheme – sampClkEn Controls Sampling</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CRYO: A Waveform Digitizer/Serializer for TPC Experiments</dc:title>
  <dc:creator/>
  <cp:revision>20</cp:revision>
  <dcterms:created xsi:type="dcterms:W3CDTF">2012-06-11T23:48:53Z</dcterms:created>
  <dcterms:modified xsi:type="dcterms:W3CDTF">2020-02-04T16:00:47Z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0x0101005033ED7C88165F488AC5F0CDC42AE383</vt:lpwstr>
  </property>
</Properties>
</file>