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3" r:id="rId2"/>
    <p:sldId id="450" r:id="rId3"/>
    <p:sldId id="336" r:id="rId4"/>
    <p:sldId id="434" r:id="rId5"/>
    <p:sldId id="412" r:id="rId6"/>
    <p:sldId id="463" r:id="rId7"/>
    <p:sldId id="448" r:id="rId8"/>
    <p:sldId id="440" r:id="rId9"/>
    <p:sldId id="441" r:id="rId10"/>
    <p:sldId id="442" r:id="rId11"/>
    <p:sldId id="443" r:id="rId12"/>
    <p:sldId id="356" r:id="rId13"/>
    <p:sldId id="387" r:id="rId14"/>
    <p:sldId id="357" r:id="rId15"/>
    <p:sldId id="359" r:id="rId16"/>
    <p:sldId id="396" r:id="rId17"/>
    <p:sldId id="360" r:id="rId18"/>
    <p:sldId id="339" r:id="rId19"/>
    <p:sldId id="384" r:id="rId20"/>
    <p:sldId id="340" r:id="rId21"/>
    <p:sldId id="447" r:id="rId22"/>
    <p:sldId id="386" r:id="rId23"/>
    <p:sldId id="362" r:id="rId24"/>
    <p:sldId id="395" r:id="rId25"/>
    <p:sldId id="368" r:id="rId26"/>
    <p:sldId id="420" r:id="rId27"/>
    <p:sldId id="423" r:id="rId28"/>
    <p:sldId id="452" r:id="rId29"/>
    <p:sldId id="453" r:id="rId30"/>
    <p:sldId id="458" r:id="rId31"/>
    <p:sldId id="454" r:id="rId32"/>
    <p:sldId id="459" r:id="rId33"/>
    <p:sldId id="462" r:id="rId34"/>
    <p:sldId id="456" r:id="rId35"/>
    <p:sldId id="457" r:id="rId36"/>
    <p:sldId id="455" r:id="rId37"/>
    <p:sldId id="460" r:id="rId38"/>
    <p:sldId id="461" r:id="rId39"/>
    <p:sldId id="464" r:id="rId40"/>
    <p:sldId id="327" r:id="rId41"/>
    <p:sldId id="305" r:id="rId42"/>
    <p:sldId id="446" r:id="rId43"/>
    <p:sldId id="406" r:id="rId44"/>
    <p:sldId id="358" r:id="rId45"/>
    <p:sldId id="451" r:id="rId46"/>
    <p:sldId id="449" r:id="rId47"/>
  </p:sldIdLst>
  <p:sldSz cx="9144000" cy="6858000" type="screen4x3"/>
  <p:notesSz cx="700405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082A47"/>
    <a:srgbClr val="0A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881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6888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t" anchorCtr="0" compatLnSpc="1">
            <a:prstTxWarp prst="textNoShape">
              <a:avLst/>
            </a:prstTxWarp>
          </a:bodyPr>
          <a:lstStyle>
            <a:lvl1pPr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-1588"/>
            <a:ext cx="3036888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t" anchorCtr="0" compatLnSpc="1">
            <a:prstTxWarp prst="textNoShape">
              <a:avLst/>
            </a:prstTxWarp>
          </a:bodyPr>
          <a:lstStyle>
            <a:lvl1pPr algn="r"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59825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b" anchorCtr="0" compatLnSpc="1">
            <a:prstTxWarp prst="textNoShape">
              <a:avLst/>
            </a:prstTxWarp>
          </a:bodyPr>
          <a:lstStyle>
            <a:lvl1pPr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759825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fld id="{887E4734-374D-AB41-90C0-F0669DDA2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2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6888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t" anchorCtr="0" compatLnSpc="1">
            <a:prstTxWarp prst="textNoShape">
              <a:avLst/>
            </a:prstTxWarp>
          </a:bodyPr>
          <a:lstStyle>
            <a:lvl1pPr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-1588"/>
            <a:ext cx="3036888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t" anchorCtr="0" compatLnSpc="1">
            <a:prstTxWarp prst="textNoShape">
              <a:avLst/>
            </a:prstTxWarp>
          </a:bodyPr>
          <a:lstStyle>
            <a:lvl1pPr algn="r"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59825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b" anchorCtr="0" compatLnSpc="1">
            <a:prstTxWarp prst="textNoShape">
              <a:avLst/>
            </a:prstTxWarp>
          </a:bodyPr>
          <a:lstStyle>
            <a:lvl1pPr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759825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969" tIns="0" rIns="18969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1000" i="1" smtClean="0">
                <a:cs typeface="+mn-cs"/>
              </a:defRPr>
            </a:lvl1pPr>
          </a:lstStyle>
          <a:p>
            <a:pPr>
              <a:defRPr/>
            </a:pPr>
            <a:fld id="{D7D47494-67D8-D342-B9A3-7C6373EA7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79913"/>
            <a:ext cx="51371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683" tIns="45841" rIns="91683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696913"/>
            <a:ext cx="4595812" cy="3446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617660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9202"/>
            <a:ext cx="7772400" cy="1669198"/>
          </a:xfrm>
        </p:spPr>
        <p:txBody>
          <a:bodyPr/>
          <a:lstStyle>
            <a:lvl1pPr>
              <a:defRPr b="1">
                <a:solidFill>
                  <a:srgbClr val="082A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C9FE-8147-114A-92D1-1B810E837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432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936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689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6480-12EA-FD45-8D31-4556706E1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610600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/>
          <a:lstStyle>
            <a:lvl5pPr>
              <a:defRPr>
                <a:solidFill>
                  <a:srgbClr val="082A47"/>
                </a:solidFill>
              </a:defRPr>
            </a:lvl5pPr>
            <a:lvl6pPr marL="2628900" indent="-342900">
              <a:buClr>
                <a:srgbClr val="0A3049"/>
              </a:buClr>
              <a:buFont typeface="Arial" panose="020B0604020202020204" pitchFamily="34" charset="0"/>
              <a:buChar char="•"/>
              <a:defRPr>
                <a:solidFill>
                  <a:srgbClr val="082A47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6909FE-244B-004A-81A2-ED1190E4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Carl Grace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A3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B70B-F20B-DD42-9C65-76342B8EF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C3D6-55B5-4846-A50B-59EA7D775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6801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54031"/>
            <a:ext cx="4192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80127"/>
            <a:ext cx="4192588" cy="45460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54031"/>
            <a:ext cx="41941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80127"/>
            <a:ext cx="4194175" cy="45460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A811-D01B-994D-B3DC-5510E6ECE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4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2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0DF6-B6CF-4349-A46C-6D2548590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0DF6-B6CF-4349-A46C-6D2548590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A5C2-F164-CF48-AFA0-50BD0CF45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07"/>
            <a:ext cx="3008313" cy="717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8158"/>
            <a:ext cx="5111750" cy="53880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38158"/>
            <a:ext cx="3008313" cy="53880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FBC3-5198-424A-8236-C5D767C9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-1" y="6582012"/>
            <a:ext cx="9134821" cy="45719"/>
          </a:xfrm>
          <a:prstGeom prst="rect">
            <a:avLst/>
          </a:prstGeom>
          <a:solidFill>
            <a:srgbClr val="0A3049"/>
          </a:solidFill>
          <a:ln w="12700">
            <a:solidFill>
              <a:srgbClr val="0A3049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lvl="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0800000" flipV="1">
            <a:off x="-7432" y="0"/>
            <a:ext cx="9149682" cy="733291"/>
          </a:xfrm>
          <a:prstGeom prst="rect">
            <a:avLst/>
          </a:prstGeom>
          <a:solidFill>
            <a:srgbClr val="0A3049"/>
          </a:solidFill>
          <a:ln w="12700">
            <a:solidFill>
              <a:srgbClr val="0A3049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45252" y="-1"/>
            <a:ext cx="22280" cy="6869323"/>
          </a:xfrm>
          <a:prstGeom prst="line">
            <a:avLst/>
          </a:prstGeom>
          <a:noFill/>
          <a:ln w="76200">
            <a:solidFill>
              <a:srgbClr val="0A304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8546" y="6590558"/>
            <a:ext cx="1128859" cy="278726"/>
          </a:xfrm>
          <a:prstGeom prst="rect">
            <a:avLst/>
          </a:prstGeom>
          <a:solidFill>
            <a:srgbClr val="082A47"/>
          </a:solidFill>
          <a:ln w="12700">
            <a:solidFill>
              <a:srgbClr val="0A3049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lvl="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 descr="LBNL_Banner.psd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45" y="6486393"/>
            <a:ext cx="1086290" cy="4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840" y="6626978"/>
            <a:ext cx="354163" cy="2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82A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71FE92-D102-014C-A0D4-8AC933A54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2289" y="8901"/>
            <a:ext cx="8616911" cy="65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89" y="762388"/>
            <a:ext cx="8616911" cy="561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9993" y="6384641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082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Science by Design</a:t>
            </a:r>
            <a:endParaRPr lang="en-US" sz="1000" b="1" i="1" dirty="0">
              <a:solidFill>
                <a:srgbClr val="08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0518" y="6599967"/>
            <a:ext cx="1120344" cy="175433"/>
          </a:xfrm>
          <a:prstGeom prst="rect">
            <a:avLst/>
          </a:prstGeom>
          <a:solidFill>
            <a:srgbClr val="0A3049"/>
          </a:solidFill>
          <a:ln>
            <a:solidFill>
              <a:srgbClr val="082A47"/>
            </a:solidFill>
          </a:ln>
        </p:spPr>
        <p:txBody>
          <a:bodyPr wrap="square" lIns="82296" tIns="41148" rIns="82296" bIns="41148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ENGINEERING DIVISION</a:t>
            </a:r>
            <a:endParaRPr lang="en-US" sz="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494752" y="6413737"/>
            <a:ext cx="664529" cy="467347"/>
          </a:xfrm>
          <a:prstGeom prst="rect">
            <a:avLst/>
          </a:prstGeom>
          <a:solidFill>
            <a:srgbClr val="0A3049"/>
          </a:solidFill>
          <a:ln w="12700">
            <a:solidFill>
              <a:srgbClr val="0A3049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lvl="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19" y="6396666"/>
            <a:ext cx="647502" cy="49829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mtClean="0"/>
              <a:t>Presenter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72" r:id="rId7"/>
    <p:sldLayoutId id="2147483666" r:id="rId8"/>
    <p:sldLayoutId id="2147483667" r:id="rId9"/>
    <p:sldLayoutId id="214748366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82A47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82A47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82A47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82A47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82A47"/>
        </a:buClr>
        <a:buSzPct val="75000"/>
        <a:buFont typeface="Courier New" panose="02070309020205020404" pitchFamily="49" charset="0"/>
        <a:buChar char="o"/>
        <a:defRPr sz="3200">
          <a:solidFill>
            <a:srgbClr val="082A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082A47"/>
        </a:buClr>
        <a:buSzPct val="100000"/>
        <a:buFont typeface="Arial" panose="020B0604020202020204" pitchFamily="34" charset="0"/>
        <a:buChar char="•"/>
        <a:defRPr sz="2800">
          <a:solidFill>
            <a:srgbClr val="082A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82A47"/>
        </a:buClr>
        <a:buSzPct val="100000"/>
        <a:buChar char="»"/>
        <a:defRPr sz="2400">
          <a:solidFill>
            <a:srgbClr val="082A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82A47"/>
        </a:buClr>
        <a:buSzPct val="100000"/>
        <a:buFont typeface="Wingdings" panose="05000000000000000000" pitchFamily="2" charset="2"/>
        <a:buChar char="§"/>
        <a:defRPr sz="2000">
          <a:solidFill>
            <a:srgbClr val="082A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82A47"/>
        </a:buClr>
        <a:buSzPct val="100000"/>
        <a:buChar char="–"/>
        <a:defRPr sz="2000">
          <a:solidFill>
            <a:srgbClr val="082A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XBD200302-00063-02.jpg"/>
          <p:cNvPicPr>
            <a:picLocks noChangeAspect="1"/>
          </p:cNvPicPr>
          <p:nvPr/>
        </p:nvPicPr>
        <p:blipFill>
          <a:blip r:embed="rId2"/>
          <a:srcRect l="3206" t="26352" r="66402" b="1721"/>
          <a:stretch>
            <a:fillRect/>
          </a:stretch>
        </p:blipFill>
        <p:spPr bwMode="auto">
          <a:xfrm>
            <a:off x="-1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533401" y="1816512"/>
            <a:ext cx="5181599" cy="4156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5149" y="2631104"/>
            <a:ext cx="5163651" cy="27709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4" name="Picture 6" descr="TEID03_HD:Users:teid03:Desktop:WIP_Kelly_Howe:2 0 1 0:LBNL_PPT_Template_Revise:x images:DOE_Banner_Revised_Logo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4763"/>
            <a:ext cx="9143999" cy="1223963"/>
          </a:xfrm>
          <a:prstGeom prst="rect">
            <a:avLst/>
          </a:prstGeom>
          <a:solidFill>
            <a:srgbClr val="082A47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33400" y="1767007"/>
            <a:ext cx="8305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cs typeface="Arial" charset="0"/>
              </a:rPr>
              <a:t>Cold ADC – Review of Design</a:t>
            </a:r>
          </a:p>
          <a:p>
            <a:pPr defTabSz="457200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cs typeface="Arial" charset="0"/>
            </a:endParaRPr>
          </a:p>
          <a:p>
            <a:pPr defTabSz="457200"/>
            <a:r>
              <a:rPr lang="en-US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Carl Grace (on behalf of Cold ADC Design Team)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pPr defTabSz="457200"/>
            <a:endParaRPr lang="en-US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11402" y="6172200"/>
            <a:ext cx="9155401" cy="762000"/>
          </a:xfrm>
          <a:prstGeom prst="rect">
            <a:avLst/>
          </a:prstGeom>
          <a:solidFill>
            <a:srgbClr val="082A4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04" y="6174823"/>
            <a:ext cx="325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February 5, 2020</a:t>
            </a:r>
            <a:endParaRPr lang="en-US" sz="18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457200"/>
            <a:r>
              <a:rPr lang="en-US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DUNE TPC Electronic Review</a:t>
            </a:r>
            <a:endParaRPr lang="en-US" sz="1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6709" y="638374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CERN</a:t>
            </a:r>
            <a:endParaRPr lang="en-US" sz="1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2105" y="5715000"/>
            <a:ext cx="1590495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  <a:cs typeface="Arial" charset="0"/>
              </a:rPr>
              <a:t>crgrace@lbl.gov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7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Concept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00600" y="3429000"/>
          <a:ext cx="4038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Decision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S1-S0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S2-S3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2" y="3124200"/>
            <a:ext cx="3177198" cy="31000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4000" y="5105400"/>
                <a:ext cx="2817694" cy="1192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05400"/>
                <a:ext cx="2817694" cy="11925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940475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Use proven </a:t>
            </a:r>
            <a:r>
              <a:rPr lang="en-US" sz="1800" dirty="0" err="1" smtClean="0">
                <a:latin typeface="+mn-lt"/>
              </a:rPr>
              <a:t>Karanicolas</a:t>
            </a:r>
            <a:r>
              <a:rPr lang="en-US" sz="1800" dirty="0" smtClean="0">
                <a:latin typeface="+mn-lt"/>
              </a:rPr>
              <a:t> - </a:t>
            </a:r>
            <a:r>
              <a:rPr lang="en-US" sz="1800" dirty="0" err="1" smtClean="0">
                <a:latin typeface="+mn-lt"/>
              </a:rPr>
              <a:t>Soenen</a:t>
            </a:r>
            <a:r>
              <a:rPr lang="en-US" sz="1800" dirty="0" smtClean="0">
                <a:latin typeface="+mn-lt"/>
              </a:rPr>
              <a:t> algorithm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 converts unknown radix (depends on component matching and finite open-loop gain) to base-2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echnique based on fact that missing codes in ADC transfer characteristic can be corrected as long as all decision levels present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Set input to decision level, force decision 1 &amp; 0, drive difference to 0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Back-to-Front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7" y="1371600"/>
            <a:ext cx="705908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10116" y="3884474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Monaco" pitchFamily="49" charset="0"/>
              </a:rPr>
              <a:t>	for STAGE (max </a:t>
            </a:r>
            <a:r>
              <a:rPr lang="en-US" sz="1800" b="1" dirty="0" err="1">
                <a:latin typeface="Monaco" pitchFamily="49" charset="0"/>
              </a:rPr>
              <a:t>downto</a:t>
            </a:r>
            <a:r>
              <a:rPr lang="en-US" sz="1800" b="1" dirty="0">
                <a:latin typeface="Monaco" pitchFamily="49" charset="0"/>
              </a:rPr>
              <a:t> 0) do</a:t>
            </a:r>
          </a:p>
          <a:p>
            <a:r>
              <a:rPr lang="en-US" sz="1800" b="1" dirty="0">
                <a:latin typeface="Monaco" pitchFamily="49" charset="0"/>
              </a:rPr>
              <a:t>		Measure decision levels (S0, S1, S2, S3);</a:t>
            </a:r>
          </a:p>
          <a:p>
            <a:r>
              <a:rPr lang="en-US" sz="1800" b="1" dirty="0">
                <a:latin typeface="Monaco" pitchFamily="49" charset="0"/>
              </a:rPr>
              <a:t>		Calculate stage weights (w0, w2);</a:t>
            </a:r>
          </a:p>
          <a:p>
            <a:r>
              <a:rPr lang="en-US" sz="1800" b="1" dirty="0">
                <a:latin typeface="Monaco" pitchFamily="49" charset="0"/>
              </a:rPr>
              <a:t>		Write stage weights (w0, w2) to Register File;</a:t>
            </a:r>
          </a:p>
          <a:p>
            <a:r>
              <a:rPr lang="en-US" sz="1800" b="1" dirty="0">
                <a:latin typeface="Monaco" pitchFamily="49" charset="0"/>
              </a:rPr>
              <a:t>		Next STAGE;</a:t>
            </a:r>
          </a:p>
          <a:p>
            <a:r>
              <a:rPr lang="en-US" sz="1800" b="1" dirty="0">
                <a:latin typeface="Monaco" pitchFamily="49" charset="0"/>
              </a:rPr>
              <a:t>	</a:t>
            </a:r>
            <a:r>
              <a:rPr lang="en-US" sz="1800" b="1" dirty="0" smtClean="0">
                <a:latin typeface="Monaco" pitchFamily="49" charset="0"/>
              </a:rPr>
              <a:t>end</a:t>
            </a:r>
            <a:endParaRPr lang="en-US" sz="1800" b="1" dirty="0">
              <a:latin typeface="Monaco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228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Pseudocode: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1123890"/>
            <a:ext cx="4915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 block diagram of ADC Stage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6385"/>
            <a:ext cx="5943600" cy="400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47800" y="5562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Capable of about 10-bits or so of raw accuracy (limited by cap mismatch and op amp finite 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87240" y="4038600"/>
                <a:ext cx="4133247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𝐷𝐴𝑆𝐶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4038600"/>
                <a:ext cx="4133247" cy="846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MDAC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48919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5000" y="5410199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calp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caln</a:t>
            </a:r>
            <a:r>
              <a:rPr lang="en-US" dirty="0" smtClean="0">
                <a:latin typeface="+mn-lt"/>
              </a:rPr>
              <a:t> are decision levels generated internal to the stage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MDAC Op 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20" y="914400"/>
            <a:ext cx="6585580" cy="53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625" y="1550075"/>
            <a:ext cx="2924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Fully differential folded-</a:t>
            </a:r>
            <a:r>
              <a:rPr lang="en-US" sz="1800" dirty="0" err="1" smtClean="0">
                <a:latin typeface="+mn-lt"/>
              </a:rPr>
              <a:t>cascode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opamp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w</a:t>
            </a:r>
            <a:r>
              <a:rPr lang="en-US" sz="1800" dirty="0" smtClean="0">
                <a:latin typeface="+mn-lt"/>
              </a:rPr>
              <a:t>ith gain-boosting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Gain = 86 dB</a:t>
            </a:r>
          </a:p>
          <a:p>
            <a:r>
              <a:rPr lang="en-US" sz="1800" dirty="0" smtClean="0">
                <a:latin typeface="+mn-lt"/>
              </a:rPr>
              <a:t>GBW = 177 MHz</a:t>
            </a:r>
          </a:p>
          <a:p>
            <a:r>
              <a:rPr lang="en-US" sz="1800" dirty="0" smtClean="0">
                <a:latin typeface="+mn-lt"/>
              </a:rPr>
              <a:t>PM = 75 degrees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Switched-Capacitor Comparator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3907" y="3723144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Comparator samples signal and threshold in opposite clock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Difference between them is latched and drives MDAC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Offset is critical issue as errors larger than </a:t>
            </a:r>
            <a:r>
              <a:rPr lang="en-US" dirty="0" err="1" smtClean="0">
                <a:latin typeface="+mn-lt"/>
              </a:rPr>
              <a:t>Vthresh</a:t>
            </a:r>
            <a:r>
              <a:rPr lang="en-US" dirty="0" smtClean="0">
                <a:latin typeface="+mn-lt"/>
              </a:rPr>
              <a:t>/4 cannot be corrected by the calibration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" y="990600"/>
            <a:ext cx="84883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47713" y="1447800"/>
            <a:ext cx="3824287" cy="3181350"/>
            <a:chOff x="747713" y="1447800"/>
            <a:chExt cx="3824287" cy="3181350"/>
          </a:xfrm>
        </p:grpSpPr>
        <p:grpSp>
          <p:nvGrpSpPr>
            <p:cNvPr id="9" name="Group 7"/>
            <p:cNvGrpSpPr>
              <a:grpSpLocks noChangeAspect="1"/>
            </p:cNvGrpSpPr>
            <p:nvPr/>
          </p:nvGrpSpPr>
          <p:grpSpPr bwMode="auto">
            <a:xfrm>
              <a:off x="747713" y="1447800"/>
              <a:ext cx="3519486" cy="3181350"/>
              <a:chOff x="471" y="912"/>
              <a:chExt cx="2217" cy="2004"/>
            </a:xfrm>
          </p:grpSpPr>
          <p:sp>
            <p:nvSpPr>
              <p:cNvPr id="10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71" y="912"/>
                <a:ext cx="2217" cy="2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313" y="2749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1353" y="2749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1442" y="2806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499" y="2749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1531" y="2749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1717" y="2749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806" y="2806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863" y="2749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1904" y="2749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709" y="190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871" y="1118"/>
                <a:ext cx="1562" cy="1562"/>
              </a:xfrm>
              <a:custGeom>
                <a:avLst/>
                <a:gdLst>
                  <a:gd name="T0" fmla="*/ 8 w 1562"/>
                  <a:gd name="T1" fmla="*/ 102 h 1562"/>
                  <a:gd name="T2" fmla="*/ 8 w 1562"/>
                  <a:gd name="T3" fmla="*/ 263 h 1562"/>
                  <a:gd name="T4" fmla="*/ 0 w 1562"/>
                  <a:gd name="T5" fmla="*/ 361 h 1562"/>
                  <a:gd name="T6" fmla="*/ 0 w 1562"/>
                  <a:gd name="T7" fmla="*/ 393 h 1562"/>
                  <a:gd name="T8" fmla="*/ 8 w 1562"/>
                  <a:gd name="T9" fmla="*/ 490 h 1562"/>
                  <a:gd name="T10" fmla="*/ 8 w 1562"/>
                  <a:gd name="T11" fmla="*/ 684 h 1562"/>
                  <a:gd name="T12" fmla="*/ 8 w 1562"/>
                  <a:gd name="T13" fmla="*/ 846 h 1562"/>
                  <a:gd name="T14" fmla="*/ 0 w 1562"/>
                  <a:gd name="T15" fmla="*/ 943 h 1562"/>
                  <a:gd name="T16" fmla="*/ 0 w 1562"/>
                  <a:gd name="T17" fmla="*/ 976 h 1562"/>
                  <a:gd name="T18" fmla="*/ 8 w 1562"/>
                  <a:gd name="T19" fmla="*/ 1073 h 1562"/>
                  <a:gd name="T20" fmla="*/ 8 w 1562"/>
                  <a:gd name="T21" fmla="*/ 1267 h 1562"/>
                  <a:gd name="T22" fmla="*/ 8 w 1562"/>
                  <a:gd name="T23" fmla="*/ 1429 h 1562"/>
                  <a:gd name="T24" fmla="*/ 0 w 1562"/>
                  <a:gd name="T25" fmla="*/ 1526 h 1562"/>
                  <a:gd name="T26" fmla="*/ 4 w 1562"/>
                  <a:gd name="T27" fmla="*/ 1562 h 1562"/>
                  <a:gd name="T28" fmla="*/ 101 w 1562"/>
                  <a:gd name="T29" fmla="*/ 1554 h 1562"/>
                  <a:gd name="T30" fmla="*/ 296 w 1562"/>
                  <a:gd name="T31" fmla="*/ 1554 h 1562"/>
                  <a:gd name="T32" fmla="*/ 457 w 1562"/>
                  <a:gd name="T33" fmla="*/ 1554 h 1562"/>
                  <a:gd name="T34" fmla="*/ 555 w 1562"/>
                  <a:gd name="T35" fmla="*/ 1562 h 1562"/>
                  <a:gd name="T36" fmla="*/ 587 w 1562"/>
                  <a:gd name="T37" fmla="*/ 1562 h 1562"/>
                  <a:gd name="T38" fmla="*/ 684 w 1562"/>
                  <a:gd name="T39" fmla="*/ 1554 h 1562"/>
                  <a:gd name="T40" fmla="*/ 878 w 1562"/>
                  <a:gd name="T41" fmla="*/ 1554 h 1562"/>
                  <a:gd name="T42" fmla="*/ 1040 w 1562"/>
                  <a:gd name="T43" fmla="*/ 1554 h 1562"/>
                  <a:gd name="T44" fmla="*/ 1137 w 1562"/>
                  <a:gd name="T45" fmla="*/ 1562 h 1562"/>
                  <a:gd name="T46" fmla="*/ 1170 w 1562"/>
                  <a:gd name="T47" fmla="*/ 1562 h 1562"/>
                  <a:gd name="T48" fmla="*/ 1267 w 1562"/>
                  <a:gd name="T49" fmla="*/ 1554 h 1562"/>
                  <a:gd name="T50" fmla="*/ 1461 w 1562"/>
                  <a:gd name="T51" fmla="*/ 1554 h 1562"/>
                  <a:gd name="T52" fmla="*/ 1554 w 1562"/>
                  <a:gd name="T53" fmla="*/ 1494 h 1562"/>
                  <a:gd name="T54" fmla="*/ 1562 w 1562"/>
                  <a:gd name="T55" fmla="*/ 1396 h 1562"/>
                  <a:gd name="T56" fmla="*/ 1562 w 1562"/>
                  <a:gd name="T57" fmla="*/ 1364 h 1562"/>
                  <a:gd name="T58" fmla="*/ 1554 w 1562"/>
                  <a:gd name="T59" fmla="*/ 1267 h 1562"/>
                  <a:gd name="T60" fmla="*/ 1554 w 1562"/>
                  <a:gd name="T61" fmla="*/ 1073 h 1562"/>
                  <a:gd name="T62" fmla="*/ 1554 w 1562"/>
                  <a:gd name="T63" fmla="*/ 911 h 1562"/>
                  <a:gd name="T64" fmla="*/ 1562 w 1562"/>
                  <a:gd name="T65" fmla="*/ 814 h 1562"/>
                  <a:gd name="T66" fmla="*/ 1562 w 1562"/>
                  <a:gd name="T67" fmla="*/ 781 h 1562"/>
                  <a:gd name="T68" fmla="*/ 1554 w 1562"/>
                  <a:gd name="T69" fmla="*/ 684 h 1562"/>
                  <a:gd name="T70" fmla="*/ 1554 w 1562"/>
                  <a:gd name="T71" fmla="*/ 490 h 1562"/>
                  <a:gd name="T72" fmla="*/ 1554 w 1562"/>
                  <a:gd name="T73" fmla="*/ 328 h 1562"/>
                  <a:gd name="T74" fmla="*/ 1562 w 1562"/>
                  <a:gd name="T75" fmla="*/ 231 h 1562"/>
                  <a:gd name="T76" fmla="*/ 1562 w 1562"/>
                  <a:gd name="T77" fmla="*/ 199 h 1562"/>
                  <a:gd name="T78" fmla="*/ 1554 w 1562"/>
                  <a:gd name="T79" fmla="*/ 102 h 1562"/>
                  <a:gd name="T80" fmla="*/ 1461 w 1562"/>
                  <a:gd name="T81" fmla="*/ 8 h 1562"/>
                  <a:gd name="T82" fmla="*/ 1299 w 1562"/>
                  <a:gd name="T83" fmla="*/ 8 h 1562"/>
                  <a:gd name="T84" fmla="*/ 1202 w 1562"/>
                  <a:gd name="T85" fmla="*/ 0 h 1562"/>
                  <a:gd name="T86" fmla="*/ 1170 w 1562"/>
                  <a:gd name="T87" fmla="*/ 0 h 1562"/>
                  <a:gd name="T88" fmla="*/ 1073 w 1562"/>
                  <a:gd name="T89" fmla="*/ 8 h 1562"/>
                  <a:gd name="T90" fmla="*/ 878 w 1562"/>
                  <a:gd name="T91" fmla="*/ 8 h 1562"/>
                  <a:gd name="T92" fmla="*/ 716 w 1562"/>
                  <a:gd name="T93" fmla="*/ 8 h 1562"/>
                  <a:gd name="T94" fmla="*/ 619 w 1562"/>
                  <a:gd name="T95" fmla="*/ 0 h 1562"/>
                  <a:gd name="T96" fmla="*/ 587 w 1562"/>
                  <a:gd name="T97" fmla="*/ 0 h 1562"/>
                  <a:gd name="T98" fmla="*/ 490 w 1562"/>
                  <a:gd name="T99" fmla="*/ 8 h 1562"/>
                  <a:gd name="T100" fmla="*/ 296 w 1562"/>
                  <a:gd name="T101" fmla="*/ 8 h 1562"/>
                  <a:gd name="T102" fmla="*/ 134 w 1562"/>
                  <a:gd name="T103" fmla="*/ 8 h 1562"/>
                  <a:gd name="T104" fmla="*/ 37 w 1562"/>
                  <a:gd name="T105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2" h="1562">
                    <a:moveTo>
                      <a:pt x="8" y="4"/>
                    </a:moveTo>
                    <a:lnTo>
                      <a:pt x="8" y="69"/>
                    </a:lnTo>
                    <a:lnTo>
                      <a:pt x="0" y="69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  <a:moveTo>
                      <a:pt x="8" y="102"/>
                    </a:moveTo>
                    <a:lnTo>
                      <a:pt x="8" y="166"/>
                    </a:lnTo>
                    <a:lnTo>
                      <a:pt x="0" y="166"/>
                    </a:lnTo>
                    <a:lnTo>
                      <a:pt x="0" y="102"/>
                    </a:lnTo>
                    <a:lnTo>
                      <a:pt x="8" y="102"/>
                    </a:lnTo>
                    <a:close/>
                    <a:moveTo>
                      <a:pt x="8" y="199"/>
                    </a:moveTo>
                    <a:lnTo>
                      <a:pt x="8" y="263"/>
                    </a:lnTo>
                    <a:lnTo>
                      <a:pt x="0" y="263"/>
                    </a:lnTo>
                    <a:lnTo>
                      <a:pt x="0" y="199"/>
                    </a:lnTo>
                    <a:lnTo>
                      <a:pt x="8" y="199"/>
                    </a:lnTo>
                    <a:close/>
                    <a:moveTo>
                      <a:pt x="8" y="296"/>
                    </a:moveTo>
                    <a:lnTo>
                      <a:pt x="8" y="361"/>
                    </a:lnTo>
                    <a:lnTo>
                      <a:pt x="0" y="361"/>
                    </a:lnTo>
                    <a:lnTo>
                      <a:pt x="0" y="296"/>
                    </a:lnTo>
                    <a:lnTo>
                      <a:pt x="8" y="296"/>
                    </a:lnTo>
                    <a:close/>
                    <a:moveTo>
                      <a:pt x="8" y="393"/>
                    </a:moveTo>
                    <a:lnTo>
                      <a:pt x="8" y="458"/>
                    </a:lnTo>
                    <a:lnTo>
                      <a:pt x="0" y="458"/>
                    </a:lnTo>
                    <a:lnTo>
                      <a:pt x="0" y="393"/>
                    </a:lnTo>
                    <a:lnTo>
                      <a:pt x="8" y="393"/>
                    </a:lnTo>
                    <a:close/>
                    <a:moveTo>
                      <a:pt x="8" y="490"/>
                    </a:moveTo>
                    <a:lnTo>
                      <a:pt x="8" y="555"/>
                    </a:lnTo>
                    <a:lnTo>
                      <a:pt x="0" y="555"/>
                    </a:lnTo>
                    <a:lnTo>
                      <a:pt x="0" y="490"/>
                    </a:lnTo>
                    <a:lnTo>
                      <a:pt x="8" y="490"/>
                    </a:lnTo>
                    <a:close/>
                    <a:moveTo>
                      <a:pt x="8" y="587"/>
                    </a:moveTo>
                    <a:lnTo>
                      <a:pt x="8" y="652"/>
                    </a:lnTo>
                    <a:lnTo>
                      <a:pt x="0" y="652"/>
                    </a:lnTo>
                    <a:lnTo>
                      <a:pt x="0" y="587"/>
                    </a:lnTo>
                    <a:lnTo>
                      <a:pt x="8" y="587"/>
                    </a:lnTo>
                    <a:close/>
                    <a:moveTo>
                      <a:pt x="8" y="684"/>
                    </a:moveTo>
                    <a:lnTo>
                      <a:pt x="8" y="749"/>
                    </a:lnTo>
                    <a:lnTo>
                      <a:pt x="0" y="749"/>
                    </a:lnTo>
                    <a:lnTo>
                      <a:pt x="0" y="684"/>
                    </a:lnTo>
                    <a:lnTo>
                      <a:pt x="8" y="684"/>
                    </a:lnTo>
                    <a:close/>
                    <a:moveTo>
                      <a:pt x="8" y="781"/>
                    </a:moveTo>
                    <a:lnTo>
                      <a:pt x="8" y="846"/>
                    </a:lnTo>
                    <a:lnTo>
                      <a:pt x="0" y="846"/>
                    </a:lnTo>
                    <a:lnTo>
                      <a:pt x="0" y="781"/>
                    </a:lnTo>
                    <a:lnTo>
                      <a:pt x="8" y="781"/>
                    </a:lnTo>
                    <a:close/>
                    <a:moveTo>
                      <a:pt x="8" y="878"/>
                    </a:moveTo>
                    <a:lnTo>
                      <a:pt x="8" y="943"/>
                    </a:lnTo>
                    <a:lnTo>
                      <a:pt x="0" y="943"/>
                    </a:lnTo>
                    <a:lnTo>
                      <a:pt x="0" y="878"/>
                    </a:lnTo>
                    <a:lnTo>
                      <a:pt x="8" y="878"/>
                    </a:lnTo>
                    <a:close/>
                    <a:moveTo>
                      <a:pt x="8" y="976"/>
                    </a:moveTo>
                    <a:lnTo>
                      <a:pt x="8" y="1040"/>
                    </a:lnTo>
                    <a:lnTo>
                      <a:pt x="0" y="1040"/>
                    </a:lnTo>
                    <a:lnTo>
                      <a:pt x="0" y="976"/>
                    </a:lnTo>
                    <a:lnTo>
                      <a:pt x="8" y="976"/>
                    </a:lnTo>
                    <a:close/>
                    <a:moveTo>
                      <a:pt x="8" y="1073"/>
                    </a:moveTo>
                    <a:lnTo>
                      <a:pt x="8" y="1137"/>
                    </a:lnTo>
                    <a:lnTo>
                      <a:pt x="0" y="1137"/>
                    </a:lnTo>
                    <a:lnTo>
                      <a:pt x="0" y="1073"/>
                    </a:lnTo>
                    <a:lnTo>
                      <a:pt x="8" y="1073"/>
                    </a:lnTo>
                    <a:close/>
                    <a:moveTo>
                      <a:pt x="8" y="1170"/>
                    </a:moveTo>
                    <a:lnTo>
                      <a:pt x="8" y="1235"/>
                    </a:lnTo>
                    <a:lnTo>
                      <a:pt x="0" y="1235"/>
                    </a:lnTo>
                    <a:lnTo>
                      <a:pt x="0" y="1170"/>
                    </a:lnTo>
                    <a:lnTo>
                      <a:pt x="8" y="1170"/>
                    </a:lnTo>
                    <a:close/>
                    <a:moveTo>
                      <a:pt x="8" y="1267"/>
                    </a:moveTo>
                    <a:lnTo>
                      <a:pt x="8" y="1332"/>
                    </a:lnTo>
                    <a:lnTo>
                      <a:pt x="0" y="1332"/>
                    </a:lnTo>
                    <a:lnTo>
                      <a:pt x="0" y="1267"/>
                    </a:lnTo>
                    <a:lnTo>
                      <a:pt x="8" y="1267"/>
                    </a:lnTo>
                    <a:close/>
                    <a:moveTo>
                      <a:pt x="8" y="1364"/>
                    </a:moveTo>
                    <a:lnTo>
                      <a:pt x="8" y="1429"/>
                    </a:lnTo>
                    <a:lnTo>
                      <a:pt x="0" y="1429"/>
                    </a:lnTo>
                    <a:lnTo>
                      <a:pt x="0" y="1364"/>
                    </a:lnTo>
                    <a:lnTo>
                      <a:pt x="8" y="1364"/>
                    </a:lnTo>
                    <a:close/>
                    <a:moveTo>
                      <a:pt x="8" y="1461"/>
                    </a:moveTo>
                    <a:lnTo>
                      <a:pt x="8" y="1526"/>
                    </a:lnTo>
                    <a:lnTo>
                      <a:pt x="0" y="1526"/>
                    </a:lnTo>
                    <a:lnTo>
                      <a:pt x="0" y="1461"/>
                    </a:lnTo>
                    <a:lnTo>
                      <a:pt x="8" y="1461"/>
                    </a:lnTo>
                    <a:close/>
                    <a:moveTo>
                      <a:pt x="4" y="1554"/>
                    </a:moveTo>
                    <a:lnTo>
                      <a:pt x="69" y="1554"/>
                    </a:lnTo>
                    <a:lnTo>
                      <a:pt x="69" y="1562"/>
                    </a:lnTo>
                    <a:lnTo>
                      <a:pt x="4" y="1562"/>
                    </a:lnTo>
                    <a:lnTo>
                      <a:pt x="4" y="1554"/>
                    </a:lnTo>
                    <a:close/>
                    <a:moveTo>
                      <a:pt x="101" y="1554"/>
                    </a:moveTo>
                    <a:lnTo>
                      <a:pt x="166" y="1554"/>
                    </a:lnTo>
                    <a:lnTo>
                      <a:pt x="166" y="1562"/>
                    </a:lnTo>
                    <a:lnTo>
                      <a:pt x="101" y="1562"/>
                    </a:lnTo>
                    <a:lnTo>
                      <a:pt x="101" y="1554"/>
                    </a:lnTo>
                    <a:close/>
                    <a:moveTo>
                      <a:pt x="198" y="1554"/>
                    </a:moveTo>
                    <a:lnTo>
                      <a:pt x="263" y="1554"/>
                    </a:lnTo>
                    <a:lnTo>
                      <a:pt x="263" y="1562"/>
                    </a:lnTo>
                    <a:lnTo>
                      <a:pt x="198" y="1562"/>
                    </a:lnTo>
                    <a:lnTo>
                      <a:pt x="198" y="1554"/>
                    </a:lnTo>
                    <a:close/>
                    <a:moveTo>
                      <a:pt x="296" y="1554"/>
                    </a:moveTo>
                    <a:lnTo>
                      <a:pt x="360" y="1554"/>
                    </a:lnTo>
                    <a:lnTo>
                      <a:pt x="360" y="1562"/>
                    </a:lnTo>
                    <a:lnTo>
                      <a:pt x="296" y="1562"/>
                    </a:lnTo>
                    <a:lnTo>
                      <a:pt x="296" y="1554"/>
                    </a:lnTo>
                    <a:close/>
                    <a:moveTo>
                      <a:pt x="393" y="1554"/>
                    </a:moveTo>
                    <a:lnTo>
                      <a:pt x="457" y="1554"/>
                    </a:lnTo>
                    <a:lnTo>
                      <a:pt x="457" y="1562"/>
                    </a:lnTo>
                    <a:lnTo>
                      <a:pt x="393" y="1562"/>
                    </a:lnTo>
                    <a:lnTo>
                      <a:pt x="393" y="1554"/>
                    </a:lnTo>
                    <a:close/>
                    <a:moveTo>
                      <a:pt x="490" y="1554"/>
                    </a:moveTo>
                    <a:lnTo>
                      <a:pt x="555" y="1554"/>
                    </a:lnTo>
                    <a:lnTo>
                      <a:pt x="555" y="1562"/>
                    </a:lnTo>
                    <a:lnTo>
                      <a:pt x="490" y="1562"/>
                    </a:lnTo>
                    <a:lnTo>
                      <a:pt x="490" y="1554"/>
                    </a:lnTo>
                    <a:close/>
                    <a:moveTo>
                      <a:pt x="587" y="1554"/>
                    </a:moveTo>
                    <a:lnTo>
                      <a:pt x="652" y="1554"/>
                    </a:lnTo>
                    <a:lnTo>
                      <a:pt x="652" y="1562"/>
                    </a:lnTo>
                    <a:lnTo>
                      <a:pt x="587" y="1562"/>
                    </a:lnTo>
                    <a:lnTo>
                      <a:pt x="587" y="1554"/>
                    </a:lnTo>
                    <a:close/>
                    <a:moveTo>
                      <a:pt x="684" y="1554"/>
                    </a:moveTo>
                    <a:lnTo>
                      <a:pt x="749" y="1554"/>
                    </a:lnTo>
                    <a:lnTo>
                      <a:pt x="749" y="1562"/>
                    </a:lnTo>
                    <a:lnTo>
                      <a:pt x="684" y="1562"/>
                    </a:lnTo>
                    <a:lnTo>
                      <a:pt x="684" y="1554"/>
                    </a:lnTo>
                    <a:close/>
                    <a:moveTo>
                      <a:pt x="781" y="1554"/>
                    </a:moveTo>
                    <a:lnTo>
                      <a:pt x="846" y="1554"/>
                    </a:lnTo>
                    <a:lnTo>
                      <a:pt x="846" y="1562"/>
                    </a:lnTo>
                    <a:lnTo>
                      <a:pt x="781" y="1562"/>
                    </a:lnTo>
                    <a:lnTo>
                      <a:pt x="781" y="1554"/>
                    </a:lnTo>
                    <a:close/>
                    <a:moveTo>
                      <a:pt x="878" y="1554"/>
                    </a:moveTo>
                    <a:lnTo>
                      <a:pt x="943" y="1554"/>
                    </a:lnTo>
                    <a:lnTo>
                      <a:pt x="943" y="1562"/>
                    </a:lnTo>
                    <a:lnTo>
                      <a:pt x="878" y="1562"/>
                    </a:lnTo>
                    <a:lnTo>
                      <a:pt x="878" y="1554"/>
                    </a:lnTo>
                    <a:close/>
                    <a:moveTo>
                      <a:pt x="975" y="1554"/>
                    </a:moveTo>
                    <a:lnTo>
                      <a:pt x="1040" y="1554"/>
                    </a:lnTo>
                    <a:lnTo>
                      <a:pt x="1040" y="1562"/>
                    </a:lnTo>
                    <a:lnTo>
                      <a:pt x="975" y="1562"/>
                    </a:lnTo>
                    <a:lnTo>
                      <a:pt x="975" y="1554"/>
                    </a:lnTo>
                    <a:close/>
                    <a:moveTo>
                      <a:pt x="1073" y="1554"/>
                    </a:moveTo>
                    <a:lnTo>
                      <a:pt x="1137" y="1554"/>
                    </a:lnTo>
                    <a:lnTo>
                      <a:pt x="1137" y="1562"/>
                    </a:lnTo>
                    <a:lnTo>
                      <a:pt x="1073" y="1562"/>
                    </a:lnTo>
                    <a:lnTo>
                      <a:pt x="1073" y="1554"/>
                    </a:lnTo>
                    <a:close/>
                    <a:moveTo>
                      <a:pt x="1170" y="1554"/>
                    </a:moveTo>
                    <a:lnTo>
                      <a:pt x="1234" y="1554"/>
                    </a:lnTo>
                    <a:lnTo>
                      <a:pt x="1234" y="1562"/>
                    </a:lnTo>
                    <a:lnTo>
                      <a:pt x="1170" y="1562"/>
                    </a:lnTo>
                    <a:lnTo>
                      <a:pt x="1170" y="1554"/>
                    </a:lnTo>
                    <a:close/>
                    <a:moveTo>
                      <a:pt x="1267" y="1554"/>
                    </a:moveTo>
                    <a:lnTo>
                      <a:pt x="1332" y="1554"/>
                    </a:lnTo>
                    <a:lnTo>
                      <a:pt x="1332" y="1562"/>
                    </a:lnTo>
                    <a:lnTo>
                      <a:pt x="1267" y="1562"/>
                    </a:lnTo>
                    <a:lnTo>
                      <a:pt x="1267" y="1554"/>
                    </a:lnTo>
                    <a:close/>
                    <a:moveTo>
                      <a:pt x="1364" y="1554"/>
                    </a:moveTo>
                    <a:lnTo>
                      <a:pt x="1429" y="1554"/>
                    </a:lnTo>
                    <a:lnTo>
                      <a:pt x="1429" y="1562"/>
                    </a:lnTo>
                    <a:lnTo>
                      <a:pt x="1364" y="1562"/>
                    </a:lnTo>
                    <a:lnTo>
                      <a:pt x="1364" y="1554"/>
                    </a:lnTo>
                    <a:close/>
                    <a:moveTo>
                      <a:pt x="1461" y="1554"/>
                    </a:moveTo>
                    <a:lnTo>
                      <a:pt x="1526" y="1554"/>
                    </a:lnTo>
                    <a:lnTo>
                      <a:pt x="1526" y="1562"/>
                    </a:lnTo>
                    <a:lnTo>
                      <a:pt x="1461" y="1562"/>
                    </a:lnTo>
                    <a:lnTo>
                      <a:pt x="1461" y="1554"/>
                    </a:lnTo>
                    <a:close/>
                    <a:moveTo>
                      <a:pt x="1554" y="1558"/>
                    </a:moveTo>
                    <a:lnTo>
                      <a:pt x="1554" y="1494"/>
                    </a:lnTo>
                    <a:lnTo>
                      <a:pt x="1562" y="1494"/>
                    </a:lnTo>
                    <a:lnTo>
                      <a:pt x="1562" y="1558"/>
                    </a:lnTo>
                    <a:lnTo>
                      <a:pt x="1554" y="1558"/>
                    </a:lnTo>
                    <a:close/>
                    <a:moveTo>
                      <a:pt x="1554" y="1461"/>
                    </a:moveTo>
                    <a:lnTo>
                      <a:pt x="1554" y="1396"/>
                    </a:lnTo>
                    <a:lnTo>
                      <a:pt x="1562" y="1396"/>
                    </a:lnTo>
                    <a:lnTo>
                      <a:pt x="1562" y="1461"/>
                    </a:lnTo>
                    <a:lnTo>
                      <a:pt x="1554" y="1461"/>
                    </a:lnTo>
                    <a:close/>
                    <a:moveTo>
                      <a:pt x="1554" y="1364"/>
                    </a:moveTo>
                    <a:lnTo>
                      <a:pt x="1554" y="1299"/>
                    </a:lnTo>
                    <a:lnTo>
                      <a:pt x="1562" y="1299"/>
                    </a:lnTo>
                    <a:lnTo>
                      <a:pt x="1562" y="1364"/>
                    </a:lnTo>
                    <a:lnTo>
                      <a:pt x="1554" y="1364"/>
                    </a:lnTo>
                    <a:close/>
                    <a:moveTo>
                      <a:pt x="1554" y="1267"/>
                    </a:moveTo>
                    <a:lnTo>
                      <a:pt x="1554" y="1202"/>
                    </a:lnTo>
                    <a:lnTo>
                      <a:pt x="1562" y="1202"/>
                    </a:lnTo>
                    <a:lnTo>
                      <a:pt x="1562" y="1267"/>
                    </a:lnTo>
                    <a:lnTo>
                      <a:pt x="1554" y="1267"/>
                    </a:lnTo>
                    <a:close/>
                    <a:moveTo>
                      <a:pt x="1554" y="1170"/>
                    </a:moveTo>
                    <a:lnTo>
                      <a:pt x="1554" y="1105"/>
                    </a:lnTo>
                    <a:lnTo>
                      <a:pt x="1562" y="1105"/>
                    </a:lnTo>
                    <a:lnTo>
                      <a:pt x="1562" y="1170"/>
                    </a:lnTo>
                    <a:lnTo>
                      <a:pt x="1554" y="1170"/>
                    </a:lnTo>
                    <a:close/>
                    <a:moveTo>
                      <a:pt x="1554" y="1073"/>
                    </a:moveTo>
                    <a:lnTo>
                      <a:pt x="1554" y="1008"/>
                    </a:lnTo>
                    <a:lnTo>
                      <a:pt x="1562" y="1008"/>
                    </a:lnTo>
                    <a:lnTo>
                      <a:pt x="1562" y="1073"/>
                    </a:lnTo>
                    <a:lnTo>
                      <a:pt x="1554" y="1073"/>
                    </a:lnTo>
                    <a:close/>
                    <a:moveTo>
                      <a:pt x="1554" y="976"/>
                    </a:moveTo>
                    <a:lnTo>
                      <a:pt x="1554" y="911"/>
                    </a:lnTo>
                    <a:lnTo>
                      <a:pt x="1562" y="911"/>
                    </a:lnTo>
                    <a:lnTo>
                      <a:pt x="1562" y="976"/>
                    </a:lnTo>
                    <a:lnTo>
                      <a:pt x="1554" y="976"/>
                    </a:lnTo>
                    <a:close/>
                    <a:moveTo>
                      <a:pt x="1554" y="878"/>
                    </a:moveTo>
                    <a:lnTo>
                      <a:pt x="1554" y="814"/>
                    </a:lnTo>
                    <a:lnTo>
                      <a:pt x="1562" y="814"/>
                    </a:lnTo>
                    <a:lnTo>
                      <a:pt x="1562" y="878"/>
                    </a:lnTo>
                    <a:lnTo>
                      <a:pt x="1554" y="878"/>
                    </a:lnTo>
                    <a:close/>
                    <a:moveTo>
                      <a:pt x="1554" y="781"/>
                    </a:moveTo>
                    <a:lnTo>
                      <a:pt x="1554" y="717"/>
                    </a:lnTo>
                    <a:lnTo>
                      <a:pt x="1562" y="717"/>
                    </a:lnTo>
                    <a:lnTo>
                      <a:pt x="1562" y="781"/>
                    </a:lnTo>
                    <a:lnTo>
                      <a:pt x="1554" y="781"/>
                    </a:lnTo>
                    <a:close/>
                    <a:moveTo>
                      <a:pt x="1554" y="684"/>
                    </a:moveTo>
                    <a:lnTo>
                      <a:pt x="1554" y="619"/>
                    </a:lnTo>
                    <a:lnTo>
                      <a:pt x="1562" y="619"/>
                    </a:lnTo>
                    <a:lnTo>
                      <a:pt x="1562" y="684"/>
                    </a:lnTo>
                    <a:lnTo>
                      <a:pt x="1554" y="684"/>
                    </a:lnTo>
                    <a:close/>
                    <a:moveTo>
                      <a:pt x="1554" y="587"/>
                    </a:moveTo>
                    <a:lnTo>
                      <a:pt x="1554" y="522"/>
                    </a:lnTo>
                    <a:lnTo>
                      <a:pt x="1562" y="522"/>
                    </a:lnTo>
                    <a:lnTo>
                      <a:pt x="1562" y="587"/>
                    </a:lnTo>
                    <a:lnTo>
                      <a:pt x="1554" y="587"/>
                    </a:lnTo>
                    <a:close/>
                    <a:moveTo>
                      <a:pt x="1554" y="490"/>
                    </a:moveTo>
                    <a:lnTo>
                      <a:pt x="1554" y="425"/>
                    </a:lnTo>
                    <a:lnTo>
                      <a:pt x="1562" y="425"/>
                    </a:lnTo>
                    <a:lnTo>
                      <a:pt x="1562" y="490"/>
                    </a:lnTo>
                    <a:lnTo>
                      <a:pt x="1554" y="490"/>
                    </a:lnTo>
                    <a:close/>
                    <a:moveTo>
                      <a:pt x="1554" y="393"/>
                    </a:moveTo>
                    <a:lnTo>
                      <a:pt x="1554" y="328"/>
                    </a:lnTo>
                    <a:lnTo>
                      <a:pt x="1562" y="328"/>
                    </a:lnTo>
                    <a:lnTo>
                      <a:pt x="1562" y="393"/>
                    </a:lnTo>
                    <a:lnTo>
                      <a:pt x="1554" y="393"/>
                    </a:lnTo>
                    <a:close/>
                    <a:moveTo>
                      <a:pt x="1554" y="296"/>
                    </a:moveTo>
                    <a:lnTo>
                      <a:pt x="1554" y="231"/>
                    </a:lnTo>
                    <a:lnTo>
                      <a:pt x="1562" y="231"/>
                    </a:lnTo>
                    <a:lnTo>
                      <a:pt x="1562" y="296"/>
                    </a:lnTo>
                    <a:lnTo>
                      <a:pt x="1554" y="296"/>
                    </a:lnTo>
                    <a:close/>
                    <a:moveTo>
                      <a:pt x="1554" y="199"/>
                    </a:moveTo>
                    <a:lnTo>
                      <a:pt x="1554" y="134"/>
                    </a:lnTo>
                    <a:lnTo>
                      <a:pt x="1562" y="134"/>
                    </a:lnTo>
                    <a:lnTo>
                      <a:pt x="1562" y="199"/>
                    </a:lnTo>
                    <a:lnTo>
                      <a:pt x="1554" y="199"/>
                    </a:lnTo>
                    <a:close/>
                    <a:moveTo>
                      <a:pt x="1554" y="102"/>
                    </a:moveTo>
                    <a:lnTo>
                      <a:pt x="1554" y="37"/>
                    </a:lnTo>
                    <a:lnTo>
                      <a:pt x="1562" y="37"/>
                    </a:lnTo>
                    <a:lnTo>
                      <a:pt x="1562" y="102"/>
                    </a:lnTo>
                    <a:lnTo>
                      <a:pt x="1554" y="102"/>
                    </a:lnTo>
                    <a:close/>
                    <a:moveTo>
                      <a:pt x="1558" y="8"/>
                    </a:moveTo>
                    <a:lnTo>
                      <a:pt x="1493" y="8"/>
                    </a:lnTo>
                    <a:lnTo>
                      <a:pt x="1493" y="0"/>
                    </a:lnTo>
                    <a:lnTo>
                      <a:pt x="1558" y="0"/>
                    </a:lnTo>
                    <a:lnTo>
                      <a:pt x="1558" y="8"/>
                    </a:lnTo>
                    <a:close/>
                    <a:moveTo>
                      <a:pt x="1461" y="8"/>
                    </a:moveTo>
                    <a:lnTo>
                      <a:pt x="1396" y="8"/>
                    </a:lnTo>
                    <a:lnTo>
                      <a:pt x="1396" y="0"/>
                    </a:lnTo>
                    <a:lnTo>
                      <a:pt x="1461" y="0"/>
                    </a:lnTo>
                    <a:lnTo>
                      <a:pt x="1461" y="8"/>
                    </a:lnTo>
                    <a:close/>
                    <a:moveTo>
                      <a:pt x="1364" y="8"/>
                    </a:moveTo>
                    <a:lnTo>
                      <a:pt x="1299" y="8"/>
                    </a:lnTo>
                    <a:lnTo>
                      <a:pt x="1299" y="0"/>
                    </a:lnTo>
                    <a:lnTo>
                      <a:pt x="1364" y="0"/>
                    </a:lnTo>
                    <a:lnTo>
                      <a:pt x="1364" y="8"/>
                    </a:lnTo>
                    <a:close/>
                    <a:moveTo>
                      <a:pt x="1267" y="8"/>
                    </a:moveTo>
                    <a:lnTo>
                      <a:pt x="1202" y="8"/>
                    </a:lnTo>
                    <a:lnTo>
                      <a:pt x="1202" y="0"/>
                    </a:lnTo>
                    <a:lnTo>
                      <a:pt x="1267" y="0"/>
                    </a:lnTo>
                    <a:lnTo>
                      <a:pt x="1267" y="8"/>
                    </a:lnTo>
                    <a:close/>
                    <a:moveTo>
                      <a:pt x="1170" y="8"/>
                    </a:moveTo>
                    <a:lnTo>
                      <a:pt x="1105" y="8"/>
                    </a:lnTo>
                    <a:lnTo>
                      <a:pt x="1105" y="0"/>
                    </a:lnTo>
                    <a:lnTo>
                      <a:pt x="1170" y="0"/>
                    </a:lnTo>
                    <a:lnTo>
                      <a:pt x="1170" y="8"/>
                    </a:lnTo>
                    <a:close/>
                    <a:moveTo>
                      <a:pt x="1073" y="8"/>
                    </a:moveTo>
                    <a:lnTo>
                      <a:pt x="1008" y="8"/>
                    </a:lnTo>
                    <a:lnTo>
                      <a:pt x="1008" y="0"/>
                    </a:lnTo>
                    <a:lnTo>
                      <a:pt x="1073" y="0"/>
                    </a:lnTo>
                    <a:lnTo>
                      <a:pt x="1073" y="8"/>
                    </a:lnTo>
                    <a:close/>
                    <a:moveTo>
                      <a:pt x="975" y="8"/>
                    </a:moveTo>
                    <a:lnTo>
                      <a:pt x="911" y="8"/>
                    </a:lnTo>
                    <a:lnTo>
                      <a:pt x="911" y="0"/>
                    </a:lnTo>
                    <a:lnTo>
                      <a:pt x="975" y="0"/>
                    </a:lnTo>
                    <a:lnTo>
                      <a:pt x="975" y="8"/>
                    </a:lnTo>
                    <a:close/>
                    <a:moveTo>
                      <a:pt x="878" y="8"/>
                    </a:moveTo>
                    <a:lnTo>
                      <a:pt x="814" y="8"/>
                    </a:lnTo>
                    <a:lnTo>
                      <a:pt x="814" y="0"/>
                    </a:lnTo>
                    <a:lnTo>
                      <a:pt x="878" y="0"/>
                    </a:lnTo>
                    <a:lnTo>
                      <a:pt x="878" y="8"/>
                    </a:lnTo>
                    <a:close/>
                    <a:moveTo>
                      <a:pt x="781" y="8"/>
                    </a:moveTo>
                    <a:lnTo>
                      <a:pt x="716" y="8"/>
                    </a:lnTo>
                    <a:lnTo>
                      <a:pt x="716" y="0"/>
                    </a:lnTo>
                    <a:lnTo>
                      <a:pt x="781" y="0"/>
                    </a:lnTo>
                    <a:lnTo>
                      <a:pt x="781" y="8"/>
                    </a:lnTo>
                    <a:close/>
                    <a:moveTo>
                      <a:pt x="684" y="8"/>
                    </a:moveTo>
                    <a:lnTo>
                      <a:pt x="619" y="8"/>
                    </a:lnTo>
                    <a:lnTo>
                      <a:pt x="619" y="0"/>
                    </a:lnTo>
                    <a:lnTo>
                      <a:pt x="684" y="0"/>
                    </a:lnTo>
                    <a:lnTo>
                      <a:pt x="684" y="8"/>
                    </a:lnTo>
                    <a:close/>
                    <a:moveTo>
                      <a:pt x="587" y="8"/>
                    </a:moveTo>
                    <a:lnTo>
                      <a:pt x="522" y="8"/>
                    </a:lnTo>
                    <a:lnTo>
                      <a:pt x="522" y="0"/>
                    </a:lnTo>
                    <a:lnTo>
                      <a:pt x="587" y="0"/>
                    </a:lnTo>
                    <a:lnTo>
                      <a:pt x="587" y="8"/>
                    </a:lnTo>
                    <a:close/>
                    <a:moveTo>
                      <a:pt x="490" y="8"/>
                    </a:moveTo>
                    <a:lnTo>
                      <a:pt x="425" y="8"/>
                    </a:lnTo>
                    <a:lnTo>
                      <a:pt x="425" y="0"/>
                    </a:lnTo>
                    <a:lnTo>
                      <a:pt x="490" y="0"/>
                    </a:lnTo>
                    <a:lnTo>
                      <a:pt x="490" y="8"/>
                    </a:lnTo>
                    <a:close/>
                    <a:moveTo>
                      <a:pt x="393" y="8"/>
                    </a:moveTo>
                    <a:lnTo>
                      <a:pt x="328" y="8"/>
                    </a:lnTo>
                    <a:lnTo>
                      <a:pt x="328" y="0"/>
                    </a:lnTo>
                    <a:lnTo>
                      <a:pt x="393" y="0"/>
                    </a:lnTo>
                    <a:lnTo>
                      <a:pt x="393" y="8"/>
                    </a:lnTo>
                    <a:close/>
                    <a:moveTo>
                      <a:pt x="296" y="8"/>
                    </a:moveTo>
                    <a:lnTo>
                      <a:pt x="231" y="8"/>
                    </a:lnTo>
                    <a:lnTo>
                      <a:pt x="231" y="0"/>
                    </a:lnTo>
                    <a:lnTo>
                      <a:pt x="296" y="0"/>
                    </a:lnTo>
                    <a:lnTo>
                      <a:pt x="296" y="8"/>
                    </a:lnTo>
                    <a:close/>
                    <a:moveTo>
                      <a:pt x="198" y="8"/>
                    </a:moveTo>
                    <a:lnTo>
                      <a:pt x="134" y="8"/>
                    </a:lnTo>
                    <a:lnTo>
                      <a:pt x="134" y="0"/>
                    </a:lnTo>
                    <a:lnTo>
                      <a:pt x="198" y="0"/>
                    </a:lnTo>
                    <a:lnTo>
                      <a:pt x="198" y="8"/>
                    </a:lnTo>
                    <a:close/>
                    <a:moveTo>
                      <a:pt x="101" y="8"/>
                    </a:moveTo>
                    <a:lnTo>
                      <a:pt x="37" y="8"/>
                    </a:lnTo>
                    <a:lnTo>
                      <a:pt x="37" y="0"/>
                    </a:lnTo>
                    <a:lnTo>
                      <a:pt x="101" y="0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9A9A9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875" y="1895"/>
                <a:ext cx="1522" cy="8"/>
              </a:xfrm>
              <a:custGeom>
                <a:avLst/>
                <a:gdLst>
                  <a:gd name="T0" fmla="*/ 65 w 1522"/>
                  <a:gd name="T1" fmla="*/ 0 h 8"/>
                  <a:gd name="T2" fmla="*/ 0 w 1522"/>
                  <a:gd name="T3" fmla="*/ 8 h 8"/>
                  <a:gd name="T4" fmla="*/ 97 w 1522"/>
                  <a:gd name="T5" fmla="*/ 0 h 8"/>
                  <a:gd name="T6" fmla="*/ 162 w 1522"/>
                  <a:gd name="T7" fmla="*/ 8 h 8"/>
                  <a:gd name="T8" fmla="*/ 97 w 1522"/>
                  <a:gd name="T9" fmla="*/ 0 h 8"/>
                  <a:gd name="T10" fmla="*/ 259 w 1522"/>
                  <a:gd name="T11" fmla="*/ 0 h 8"/>
                  <a:gd name="T12" fmla="*/ 194 w 1522"/>
                  <a:gd name="T13" fmla="*/ 8 h 8"/>
                  <a:gd name="T14" fmla="*/ 292 w 1522"/>
                  <a:gd name="T15" fmla="*/ 0 h 8"/>
                  <a:gd name="T16" fmla="*/ 356 w 1522"/>
                  <a:gd name="T17" fmla="*/ 8 h 8"/>
                  <a:gd name="T18" fmla="*/ 292 w 1522"/>
                  <a:gd name="T19" fmla="*/ 0 h 8"/>
                  <a:gd name="T20" fmla="*/ 453 w 1522"/>
                  <a:gd name="T21" fmla="*/ 0 h 8"/>
                  <a:gd name="T22" fmla="*/ 389 w 1522"/>
                  <a:gd name="T23" fmla="*/ 8 h 8"/>
                  <a:gd name="T24" fmla="*/ 486 w 1522"/>
                  <a:gd name="T25" fmla="*/ 0 h 8"/>
                  <a:gd name="T26" fmla="*/ 551 w 1522"/>
                  <a:gd name="T27" fmla="*/ 8 h 8"/>
                  <a:gd name="T28" fmla="*/ 486 w 1522"/>
                  <a:gd name="T29" fmla="*/ 0 h 8"/>
                  <a:gd name="T30" fmla="*/ 648 w 1522"/>
                  <a:gd name="T31" fmla="*/ 0 h 8"/>
                  <a:gd name="T32" fmla="*/ 583 w 1522"/>
                  <a:gd name="T33" fmla="*/ 8 h 8"/>
                  <a:gd name="T34" fmla="*/ 680 w 1522"/>
                  <a:gd name="T35" fmla="*/ 0 h 8"/>
                  <a:gd name="T36" fmla="*/ 745 w 1522"/>
                  <a:gd name="T37" fmla="*/ 8 h 8"/>
                  <a:gd name="T38" fmla="*/ 680 w 1522"/>
                  <a:gd name="T39" fmla="*/ 0 h 8"/>
                  <a:gd name="T40" fmla="*/ 842 w 1522"/>
                  <a:gd name="T41" fmla="*/ 0 h 8"/>
                  <a:gd name="T42" fmla="*/ 777 w 1522"/>
                  <a:gd name="T43" fmla="*/ 8 h 8"/>
                  <a:gd name="T44" fmla="*/ 874 w 1522"/>
                  <a:gd name="T45" fmla="*/ 0 h 8"/>
                  <a:gd name="T46" fmla="*/ 939 w 1522"/>
                  <a:gd name="T47" fmla="*/ 8 h 8"/>
                  <a:gd name="T48" fmla="*/ 874 w 1522"/>
                  <a:gd name="T49" fmla="*/ 0 h 8"/>
                  <a:gd name="T50" fmla="*/ 1036 w 1522"/>
                  <a:gd name="T51" fmla="*/ 0 h 8"/>
                  <a:gd name="T52" fmla="*/ 971 w 1522"/>
                  <a:gd name="T53" fmla="*/ 8 h 8"/>
                  <a:gd name="T54" fmla="*/ 1069 w 1522"/>
                  <a:gd name="T55" fmla="*/ 0 h 8"/>
                  <a:gd name="T56" fmla="*/ 1133 w 1522"/>
                  <a:gd name="T57" fmla="*/ 8 h 8"/>
                  <a:gd name="T58" fmla="*/ 1069 w 1522"/>
                  <a:gd name="T59" fmla="*/ 0 h 8"/>
                  <a:gd name="T60" fmla="*/ 1230 w 1522"/>
                  <a:gd name="T61" fmla="*/ 0 h 8"/>
                  <a:gd name="T62" fmla="*/ 1166 w 1522"/>
                  <a:gd name="T63" fmla="*/ 8 h 8"/>
                  <a:gd name="T64" fmla="*/ 1263 w 1522"/>
                  <a:gd name="T65" fmla="*/ 0 h 8"/>
                  <a:gd name="T66" fmla="*/ 1328 w 1522"/>
                  <a:gd name="T67" fmla="*/ 8 h 8"/>
                  <a:gd name="T68" fmla="*/ 1263 w 1522"/>
                  <a:gd name="T69" fmla="*/ 0 h 8"/>
                  <a:gd name="T70" fmla="*/ 1425 w 1522"/>
                  <a:gd name="T71" fmla="*/ 0 h 8"/>
                  <a:gd name="T72" fmla="*/ 1360 w 1522"/>
                  <a:gd name="T73" fmla="*/ 8 h 8"/>
                  <a:gd name="T74" fmla="*/ 1457 w 1522"/>
                  <a:gd name="T75" fmla="*/ 0 h 8"/>
                  <a:gd name="T76" fmla="*/ 1522 w 1522"/>
                  <a:gd name="T77" fmla="*/ 8 h 8"/>
                  <a:gd name="T78" fmla="*/ 1457 w 1522"/>
                  <a:gd name="T7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2" h="8">
                    <a:moveTo>
                      <a:pt x="0" y="0"/>
                    </a:moveTo>
                    <a:lnTo>
                      <a:pt x="65" y="0"/>
                    </a:lnTo>
                    <a:lnTo>
                      <a:pt x="6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97" y="0"/>
                    </a:moveTo>
                    <a:lnTo>
                      <a:pt x="162" y="0"/>
                    </a:lnTo>
                    <a:lnTo>
                      <a:pt x="162" y="8"/>
                    </a:lnTo>
                    <a:lnTo>
                      <a:pt x="97" y="8"/>
                    </a:lnTo>
                    <a:lnTo>
                      <a:pt x="97" y="0"/>
                    </a:lnTo>
                    <a:close/>
                    <a:moveTo>
                      <a:pt x="194" y="0"/>
                    </a:moveTo>
                    <a:lnTo>
                      <a:pt x="259" y="0"/>
                    </a:lnTo>
                    <a:lnTo>
                      <a:pt x="259" y="8"/>
                    </a:lnTo>
                    <a:lnTo>
                      <a:pt x="194" y="8"/>
                    </a:lnTo>
                    <a:lnTo>
                      <a:pt x="194" y="0"/>
                    </a:lnTo>
                    <a:close/>
                    <a:moveTo>
                      <a:pt x="292" y="0"/>
                    </a:moveTo>
                    <a:lnTo>
                      <a:pt x="356" y="0"/>
                    </a:lnTo>
                    <a:lnTo>
                      <a:pt x="356" y="8"/>
                    </a:lnTo>
                    <a:lnTo>
                      <a:pt x="292" y="8"/>
                    </a:lnTo>
                    <a:lnTo>
                      <a:pt x="292" y="0"/>
                    </a:lnTo>
                    <a:close/>
                    <a:moveTo>
                      <a:pt x="389" y="0"/>
                    </a:moveTo>
                    <a:lnTo>
                      <a:pt x="453" y="0"/>
                    </a:lnTo>
                    <a:lnTo>
                      <a:pt x="453" y="8"/>
                    </a:lnTo>
                    <a:lnTo>
                      <a:pt x="389" y="8"/>
                    </a:lnTo>
                    <a:lnTo>
                      <a:pt x="389" y="0"/>
                    </a:lnTo>
                    <a:close/>
                    <a:moveTo>
                      <a:pt x="486" y="0"/>
                    </a:moveTo>
                    <a:lnTo>
                      <a:pt x="551" y="0"/>
                    </a:lnTo>
                    <a:lnTo>
                      <a:pt x="551" y="8"/>
                    </a:lnTo>
                    <a:lnTo>
                      <a:pt x="486" y="8"/>
                    </a:lnTo>
                    <a:lnTo>
                      <a:pt x="486" y="0"/>
                    </a:lnTo>
                    <a:close/>
                    <a:moveTo>
                      <a:pt x="583" y="0"/>
                    </a:moveTo>
                    <a:lnTo>
                      <a:pt x="648" y="0"/>
                    </a:lnTo>
                    <a:lnTo>
                      <a:pt x="648" y="8"/>
                    </a:lnTo>
                    <a:lnTo>
                      <a:pt x="583" y="8"/>
                    </a:lnTo>
                    <a:lnTo>
                      <a:pt x="583" y="0"/>
                    </a:lnTo>
                    <a:close/>
                    <a:moveTo>
                      <a:pt x="680" y="0"/>
                    </a:moveTo>
                    <a:lnTo>
                      <a:pt x="745" y="0"/>
                    </a:lnTo>
                    <a:lnTo>
                      <a:pt x="745" y="8"/>
                    </a:lnTo>
                    <a:lnTo>
                      <a:pt x="680" y="8"/>
                    </a:lnTo>
                    <a:lnTo>
                      <a:pt x="680" y="0"/>
                    </a:lnTo>
                    <a:close/>
                    <a:moveTo>
                      <a:pt x="777" y="0"/>
                    </a:moveTo>
                    <a:lnTo>
                      <a:pt x="842" y="0"/>
                    </a:lnTo>
                    <a:lnTo>
                      <a:pt x="842" y="8"/>
                    </a:lnTo>
                    <a:lnTo>
                      <a:pt x="777" y="8"/>
                    </a:lnTo>
                    <a:lnTo>
                      <a:pt x="777" y="0"/>
                    </a:lnTo>
                    <a:close/>
                    <a:moveTo>
                      <a:pt x="874" y="0"/>
                    </a:moveTo>
                    <a:lnTo>
                      <a:pt x="939" y="0"/>
                    </a:lnTo>
                    <a:lnTo>
                      <a:pt x="939" y="8"/>
                    </a:lnTo>
                    <a:lnTo>
                      <a:pt x="874" y="8"/>
                    </a:lnTo>
                    <a:lnTo>
                      <a:pt x="874" y="0"/>
                    </a:lnTo>
                    <a:close/>
                    <a:moveTo>
                      <a:pt x="971" y="0"/>
                    </a:moveTo>
                    <a:lnTo>
                      <a:pt x="1036" y="0"/>
                    </a:lnTo>
                    <a:lnTo>
                      <a:pt x="1036" y="8"/>
                    </a:lnTo>
                    <a:lnTo>
                      <a:pt x="971" y="8"/>
                    </a:lnTo>
                    <a:lnTo>
                      <a:pt x="971" y="0"/>
                    </a:lnTo>
                    <a:close/>
                    <a:moveTo>
                      <a:pt x="1069" y="0"/>
                    </a:moveTo>
                    <a:lnTo>
                      <a:pt x="1133" y="0"/>
                    </a:lnTo>
                    <a:lnTo>
                      <a:pt x="1133" y="8"/>
                    </a:lnTo>
                    <a:lnTo>
                      <a:pt x="1069" y="8"/>
                    </a:lnTo>
                    <a:lnTo>
                      <a:pt x="1069" y="0"/>
                    </a:lnTo>
                    <a:close/>
                    <a:moveTo>
                      <a:pt x="1166" y="0"/>
                    </a:moveTo>
                    <a:lnTo>
                      <a:pt x="1230" y="0"/>
                    </a:lnTo>
                    <a:lnTo>
                      <a:pt x="1230" y="8"/>
                    </a:lnTo>
                    <a:lnTo>
                      <a:pt x="1166" y="8"/>
                    </a:lnTo>
                    <a:lnTo>
                      <a:pt x="1166" y="0"/>
                    </a:lnTo>
                    <a:close/>
                    <a:moveTo>
                      <a:pt x="1263" y="0"/>
                    </a:moveTo>
                    <a:lnTo>
                      <a:pt x="1328" y="0"/>
                    </a:lnTo>
                    <a:lnTo>
                      <a:pt x="1328" y="8"/>
                    </a:lnTo>
                    <a:lnTo>
                      <a:pt x="1263" y="8"/>
                    </a:lnTo>
                    <a:lnTo>
                      <a:pt x="1263" y="0"/>
                    </a:lnTo>
                    <a:close/>
                    <a:moveTo>
                      <a:pt x="1360" y="0"/>
                    </a:moveTo>
                    <a:lnTo>
                      <a:pt x="1425" y="0"/>
                    </a:lnTo>
                    <a:lnTo>
                      <a:pt x="1425" y="8"/>
                    </a:lnTo>
                    <a:lnTo>
                      <a:pt x="1360" y="8"/>
                    </a:lnTo>
                    <a:lnTo>
                      <a:pt x="1360" y="0"/>
                    </a:lnTo>
                    <a:close/>
                    <a:moveTo>
                      <a:pt x="1457" y="0"/>
                    </a:moveTo>
                    <a:lnTo>
                      <a:pt x="1522" y="0"/>
                    </a:lnTo>
                    <a:lnTo>
                      <a:pt x="1522" y="8"/>
                    </a:lnTo>
                    <a:lnTo>
                      <a:pt x="1457" y="8"/>
                    </a:lnTo>
                    <a:lnTo>
                      <a:pt x="1457" y="0"/>
                    </a:lnTo>
                    <a:close/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9A9A9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875" y="1507"/>
                <a:ext cx="1522" cy="8"/>
              </a:xfrm>
              <a:custGeom>
                <a:avLst/>
                <a:gdLst>
                  <a:gd name="T0" fmla="*/ 65 w 1522"/>
                  <a:gd name="T1" fmla="*/ 0 h 8"/>
                  <a:gd name="T2" fmla="*/ 0 w 1522"/>
                  <a:gd name="T3" fmla="*/ 8 h 8"/>
                  <a:gd name="T4" fmla="*/ 97 w 1522"/>
                  <a:gd name="T5" fmla="*/ 0 h 8"/>
                  <a:gd name="T6" fmla="*/ 162 w 1522"/>
                  <a:gd name="T7" fmla="*/ 8 h 8"/>
                  <a:gd name="T8" fmla="*/ 97 w 1522"/>
                  <a:gd name="T9" fmla="*/ 0 h 8"/>
                  <a:gd name="T10" fmla="*/ 259 w 1522"/>
                  <a:gd name="T11" fmla="*/ 0 h 8"/>
                  <a:gd name="T12" fmla="*/ 194 w 1522"/>
                  <a:gd name="T13" fmla="*/ 8 h 8"/>
                  <a:gd name="T14" fmla="*/ 292 w 1522"/>
                  <a:gd name="T15" fmla="*/ 0 h 8"/>
                  <a:gd name="T16" fmla="*/ 356 w 1522"/>
                  <a:gd name="T17" fmla="*/ 8 h 8"/>
                  <a:gd name="T18" fmla="*/ 292 w 1522"/>
                  <a:gd name="T19" fmla="*/ 0 h 8"/>
                  <a:gd name="T20" fmla="*/ 453 w 1522"/>
                  <a:gd name="T21" fmla="*/ 0 h 8"/>
                  <a:gd name="T22" fmla="*/ 389 w 1522"/>
                  <a:gd name="T23" fmla="*/ 8 h 8"/>
                  <a:gd name="T24" fmla="*/ 486 w 1522"/>
                  <a:gd name="T25" fmla="*/ 0 h 8"/>
                  <a:gd name="T26" fmla="*/ 551 w 1522"/>
                  <a:gd name="T27" fmla="*/ 8 h 8"/>
                  <a:gd name="T28" fmla="*/ 486 w 1522"/>
                  <a:gd name="T29" fmla="*/ 0 h 8"/>
                  <a:gd name="T30" fmla="*/ 648 w 1522"/>
                  <a:gd name="T31" fmla="*/ 0 h 8"/>
                  <a:gd name="T32" fmla="*/ 583 w 1522"/>
                  <a:gd name="T33" fmla="*/ 8 h 8"/>
                  <a:gd name="T34" fmla="*/ 680 w 1522"/>
                  <a:gd name="T35" fmla="*/ 0 h 8"/>
                  <a:gd name="T36" fmla="*/ 745 w 1522"/>
                  <a:gd name="T37" fmla="*/ 8 h 8"/>
                  <a:gd name="T38" fmla="*/ 680 w 1522"/>
                  <a:gd name="T39" fmla="*/ 0 h 8"/>
                  <a:gd name="T40" fmla="*/ 842 w 1522"/>
                  <a:gd name="T41" fmla="*/ 0 h 8"/>
                  <a:gd name="T42" fmla="*/ 777 w 1522"/>
                  <a:gd name="T43" fmla="*/ 8 h 8"/>
                  <a:gd name="T44" fmla="*/ 874 w 1522"/>
                  <a:gd name="T45" fmla="*/ 0 h 8"/>
                  <a:gd name="T46" fmla="*/ 939 w 1522"/>
                  <a:gd name="T47" fmla="*/ 8 h 8"/>
                  <a:gd name="T48" fmla="*/ 874 w 1522"/>
                  <a:gd name="T49" fmla="*/ 0 h 8"/>
                  <a:gd name="T50" fmla="*/ 1036 w 1522"/>
                  <a:gd name="T51" fmla="*/ 0 h 8"/>
                  <a:gd name="T52" fmla="*/ 971 w 1522"/>
                  <a:gd name="T53" fmla="*/ 8 h 8"/>
                  <a:gd name="T54" fmla="*/ 1069 w 1522"/>
                  <a:gd name="T55" fmla="*/ 0 h 8"/>
                  <a:gd name="T56" fmla="*/ 1133 w 1522"/>
                  <a:gd name="T57" fmla="*/ 8 h 8"/>
                  <a:gd name="T58" fmla="*/ 1069 w 1522"/>
                  <a:gd name="T59" fmla="*/ 0 h 8"/>
                  <a:gd name="T60" fmla="*/ 1230 w 1522"/>
                  <a:gd name="T61" fmla="*/ 0 h 8"/>
                  <a:gd name="T62" fmla="*/ 1166 w 1522"/>
                  <a:gd name="T63" fmla="*/ 8 h 8"/>
                  <a:gd name="T64" fmla="*/ 1263 w 1522"/>
                  <a:gd name="T65" fmla="*/ 0 h 8"/>
                  <a:gd name="T66" fmla="*/ 1328 w 1522"/>
                  <a:gd name="T67" fmla="*/ 8 h 8"/>
                  <a:gd name="T68" fmla="*/ 1263 w 1522"/>
                  <a:gd name="T69" fmla="*/ 0 h 8"/>
                  <a:gd name="T70" fmla="*/ 1425 w 1522"/>
                  <a:gd name="T71" fmla="*/ 0 h 8"/>
                  <a:gd name="T72" fmla="*/ 1360 w 1522"/>
                  <a:gd name="T73" fmla="*/ 8 h 8"/>
                  <a:gd name="T74" fmla="*/ 1457 w 1522"/>
                  <a:gd name="T75" fmla="*/ 0 h 8"/>
                  <a:gd name="T76" fmla="*/ 1522 w 1522"/>
                  <a:gd name="T77" fmla="*/ 8 h 8"/>
                  <a:gd name="T78" fmla="*/ 1457 w 1522"/>
                  <a:gd name="T7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2" h="8">
                    <a:moveTo>
                      <a:pt x="0" y="0"/>
                    </a:moveTo>
                    <a:lnTo>
                      <a:pt x="65" y="0"/>
                    </a:lnTo>
                    <a:lnTo>
                      <a:pt x="6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97" y="0"/>
                    </a:moveTo>
                    <a:lnTo>
                      <a:pt x="162" y="0"/>
                    </a:lnTo>
                    <a:lnTo>
                      <a:pt x="162" y="8"/>
                    </a:lnTo>
                    <a:lnTo>
                      <a:pt x="97" y="8"/>
                    </a:lnTo>
                    <a:lnTo>
                      <a:pt x="97" y="0"/>
                    </a:lnTo>
                    <a:close/>
                    <a:moveTo>
                      <a:pt x="194" y="0"/>
                    </a:moveTo>
                    <a:lnTo>
                      <a:pt x="259" y="0"/>
                    </a:lnTo>
                    <a:lnTo>
                      <a:pt x="259" y="8"/>
                    </a:lnTo>
                    <a:lnTo>
                      <a:pt x="194" y="8"/>
                    </a:lnTo>
                    <a:lnTo>
                      <a:pt x="194" y="0"/>
                    </a:lnTo>
                    <a:close/>
                    <a:moveTo>
                      <a:pt x="292" y="0"/>
                    </a:moveTo>
                    <a:lnTo>
                      <a:pt x="356" y="0"/>
                    </a:lnTo>
                    <a:lnTo>
                      <a:pt x="356" y="8"/>
                    </a:lnTo>
                    <a:lnTo>
                      <a:pt x="292" y="8"/>
                    </a:lnTo>
                    <a:lnTo>
                      <a:pt x="292" y="0"/>
                    </a:lnTo>
                    <a:close/>
                    <a:moveTo>
                      <a:pt x="389" y="0"/>
                    </a:moveTo>
                    <a:lnTo>
                      <a:pt x="453" y="0"/>
                    </a:lnTo>
                    <a:lnTo>
                      <a:pt x="453" y="8"/>
                    </a:lnTo>
                    <a:lnTo>
                      <a:pt x="389" y="8"/>
                    </a:lnTo>
                    <a:lnTo>
                      <a:pt x="389" y="0"/>
                    </a:lnTo>
                    <a:close/>
                    <a:moveTo>
                      <a:pt x="486" y="0"/>
                    </a:moveTo>
                    <a:lnTo>
                      <a:pt x="551" y="0"/>
                    </a:lnTo>
                    <a:lnTo>
                      <a:pt x="551" y="8"/>
                    </a:lnTo>
                    <a:lnTo>
                      <a:pt x="486" y="8"/>
                    </a:lnTo>
                    <a:lnTo>
                      <a:pt x="486" y="0"/>
                    </a:lnTo>
                    <a:close/>
                    <a:moveTo>
                      <a:pt x="583" y="0"/>
                    </a:moveTo>
                    <a:lnTo>
                      <a:pt x="648" y="0"/>
                    </a:lnTo>
                    <a:lnTo>
                      <a:pt x="648" y="8"/>
                    </a:lnTo>
                    <a:lnTo>
                      <a:pt x="583" y="8"/>
                    </a:lnTo>
                    <a:lnTo>
                      <a:pt x="583" y="0"/>
                    </a:lnTo>
                    <a:close/>
                    <a:moveTo>
                      <a:pt x="680" y="0"/>
                    </a:moveTo>
                    <a:lnTo>
                      <a:pt x="745" y="0"/>
                    </a:lnTo>
                    <a:lnTo>
                      <a:pt x="745" y="8"/>
                    </a:lnTo>
                    <a:lnTo>
                      <a:pt x="680" y="8"/>
                    </a:lnTo>
                    <a:lnTo>
                      <a:pt x="680" y="0"/>
                    </a:lnTo>
                    <a:close/>
                    <a:moveTo>
                      <a:pt x="777" y="0"/>
                    </a:moveTo>
                    <a:lnTo>
                      <a:pt x="842" y="0"/>
                    </a:lnTo>
                    <a:lnTo>
                      <a:pt x="842" y="8"/>
                    </a:lnTo>
                    <a:lnTo>
                      <a:pt x="777" y="8"/>
                    </a:lnTo>
                    <a:lnTo>
                      <a:pt x="777" y="0"/>
                    </a:lnTo>
                    <a:close/>
                    <a:moveTo>
                      <a:pt x="874" y="0"/>
                    </a:moveTo>
                    <a:lnTo>
                      <a:pt x="939" y="0"/>
                    </a:lnTo>
                    <a:lnTo>
                      <a:pt x="939" y="8"/>
                    </a:lnTo>
                    <a:lnTo>
                      <a:pt x="874" y="8"/>
                    </a:lnTo>
                    <a:lnTo>
                      <a:pt x="874" y="0"/>
                    </a:lnTo>
                    <a:close/>
                    <a:moveTo>
                      <a:pt x="971" y="0"/>
                    </a:moveTo>
                    <a:lnTo>
                      <a:pt x="1036" y="0"/>
                    </a:lnTo>
                    <a:lnTo>
                      <a:pt x="1036" y="8"/>
                    </a:lnTo>
                    <a:lnTo>
                      <a:pt x="971" y="8"/>
                    </a:lnTo>
                    <a:lnTo>
                      <a:pt x="971" y="0"/>
                    </a:lnTo>
                    <a:close/>
                    <a:moveTo>
                      <a:pt x="1069" y="0"/>
                    </a:moveTo>
                    <a:lnTo>
                      <a:pt x="1133" y="0"/>
                    </a:lnTo>
                    <a:lnTo>
                      <a:pt x="1133" y="8"/>
                    </a:lnTo>
                    <a:lnTo>
                      <a:pt x="1069" y="8"/>
                    </a:lnTo>
                    <a:lnTo>
                      <a:pt x="1069" y="0"/>
                    </a:lnTo>
                    <a:close/>
                    <a:moveTo>
                      <a:pt x="1166" y="0"/>
                    </a:moveTo>
                    <a:lnTo>
                      <a:pt x="1230" y="0"/>
                    </a:lnTo>
                    <a:lnTo>
                      <a:pt x="1230" y="8"/>
                    </a:lnTo>
                    <a:lnTo>
                      <a:pt x="1166" y="8"/>
                    </a:lnTo>
                    <a:lnTo>
                      <a:pt x="1166" y="0"/>
                    </a:lnTo>
                    <a:close/>
                    <a:moveTo>
                      <a:pt x="1263" y="0"/>
                    </a:moveTo>
                    <a:lnTo>
                      <a:pt x="1328" y="0"/>
                    </a:lnTo>
                    <a:lnTo>
                      <a:pt x="1328" y="8"/>
                    </a:lnTo>
                    <a:lnTo>
                      <a:pt x="1263" y="8"/>
                    </a:lnTo>
                    <a:lnTo>
                      <a:pt x="1263" y="0"/>
                    </a:lnTo>
                    <a:close/>
                    <a:moveTo>
                      <a:pt x="1360" y="0"/>
                    </a:moveTo>
                    <a:lnTo>
                      <a:pt x="1425" y="0"/>
                    </a:lnTo>
                    <a:lnTo>
                      <a:pt x="1425" y="8"/>
                    </a:lnTo>
                    <a:lnTo>
                      <a:pt x="1360" y="8"/>
                    </a:lnTo>
                    <a:lnTo>
                      <a:pt x="1360" y="0"/>
                    </a:lnTo>
                    <a:close/>
                    <a:moveTo>
                      <a:pt x="1457" y="0"/>
                    </a:moveTo>
                    <a:lnTo>
                      <a:pt x="1522" y="0"/>
                    </a:lnTo>
                    <a:lnTo>
                      <a:pt x="1522" y="8"/>
                    </a:lnTo>
                    <a:lnTo>
                      <a:pt x="1457" y="8"/>
                    </a:lnTo>
                    <a:lnTo>
                      <a:pt x="1457" y="0"/>
                    </a:lnTo>
                    <a:close/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9A9A9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875" y="2284"/>
                <a:ext cx="1522" cy="8"/>
              </a:xfrm>
              <a:custGeom>
                <a:avLst/>
                <a:gdLst>
                  <a:gd name="T0" fmla="*/ 65 w 1522"/>
                  <a:gd name="T1" fmla="*/ 0 h 8"/>
                  <a:gd name="T2" fmla="*/ 0 w 1522"/>
                  <a:gd name="T3" fmla="*/ 8 h 8"/>
                  <a:gd name="T4" fmla="*/ 97 w 1522"/>
                  <a:gd name="T5" fmla="*/ 0 h 8"/>
                  <a:gd name="T6" fmla="*/ 162 w 1522"/>
                  <a:gd name="T7" fmla="*/ 8 h 8"/>
                  <a:gd name="T8" fmla="*/ 97 w 1522"/>
                  <a:gd name="T9" fmla="*/ 0 h 8"/>
                  <a:gd name="T10" fmla="*/ 259 w 1522"/>
                  <a:gd name="T11" fmla="*/ 0 h 8"/>
                  <a:gd name="T12" fmla="*/ 194 w 1522"/>
                  <a:gd name="T13" fmla="*/ 8 h 8"/>
                  <a:gd name="T14" fmla="*/ 292 w 1522"/>
                  <a:gd name="T15" fmla="*/ 0 h 8"/>
                  <a:gd name="T16" fmla="*/ 356 w 1522"/>
                  <a:gd name="T17" fmla="*/ 8 h 8"/>
                  <a:gd name="T18" fmla="*/ 292 w 1522"/>
                  <a:gd name="T19" fmla="*/ 0 h 8"/>
                  <a:gd name="T20" fmla="*/ 453 w 1522"/>
                  <a:gd name="T21" fmla="*/ 0 h 8"/>
                  <a:gd name="T22" fmla="*/ 389 w 1522"/>
                  <a:gd name="T23" fmla="*/ 8 h 8"/>
                  <a:gd name="T24" fmla="*/ 486 w 1522"/>
                  <a:gd name="T25" fmla="*/ 0 h 8"/>
                  <a:gd name="T26" fmla="*/ 551 w 1522"/>
                  <a:gd name="T27" fmla="*/ 8 h 8"/>
                  <a:gd name="T28" fmla="*/ 486 w 1522"/>
                  <a:gd name="T29" fmla="*/ 0 h 8"/>
                  <a:gd name="T30" fmla="*/ 648 w 1522"/>
                  <a:gd name="T31" fmla="*/ 0 h 8"/>
                  <a:gd name="T32" fmla="*/ 583 w 1522"/>
                  <a:gd name="T33" fmla="*/ 8 h 8"/>
                  <a:gd name="T34" fmla="*/ 680 w 1522"/>
                  <a:gd name="T35" fmla="*/ 0 h 8"/>
                  <a:gd name="T36" fmla="*/ 745 w 1522"/>
                  <a:gd name="T37" fmla="*/ 8 h 8"/>
                  <a:gd name="T38" fmla="*/ 680 w 1522"/>
                  <a:gd name="T39" fmla="*/ 0 h 8"/>
                  <a:gd name="T40" fmla="*/ 842 w 1522"/>
                  <a:gd name="T41" fmla="*/ 0 h 8"/>
                  <a:gd name="T42" fmla="*/ 777 w 1522"/>
                  <a:gd name="T43" fmla="*/ 8 h 8"/>
                  <a:gd name="T44" fmla="*/ 874 w 1522"/>
                  <a:gd name="T45" fmla="*/ 0 h 8"/>
                  <a:gd name="T46" fmla="*/ 939 w 1522"/>
                  <a:gd name="T47" fmla="*/ 8 h 8"/>
                  <a:gd name="T48" fmla="*/ 874 w 1522"/>
                  <a:gd name="T49" fmla="*/ 0 h 8"/>
                  <a:gd name="T50" fmla="*/ 1036 w 1522"/>
                  <a:gd name="T51" fmla="*/ 0 h 8"/>
                  <a:gd name="T52" fmla="*/ 971 w 1522"/>
                  <a:gd name="T53" fmla="*/ 8 h 8"/>
                  <a:gd name="T54" fmla="*/ 1069 w 1522"/>
                  <a:gd name="T55" fmla="*/ 0 h 8"/>
                  <a:gd name="T56" fmla="*/ 1133 w 1522"/>
                  <a:gd name="T57" fmla="*/ 8 h 8"/>
                  <a:gd name="T58" fmla="*/ 1069 w 1522"/>
                  <a:gd name="T59" fmla="*/ 0 h 8"/>
                  <a:gd name="T60" fmla="*/ 1230 w 1522"/>
                  <a:gd name="T61" fmla="*/ 0 h 8"/>
                  <a:gd name="T62" fmla="*/ 1166 w 1522"/>
                  <a:gd name="T63" fmla="*/ 8 h 8"/>
                  <a:gd name="T64" fmla="*/ 1263 w 1522"/>
                  <a:gd name="T65" fmla="*/ 0 h 8"/>
                  <a:gd name="T66" fmla="*/ 1328 w 1522"/>
                  <a:gd name="T67" fmla="*/ 8 h 8"/>
                  <a:gd name="T68" fmla="*/ 1263 w 1522"/>
                  <a:gd name="T69" fmla="*/ 0 h 8"/>
                  <a:gd name="T70" fmla="*/ 1425 w 1522"/>
                  <a:gd name="T71" fmla="*/ 0 h 8"/>
                  <a:gd name="T72" fmla="*/ 1360 w 1522"/>
                  <a:gd name="T73" fmla="*/ 8 h 8"/>
                  <a:gd name="T74" fmla="*/ 1457 w 1522"/>
                  <a:gd name="T75" fmla="*/ 0 h 8"/>
                  <a:gd name="T76" fmla="*/ 1522 w 1522"/>
                  <a:gd name="T77" fmla="*/ 8 h 8"/>
                  <a:gd name="T78" fmla="*/ 1457 w 1522"/>
                  <a:gd name="T7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2" h="8">
                    <a:moveTo>
                      <a:pt x="0" y="0"/>
                    </a:moveTo>
                    <a:lnTo>
                      <a:pt x="65" y="0"/>
                    </a:lnTo>
                    <a:lnTo>
                      <a:pt x="6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97" y="0"/>
                    </a:moveTo>
                    <a:lnTo>
                      <a:pt x="162" y="0"/>
                    </a:lnTo>
                    <a:lnTo>
                      <a:pt x="162" y="8"/>
                    </a:lnTo>
                    <a:lnTo>
                      <a:pt x="97" y="8"/>
                    </a:lnTo>
                    <a:lnTo>
                      <a:pt x="97" y="0"/>
                    </a:lnTo>
                    <a:close/>
                    <a:moveTo>
                      <a:pt x="194" y="0"/>
                    </a:moveTo>
                    <a:lnTo>
                      <a:pt x="259" y="0"/>
                    </a:lnTo>
                    <a:lnTo>
                      <a:pt x="259" y="8"/>
                    </a:lnTo>
                    <a:lnTo>
                      <a:pt x="194" y="8"/>
                    </a:lnTo>
                    <a:lnTo>
                      <a:pt x="194" y="0"/>
                    </a:lnTo>
                    <a:close/>
                    <a:moveTo>
                      <a:pt x="292" y="0"/>
                    </a:moveTo>
                    <a:lnTo>
                      <a:pt x="356" y="0"/>
                    </a:lnTo>
                    <a:lnTo>
                      <a:pt x="356" y="8"/>
                    </a:lnTo>
                    <a:lnTo>
                      <a:pt x="292" y="8"/>
                    </a:lnTo>
                    <a:lnTo>
                      <a:pt x="292" y="0"/>
                    </a:lnTo>
                    <a:close/>
                    <a:moveTo>
                      <a:pt x="389" y="0"/>
                    </a:moveTo>
                    <a:lnTo>
                      <a:pt x="453" y="0"/>
                    </a:lnTo>
                    <a:lnTo>
                      <a:pt x="453" y="8"/>
                    </a:lnTo>
                    <a:lnTo>
                      <a:pt x="389" y="8"/>
                    </a:lnTo>
                    <a:lnTo>
                      <a:pt x="389" y="0"/>
                    </a:lnTo>
                    <a:close/>
                    <a:moveTo>
                      <a:pt x="486" y="0"/>
                    </a:moveTo>
                    <a:lnTo>
                      <a:pt x="551" y="0"/>
                    </a:lnTo>
                    <a:lnTo>
                      <a:pt x="551" y="8"/>
                    </a:lnTo>
                    <a:lnTo>
                      <a:pt x="486" y="8"/>
                    </a:lnTo>
                    <a:lnTo>
                      <a:pt x="486" y="0"/>
                    </a:lnTo>
                    <a:close/>
                    <a:moveTo>
                      <a:pt x="583" y="0"/>
                    </a:moveTo>
                    <a:lnTo>
                      <a:pt x="648" y="0"/>
                    </a:lnTo>
                    <a:lnTo>
                      <a:pt x="648" y="8"/>
                    </a:lnTo>
                    <a:lnTo>
                      <a:pt x="583" y="8"/>
                    </a:lnTo>
                    <a:lnTo>
                      <a:pt x="583" y="0"/>
                    </a:lnTo>
                    <a:close/>
                    <a:moveTo>
                      <a:pt x="680" y="0"/>
                    </a:moveTo>
                    <a:lnTo>
                      <a:pt x="745" y="0"/>
                    </a:lnTo>
                    <a:lnTo>
                      <a:pt x="745" y="8"/>
                    </a:lnTo>
                    <a:lnTo>
                      <a:pt x="680" y="8"/>
                    </a:lnTo>
                    <a:lnTo>
                      <a:pt x="680" y="0"/>
                    </a:lnTo>
                    <a:close/>
                    <a:moveTo>
                      <a:pt x="777" y="0"/>
                    </a:moveTo>
                    <a:lnTo>
                      <a:pt x="842" y="0"/>
                    </a:lnTo>
                    <a:lnTo>
                      <a:pt x="842" y="8"/>
                    </a:lnTo>
                    <a:lnTo>
                      <a:pt x="777" y="8"/>
                    </a:lnTo>
                    <a:lnTo>
                      <a:pt x="777" y="0"/>
                    </a:lnTo>
                    <a:close/>
                    <a:moveTo>
                      <a:pt x="874" y="0"/>
                    </a:moveTo>
                    <a:lnTo>
                      <a:pt x="939" y="0"/>
                    </a:lnTo>
                    <a:lnTo>
                      <a:pt x="939" y="8"/>
                    </a:lnTo>
                    <a:lnTo>
                      <a:pt x="874" y="8"/>
                    </a:lnTo>
                    <a:lnTo>
                      <a:pt x="874" y="0"/>
                    </a:lnTo>
                    <a:close/>
                    <a:moveTo>
                      <a:pt x="971" y="0"/>
                    </a:moveTo>
                    <a:lnTo>
                      <a:pt x="1036" y="0"/>
                    </a:lnTo>
                    <a:lnTo>
                      <a:pt x="1036" y="8"/>
                    </a:lnTo>
                    <a:lnTo>
                      <a:pt x="971" y="8"/>
                    </a:lnTo>
                    <a:lnTo>
                      <a:pt x="971" y="0"/>
                    </a:lnTo>
                    <a:close/>
                    <a:moveTo>
                      <a:pt x="1069" y="0"/>
                    </a:moveTo>
                    <a:lnTo>
                      <a:pt x="1133" y="0"/>
                    </a:lnTo>
                    <a:lnTo>
                      <a:pt x="1133" y="8"/>
                    </a:lnTo>
                    <a:lnTo>
                      <a:pt x="1069" y="8"/>
                    </a:lnTo>
                    <a:lnTo>
                      <a:pt x="1069" y="0"/>
                    </a:lnTo>
                    <a:close/>
                    <a:moveTo>
                      <a:pt x="1166" y="0"/>
                    </a:moveTo>
                    <a:lnTo>
                      <a:pt x="1230" y="0"/>
                    </a:lnTo>
                    <a:lnTo>
                      <a:pt x="1230" y="8"/>
                    </a:lnTo>
                    <a:lnTo>
                      <a:pt x="1166" y="8"/>
                    </a:lnTo>
                    <a:lnTo>
                      <a:pt x="1166" y="0"/>
                    </a:lnTo>
                    <a:close/>
                    <a:moveTo>
                      <a:pt x="1263" y="0"/>
                    </a:moveTo>
                    <a:lnTo>
                      <a:pt x="1328" y="0"/>
                    </a:lnTo>
                    <a:lnTo>
                      <a:pt x="1328" y="8"/>
                    </a:lnTo>
                    <a:lnTo>
                      <a:pt x="1263" y="8"/>
                    </a:lnTo>
                    <a:lnTo>
                      <a:pt x="1263" y="0"/>
                    </a:lnTo>
                    <a:close/>
                    <a:moveTo>
                      <a:pt x="1360" y="0"/>
                    </a:moveTo>
                    <a:lnTo>
                      <a:pt x="1425" y="0"/>
                    </a:lnTo>
                    <a:lnTo>
                      <a:pt x="1425" y="8"/>
                    </a:lnTo>
                    <a:lnTo>
                      <a:pt x="1360" y="8"/>
                    </a:lnTo>
                    <a:lnTo>
                      <a:pt x="1360" y="0"/>
                    </a:lnTo>
                    <a:close/>
                    <a:moveTo>
                      <a:pt x="1457" y="0"/>
                    </a:moveTo>
                    <a:lnTo>
                      <a:pt x="1522" y="0"/>
                    </a:lnTo>
                    <a:lnTo>
                      <a:pt x="1522" y="8"/>
                    </a:lnTo>
                    <a:lnTo>
                      <a:pt x="1457" y="8"/>
                    </a:lnTo>
                    <a:lnTo>
                      <a:pt x="1457" y="0"/>
                    </a:lnTo>
                    <a:close/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9A9A9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1454" y="928"/>
                <a:ext cx="8" cy="1716"/>
              </a:xfrm>
              <a:custGeom>
                <a:avLst/>
                <a:gdLst>
                  <a:gd name="T0" fmla="*/ 8 w 8"/>
                  <a:gd name="T1" fmla="*/ 65 h 1716"/>
                  <a:gd name="T2" fmla="*/ 0 w 8"/>
                  <a:gd name="T3" fmla="*/ 0 h 1716"/>
                  <a:gd name="T4" fmla="*/ 8 w 8"/>
                  <a:gd name="T5" fmla="*/ 97 h 1716"/>
                  <a:gd name="T6" fmla="*/ 0 w 8"/>
                  <a:gd name="T7" fmla="*/ 162 h 1716"/>
                  <a:gd name="T8" fmla="*/ 8 w 8"/>
                  <a:gd name="T9" fmla="*/ 97 h 1716"/>
                  <a:gd name="T10" fmla="*/ 8 w 8"/>
                  <a:gd name="T11" fmla="*/ 259 h 1716"/>
                  <a:gd name="T12" fmla="*/ 0 w 8"/>
                  <a:gd name="T13" fmla="*/ 194 h 1716"/>
                  <a:gd name="T14" fmla="*/ 8 w 8"/>
                  <a:gd name="T15" fmla="*/ 292 h 1716"/>
                  <a:gd name="T16" fmla="*/ 0 w 8"/>
                  <a:gd name="T17" fmla="*/ 356 h 1716"/>
                  <a:gd name="T18" fmla="*/ 8 w 8"/>
                  <a:gd name="T19" fmla="*/ 292 h 1716"/>
                  <a:gd name="T20" fmla="*/ 8 w 8"/>
                  <a:gd name="T21" fmla="*/ 453 h 1716"/>
                  <a:gd name="T22" fmla="*/ 0 w 8"/>
                  <a:gd name="T23" fmla="*/ 389 h 1716"/>
                  <a:gd name="T24" fmla="*/ 8 w 8"/>
                  <a:gd name="T25" fmla="*/ 486 h 1716"/>
                  <a:gd name="T26" fmla="*/ 0 w 8"/>
                  <a:gd name="T27" fmla="*/ 551 h 1716"/>
                  <a:gd name="T28" fmla="*/ 8 w 8"/>
                  <a:gd name="T29" fmla="*/ 486 h 1716"/>
                  <a:gd name="T30" fmla="*/ 8 w 8"/>
                  <a:gd name="T31" fmla="*/ 648 h 1716"/>
                  <a:gd name="T32" fmla="*/ 0 w 8"/>
                  <a:gd name="T33" fmla="*/ 583 h 1716"/>
                  <a:gd name="T34" fmla="*/ 8 w 8"/>
                  <a:gd name="T35" fmla="*/ 680 h 1716"/>
                  <a:gd name="T36" fmla="*/ 0 w 8"/>
                  <a:gd name="T37" fmla="*/ 745 h 1716"/>
                  <a:gd name="T38" fmla="*/ 8 w 8"/>
                  <a:gd name="T39" fmla="*/ 680 h 1716"/>
                  <a:gd name="T40" fmla="*/ 8 w 8"/>
                  <a:gd name="T41" fmla="*/ 842 h 1716"/>
                  <a:gd name="T42" fmla="*/ 0 w 8"/>
                  <a:gd name="T43" fmla="*/ 777 h 1716"/>
                  <a:gd name="T44" fmla="*/ 8 w 8"/>
                  <a:gd name="T45" fmla="*/ 874 h 1716"/>
                  <a:gd name="T46" fmla="*/ 0 w 8"/>
                  <a:gd name="T47" fmla="*/ 939 h 1716"/>
                  <a:gd name="T48" fmla="*/ 8 w 8"/>
                  <a:gd name="T49" fmla="*/ 874 h 1716"/>
                  <a:gd name="T50" fmla="*/ 8 w 8"/>
                  <a:gd name="T51" fmla="*/ 1036 h 1716"/>
                  <a:gd name="T52" fmla="*/ 0 w 8"/>
                  <a:gd name="T53" fmla="*/ 971 h 1716"/>
                  <a:gd name="T54" fmla="*/ 8 w 8"/>
                  <a:gd name="T55" fmla="*/ 1068 h 1716"/>
                  <a:gd name="T56" fmla="*/ 0 w 8"/>
                  <a:gd name="T57" fmla="*/ 1133 h 1716"/>
                  <a:gd name="T58" fmla="*/ 8 w 8"/>
                  <a:gd name="T59" fmla="*/ 1068 h 1716"/>
                  <a:gd name="T60" fmla="*/ 8 w 8"/>
                  <a:gd name="T61" fmla="*/ 1230 h 1716"/>
                  <a:gd name="T62" fmla="*/ 0 w 8"/>
                  <a:gd name="T63" fmla="*/ 1166 h 1716"/>
                  <a:gd name="T64" fmla="*/ 8 w 8"/>
                  <a:gd name="T65" fmla="*/ 1263 h 1716"/>
                  <a:gd name="T66" fmla="*/ 0 w 8"/>
                  <a:gd name="T67" fmla="*/ 1327 h 1716"/>
                  <a:gd name="T68" fmla="*/ 8 w 8"/>
                  <a:gd name="T69" fmla="*/ 1263 h 1716"/>
                  <a:gd name="T70" fmla="*/ 8 w 8"/>
                  <a:gd name="T71" fmla="*/ 1425 h 1716"/>
                  <a:gd name="T72" fmla="*/ 0 w 8"/>
                  <a:gd name="T73" fmla="*/ 1360 h 1716"/>
                  <a:gd name="T74" fmla="*/ 8 w 8"/>
                  <a:gd name="T75" fmla="*/ 1457 h 1716"/>
                  <a:gd name="T76" fmla="*/ 0 w 8"/>
                  <a:gd name="T77" fmla="*/ 1522 h 1716"/>
                  <a:gd name="T78" fmla="*/ 8 w 8"/>
                  <a:gd name="T79" fmla="*/ 1457 h 1716"/>
                  <a:gd name="T80" fmla="*/ 8 w 8"/>
                  <a:gd name="T81" fmla="*/ 1619 h 1716"/>
                  <a:gd name="T82" fmla="*/ 0 w 8"/>
                  <a:gd name="T83" fmla="*/ 1554 h 1716"/>
                  <a:gd name="T84" fmla="*/ 8 w 8"/>
                  <a:gd name="T85" fmla="*/ 1651 h 1716"/>
                  <a:gd name="T86" fmla="*/ 0 w 8"/>
                  <a:gd name="T87" fmla="*/ 1716 h 1716"/>
                  <a:gd name="T88" fmla="*/ 8 w 8"/>
                  <a:gd name="T89" fmla="*/ 1651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716">
                    <a:moveTo>
                      <a:pt x="8" y="0"/>
                    </a:moveTo>
                    <a:lnTo>
                      <a:pt x="8" y="65"/>
                    </a:lnTo>
                    <a:lnTo>
                      <a:pt x="0" y="65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  <a:moveTo>
                      <a:pt x="8" y="97"/>
                    </a:moveTo>
                    <a:lnTo>
                      <a:pt x="8" y="162"/>
                    </a:lnTo>
                    <a:lnTo>
                      <a:pt x="0" y="162"/>
                    </a:lnTo>
                    <a:lnTo>
                      <a:pt x="0" y="97"/>
                    </a:lnTo>
                    <a:lnTo>
                      <a:pt x="8" y="97"/>
                    </a:lnTo>
                    <a:close/>
                    <a:moveTo>
                      <a:pt x="8" y="194"/>
                    </a:moveTo>
                    <a:lnTo>
                      <a:pt x="8" y="259"/>
                    </a:lnTo>
                    <a:lnTo>
                      <a:pt x="0" y="259"/>
                    </a:lnTo>
                    <a:lnTo>
                      <a:pt x="0" y="194"/>
                    </a:lnTo>
                    <a:lnTo>
                      <a:pt x="8" y="194"/>
                    </a:lnTo>
                    <a:close/>
                    <a:moveTo>
                      <a:pt x="8" y="292"/>
                    </a:moveTo>
                    <a:lnTo>
                      <a:pt x="8" y="356"/>
                    </a:lnTo>
                    <a:lnTo>
                      <a:pt x="0" y="356"/>
                    </a:lnTo>
                    <a:lnTo>
                      <a:pt x="0" y="292"/>
                    </a:lnTo>
                    <a:lnTo>
                      <a:pt x="8" y="292"/>
                    </a:lnTo>
                    <a:close/>
                    <a:moveTo>
                      <a:pt x="8" y="389"/>
                    </a:moveTo>
                    <a:lnTo>
                      <a:pt x="8" y="453"/>
                    </a:lnTo>
                    <a:lnTo>
                      <a:pt x="0" y="453"/>
                    </a:lnTo>
                    <a:lnTo>
                      <a:pt x="0" y="389"/>
                    </a:lnTo>
                    <a:lnTo>
                      <a:pt x="8" y="389"/>
                    </a:lnTo>
                    <a:close/>
                    <a:moveTo>
                      <a:pt x="8" y="486"/>
                    </a:moveTo>
                    <a:lnTo>
                      <a:pt x="8" y="551"/>
                    </a:lnTo>
                    <a:lnTo>
                      <a:pt x="0" y="551"/>
                    </a:lnTo>
                    <a:lnTo>
                      <a:pt x="0" y="486"/>
                    </a:lnTo>
                    <a:lnTo>
                      <a:pt x="8" y="486"/>
                    </a:lnTo>
                    <a:close/>
                    <a:moveTo>
                      <a:pt x="8" y="583"/>
                    </a:moveTo>
                    <a:lnTo>
                      <a:pt x="8" y="648"/>
                    </a:lnTo>
                    <a:lnTo>
                      <a:pt x="0" y="648"/>
                    </a:lnTo>
                    <a:lnTo>
                      <a:pt x="0" y="583"/>
                    </a:lnTo>
                    <a:lnTo>
                      <a:pt x="8" y="583"/>
                    </a:lnTo>
                    <a:close/>
                    <a:moveTo>
                      <a:pt x="8" y="680"/>
                    </a:moveTo>
                    <a:lnTo>
                      <a:pt x="8" y="745"/>
                    </a:lnTo>
                    <a:lnTo>
                      <a:pt x="0" y="745"/>
                    </a:lnTo>
                    <a:lnTo>
                      <a:pt x="0" y="680"/>
                    </a:lnTo>
                    <a:lnTo>
                      <a:pt x="8" y="680"/>
                    </a:lnTo>
                    <a:close/>
                    <a:moveTo>
                      <a:pt x="8" y="777"/>
                    </a:moveTo>
                    <a:lnTo>
                      <a:pt x="8" y="842"/>
                    </a:lnTo>
                    <a:lnTo>
                      <a:pt x="0" y="842"/>
                    </a:lnTo>
                    <a:lnTo>
                      <a:pt x="0" y="777"/>
                    </a:lnTo>
                    <a:lnTo>
                      <a:pt x="8" y="777"/>
                    </a:lnTo>
                    <a:close/>
                    <a:moveTo>
                      <a:pt x="8" y="874"/>
                    </a:moveTo>
                    <a:lnTo>
                      <a:pt x="8" y="939"/>
                    </a:lnTo>
                    <a:lnTo>
                      <a:pt x="0" y="939"/>
                    </a:lnTo>
                    <a:lnTo>
                      <a:pt x="0" y="874"/>
                    </a:lnTo>
                    <a:lnTo>
                      <a:pt x="8" y="874"/>
                    </a:lnTo>
                    <a:close/>
                    <a:moveTo>
                      <a:pt x="8" y="971"/>
                    </a:moveTo>
                    <a:lnTo>
                      <a:pt x="8" y="1036"/>
                    </a:lnTo>
                    <a:lnTo>
                      <a:pt x="0" y="1036"/>
                    </a:lnTo>
                    <a:lnTo>
                      <a:pt x="0" y="971"/>
                    </a:lnTo>
                    <a:lnTo>
                      <a:pt x="8" y="971"/>
                    </a:lnTo>
                    <a:close/>
                    <a:moveTo>
                      <a:pt x="8" y="1068"/>
                    </a:moveTo>
                    <a:lnTo>
                      <a:pt x="8" y="1133"/>
                    </a:lnTo>
                    <a:lnTo>
                      <a:pt x="0" y="1133"/>
                    </a:lnTo>
                    <a:lnTo>
                      <a:pt x="0" y="1068"/>
                    </a:lnTo>
                    <a:lnTo>
                      <a:pt x="8" y="1068"/>
                    </a:lnTo>
                    <a:close/>
                    <a:moveTo>
                      <a:pt x="8" y="1166"/>
                    </a:moveTo>
                    <a:lnTo>
                      <a:pt x="8" y="1230"/>
                    </a:lnTo>
                    <a:lnTo>
                      <a:pt x="0" y="1230"/>
                    </a:lnTo>
                    <a:lnTo>
                      <a:pt x="0" y="1166"/>
                    </a:lnTo>
                    <a:lnTo>
                      <a:pt x="8" y="1166"/>
                    </a:lnTo>
                    <a:close/>
                    <a:moveTo>
                      <a:pt x="8" y="1263"/>
                    </a:moveTo>
                    <a:lnTo>
                      <a:pt x="8" y="1327"/>
                    </a:lnTo>
                    <a:lnTo>
                      <a:pt x="0" y="1327"/>
                    </a:lnTo>
                    <a:lnTo>
                      <a:pt x="0" y="1263"/>
                    </a:lnTo>
                    <a:lnTo>
                      <a:pt x="8" y="1263"/>
                    </a:lnTo>
                    <a:close/>
                    <a:moveTo>
                      <a:pt x="8" y="1360"/>
                    </a:moveTo>
                    <a:lnTo>
                      <a:pt x="8" y="1425"/>
                    </a:lnTo>
                    <a:lnTo>
                      <a:pt x="0" y="1425"/>
                    </a:lnTo>
                    <a:lnTo>
                      <a:pt x="0" y="1360"/>
                    </a:lnTo>
                    <a:lnTo>
                      <a:pt x="8" y="1360"/>
                    </a:lnTo>
                    <a:close/>
                    <a:moveTo>
                      <a:pt x="8" y="1457"/>
                    </a:moveTo>
                    <a:lnTo>
                      <a:pt x="8" y="1522"/>
                    </a:lnTo>
                    <a:lnTo>
                      <a:pt x="0" y="1522"/>
                    </a:lnTo>
                    <a:lnTo>
                      <a:pt x="0" y="1457"/>
                    </a:lnTo>
                    <a:lnTo>
                      <a:pt x="8" y="1457"/>
                    </a:lnTo>
                    <a:close/>
                    <a:moveTo>
                      <a:pt x="8" y="1554"/>
                    </a:moveTo>
                    <a:lnTo>
                      <a:pt x="8" y="1619"/>
                    </a:lnTo>
                    <a:lnTo>
                      <a:pt x="0" y="1619"/>
                    </a:lnTo>
                    <a:lnTo>
                      <a:pt x="0" y="1554"/>
                    </a:lnTo>
                    <a:lnTo>
                      <a:pt x="8" y="1554"/>
                    </a:lnTo>
                    <a:close/>
                    <a:moveTo>
                      <a:pt x="8" y="1651"/>
                    </a:moveTo>
                    <a:lnTo>
                      <a:pt x="8" y="1716"/>
                    </a:lnTo>
                    <a:lnTo>
                      <a:pt x="0" y="1716"/>
                    </a:lnTo>
                    <a:lnTo>
                      <a:pt x="0" y="1651"/>
                    </a:lnTo>
                    <a:lnTo>
                      <a:pt x="8" y="1651"/>
                    </a:lnTo>
                    <a:close/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9A9A9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503" y="1438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592" y="1495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649" y="1438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690" y="143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487" y="2215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528" y="2215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617" y="2271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673" y="2215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706" y="221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624" y="1827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698" y="1883"/>
                <a:ext cx="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633" y="2749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681" y="2749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762" y="2806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657" y="1050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746" y="1106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2357" y="2749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2446" y="2806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1054" y="95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127" y="953"/>
                <a:ext cx="7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=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1208" y="95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025" y="95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2098" y="953"/>
                <a:ext cx="7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=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2179" y="95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1539" y="95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1612" y="953"/>
                <a:ext cx="7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=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1693" y="95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flipV="1">
                <a:off x="1846" y="1122"/>
                <a:ext cx="583" cy="1166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flipV="1">
                <a:off x="875" y="1511"/>
                <a:ext cx="583" cy="1165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1458" y="1511"/>
                <a:ext cx="0" cy="777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flipV="1">
                <a:off x="1458" y="1511"/>
                <a:ext cx="388" cy="777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7" name="Freeform 54"/>
              <p:cNvSpPr>
                <a:spLocks noEditPoints="1"/>
              </p:cNvSpPr>
              <p:nvPr/>
            </p:nvSpPr>
            <p:spPr bwMode="auto">
              <a:xfrm>
                <a:off x="1842" y="928"/>
                <a:ext cx="8" cy="1716"/>
              </a:xfrm>
              <a:custGeom>
                <a:avLst/>
                <a:gdLst>
                  <a:gd name="T0" fmla="*/ 8 w 8"/>
                  <a:gd name="T1" fmla="*/ 65 h 1716"/>
                  <a:gd name="T2" fmla="*/ 0 w 8"/>
                  <a:gd name="T3" fmla="*/ 0 h 1716"/>
                  <a:gd name="T4" fmla="*/ 8 w 8"/>
                  <a:gd name="T5" fmla="*/ 97 h 1716"/>
                  <a:gd name="T6" fmla="*/ 0 w 8"/>
                  <a:gd name="T7" fmla="*/ 162 h 1716"/>
                  <a:gd name="T8" fmla="*/ 8 w 8"/>
                  <a:gd name="T9" fmla="*/ 97 h 1716"/>
                  <a:gd name="T10" fmla="*/ 8 w 8"/>
                  <a:gd name="T11" fmla="*/ 259 h 1716"/>
                  <a:gd name="T12" fmla="*/ 0 w 8"/>
                  <a:gd name="T13" fmla="*/ 194 h 1716"/>
                  <a:gd name="T14" fmla="*/ 8 w 8"/>
                  <a:gd name="T15" fmla="*/ 292 h 1716"/>
                  <a:gd name="T16" fmla="*/ 0 w 8"/>
                  <a:gd name="T17" fmla="*/ 356 h 1716"/>
                  <a:gd name="T18" fmla="*/ 8 w 8"/>
                  <a:gd name="T19" fmla="*/ 292 h 1716"/>
                  <a:gd name="T20" fmla="*/ 8 w 8"/>
                  <a:gd name="T21" fmla="*/ 453 h 1716"/>
                  <a:gd name="T22" fmla="*/ 0 w 8"/>
                  <a:gd name="T23" fmla="*/ 389 h 1716"/>
                  <a:gd name="T24" fmla="*/ 8 w 8"/>
                  <a:gd name="T25" fmla="*/ 486 h 1716"/>
                  <a:gd name="T26" fmla="*/ 0 w 8"/>
                  <a:gd name="T27" fmla="*/ 551 h 1716"/>
                  <a:gd name="T28" fmla="*/ 8 w 8"/>
                  <a:gd name="T29" fmla="*/ 486 h 1716"/>
                  <a:gd name="T30" fmla="*/ 8 w 8"/>
                  <a:gd name="T31" fmla="*/ 648 h 1716"/>
                  <a:gd name="T32" fmla="*/ 0 w 8"/>
                  <a:gd name="T33" fmla="*/ 583 h 1716"/>
                  <a:gd name="T34" fmla="*/ 8 w 8"/>
                  <a:gd name="T35" fmla="*/ 680 h 1716"/>
                  <a:gd name="T36" fmla="*/ 0 w 8"/>
                  <a:gd name="T37" fmla="*/ 745 h 1716"/>
                  <a:gd name="T38" fmla="*/ 8 w 8"/>
                  <a:gd name="T39" fmla="*/ 680 h 1716"/>
                  <a:gd name="T40" fmla="*/ 8 w 8"/>
                  <a:gd name="T41" fmla="*/ 842 h 1716"/>
                  <a:gd name="T42" fmla="*/ 0 w 8"/>
                  <a:gd name="T43" fmla="*/ 777 h 1716"/>
                  <a:gd name="T44" fmla="*/ 8 w 8"/>
                  <a:gd name="T45" fmla="*/ 874 h 1716"/>
                  <a:gd name="T46" fmla="*/ 0 w 8"/>
                  <a:gd name="T47" fmla="*/ 939 h 1716"/>
                  <a:gd name="T48" fmla="*/ 8 w 8"/>
                  <a:gd name="T49" fmla="*/ 874 h 1716"/>
                  <a:gd name="T50" fmla="*/ 8 w 8"/>
                  <a:gd name="T51" fmla="*/ 1036 h 1716"/>
                  <a:gd name="T52" fmla="*/ 0 w 8"/>
                  <a:gd name="T53" fmla="*/ 971 h 1716"/>
                  <a:gd name="T54" fmla="*/ 8 w 8"/>
                  <a:gd name="T55" fmla="*/ 1068 h 1716"/>
                  <a:gd name="T56" fmla="*/ 0 w 8"/>
                  <a:gd name="T57" fmla="*/ 1133 h 1716"/>
                  <a:gd name="T58" fmla="*/ 8 w 8"/>
                  <a:gd name="T59" fmla="*/ 1068 h 1716"/>
                  <a:gd name="T60" fmla="*/ 8 w 8"/>
                  <a:gd name="T61" fmla="*/ 1230 h 1716"/>
                  <a:gd name="T62" fmla="*/ 0 w 8"/>
                  <a:gd name="T63" fmla="*/ 1166 h 1716"/>
                  <a:gd name="T64" fmla="*/ 8 w 8"/>
                  <a:gd name="T65" fmla="*/ 1263 h 1716"/>
                  <a:gd name="T66" fmla="*/ 0 w 8"/>
                  <a:gd name="T67" fmla="*/ 1327 h 1716"/>
                  <a:gd name="T68" fmla="*/ 8 w 8"/>
                  <a:gd name="T69" fmla="*/ 1263 h 1716"/>
                  <a:gd name="T70" fmla="*/ 8 w 8"/>
                  <a:gd name="T71" fmla="*/ 1425 h 1716"/>
                  <a:gd name="T72" fmla="*/ 0 w 8"/>
                  <a:gd name="T73" fmla="*/ 1360 h 1716"/>
                  <a:gd name="T74" fmla="*/ 8 w 8"/>
                  <a:gd name="T75" fmla="*/ 1457 h 1716"/>
                  <a:gd name="T76" fmla="*/ 0 w 8"/>
                  <a:gd name="T77" fmla="*/ 1522 h 1716"/>
                  <a:gd name="T78" fmla="*/ 8 w 8"/>
                  <a:gd name="T79" fmla="*/ 1457 h 1716"/>
                  <a:gd name="T80" fmla="*/ 8 w 8"/>
                  <a:gd name="T81" fmla="*/ 1619 h 1716"/>
                  <a:gd name="T82" fmla="*/ 0 w 8"/>
                  <a:gd name="T83" fmla="*/ 1554 h 1716"/>
                  <a:gd name="T84" fmla="*/ 8 w 8"/>
                  <a:gd name="T85" fmla="*/ 1651 h 1716"/>
                  <a:gd name="T86" fmla="*/ 0 w 8"/>
                  <a:gd name="T87" fmla="*/ 1716 h 1716"/>
                  <a:gd name="T88" fmla="*/ 8 w 8"/>
                  <a:gd name="T89" fmla="*/ 1651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716">
                    <a:moveTo>
                      <a:pt x="8" y="0"/>
                    </a:moveTo>
                    <a:lnTo>
                      <a:pt x="8" y="65"/>
                    </a:lnTo>
                    <a:lnTo>
                      <a:pt x="0" y="65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  <a:moveTo>
                      <a:pt x="8" y="97"/>
                    </a:moveTo>
                    <a:lnTo>
                      <a:pt x="8" y="162"/>
                    </a:lnTo>
                    <a:lnTo>
                      <a:pt x="0" y="162"/>
                    </a:lnTo>
                    <a:lnTo>
                      <a:pt x="0" y="97"/>
                    </a:lnTo>
                    <a:lnTo>
                      <a:pt x="8" y="97"/>
                    </a:lnTo>
                    <a:close/>
                    <a:moveTo>
                      <a:pt x="8" y="194"/>
                    </a:moveTo>
                    <a:lnTo>
                      <a:pt x="8" y="259"/>
                    </a:lnTo>
                    <a:lnTo>
                      <a:pt x="0" y="259"/>
                    </a:lnTo>
                    <a:lnTo>
                      <a:pt x="0" y="194"/>
                    </a:lnTo>
                    <a:lnTo>
                      <a:pt x="8" y="194"/>
                    </a:lnTo>
                    <a:close/>
                    <a:moveTo>
                      <a:pt x="8" y="292"/>
                    </a:moveTo>
                    <a:lnTo>
                      <a:pt x="8" y="356"/>
                    </a:lnTo>
                    <a:lnTo>
                      <a:pt x="0" y="356"/>
                    </a:lnTo>
                    <a:lnTo>
                      <a:pt x="0" y="292"/>
                    </a:lnTo>
                    <a:lnTo>
                      <a:pt x="8" y="292"/>
                    </a:lnTo>
                    <a:close/>
                    <a:moveTo>
                      <a:pt x="8" y="389"/>
                    </a:moveTo>
                    <a:lnTo>
                      <a:pt x="8" y="453"/>
                    </a:lnTo>
                    <a:lnTo>
                      <a:pt x="0" y="453"/>
                    </a:lnTo>
                    <a:lnTo>
                      <a:pt x="0" y="389"/>
                    </a:lnTo>
                    <a:lnTo>
                      <a:pt x="8" y="389"/>
                    </a:lnTo>
                    <a:close/>
                    <a:moveTo>
                      <a:pt x="8" y="486"/>
                    </a:moveTo>
                    <a:lnTo>
                      <a:pt x="8" y="551"/>
                    </a:lnTo>
                    <a:lnTo>
                      <a:pt x="0" y="551"/>
                    </a:lnTo>
                    <a:lnTo>
                      <a:pt x="0" y="486"/>
                    </a:lnTo>
                    <a:lnTo>
                      <a:pt x="8" y="486"/>
                    </a:lnTo>
                    <a:close/>
                    <a:moveTo>
                      <a:pt x="8" y="583"/>
                    </a:moveTo>
                    <a:lnTo>
                      <a:pt x="8" y="648"/>
                    </a:lnTo>
                    <a:lnTo>
                      <a:pt x="0" y="648"/>
                    </a:lnTo>
                    <a:lnTo>
                      <a:pt x="0" y="583"/>
                    </a:lnTo>
                    <a:lnTo>
                      <a:pt x="8" y="583"/>
                    </a:lnTo>
                    <a:close/>
                    <a:moveTo>
                      <a:pt x="8" y="680"/>
                    </a:moveTo>
                    <a:lnTo>
                      <a:pt x="8" y="745"/>
                    </a:lnTo>
                    <a:lnTo>
                      <a:pt x="0" y="745"/>
                    </a:lnTo>
                    <a:lnTo>
                      <a:pt x="0" y="680"/>
                    </a:lnTo>
                    <a:lnTo>
                      <a:pt x="8" y="680"/>
                    </a:lnTo>
                    <a:close/>
                    <a:moveTo>
                      <a:pt x="8" y="777"/>
                    </a:moveTo>
                    <a:lnTo>
                      <a:pt x="8" y="842"/>
                    </a:lnTo>
                    <a:lnTo>
                      <a:pt x="0" y="842"/>
                    </a:lnTo>
                    <a:lnTo>
                      <a:pt x="0" y="777"/>
                    </a:lnTo>
                    <a:lnTo>
                      <a:pt x="8" y="777"/>
                    </a:lnTo>
                    <a:close/>
                    <a:moveTo>
                      <a:pt x="8" y="874"/>
                    </a:moveTo>
                    <a:lnTo>
                      <a:pt x="8" y="939"/>
                    </a:lnTo>
                    <a:lnTo>
                      <a:pt x="0" y="939"/>
                    </a:lnTo>
                    <a:lnTo>
                      <a:pt x="0" y="874"/>
                    </a:lnTo>
                    <a:lnTo>
                      <a:pt x="8" y="874"/>
                    </a:lnTo>
                    <a:close/>
                    <a:moveTo>
                      <a:pt x="8" y="971"/>
                    </a:moveTo>
                    <a:lnTo>
                      <a:pt x="8" y="1036"/>
                    </a:lnTo>
                    <a:lnTo>
                      <a:pt x="0" y="1036"/>
                    </a:lnTo>
                    <a:lnTo>
                      <a:pt x="0" y="971"/>
                    </a:lnTo>
                    <a:lnTo>
                      <a:pt x="8" y="971"/>
                    </a:lnTo>
                    <a:close/>
                    <a:moveTo>
                      <a:pt x="8" y="1068"/>
                    </a:moveTo>
                    <a:lnTo>
                      <a:pt x="8" y="1133"/>
                    </a:lnTo>
                    <a:lnTo>
                      <a:pt x="0" y="1133"/>
                    </a:lnTo>
                    <a:lnTo>
                      <a:pt x="0" y="1068"/>
                    </a:lnTo>
                    <a:lnTo>
                      <a:pt x="8" y="1068"/>
                    </a:lnTo>
                    <a:close/>
                    <a:moveTo>
                      <a:pt x="8" y="1166"/>
                    </a:moveTo>
                    <a:lnTo>
                      <a:pt x="8" y="1230"/>
                    </a:lnTo>
                    <a:lnTo>
                      <a:pt x="0" y="1230"/>
                    </a:lnTo>
                    <a:lnTo>
                      <a:pt x="0" y="1166"/>
                    </a:lnTo>
                    <a:lnTo>
                      <a:pt x="8" y="1166"/>
                    </a:lnTo>
                    <a:close/>
                    <a:moveTo>
                      <a:pt x="8" y="1263"/>
                    </a:moveTo>
                    <a:lnTo>
                      <a:pt x="8" y="1327"/>
                    </a:lnTo>
                    <a:lnTo>
                      <a:pt x="0" y="1327"/>
                    </a:lnTo>
                    <a:lnTo>
                      <a:pt x="0" y="1263"/>
                    </a:lnTo>
                    <a:lnTo>
                      <a:pt x="8" y="1263"/>
                    </a:lnTo>
                    <a:close/>
                    <a:moveTo>
                      <a:pt x="8" y="1360"/>
                    </a:moveTo>
                    <a:lnTo>
                      <a:pt x="8" y="1425"/>
                    </a:lnTo>
                    <a:lnTo>
                      <a:pt x="0" y="1425"/>
                    </a:lnTo>
                    <a:lnTo>
                      <a:pt x="0" y="1360"/>
                    </a:lnTo>
                    <a:lnTo>
                      <a:pt x="8" y="1360"/>
                    </a:lnTo>
                    <a:close/>
                    <a:moveTo>
                      <a:pt x="8" y="1457"/>
                    </a:moveTo>
                    <a:lnTo>
                      <a:pt x="8" y="1522"/>
                    </a:lnTo>
                    <a:lnTo>
                      <a:pt x="0" y="1522"/>
                    </a:lnTo>
                    <a:lnTo>
                      <a:pt x="0" y="1457"/>
                    </a:lnTo>
                    <a:lnTo>
                      <a:pt x="8" y="1457"/>
                    </a:lnTo>
                    <a:close/>
                    <a:moveTo>
                      <a:pt x="8" y="1554"/>
                    </a:moveTo>
                    <a:lnTo>
                      <a:pt x="8" y="1619"/>
                    </a:lnTo>
                    <a:lnTo>
                      <a:pt x="0" y="1619"/>
                    </a:lnTo>
                    <a:lnTo>
                      <a:pt x="0" y="1554"/>
                    </a:lnTo>
                    <a:lnTo>
                      <a:pt x="8" y="1554"/>
                    </a:lnTo>
                    <a:close/>
                    <a:moveTo>
                      <a:pt x="8" y="1651"/>
                    </a:moveTo>
                    <a:lnTo>
                      <a:pt x="8" y="1716"/>
                    </a:lnTo>
                    <a:lnTo>
                      <a:pt x="0" y="1716"/>
                    </a:lnTo>
                    <a:lnTo>
                      <a:pt x="0" y="1651"/>
                    </a:lnTo>
                    <a:lnTo>
                      <a:pt x="8" y="1651"/>
                    </a:lnTo>
                    <a:close/>
                  </a:path>
                </a:pathLst>
              </a:custGeom>
              <a:solidFill>
                <a:srgbClr val="9A9A9A"/>
              </a:solidFill>
              <a:ln w="12700" cap="flat">
                <a:solidFill>
                  <a:srgbClr val="9A9A9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1846" y="1511"/>
                <a:ext cx="0" cy="777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9" name="Rectangle 56"/>
              <p:cNvSpPr>
                <a:spLocks noChangeArrowheads="1"/>
              </p:cNvSpPr>
              <p:nvPr/>
            </p:nvSpPr>
            <p:spPr bwMode="auto">
              <a:xfrm>
                <a:off x="1588" y="1196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" name="Rectangle 57"/>
              <p:cNvSpPr>
                <a:spLocks noChangeArrowheads="1"/>
              </p:cNvSpPr>
              <p:nvPr/>
            </p:nvSpPr>
            <p:spPr bwMode="auto">
              <a:xfrm>
                <a:off x="1669" y="1252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cxnSp>
          <p:nvCxnSpPr>
            <p:cNvPr id="62" name="Straight Connector 61"/>
            <p:cNvCxnSpPr>
              <a:stCxn id="58" idx="0"/>
            </p:cNvCxnSpPr>
            <p:nvPr/>
          </p:nvCxnSpPr>
          <p:spPr bwMode="auto">
            <a:xfrm>
              <a:off x="2930525" y="2398713"/>
              <a:ext cx="1641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919412" y="3632201"/>
              <a:ext cx="1641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962400" y="2405063"/>
              <a:ext cx="1" cy="1200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 flipH="1" flipV="1">
            <a:off x="3253422" y="1156494"/>
            <a:ext cx="953" cy="350281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2916236" y="1501776"/>
            <a:ext cx="3603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289529" y="1010413"/>
            <a:ext cx="18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Offset Tolerance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2147887" y="1195079"/>
            <a:ext cx="948531" cy="278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72320"/>
              </p:ext>
            </p:extLst>
          </p:nvPr>
        </p:nvGraphicFramePr>
        <p:xfrm>
          <a:off x="5029200" y="1710154"/>
          <a:ext cx="3581401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4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stage eff. bits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 Tolerance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Tolerance in mV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V</a:t>
                      </a:r>
                      <a:r>
                        <a:rPr lang="en-US" sz="1400" baseline="-25000" dirty="0" smtClean="0"/>
                        <a:t>R</a:t>
                      </a:r>
                      <a:r>
                        <a:rPr lang="en-US" sz="1400" baseline="0" dirty="0" smtClean="0"/>
                        <a:t>/4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V</a:t>
                      </a:r>
                      <a:r>
                        <a:rPr lang="en-US" sz="1400" baseline="-25000" dirty="0" smtClean="0"/>
                        <a:t>R</a:t>
                      </a:r>
                      <a:r>
                        <a:rPr lang="en-US" sz="1400" baseline="0" dirty="0" smtClean="0"/>
                        <a:t>/8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187.5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V</a:t>
                      </a:r>
                      <a:r>
                        <a:rPr lang="en-US" sz="1400" baseline="-25000" dirty="0" smtClean="0"/>
                        <a:t>R</a:t>
                      </a:r>
                      <a:r>
                        <a:rPr lang="en-US" sz="1400" baseline="0" dirty="0" smtClean="0"/>
                        <a:t>/16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93.75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V</a:t>
                      </a:r>
                      <a:r>
                        <a:rPr lang="en-US" sz="1400" baseline="-25000" dirty="0" smtClean="0"/>
                        <a:t>R</a:t>
                      </a:r>
                      <a:r>
                        <a:rPr lang="en-US" sz="1400" baseline="0" dirty="0" smtClean="0"/>
                        <a:t>/32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46.875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4953000" y="393812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As much as 4X worse matching for offset may be expected at cold</a:t>
            </a:r>
            <a:endParaRPr lang="en-US" sz="18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5221069"/>
            <a:ext cx="80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Stage overrange means lost analog information (in this case, decision levels) that cannot be recovered using calibration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 MUST AVOID</a:t>
            </a:r>
            <a:endParaRPr lang="en-US" sz="1800" dirty="0" smtClean="0">
              <a:latin typeface="+mn-lt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28600" y="-1"/>
            <a:ext cx="8610600" cy="6858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kern="0" dirty="0" smtClean="0">
                <a:latin typeface="+mn-lt"/>
              </a:rPr>
              <a:t>Key Analog Requirement, Offset</a:t>
            </a:r>
            <a:endParaRPr lang="en-US" kern="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00599" y="1295400"/>
            <a:ext cx="3827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Assume +/- 1.5 V differential reference</a:t>
            </a:r>
            <a:endParaRPr lang="en-US" sz="16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7840" y="6626978"/>
            <a:ext cx="354163" cy="215326"/>
          </a:xfrm>
        </p:spPr>
        <p:txBody>
          <a:bodyPr/>
          <a:lstStyle/>
          <a:p>
            <a:pPr>
              <a:defRPr/>
            </a:pPr>
            <a:fld id="{E76909FE-244B-004A-81A2-ED1190E49000}" type="slidenum">
              <a:rPr lang="en-US" smtClean="0">
                <a:latin typeface="+mn-lt"/>
              </a:rPr>
              <a:pPr>
                <a:defRPr/>
              </a:pPr>
              <a:t>16</a:t>
            </a:fld>
            <a:endParaRPr lang="en-US" dirty="0">
              <a:latin typeface="+mn-lt"/>
            </a:endParaRPr>
          </a:p>
        </p:txBody>
      </p:sp>
      <p:sp>
        <p:nvSpPr>
          <p:cNvPr id="7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560" y="5939135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Balanced latch minimizes dynamic mismatch current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38023" cy="515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3 operating modes: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Fully differential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Converts from single-ended to differential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Bypassed (and powered down) – used with potential differential-output </a:t>
            </a:r>
            <a:r>
              <a:rPr lang="en-US" sz="1800" dirty="0" err="1" smtClean="0">
                <a:latin typeface="+mn-lt"/>
              </a:rPr>
              <a:t>LArASIC</a:t>
            </a:r>
            <a:endParaRPr lang="en-US" sz="1800" dirty="0" smtClean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Noise of the buffer adds directly to the input, so must be significantly below total noise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Converting to differential gives gain of 2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83735"/>
            <a:ext cx="5943600" cy="191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93697"/>
              </p:ext>
            </p:extLst>
          </p:nvPr>
        </p:nvGraphicFramePr>
        <p:xfrm>
          <a:off x="228600" y="1752600"/>
          <a:ext cx="860244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Visio" r:id="rId3" imgW="5633936" imgH="2047965" progId="Visio.Drawing.11">
                  <p:embed/>
                </p:oleObj>
              </mc:Choice>
              <mc:Fallback>
                <p:oleObj name="Visio" r:id="rId3" imgW="5633936" imgH="204796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8602448" cy="3124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838200"/>
            <a:ext cx="8381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Cold </a:t>
            </a:r>
            <a:r>
              <a:rPr lang="en-US" dirty="0">
                <a:latin typeface="+mn-lt"/>
              </a:rPr>
              <a:t>ADC is a 16-channel, </a:t>
            </a:r>
            <a:r>
              <a:rPr lang="en-US" dirty="0" smtClean="0">
                <a:latin typeface="+mn-lt"/>
              </a:rPr>
              <a:t>12-bit, 2 MS/s </a:t>
            </a:r>
            <a:r>
              <a:rPr lang="en-US" dirty="0">
                <a:latin typeface="+mn-lt"/>
              </a:rPr>
              <a:t>Digitizer ASIC </a:t>
            </a:r>
            <a:r>
              <a:rPr lang="en-US" dirty="0" smtClean="0">
                <a:latin typeface="+mn-lt"/>
              </a:rPr>
              <a:t>for the DUNE Far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Designed by joint team from LBNL, FNAL, and BNL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Cold </a:t>
            </a:r>
            <a:r>
              <a:rPr lang="en-US" dirty="0">
                <a:latin typeface="+mn-lt"/>
              </a:rPr>
              <a:t>ADC uses a conservative, industry-standard design with digital </a:t>
            </a:r>
            <a:r>
              <a:rPr lang="en-US" dirty="0" smtClean="0">
                <a:latin typeface="+mn-lt"/>
              </a:rPr>
              <a:t>self-calibration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Besides functionality and </a:t>
            </a:r>
            <a:r>
              <a:rPr lang="en-US" dirty="0" smtClean="0">
                <a:latin typeface="+mn-lt"/>
              </a:rPr>
              <a:t>reliability, design </a:t>
            </a:r>
            <a:r>
              <a:rPr lang="en-US" dirty="0">
                <a:latin typeface="+mn-lt"/>
              </a:rPr>
              <a:t>goal is low-noise </a:t>
            </a:r>
            <a:r>
              <a:rPr lang="en-US" dirty="0" smtClean="0">
                <a:latin typeface="+mn-lt"/>
              </a:rPr>
              <a:t>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Design contains significant features for risk mitigation and </a:t>
            </a:r>
            <a:r>
              <a:rPr lang="en-US" dirty="0" smtClean="0">
                <a:latin typeface="+mn-lt"/>
              </a:rPr>
              <a:t>observability</a:t>
            </a:r>
            <a:endParaRPr lang="en-US" sz="2000" dirty="0" smtClean="0">
              <a:latin typeface="+mn-lt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Sample-and-Hold (SHA)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95637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 The Sample-and-Hold amplifier (SHA) has 2 operating modes: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Fully differential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Converts from single-ended to differential (in case input buffer is bypassed)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Samples at 2 MS/s but requires fast settling (&lt; 30 ns) to prepare for ADC sampling</a:t>
            </a:r>
          </a:p>
          <a:p>
            <a:pPr lvl="1"/>
            <a:endParaRPr lang="en-US" sz="2800" dirty="0">
              <a:latin typeface="+mn-lt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Sample-and-Hold (SHA) Array multiplexes 8 </a:t>
            </a:r>
            <a:r>
              <a:rPr lang="en-US" sz="2000" dirty="0" err="1" smtClean="0">
                <a:latin typeface="+mn-lt"/>
              </a:rPr>
              <a:t>LArASIC</a:t>
            </a:r>
            <a:r>
              <a:rPr lang="en-US" sz="2000" dirty="0" smtClean="0">
                <a:latin typeface="+mn-lt"/>
              </a:rPr>
              <a:t> inputs down to a single ADC sampling at 16 MS/s (for effect channel sampling rate of 2 MS/s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6050"/>
            <a:ext cx="3588436" cy="4427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436" y="903085"/>
            <a:ext cx="5124531" cy="4289830"/>
          </a:xfrm>
          <a:prstGeom prst="rect">
            <a:avLst/>
          </a:prstGeom>
        </p:spPr>
      </p:pic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14400"/>
            <a:ext cx="7671739" cy="44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Switched-capacitor SHA uses standard design based on charge redistribution. Besides sampling, the SHA shifts common-mode voltage from input buffer to ADC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81200" y="2133600"/>
            <a:ext cx="685800" cy="2209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676400" y="4072494"/>
            <a:ext cx="323850" cy="6477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57200" y="4724400"/>
            <a:ext cx="399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These switches determine overall linearity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Reference Buffers drive ADC reference voltages 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Reference voltages need to settle to better than about 0.25 LSB between samples (define settling time here as 1/3 clock period @ 20 MS/s for margin)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Need Low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Noise in reference directly couples to input of ADC</a:t>
            </a:r>
            <a:endParaRPr lang="en-US" sz="2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7000" y="4038600"/>
                <a:ext cx="3001911" cy="113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38600"/>
                <a:ext cx="3001911" cy="11380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00800" y="37338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deal Pipelined ADC </a:t>
            </a:r>
          </a:p>
          <a:p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ransfer function. Digital output is the ratio of the input to the reference, 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the input itself!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668911" y="4285565"/>
            <a:ext cx="655689" cy="1340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209800" y="5129043"/>
            <a:ext cx="624656" cy="5097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Buffers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939135"/>
            <a:ext cx="755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10 </a:t>
            </a:r>
            <a:r>
              <a:rPr lang="el-GR" dirty="0" smtClean="0">
                <a:latin typeface="+mn-lt"/>
              </a:rPr>
              <a:t>Ω</a:t>
            </a:r>
            <a:r>
              <a:rPr lang="en-US" dirty="0" smtClean="0">
                <a:latin typeface="+mn-lt"/>
              </a:rPr>
              <a:t> resistors help settling for switched capacitor load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5" y="762000"/>
            <a:ext cx="500421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Buffers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786735"/>
            <a:ext cx="609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Class A/B </a:t>
            </a:r>
            <a:r>
              <a:rPr lang="en-US" dirty="0" err="1" smtClean="0">
                <a:latin typeface="+mn-lt"/>
              </a:rPr>
              <a:t>Opamp</a:t>
            </a:r>
            <a:r>
              <a:rPr lang="en-US" dirty="0" smtClean="0">
                <a:latin typeface="+mn-lt"/>
              </a:rPr>
              <a:t> used in reference buffers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883932"/>
            <a:ext cx="7008812" cy="49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Bias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20392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8-bit Reference DAC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32801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1" y="4056645"/>
            <a:ext cx="6469380" cy="2047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472440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CMOS ref:</a:t>
            </a:r>
          </a:p>
          <a:p>
            <a:r>
              <a:rPr lang="en-US" dirty="0" smtClean="0">
                <a:latin typeface="+mn-lt"/>
              </a:rPr>
              <a:t>R-2R based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8236" y="1626628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Nominal ref:</a:t>
            </a:r>
          </a:p>
          <a:p>
            <a:r>
              <a:rPr lang="en-US" dirty="0" smtClean="0">
                <a:latin typeface="+mn-lt"/>
              </a:rPr>
              <a:t>Bandgap based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45687" cy="240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939665" cy="2800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4572000" y="2667000"/>
            <a:ext cx="266700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92126" y="2640419"/>
            <a:ext cx="2971800" cy="274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629400" y="3810000"/>
            <a:ext cx="228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Calibrate up to seven stages in Cold ADC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58000" y="5264003"/>
                <a:ext cx="2167453" cy="917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64003"/>
                <a:ext cx="2167453" cy="9174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Hardware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5479312"/>
            <a:ext cx="633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Digital calibration Engine. One for each ADC.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1243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610600" cy="685801"/>
          </a:xfrm>
        </p:spPr>
        <p:txBody>
          <a:bodyPr/>
          <a:lstStyle/>
          <a:p>
            <a:r>
              <a:rPr lang="en-US" dirty="0" smtClean="0"/>
              <a:t>Chip Top-Level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7298"/>
            <a:ext cx="7467600" cy="53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Data Formatter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838200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Conservative digital interface to COLDATA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16-bit data from 2 ADCs sent out via 8 LVDS output 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Each ADC word organized as 4 nibbles and interface operates at 64 Mb/s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One bit per clock (SDR) for robustness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0" y="2196946"/>
            <a:ext cx="5643335" cy="42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3657600"/>
            <a:ext cx="2644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 = “Top” ADC</a:t>
            </a:r>
          </a:p>
          <a:p>
            <a:r>
              <a:rPr lang="en-US" dirty="0" smtClean="0">
                <a:latin typeface="+mn-lt"/>
              </a:rPr>
              <a:t>B = “Bottom” ADC</a:t>
            </a:r>
          </a:p>
        </p:txBody>
      </p:sp>
    </p:spTree>
    <p:extLst>
      <p:ext uri="{BB962C8B-B14F-4D97-AF65-F5344CB8AC3E}">
        <p14:creationId xmlns:p14="http://schemas.microsoft.com/office/powerpoint/2010/main" val="27646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Domain Crossing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911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Solution: ADC bits are resampled and then handed off to core.</a:t>
            </a:r>
          </a:p>
          <a:p>
            <a:r>
              <a:rPr lang="en-US" dirty="0" smtClean="0">
                <a:latin typeface="+mn-lt"/>
              </a:rPr>
              <a:t>In case of metastability, handoff can be phase offset 180 degrees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095375"/>
            <a:ext cx="774223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Interface - UART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Cold ADC includes both an I2C and a UART-based interface for redundancy (both worked fine)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3847" y="2743200"/>
            <a:ext cx="3063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Custom byte-oriented UART interacts directly with register file to read and write calibration data and configuration bits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5008484" cy="231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724400"/>
            <a:ext cx="4953000" cy="15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3847" y="4876800"/>
            <a:ext cx="3063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1 MHz UART data is oversampled 16X by Cold ADC giving extremely conservative design with very low risk</a:t>
            </a:r>
          </a:p>
        </p:txBody>
      </p:sp>
    </p:spTree>
    <p:extLst>
      <p:ext uri="{BB962C8B-B14F-4D97-AF65-F5344CB8AC3E}">
        <p14:creationId xmlns:p14="http://schemas.microsoft.com/office/powerpoint/2010/main" val="10870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Interface – I2C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COLDATA communicates with FEMB using “I2C-like” protocol so COLDATA &lt;-&gt; Cold ADC communication with same protocol is a natural choice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9718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Robust version of I2C for long-term operation in cold temperature</a:t>
            </a:r>
          </a:p>
          <a:p>
            <a:endParaRPr lang="en-US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Independent cold-to-warm and warm-to-cold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CMOS logic levels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4981575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0668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*</a:t>
            </a:r>
            <a:endParaRPr lang="en-US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7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Configuration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Carl Grace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205029"/>
            <a:ext cx="483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Memory-mapped configuration bits and calibration data</a:t>
            </a:r>
          </a:p>
          <a:p>
            <a:r>
              <a:rPr lang="en-US" sz="1400" dirty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an </a:t>
            </a:r>
            <a:r>
              <a:rPr lang="en-US" sz="1400" dirty="0" smtClean="0">
                <a:latin typeface="+mn-lt"/>
              </a:rPr>
              <a:t>be accessed using either I2C (preferred) or UART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7140"/>
            <a:ext cx="4555682" cy="34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5" y="1310481"/>
            <a:ext cx="3523305" cy="396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4072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Chip ID </a:t>
            </a:r>
            <a:r>
              <a:rPr lang="en-US" sz="1400" dirty="0" smtClean="0">
                <a:latin typeface="+mn-lt"/>
              </a:rPr>
              <a:t>established </a:t>
            </a:r>
            <a:r>
              <a:rPr lang="en-US" sz="1400" dirty="0" smtClean="0">
                <a:latin typeface="+mn-lt"/>
              </a:rPr>
              <a:t>via bonding option</a:t>
            </a:r>
          </a:p>
        </p:txBody>
      </p:sp>
    </p:spTree>
    <p:extLst>
      <p:ext uri="{BB962C8B-B14F-4D97-AF65-F5344CB8AC3E}">
        <p14:creationId xmlns:p14="http://schemas.microsoft.com/office/powerpoint/2010/main" val="18837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Logic Memory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Carl Grace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47947"/>
              </p:ext>
            </p:extLst>
          </p:nvPr>
        </p:nvGraphicFramePr>
        <p:xfrm>
          <a:off x="1295400" y="1447800"/>
          <a:ext cx="6080760" cy="7360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13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Bit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[7]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[6]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[5]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[4:1]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[0]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Contents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Config</a:t>
                      </a:r>
                      <a:r>
                        <a:rPr lang="en-US" sz="1400" dirty="0">
                          <a:effectLst/>
                        </a:rPr>
                        <a:t> Flag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Which ADC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Which Weight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Stage Address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Which Byte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80861"/>
              </p:ext>
            </p:extLst>
          </p:nvPr>
        </p:nvGraphicFramePr>
        <p:xfrm>
          <a:off x="1600200" y="2514600"/>
          <a:ext cx="5562600" cy="32004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Address Range (Hex)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Content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FF-80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Configuration bits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7F-7E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ADC1 Offset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7D-60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ADC1, W2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5F-5E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ADC1 Gain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5D-40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ADC1, W0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3F-3E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ADC0 Offset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3D-20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ADC0, W2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1F-1E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ADC0 Gain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1D-00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ADC0, W0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7763" y="5867400"/>
            <a:ext cx="7514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Configuration bits fully defined in Cold ADC datasheet</a:t>
            </a:r>
          </a:p>
        </p:txBody>
      </p:sp>
    </p:spTree>
    <p:extLst>
      <p:ext uri="{BB962C8B-B14F-4D97-AF65-F5344CB8AC3E}">
        <p14:creationId xmlns:p14="http://schemas.microsoft.com/office/powerpoint/2010/main" val="42739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Register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565912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2386" y="2647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Register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1" y="5181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Register File stores all calibration weights. Externally readable and writeable.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Digital-On-Top Design Methodology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>
                <a:latin typeface="+mn-lt"/>
              </a:rPr>
              <a:pPr>
                <a:defRPr/>
              </a:pPr>
              <a:t>37</a:t>
            </a:fld>
            <a:endParaRPr lang="en-US" dirty="0">
              <a:latin typeface="+mn-lt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>
                <a:latin typeface="+mn-lt"/>
              </a:rPr>
              <a:t>Cold ADC – Review of Design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7BABEC9-510C-412C-A251-3CF37A48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2" y="1099929"/>
            <a:ext cx="8878957" cy="38033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+mn-lt"/>
              </a:rPr>
              <a:t>cal_unit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in an ADC is an independent digital block </a:t>
            </a:r>
          </a:p>
          <a:p>
            <a:pPr lvl="1"/>
            <a:r>
              <a:rPr lang="en-US" sz="1400" dirty="0">
                <a:latin typeface="+mn-lt"/>
              </a:rPr>
              <a:t>Verified the functionality on the post place and routed netlist along with SDF back annotation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Top level integration consists of placement of analog macro along with the digital read out logic</a:t>
            </a:r>
          </a:p>
          <a:p>
            <a:pPr lvl="1"/>
            <a:r>
              <a:rPr lang="en-US" sz="1400" dirty="0">
                <a:latin typeface="+mn-lt"/>
              </a:rPr>
              <a:t>Integrated using cadence automatic place and route tools</a:t>
            </a:r>
          </a:p>
          <a:p>
            <a:pPr lvl="1"/>
            <a:r>
              <a:rPr lang="en-US" sz="1400" dirty="0">
                <a:latin typeface="+mn-lt"/>
              </a:rPr>
              <a:t>Verified the post place and routed netlist of the full chip along with SDF back annotation</a:t>
            </a:r>
          </a:p>
          <a:p>
            <a:pPr lvl="1"/>
            <a:r>
              <a:rPr lang="en-US" sz="1400" dirty="0">
                <a:latin typeface="+mn-lt"/>
              </a:rPr>
              <a:t>During full chip verification </a:t>
            </a:r>
            <a:r>
              <a:rPr lang="en-US" sz="1400" dirty="0" smtClean="0">
                <a:latin typeface="+mn-lt"/>
              </a:rPr>
              <a:t>Verilog-AMS models </a:t>
            </a:r>
            <a:r>
              <a:rPr lang="en-US" sz="1400" dirty="0">
                <a:latin typeface="+mn-lt"/>
              </a:rPr>
              <a:t>for the analog macro has been included</a:t>
            </a:r>
          </a:p>
          <a:p>
            <a:pPr lvl="1"/>
            <a:r>
              <a:rPr lang="en-US" sz="1400" dirty="0">
                <a:latin typeface="+mn-lt"/>
              </a:rPr>
              <a:t>Full chain primary input to primary output of the chip as been verified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digital configuration and readout logic at the top level is immersed in deep n-well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Custom digital standard cell library (~225 cells)</a:t>
            </a:r>
          </a:p>
          <a:p>
            <a:pPr lvl="1"/>
            <a:r>
              <a:rPr lang="en-US" sz="1400" dirty="0">
                <a:latin typeface="+mn-lt"/>
              </a:rPr>
              <a:t>Channel length changed from 65nm 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 90nm</a:t>
            </a:r>
          </a:p>
          <a:p>
            <a:pPr lvl="1"/>
            <a:r>
              <a:rPr lang="en-US" sz="1400" dirty="0">
                <a:latin typeface="+mn-lt"/>
              </a:rPr>
              <a:t>Enough number of cells for digital logic 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</a:rPr>
              <a:t>Spectre</a:t>
            </a:r>
            <a:r>
              <a:rPr lang="en-US" sz="1600" dirty="0">
                <a:latin typeface="+mn-lt"/>
              </a:rPr>
              <a:t> models at </a:t>
            </a:r>
            <a:r>
              <a:rPr lang="en-US" sz="1600" dirty="0" err="1">
                <a:latin typeface="+mn-lt"/>
              </a:rPr>
              <a:t>LAr</a:t>
            </a:r>
            <a:r>
              <a:rPr lang="en-US" sz="1600" dirty="0">
                <a:latin typeface="+mn-lt"/>
              </a:rPr>
              <a:t> temperature are developed with in the DUNE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Timing libraries are characterized using Liberate tool for following corners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E4AA2F-F30A-4D25-BC24-74479DE2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876800"/>
            <a:ext cx="3034748" cy="1590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6C794D-ECE0-4B51-867E-C5865E697B80}"/>
              </a:ext>
            </a:extLst>
          </p:cNvPr>
          <p:cNvSpPr txBox="1"/>
          <p:nvPr/>
        </p:nvSpPr>
        <p:spPr>
          <a:xfrm>
            <a:off x="6355203" y="525638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For the next version of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Cold ADC,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digital supply will be 1.1V </a:t>
            </a:r>
          </a:p>
        </p:txBody>
      </p:sp>
    </p:spTree>
    <p:extLst>
      <p:ext uri="{BB962C8B-B14F-4D97-AF65-F5344CB8AC3E}">
        <p14:creationId xmlns:p14="http://schemas.microsoft.com/office/powerpoint/2010/main" val="41142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265652"/>
            <a:ext cx="3090105" cy="392913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65nm process, 9 metal stack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Chip size : 6860 </a:t>
            </a:r>
            <a:r>
              <a:rPr lang="en-US" sz="1800" dirty="0" smtClean="0"/>
              <a:t>µm </a:t>
            </a:r>
            <a:r>
              <a:rPr lang="en-US" sz="1800" dirty="0"/>
              <a:t>x 7610 </a:t>
            </a:r>
            <a:r>
              <a:rPr lang="en-US" sz="1800" dirty="0" smtClean="0"/>
              <a:t>µm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Full design flow, density filling, physical verification (DRC, LVS) cycle takes ~24hrs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AP metal was not used for routing except wire bonding pads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E9BC092-C33B-4083-80BF-49EEF3EB5608}"/>
              </a:ext>
            </a:extLst>
          </p:cNvPr>
          <p:cNvGrpSpPr/>
          <p:nvPr/>
        </p:nvGrpSpPr>
        <p:grpSpPr>
          <a:xfrm>
            <a:off x="3982366" y="944216"/>
            <a:ext cx="4704433" cy="5289108"/>
            <a:chOff x="3568192" y="944215"/>
            <a:chExt cx="5118608" cy="57547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69560EC-4EE7-4132-929E-ABFA9ADD0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096"/>
            <a:stretch/>
          </p:blipFill>
          <p:spPr>
            <a:xfrm>
              <a:off x="3568192" y="944215"/>
              <a:ext cx="5118608" cy="57547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65CE7B-AA16-4836-BFB5-C4245E57229A}"/>
                </a:ext>
              </a:extLst>
            </p:cNvPr>
            <p:cNvSpPr txBox="1"/>
            <p:nvPr/>
          </p:nvSpPr>
          <p:spPr>
            <a:xfrm>
              <a:off x="6707276" y="2332383"/>
              <a:ext cx="1585224" cy="502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n-lt"/>
                </a:rPr>
                <a:t>ADC0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C0D6290-4929-45E4-8AFE-73DB6DBEAC91}"/>
                </a:ext>
              </a:extLst>
            </p:cNvPr>
            <p:cNvSpPr txBox="1"/>
            <p:nvPr/>
          </p:nvSpPr>
          <p:spPr>
            <a:xfrm>
              <a:off x="6704849" y="4417718"/>
              <a:ext cx="1585224" cy="502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n-lt"/>
                </a:rPr>
                <a:t>ADC1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B21C27E-5320-4E86-8BD2-D618AC5F46BA}"/>
                </a:ext>
              </a:extLst>
            </p:cNvPr>
            <p:cNvSpPr txBox="1"/>
            <p:nvPr/>
          </p:nvSpPr>
          <p:spPr>
            <a:xfrm rot="5400000">
              <a:off x="3865226" y="3213619"/>
              <a:ext cx="1905888" cy="502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n-lt"/>
                </a:rPr>
                <a:t>BUFFER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7B32EC5-AE86-4DD2-AAF5-EF9262119F9B}"/>
                </a:ext>
              </a:extLst>
            </p:cNvPr>
            <p:cNvSpPr txBox="1"/>
            <p:nvPr/>
          </p:nvSpPr>
          <p:spPr>
            <a:xfrm rot="16200000">
              <a:off x="7219479" y="3466414"/>
              <a:ext cx="2244043" cy="33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DIGTAL READOUT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3F33EC2-09BC-41DD-93AE-4A2937FAB268}"/>
                </a:ext>
              </a:extLst>
            </p:cNvPr>
            <p:cNvSpPr txBox="1"/>
            <p:nvPr/>
          </p:nvSpPr>
          <p:spPr>
            <a:xfrm>
              <a:off x="3982367" y="5564695"/>
              <a:ext cx="1888346" cy="502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n-lt"/>
                </a:rPr>
                <a:t>BIAS REF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E678725-DED9-4EAE-8489-7093CF051D04}"/>
              </a:ext>
            </a:extLst>
          </p:cNvPr>
          <p:cNvSpPr/>
          <p:nvPr/>
        </p:nvSpPr>
        <p:spPr>
          <a:xfrm>
            <a:off x="4363028" y="1113184"/>
            <a:ext cx="3809195" cy="49080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7B34496-5AB0-4145-945D-16D209C49BB7}"/>
              </a:ext>
            </a:extLst>
          </p:cNvPr>
          <p:cNvCxnSpPr>
            <a:cxnSpLocks/>
          </p:cNvCxnSpPr>
          <p:nvPr/>
        </p:nvCxnSpPr>
        <p:spPr>
          <a:xfrm flipV="1">
            <a:off x="2859157" y="5497300"/>
            <a:ext cx="1331843" cy="362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76DA26-C891-409B-888E-1D7D9F3E5545}"/>
              </a:ext>
            </a:extLst>
          </p:cNvPr>
          <p:cNvSpPr txBox="1"/>
          <p:nvPr/>
        </p:nvSpPr>
        <p:spPr>
          <a:xfrm>
            <a:off x="1600200" y="5374934"/>
            <a:ext cx="12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Analog Macro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610600" cy="685801"/>
          </a:xfrm>
        </p:spPr>
        <p:txBody>
          <a:bodyPr/>
          <a:lstStyle/>
          <a:p>
            <a:r>
              <a:rPr lang="en-US" dirty="0" smtClean="0"/>
              <a:t>Digital-On-Top Design Methodology</a:t>
            </a:r>
            <a:endParaRPr lang="en-US" dirty="0"/>
          </a:p>
        </p:txBody>
      </p:sp>
      <p:sp>
        <p:nvSpPr>
          <p:cNvPr id="2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7840" y="6626978"/>
            <a:ext cx="354163" cy="215326"/>
          </a:xfrm>
        </p:spPr>
        <p:txBody>
          <a:bodyPr/>
          <a:lstStyle/>
          <a:p>
            <a:pPr>
              <a:defRPr/>
            </a:pPr>
            <a:fld id="{E76909FE-244B-004A-81A2-ED1190E49000}" type="slidenum">
              <a:rPr lang="en-US" smtClean="0">
                <a:latin typeface="+mn-lt"/>
              </a:rPr>
              <a:pPr>
                <a:defRPr/>
              </a:pPr>
              <a:t>38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3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610600" cy="685801"/>
          </a:xfrm>
        </p:spPr>
        <p:txBody>
          <a:bodyPr/>
          <a:lstStyle/>
          <a:p>
            <a:r>
              <a:rPr lang="en-US" dirty="0" smtClean="0"/>
              <a:t>ESD Strategy</a:t>
            </a:r>
            <a:endParaRPr lang="en-US" dirty="0"/>
          </a:p>
        </p:txBody>
      </p:sp>
      <p:sp>
        <p:nvSpPr>
          <p:cNvPr id="2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39AC6AC-83A7-4810-8F8F-E7B0B376C6D9}"/>
              </a:ext>
            </a:extLst>
          </p:cNvPr>
          <p:cNvGrpSpPr/>
          <p:nvPr/>
        </p:nvGrpSpPr>
        <p:grpSpPr>
          <a:xfrm>
            <a:off x="381000" y="1824925"/>
            <a:ext cx="8625923" cy="1837468"/>
            <a:chOff x="213277" y="618494"/>
            <a:chExt cx="11708295" cy="2494065"/>
          </a:xfrm>
        </p:grpSpPr>
        <p:sp>
          <p:nvSpPr>
            <p:cNvPr id="23" name="Rectangle: Rounded Corners 3">
              <a:extLst>
                <a:ext uri="{FF2B5EF4-FFF2-40B4-BE49-F238E27FC236}">
                  <a16:creationId xmlns:a16="http://schemas.microsoft.com/office/drawing/2014/main" xmlns="" id="{792C639F-C2CF-4AE5-ABD9-F33DFB3D7EF5}"/>
                </a:ext>
              </a:extLst>
            </p:cNvPr>
            <p:cNvSpPr/>
            <p:nvPr/>
          </p:nvSpPr>
          <p:spPr>
            <a:xfrm flipV="1">
              <a:off x="213277" y="618494"/>
              <a:ext cx="11708295" cy="2077276"/>
            </a:xfrm>
            <a:prstGeom prst="roundRect">
              <a:avLst/>
            </a:prstGeom>
            <a:noFill/>
            <a:ln w="38100">
              <a:solidFill>
                <a:srgbClr val="1404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86">
              <a:extLst>
                <a:ext uri="{FF2B5EF4-FFF2-40B4-BE49-F238E27FC236}">
                  <a16:creationId xmlns:a16="http://schemas.microsoft.com/office/drawing/2014/main" xmlns="" id="{6F2F9ACD-8D06-4864-8842-888150EFE287}"/>
                </a:ext>
              </a:extLst>
            </p:cNvPr>
            <p:cNvSpPr/>
            <p:nvPr/>
          </p:nvSpPr>
          <p:spPr>
            <a:xfrm flipV="1">
              <a:off x="332546" y="777520"/>
              <a:ext cx="11449879" cy="1182755"/>
            </a:xfrm>
            <a:prstGeom prst="roundRect">
              <a:avLst/>
            </a:prstGeom>
            <a:noFill/>
            <a:ln w="38100">
              <a:solidFill>
                <a:srgbClr val="FF07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xmlns="" id="{EA95919E-43F1-4B27-BCC0-0B1802460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230" y="1141611"/>
              <a:ext cx="2769680" cy="189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xmlns="" id="{599E7112-F7FE-49E4-BE14-0EAC70A85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474" y="1141611"/>
              <a:ext cx="2769680" cy="189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xmlns="" id="{A879500E-AE47-4B38-8C5C-453CDEDA1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779" y="1141611"/>
              <a:ext cx="2769680" cy="189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xmlns="" id="{28CDD42F-6946-4C82-97A2-8E696FFF03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0"/>
            <a:stretch/>
          </p:blipFill>
          <p:spPr bwMode="auto">
            <a:xfrm>
              <a:off x="1292621" y="1141611"/>
              <a:ext cx="2155081" cy="189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E95DC45-CE4B-40C6-BF57-1F7B2F4F96F4}"/>
                </a:ext>
              </a:extLst>
            </p:cNvPr>
            <p:cNvSpPr txBox="1"/>
            <p:nvPr/>
          </p:nvSpPr>
          <p:spPr>
            <a:xfrm>
              <a:off x="1537924" y="1031139"/>
              <a:ext cx="126188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Analog (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2.25V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E2882B4-FB37-46FB-8D09-5907F28C52A6}"/>
                </a:ext>
              </a:extLst>
            </p:cNvPr>
            <p:cNvSpPr txBox="1"/>
            <p:nvPr/>
          </p:nvSpPr>
          <p:spPr>
            <a:xfrm>
              <a:off x="4238515" y="1031139"/>
              <a:ext cx="122123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 (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2.25V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E0FB0F0-7CB2-4BF4-8226-38E96ABBD85F}"/>
                </a:ext>
              </a:extLst>
            </p:cNvPr>
            <p:cNvSpPr txBox="1"/>
            <p:nvPr/>
          </p:nvSpPr>
          <p:spPr>
            <a:xfrm>
              <a:off x="7063509" y="1031139"/>
              <a:ext cx="100463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(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1.1V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50E9BA2-3FED-44C9-BC88-120003168F5A}"/>
                </a:ext>
              </a:extLst>
            </p:cNvPr>
            <p:cNvSpPr txBox="1"/>
            <p:nvPr/>
          </p:nvSpPr>
          <p:spPr>
            <a:xfrm>
              <a:off x="9743430" y="1031139"/>
              <a:ext cx="105830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2.25V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D3D66F41-E153-4652-BBEA-91AEA9ED3D6C}"/>
                </a:ext>
              </a:extLst>
            </p:cNvPr>
            <p:cNvGrpSpPr/>
            <p:nvPr/>
          </p:nvGrpSpPr>
          <p:grpSpPr>
            <a:xfrm>
              <a:off x="1326691" y="2958671"/>
              <a:ext cx="1545329" cy="153888"/>
              <a:chOff x="1431466" y="3751533"/>
              <a:chExt cx="1545329" cy="153888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5FFB77D-A725-4090-9A53-99D14D14E935}"/>
                  </a:ext>
                </a:extLst>
              </p:cNvPr>
              <p:cNvSpPr txBox="1"/>
              <p:nvPr/>
            </p:nvSpPr>
            <p:spPr>
              <a:xfrm>
                <a:off x="1431466" y="3751533"/>
                <a:ext cx="34464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PDBxA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24720E3E-1DC5-4ED2-9AB5-AE70947A2CA5}"/>
                  </a:ext>
                </a:extLst>
              </p:cNvPr>
              <p:cNvSpPr txBox="1"/>
              <p:nvPr/>
            </p:nvSpPr>
            <p:spPr>
              <a:xfrm>
                <a:off x="1974504" y="3751533"/>
                <a:ext cx="43441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PVDD3A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A883708-3B1C-46C8-A9E7-4DB0AE4A9142}"/>
                  </a:ext>
                </a:extLst>
              </p:cNvPr>
              <p:cNvSpPr txBox="1"/>
              <p:nvPr/>
            </p:nvSpPr>
            <p:spPr>
              <a:xfrm>
                <a:off x="2580853" y="3751533"/>
                <a:ext cx="3959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PVSS2A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976481A1-880B-4784-BA45-B2F3FB633E56}"/>
                </a:ext>
              </a:extLst>
            </p:cNvPr>
            <p:cNvGrpSpPr/>
            <p:nvPr/>
          </p:nvGrpSpPr>
          <p:grpSpPr>
            <a:xfrm>
              <a:off x="6134581" y="2958671"/>
              <a:ext cx="2248506" cy="153888"/>
              <a:chOff x="740068" y="3751533"/>
              <a:chExt cx="2248506" cy="15388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E0703A37-6D99-44A7-A91A-DC62267E9025}"/>
                  </a:ext>
                </a:extLst>
              </p:cNvPr>
              <p:cNvSpPr txBox="1"/>
              <p:nvPr/>
            </p:nvSpPr>
            <p:spPr>
              <a:xfrm>
                <a:off x="740068" y="3751533"/>
                <a:ext cx="46487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PVSS2AC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F82D17F3-FDF6-404B-B7A1-B7A4A6A2CC86}"/>
                  </a:ext>
                </a:extLst>
              </p:cNvPr>
              <p:cNvSpPr txBox="1"/>
              <p:nvPr/>
            </p:nvSpPr>
            <p:spPr>
              <a:xfrm>
                <a:off x="1383841" y="3751533"/>
                <a:ext cx="413575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PDBxAC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A871F38F-5EDA-4C69-9230-77FC558D840D}"/>
                  </a:ext>
                </a:extLst>
              </p:cNvPr>
              <p:cNvSpPr txBox="1"/>
              <p:nvPr/>
            </p:nvSpPr>
            <p:spPr>
              <a:xfrm>
                <a:off x="1907829" y="3751533"/>
                <a:ext cx="50334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PVDD3AC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3B949CBB-2E95-43C7-A376-41FC71C390C7}"/>
                  </a:ext>
                </a:extLst>
              </p:cNvPr>
              <p:cNvSpPr txBox="1"/>
              <p:nvPr/>
            </p:nvSpPr>
            <p:spPr>
              <a:xfrm>
                <a:off x="2523703" y="3751533"/>
                <a:ext cx="46487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PVSS3AC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FCB81029-79F1-46FE-930A-244820F15569}"/>
                </a:ext>
              </a:extLst>
            </p:cNvPr>
            <p:cNvSpPr/>
            <p:nvPr/>
          </p:nvSpPr>
          <p:spPr>
            <a:xfrm>
              <a:off x="7935954" y="1486788"/>
              <a:ext cx="93621" cy="95250"/>
            </a:xfrm>
            <a:prstGeom prst="rect">
              <a:avLst/>
            </a:prstGeom>
            <a:solidFill>
              <a:srgbClr val="FF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F555498-437E-4758-9216-885D4D3728F6}"/>
                </a:ext>
              </a:extLst>
            </p:cNvPr>
            <p:cNvSpPr txBox="1"/>
            <p:nvPr/>
          </p:nvSpPr>
          <p:spPr>
            <a:xfrm>
              <a:off x="7944663" y="1462526"/>
              <a:ext cx="60914" cy="138499"/>
            </a:xfrm>
            <a:prstGeom prst="rect">
              <a:avLst/>
            </a:prstGeom>
            <a:solidFill>
              <a:srgbClr val="FF0015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2548517-9282-48CC-B467-D0A35B63CE8A}"/>
                </a:ext>
              </a:extLst>
            </p:cNvPr>
            <p:cNvSpPr/>
            <p:nvPr/>
          </p:nvSpPr>
          <p:spPr>
            <a:xfrm>
              <a:off x="5224463" y="1486788"/>
              <a:ext cx="90487" cy="95250"/>
            </a:xfrm>
            <a:prstGeom prst="rect">
              <a:avLst/>
            </a:prstGeom>
            <a:solidFill>
              <a:srgbClr val="FF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74FBFE3-7267-4321-97DB-6901B5E2D800}"/>
                </a:ext>
              </a:extLst>
            </p:cNvPr>
            <p:cNvSpPr/>
            <p:nvPr/>
          </p:nvSpPr>
          <p:spPr>
            <a:xfrm>
              <a:off x="2523964" y="1486788"/>
              <a:ext cx="90487" cy="95250"/>
            </a:xfrm>
            <a:prstGeom prst="rect">
              <a:avLst/>
            </a:prstGeom>
            <a:solidFill>
              <a:srgbClr val="FF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7644ED8-A8ED-4FCE-87C0-F5C44EA22512}"/>
                </a:ext>
              </a:extLst>
            </p:cNvPr>
            <p:cNvSpPr/>
            <p:nvPr/>
          </p:nvSpPr>
          <p:spPr>
            <a:xfrm>
              <a:off x="10638102" y="1471455"/>
              <a:ext cx="90487" cy="95250"/>
            </a:xfrm>
            <a:prstGeom prst="rect">
              <a:avLst/>
            </a:prstGeom>
            <a:solidFill>
              <a:srgbClr val="FF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FAA74265-4976-4141-846F-10280570C2A3}"/>
                </a:ext>
              </a:extLst>
            </p:cNvPr>
            <p:cNvGrpSpPr/>
            <p:nvPr/>
          </p:nvGrpSpPr>
          <p:grpSpPr>
            <a:xfrm>
              <a:off x="3427215" y="2958671"/>
              <a:ext cx="2185376" cy="153888"/>
              <a:chOff x="791419" y="3751533"/>
              <a:chExt cx="2185376" cy="15388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C417D70-8528-4626-8470-E98582408DAC}"/>
                  </a:ext>
                </a:extLst>
              </p:cNvPr>
              <p:cNvSpPr txBox="1"/>
              <p:nvPr/>
            </p:nvSpPr>
            <p:spPr>
              <a:xfrm>
                <a:off x="791419" y="3751533"/>
                <a:ext cx="3959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PVSS2A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227FFC5-F2FE-4A0C-8E1F-AAAE4A07AF35}"/>
                  </a:ext>
                </a:extLst>
              </p:cNvPr>
              <p:cNvSpPr txBox="1"/>
              <p:nvPr/>
            </p:nvSpPr>
            <p:spPr>
              <a:xfrm>
                <a:off x="1431466" y="3751533"/>
                <a:ext cx="34464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PDBxA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B85FAB92-3598-4BC9-A0DC-431AE7AE60BB}"/>
                  </a:ext>
                </a:extLst>
              </p:cNvPr>
              <p:cNvSpPr txBox="1"/>
              <p:nvPr/>
            </p:nvSpPr>
            <p:spPr>
              <a:xfrm>
                <a:off x="1974504" y="3751533"/>
                <a:ext cx="43441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PVDD3A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2D1F78C-B498-43EE-90E1-D331BC087595}"/>
                  </a:ext>
                </a:extLst>
              </p:cNvPr>
              <p:cNvSpPr txBox="1"/>
              <p:nvPr/>
            </p:nvSpPr>
            <p:spPr>
              <a:xfrm>
                <a:off x="2580853" y="3751533"/>
                <a:ext cx="3959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PVSS3A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6463617-C535-4745-8AF1-A81E337997C7}"/>
                </a:ext>
              </a:extLst>
            </p:cNvPr>
            <p:cNvGrpSpPr/>
            <p:nvPr/>
          </p:nvGrpSpPr>
          <p:grpSpPr>
            <a:xfrm>
              <a:off x="8871154" y="2958671"/>
              <a:ext cx="2147276" cy="153888"/>
              <a:chOff x="829519" y="3751533"/>
              <a:chExt cx="2147276" cy="15388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6F7CA4E-35A4-4CE4-8EE0-544D5F219D31}"/>
                  </a:ext>
                </a:extLst>
              </p:cNvPr>
              <p:cNvSpPr txBox="1"/>
              <p:nvPr/>
            </p:nvSpPr>
            <p:spPr>
              <a:xfrm>
                <a:off x="829519" y="3751533"/>
                <a:ext cx="3959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PVSS2A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B38CB46-BBD5-4B8A-9975-7E474A159D39}"/>
                  </a:ext>
                </a:extLst>
              </p:cNvPr>
              <p:cNvSpPr txBox="1"/>
              <p:nvPr/>
            </p:nvSpPr>
            <p:spPr>
              <a:xfrm>
                <a:off x="1431466" y="3751533"/>
                <a:ext cx="34464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PDBxA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5283D55-B332-468D-BE82-A5397A735E34}"/>
                  </a:ext>
                </a:extLst>
              </p:cNvPr>
              <p:cNvSpPr txBox="1"/>
              <p:nvPr/>
            </p:nvSpPr>
            <p:spPr>
              <a:xfrm>
                <a:off x="1974504" y="3751533"/>
                <a:ext cx="43441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PVDD3A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6789D9F-7CE2-48B3-AC05-1CDE332F5CA9}"/>
                  </a:ext>
                </a:extLst>
              </p:cNvPr>
              <p:cNvSpPr txBox="1"/>
              <p:nvPr/>
            </p:nvSpPr>
            <p:spPr>
              <a:xfrm>
                <a:off x="2580853" y="3751533"/>
                <a:ext cx="3959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PVSS3A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5">
              <a:extLst>
                <a:ext uri="{FF2B5EF4-FFF2-40B4-BE49-F238E27FC236}">
                  <a16:creationId xmlns:a16="http://schemas.microsoft.com/office/drawing/2014/main" xmlns="" id="{3C8579FE-C1D7-43F1-89C4-FAA5A0DD26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" t="39870" r="77702" b="6779"/>
            <a:stretch/>
          </p:blipFill>
          <p:spPr bwMode="auto">
            <a:xfrm>
              <a:off x="2561942" y="1898595"/>
              <a:ext cx="535349" cy="101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Connector: Curved 4">
              <a:extLst>
                <a:ext uri="{FF2B5EF4-FFF2-40B4-BE49-F238E27FC236}">
                  <a16:creationId xmlns:a16="http://schemas.microsoft.com/office/drawing/2014/main" xmlns="" id="{A5F3A9E2-8144-42C5-8D1F-F65E0295E7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251773" y="2184145"/>
              <a:ext cx="837698" cy="147445"/>
            </a:xfrm>
            <a:prstGeom prst="curvedConnector3">
              <a:avLst/>
            </a:prstGeom>
            <a:ln w="19050">
              <a:solidFill>
                <a:srgbClr val="0099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D959386-55C4-495E-BA1B-A21C6AF3BE9F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7051275" y="1424451"/>
            <a:ext cx="251067" cy="3977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27EEF97-7727-49A2-9375-E3F2E2FD7E32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7051275" y="1424451"/>
            <a:ext cx="48879" cy="5567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F7F6DD7-84C2-46BD-8A67-4210F4EA0B7B}"/>
              </a:ext>
            </a:extLst>
          </p:cNvPr>
          <p:cNvSpPr txBox="1"/>
          <p:nvPr/>
        </p:nvSpPr>
        <p:spPr>
          <a:xfrm>
            <a:off x="6271270" y="901231"/>
            <a:ext cx="15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protection rings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padring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A913818-885C-400D-A04C-3C2F087456E6}"/>
              </a:ext>
            </a:extLst>
          </p:cNvPr>
          <p:cNvSpPr txBox="1"/>
          <p:nvPr/>
        </p:nvSpPr>
        <p:spPr>
          <a:xfrm>
            <a:off x="231480" y="1219200"/>
            <a:ext cx="403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 used for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Cold ADC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: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55C7FD6-5C00-490A-A476-9FF44BD755D5}"/>
              </a:ext>
            </a:extLst>
          </p:cNvPr>
          <p:cNvSpPr/>
          <p:nvPr/>
        </p:nvSpPr>
        <p:spPr>
          <a:xfrm>
            <a:off x="449036" y="3846255"/>
            <a:ext cx="838402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General remarks: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ESD </a:t>
            </a:r>
            <a:r>
              <a:rPr lang="en-US" sz="1600" dirty="0">
                <a:latin typeface="+mn-lt"/>
              </a:rPr>
              <a:t>strategy follows TSMC’s </a:t>
            </a:r>
            <a:r>
              <a:rPr lang="en-US" sz="1600" dirty="0" smtClean="0">
                <a:latin typeface="+mn-lt"/>
              </a:rPr>
              <a:t>guidelines (same scheme used in COLDATA)</a:t>
            </a:r>
            <a:endParaRPr lang="en-US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PADs are from TSMC’s standard </a:t>
            </a:r>
            <a:r>
              <a:rPr lang="en-US" sz="1600" dirty="0" smtClean="0">
                <a:latin typeface="+mn-lt"/>
              </a:rPr>
              <a:t>library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One </a:t>
            </a:r>
            <a:r>
              <a:rPr lang="en-US" sz="1600" dirty="0">
                <a:latin typeface="+mn-lt"/>
              </a:rPr>
              <a:t>uninterrupted VSS for ESD in </a:t>
            </a:r>
            <a:r>
              <a:rPr lang="en-US" sz="1600" dirty="0" err="1">
                <a:latin typeface="+mn-lt"/>
              </a:rPr>
              <a:t>padring</a:t>
            </a:r>
            <a:endParaRPr lang="en-US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For each power domain, active RC-clamp protection cells are used between </a:t>
            </a:r>
            <a:r>
              <a:rPr lang="en-US" sz="1600" dirty="0" err="1">
                <a:latin typeface="+mn-lt"/>
              </a:rPr>
              <a:t>VDD</a:t>
            </a:r>
            <a:r>
              <a:rPr lang="en-US" sz="1600" dirty="0">
                <a:latin typeface="+mn-lt"/>
              </a:rPr>
              <a:t>-VSS.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Signal pads only have passive diode protection to VDD/VSS (</a:t>
            </a:r>
            <a:r>
              <a:rPr lang="en-US" sz="1600" dirty="0" err="1">
                <a:latin typeface="+mn-lt"/>
              </a:rPr>
              <a:t>PDBx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7840" y="6626978"/>
            <a:ext cx="354163" cy="215326"/>
          </a:xfrm>
        </p:spPr>
        <p:txBody>
          <a:bodyPr/>
          <a:lstStyle/>
          <a:p>
            <a:pPr>
              <a:defRPr/>
            </a:pPr>
            <a:fld id="{E76909FE-244B-004A-81A2-ED1190E49000}" type="slidenum">
              <a:rPr lang="en-US" smtClean="0">
                <a:latin typeface="+mn-lt"/>
              </a:rPr>
              <a:pPr>
                <a:defRPr/>
              </a:pPr>
              <a:t>39</a:t>
            </a:fld>
            <a:endParaRPr lang="en-US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29600" y="10668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*</a:t>
            </a:r>
            <a:endParaRPr lang="en-US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2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Technology Choices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>
                <a:latin typeface="+mn-lt"/>
              </a:rPr>
              <a:pPr>
                <a:defRPr/>
              </a:pPr>
              <a:t>4</a:t>
            </a:fld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81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ASIC implemented in 65 nm CMOS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leverages existing FNAL cold models 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facilitates potential future integration with COLDATA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Design follows conservative guidelines developed by BNL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power supplies reduced by 10%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minimum device length increased by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Analog blocks implemented with thick-oxide devices and high supply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Relaxes noise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Simplifies interface with </a:t>
            </a:r>
            <a:r>
              <a:rPr lang="en-US" sz="2000" dirty="0" err="1" smtClean="0">
                <a:latin typeface="+mn-lt"/>
              </a:rPr>
              <a:t>LArASIC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ASIC implemented using a digital-on-top design style</a:t>
            </a:r>
            <a:endParaRPr lang="en-US" dirty="0">
              <a:latin typeface="+mn-lt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739F76BB-0362-4B8C-B8AD-82653F781BE1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ASIC Designers</a:t>
            </a:r>
            <a:endParaRPr lang="en-US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-1"/>
            <a:ext cx="8610600" cy="6858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Contributors to Cold ADC Design</a:t>
            </a:r>
            <a:endParaRPr lang="en-US" kern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67840" y="6626978"/>
            <a:ext cx="354163" cy="215326"/>
          </a:xfrm>
        </p:spPr>
        <p:txBody>
          <a:bodyPr/>
          <a:lstStyle/>
          <a:p>
            <a:pPr>
              <a:defRPr/>
            </a:pPr>
            <a:fld id="{A049A5C2-F164-CF48-AFA0-50BD0CF45C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972270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Mietek </a:t>
            </a:r>
            <a:r>
              <a:rPr lang="en-US" sz="1800" dirty="0" err="1" smtClean="0">
                <a:latin typeface="+mn-lt"/>
              </a:rPr>
              <a:t>Dabrowski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Yuan Mei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Emerson Vernon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743271"/>
            <a:ext cx="2582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Dario </a:t>
            </a:r>
            <a:r>
              <a:rPr lang="en-US" sz="1800" dirty="0" err="1" smtClean="0">
                <a:latin typeface="+mn-lt"/>
              </a:rPr>
              <a:t>Gnani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Carl Grace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Tarun</a:t>
            </a:r>
            <a:r>
              <a:rPr lang="en-US" sz="1800" dirty="0" smtClean="0">
                <a:latin typeface="+mn-lt"/>
              </a:rPr>
              <a:t> Prakash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Heather Richardson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267670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Davide</a:t>
            </a:r>
            <a:r>
              <a:rPr lang="en-US" sz="1800" dirty="0" smtClean="0">
                <a:latin typeface="+mn-lt"/>
              </a:rPr>
              <a:t> Braga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Jim Huff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Sandeep </a:t>
            </a:r>
            <a:r>
              <a:rPr lang="en-US" sz="1800" dirty="0" err="1" smtClean="0">
                <a:latin typeface="+mn-lt"/>
              </a:rPr>
              <a:t>Miryala</a:t>
            </a:r>
            <a:r>
              <a:rPr lang="en-US" sz="1800" dirty="0">
                <a:latin typeface="+mn-lt"/>
              </a:rPr>
              <a:t>*</a:t>
            </a:r>
            <a:endParaRPr lang="en-US" sz="18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20533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BNL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500735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FNAL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89" y="510093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LBNL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02066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Gabriella </a:t>
            </a:r>
            <a:r>
              <a:rPr lang="en-US" sz="1800" dirty="0" err="1" smtClean="0">
                <a:latin typeface="+mn-lt"/>
              </a:rPr>
              <a:t>Carini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Hucheng Chen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33528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David Christian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Grzegorz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Deputch</a:t>
            </a:r>
            <a:r>
              <a:rPr lang="en-US" sz="1800" dirty="0" smtClean="0">
                <a:latin typeface="+mn-lt"/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4786015"/>
            <a:ext cx="1903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Dan Dwyer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Cheng-</a:t>
            </a:r>
            <a:r>
              <a:rPr lang="en-US" sz="1800" dirty="0" err="1" smtClean="0">
                <a:latin typeface="+mn-lt"/>
              </a:rPr>
              <a:t>Ju</a:t>
            </a:r>
            <a:r>
              <a:rPr lang="en-US" sz="1800" dirty="0" smtClean="0">
                <a:latin typeface="+mn-lt"/>
              </a:rPr>
              <a:t> 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Kam-Bui </a:t>
            </a:r>
            <a:r>
              <a:rPr lang="en-US" sz="1800" dirty="0" err="1" smtClean="0">
                <a:latin typeface="+mn-lt"/>
              </a:rPr>
              <a:t>Luk</a:t>
            </a:r>
            <a:endParaRPr lang="en-US" sz="18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8720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Advisors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1567" y="602603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*Now at BNL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82A4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624013" y="4248150"/>
            <a:ext cx="6483350" cy="704850"/>
            <a:chOff x="1471421" y="4474633"/>
            <a:chExt cx="6483360" cy="703987"/>
          </a:xfrm>
        </p:grpSpPr>
        <p:pic>
          <p:nvPicPr>
            <p:cNvPr id="11" name="Picture 5" descr="New_DOE_Logo_White_060208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421" y="4485746"/>
              <a:ext cx="26924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4649595" y="4474633"/>
              <a:ext cx="3305186" cy="703987"/>
              <a:chOff x="4971328" y="4203700"/>
              <a:chExt cx="3305186" cy="703987"/>
            </a:xfrm>
          </p:grpSpPr>
          <p:pic>
            <p:nvPicPr>
              <p:cNvPr id="13" name="Picture 4" descr="UClogo_rev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328" y="4207599"/>
                <a:ext cx="70009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4"/>
              <p:cNvSpPr txBox="1">
                <a:spLocks noChangeArrowheads="1"/>
              </p:cNvSpPr>
              <p:nvPr/>
            </p:nvSpPr>
            <p:spPr bwMode="auto">
              <a:xfrm>
                <a:off x="5774610" y="4203700"/>
                <a:ext cx="2501904" cy="70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37931725" indent="-37474525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chemeClr val="bg1"/>
                    </a:solidFill>
                    <a:latin typeface="Arial Black" charset="0"/>
                  </a:rPr>
                  <a:t>UNIVERSITY OF</a:t>
                </a:r>
              </a:p>
              <a:p>
                <a:pPr eaLnBrk="1" hangingPunct="1"/>
                <a:r>
                  <a:rPr lang="en-US" sz="2000" dirty="0">
                    <a:solidFill>
                      <a:schemeClr val="bg1"/>
                    </a:solidFill>
                    <a:latin typeface="Arial Black" charset="0"/>
                  </a:rPr>
                  <a:t>CALIFORNIA</a:t>
                </a:r>
              </a:p>
            </p:txBody>
          </p:sp>
        </p:grpSp>
      </p:grpSp>
      <p:pic>
        <p:nvPicPr>
          <p:cNvPr id="15" name="Picture 10" descr="TEID03_HD:Users:teid03:Desktop:WIP_Kelly_Howe:2 0 1 0:LBNL_PPT_Template_Revise:x images:Revised_logo_Tag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8762"/>
            <a:ext cx="22256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739F76BB-0362-4B8C-B8AD-82653F781BE1}" type="slidenum">
              <a:rPr lang="en-US" smtClean="0"/>
              <a:t>42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-1"/>
            <a:ext cx="8610600" cy="6858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82A47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Backup</a:t>
            </a:r>
            <a:endParaRPr lang="en-US" kern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67840" y="6626978"/>
            <a:ext cx="354163" cy="215326"/>
          </a:xfrm>
        </p:spPr>
        <p:txBody>
          <a:bodyPr/>
          <a:lstStyle/>
          <a:p>
            <a:pPr>
              <a:defRPr/>
            </a:pPr>
            <a:fld id="{A049A5C2-F164-CF48-AFA0-50BD0CF45C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Common-Mode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0DF6-B6CF-4349-A46C-6D25485906D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Conservative CMFB gives symmetric output loading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 reduced CM offset in exchange for larger CMFB load</a:t>
            </a:r>
            <a:endParaRPr lang="en-US" dirty="0" smtClean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4971"/>
            <a:ext cx="8578850" cy="27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ADSC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56343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VTHRESH{P/N} equal to </a:t>
            </a:r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calp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caln</a:t>
            </a:r>
            <a:endParaRPr lang="en-US" dirty="0" smtClean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7725"/>
            <a:ext cx="5552440" cy="3343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1056"/>
              </p:ext>
            </p:extLst>
          </p:nvPr>
        </p:nvGraphicFramePr>
        <p:xfrm>
          <a:off x="1417320" y="4491335"/>
          <a:ext cx="6080760" cy="823722"/>
        </p:xfrm>
        <a:graphic>
          <a:graphicData uri="http://schemas.openxmlformats.org/drawingml/2006/table">
            <a:tbl>
              <a:tblPr firstRow="1" firstCol="1" bandRow="1"/>
              <a:tblGrid>
                <a:gridCol w="868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LSB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459236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Stage Logic </a:t>
            </a:r>
            <a:r>
              <a:rPr lang="en-US" sz="1600" dirty="0">
                <a:latin typeface="+mn-lt"/>
              </a:rPr>
              <a:t>T</a:t>
            </a:r>
            <a:r>
              <a:rPr lang="en-US" sz="1600" dirty="0" smtClean="0">
                <a:latin typeface="+mn-lt"/>
              </a:rPr>
              <a:t>ruth Table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MDAC Op amp </a:t>
            </a:r>
            <a:r>
              <a:rPr lang="en-US" dirty="0" err="1" smtClean="0"/>
              <a:t>Gainboosters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600200"/>
            <a:ext cx="371951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541019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P-channel GB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41019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N-channel GB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93850"/>
            <a:ext cx="3795713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Reference (current ref)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4048" y="6015335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CMOS reference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929169"/>
            <a:ext cx="7161214" cy="50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3048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Adjust reference current using trim and monitor output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Risk Mitigation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04298"/>
              </p:ext>
            </p:extLst>
          </p:nvPr>
        </p:nvGraphicFramePr>
        <p:xfrm>
          <a:off x="685800" y="1066800"/>
          <a:ext cx="7924800" cy="5054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WORK-AROUND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Bypass (directly connect LArASIC to ADC)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ADC Reference</a:t>
                      </a:r>
                      <a:r>
                        <a:rPr lang="en-US" baseline="0" dirty="0" smtClean="0"/>
                        <a:t> Buffers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Bypass</a:t>
                      </a:r>
                      <a:r>
                        <a:rPr lang="en-US" baseline="0" dirty="0" smtClean="0"/>
                        <a:t> (use external references)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Bandgap 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Bypass (use CMOS-based</a:t>
                      </a:r>
                      <a:r>
                        <a:rPr lang="en-US" baseline="0" dirty="0" smtClean="0"/>
                        <a:t> reference, </a:t>
                      </a:r>
                      <a:r>
                        <a:rPr lang="en-US" dirty="0" smtClean="0"/>
                        <a:t>external BGR, or external references)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Bias Currents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adjustable</a:t>
                      </a:r>
                      <a:r>
                        <a:rPr lang="en-US" baseline="0" dirty="0" smtClean="0"/>
                        <a:t> to improve settling or reduce power at cold (for instance)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Calibrate off-line</a:t>
                      </a:r>
                      <a:r>
                        <a:rPr lang="en-US" baseline="0" dirty="0" smtClean="0"/>
                        <a:t> and load gain estimates into register 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Correction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uncalibrated (traditional) ADC output (expect</a:t>
                      </a:r>
                      <a:r>
                        <a:rPr lang="en-US" baseline="0" dirty="0" smtClean="0"/>
                        <a:t> about 10-bit linearity in this case)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Interface to COLDATA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Route ADC data throug</a:t>
                      </a:r>
                      <a:r>
                        <a:rPr lang="en-US" baseline="0" dirty="0" smtClean="0"/>
                        <a:t>h SSO (can still evaluate ADC performance)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</a:t>
                      </a:r>
                      <a:r>
                        <a:rPr lang="en-US" baseline="0" dirty="0" smtClean="0"/>
                        <a:t>n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and Write</a:t>
                      </a:r>
                      <a:r>
                        <a:rPr lang="en-US" baseline="0" dirty="0" smtClean="0"/>
                        <a:t> with either I2C or UART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ADC Gain Boosting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 gain booster kill switch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ADC Power Partitioning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46993"/>
              </p:ext>
            </p:extLst>
          </p:nvPr>
        </p:nvGraphicFramePr>
        <p:xfrm>
          <a:off x="762000" y="4572000"/>
          <a:ext cx="780992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0358">
                  <a:extLst>
                    <a:ext uri="{9D8B030D-6E8A-4147-A177-3AD203B41FA5}">
                      <a16:colId xmlns:a16="http://schemas.microsoft.com/office/drawing/2014/main" xmlns="" val="3697620546"/>
                    </a:ext>
                  </a:extLst>
                </a:gridCol>
                <a:gridCol w="5989568">
                  <a:extLst>
                    <a:ext uri="{9D8B030D-6E8A-4147-A177-3AD203B41FA5}">
                      <a16:colId xmlns:a16="http://schemas.microsoft.com/office/drawing/2014/main" xmlns="" val="3433613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41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2.25 V Analog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Amplifiers,</a:t>
                      </a:r>
                      <a:r>
                        <a:rPr lang="en-US" baseline="0" dirty="0" smtClean="0"/>
                        <a:t> references, comparator preamp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2.25 V 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Analog Switches, Comparator Latch, ADC Stage Logic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80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 V 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synthesized digital logic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59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2.25 V I/O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ESD Ring and LVDS drivers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63446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4688328" cy="3680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04800" y="4876800"/>
            <a:ext cx="457200" cy="762000"/>
          </a:xfrm>
          <a:prstGeom prst="rect">
            <a:avLst/>
          </a:prstGeom>
          <a:solidFill>
            <a:srgbClr val="00B050">
              <a:alpha val="45098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5638800"/>
            <a:ext cx="457200" cy="381000"/>
          </a:xfrm>
          <a:prstGeom prst="rect">
            <a:avLst/>
          </a:prstGeom>
          <a:solidFill>
            <a:srgbClr val="7030A0">
              <a:alpha val="45098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4800" y="6019800"/>
            <a:ext cx="457200" cy="381000"/>
          </a:xfrm>
          <a:prstGeom prst="rect">
            <a:avLst/>
          </a:prstGeom>
          <a:solidFill>
            <a:srgbClr val="00B0F0">
              <a:alpha val="45098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1" y="17526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Separating clean analog supplies from supplies with dynamic currents key to achieving low-noise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10668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*</a:t>
            </a:r>
            <a:endParaRPr lang="en-US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0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ADC Functional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730939" cy="3657600"/>
          </a:xfrm>
          <a:prstGeom prst="rect">
            <a:avLst/>
          </a:prstGeom>
        </p:spPr>
      </p:pic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Top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55803"/>
            <a:ext cx="3157855" cy="284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74196" y="4648200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ADC block diagram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9660" y="4572000"/>
            <a:ext cx="227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ADC stage transfer characteristic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7"/>
            <a:ext cx="50974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6526" y="5144869"/>
            <a:ext cx="612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Pipelined ADC capable of about 10-bits or so of raw accuracy (limited by cap mismatch and op amp finite gain)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573" y="971490"/>
            <a:ext cx="1842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Pipelined ADC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5791200"/>
            <a:ext cx="632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Key point</a:t>
            </a:r>
            <a:r>
              <a:rPr lang="en-US" sz="1600" dirty="0" smtClean="0">
                <a:latin typeface="+mn-lt"/>
              </a:rPr>
              <a:t>: gain errors don’t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inherently</a:t>
            </a:r>
            <a:r>
              <a:rPr lang="en-US" sz="1600" dirty="0" smtClean="0">
                <a:latin typeface="+mn-lt"/>
              </a:rPr>
              <a:t> cause nonlinearity. It appears only when assumed gain (i.e. the stage radix) is wrong.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09FE-244B-004A-81A2-ED1190E490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235714"/>
            <a:ext cx="632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Ideally stage gain exact power of 2, it that case we can simply concatenate bits to generate output code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2330"/>
            <a:ext cx="5051498" cy="49288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76498" y="2667000"/>
                <a:ext cx="3001911" cy="113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498" y="2667000"/>
                <a:ext cx="3001911" cy="11380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7924800" y="3733800"/>
            <a:ext cx="15240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026156" y="4599801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Need to measure this…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962400" y="3503860"/>
            <a:ext cx="685800" cy="649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886200" y="4175760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Size of jump = actual stage gain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59436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Deviations from 2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 nonlinearity</a:t>
            </a:r>
            <a:endParaRPr lang="en-US" sz="2000" dirty="0" smtClean="0">
              <a:latin typeface="+mn-lt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128828" y="6638987"/>
            <a:ext cx="3086100" cy="229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2A47"/>
                </a:solidFill>
              </a:defRPr>
            </a:lvl1pPr>
          </a:lstStyle>
          <a:p>
            <a:pPr algn="l"/>
            <a:r>
              <a:rPr lang="en-US" dirty="0" smtClean="0"/>
              <a:t>Cold ADC – Review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 Template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LBNL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23110</TotalTime>
  <Pages>12</Pages>
  <Words>2226</Words>
  <Application>Microsoft Office PowerPoint</Application>
  <PresentationFormat>On-screen Show (4:3)</PresentationFormat>
  <Paragraphs>517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LBNL Template</vt:lpstr>
      <vt:lpstr>Visio</vt:lpstr>
      <vt:lpstr>PowerPoint Presentation</vt:lpstr>
      <vt:lpstr>Introduction</vt:lpstr>
      <vt:lpstr>Chip Top-Level</vt:lpstr>
      <vt:lpstr>Technology Choices</vt:lpstr>
      <vt:lpstr>Design Risk Mitigation</vt:lpstr>
      <vt:lpstr>Cold ADC Power Partitioning</vt:lpstr>
      <vt:lpstr>Cold ADC Functional Block Diagram</vt:lpstr>
      <vt:lpstr>ADC Top Level</vt:lpstr>
      <vt:lpstr>Calibration Concept</vt:lpstr>
      <vt:lpstr>Calibration Concept (cont.)</vt:lpstr>
      <vt:lpstr>Back-to-Front Calibration</vt:lpstr>
      <vt:lpstr>ADC Stage</vt:lpstr>
      <vt:lpstr>Stage MDAC</vt:lpstr>
      <vt:lpstr>MDAC Op amp</vt:lpstr>
      <vt:lpstr>Switched-Capacitor Comparator</vt:lpstr>
      <vt:lpstr>PowerPoint Presentation</vt:lpstr>
      <vt:lpstr>Comparator Core</vt:lpstr>
      <vt:lpstr>Input Buffer</vt:lpstr>
      <vt:lpstr>Input Buffer</vt:lpstr>
      <vt:lpstr>Sample-and-Hold (SHA)</vt:lpstr>
      <vt:lpstr>SHA Array</vt:lpstr>
      <vt:lpstr>SHA</vt:lpstr>
      <vt:lpstr>Reference Buffers</vt:lpstr>
      <vt:lpstr>Reference Buffers (cont.)</vt:lpstr>
      <vt:lpstr>Reference Buffers (cont.)</vt:lpstr>
      <vt:lpstr>Configurable Bias System</vt:lpstr>
      <vt:lpstr>8-bit Reference DAC</vt:lpstr>
      <vt:lpstr>Calibration Hardware</vt:lpstr>
      <vt:lpstr>Calibration Hardware (cont.)</vt:lpstr>
      <vt:lpstr>Digital Data Formatter</vt:lpstr>
      <vt:lpstr>Clock Domain Crossing</vt:lpstr>
      <vt:lpstr>Control Interface - UART</vt:lpstr>
      <vt:lpstr>Control Interface – I2C</vt:lpstr>
      <vt:lpstr>Chip Configuration </vt:lpstr>
      <vt:lpstr>Configuration Logic Memory Map</vt:lpstr>
      <vt:lpstr>Calibration Register File</vt:lpstr>
      <vt:lpstr>Digital-On-Top Design Methodology</vt:lpstr>
      <vt:lpstr>Digital-On-Top Design Methodology</vt:lpstr>
      <vt:lpstr>ESD Strategy</vt:lpstr>
      <vt:lpstr>PowerPoint Presentation</vt:lpstr>
      <vt:lpstr>PowerPoint Presentation</vt:lpstr>
      <vt:lpstr>PowerPoint Presentation</vt:lpstr>
      <vt:lpstr>Common-Mode Feedback</vt:lpstr>
      <vt:lpstr>Stage ADSC</vt:lpstr>
      <vt:lpstr>MDAC Op amp Gainboosters</vt:lpstr>
      <vt:lpstr>CMOS Reference (current ref)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Circuits Group</dc:title>
  <dc:creator>Carl Grace</dc:creator>
  <cp:lastModifiedBy>Carl R. Grace</cp:lastModifiedBy>
  <cp:revision>400</cp:revision>
  <cp:lastPrinted>1999-05-10T19:56:23Z</cp:lastPrinted>
  <dcterms:created xsi:type="dcterms:W3CDTF">1999-06-18T20:18:01Z</dcterms:created>
  <dcterms:modified xsi:type="dcterms:W3CDTF">2020-02-03T03:57:27Z</dcterms:modified>
</cp:coreProperties>
</file>