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9"/>
  </p:notesMasterIdLst>
  <p:handoutMasterIdLst>
    <p:handoutMasterId r:id="rId10"/>
  </p:handoutMasterIdLst>
  <p:sldIdLst>
    <p:sldId id="268" r:id="rId3"/>
    <p:sldId id="957" r:id="rId4"/>
    <p:sldId id="956" r:id="rId5"/>
    <p:sldId id="961" r:id="rId6"/>
    <p:sldId id="960" r:id="rId7"/>
    <p:sldId id="963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>
          <p15:clr>
            <a:srgbClr val="A4A3A4"/>
          </p15:clr>
        </p15:guide>
        <p15:guide id="2" orient="horz" pos="4065">
          <p15:clr>
            <a:srgbClr val="A4A3A4"/>
          </p15:clr>
        </p15:guide>
        <p15:guide id="3" orient="horz" pos="3616">
          <p15:clr>
            <a:srgbClr val="A4A3A4"/>
          </p15:clr>
        </p15:guide>
        <p15:guide id="4" orient="horz" pos="476">
          <p15:clr>
            <a:srgbClr val="A4A3A4"/>
          </p15:clr>
        </p15:guide>
        <p15:guide id="5" orient="horz" pos="1443">
          <p15:clr>
            <a:srgbClr val="A4A3A4"/>
          </p15:clr>
        </p15:guide>
        <p15:guide id="6" orient="horz" pos="758">
          <p15:clr>
            <a:srgbClr val="A4A3A4"/>
          </p15:clr>
        </p15:guide>
        <p15:guide id="7" orient="horz" pos="985">
          <p15:clr>
            <a:srgbClr val="A4A3A4"/>
          </p15:clr>
        </p15:guide>
        <p15:guide id="8" orient="horz" pos="1876">
          <p15:clr>
            <a:srgbClr val="A4A3A4"/>
          </p15:clr>
        </p15:guide>
        <p15:guide id="9" pos="5473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48D6"/>
    <a:srgbClr val="35BC11"/>
    <a:srgbClr val="3EDB13"/>
    <a:srgbClr val="FF5300"/>
    <a:srgbClr val="FF5400"/>
    <a:srgbClr val="2B2AA6"/>
    <a:srgbClr val="6689FF"/>
    <a:srgbClr val="00DA66"/>
    <a:srgbClr val="E133A9"/>
    <a:srgbClr val="3C5A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88" autoAdjust="0"/>
    <p:restoredTop sz="86384" autoAdjust="0"/>
  </p:normalViewPr>
  <p:slideViewPr>
    <p:cSldViewPr snapToGrid="0">
      <p:cViewPr varScale="1">
        <p:scale>
          <a:sx n="129" d="100"/>
          <a:sy n="129" d="100"/>
        </p:scale>
        <p:origin x="1016" y="192"/>
      </p:cViewPr>
      <p:guideLst>
        <p:guide orient="horz" pos="4204"/>
        <p:guide orient="horz" pos="4065"/>
        <p:guide orient="horz" pos="3616"/>
        <p:guide orient="horz" pos="476"/>
        <p:guide orient="horz" pos="1443"/>
        <p:guide orient="horz" pos="758"/>
        <p:guide orient="horz" pos="985"/>
        <p:guide orient="horz" pos="1876"/>
        <p:guide pos="5473"/>
        <p:guide pos="2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7" d="100"/>
        <a:sy n="117" d="100"/>
      </p:scale>
      <p:origin x="0" y="0"/>
    </p:cViewPr>
  </p:sorterViewPr>
  <p:notesViewPr>
    <p:cSldViewPr snapToGrid="0" snapToObjects="1">
      <p:cViewPr varScale="1">
        <p:scale>
          <a:sx n="132" d="100"/>
          <a:sy n="132" d="100"/>
        </p:scale>
        <p:origin x="1768" y="1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2/2/20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2/2/20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263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FF5400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FF5400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FF5400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38250"/>
            <a:ext cx="8232771" cy="484663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0" i="0">
                <a:solidFill>
                  <a:srgbClr val="1248D6"/>
                </a:solidFill>
                <a:latin typeface="Helvetica"/>
              </a:defRPr>
            </a:lvl1pPr>
            <a:lvl2pPr marL="0" indent="27432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2000" b="0" i="0">
                <a:solidFill>
                  <a:srgbClr val="1248D6"/>
                </a:solidFill>
                <a:latin typeface="Helvetica"/>
              </a:defRPr>
            </a:lvl2pPr>
            <a:lvl3pPr marL="27432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800" b="0" i="0">
                <a:solidFill>
                  <a:srgbClr val="1248D6"/>
                </a:solidFill>
                <a:latin typeface="Helvetica"/>
              </a:defRPr>
            </a:lvl3pPr>
            <a:lvl4pPr marL="54864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1600" b="0" i="0">
                <a:solidFill>
                  <a:srgbClr val="1248D6"/>
                </a:solidFill>
                <a:latin typeface="Helvetica"/>
              </a:defRPr>
            </a:lvl4pPr>
            <a:lvl5pPr marL="82296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400" b="0" i="0">
                <a:solidFill>
                  <a:srgbClr val="1248D6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99316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FF54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99316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99316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David Christian | COLDADC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4029" y="1238250"/>
            <a:ext cx="4002017" cy="484663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0" i="0">
                <a:solidFill>
                  <a:srgbClr val="1248D6"/>
                </a:solidFill>
                <a:latin typeface="Helvetica"/>
              </a:defRPr>
            </a:lvl1pPr>
            <a:lvl2pPr marL="0" indent="27432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2000" b="0" i="0">
                <a:solidFill>
                  <a:srgbClr val="1248D6"/>
                </a:solidFill>
                <a:latin typeface="Helvetica"/>
              </a:defRPr>
            </a:lvl2pPr>
            <a:lvl3pPr marL="27432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800" b="0" i="0">
                <a:solidFill>
                  <a:srgbClr val="1248D6"/>
                </a:solidFill>
                <a:latin typeface="Helvetica"/>
              </a:defRPr>
            </a:lvl3pPr>
            <a:lvl4pPr marL="54864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1600" b="0" i="0">
                <a:solidFill>
                  <a:srgbClr val="1248D6"/>
                </a:solidFill>
                <a:latin typeface="Helvetica"/>
              </a:defRPr>
            </a:lvl4pPr>
            <a:lvl5pPr marL="82296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400" b="0" i="0">
                <a:solidFill>
                  <a:srgbClr val="1248D6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666493" y="1238250"/>
            <a:ext cx="4002017" cy="484663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0" i="0">
                <a:solidFill>
                  <a:srgbClr val="1248D6"/>
                </a:solidFill>
                <a:latin typeface="Helvetica"/>
              </a:defRPr>
            </a:lvl1pPr>
            <a:lvl2pPr marL="0" indent="27432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2000" b="0" i="0">
                <a:solidFill>
                  <a:srgbClr val="1248D6"/>
                </a:solidFill>
                <a:latin typeface="Helvetica"/>
              </a:defRPr>
            </a:lvl2pPr>
            <a:lvl3pPr marL="27432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800" b="0" i="0">
                <a:solidFill>
                  <a:srgbClr val="1248D6"/>
                </a:solidFill>
                <a:latin typeface="Helvetica"/>
              </a:defRPr>
            </a:lvl3pPr>
            <a:lvl4pPr marL="54864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1600" b="0" i="0">
                <a:solidFill>
                  <a:srgbClr val="1248D6"/>
                </a:solidFill>
                <a:latin typeface="Helvetica"/>
              </a:defRPr>
            </a:lvl4pPr>
            <a:lvl5pPr marL="82296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400" b="0" i="0">
                <a:solidFill>
                  <a:srgbClr val="1248D6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FF5400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86253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FF54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86253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86253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David Christian | COLDADC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FF5400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FF5400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FF5400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idx="11"/>
          </p:nvPr>
        </p:nvSpPr>
        <p:spPr>
          <a:xfrm>
            <a:off x="454029" y="1238250"/>
            <a:ext cx="4002017" cy="3899105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0" i="0">
                <a:solidFill>
                  <a:srgbClr val="1248D6"/>
                </a:solidFill>
                <a:latin typeface="Helvetica"/>
              </a:defRPr>
            </a:lvl1pPr>
            <a:lvl2pPr marL="0" indent="27432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2000" b="0" i="0">
                <a:solidFill>
                  <a:srgbClr val="1248D6"/>
                </a:solidFill>
                <a:latin typeface="Helvetica"/>
              </a:defRPr>
            </a:lvl2pPr>
            <a:lvl3pPr marL="27432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800" b="0" i="0">
                <a:solidFill>
                  <a:srgbClr val="1248D6"/>
                </a:solidFill>
                <a:latin typeface="Helvetica"/>
              </a:defRPr>
            </a:lvl3pPr>
            <a:lvl4pPr marL="54864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1600" b="0" i="0">
                <a:solidFill>
                  <a:srgbClr val="1248D6"/>
                </a:solidFill>
                <a:latin typeface="Helvetica"/>
              </a:defRPr>
            </a:lvl4pPr>
            <a:lvl5pPr marL="82296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400" b="0" i="0">
                <a:solidFill>
                  <a:srgbClr val="1248D6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Content Placeholder 2"/>
          <p:cNvSpPr>
            <a:spLocks noGrp="1"/>
          </p:cNvSpPr>
          <p:nvPr>
            <p:ph idx="12"/>
          </p:nvPr>
        </p:nvSpPr>
        <p:spPr>
          <a:xfrm>
            <a:off x="4684783" y="1238250"/>
            <a:ext cx="4002017" cy="3899105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0" i="0">
                <a:solidFill>
                  <a:srgbClr val="1248D6"/>
                </a:solidFill>
                <a:latin typeface="Helvetica"/>
              </a:defRPr>
            </a:lvl1pPr>
            <a:lvl2pPr marL="0" indent="27432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2000" b="0" i="0">
                <a:solidFill>
                  <a:srgbClr val="1248D6"/>
                </a:solidFill>
                <a:latin typeface="Helvetica"/>
              </a:defRPr>
            </a:lvl2pPr>
            <a:lvl3pPr marL="27432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800" b="0" i="0">
                <a:solidFill>
                  <a:srgbClr val="1248D6"/>
                </a:solidFill>
                <a:latin typeface="Helvetica"/>
              </a:defRPr>
            </a:lvl3pPr>
            <a:lvl4pPr marL="54864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1600" b="0" i="0">
                <a:solidFill>
                  <a:srgbClr val="1248D6"/>
                </a:solidFill>
                <a:latin typeface="Helvetica"/>
              </a:defRPr>
            </a:lvl4pPr>
            <a:lvl5pPr marL="82296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400" b="0" i="0">
                <a:solidFill>
                  <a:srgbClr val="1248D6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86253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FF54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86253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86253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David Christian | COLDADC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1248D6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FF5400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86253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FF54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86253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86253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David Christian | COLDADC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86253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FF54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86253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86253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David Christian | COLDADC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FF5400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4"/>
          </p:nvPr>
        </p:nvSpPr>
        <p:spPr>
          <a:xfrm>
            <a:off x="457204" y="1237610"/>
            <a:ext cx="3014278" cy="3709207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0" i="0">
                <a:solidFill>
                  <a:srgbClr val="1248D6"/>
                </a:solidFill>
                <a:latin typeface="Helvetica"/>
              </a:defRPr>
            </a:lvl1pPr>
            <a:lvl2pPr marL="0" indent="27432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2000" b="0" i="0">
                <a:solidFill>
                  <a:srgbClr val="1248D6"/>
                </a:solidFill>
                <a:latin typeface="Helvetica"/>
              </a:defRPr>
            </a:lvl2pPr>
            <a:lvl3pPr marL="27432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800" b="0" i="0">
                <a:solidFill>
                  <a:srgbClr val="1248D6"/>
                </a:solidFill>
                <a:latin typeface="Helvetica"/>
              </a:defRPr>
            </a:lvl3pPr>
            <a:lvl4pPr marL="54864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1600" b="0" i="0">
                <a:solidFill>
                  <a:srgbClr val="1248D6"/>
                </a:solidFill>
                <a:latin typeface="Helvetica"/>
              </a:defRPr>
            </a:lvl4pPr>
            <a:lvl5pPr marL="82296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400" b="0" i="0">
                <a:solidFill>
                  <a:srgbClr val="1248D6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38250"/>
            <a:ext cx="4959767" cy="485298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1248D6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FF5400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86253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FF54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86253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86253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David Christian | COLDADC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241851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1248D6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686118"/>
            <a:ext cx="8229596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FF5400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45925"/>
            <a:ext cx="8229600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FF5400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606657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FF54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606657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606657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David Christian | COLDADC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theme" Target="../theme/theme2.xml"/><Relationship Id="rId9" Type="http://schemas.openxmlformats.org/officeDocument/2006/relationships/image" Target="../media/image5.png"/><Relationship Id="rId10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10" name="Group 9"/>
          <p:cNvGrpSpPr/>
          <p:nvPr userDrawn="1"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cxnSp>
        <p:nvCxnSpPr>
          <p:cNvPr id="13" name="Straight Connector 12"/>
          <p:cNvCxnSpPr/>
          <p:nvPr userDrawn="1"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FF54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FF54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750" y="5921975"/>
            <a:ext cx="2998033" cy="6408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282" y="6514034"/>
            <a:ext cx="772868" cy="326075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457200" y="6500325"/>
            <a:ext cx="8229600" cy="0"/>
          </a:xfrm>
          <a:prstGeom prst="line">
            <a:avLst/>
          </a:prstGeom>
          <a:ln>
            <a:solidFill>
              <a:srgbClr val="FF54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606623"/>
            <a:ext cx="4189640" cy="15765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 smtClean="0"/>
              <a:t>David Christian | COLDADC Schedule</a:t>
            </a:r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606624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606624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FF54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8031" y="6540621"/>
            <a:ext cx="1307001" cy="2793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39" y="2051224"/>
            <a:ext cx="7327556" cy="2613468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5400"/>
                </a:solidFill>
              </a:rPr>
              <a:t>COLDADC Schedule</a:t>
            </a:r>
            <a:r>
              <a:rPr lang="en-US" sz="4000" dirty="0" smtClean="0">
                <a:solidFill>
                  <a:srgbClr val="FF5400"/>
                </a:solidFill>
              </a:rPr>
              <a:t/>
            </a:r>
            <a:br>
              <a:rPr lang="en-US" sz="4000" dirty="0" smtClean="0">
                <a:solidFill>
                  <a:srgbClr val="FF5400"/>
                </a:solidFill>
              </a:rPr>
            </a:br>
            <a:r>
              <a:rPr lang="en-US" sz="4000" dirty="0" smtClean="0">
                <a:solidFill>
                  <a:srgbClr val="FF5400"/>
                </a:solidFill>
              </a:rPr>
              <a:t/>
            </a:r>
            <a:br>
              <a:rPr lang="en-US" sz="4000" dirty="0" smtClean="0">
                <a:solidFill>
                  <a:srgbClr val="FF5400"/>
                </a:solidFill>
              </a:rPr>
            </a:br>
            <a:r>
              <a:rPr lang="en-US" sz="4000" dirty="0" smtClean="0"/>
              <a:t>David Christian</a:t>
            </a:r>
            <a:endParaRPr lang="en-US" sz="4000" dirty="0">
              <a:solidFill>
                <a:srgbClr val="FF5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79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COLDADC Redesign Team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Redesign will be done mostly by the same designers responsible for the first prototype.</a:t>
            </a:r>
          </a:p>
          <a:p>
            <a:pPr marL="342900" indent="-342900">
              <a:buFont typeface="Arial" charset="0"/>
              <a:buChar char="•"/>
            </a:pPr>
            <a:endParaRPr lang="en-US" dirty="0"/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General Responsibilities: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BNL: Input Buffers, Bandgap Reference Block,                                    Digital Synthesis &amp; </a:t>
            </a:r>
            <a:r>
              <a:rPr lang="en-US" dirty="0" err="1" smtClean="0"/>
              <a:t>PnR</a:t>
            </a:r>
            <a:r>
              <a:rPr lang="en-US" dirty="0" smtClean="0"/>
              <a:t> (Sandeep </a:t>
            </a:r>
            <a:r>
              <a:rPr lang="en-US" dirty="0" err="1" smtClean="0"/>
              <a:t>Miryala</a:t>
            </a:r>
            <a:r>
              <a:rPr lang="en-US" dirty="0" smtClean="0"/>
              <a:t> is now at BNL)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LBL: SHA, MUX, &amp; pipeline ADCs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Fermilab: Digital backend logic, Power On Reset, pad ring, final integration and verification.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Christian | COLDADC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625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Vertical size of ASIC will be increased by 120 microns, but floor plan will be modified only very slightly.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Pads on the left and right will not be moved; input routing will remain as is.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A small number of debug outputs will be removed (top and bottom).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The Power On Reset circuit will be added on the bottom right hand side.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No other modification will change the size of a circuit block</a:t>
            </a:r>
          </a:p>
          <a:p>
            <a:pPr marL="342900" indent="-342900">
              <a:buFont typeface="Arial" charset="0"/>
              <a:buChar char="•"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COLDADC Floor Plan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Christian | COLDADC Schedule</a:t>
            </a: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0E9BC092-C33B-4083-80BF-49EEF3EB5608}"/>
              </a:ext>
            </a:extLst>
          </p:cNvPr>
          <p:cNvGrpSpPr/>
          <p:nvPr/>
        </p:nvGrpSpPr>
        <p:grpSpPr>
          <a:xfrm>
            <a:off x="4684734" y="1089764"/>
            <a:ext cx="4177430" cy="4932123"/>
            <a:chOff x="3568192" y="944215"/>
            <a:chExt cx="5118608" cy="5754757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E69560EC-4EE7-4132-929E-ABFA9ADD09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7096"/>
            <a:stretch/>
          </p:blipFill>
          <p:spPr>
            <a:xfrm>
              <a:off x="3568192" y="944215"/>
              <a:ext cx="5118608" cy="5754757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DC65CE7B-AA16-4836-BFB5-C4245E57229A}"/>
                </a:ext>
              </a:extLst>
            </p:cNvPr>
            <p:cNvSpPr txBox="1"/>
            <p:nvPr/>
          </p:nvSpPr>
          <p:spPr>
            <a:xfrm>
              <a:off x="6707276" y="2332383"/>
              <a:ext cx="1585224" cy="5081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+mn-lt"/>
                </a:rPr>
                <a:t>ADC0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0C0D6290-4929-45E4-8AFE-73DB6DBEAC91}"/>
                </a:ext>
              </a:extLst>
            </p:cNvPr>
            <p:cNvSpPr txBox="1"/>
            <p:nvPr/>
          </p:nvSpPr>
          <p:spPr>
            <a:xfrm>
              <a:off x="6704849" y="4417718"/>
              <a:ext cx="1585224" cy="5081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+mn-lt"/>
                </a:rPr>
                <a:t>ADC1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8B21C27E-5320-4E86-8BD2-D618AC5F46BA}"/>
                </a:ext>
              </a:extLst>
            </p:cNvPr>
            <p:cNvSpPr txBox="1"/>
            <p:nvPr/>
          </p:nvSpPr>
          <p:spPr>
            <a:xfrm rot="5400000">
              <a:off x="3865226" y="3210682"/>
              <a:ext cx="1905888" cy="5081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+mn-lt"/>
                </a:rPr>
                <a:t>BUFFER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17B32EC5-AE86-4DD2-AAF5-EF9262119F9B}"/>
                </a:ext>
              </a:extLst>
            </p:cNvPr>
            <p:cNvSpPr txBox="1"/>
            <p:nvPr/>
          </p:nvSpPr>
          <p:spPr>
            <a:xfrm rot="16200000">
              <a:off x="7219479" y="3464456"/>
              <a:ext cx="2244044" cy="338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+mn-lt"/>
                </a:rPr>
                <a:t>DIGTAL READOUT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73F33EC2-09BC-41DD-93AE-4A2937FAB268}"/>
                </a:ext>
              </a:extLst>
            </p:cNvPr>
            <p:cNvSpPr txBox="1"/>
            <p:nvPr/>
          </p:nvSpPr>
          <p:spPr>
            <a:xfrm>
              <a:off x="3982367" y="5564695"/>
              <a:ext cx="1888345" cy="5081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+mn-lt"/>
                </a:rPr>
                <a:t>BIAS REF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9451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BNL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Input buffers are done.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Bandgap reference fix is understood, simulated at the schematic level, layout still needs modification.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RTL synthesis &amp; </a:t>
            </a:r>
            <a:r>
              <a:rPr lang="en-US" dirty="0" err="1" smtClean="0"/>
              <a:t>PnR</a:t>
            </a:r>
            <a:r>
              <a:rPr lang="en-US" dirty="0" smtClean="0"/>
              <a:t> can start now.</a:t>
            </a:r>
            <a:endParaRPr lang="en-US" dirty="0"/>
          </a:p>
          <a:p>
            <a:pPr marL="342900" lvl="1" indent="-342900">
              <a:buFont typeface="Arial" charset="0"/>
              <a:buChar char="•"/>
            </a:pPr>
            <a:r>
              <a:rPr lang="en-US" dirty="0" smtClean="0"/>
              <a:t>LBL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Changes in digital logic (</a:t>
            </a:r>
            <a:r>
              <a:rPr lang="en-US" dirty="0" err="1" smtClean="0"/>
              <a:t>autocalibration</a:t>
            </a:r>
            <a:r>
              <a:rPr lang="en-US" dirty="0" smtClean="0"/>
              <a:t> &amp; </a:t>
            </a:r>
            <a:r>
              <a:rPr lang="en-US" dirty="0" err="1" smtClean="0"/>
              <a:t>overrange</a:t>
            </a:r>
            <a:r>
              <a:rPr lang="en-US" dirty="0" smtClean="0"/>
              <a:t> protection) are understood, RTL modification is next.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After RTL synthesis &amp; </a:t>
            </a:r>
            <a:r>
              <a:rPr lang="en-US" dirty="0" err="1" smtClean="0"/>
              <a:t>PnR</a:t>
            </a:r>
            <a:r>
              <a:rPr lang="en-US" dirty="0" smtClean="0"/>
              <a:t>, LBL will place digital logic into analog block(s)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Pipeline ADC: design of improved </a:t>
            </a:r>
            <a:r>
              <a:rPr lang="en-US" dirty="0" err="1" smtClean="0"/>
              <a:t>OpAmp</a:t>
            </a:r>
            <a:r>
              <a:rPr lang="en-US" dirty="0" smtClean="0"/>
              <a:t> is done; layout and post-layout simulation is next.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Changes to MUX are minor; layout is next.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Last step before full-chip integration is mixed-mode simulation including layout </a:t>
            </a:r>
            <a:r>
              <a:rPr lang="en-US" dirty="0" err="1" smtClean="0"/>
              <a:t>parasitics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David Christian | COLDADC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440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FNAL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Modification to backend logic (reset state machine and MUX sequencing)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RTL has been written and simulated; next step is </a:t>
            </a:r>
            <a:r>
              <a:rPr lang="en-US" dirty="0" err="1" smtClean="0"/>
              <a:t>PnR</a:t>
            </a:r>
            <a:r>
              <a:rPr lang="en-US" dirty="0" smtClean="0"/>
              <a:t>.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dirty="0" smtClean="0"/>
              <a:t>Power On Reset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POR from COLDATA will be used.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Layout needs minor modification (one of the existing pads will be used for disable input)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dirty="0" smtClean="0"/>
              <a:t>Verification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Christian </a:t>
            </a:r>
            <a:r>
              <a:rPr lang="en-US" dirty="0" err="1" smtClean="0"/>
              <a:t>Gingu</a:t>
            </a:r>
            <a:r>
              <a:rPr lang="en-US" dirty="0" smtClean="0"/>
              <a:t> will do much of the verification (working with direction from Jim Hoff)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dirty="0" smtClean="0"/>
              <a:t>Final Assembly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err="1" smtClean="0"/>
              <a:t>Davide</a:t>
            </a:r>
            <a:r>
              <a:rPr lang="en-US" dirty="0" smtClean="0"/>
              <a:t> Braga and Sandeep </a:t>
            </a:r>
            <a:r>
              <a:rPr lang="en-US" dirty="0" err="1" smtClean="0"/>
              <a:t>Miryala</a:t>
            </a:r>
            <a:r>
              <a:rPr lang="en-US" dirty="0" smtClean="0"/>
              <a:t> (BNL) will do the final assembly, DRC, LVS checking, etc.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Christian | COLDADC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418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Schedule: Submission Date = April 22 (11 weeks from today)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856092368"/>
              </p:ext>
            </p:extLst>
          </p:nvPr>
        </p:nvGraphicFramePr>
        <p:xfrm>
          <a:off x="454025" y="1238250"/>
          <a:ext cx="8232774" cy="499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150"/>
                <a:gridCol w="1490598"/>
                <a:gridCol w="1315232"/>
                <a:gridCol w="1741118"/>
                <a:gridCol w="1027135"/>
                <a:gridCol w="158454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Analog</a:t>
                      </a:r>
                      <a:r>
                        <a:rPr lang="en-US" baseline="0" dirty="0" smtClean="0"/>
                        <a:t> Design &amp; Simulation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Analog Layout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Write &amp; Synthesize</a:t>
                      </a:r>
                      <a:r>
                        <a:rPr lang="en-US" baseline="0" dirty="0" smtClean="0"/>
                        <a:t> RTL; Verify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Full Chip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PnR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Final Assembly &amp; Verification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856417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0615">
  <a:themeElements>
    <a:clrScheme name="DUNE 1">
      <a:dk1>
        <a:srgbClr val="BC5F2B"/>
      </a:dk1>
      <a:lt1>
        <a:srgbClr val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52072</TotalTime>
  <Words>446</Words>
  <Application>Microsoft Macintosh PowerPoint</Application>
  <PresentationFormat>On-screen Show (4:3)</PresentationFormat>
  <Paragraphs>71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Calibri</vt:lpstr>
      <vt:lpstr>Geneva</vt:lpstr>
      <vt:lpstr>Helvetica</vt:lpstr>
      <vt:lpstr>Lucida Grande</vt:lpstr>
      <vt:lpstr>Arial</vt:lpstr>
      <vt:lpstr>Dune Template_050615</vt:lpstr>
      <vt:lpstr>LBNF Content-Footer Theme</vt:lpstr>
      <vt:lpstr>COLDADC Schedule  David Christian</vt:lpstr>
      <vt:lpstr>COLDADC Redesign Team</vt:lpstr>
      <vt:lpstr>COLDADC Floor Plan</vt:lpstr>
      <vt:lpstr>Status</vt:lpstr>
      <vt:lpstr>FNAL</vt:lpstr>
      <vt:lpstr>Schedule: Submission Date = April 22 (11 weeks from today)</vt:lpstr>
    </vt:vector>
  </TitlesOfParts>
  <Company>Sandbox Studio</Company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David Christian</cp:lastModifiedBy>
  <cp:revision>900</cp:revision>
  <cp:lastPrinted>2018-02-01T06:37:46Z</cp:lastPrinted>
  <dcterms:created xsi:type="dcterms:W3CDTF">2015-04-30T14:29:22Z</dcterms:created>
  <dcterms:modified xsi:type="dcterms:W3CDTF">2020-02-03T12:44:17Z</dcterms:modified>
</cp:coreProperties>
</file>