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41"/>
  </p:notesMasterIdLst>
  <p:handoutMasterIdLst>
    <p:handoutMasterId r:id="rId42"/>
  </p:handoutMasterIdLst>
  <p:sldIdLst>
    <p:sldId id="268" r:id="rId3"/>
    <p:sldId id="953" r:id="rId4"/>
    <p:sldId id="917" r:id="rId5"/>
    <p:sldId id="918" r:id="rId6"/>
    <p:sldId id="919" r:id="rId7"/>
    <p:sldId id="958" r:id="rId8"/>
    <p:sldId id="925" r:id="rId9"/>
    <p:sldId id="923" r:id="rId10"/>
    <p:sldId id="926" r:id="rId11"/>
    <p:sldId id="927" r:id="rId12"/>
    <p:sldId id="928" r:id="rId13"/>
    <p:sldId id="929" r:id="rId14"/>
    <p:sldId id="930" r:id="rId15"/>
    <p:sldId id="931" r:id="rId16"/>
    <p:sldId id="963" r:id="rId17"/>
    <p:sldId id="942" r:id="rId18"/>
    <p:sldId id="943" r:id="rId19"/>
    <p:sldId id="944" r:id="rId20"/>
    <p:sldId id="945" r:id="rId21"/>
    <p:sldId id="946" r:id="rId22"/>
    <p:sldId id="951" r:id="rId23"/>
    <p:sldId id="947" r:id="rId24"/>
    <p:sldId id="948" r:id="rId25"/>
    <p:sldId id="949" r:id="rId26"/>
    <p:sldId id="950" r:id="rId27"/>
    <p:sldId id="934" r:id="rId28"/>
    <p:sldId id="955" r:id="rId29"/>
    <p:sldId id="956" r:id="rId30"/>
    <p:sldId id="936" r:id="rId31"/>
    <p:sldId id="937" r:id="rId32"/>
    <p:sldId id="938" r:id="rId33"/>
    <p:sldId id="939" r:id="rId34"/>
    <p:sldId id="940" r:id="rId35"/>
    <p:sldId id="941" r:id="rId36"/>
    <p:sldId id="957" r:id="rId37"/>
    <p:sldId id="959" r:id="rId38"/>
    <p:sldId id="960" r:id="rId39"/>
    <p:sldId id="961"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204">
          <p15:clr>
            <a:srgbClr val="A4A3A4"/>
          </p15:clr>
        </p15:guide>
        <p15:guide id="2" orient="horz" pos="4065">
          <p15:clr>
            <a:srgbClr val="A4A3A4"/>
          </p15:clr>
        </p15:guide>
        <p15:guide id="3" orient="horz" pos="3616">
          <p15:clr>
            <a:srgbClr val="A4A3A4"/>
          </p15:clr>
        </p15:guide>
        <p15:guide id="4" orient="horz" pos="476">
          <p15:clr>
            <a:srgbClr val="A4A3A4"/>
          </p15:clr>
        </p15:guide>
        <p15:guide id="5" orient="horz" pos="1443">
          <p15:clr>
            <a:srgbClr val="A4A3A4"/>
          </p15:clr>
        </p15:guide>
        <p15:guide id="6" orient="horz" pos="758">
          <p15:clr>
            <a:srgbClr val="A4A3A4"/>
          </p15:clr>
        </p15:guide>
        <p15:guide id="7" orient="horz" pos="985">
          <p15:clr>
            <a:srgbClr val="A4A3A4"/>
          </p15:clr>
        </p15:guide>
        <p15:guide id="8" orient="horz" pos="1876">
          <p15:clr>
            <a:srgbClr val="A4A3A4"/>
          </p15:clr>
        </p15:guide>
        <p15:guide id="9" pos="5473">
          <p15:clr>
            <a:srgbClr val="A4A3A4"/>
          </p15:clr>
        </p15:guide>
        <p15:guide id="10" pos="28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8D6"/>
    <a:srgbClr val="35BC11"/>
    <a:srgbClr val="3EDB13"/>
    <a:srgbClr val="FF5300"/>
    <a:srgbClr val="FF5400"/>
    <a:srgbClr val="2B2AA6"/>
    <a:srgbClr val="6689FF"/>
    <a:srgbClr val="00DA66"/>
    <a:srgbClr val="E133A9"/>
    <a:srgbClr val="3C5A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99" autoAdjust="0"/>
    <p:restoredTop sz="86379" autoAdjust="0"/>
  </p:normalViewPr>
  <p:slideViewPr>
    <p:cSldViewPr snapToGrid="0">
      <p:cViewPr varScale="1">
        <p:scale>
          <a:sx n="87" d="100"/>
          <a:sy n="87" d="100"/>
        </p:scale>
        <p:origin x="1328" y="184"/>
      </p:cViewPr>
      <p:guideLst>
        <p:guide orient="horz" pos="4204"/>
        <p:guide orient="horz" pos="4065"/>
        <p:guide orient="horz" pos="3616"/>
        <p:guide orient="horz" pos="476"/>
        <p:guide orient="horz" pos="1443"/>
        <p:guide orient="horz" pos="758"/>
        <p:guide orient="horz" pos="985"/>
        <p:guide orient="horz" pos="1876"/>
        <p:guide pos="5473"/>
        <p:guide pos="2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7" d="100"/>
        <a:sy n="117" d="100"/>
      </p:scale>
      <p:origin x="0" y="0"/>
    </p:cViewPr>
  </p:sorterViewPr>
  <p:notesViewPr>
    <p:cSldViewPr snapToGrid="0" snapToObjects="1">
      <p:cViewPr varScale="1">
        <p:scale>
          <a:sx n="132" d="100"/>
          <a:sy n="132" d="100"/>
        </p:scale>
        <p:origin x="1768" y="1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2/4/20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dirty="0"/>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2/4/20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dirty="0"/>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a:t>
            </a:fld>
            <a:endParaRPr lang="en-US" dirty="0"/>
          </a:p>
        </p:txBody>
      </p:sp>
    </p:spTree>
    <p:extLst>
      <p:ext uri="{BB962C8B-B14F-4D97-AF65-F5344CB8AC3E}">
        <p14:creationId xmlns:p14="http://schemas.microsoft.com/office/powerpoint/2010/main" val="1785263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3</a:t>
            </a:fld>
            <a:endParaRPr lang="en-US" dirty="0"/>
          </a:p>
        </p:txBody>
      </p:sp>
    </p:spTree>
    <p:extLst>
      <p:ext uri="{BB962C8B-B14F-4D97-AF65-F5344CB8AC3E}">
        <p14:creationId xmlns:p14="http://schemas.microsoft.com/office/powerpoint/2010/main" val="166196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PFD</a:t>
            </a:r>
            <a:r>
              <a:rPr lang="en-US" baseline="0" dirty="0" smtClean="0"/>
              <a:t> = Phase &amp; Frequency Detector</a:t>
            </a:r>
          </a:p>
          <a:p>
            <a:r>
              <a:rPr lang="en-US" dirty="0" smtClean="0"/>
              <a:t>LPF = Low Pass</a:t>
            </a:r>
            <a:r>
              <a:rPr lang="en-US" baseline="0" dirty="0" smtClean="0"/>
              <a:t> Filter</a:t>
            </a:r>
          </a:p>
          <a:p>
            <a:r>
              <a:rPr lang="en-US" baseline="0" dirty="0" smtClean="0"/>
              <a:t>VCO = Voltage Controlled Oscillator</a:t>
            </a:r>
          </a:p>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7</a:t>
            </a:fld>
            <a:endParaRPr lang="en-US" dirty="0"/>
          </a:p>
        </p:txBody>
      </p:sp>
    </p:spTree>
    <p:extLst>
      <p:ext uri="{BB962C8B-B14F-4D97-AF65-F5344CB8AC3E}">
        <p14:creationId xmlns:p14="http://schemas.microsoft.com/office/powerpoint/2010/main" val="1263187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FF5400"/>
                </a:solidFill>
                <a:latin typeface="Helvetica"/>
                <a:cs typeface="Helvetica"/>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FF5400"/>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42202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15" name="Content Placeholder 2"/>
          <p:cNvSpPr>
            <a:spLocks noGrp="1"/>
          </p:cNvSpPr>
          <p:nvPr>
            <p:ph idx="11"/>
          </p:nvPr>
        </p:nvSpPr>
        <p:spPr>
          <a:xfrm>
            <a:off x="454029" y="1238250"/>
            <a:ext cx="8232771" cy="4846638"/>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879219" y="6599316"/>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US" smtClean="0">
                <a:latin typeface="Helvetica"/>
                <a:cs typeface="Helvetica"/>
              </a:rPr>
              <a:t>Feb. 5, 2020</a:t>
            </a:r>
            <a:endParaRPr lang="en-US" dirty="0">
              <a:latin typeface="Helvetica"/>
              <a:cs typeface="Helvetica"/>
            </a:endParaRPr>
          </a:p>
        </p:txBody>
      </p:sp>
      <p:sp>
        <p:nvSpPr>
          <p:cNvPr id="10" name="Slide Number Placeholder 5"/>
          <p:cNvSpPr>
            <a:spLocks noGrp="1"/>
          </p:cNvSpPr>
          <p:nvPr>
            <p:ph type="sldNum" sz="quarter" idx="4"/>
          </p:nvPr>
        </p:nvSpPr>
        <p:spPr>
          <a:xfrm>
            <a:off x="454026" y="6599316"/>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1" name="Footer Placeholder 4"/>
          <p:cNvSpPr>
            <a:spLocks noGrp="1"/>
          </p:cNvSpPr>
          <p:nvPr>
            <p:ph type="ftr" sz="quarter" idx="3"/>
          </p:nvPr>
        </p:nvSpPr>
        <p:spPr>
          <a:xfrm>
            <a:off x="1877785" y="6599316"/>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2"/>
          <p:cNvSpPr>
            <a:spLocks noGrp="1"/>
          </p:cNvSpPr>
          <p:nvPr>
            <p:ph idx="11"/>
          </p:nvPr>
        </p:nvSpPr>
        <p:spPr>
          <a:xfrm>
            <a:off x="454029" y="1238250"/>
            <a:ext cx="4002017" cy="4846638"/>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2"/>
          </p:nvPr>
        </p:nvSpPr>
        <p:spPr>
          <a:xfrm>
            <a:off x="4666493" y="1238250"/>
            <a:ext cx="4002017" cy="4846638"/>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586253"/>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US" smtClean="0">
                <a:latin typeface="Helvetica"/>
                <a:cs typeface="Helvetica"/>
              </a:rPr>
              <a:t>Feb. 5, 2020</a:t>
            </a:r>
            <a:endParaRPr lang="en-US" dirty="0">
              <a:latin typeface="Helvetica"/>
              <a:cs typeface="Helvetica"/>
            </a:endParaRPr>
          </a:p>
        </p:txBody>
      </p:sp>
      <p:sp>
        <p:nvSpPr>
          <p:cNvPr id="10" name="Slide Number Placeholder 5"/>
          <p:cNvSpPr>
            <a:spLocks noGrp="1"/>
          </p:cNvSpPr>
          <p:nvPr>
            <p:ph type="sldNum" sz="quarter" idx="4"/>
          </p:nvPr>
        </p:nvSpPr>
        <p:spPr>
          <a:xfrm>
            <a:off x="454026" y="6586253"/>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1" name="Footer Placeholder 4"/>
          <p:cNvSpPr>
            <a:spLocks noGrp="1"/>
          </p:cNvSpPr>
          <p:nvPr>
            <p:ph type="ftr" sz="quarter" idx="3"/>
          </p:nvPr>
        </p:nvSpPr>
        <p:spPr>
          <a:xfrm>
            <a:off x="1877785" y="6586253"/>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4820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FF5400"/>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Text Placeholder 2"/>
          <p:cNvSpPr>
            <a:spLocks noGrp="1"/>
          </p:cNvSpPr>
          <p:nvPr>
            <p:ph type="body" idx="13"/>
          </p:nvPr>
        </p:nvSpPr>
        <p:spPr>
          <a:xfrm>
            <a:off x="4683195" y="5347368"/>
            <a:ext cx="4003605" cy="737519"/>
          </a:xfrm>
          <a:prstGeom prst="rect">
            <a:avLst/>
          </a:prstGeom>
        </p:spPr>
        <p:txBody>
          <a:bodyPr lIns="0" tIns="0" rIns="0" bIns="0" anchor="t" anchorCtr="0"/>
          <a:lstStyle>
            <a:lvl1pPr marL="0" indent="0">
              <a:buNone/>
              <a:defRPr sz="1600" b="0" i="0" baseline="0">
                <a:solidFill>
                  <a:srgbClr val="FF5400"/>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21" name="Content Placeholder 2"/>
          <p:cNvSpPr>
            <a:spLocks noGrp="1"/>
          </p:cNvSpPr>
          <p:nvPr>
            <p:ph idx="11"/>
          </p:nvPr>
        </p:nvSpPr>
        <p:spPr>
          <a:xfrm>
            <a:off x="454029" y="1238250"/>
            <a:ext cx="4002017" cy="3899105"/>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12"/>
          </p:nvPr>
        </p:nvSpPr>
        <p:spPr>
          <a:xfrm>
            <a:off x="4684783" y="1238250"/>
            <a:ext cx="4002017" cy="3899105"/>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3"/>
          <p:cNvSpPr>
            <a:spLocks noGrp="1"/>
          </p:cNvSpPr>
          <p:nvPr>
            <p:ph type="dt" sz="half" idx="2"/>
          </p:nvPr>
        </p:nvSpPr>
        <p:spPr>
          <a:xfrm>
            <a:off x="879219" y="6586253"/>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US" smtClean="0">
                <a:latin typeface="Helvetica"/>
                <a:cs typeface="Helvetica"/>
              </a:rPr>
              <a:t>Feb. 5, 2020</a:t>
            </a:r>
            <a:endParaRPr lang="en-US" dirty="0">
              <a:latin typeface="Helvetica"/>
              <a:cs typeface="Helvetica"/>
            </a:endParaRPr>
          </a:p>
        </p:txBody>
      </p:sp>
      <p:sp>
        <p:nvSpPr>
          <p:cNvPr id="12" name="Slide Number Placeholder 5"/>
          <p:cNvSpPr>
            <a:spLocks noGrp="1"/>
          </p:cNvSpPr>
          <p:nvPr>
            <p:ph type="sldNum" sz="quarter" idx="4"/>
          </p:nvPr>
        </p:nvSpPr>
        <p:spPr>
          <a:xfrm>
            <a:off x="454026" y="6586253"/>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3" name="Footer Placeholder 4"/>
          <p:cNvSpPr>
            <a:spLocks noGrp="1"/>
          </p:cNvSpPr>
          <p:nvPr>
            <p:ph type="ftr" sz="quarter" idx="3"/>
          </p:nvPr>
        </p:nvSpPr>
        <p:spPr>
          <a:xfrm>
            <a:off x="1877785" y="6586253"/>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31962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4846639"/>
          </a:xfrm>
          <a:prstGeom prst="rect">
            <a:avLst/>
          </a:prstGeom>
        </p:spPr>
        <p:txBody>
          <a:bodyPr vert="horz"/>
          <a:lstStyle>
            <a:lvl1pPr marL="0" indent="0">
              <a:buFontTx/>
              <a:buNone/>
              <a:defRPr>
                <a:solidFill>
                  <a:srgbClr val="1248D6"/>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7" name="Date Placeholder 3"/>
          <p:cNvSpPr>
            <a:spLocks noGrp="1"/>
          </p:cNvSpPr>
          <p:nvPr>
            <p:ph type="dt" sz="half" idx="2"/>
          </p:nvPr>
        </p:nvSpPr>
        <p:spPr>
          <a:xfrm>
            <a:off x="879219" y="6586253"/>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US" smtClean="0">
                <a:latin typeface="Helvetica"/>
                <a:cs typeface="Helvetica"/>
              </a:rPr>
              <a:t>Feb. 5, 2020</a:t>
            </a:r>
            <a:endParaRPr lang="en-US" dirty="0">
              <a:latin typeface="Helvetica"/>
              <a:cs typeface="Helvetica"/>
            </a:endParaRPr>
          </a:p>
        </p:txBody>
      </p:sp>
      <p:sp>
        <p:nvSpPr>
          <p:cNvPr id="9" name="Slide Number Placeholder 5"/>
          <p:cNvSpPr>
            <a:spLocks noGrp="1"/>
          </p:cNvSpPr>
          <p:nvPr>
            <p:ph type="sldNum" sz="quarter" idx="4"/>
          </p:nvPr>
        </p:nvSpPr>
        <p:spPr>
          <a:xfrm>
            <a:off x="454026" y="6586253"/>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0" name="Footer Placeholder 4"/>
          <p:cNvSpPr>
            <a:spLocks noGrp="1"/>
          </p:cNvSpPr>
          <p:nvPr>
            <p:ph type="ftr" sz="quarter" idx="3"/>
          </p:nvPr>
        </p:nvSpPr>
        <p:spPr>
          <a:xfrm>
            <a:off x="1877785" y="6586253"/>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86253"/>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US" smtClean="0">
                <a:latin typeface="Helvetica"/>
                <a:cs typeface="Helvetica"/>
              </a:rPr>
              <a:t>Feb. 5, 2020</a:t>
            </a:r>
            <a:endParaRPr lang="en-US" dirty="0">
              <a:latin typeface="Helvetica"/>
              <a:cs typeface="Helvetica"/>
            </a:endParaRPr>
          </a:p>
        </p:txBody>
      </p:sp>
      <p:sp>
        <p:nvSpPr>
          <p:cNvPr id="9" name="Slide Number Placeholder 5"/>
          <p:cNvSpPr>
            <a:spLocks noGrp="1"/>
          </p:cNvSpPr>
          <p:nvPr>
            <p:ph type="sldNum" sz="quarter" idx="4"/>
          </p:nvPr>
        </p:nvSpPr>
        <p:spPr>
          <a:xfrm>
            <a:off x="454026" y="6586253"/>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0" name="Footer Placeholder 4"/>
          <p:cNvSpPr>
            <a:spLocks noGrp="1"/>
          </p:cNvSpPr>
          <p:nvPr>
            <p:ph type="ftr" sz="quarter" idx="3"/>
          </p:nvPr>
        </p:nvSpPr>
        <p:spPr>
          <a:xfrm>
            <a:off x="1877785" y="6586253"/>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FF5400"/>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2"/>
          <p:cNvSpPr>
            <a:spLocks noGrp="1"/>
          </p:cNvSpPr>
          <p:nvPr>
            <p:ph idx="14"/>
          </p:nvPr>
        </p:nvSpPr>
        <p:spPr>
          <a:xfrm>
            <a:off x="457204" y="1237610"/>
            <a:ext cx="3014278" cy="3709207"/>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12"/>
          <p:cNvSpPr>
            <a:spLocks noGrp="1"/>
          </p:cNvSpPr>
          <p:nvPr>
            <p:ph type="pic" sz="quarter" idx="15"/>
          </p:nvPr>
        </p:nvSpPr>
        <p:spPr>
          <a:xfrm>
            <a:off x="3716338" y="1238250"/>
            <a:ext cx="4959767" cy="4852988"/>
          </a:xfrm>
          <a:prstGeom prst="rect">
            <a:avLst/>
          </a:prstGeom>
        </p:spPr>
        <p:txBody>
          <a:bodyPr vert="horz" lIns="0" rIns="0"/>
          <a:lstStyle>
            <a:lvl1pPr marL="0" indent="0">
              <a:buFontTx/>
              <a:buNone/>
              <a:defRPr>
                <a:solidFill>
                  <a:srgbClr val="1248D6"/>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9" name="Date Placeholder 3"/>
          <p:cNvSpPr>
            <a:spLocks noGrp="1"/>
          </p:cNvSpPr>
          <p:nvPr>
            <p:ph type="dt" sz="half" idx="2"/>
          </p:nvPr>
        </p:nvSpPr>
        <p:spPr>
          <a:xfrm>
            <a:off x="879219" y="6586253"/>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US" smtClean="0">
                <a:latin typeface="Helvetica"/>
                <a:cs typeface="Helvetica"/>
              </a:rPr>
              <a:t>Feb. 5, 2020</a:t>
            </a:r>
            <a:endParaRPr lang="en-US" dirty="0">
              <a:latin typeface="Helvetica"/>
              <a:cs typeface="Helvetica"/>
            </a:endParaRPr>
          </a:p>
        </p:txBody>
      </p:sp>
      <p:sp>
        <p:nvSpPr>
          <p:cNvPr id="12" name="Slide Number Placeholder 5"/>
          <p:cNvSpPr>
            <a:spLocks noGrp="1"/>
          </p:cNvSpPr>
          <p:nvPr>
            <p:ph type="sldNum" sz="quarter" idx="4"/>
          </p:nvPr>
        </p:nvSpPr>
        <p:spPr>
          <a:xfrm>
            <a:off x="454026" y="6586253"/>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5" name="Footer Placeholder 4"/>
          <p:cNvSpPr>
            <a:spLocks noGrp="1"/>
          </p:cNvSpPr>
          <p:nvPr>
            <p:ph type="ftr" sz="quarter" idx="3"/>
          </p:nvPr>
        </p:nvSpPr>
        <p:spPr>
          <a:xfrm>
            <a:off x="1877785" y="6586253"/>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64548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241851"/>
          </a:xfrm>
          <a:prstGeom prst="rect">
            <a:avLst/>
          </a:prstGeom>
        </p:spPr>
        <p:txBody>
          <a:bodyPr lIns="0" rIns="0"/>
          <a:lstStyle>
            <a:lvl1pPr marL="0" indent="0">
              <a:buNone/>
              <a:defRPr sz="3200">
                <a:solidFill>
                  <a:srgbClr val="1248D6"/>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686118"/>
            <a:ext cx="8229596" cy="439738"/>
          </a:xfrm>
          <a:prstGeom prst="rect">
            <a:avLst/>
          </a:prstGeom>
        </p:spPr>
        <p:txBody>
          <a:bodyPr lIns="0" tIns="0" rIns="0" bIns="0" anchor="t" anchorCtr="0"/>
          <a:lstStyle>
            <a:lvl1pPr marL="0" indent="0">
              <a:buNone/>
              <a:defRPr sz="1600" b="0" i="0" baseline="0">
                <a:solidFill>
                  <a:srgbClr val="FF5400"/>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457204" y="445925"/>
            <a:ext cx="8229600" cy="603767"/>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606657"/>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US" smtClean="0">
                <a:latin typeface="Helvetica"/>
                <a:cs typeface="Helvetica"/>
              </a:rPr>
              <a:t>Feb. 5, 2020</a:t>
            </a:r>
            <a:endParaRPr lang="en-US" dirty="0">
              <a:latin typeface="Helvetica"/>
              <a:cs typeface="Helvetica"/>
            </a:endParaRPr>
          </a:p>
        </p:txBody>
      </p:sp>
      <p:sp>
        <p:nvSpPr>
          <p:cNvPr id="10" name="Slide Number Placeholder 5"/>
          <p:cNvSpPr>
            <a:spLocks noGrp="1"/>
          </p:cNvSpPr>
          <p:nvPr>
            <p:ph type="sldNum" sz="quarter" idx="4"/>
          </p:nvPr>
        </p:nvSpPr>
        <p:spPr>
          <a:xfrm>
            <a:off x="454026" y="6606657"/>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1" name="Footer Placeholder 4"/>
          <p:cNvSpPr>
            <a:spLocks noGrp="1"/>
          </p:cNvSpPr>
          <p:nvPr>
            <p:ph type="ftr" sz="quarter" idx="3"/>
          </p:nvPr>
        </p:nvSpPr>
        <p:spPr>
          <a:xfrm>
            <a:off x="1877785" y="6606657"/>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2412412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theme" Target="../theme/theme2.xml"/><Relationship Id="rId9" Type="http://schemas.openxmlformats.org/officeDocument/2006/relationships/image" Target="../media/image5.png"/><Relationship Id="rId10"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323082" y="5953373"/>
            <a:ext cx="1370067" cy="578035"/>
          </a:xfrm>
          <a:prstGeom prst="rect">
            <a:avLst/>
          </a:prstGeom>
        </p:spPr>
      </p:pic>
      <p:grpSp>
        <p:nvGrpSpPr>
          <p:cNvPr id="10" name="Group 9"/>
          <p:cNvGrpSpPr/>
          <p:nvPr userDrawn="1"/>
        </p:nvGrpSpPr>
        <p:grpSpPr>
          <a:xfrm>
            <a:off x="5095044" y="240226"/>
            <a:ext cx="3598105" cy="199542"/>
            <a:chOff x="5136243" y="672026"/>
            <a:chExt cx="3598105" cy="199542"/>
          </a:xfrm>
        </p:grpSpPr>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cxnSp>
        <p:nvCxnSpPr>
          <p:cNvPr id="13" name="Straight Connector 12"/>
          <p:cNvCxnSpPr/>
          <p:nvPr userDrawn="1"/>
        </p:nvCxnSpPr>
        <p:spPr>
          <a:xfrm>
            <a:off x="457200" y="472239"/>
            <a:ext cx="8229600" cy="0"/>
          </a:xfrm>
          <a:prstGeom prst="line">
            <a:avLst/>
          </a:prstGeom>
          <a:ln>
            <a:solidFill>
              <a:srgbClr val="FF54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457200" y="5760720"/>
            <a:ext cx="8229600" cy="0"/>
          </a:xfrm>
          <a:prstGeom prst="line">
            <a:avLst/>
          </a:prstGeom>
          <a:ln>
            <a:solidFill>
              <a:srgbClr val="FF5400"/>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22750" y="5921975"/>
            <a:ext cx="2998033" cy="640830"/>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7920282" y="6514034"/>
            <a:ext cx="772868" cy="326075"/>
          </a:xfrm>
          <a:prstGeom prst="rect">
            <a:avLst/>
          </a:prstGeom>
        </p:spPr>
      </p:pic>
      <p:cxnSp>
        <p:nvCxnSpPr>
          <p:cNvPr id="11" name="Straight Connector 10"/>
          <p:cNvCxnSpPr/>
          <p:nvPr userDrawn="1"/>
        </p:nvCxnSpPr>
        <p:spPr>
          <a:xfrm>
            <a:off x="457200" y="6500325"/>
            <a:ext cx="8229600" cy="0"/>
          </a:xfrm>
          <a:prstGeom prst="line">
            <a:avLst/>
          </a:prstGeom>
          <a:ln>
            <a:solidFill>
              <a:srgbClr val="FF5400"/>
            </a:solidFill>
          </a:ln>
          <a:effectLst/>
        </p:spPr>
        <p:style>
          <a:lnRef idx="2">
            <a:schemeClr val="accent1"/>
          </a:lnRef>
          <a:fillRef idx="0">
            <a:schemeClr val="accent1"/>
          </a:fillRef>
          <a:effectRef idx="1">
            <a:schemeClr val="accent1"/>
          </a:effectRef>
          <a:fontRef idx="minor">
            <a:schemeClr val="tx1"/>
          </a:fontRef>
        </p:style>
      </p:cxnSp>
      <p:sp>
        <p:nvSpPr>
          <p:cNvPr id="12" name="Footer Placeholder 4"/>
          <p:cNvSpPr>
            <a:spLocks noGrp="1"/>
          </p:cNvSpPr>
          <p:nvPr>
            <p:ph type="ftr" sz="quarter" idx="3"/>
          </p:nvPr>
        </p:nvSpPr>
        <p:spPr>
          <a:xfrm>
            <a:off x="1877785" y="6606623"/>
            <a:ext cx="4189640" cy="15765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GB" smtClean="0"/>
              <a:t>David Christian | COLDATA Design and Measurements</a:t>
            </a:r>
            <a:endParaRPr lang="en-GB" dirty="0"/>
          </a:p>
        </p:txBody>
      </p:sp>
      <p:sp>
        <p:nvSpPr>
          <p:cNvPr id="15" name="Slide Number Placeholder 5"/>
          <p:cNvSpPr>
            <a:spLocks noGrp="1"/>
          </p:cNvSpPr>
          <p:nvPr>
            <p:ph type="sldNum" sz="quarter" idx="4"/>
          </p:nvPr>
        </p:nvSpPr>
        <p:spPr>
          <a:xfrm>
            <a:off x="454026" y="6606624"/>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6" name="Date Placeholder 3"/>
          <p:cNvSpPr>
            <a:spLocks noGrp="1"/>
          </p:cNvSpPr>
          <p:nvPr>
            <p:ph type="dt" sz="half" idx="2"/>
          </p:nvPr>
        </p:nvSpPr>
        <p:spPr>
          <a:xfrm>
            <a:off x="879219" y="6606624"/>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US" smtClean="0">
                <a:latin typeface="Helvetica"/>
                <a:cs typeface="Helvetica"/>
              </a:rPr>
              <a:t>Feb. 5, 2020</a:t>
            </a:r>
            <a:endParaRPr lang="en-US" dirty="0">
              <a:latin typeface="Helvetica"/>
              <a:cs typeface="Helvetica"/>
            </a:endParaRPr>
          </a:p>
        </p:txBody>
      </p:sp>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518031" y="6540621"/>
            <a:ext cx="1307001" cy="279372"/>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39" y="2051224"/>
            <a:ext cx="7327556" cy="2613468"/>
          </a:xfrm>
        </p:spPr>
        <p:txBody>
          <a:bodyPr/>
          <a:lstStyle/>
          <a:p>
            <a:pPr algn="ctr"/>
            <a:r>
              <a:rPr lang="en-US" sz="4000" dirty="0" smtClean="0">
                <a:solidFill>
                  <a:srgbClr val="FF5400"/>
                </a:solidFill>
              </a:rPr>
              <a:t>COLDATA Design and Performance</a:t>
            </a:r>
            <a:br>
              <a:rPr lang="en-US" sz="4000" dirty="0" smtClean="0">
                <a:solidFill>
                  <a:srgbClr val="FF5400"/>
                </a:solidFill>
              </a:rPr>
            </a:br>
            <a:r>
              <a:rPr lang="en-US" sz="4000" dirty="0" smtClean="0">
                <a:solidFill>
                  <a:srgbClr val="FF5400"/>
                </a:solidFill>
              </a:rPr>
              <a:t/>
            </a:r>
            <a:br>
              <a:rPr lang="en-US" sz="4000" dirty="0" smtClean="0">
                <a:solidFill>
                  <a:srgbClr val="FF5400"/>
                </a:solidFill>
              </a:rPr>
            </a:br>
            <a:r>
              <a:rPr lang="en-US" sz="4000" dirty="0" smtClean="0"/>
              <a:t>David Christian</a:t>
            </a:r>
            <a:endParaRPr lang="en-US" sz="4000" dirty="0">
              <a:solidFill>
                <a:srgbClr val="FF5400"/>
              </a:solidFill>
            </a:endParaRPr>
          </a:p>
        </p:txBody>
      </p:sp>
    </p:spTree>
    <p:extLst>
      <p:ext uri="{BB962C8B-B14F-4D97-AF65-F5344CB8AC3E}">
        <p14:creationId xmlns:p14="http://schemas.microsoft.com/office/powerpoint/2010/main" val="2995791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Frame Formation (step 2) and 8b10b Encoding</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sz="1800" dirty="0" smtClean="0"/>
              <a:t>The switchyard selects data from the frame formation block (12-bit format, for instance), adds the current timestamp, an identifying header, and a trailer to yield a 64-word frame.</a:t>
            </a:r>
          </a:p>
          <a:p>
            <a:pPr marL="342900" indent="-342900">
              <a:buFont typeface="Arial" charset="0"/>
              <a:buChar char="•"/>
            </a:pPr>
            <a:r>
              <a:rPr lang="en-US" sz="1800" dirty="0" smtClean="0"/>
              <a:t>At this point, another bit is associated with each 8-bit word to indicate which words are data are which are control characters.</a:t>
            </a:r>
          </a:p>
          <a:p>
            <a:pPr marL="342900" indent="-342900">
              <a:buFont typeface="Arial" charset="0"/>
              <a:buChar char="•"/>
            </a:pPr>
            <a:r>
              <a:rPr lang="en-US" sz="1800" dirty="0" smtClean="0"/>
              <a:t>A FIFO is used to cross from the 2 MHz </a:t>
            </a:r>
            <a:r>
              <a:rPr lang="en-US" sz="1800" dirty="0" smtClean="0"/>
              <a:t>clock </a:t>
            </a:r>
            <a:r>
              <a:rPr lang="en-US" sz="1800" dirty="0" smtClean="0"/>
              <a:t>domain to the serializer clock domain and 9-bit data (K+8) is shifted into the 8b10b encoder block using the serializer clock.</a:t>
            </a:r>
          </a:p>
          <a:p>
            <a:pPr marL="342900" indent="-342900">
              <a:buFont typeface="Arial" charset="0"/>
              <a:buChar char="•"/>
            </a:pPr>
            <a:r>
              <a:rPr lang="en-US" sz="1800" dirty="0" smtClean="0"/>
              <a:t>The encoder block keeps track of the running disparity and uses </a:t>
            </a:r>
            <a:r>
              <a:rPr lang="en-US" sz="1800" dirty="0"/>
              <a:t>2</a:t>
            </a:r>
            <a:r>
              <a:rPr lang="en-US" sz="1800" dirty="0" smtClean="0"/>
              <a:t> lookup tables (one for each running disparity) to do the 8b10b encoding.</a:t>
            </a:r>
          </a:p>
          <a:p>
            <a:pPr marL="617220" lvl="2" indent="-342900">
              <a:buFont typeface="Arial" charset="0"/>
              <a:buChar char="•"/>
            </a:pPr>
            <a:r>
              <a:rPr lang="en-US" sz="1600" dirty="0" smtClean="0"/>
              <a:t>If 8b10b encoding is bypassed, 8 bits of “raw data” are output, along with a 11 for control characters and 00 for data.</a:t>
            </a:r>
          </a:p>
          <a:p>
            <a:pPr marL="617220" lvl="2" indent="-342900">
              <a:buFont typeface="Arial" charset="0"/>
              <a:buChar char="•"/>
            </a:pPr>
            <a:r>
              <a:rPr lang="en-US" sz="1600" dirty="0" smtClean="0"/>
              <a:t>The encoding block can also ignore the ADC data and output</a:t>
            </a:r>
          </a:p>
          <a:p>
            <a:pPr marL="891540" lvl="3" indent="-342900">
              <a:buFont typeface="Arial" charset="0"/>
              <a:buChar char="•"/>
            </a:pPr>
            <a:r>
              <a:rPr lang="en-US" sz="1400" dirty="0" smtClean="0"/>
              <a:t>The sync word only (with or without 8b10b encoding)</a:t>
            </a:r>
          </a:p>
          <a:p>
            <a:pPr marL="891540" lvl="3" indent="-342900">
              <a:buFont typeface="Arial" charset="0"/>
              <a:buChar char="•"/>
            </a:pPr>
            <a:r>
              <a:rPr lang="en-US" sz="1400" dirty="0" smtClean="0"/>
              <a:t>PRBS-7</a:t>
            </a:r>
          </a:p>
          <a:p>
            <a:pPr marL="891540" lvl="3" indent="-342900">
              <a:buFont typeface="Arial" charset="0"/>
              <a:buChar char="•"/>
            </a:pPr>
            <a:r>
              <a:rPr lang="en-US" sz="1400" dirty="0" smtClean="0"/>
              <a:t>PRBS-15</a:t>
            </a:r>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10</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222044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442454" y="1840374"/>
            <a:ext cx="3909627" cy="3908847"/>
          </a:xfrm>
        </p:spPr>
        <p:txBody>
          <a:bodyPr/>
          <a:lstStyle/>
          <a:p>
            <a:pPr marL="342900" indent="-342900">
              <a:buFont typeface="Arial" charset="0"/>
              <a:buChar char="•"/>
            </a:pPr>
            <a:r>
              <a:rPr lang="en-US" dirty="0" smtClean="0"/>
              <a:t>The serializer uses a 2-stage multiplexer to combine either 10 bits input at 128 MHz or 8 bits input at 160 MHz to a serial stream of bits at 1.28 </a:t>
            </a:r>
            <a:r>
              <a:rPr lang="en-US" dirty="0" err="1" smtClean="0"/>
              <a:t>Gbps</a:t>
            </a:r>
            <a:r>
              <a:rPr lang="en-US" dirty="0" smtClean="0"/>
              <a:t>.</a:t>
            </a:r>
          </a:p>
          <a:p>
            <a:pPr marL="342900" indent="-342900">
              <a:buFont typeface="Arial" charset="0"/>
              <a:buChar char="•"/>
            </a:pPr>
            <a:endParaRPr lang="en-US" dirty="0" smtClean="0"/>
          </a:p>
          <a:p>
            <a:pPr marL="342900" indent="-342900">
              <a:buFont typeface="Arial" charset="0"/>
              <a:buChar char="•"/>
            </a:pPr>
            <a:r>
              <a:rPr lang="en-US" dirty="0" smtClean="0"/>
              <a:t>The 8-bit mode is included only for debugging purposes.</a:t>
            </a:r>
            <a:endParaRPr lang="en-US" dirty="0"/>
          </a:p>
        </p:txBody>
      </p:sp>
      <p:pic>
        <p:nvPicPr>
          <p:cNvPr id="8" name="Content Placeholder 7"/>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4667250" y="2290924"/>
            <a:ext cx="4000500" cy="2741289"/>
          </a:xfrm>
        </p:spPr>
      </p:pic>
      <p:sp>
        <p:nvSpPr>
          <p:cNvPr id="4" name="Title 3"/>
          <p:cNvSpPr>
            <a:spLocks noGrp="1"/>
          </p:cNvSpPr>
          <p:nvPr>
            <p:ph type="title"/>
          </p:nvPr>
        </p:nvSpPr>
        <p:spPr/>
        <p:txBody>
          <a:bodyPr/>
          <a:lstStyle/>
          <a:p>
            <a:r>
              <a:rPr lang="en-US" dirty="0" smtClean="0"/>
              <a:t>Serializer</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11</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933568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Line Driver</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dirty="0"/>
              <a:t>The 1.28 </a:t>
            </a:r>
            <a:r>
              <a:rPr lang="en-US" dirty="0" err="1"/>
              <a:t>Gbps</a:t>
            </a:r>
            <a:r>
              <a:rPr lang="en-US" dirty="0"/>
              <a:t> hybrid-mode line driver is designed with current-mode transmitter equalization and voltage-mode pre-emphasis to drive 25-35 meter long twin-axial cables.  The current-mode transmitter equalization circuit uses a finite impulse response (FIR) filter to distort the data pulse and compensate for the large frequency-dependent signal loss over a long </a:t>
            </a:r>
            <a:r>
              <a:rPr lang="en-US" dirty="0" err="1"/>
              <a:t>twinax</a:t>
            </a:r>
            <a:r>
              <a:rPr lang="en-US" dirty="0"/>
              <a:t> cable with low dynamic power consumption.  The voltage-mode main driver and pre-emphasis circuit uses source-series-terminated (SST) output stages to provide a large output voltage swing and low static power consumption.</a:t>
            </a:r>
          </a:p>
          <a:p>
            <a:r>
              <a:rPr lang="en-US" dirty="0"/>
              <a:t> </a:t>
            </a:r>
          </a:p>
          <a:p>
            <a:pPr marL="342900" indent="-342900">
              <a:buFont typeface="Arial" charset="0"/>
              <a:buChar char="•"/>
            </a:pPr>
            <a:r>
              <a:rPr lang="en-US" dirty="0"/>
              <a:t>The line-driver is highly programmable and can also be operated in a pure current-mode or a pure voltage-mode.</a:t>
            </a:r>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12</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422389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EFUSE Bits</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dirty="0"/>
              <a:t>COLDATA includes 32 bits of non-volatile memory that can be “written” by burning fuse links and can be copied to registers than are accessible via the I2C interface.  These bits can be used to assign a serial number to each COLDATA ASIC</a:t>
            </a:r>
            <a:r>
              <a:rPr lang="en-US" dirty="0" smtClean="0"/>
              <a:t>.</a:t>
            </a:r>
          </a:p>
          <a:p>
            <a:pPr marL="342900" indent="-342900">
              <a:buFont typeface="Arial" charset="0"/>
              <a:buChar char="•"/>
            </a:pPr>
            <a:endParaRPr lang="en-US" dirty="0"/>
          </a:p>
          <a:p>
            <a:pPr marL="617220" lvl="2" indent="-342900">
              <a:buFont typeface="Arial" charset="0"/>
              <a:buChar char="•"/>
            </a:pPr>
            <a:r>
              <a:rPr lang="en-US" dirty="0" smtClean="0"/>
              <a:t>EFUSE circuit block was provided by CERN Foundry Services and has been used in a number of other chips.</a:t>
            </a:r>
            <a:endParaRPr lang="en-US" dirty="0"/>
          </a:p>
          <a:p>
            <a:pPr marL="617220" lvl="2" indent="-342900">
              <a:buFont typeface="Arial" charset="0"/>
              <a:buChar char="•"/>
            </a:pPr>
            <a:r>
              <a:rPr lang="en-US" dirty="0" smtClean="0"/>
              <a:t>Somewhat </a:t>
            </a:r>
            <a:r>
              <a:rPr lang="en-US" dirty="0" smtClean="0"/>
              <a:t>awkward to use in the current prototype, </a:t>
            </a:r>
            <a:r>
              <a:rPr lang="en-US" dirty="0" smtClean="0"/>
              <a:t>because two external pads must be biased correctly and a third must make a logical transition before EFUSE bits can be transferred to I2C registers (more in Jim Hoff’s talk).</a:t>
            </a:r>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13</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953586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Resets</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dirty="0" smtClean="0"/>
              <a:t>The COLDATA reset starts a state machine (clocked by 64 MHz)</a:t>
            </a:r>
          </a:p>
          <a:p>
            <a:pPr marL="617220" lvl="2" indent="-342900">
              <a:buFont typeface="Arial" charset="0"/>
              <a:buChar char="•"/>
            </a:pPr>
            <a:r>
              <a:rPr lang="en-US" dirty="0" smtClean="0"/>
              <a:t>The PLL reset is released first</a:t>
            </a:r>
          </a:p>
          <a:p>
            <a:pPr marL="617220" lvl="2" indent="-342900">
              <a:buFont typeface="Arial" charset="0"/>
              <a:buChar char="•"/>
            </a:pPr>
            <a:r>
              <a:rPr lang="en-US" dirty="0" smtClean="0"/>
              <a:t>After a wait period during which the PLL locks, the core logic reset is released</a:t>
            </a:r>
          </a:p>
          <a:p>
            <a:pPr marL="342900" lvl="1" indent="-342900">
              <a:buFont typeface="Arial" charset="0"/>
              <a:buChar char="•"/>
            </a:pPr>
            <a:r>
              <a:rPr lang="en-US" dirty="0" smtClean="0"/>
              <a:t>A power-on reset circuit (driven by </a:t>
            </a:r>
            <a:r>
              <a:rPr lang="en-US" dirty="0" err="1" smtClean="0"/>
              <a:t>VDDcore</a:t>
            </a:r>
            <a:r>
              <a:rPr lang="en-US" dirty="0" smtClean="0"/>
              <a:t>) is included so that COLDATA comes up in a well defined state after a power cycle.</a:t>
            </a:r>
          </a:p>
          <a:p>
            <a:pPr marL="342900" lvl="1" indent="-342900">
              <a:buFont typeface="Arial" charset="0"/>
              <a:buChar char="•"/>
            </a:pPr>
            <a:r>
              <a:rPr lang="en-US" dirty="0" smtClean="0"/>
              <a:t>The POR includes a Schmitt trigger for hysteresis and a test pad (slightly inside the pad ring) that can be used to disable the POR (never used).</a:t>
            </a:r>
          </a:p>
          <a:p>
            <a:pPr marL="342900" lvl="1" indent="-342900">
              <a:buFont typeface="Arial" charset="0"/>
              <a:buChar char="•"/>
            </a:pPr>
            <a:r>
              <a:rPr lang="en-US" dirty="0" smtClean="0"/>
              <a:t>Duration of POR depends on temperature and on the VDD rise time.</a:t>
            </a:r>
          </a:p>
          <a:p>
            <a:pPr marL="617220" lvl="2" indent="-342900">
              <a:buFont typeface="Arial" charset="0"/>
              <a:buChar char="•"/>
            </a:pPr>
            <a:r>
              <a:rPr lang="en-US" dirty="0" smtClean="0"/>
              <a:t>Minimum (room temp) = 240 microseconds</a:t>
            </a:r>
          </a:p>
          <a:p>
            <a:pPr marL="617220" lvl="2" indent="-342900">
              <a:buFont typeface="Arial" charset="0"/>
              <a:buChar char="•"/>
            </a:pPr>
            <a:r>
              <a:rPr lang="en-US" dirty="0" smtClean="0"/>
              <a:t>Minimum (cold) = 1.1 milliseconds</a:t>
            </a:r>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14</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397222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Power Domains &amp; Pad Ring</a:t>
            </a:r>
          </a:p>
        </p:txBody>
      </p:sp>
      <p:sp>
        <p:nvSpPr>
          <p:cNvPr id="9" name="Content Placeholder 8"/>
          <p:cNvSpPr>
            <a:spLocks noGrp="1"/>
          </p:cNvSpPr>
          <p:nvPr>
            <p:ph idx="11"/>
          </p:nvPr>
        </p:nvSpPr>
        <p:spPr>
          <a:xfrm>
            <a:off x="882274" y="1104631"/>
            <a:ext cx="7159436" cy="2552967"/>
          </a:xfrm>
        </p:spPr>
        <p:txBody>
          <a:bodyPr/>
          <a:lstStyle/>
          <a:p>
            <a:pPr marL="214313" indent="-214313">
              <a:lnSpc>
                <a:spcPct val="150000"/>
              </a:lnSpc>
              <a:buFont typeface="Arial" panose="020B0604020202020204" pitchFamily="34" charset="0"/>
              <a:buChar char="•"/>
            </a:pPr>
            <a:r>
              <a:rPr lang="en-US" sz="1800" dirty="0"/>
              <a:t>ESD strategy follows TSMC’s guidelines</a:t>
            </a:r>
          </a:p>
          <a:p>
            <a:pPr marL="214313" indent="-214313">
              <a:lnSpc>
                <a:spcPct val="150000"/>
              </a:lnSpc>
              <a:buFont typeface="Arial" panose="020B0604020202020204" pitchFamily="34" charset="0"/>
              <a:buChar char="•"/>
            </a:pPr>
            <a:r>
              <a:rPr lang="en-US" sz="1800" dirty="0"/>
              <a:t>PADs are from TSMC’s standard library: 	tpan65lpnv2od3</a:t>
            </a:r>
          </a:p>
          <a:p>
            <a:pPr marL="214313" indent="-214313">
              <a:lnSpc>
                <a:spcPct val="150000"/>
              </a:lnSpc>
              <a:buFont typeface="Arial" panose="020B0604020202020204" pitchFamily="34" charset="0"/>
              <a:buChar char="•"/>
            </a:pPr>
            <a:r>
              <a:rPr lang="en-US" sz="1800" dirty="0"/>
              <a:t>One uninterrupted VSS for ESD in pad ring</a:t>
            </a:r>
          </a:p>
          <a:p>
            <a:pPr marL="214313" indent="-214313">
              <a:lnSpc>
                <a:spcPct val="150000"/>
              </a:lnSpc>
              <a:buFont typeface="Arial" panose="020B0604020202020204" pitchFamily="34" charset="0"/>
              <a:buChar char="•"/>
            </a:pPr>
            <a:r>
              <a:rPr lang="en-US" sz="1800" dirty="0"/>
              <a:t>For each power domain, active RC-clamp protection cells are used between VDD-VSS.</a:t>
            </a:r>
          </a:p>
          <a:p>
            <a:pPr marL="214313" indent="-214313">
              <a:lnSpc>
                <a:spcPct val="150000"/>
              </a:lnSpc>
              <a:buFont typeface="Arial" panose="020B0604020202020204" pitchFamily="34" charset="0"/>
              <a:buChar char="•"/>
            </a:pPr>
            <a:r>
              <a:rPr lang="en-US" sz="1800" dirty="0"/>
              <a:t>Signal pads only have passive diode protection to VDD/VSS (</a:t>
            </a:r>
            <a:r>
              <a:rPr lang="en-US" sz="1800" dirty="0" err="1"/>
              <a:t>PDBx</a:t>
            </a:r>
            <a:r>
              <a:rPr lang="en-US" sz="1800" dirty="0"/>
              <a:t>)</a:t>
            </a:r>
          </a:p>
          <a:p>
            <a:endParaRPr lang="en-US" dirty="0"/>
          </a:p>
          <a:p>
            <a:endParaRPr lang="en-US" dirty="0"/>
          </a:p>
        </p:txBody>
      </p:sp>
      <p:sp>
        <p:nvSpPr>
          <p:cNvPr id="5" name="Date Placeholder 4"/>
          <p:cNvSpPr>
            <a:spLocks noGrp="1"/>
          </p:cNvSpPr>
          <p:nvPr>
            <p:ph type="dt" sz="half" idx="2"/>
          </p:nvPr>
        </p:nvSpPr>
        <p:spPr/>
        <p:txBody>
          <a:bodyPr/>
          <a:lstStyle/>
          <a:p>
            <a:pPr defTabSz="342900">
              <a:defRPr/>
            </a:pPr>
            <a:r>
              <a:rPr lang="en-US">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defTabSz="342900">
              <a:defRPr/>
            </a:pPr>
            <a:fld id="{0C39C72E-2A13-EB4D-AD45-6D4E6ACAED8D}" type="slidenum">
              <a:rPr lang="en-US"/>
              <a:pPr defTabSz="342900">
                <a:defRPr/>
              </a:pPr>
              <a:t>15</a:t>
            </a:fld>
            <a:endParaRPr lang="en-US" dirty="0"/>
          </a:p>
        </p:txBody>
      </p:sp>
      <p:sp>
        <p:nvSpPr>
          <p:cNvPr id="7" name="Footer Placeholder 6"/>
          <p:cNvSpPr>
            <a:spLocks noGrp="1"/>
          </p:cNvSpPr>
          <p:nvPr>
            <p:ph type="ftr" sz="quarter" idx="3"/>
          </p:nvPr>
        </p:nvSpPr>
        <p:spPr/>
        <p:txBody>
          <a:bodyPr/>
          <a:lstStyle/>
          <a:p>
            <a:pPr defTabSz="342900">
              <a:defRPr/>
            </a:pPr>
            <a:r>
              <a:rPr lang="en-US"/>
              <a:t>David Christian | COLDATA Design and Measurements</a:t>
            </a:r>
            <a:endParaRPr lang="en-US" dirty="0"/>
          </a:p>
        </p:txBody>
      </p:sp>
      <p:grpSp>
        <p:nvGrpSpPr>
          <p:cNvPr id="4" name="Group 3"/>
          <p:cNvGrpSpPr/>
          <p:nvPr/>
        </p:nvGrpSpPr>
        <p:grpSpPr>
          <a:xfrm>
            <a:off x="1286082" y="3874988"/>
            <a:ext cx="6718050" cy="2255594"/>
            <a:chOff x="1298608" y="3023218"/>
            <a:chExt cx="6718050" cy="2255594"/>
          </a:xfrm>
        </p:grpSpPr>
        <p:sp>
          <p:nvSpPr>
            <p:cNvPr id="14" name="TextBox 13">
              <a:extLst>
                <a:ext uri="{FF2B5EF4-FFF2-40B4-BE49-F238E27FC236}">
                  <a16:creationId xmlns="" xmlns:a16="http://schemas.microsoft.com/office/drawing/2014/main" id="{9838C577-2176-4832-8FB9-5A0BA4CBB14F}"/>
                </a:ext>
              </a:extLst>
            </p:cNvPr>
            <p:cNvSpPr txBox="1"/>
            <p:nvPr/>
          </p:nvSpPr>
          <p:spPr>
            <a:xfrm>
              <a:off x="1298608" y="3065656"/>
              <a:ext cx="184731" cy="369332"/>
            </a:xfrm>
            <a:prstGeom prst="rect">
              <a:avLst/>
            </a:prstGeom>
            <a:noFill/>
          </p:spPr>
          <p:txBody>
            <a:bodyPr wrap="none" rtlCol="0">
              <a:spAutoFit/>
            </a:bodyPr>
            <a:lstStyle/>
            <a:p>
              <a:pPr>
                <a:defRPr/>
              </a:pPr>
              <a:endParaRPr lang="en-US" u="sng" dirty="0">
                <a:solidFill>
                  <a:prstClr val="black"/>
                </a:solidFill>
                <a:latin typeface="Calibri" panose="020F0502020204030204"/>
              </a:endParaRPr>
            </a:p>
          </p:txBody>
        </p:sp>
        <p:sp>
          <p:nvSpPr>
            <p:cNvPr id="15" name="Rectangle: Rounded Corners 55">
              <a:extLst>
                <a:ext uri="{FF2B5EF4-FFF2-40B4-BE49-F238E27FC236}">
                  <a16:creationId xmlns="" xmlns:a16="http://schemas.microsoft.com/office/drawing/2014/main" id="{6D5BC573-E23C-4307-9EB0-D1CB1EB28251}"/>
                </a:ext>
              </a:extLst>
            </p:cNvPr>
            <p:cNvSpPr/>
            <p:nvPr/>
          </p:nvSpPr>
          <p:spPr>
            <a:xfrm flipV="1">
              <a:off x="1301863" y="3429311"/>
              <a:ext cx="6572138" cy="1553193"/>
            </a:xfrm>
            <a:prstGeom prst="roundRect">
              <a:avLst/>
            </a:prstGeom>
            <a:noFill/>
            <a:ln w="38100">
              <a:solidFill>
                <a:srgbClr val="140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Arial"/>
              </a:endParaRPr>
            </a:p>
          </p:txBody>
        </p:sp>
        <p:sp>
          <p:nvSpPr>
            <p:cNvPr id="16" name="Rectangle: Rounded Corners 56">
              <a:extLst>
                <a:ext uri="{FF2B5EF4-FFF2-40B4-BE49-F238E27FC236}">
                  <a16:creationId xmlns="" xmlns:a16="http://schemas.microsoft.com/office/drawing/2014/main" id="{0DEAB0D2-5392-4CF7-A1E5-6E7024E2BDED}"/>
                </a:ext>
              </a:extLst>
            </p:cNvPr>
            <p:cNvSpPr/>
            <p:nvPr/>
          </p:nvSpPr>
          <p:spPr>
            <a:xfrm flipV="1">
              <a:off x="1368814" y="3548215"/>
              <a:ext cx="6427082" cy="884354"/>
            </a:xfrm>
            <a:prstGeom prst="roundRect">
              <a:avLst/>
            </a:prstGeom>
            <a:noFill/>
            <a:ln w="38100">
              <a:solidFill>
                <a:srgbClr val="FF07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Arial"/>
              </a:endParaRPr>
            </a:p>
          </p:txBody>
        </p:sp>
        <p:sp>
          <p:nvSpPr>
            <p:cNvPr id="18" name="Rectangle 17">
              <a:extLst>
                <a:ext uri="{FF2B5EF4-FFF2-40B4-BE49-F238E27FC236}">
                  <a16:creationId xmlns="" xmlns:a16="http://schemas.microsoft.com/office/drawing/2014/main" id="{A2EFD1F5-61FD-495A-89FE-ABED5272AE5E}"/>
                </a:ext>
              </a:extLst>
            </p:cNvPr>
            <p:cNvSpPr/>
            <p:nvPr/>
          </p:nvSpPr>
          <p:spPr>
            <a:xfrm>
              <a:off x="7153561" y="4073180"/>
              <a:ext cx="50792" cy="71219"/>
            </a:xfrm>
            <a:prstGeom prst="rect">
              <a:avLst/>
            </a:prstGeom>
            <a:solidFill>
              <a:srgbClr val="FF00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Arial"/>
              </a:endParaRPr>
            </a:p>
          </p:txBody>
        </p:sp>
        <p:cxnSp>
          <p:nvCxnSpPr>
            <p:cNvPr id="19" name="Straight Connector 18">
              <a:extLst>
                <a:ext uri="{FF2B5EF4-FFF2-40B4-BE49-F238E27FC236}">
                  <a16:creationId xmlns="" xmlns:a16="http://schemas.microsoft.com/office/drawing/2014/main" id="{0372DC26-147A-467B-B5C6-7273C1C279A4}"/>
                </a:ext>
              </a:extLst>
            </p:cNvPr>
            <p:cNvCxnSpPr>
              <a:cxnSpLocks/>
              <a:endCxn id="21" idx="1"/>
            </p:cNvCxnSpPr>
            <p:nvPr/>
          </p:nvCxnSpPr>
          <p:spPr>
            <a:xfrm flipV="1">
              <a:off x="6301458" y="3254051"/>
              <a:ext cx="393044" cy="175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5FAE6004-2B75-468F-AD7C-F654D14D0183}"/>
                </a:ext>
              </a:extLst>
            </p:cNvPr>
            <p:cNvCxnSpPr>
              <a:cxnSpLocks/>
              <a:endCxn id="21" idx="1"/>
            </p:cNvCxnSpPr>
            <p:nvPr/>
          </p:nvCxnSpPr>
          <p:spPr>
            <a:xfrm flipV="1">
              <a:off x="6382001" y="3254051"/>
              <a:ext cx="312501" cy="294165"/>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5138E90D-F7A8-4260-910C-17B47B5045E9}"/>
                </a:ext>
              </a:extLst>
            </p:cNvPr>
            <p:cNvSpPr txBox="1"/>
            <p:nvPr/>
          </p:nvSpPr>
          <p:spPr>
            <a:xfrm>
              <a:off x="6694502" y="3023218"/>
              <a:ext cx="1322156" cy="461665"/>
            </a:xfrm>
            <a:prstGeom prst="rect">
              <a:avLst/>
            </a:prstGeom>
            <a:noFill/>
          </p:spPr>
          <p:txBody>
            <a:bodyPr wrap="square" rtlCol="0">
              <a:spAutoFit/>
            </a:bodyPr>
            <a:lstStyle/>
            <a:p>
              <a:pPr defTabSz="342900"/>
              <a:r>
                <a:rPr lang="en-US" sz="1200" dirty="0" err="1">
                  <a:solidFill>
                    <a:prstClr val="black"/>
                  </a:solidFill>
                </a:rPr>
                <a:t>ESD</a:t>
              </a:r>
              <a:r>
                <a:rPr lang="en-US" sz="1200" dirty="0">
                  <a:solidFill>
                    <a:prstClr val="black"/>
                  </a:solidFill>
                </a:rPr>
                <a:t> protection rings in </a:t>
              </a:r>
              <a:r>
                <a:rPr lang="en-US" sz="1200" dirty="0" err="1">
                  <a:solidFill>
                    <a:prstClr val="black"/>
                  </a:solidFill>
                </a:rPr>
                <a:t>padring</a:t>
              </a:r>
              <a:endParaRPr lang="en-US" sz="1200" dirty="0">
                <a:solidFill>
                  <a:prstClr val="black"/>
                </a:solidFill>
              </a:endParaRPr>
            </a:p>
          </p:txBody>
        </p:sp>
        <p:grpSp>
          <p:nvGrpSpPr>
            <p:cNvPr id="22" name="Group 21">
              <a:extLst>
                <a:ext uri="{FF2B5EF4-FFF2-40B4-BE49-F238E27FC236}">
                  <a16:creationId xmlns="" xmlns:a16="http://schemas.microsoft.com/office/drawing/2014/main" id="{DBEF7748-949F-4020-B265-774C415733E5}"/>
                </a:ext>
              </a:extLst>
            </p:cNvPr>
            <p:cNvGrpSpPr/>
            <p:nvPr/>
          </p:nvGrpSpPr>
          <p:grpSpPr>
            <a:xfrm>
              <a:off x="5004280" y="3829207"/>
              <a:ext cx="1158145" cy="1448306"/>
              <a:chOff x="6654030" y="1770528"/>
              <a:chExt cx="2063241" cy="1936998"/>
            </a:xfrm>
          </p:grpSpPr>
          <p:pic>
            <p:nvPicPr>
              <p:cNvPr id="23" name="Picture 5">
                <a:extLst>
                  <a:ext uri="{FF2B5EF4-FFF2-40B4-BE49-F238E27FC236}">
                    <a16:creationId xmlns="" xmlns:a16="http://schemas.microsoft.com/office/drawing/2014/main" id="{F776A9F4-57E9-4985-A06D-F977FD7F8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2" r="77387"/>
              <a:stretch/>
            </p:blipFill>
            <p:spPr bwMode="auto">
              <a:xfrm>
                <a:off x="7903663" y="1770528"/>
                <a:ext cx="577403" cy="18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a:extLst>
                  <a:ext uri="{FF2B5EF4-FFF2-40B4-BE49-F238E27FC236}">
                    <a16:creationId xmlns="" xmlns:a16="http://schemas.microsoft.com/office/drawing/2014/main" id="{6499F51E-DFC4-4324-A2F2-FC5363C8D343}"/>
                  </a:ext>
                </a:extLst>
              </p:cNvPr>
              <p:cNvCxnSpPr/>
              <p:nvPr/>
            </p:nvCxnSpPr>
            <p:spPr>
              <a:xfrm flipV="1">
                <a:off x="8123468" y="1966094"/>
                <a:ext cx="0" cy="142805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352CD6C2-BCE5-4A35-AAC8-298152622308}"/>
                  </a:ext>
                </a:extLst>
              </p:cNvPr>
              <p:cNvCxnSpPr/>
              <p:nvPr/>
            </p:nvCxnSpPr>
            <p:spPr>
              <a:xfrm flipV="1">
                <a:off x="7483928" y="1966094"/>
                <a:ext cx="0" cy="1428058"/>
              </a:xfrm>
              <a:prstGeom prst="straightConnector1">
                <a:avLst/>
              </a:prstGeom>
              <a:ln w="28575">
                <a:solidFill>
                  <a:srgbClr val="FF07FA"/>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5">
                <a:extLst>
                  <a:ext uri="{FF2B5EF4-FFF2-40B4-BE49-F238E27FC236}">
                    <a16:creationId xmlns="" xmlns:a16="http://schemas.microsoft.com/office/drawing/2014/main" id="{39ADDA7B-3B5E-4F31-9F74-AE46F3D28C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6" t="29057" r="34487"/>
              <a:stretch/>
            </p:blipFill>
            <p:spPr bwMode="auto">
              <a:xfrm>
                <a:off x="6654030" y="2322207"/>
                <a:ext cx="1264186" cy="134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 xmlns:a16="http://schemas.microsoft.com/office/drawing/2014/main" id="{92FC2D33-D0BC-4838-AB80-37ED043071B9}"/>
                  </a:ext>
                </a:extLst>
              </p:cNvPr>
              <p:cNvSpPr/>
              <p:nvPr/>
            </p:nvSpPr>
            <p:spPr>
              <a:xfrm>
                <a:off x="7307287" y="2242068"/>
                <a:ext cx="1005840" cy="1943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600" dirty="0" err="1">
                    <a:solidFill>
                      <a:prstClr val="white"/>
                    </a:solidFill>
                    <a:latin typeface="Arial" panose="020B0604020202020204" pitchFamily="34" charset="0"/>
                    <a:cs typeface="Arial" panose="020B0604020202020204" pitchFamily="34" charset="0"/>
                  </a:rPr>
                  <a:t>PCLAMPAC</a:t>
                </a:r>
                <a:endParaRPr lang="en-US" sz="600" dirty="0">
                  <a:solidFill>
                    <a:prstClr val="white"/>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 xmlns:a16="http://schemas.microsoft.com/office/drawing/2014/main" id="{42B93C4C-CBDA-41A5-BE0D-2BA02918A57E}"/>
                  </a:ext>
                </a:extLst>
              </p:cNvPr>
              <p:cNvGrpSpPr/>
              <p:nvPr/>
            </p:nvGrpSpPr>
            <p:grpSpPr>
              <a:xfrm>
                <a:off x="6699014" y="3584038"/>
                <a:ext cx="1700237" cy="123488"/>
                <a:chOff x="1304501" y="3751533"/>
                <a:chExt cx="1700237" cy="123488"/>
              </a:xfrm>
              <a:solidFill>
                <a:schemeClr val="bg1"/>
              </a:solidFill>
            </p:grpSpPr>
            <p:sp>
              <p:nvSpPr>
                <p:cNvPr id="30" name="TextBox 29">
                  <a:extLst>
                    <a:ext uri="{FF2B5EF4-FFF2-40B4-BE49-F238E27FC236}">
                      <a16:creationId xmlns="" xmlns:a16="http://schemas.microsoft.com/office/drawing/2014/main" id="{69D671B3-1D55-40DF-969E-FE1DA60C3085}"/>
                    </a:ext>
                  </a:extLst>
                </p:cNvPr>
                <p:cNvSpPr txBox="1"/>
                <p:nvPr/>
              </p:nvSpPr>
              <p:spPr>
                <a:xfrm>
                  <a:off x="1304501" y="3751533"/>
                  <a:ext cx="445497" cy="123488"/>
                </a:xfrm>
                <a:prstGeom prst="rect">
                  <a:avLst/>
                </a:prstGeom>
                <a:grpFill/>
              </p:spPr>
              <p:txBody>
                <a:bodyPr wrap="none" lIns="0" tIns="0" rIns="0" bIns="0" rtlCol="0">
                  <a:spAutoFit/>
                </a:bodyPr>
                <a:lstStyle/>
                <a:p>
                  <a:pPr defTabSz="342900"/>
                  <a:r>
                    <a:rPr lang="en-US" sz="600" dirty="0" err="1">
                      <a:solidFill>
                        <a:prstClr val="black"/>
                      </a:solidFill>
                    </a:rPr>
                    <a:t>PDBxAC</a:t>
                  </a:r>
                  <a:endParaRPr lang="en-US" sz="600" dirty="0">
                    <a:solidFill>
                      <a:prstClr val="black"/>
                    </a:solidFill>
                  </a:endParaRPr>
                </a:p>
              </p:txBody>
            </p:sp>
            <p:sp>
              <p:nvSpPr>
                <p:cNvPr id="31" name="TextBox 30">
                  <a:extLst>
                    <a:ext uri="{FF2B5EF4-FFF2-40B4-BE49-F238E27FC236}">
                      <a16:creationId xmlns="" xmlns:a16="http://schemas.microsoft.com/office/drawing/2014/main" id="{46D99D9D-C0F5-4054-A044-AC8B09AEA44E}"/>
                    </a:ext>
                  </a:extLst>
                </p:cNvPr>
                <p:cNvSpPr txBox="1"/>
                <p:nvPr/>
              </p:nvSpPr>
              <p:spPr>
                <a:xfrm>
                  <a:off x="1844357" y="3751533"/>
                  <a:ext cx="542594" cy="123488"/>
                </a:xfrm>
                <a:prstGeom prst="rect">
                  <a:avLst/>
                </a:prstGeom>
                <a:grpFill/>
              </p:spPr>
              <p:txBody>
                <a:bodyPr wrap="none" lIns="0" tIns="0" rIns="0" bIns="0" rtlCol="0">
                  <a:spAutoFit/>
                </a:bodyPr>
                <a:lstStyle/>
                <a:p>
                  <a:pPr defTabSz="342900"/>
                  <a:r>
                    <a:rPr lang="en-US" sz="600" dirty="0" err="1">
                      <a:solidFill>
                        <a:prstClr val="black"/>
                      </a:solidFill>
                    </a:rPr>
                    <a:t>PVDD3AC</a:t>
                  </a:r>
                  <a:endParaRPr lang="en-US" sz="600" dirty="0">
                    <a:solidFill>
                      <a:prstClr val="black"/>
                    </a:solidFill>
                  </a:endParaRPr>
                </a:p>
              </p:txBody>
            </p:sp>
            <p:sp>
              <p:nvSpPr>
                <p:cNvPr id="32" name="TextBox 31">
                  <a:extLst>
                    <a:ext uri="{FF2B5EF4-FFF2-40B4-BE49-F238E27FC236}">
                      <a16:creationId xmlns="" xmlns:a16="http://schemas.microsoft.com/office/drawing/2014/main" id="{7372B292-3F55-4F1A-9FCA-76EE2AB27B47}"/>
                    </a:ext>
                  </a:extLst>
                </p:cNvPr>
                <p:cNvSpPr txBox="1"/>
                <p:nvPr/>
              </p:nvSpPr>
              <p:spPr>
                <a:xfrm>
                  <a:off x="2507836" y="3751533"/>
                  <a:ext cx="496902" cy="123488"/>
                </a:xfrm>
                <a:prstGeom prst="rect">
                  <a:avLst/>
                </a:prstGeom>
                <a:grpFill/>
              </p:spPr>
              <p:txBody>
                <a:bodyPr wrap="none" lIns="0" tIns="0" rIns="0" bIns="0" rtlCol="0">
                  <a:spAutoFit/>
                </a:bodyPr>
                <a:lstStyle/>
                <a:p>
                  <a:pPr defTabSz="342900"/>
                  <a:r>
                    <a:rPr lang="en-US" sz="600" dirty="0" err="1">
                      <a:solidFill>
                        <a:prstClr val="black"/>
                      </a:solidFill>
                    </a:rPr>
                    <a:t>PVSS2AC</a:t>
                  </a:r>
                  <a:endParaRPr lang="en-US" sz="600" dirty="0">
                    <a:solidFill>
                      <a:prstClr val="black"/>
                    </a:solidFill>
                  </a:endParaRPr>
                </a:p>
              </p:txBody>
            </p:sp>
          </p:grpSp>
          <p:pic>
            <p:nvPicPr>
              <p:cNvPr id="29" name="Picture 5">
                <a:extLst>
                  <a:ext uri="{FF2B5EF4-FFF2-40B4-BE49-F238E27FC236}">
                    <a16:creationId xmlns="" xmlns:a16="http://schemas.microsoft.com/office/drawing/2014/main" id="{6E4FD0DD-31A5-42A7-82C7-29807195E1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60"/>
              <a:stretch/>
            </p:blipFill>
            <p:spPr bwMode="auto">
              <a:xfrm>
                <a:off x="8472428" y="1770528"/>
                <a:ext cx="244843" cy="18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Group 32">
              <a:extLst>
                <a:ext uri="{FF2B5EF4-FFF2-40B4-BE49-F238E27FC236}">
                  <a16:creationId xmlns="" xmlns:a16="http://schemas.microsoft.com/office/drawing/2014/main" id="{478CD219-3ABF-444B-8C0D-C71A01B9E0B5}"/>
                </a:ext>
              </a:extLst>
            </p:cNvPr>
            <p:cNvGrpSpPr/>
            <p:nvPr/>
          </p:nvGrpSpPr>
          <p:grpSpPr>
            <a:xfrm>
              <a:off x="3870571" y="3829207"/>
              <a:ext cx="1158145" cy="1448306"/>
              <a:chOff x="6654030" y="1770528"/>
              <a:chExt cx="2063241" cy="1936998"/>
            </a:xfrm>
          </p:grpSpPr>
          <p:pic>
            <p:nvPicPr>
              <p:cNvPr id="34" name="Picture 5">
                <a:extLst>
                  <a:ext uri="{FF2B5EF4-FFF2-40B4-BE49-F238E27FC236}">
                    <a16:creationId xmlns="" xmlns:a16="http://schemas.microsoft.com/office/drawing/2014/main" id="{67910669-6FC3-44F0-A4F4-BC950A9DF3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2" r="77387"/>
              <a:stretch/>
            </p:blipFill>
            <p:spPr bwMode="auto">
              <a:xfrm>
                <a:off x="7903663" y="1770528"/>
                <a:ext cx="577403" cy="18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a:extLst>
                  <a:ext uri="{FF2B5EF4-FFF2-40B4-BE49-F238E27FC236}">
                    <a16:creationId xmlns="" xmlns:a16="http://schemas.microsoft.com/office/drawing/2014/main" id="{E420DE92-84E0-4F8A-BBC6-2F9E2C08C4AE}"/>
                  </a:ext>
                </a:extLst>
              </p:cNvPr>
              <p:cNvCxnSpPr/>
              <p:nvPr/>
            </p:nvCxnSpPr>
            <p:spPr>
              <a:xfrm flipV="1">
                <a:off x="8123468" y="1966094"/>
                <a:ext cx="0" cy="142805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CA22D351-9C52-4A94-854F-7350A4EB7E6E}"/>
                  </a:ext>
                </a:extLst>
              </p:cNvPr>
              <p:cNvCxnSpPr/>
              <p:nvPr/>
            </p:nvCxnSpPr>
            <p:spPr>
              <a:xfrm flipV="1">
                <a:off x="7483928" y="1966094"/>
                <a:ext cx="0" cy="1428058"/>
              </a:xfrm>
              <a:prstGeom prst="straightConnector1">
                <a:avLst/>
              </a:prstGeom>
              <a:ln w="28575">
                <a:solidFill>
                  <a:srgbClr val="FF07FA"/>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5">
                <a:extLst>
                  <a:ext uri="{FF2B5EF4-FFF2-40B4-BE49-F238E27FC236}">
                    <a16:creationId xmlns="" xmlns:a16="http://schemas.microsoft.com/office/drawing/2014/main" id="{9D2738D4-3FDE-4B1C-A016-0D109AC9E8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6" t="29057" r="34487"/>
              <a:stretch/>
            </p:blipFill>
            <p:spPr bwMode="auto">
              <a:xfrm>
                <a:off x="6654030" y="2322207"/>
                <a:ext cx="1264186" cy="134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 xmlns:a16="http://schemas.microsoft.com/office/drawing/2014/main" id="{290EB423-230F-4E49-9C7D-F1188DBA3326}"/>
                  </a:ext>
                </a:extLst>
              </p:cNvPr>
              <p:cNvSpPr/>
              <p:nvPr/>
            </p:nvSpPr>
            <p:spPr>
              <a:xfrm>
                <a:off x="7307287" y="2242068"/>
                <a:ext cx="1005840" cy="1943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600" dirty="0" err="1">
                    <a:solidFill>
                      <a:prstClr val="white"/>
                    </a:solidFill>
                    <a:latin typeface="Arial" panose="020B0604020202020204" pitchFamily="34" charset="0"/>
                    <a:cs typeface="Arial" panose="020B0604020202020204" pitchFamily="34" charset="0"/>
                  </a:rPr>
                  <a:t>PCLAMPAC</a:t>
                </a:r>
                <a:endParaRPr lang="en-US" sz="600" dirty="0">
                  <a:solidFill>
                    <a:prstClr val="white"/>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 xmlns:a16="http://schemas.microsoft.com/office/drawing/2014/main" id="{E1782C71-9E8A-4DE5-99C5-2C2F3FECBE5D}"/>
                  </a:ext>
                </a:extLst>
              </p:cNvPr>
              <p:cNvGrpSpPr/>
              <p:nvPr/>
            </p:nvGrpSpPr>
            <p:grpSpPr>
              <a:xfrm>
                <a:off x="6667278" y="3584038"/>
                <a:ext cx="1716106" cy="123488"/>
                <a:chOff x="1272765" y="3751533"/>
                <a:chExt cx="1716106" cy="123488"/>
              </a:xfrm>
              <a:solidFill>
                <a:schemeClr val="bg1"/>
              </a:solidFill>
            </p:grpSpPr>
            <p:sp>
              <p:nvSpPr>
                <p:cNvPr id="41" name="TextBox 40">
                  <a:extLst>
                    <a:ext uri="{FF2B5EF4-FFF2-40B4-BE49-F238E27FC236}">
                      <a16:creationId xmlns="" xmlns:a16="http://schemas.microsoft.com/office/drawing/2014/main" id="{699CA653-EC22-4C25-B5AF-B4AF81E71415}"/>
                    </a:ext>
                  </a:extLst>
                </p:cNvPr>
                <p:cNvSpPr txBox="1"/>
                <p:nvPr/>
              </p:nvSpPr>
              <p:spPr>
                <a:xfrm>
                  <a:off x="1272765" y="3751533"/>
                  <a:ext cx="445497" cy="123488"/>
                </a:xfrm>
                <a:prstGeom prst="rect">
                  <a:avLst/>
                </a:prstGeom>
                <a:grpFill/>
              </p:spPr>
              <p:txBody>
                <a:bodyPr wrap="none" lIns="0" tIns="0" rIns="0" bIns="0" rtlCol="0">
                  <a:spAutoFit/>
                </a:bodyPr>
                <a:lstStyle/>
                <a:p>
                  <a:pPr defTabSz="342900"/>
                  <a:r>
                    <a:rPr lang="en-US" sz="600" dirty="0" err="1">
                      <a:solidFill>
                        <a:prstClr val="black"/>
                      </a:solidFill>
                    </a:rPr>
                    <a:t>PDBxAC</a:t>
                  </a:r>
                  <a:endParaRPr lang="en-US" sz="600" dirty="0">
                    <a:solidFill>
                      <a:prstClr val="black"/>
                    </a:solidFill>
                  </a:endParaRPr>
                </a:p>
              </p:txBody>
            </p:sp>
            <p:sp>
              <p:nvSpPr>
                <p:cNvPr id="42" name="TextBox 41">
                  <a:extLst>
                    <a:ext uri="{FF2B5EF4-FFF2-40B4-BE49-F238E27FC236}">
                      <a16:creationId xmlns="" xmlns:a16="http://schemas.microsoft.com/office/drawing/2014/main" id="{5423D6ED-61E3-44EF-B4A6-052FC20E83A4}"/>
                    </a:ext>
                  </a:extLst>
                </p:cNvPr>
                <p:cNvSpPr txBox="1"/>
                <p:nvPr/>
              </p:nvSpPr>
              <p:spPr>
                <a:xfrm>
                  <a:off x="1836424" y="3751533"/>
                  <a:ext cx="542595" cy="123488"/>
                </a:xfrm>
                <a:prstGeom prst="rect">
                  <a:avLst/>
                </a:prstGeom>
                <a:grpFill/>
              </p:spPr>
              <p:txBody>
                <a:bodyPr wrap="none" lIns="0" tIns="0" rIns="0" bIns="0" rtlCol="0">
                  <a:spAutoFit/>
                </a:bodyPr>
                <a:lstStyle/>
                <a:p>
                  <a:pPr defTabSz="342900"/>
                  <a:r>
                    <a:rPr lang="en-US" sz="600" dirty="0" err="1">
                      <a:solidFill>
                        <a:prstClr val="black"/>
                      </a:solidFill>
                    </a:rPr>
                    <a:t>PVDD3AC</a:t>
                  </a:r>
                  <a:endParaRPr lang="en-US" sz="600" dirty="0">
                    <a:solidFill>
                      <a:prstClr val="black"/>
                    </a:solidFill>
                  </a:endParaRPr>
                </a:p>
              </p:txBody>
            </p:sp>
            <p:sp>
              <p:nvSpPr>
                <p:cNvPr id="43" name="TextBox 42">
                  <a:extLst>
                    <a:ext uri="{FF2B5EF4-FFF2-40B4-BE49-F238E27FC236}">
                      <a16:creationId xmlns="" xmlns:a16="http://schemas.microsoft.com/office/drawing/2014/main" id="{9C486267-F33D-4DFE-AFAC-361E2FBB2AC8}"/>
                    </a:ext>
                  </a:extLst>
                </p:cNvPr>
                <p:cNvSpPr txBox="1"/>
                <p:nvPr/>
              </p:nvSpPr>
              <p:spPr>
                <a:xfrm>
                  <a:off x="2491968" y="3751533"/>
                  <a:ext cx="496903" cy="123488"/>
                </a:xfrm>
                <a:prstGeom prst="rect">
                  <a:avLst/>
                </a:prstGeom>
                <a:grpFill/>
              </p:spPr>
              <p:txBody>
                <a:bodyPr wrap="none" lIns="0" tIns="0" rIns="0" bIns="0" rtlCol="0">
                  <a:spAutoFit/>
                </a:bodyPr>
                <a:lstStyle/>
                <a:p>
                  <a:pPr defTabSz="342900"/>
                  <a:r>
                    <a:rPr lang="en-US" sz="600" dirty="0" err="1">
                      <a:solidFill>
                        <a:prstClr val="black"/>
                      </a:solidFill>
                    </a:rPr>
                    <a:t>PVSS2AC</a:t>
                  </a:r>
                  <a:endParaRPr lang="en-US" sz="600" dirty="0">
                    <a:solidFill>
                      <a:prstClr val="black"/>
                    </a:solidFill>
                  </a:endParaRPr>
                </a:p>
              </p:txBody>
            </p:sp>
          </p:grpSp>
          <p:pic>
            <p:nvPicPr>
              <p:cNvPr id="40" name="Picture 5">
                <a:extLst>
                  <a:ext uri="{FF2B5EF4-FFF2-40B4-BE49-F238E27FC236}">
                    <a16:creationId xmlns="" xmlns:a16="http://schemas.microsoft.com/office/drawing/2014/main" id="{59C5EB62-3328-44D3-B61D-E412DD58E2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60"/>
              <a:stretch/>
            </p:blipFill>
            <p:spPr bwMode="auto">
              <a:xfrm>
                <a:off x="8472428" y="1770528"/>
                <a:ext cx="244843" cy="18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a:extLst>
                <a:ext uri="{FF2B5EF4-FFF2-40B4-BE49-F238E27FC236}">
                  <a16:creationId xmlns="" xmlns:a16="http://schemas.microsoft.com/office/drawing/2014/main" id="{D2231BEE-B2D4-417E-AD1D-1E5366B1DD78}"/>
                </a:ext>
              </a:extLst>
            </p:cNvPr>
            <p:cNvGrpSpPr/>
            <p:nvPr/>
          </p:nvGrpSpPr>
          <p:grpSpPr>
            <a:xfrm>
              <a:off x="2722611" y="3829207"/>
              <a:ext cx="1158145" cy="1448306"/>
              <a:chOff x="6654030" y="1770528"/>
              <a:chExt cx="2063241" cy="1936998"/>
            </a:xfrm>
          </p:grpSpPr>
          <p:pic>
            <p:nvPicPr>
              <p:cNvPr id="45" name="Picture 5">
                <a:extLst>
                  <a:ext uri="{FF2B5EF4-FFF2-40B4-BE49-F238E27FC236}">
                    <a16:creationId xmlns="" xmlns:a16="http://schemas.microsoft.com/office/drawing/2014/main" id="{159E8DE0-3FDC-4D62-917C-79B1F51935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2" r="77387"/>
              <a:stretch/>
            </p:blipFill>
            <p:spPr bwMode="auto">
              <a:xfrm>
                <a:off x="7903663" y="1770528"/>
                <a:ext cx="577403" cy="18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Arrow Connector 45">
                <a:extLst>
                  <a:ext uri="{FF2B5EF4-FFF2-40B4-BE49-F238E27FC236}">
                    <a16:creationId xmlns="" xmlns:a16="http://schemas.microsoft.com/office/drawing/2014/main" id="{8FB8147F-6B76-4DBD-9488-50E08E9D2985}"/>
                  </a:ext>
                </a:extLst>
              </p:cNvPr>
              <p:cNvCxnSpPr/>
              <p:nvPr/>
            </p:nvCxnSpPr>
            <p:spPr>
              <a:xfrm flipV="1">
                <a:off x="8123468" y="1966094"/>
                <a:ext cx="0" cy="142805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 xmlns:a16="http://schemas.microsoft.com/office/drawing/2014/main" id="{0BF58C7D-DE4A-4EE4-B1AC-83B7A6EF9530}"/>
                  </a:ext>
                </a:extLst>
              </p:cNvPr>
              <p:cNvCxnSpPr/>
              <p:nvPr/>
            </p:nvCxnSpPr>
            <p:spPr>
              <a:xfrm flipV="1">
                <a:off x="7483928" y="1966094"/>
                <a:ext cx="0" cy="1428058"/>
              </a:xfrm>
              <a:prstGeom prst="straightConnector1">
                <a:avLst/>
              </a:prstGeom>
              <a:ln w="28575">
                <a:solidFill>
                  <a:srgbClr val="FF07FA"/>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5">
                <a:extLst>
                  <a:ext uri="{FF2B5EF4-FFF2-40B4-BE49-F238E27FC236}">
                    <a16:creationId xmlns="" xmlns:a16="http://schemas.microsoft.com/office/drawing/2014/main" id="{CF3B40A1-D0E8-40A5-8C8B-718B345F9A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6" t="29057" r="34487"/>
              <a:stretch/>
            </p:blipFill>
            <p:spPr bwMode="auto">
              <a:xfrm>
                <a:off x="6654030" y="2322207"/>
                <a:ext cx="1264186" cy="134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a:extLst>
                  <a:ext uri="{FF2B5EF4-FFF2-40B4-BE49-F238E27FC236}">
                    <a16:creationId xmlns="" xmlns:a16="http://schemas.microsoft.com/office/drawing/2014/main" id="{E468858D-1150-4736-949A-36DFAA4A14AA}"/>
                  </a:ext>
                </a:extLst>
              </p:cNvPr>
              <p:cNvSpPr/>
              <p:nvPr/>
            </p:nvSpPr>
            <p:spPr>
              <a:xfrm>
                <a:off x="7307287" y="2242068"/>
                <a:ext cx="1005840" cy="1943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600" dirty="0" err="1">
                    <a:solidFill>
                      <a:prstClr val="white"/>
                    </a:solidFill>
                    <a:latin typeface="Arial" panose="020B0604020202020204" pitchFamily="34" charset="0"/>
                    <a:cs typeface="Arial" panose="020B0604020202020204" pitchFamily="34" charset="0"/>
                  </a:rPr>
                  <a:t>PCLAMPAC</a:t>
                </a:r>
                <a:endParaRPr lang="en-US" sz="600" dirty="0">
                  <a:solidFill>
                    <a:prstClr val="white"/>
                  </a:solidFill>
                  <a:latin typeface="Arial" panose="020B0604020202020204" pitchFamily="34" charset="0"/>
                  <a:cs typeface="Arial" panose="020B0604020202020204" pitchFamily="34" charset="0"/>
                </a:endParaRPr>
              </a:p>
            </p:txBody>
          </p:sp>
          <p:grpSp>
            <p:nvGrpSpPr>
              <p:cNvPr id="50" name="Group 49">
                <a:extLst>
                  <a:ext uri="{FF2B5EF4-FFF2-40B4-BE49-F238E27FC236}">
                    <a16:creationId xmlns="" xmlns:a16="http://schemas.microsoft.com/office/drawing/2014/main" id="{185CBBA4-00E5-4BD9-8619-9821FF1EC37E}"/>
                  </a:ext>
                </a:extLst>
              </p:cNvPr>
              <p:cNvGrpSpPr/>
              <p:nvPr/>
            </p:nvGrpSpPr>
            <p:grpSpPr>
              <a:xfrm>
                <a:off x="6667278" y="3584038"/>
                <a:ext cx="1747842" cy="123488"/>
                <a:chOff x="1272765" y="3751533"/>
                <a:chExt cx="1747842" cy="123488"/>
              </a:xfrm>
              <a:solidFill>
                <a:schemeClr val="bg1"/>
              </a:solidFill>
            </p:grpSpPr>
            <p:sp>
              <p:nvSpPr>
                <p:cNvPr id="52" name="TextBox 51">
                  <a:extLst>
                    <a:ext uri="{FF2B5EF4-FFF2-40B4-BE49-F238E27FC236}">
                      <a16:creationId xmlns="" xmlns:a16="http://schemas.microsoft.com/office/drawing/2014/main" id="{29411C9B-180D-4A81-93F6-8564286E96CE}"/>
                    </a:ext>
                  </a:extLst>
                </p:cNvPr>
                <p:cNvSpPr txBox="1"/>
                <p:nvPr/>
              </p:nvSpPr>
              <p:spPr>
                <a:xfrm>
                  <a:off x="1272765" y="3751533"/>
                  <a:ext cx="445497" cy="123488"/>
                </a:xfrm>
                <a:prstGeom prst="rect">
                  <a:avLst/>
                </a:prstGeom>
                <a:grpFill/>
              </p:spPr>
              <p:txBody>
                <a:bodyPr wrap="none" lIns="0" tIns="0" rIns="0" bIns="0" rtlCol="0">
                  <a:spAutoFit/>
                </a:bodyPr>
                <a:lstStyle/>
                <a:p>
                  <a:pPr defTabSz="342900"/>
                  <a:r>
                    <a:rPr lang="en-US" sz="600" dirty="0" err="1">
                      <a:solidFill>
                        <a:prstClr val="black"/>
                      </a:solidFill>
                    </a:rPr>
                    <a:t>PDBxAC</a:t>
                  </a:r>
                  <a:endParaRPr lang="en-US" sz="600" dirty="0">
                    <a:solidFill>
                      <a:prstClr val="black"/>
                    </a:solidFill>
                  </a:endParaRPr>
                </a:p>
              </p:txBody>
            </p:sp>
            <p:sp>
              <p:nvSpPr>
                <p:cNvPr id="53" name="TextBox 52">
                  <a:extLst>
                    <a:ext uri="{FF2B5EF4-FFF2-40B4-BE49-F238E27FC236}">
                      <a16:creationId xmlns="" xmlns:a16="http://schemas.microsoft.com/office/drawing/2014/main" id="{8E595768-1179-4388-979D-D26F703E81BE}"/>
                    </a:ext>
                  </a:extLst>
                </p:cNvPr>
                <p:cNvSpPr txBox="1"/>
                <p:nvPr/>
              </p:nvSpPr>
              <p:spPr>
                <a:xfrm>
                  <a:off x="1844357" y="3751533"/>
                  <a:ext cx="542595" cy="123488"/>
                </a:xfrm>
                <a:prstGeom prst="rect">
                  <a:avLst/>
                </a:prstGeom>
                <a:grpFill/>
              </p:spPr>
              <p:txBody>
                <a:bodyPr wrap="none" lIns="0" tIns="0" rIns="0" bIns="0" rtlCol="0">
                  <a:spAutoFit/>
                </a:bodyPr>
                <a:lstStyle/>
                <a:p>
                  <a:pPr defTabSz="342900"/>
                  <a:r>
                    <a:rPr lang="en-US" sz="600" dirty="0" err="1">
                      <a:solidFill>
                        <a:prstClr val="black"/>
                      </a:solidFill>
                    </a:rPr>
                    <a:t>PVDD3AC</a:t>
                  </a:r>
                  <a:endParaRPr lang="en-US" sz="600" dirty="0">
                    <a:solidFill>
                      <a:prstClr val="black"/>
                    </a:solidFill>
                  </a:endParaRPr>
                </a:p>
              </p:txBody>
            </p:sp>
            <p:sp>
              <p:nvSpPr>
                <p:cNvPr id="54" name="TextBox 53">
                  <a:extLst>
                    <a:ext uri="{FF2B5EF4-FFF2-40B4-BE49-F238E27FC236}">
                      <a16:creationId xmlns="" xmlns:a16="http://schemas.microsoft.com/office/drawing/2014/main" id="{D605444A-1D98-42D5-AA42-C33A9AFFFE6E}"/>
                    </a:ext>
                  </a:extLst>
                </p:cNvPr>
                <p:cNvSpPr txBox="1"/>
                <p:nvPr/>
              </p:nvSpPr>
              <p:spPr>
                <a:xfrm>
                  <a:off x="2523704" y="3751533"/>
                  <a:ext cx="496903" cy="123488"/>
                </a:xfrm>
                <a:prstGeom prst="rect">
                  <a:avLst/>
                </a:prstGeom>
                <a:grpFill/>
              </p:spPr>
              <p:txBody>
                <a:bodyPr wrap="none" lIns="0" tIns="0" rIns="0" bIns="0" rtlCol="0">
                  <a:spAutoFit/>
                </a:bodyPr>
                <a:lstStyle/>
                <a:p>
                  <a:pPr defTabSz="342900"/>
                  <a:r>
                    <a:rPr lang="en-US" sz="600" dirty="0" err="1">
                      <a:solidFill>
                        <a:prstClr val="black"/>
                      </a:solidFill>
                    </a:rPr>
                    <a:t>PVSS2AC</a:t>
                  </a:r>
                  <a:endParaRPr lang="en-US" sz="600" dirty="0">
                    <a:solidFill>
                      <a:prstClr val="black"/>
                    </a:solidFill>
                  </a:endParaRPr>
                </a:p>
              </p:txBody>
            </p:sp>
          </p:grpSp>
          <p:pic>
            <p:nvPicPr>
              <p:cNvPr id="51" name="Picture 5">
                <a:extLst>
                  <a:ext uri="{FF2B5EF4-FFF2-40B4-BE49-F238E27FC236}">
                    <a16:creationId xmlns="" xmlns:a16="http://schemas.microsoft.com/office/drawing/2014/main" id="{55A9D201-0843-4C8E-B76E-BF90CDAF30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60"/>
              <a:stretch/>
            </p:blipFill>
            <p:spPr bwMode="auto">
              <a:xfrm>
                <a:off x="8472428" y="1770528"/>
                <a:ext cx="244843" cy="18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54">
              <a:extLst>
                <a:ext uri="{FF2B5EF4-FFF2-40B4-BE49-F238E27FC236}">
                  <a16:creationId xmlns="" xmlns:a16="http://schemas.microsoft.com/office/drawing/2014/main" id="{11F47C49-6E2E-4B66-ACB9-05C390AD24C8}"/>
                </a:ext>
              </a:extLst>
            </p:cNvPr>
            <p:cNvSpPr txBox="1"/>
            <p:nvPr/>
          </p:nvSpPr>
          <p:spPr>
            <a:xfrm>
              <a:off x="2821859" y="3773561"/>
              <a:ext cx="1217000" cy="161583"/>
            </a:xfrm>
            <a:prstGeom prst="rect">
              <a:avLst/>
            </a:prstGeom>
            <a:solidFill>
              <a:schemeClr val="bg1"/>
            </a:solidFill>
          </p:spPr>
          <p:txBody>
            <a:bodyPr wrap="none" tIns="0" bIns="0" rtlCol="0">
              <a:spAutoFit/>
            </a:bodyPr>
            <a:lstStyle/>
            <a:p>
              <a:pPr defTabSz="342900"/>
              <a:r>
                <a:rPr lang="en-US" sz="1050" dirty="0">
                  <a:solidFill>
                    <a:prstClr val="black"/>
                  </a:solidFill>
                </a:rPr>
                <a:t>SMU Analog (1.1V)</a:t>
              </a:r>
            </a:p>
          </p:txBody>
        </p:sp>
        <p:sp>
          <p:nvSpPr>
            <p:cNvPr id="56" name="TextBox 55">
              <a:extLst>
                <a:ext uri="{FF2B5EF4-FFF2-40B4-BE49-F238E27FC236}">
                  <a16:creationId xmlns="" xmlns:a16="http://schemas.microsoft.com/office/drawing/2014/main" id="{91F22C3C-9065-4324-B7BB-FC74BEA17DFB}"/>
                </a:ext>
              </a:extLst>
            </p:cNvPr>
            <p:cNvSpPr txBox="1"/>
            <p:nvPr/>
          </p:nvSpPr>
          <p:spPr>
            <a:xfrm>
              <a:off x="4009980" y="3756834"/>
              <a:ext cx="1186543" cy="161583"/>
            </a:xfrm>
            <a:prstGeom prst="rect">
              <a:avLst/>
            </a:prstGeom>
            <a:solidFill>
              <a:schemeClr val="bg1"/>
            </a:solidFill>
          </p:spPr>
          <p:txBody>
            <a:bodyPr wrap="none" tIns="0" bIns="0" rtlCol="0">
              <a:spAutoFit/>
            </a:bodyPr>
            <a:lstStyle/>
            <a:p>
              <a:pPr defTabSz="342900"/>
              <a:r>
                <a:rPr lang="en-US" sz="1050" dirty="0">
                  <a:solidFill>
                    <a:prstClr val="black"/>
                  </a:solidFill>
                </a:rPr>
                <a:t>SMU Digital (</a:t>
              </a:r>
              <a:r>
                <a:rPr lang="en-US" sz="1050" dirty="0" err="1">
                  <a:solidFill>
                    <a:prstClr val="black"/>
                  </a:solidFill>
                </a:rPr>
                <a:t>1.1V</a:t>
              </a:r>
              <a:r>
                <a:rPr lang="en-US" sz="1050" dirty="0">
                  <a:solidFill>
                    <a:prstClr val="black"/>
                  </a:solidFill>
                </a:rPr>
                <a:t>)</a:t>
              </a:r>
            </a:p>
          </p:txBody>
        </p:sp>
        <p:sp>
          <p:nvSpPr>
            <p:cNvPr id="57" name="TextBox 56">
              <a:extLst>
                <a:ext uri="{FF2B5EF4-FFF2-40B4-BE49-F238E27FC236}">
                  <a16:creationId xmlns="" xmlns:a16="http://schemas.microsoft.com/office/drawing/2014/main" id="{2763FCE0-FBA9-47B7-B96E-6DE8DD280132}"/>
                </a:ext>
              </a:extLst>
            </p:cNvPr>
            <p:cNvSpPr txBox="1"/>
            <p:nvPr/>
          </p:nvSpPr>
          <p:spPr>
            <a:xfrm>
              <a:off x="5293249" y="3756835"/>
              <a:ext cx="800219" cy="161583"/>
            </a:xfrm>
            <a:prstGeom prst="rect">
              <a:avLst/>
            </a:prstGeom>
            <a:solidFill>
              <a:schemeClr val="bg1"/>
            </a:solidFill>
          </p:spPr>
          <p:txBody>
            <a:bodyPr wrap="none" tIns="0" bIns="0" rtlCol="0">
              <a:spAutoFit/>
            </a:bodyPr>
            <a:lstStyle/>
            <a:p>
              <a:pPr defTabSz="342900"/>
              <a:r>
                <a:rPr lang="en-US" sz="1050" dirty="0">
                  <a:solidFill>
                    <a:prstClr val="black"/>
                  </a:solidFill>
                </a:rPr>
                <a:t>Core (</a:t>
              </a:r>
              <a:r>
                <a:rPr lang="en-US" sz="1050" dirty="0" err="1">
                  <a:solidFill>
                    <a:prstClr val="black"/>
                  </a:solidFill>
                </a:rPr>
                <a:t>1.1V</a:t>
              </a:r>
              <a:r>
                <a:rPr lang="en-US" sz="1050" dirty="0">
                  <a:solidFill>
                    <a:prstClr val="black"/>
                  </a:solidFill>
                </a:rPr>
                <a:t>)</a:t>
              </a:r>
            </a:p>
          </p:txBody>
        </p:sp>
        <p:grpSp>
          <p:nvGrpSpPr>
            <p:cNvPr id="58" name="Group 57">
              <a:extLst>
                <a:ext uri="{FF2B5EF4-FFF2-40B4-BE49-F238E27FC236}">
                  <a16:creationId xmlns="" xmlns:a16="http://schemas.microsoft.com/office/drawing/2014/main" id="{D45A5DAC-3873-4AC7-9E6B-68C383B36B8A}"/>
                </a:ext>
              </a:extLst>
            </p:cNvPr>
            <p:cNvGrpSpPr/>
            <p:nvPr/>
          </p:nvGrpSpPr>
          <p:grpSpPr>
            <a:xfrm>
              <a:off x="6253252" y="3829207"/>
              <a:ext cx="1158145" cy="1448306"/>
              <a:chOff x="6654030" y="1770528"/>
              <a:chExt cx="2063241" cy="1936998"/>
            </a:xfrm>
          </p:grpSpPr>
          <p:pic>
            <p:nvPicPr>
              <p:cNvPr id="59" name="Picture 5">
                <a:extLst>
                  <a:ext uri="{FF2B5EF4-FFF2-40B4-BE49-F238E27FC236}">
                    <a16:creationId xmlns="" xmlns:a16="http://schemas.microsoft.com/office/drawing/2014/main" id="{3DBA2733-49D2-40E5-B4BA-80FB741064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2" r="77387"/>
              <a:stretch/>
            </p:blipFill>
            <p:spPr bwMode="auto">
              <a:xfrm>
                <a:off x="7903663" y="1770528"/>
                <a:ext cx="577403" cy="18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Straight Arrow Connector 59">
                <a:extLst>
                  <a:ext uri="{FF2B5EF4-FFF2-40B4-BE49-F238E27FC236}">
                    <a16:creationId xmlns="" xmlns:a16="http://schemas.microsoft.com/office/drawing/2014/main" id="{A9BED5BB-D691-489B-9355-F95B17F25CEA}"/>
                  </a:ext>
                </a:extLst>
              </p:cNvPr>
              <p:cNvCxnSpPr/>
              <p:nvPr/>
            </p:nvCxnSpPr>
            <p:spPr>
              <a:xfrm flipV="1">
                <a:off x="8123468" y="1966094"/>
                <a:ext cx="0" cy="142805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 xmlns:a16="http://schemas.microsoft.com/office/drawing/2014/main" id="{0342EC98-6C4A-4795-863E-AB84717AB7DB}"/>
                  </a:ext>
                </a:extLst>
              </p:cNvPr>
              <p:cNvCxnSpPr/>
              <p:nvPr/>
            </p:nvCxnSpPr>
            <p:spPr>
              <a:xfrm flipV="1">
                <a:off x="7483928" y="1966094"/>
                <a:ext cx="0" cy="1428058"/>
              </a:xfrm>
              <a:prstGeom prst="straightConnector1">
                <a:avLst/>
              </a:prstGeom>
              <a:ln w="28575">
                <a:solidFill>
                  <a:srgbClr val="FF07FA"/>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5">
                <a:extLst>
                  <a:ext uri="{FF2B5EF4-FFF2-40B4-BE49-F238E27FC236}">
                    <a16:creationId xmlns="" xmlns:a16="http://schemas.microsoft.com/office/drawing/2014/main" id="{836B29AB-D7D2-4716-BA62-55DEAE63B5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6" t="29057" r="34487"/>
              <a:stretch/>
            </p:blipFill>
            <p:spPr bwMode="auto">
              <a:xfrm>
                <a:off x="6654030" y="2322207"/>
                <a:ext cx="1264186" cy="134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a:extLst>
                  <a:ext uri="{FF2B5EF4-FFF2-40B4-BE49-F238E27FC236}">
                    <a16:creationId xmlns="" xmlns:a16="http://schemas.microsoft.com/office/drawing/2014/main" id="{778F5264-13F8-4784-BE91-AF14E38440EE}"/>
                  </a:ext>
                </a:extLst>
              </p:cNvPr>
              <p:cNvSpPr/>
              <p:nvPr/>
            </p:nvSpPr>
            <p:spPr>
              <a:xfrm>
                <a:off x="7307287" y="2242068"/>
                <a:ext cx="1005840" cy="1943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600" dirty="0" err="1">
                    <a:solidFill>
                      <a:prstClr val="white"/>
                    </a:solidFill>
                    <a:latin typeface="Arial" panose="020B0604020202020204" pitchFamily="34" charset="0"/>
                    <a:cs typeface="Arial" panose="020B0604020202020204" pitchFamily="34" charset="0"/>
                  </a:rPr>
                  <a:t>PCLAMPA</a:t>
                </a:r>
                <a:endParaRPr lang="en-US" sz="600" dirty="0">
                  <a:solidFill>
                    <a:prstClr val="white"/>
                  </a:solidFill>
                  <a:latin typeface="Arial" panose="020B0604020202020204" pitchFamily="34" charset="0"/>
                  <a:cs typeface="Arial" panose="020B0604020202020204" pitchFamily="34" charset="0"/>
                </a:endParaRPr>
              </a:p>
            </p:txBody>
          </p:sp>
          <p:grpSp>
            <p:nvGrpSpPr>
              <p:cNvPr id="64" name="Group 63">
                <a:extLst>
                  <a:ext uri="{FF2B5EF4-FFF2-40B4-BE49-F238E27FC236}">
                    <a16:creationId xmlns="" xmlns:a16="http://schemas.microsoft.com/office/drawing/2014/main" id="{09091302-2E63-41B9-838C-802FD7BF21C5}"/>
                  </a:ext>
                </a:extLst>
              </p:cNvPr>
              <p:cNvGrpSpPr/>
              <p:nvPr/>
            </p:nvGrpSpPr>
            <p:grpSpPr>
              <a:xfrm>
                <a:off x="6778354" y="3584038"/>
                <a:ext cx="1562513" cy="123488"/>
                <a:chOff x="1383841" y="3751533"/>
                <a:chExt cx="1562513" cy="123488"/>
              </a:xfrm>
              <a:solidFill>
                <a:schemeClr val="bg1"/>
              </a:solidFill>
            </p:grpSpPr>
            <p:sp>
              <p:nvSpPr>
                <p:cNvPr id="66" name="TextBox 65">
                  <a:extLst>
                    <a:ext uri="{FF2B5EF4-FFF2-40B4-BE49-F238E27FC236}">
                      <a16:creationId xmlns="" xmlns:a16="http://schemas.microsoft.com/office/drawing/2014/main" id="{B371ED8C-CDC4-4C0D-B5C3-994ED00DA02B}"/>
                    </a:ext>
                  </a:extLst>
                </p:cNvPr>
                <p:cNvSpPr txBox="1"/>
                <p:nvPr/>
              </p:nvSpPr>
              <p:spPr>
                <a:xfrm>
                  <a:off x="1383841" y="3751533"/>
                  <a:ext cx="371248" cy="123488"/>
                </a:xfrm>
                <a:prstGeom prst="rect">
                  <a:avLst/>
                </a:prstGeom>
                <a:grpFill/>
              </p:spPr>
              <p:txBody>
                <a:bodyPr wrap="none" lIns="0" tIns="0" rIns="0" bIns="0" rtlCol="0">
                  <a:spAutoFit/>
                </a:bodyPr>
                <a:lstStyle/>
                <a:p>
                  <a:pPr defTabSz="342900"/>
                  <a:r>
                    <a:rPr lang="en-US" sz="600" dirty="0" err="1">
                      <a:solidFill>
                        <a:prstClr val="black"/>
                      </a:solidFill>
                    </a:rPr>
                    <a:t>PDBxA</a:t>
                  </a:r>
                  <a:endParaRPr lang="en-US" sz="600" dirty="0">
                    <a:solidFill>
                      <a:prstClr val="black"/>
                    </a:solidFill>
                  </a:endParaRPr>
                </a:p>
              </p:txBody>
            </p:sp>
            <p:sp>
              <p:nvSpPr>
                <p:cNvPr id="67" name="TextBox 66">
                  <a:extLst>
                    <a:ext uri="{FF2B5EF4-FFF2-40B4-BE49-F238E27FC236}">
                      <a16:creationId xmlns="" xmlns:a16="http://schemas.microsoft.com/office/drawing/2014/main" id="{37B01F48-5C01-4ED7-93EC-6661B508B485}"/>
                    </a:ext>
                  </a:extLst>
                </p:cNvPr>
                <p:cNvSpPr txBox="1"/>
                <p:nvPr/>
              </p:nvSpPr>
              <p:spPr>
                <a:xfrm>
                  <a:off x="1907830" y="3751533"/>
                  <a:ext cx="468344" cy="123488"/>
                </a:xfrm>
                <a:prstGeom prst="rect">
                  <a:avLst/>
                </a:prstGeom>
                <a:grpFill/>
              </p:spPr>
              <p:txBody>
                <a:bodyPr wrap="none" lIns="0" tIns="0" rIns="0" bIns="0" rtlCol="0">
                  <a:spAutoFit/>
                </a:bodyPr>
                <a:lstStyle/>
                <a:p>
                  <a:pPr defTabSz="342900"/>
                  <a:r>
                    <a:rPr lang="en-US" sz="600" dirty="0" err="1">
                      <a:solidFill>
                        <a:prstClr val="black"/>
                      </a:solidFill>
                    </a:rPr>
                    <a:t>PVDD3A</a:t>
                  </a:r>
                  <a:endParaRPr lang="en-US" sz="600" dirty="0">
                    <a:solidFill>
                      <a:prstClr val="black"/>
                    </a:solidFill>
                  </a:endParaRPr>
                </a:p>
              </p:txBody>
            </p:sp>
            <p:sp>
              <p:nvSpPr>
                <p:cNvPr id="68" name="TextBox 67">
                  <a:extLst>
                    <a:ext uri="{FF2B5EF4-FFF2-40B4-BE49-F238E27FC236}">
                      <a16:creationId xmlns="" xmlns:a16="http://schemas.microsoft.com/office/drawing/2014/main" id="{3C1B52B5-BCF0-450E-A83A-DAA2472B083A}"/>
                    </a:ext>
                  </a:extLst>
                </p:cNvPr>
                <p:cNvSpPr txBox="1"/>
                <p:nvPr/>
              </p:nvSpPr>
              <p:spPr>
                <a:xfrm>
                  <a:off x="2523703" y="3751533"/>
                  <a:ext cx="422651" cy="123488"/>
                </a:xfrm>
                <a:prstGeom prst="rect">
                  <a:avLst/>
                </a:prstGeom>
                <a:grpFill/>
              </p:spPr>
              <p:txBody>
                <a:bodyPr wrap="none" lIns="0" tIns="0" rIns="0" bIns="0" rtlCol="0">
                  <a:spAutoFit/>
                </a:bodyPr>
                <a:lstStyle/>
                <a:p>
                  <a:pPr defTabSz="342900"/>
                  <a:r>
                    <a:rPr lang="en-US" sz="600" dirty="0" err="1">
                      <a:solidFill>
                        <a:prstClr val="black"/>
                      </a:solidFill>
                    </a:rPr>
                    <a:t>PVSS2A</a:t>
                  </a:r>
                  <a:endParaRPr lang="en-US" sz="600" dirty="0">
                    <a:solidFill>
                      <a:prstClr val="black"/>
                    </a:solidFill>
                  </a:endParaRPr>
                </a:p>
              </p:txBody>
            </p:sp>
          </p:grpSp>
          <p:pic>
            <p:nvPicPr>
              <p:cNvPr id="65" name="Picture 5">
                <a:extLst>
                  <a:ext uri="{FF2B5EF4-FFF2-40B4-BE49-F238E27FC236}">
                    <a16:creationId xmlns="" xmlns:a16="http://schemas.microsoft.com/office/drawing/2014/main" id="{32B6D247-C223-4D96-B3CF-9AF66400EB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60"/>
              <a:stretch/>
            </p:blipFill>
            <p:spPr bwMode="auto">
              <a:xfrm>
                <a:off x="8472428" y="1770528"/>
                <a:ext cx="244843" cy="18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TextBox 68">
              <a:extLst>
                <a:ext uri="{FF2B5EF4-FFF2-40B4-BE49-F238E27FC236}">
                  <a16:creationId xmlns="" xmlns:a16="http://schemas.microsoft.com/office/drawing/2014/main" id="{E4F9BFA1-F1FC-4D0A-B47E-2119436751F6}"/>
                </a:ext>
              </a:extLst>
            </p:cNvPr>
            <p:cNvSpPr txBox="1"/>
            <p:nvPr/>
          </p:nvSpPr>
          <p:spPr>
            <a:xfrm>
              <a:off x="1882342" y="3220222"/>
              <a:ext cx="1356462" cy="253916"/>
            </a:xfrm>
            <a:prstGeom prst="rect">
              <a:avLst/>
            </a:prstGeom>
            <a:noFill/>
          </p:spPr>
          <p:txBody>
            <a:bodyPr wrap="none" rtlCol="0">
              <a:spAutoFit/>
            </a:bodyPr>
            <a:lstStyle/>
            <a:p>
              <a:pPr defTabSz="342900"/>
              <a:r>
                <a:rPr lang="en-US" sz="1050" dirty="0">
                  <a:solidFill>
                    <a:prstClr val="black"/>
                  </a:solidFill>
                </a:rPr>
                <a:t>A single common </a:t>
              </a:r>
              <a:r>
                <a:rPr lang="en-US" sz="1050" dirty="0" err="1">
                  <a:solidFill>
                    <a:prstClr val="black"/>
                  </a:solidFill>
                </a:rPr>
                <a:t>VSS</a:t>
              </a:r>
              <a:endParaRPr lang="en-US" sz="1050" dirty="0">
                <a:solidFill>
                  <a:prstClr val="black"/>
                </a:solidFill>
              </a:endParaRPr>
            </a:p>
          </p:txBody>
        </p:sp>
        <p:sp>
          <p:nvSpPr>
            <p:cNvPr id="17" name="TextBox 16">
              <a:extLst>
                <a:ext uri="{FF2B5EF4-FFF2-40B4-BE49-F238E27FC236}">
                  <a16:creationId xmlns="" xmlns:a16="http://schemas.microsoft.com/office/drawing/2014/main" id="{40416B23-3DDC-4726-9F98-C5AA044D3EC2}"/>
                </a:ext>
              </a:extLst>
            </p:cNvPr>
            <p:cNvSpPr txBox="1"/>
            <p:nvPr/>
          </p:nvSpPr>
          <p:spPr>
            <a:xfrm>
              <a:off x="6530143" y="3765198"/>
              <a:ext cx="840295" cy="161583"/>
            </a:xfrm>
            <a:prstGeom prst="rect">
              <a:avLst/>
            </a:prstGeom>
            <a:solidFill>
              <a:schemeClr val="bg1"/>
            </a:solidFill>
          </p:spPr>
          <p:txBody>
            <a:bodyPr wrap="none" tIns="0" bIns="0" rtlCol="0">
              <a:spAutoFit/>
            </a:bodyPr>
            <a:lstStyle/>
            <a:p>
              <a:pPr defTabSz="342900"/>
              <a:r>
                <a:rPr lang="en-US" sz="1050" dirty="0">
                  <a:solidFill>
                    <a:prstClr val="black"/>
                  </a:solidFill>
                </a:rPr>
                <a:t>I/</a:t>
              </a:r>
              <a:r>
                <a:rPr lang="en-US" sz="1050" dirty="0" err="1">
                  <a:solidFill>
                    <a:prstClr val="black"/>
                  </a:solidFill>
                </a:rPr>
                <a:t>Os</a:t>
              </a:r>
              <a:r>
                <a:rPr lang="en-US" sz="1050" dirty="0">
                  <a:solidFill>
                    <a:prstClr val="black"/>
                  </a:solidFill>
                </a:rPr>
                <a:t> (</a:t>
              </a:r>
              <a:r>
                <a:rPr lang="en-US" sz="1050" dirty="0" err="1">
                  <a:solidFill>
                    <a:prstClr val="black"/>
                  </a:solidFill>
                </a:rPr>
                <a:t>2.25V</a:t>
              </a:r>
              <a:r>
                <a:rPr lang="en-US" sz="1050" dirty="0">
                  <a:solidFill>
                    <a:prstClr val="black"/>
                  </a:solidFill>
                </a:rPr>
                <a:t>)</a:t>
              </a:r>
            </a:p>
          </p:txBody>
        </p:sp>
        <p:grpSp>
          <p:nvGrpSpPr>
            <p:cNvPr id="70" name="Group 69">
              <a:extLst>
                <a:ext uri="{FF2B5EF4-FFF2-40B4-BE49-F238E27FC236}">
                  <a16:creationId xmlns="" xmlns:a16="http://schemas.microsoft.com/office/drawing/2014/main" id="{D2231BEE-B2D4-417E-AD1D-1E5366B1DD78}"/>
                </a:ext>
              </a:extLst>
            </p:cNvPr>
            <p:cNvGrpSpPr/>
            <p:nvPr/>
          </p:nvGrpSpPr>
          <p:grpSpPr>
            <a:xfrm>
              <a:off x="1558830" y="3830506"/>
              <a:ext cx="1158145" cy="1448306"/>
              <a:chOff x="6654030" y="1770528"/>
              <a:chExt cx="2063241" cy="1936999"/>
            </a:xfrm>
          </p:grpSpPr>
          <p:pic>
            <p:nvPicPr>
              <p:cNvPr id="71" name="Picture 5">
                <a:extLst>
                  <a:ext uri="{FF2B5EF4-FFF2-40B4-BE49-F238E27FC236}">
                    <a16:creationId xmlns="" xmlns:a16="http://schemas.microsoft.com/office/drawing/2014/main" id="{159E8DE0-3FDC-4D62-917C-79B1F51935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2" r="77387"/>
              <a:stretch/>
            </p:blipFill>
            <p:spPr bwMode="auto">
              <a:xfrm>
                <a:off x="7903663" y="1770528"/>
                <a:ext cx="577403" cy="18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 name="Straight Arrow Connector 71">
                <a:extLst>
                  <a:ext uri="{FF2B5EF4-FFF2-40B4-BE49-F238E27FC236}">
                    <a16:creationId xmlns="" xmlns:a16="http://schemas.microsoft.com/office/drawing/2014/main" id="{8FB8147F-6B76-4DBD-9488-50E08E9D2985}"/>
                  </a:ext>
                </a:extLst>
              </p:cNvPr>
              <p:cNvCxnSpPr/>
              <p:nvPr/>
            </p:nvCxnSpPr>
            <p:spPr>
              <a:xfrm flipV="1">
                <a:off x="8123468" y="1966094"/>
                <a:ext cx="0" cy="142805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 xmlns:a16="http://schemas.microsoft.com/office/drawing/2014/main" id="{0BF58C7D-DE4A-4EE4-B1AC-83B7A6EF9530}"/>
                  </a:ext>
                </a:extLst>
              </p:cNvPr>
              <p:cNvCxnSpPr/>
              <p:nvPr/>
            </p:nvCxnSpPr>
            <p:spPr>
              <a:xfrm flipV="1">
                <a:off x="7483928" y="1966094"/>
                <a:ext cx="0" cy="1428058"/>
              </a:xfrm>
              <a:prstGeom prst="straightConnector1">
                <a:avLst/>
              </a:prstGeom>
              <a:ln w="28575">
                <a:solidFill>
                  <a:srgbClr val="FF07FA"/>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 xmlns:a16="http://schemas.microsoft.com/office/drawing/2014/main" id="{CF3B40A1-D0E8-40A5-8C8B-718B345F9A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6" t="29057" r="34487"/>
              <a:stretch/>
            </p:blipFill>
            <p:spPr bwMode="auto">
              <a:xfrm>
                <a:off x="6654030" y="2322207"/>
                <a:ext cx="1264186" cy="134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74">
                <a:extLst>
                  <a:ext uri="{FF2B5EF4-FFF2-40B4-BE49-F238E27FC236}">
                    <a16:creationId xmlns="" xmlns:a16="http://schemas.microsoft.com/office/drawing/2014/main" id="{E468858D-1150-4736-949A-36DFAA4A14AA}"/>
                  </a:ext>
                </a:extLst>
              </p:cNvPr>
              <p:cNvSpPr/>
              <p:nvPr/>
            </p:nvSpPr>
            <p:spPr>
              <a:xfrm>
                <a:off x="7307287" y="2242068"/>
                <a:ext cx="1005840" cy="1943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600" dirty="0" err="1">
                    <a:solidFill>
                      <a:prstClr val="white"/>
                    </a:solidFill>
                    <a:latin typeface="Arial" panose="020B0604020202020204" pitchFamily="34" charset="0"/>
                    <a:cs typeface="Arial" panose="020B0604020202020204" pitchFamily="34" charset="0"/>
                  </a:rPr>
                  <a:t>PCLAMPA</a:t>
                </a:r>
                <a:endParaRPr lang="en-US" sz="600" dirty="0">
                  <a:solidFill>
                    <a:prstClr val="white"/>
                  </a:solidFill>
                  <a:latin typeface="Arial" panose="020B0604020202020204" pitchFamily="34" charset="0"/>
                  <a:cs typeface="Arial" panose="020B0604020202020204" pitchFamily="34" charset="0"/>
                </a:endParaRPr>
              </a:p>
            </p:txBody>
          </p:sp>
          <p:grpSp>
            <p:nvGrpSpPr>
              <p:cNvPr id="76" name="Group 75">
                <a:extLst>
                  <a:ext uri="{FF2B5EF4-FFF2-40B4-BE49-F238E27FC236}">
                    <a16:creationId xmlns="" xmlns:a16="http://schemas.microsoft.com/office/drawing/2014/main" id="{185CBBA4-00E5-4BD9-8619-9821FF1EC37E}"/>
                  </a:ext>
                </a:extLst>
              </p:cNvPr>
              <p:cNvGrpSpPr/>
              <p:nvPr/>
            </p:nvGrpSpPr>
            <p:grpSpPr>
              <a:xfrm>
                <a:off x="6740000" y="3584038"/>
                <a:ext cx="1600867" cy="123489"/>
                <a:chOff x="1345487" y="3751533"/>
                <a:chExt cx="1600867" cy="123489"/>
              </a:xfrm>
              <a:solidFill>
                <a:schemeClr val="bg1"/>
              </a:solidFill>
            </p:grpSpPr>
            <p:sp>
              <p:nvSpPr>
                <p:cNvPr id="78" name="TextBox 77">
                  <a:extLst>
                    <a:ext uri="{FF2B5EF4-FFF2-40B4-BE49-F238E27FC236}">
                      <a16:creationId xmlns="" xmlns:a16="http://schemas.microsoft.com/office/drawing/2014/main" id="{29411C9B-180D-4A81-93F6-8564286E96CE}"/>
                    </a:ext>
                  </a:extLst>
                </p:cNvPr>
                <p:cNvSpPr txBox="1"/>
                <p:nvPr/>
              </p:nvSpPr>
              <p:spPr>
                <a:xfrm>
                  <a:off x="1345487" y="3751534"/>
                  <a:ext cx="371248" cy="123488"/>
                </a:xfrm>
                <a:prstGeom prst="rect">
                  <a:avLst/>
                </a:prstGeom>
                <a:grpFill/>
              </p:spPr>
              <p:txBody>
                <a:bodyPr wrap="none" lIns="0" tIns="0" rIns="0" bIns="0" rtlCol="0">
                  <a:spAutoFit/>
                </a:bodyPr>
                <a:lstStyle/>
                <a:p>
                  <a:pPr defTabSz="342900"/>
                  <a:r>
                    <a:rPr lang="en-US" sz="600" dirty="0" err="1">
                      <a:solidFill>
                        <a:prstClr val="black"/>
                      </a:solidFill>
                    </a:rPr>
                    <a:t>PDBxA</a:t>
                  </a:r>
                  <a:endParaRPr lang="en-US" sz="600" dirty="0">
                    <a:solidFill>
                      <a:prstClr val="black"/>
                    </a:solidFill>
                  </a:endParaRPr>
                </a:p>
              </p:txBody>
            </p:sp>
            <p:sp>
              <p:nvSpPr>
                <p:cNvPr id="79" name="TextBox 78">
                  <a:extLst>
                    <a:ext uri="{FF2B5EF4-FFF2-40B4-BE49-F238E27FC236}">
                      <a16:creationId xmlns="" xmlns:a16="http://schemas.microsoft.com/office/drawing/2014/main" id="{8E595768-1179-4388-979D-D26F703E81BE}"/>
                    </a:ext>
                  </a:extLst>
                </p:cNvPr>
                <p:cNvSpPr txBox="1"/>
                <p:nvPr/>
              </p:nvSpPr>
              <p:spPr>
                <a:xfrm>
                  <a:off x="1924353" y="3751533"/>
                  <a:ext cx="468344" cy="123489"/>
                </a:xfrm>
                <a:prstGeom prst="rect">
                  <a:avLst/>
                </a:prstGeom>
                <a:grpFill/>
              </p:spPr>
              <p:txBody>
                <a:bodyPr wrap="none" lIns="0" tIns="0" rIns="0" bIns="0" rtlCol="0">
                  <a:spAutoFit/>
                </a:bodyPr>
                <a:lstStyle/>
                <a:p>
                  <a:pPr defTabSz="342900"/>
                  <a:r>
                    <a:rPr lang="en-US" sz="600" dirty="0">
                      <a:solidFill>
                        <a:prstClr val="black"/>
                      </a:solidFill>
                    </a:rPr>
                    <a:t>PVDD3A</a:t>
                  </a:r>
                </a:p>
              </p:txBody>
            </p:sp>
            <p:sp>
              <p:nvSpPr>
                <p:cNvPr id="80" name="TextBox 79">
                  <a:extLst>
                    <a:ext uri="{FF2B5EF4-FFF2-40B4-BE49-F238E27FC236}">
                      <a16:creationId xmlns="" xmlns:a16="http://schemas.microsoft.com/office/drawing/2014/main" id="{D605444A-1D98-42D5-AA42-C33A9AFFFE6E}"/>
                    </a:ext>
                  </a:extLst>
                </p:cNvPr>
                <p:cNvSpPr txBox="1"/>
                <p:nvPr/>
              </p:nvSpPr>
              <p:spPr>
                <a:xfrm>
                  <a:off x="2523703" y="3751533"/>
                  <a:ext cx="422651" cy="123489"/>
                </a:xfrm>
                <a:prstGeom prst="rect">
                  <a:avLst/>
                </a:prstGeom>
                <a:grpFill/>
              </p:spPr>
              <p:txBody>
                <a:bodyPr wrap="none" lIns="0" tIns="0" rIns="0" bIns="0" rtlCol="0">
                  <a:spAutoFit/>
                </a:bodyPr>
                <a:lstStyle/>
                <a:p>
                  <a:pPr defTabSz="342900"/>
                  <a:r>
                    <a:rPr lang="en-US" sz="600" dirty="0">
                      <a:solidFill>
                        <a:prstClr val="black"/>
                      </a:solidFill>
                    </a:rPr>
                    <a:t>PVSS2A</a:t>
                  </a:r>
                </a:p>
              </p:txBody>
            </p:sp>
          </p:grpSp>
          <p:pic>
            <p:nvPicPr>
              <p:cNvPr id="77" name="Picture 5">
                <a:extLst>
                  <a:ext uri="{FF2B5EF4-FFF2-40B4-BE49-F238E27FC236}">
                    <a16:creationId xmlns="" xmlns:a16="http://schemas.microsoft.com/office/drawing/2014/main" id="{55A9D201-0843-4C8E-B76E-BF90CDAF30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60"/>
              <a:stretch/>
            </p:blipFill>
            <p:spPr bwMode="auto">
              <a:xfrm>
                <a:off x="8472428" y="1770528"/>
                <a:ext cx="244843" cy="18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 name="TextBox 80">
              <a:extLst>
                <a:ext uri="{FF2B5EF4-FFF2-40B4-BE49-F238E27FC236}">
                  <a16:creationId xmlns="" xmlns:a16="http://schemas.microsoft.com/office/drawing/2014/main" id="{11F47C49-6E2E-4B66-ACB9-05C390AD24C8}"/>
                </a:ext>
              </a:extLst>
            </p:cNvPr>
            <p:cNvSpPr txBox="1"/>
            <p:nvPr/>
          </p:nvSpPr>
          <p:spPr>
            <a:xfrm>
              <a:off x="1515574" y="3770295"/>
              <a:ext cx="1350050" cy="161583"/>
            </a:xfrm>
            <a:prstGeom prst="rect">
              <a:avLst/>
            </a:prstGeom>
            <a:solidFill>
              <a:schemeClr val="bg1"/>
            </a:solidFill>
          </p:spPr>
          <p:txBody>
            <a:bodyPr wrap="none" tIns="0" bIns="0" rtlCol="0">
              <a:spAutoFit/>
            </a:bodyPr>
            <a:lstStyle/>
            <a:p>
              <a:pPr defTabSz="342900"/>
              <a:r>
                <a:rPr lang="en-US" sz="1050" dirty="0" err="1">
                  <a:solidFill>
                    <a:prstClr val="black"/>
                  </a:solidFill>
                </a:rPr>
                <a:t>LArASIC</a:t>
              </a:r>
              <a:r>
                <a:rPr lang="en-US" sz="1050" dirty="0">
                  <a:solidFill>
                    <a:prstClr val="black"/>
                  </a:solidFill>
                </a:rPr>
                <a:t> Digital (1.8V)</a:t>
              </a:r>
            </a:p>
          </p:txBody>
        </p:sp>
      </p:grpSp>
    </p:spTree>
    <p:extLst>
      <p:ext uri="{BB962C8B-B14F-4D97-AF65-F5344CB8AC3E}">
        <p14:creationId xmlns:p14="http://schemas.microsoft.com/office/powerpoint/2010/main" val="1477353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Digital-On-Top Design Methodology (slides from Jim Hoff)</a:t>
            </a:r>
            <a:br>
              <a:rPr lang="en-US" dirty="0" smtClean="0"/>
            </a:br>
            <a:r>
              <a:rPr lang="en-US" dirty="0" smtClean="0"/>
              <a:t>Step 1</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16</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0" name="Content Placeholder 9">
            <a:extLst>
              <a:ext uri="{FF2B5EF4-FFF2-40B4-BE49-F238E27FC236}">
                <a16:creationId xmlns="" xmlns:a16="http://schemas.microsoft.com/office/drawing/2014/main" id="{9C7FF2EE-5A55-4F77-9DD6-90E51B0FA5A7}"/>
              </a:ext>
            </a:extLst>
          </p:cNvPr>
          <p:cNvPicPr>
            <a:picLocks noGrp="1" noChangeAspect="1"/>
          </p:cNvPicPr>
          <p:nvPr>
            <p:ph idx="11"/>
          </p:nvPr>
        </p:nvPicPr>
        <p:blipFill>
          <a:blip r:embed="rId2">
            <a:extLst>
              <a:ext uri="{28A0092B-C50C-407E-A947-70E740481C1C}">
                <a14:useLocalDpi xmlns:a14="http://schemas.microsoft.com/office/drawing/2010/main" val="0"/>
              </a:ext>
            </a:extLst>
          </a:blip>
          <a:stretch>
            <a:fillRect/>
          </a:stretch>
        </p:blipFill>
        <p:spPr>
          <a:xfrm>
            <a:off x="3210708" y="1446595"/>
            <a:ext cx="5404735" cy="4846638"/>
          </a:xfrm>
          <a:prstGeom prst="rect">
            <a:avLst/>
          </a:prstGeom>
        </p:spPr>
      </p:pic>
      <p:sp>
        <p:nvSpPr>
          <p:cNvPr id="11" name="TextBox 10"/>
          <p:cNvSpPr txBox="1"/>
          <p:nvPr/>
        </p:nvSpPr>
        <p:spPr>
          <a:xfrm>
            <a:off x="555585" y="2928396"/>
            <a:ext cx="2476982" cy="646331"/>
          </a:xfrm>
          <a:prstGeom prst="rect">
            <a:avLst/>
          </a:prstGeom>
          <a:noFill/>
        </p:spPr>
        <p:txBody>
          <a:bodyPr wrap="square" rtlCol="0">
            <a:spAutoFit/>
          </a:bodyPr>
          <a:lstStyle/>
          <a:p>
            <a:r>
              <a:rPr lang="en-US" smtClean="0"/>
              <a:t>Begin </a:t>
            </a:r>
            <a:r>
              <a:rPr lang="en-US" dirty="0" smtClean="0"/>
              <a:t>with the block diagram.</a:t>
            </a:r>
            <a:endParaRPr lang="en-US" dirty="0"/>
          </a:p>
        </p:txBody>
      </p:sp>
    </p:spTree>
    <p:extLst>
      <p:ext uri="{BB962C8B-B14F-4D97-AF65-F5344CB8AC3E}">
        <p14:creationId xmlns:p14="http://schemas.microsoft.com/office/powerpoint/2010/main" val="7881441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17</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7" name="Content Placeholder 16">
            <a:extLst>
              <a:ext uri="{FF2B5EF4-FFF2-40B4-BE49-F238E27FC236}">
                <a16:creationId xmlns="" xmlns:a16="http://schemas.microsoft.com/office/drawing/2014/main" id="{9C7FF2EE-5A55-4F77-9DD6-90E51B0FA5A7}"/>
              </a:ext>
            </a:extLst>
          </p:cNvPr>
          <p:cNvPicPr>
            <a:picLocks noGrp="1" noChangeAspect="1"/>
          </p:cNvPicPr>
          <p:nvPr>
            <p:ph idx="11"/>
          </p:nvPr>
        </p:nvPicPr>
        <p:blipFill>
          <a:blip r:embed="rId2">
            <a:extLst>
              <a:ext uri="{28A0092B-C50C-407E-A947-70E740481C1C}">
                <a14:useLocalDpi xmlns:a14="http://schemas.microsoft.com/office/drawing/2010/main" val="0"/>
              </a:ext>
            </a:extLst>
          </a:blip>
          <a:stretch>
            <a:fillRect/>
          </a:stretch>
        </p:blipFill>
        <p:spPr>
          <a:xfrm>
            <a:off x="3372754" y="1423444"/>
            <a:ext cx="5404735" cy="4846638"/>
          </a:xfrm>
          <a:prstGeom prst="rect">
            <a:avLst/>
          </a:prstGeom>
        </p:spPr>
      </p:pic>
      <p:sp>
        <p:nvSpPr>
          <p:cNvPr id="18" name="Rectangle 17"/>
          <p:cNvSpPr/>
          <p:nvPr/>
        </p:nvSpPr>
        <p:spPr>
          <a:xfrm>
            <a:off x="422476" y="1520500"/>
            <a:ext cx="2899458" cy="4524315"/>
          </a:xfrm>
          <a:prstGeom prst="rect">
            <a:avLst/>
          </a:prstGeom>
        </p:spPr>
        <p:txBody>
          <a:bodyPr wrap="square">
            <a:spAutoFit/>
          </a:bodyPr>
          <a:lstStyle/>
          <a:p>
            <a:r>
              <a:rPr lang="en-US" dirty="0"/>
              <a:t>Step </a:t>
            </a:r>
            <a:r>
              <a:rPr lang="en-US" dirty="0" smtClean="0"/>
              <a:t>2:</a:t>
            </a:r>
            <a:endParaRPr lang="en-US" dirty="0"/>
          </a:p>
          <a:p>
            <a:endParaRPr lang="en-US" dirty="0"/>
          </a:p>
          <a:p>
            <a:r>
              <a:rPr lang="en-US" dirty="0"/>
              <a:t>We then separate out the SMU PLL, Serializer, and Line driver because they are pseudo-analog and will be designed via full-custom techniques using Virtuoso.  This section includes its own pads.  Eventually, an abstract will be created from this design for incorporation into the final PNR as a black box.</a:t>
            </a:r>
          </a:p>
          <a:p>
            <a:r>
              <a:rPr lang="en-US" dirty="0"/>
              <a:t>A simple behavioral model is created for COLDATA simulation</a:t>
            </a:r>
          </a:p>
        </p:txBody>
      </p:sp>
      <p:sp>
        <p:nvSpPr>
          <p:cNvPr id="19" name="Rectangle 18">
            <a:extLst>
              <a:ext uri="{FF2B5EF4-FFF2-40B4-BE49-F238E27FC236}">
                <a16:creationId xmlns="" xmlns:a16="http://schemas.microsoft.com/office/drawing/2014/main" id="{04668189-C585-4A10-ABA6-6826E8132ED0}"/>
              </a:ext>
            </a:extLst>
          </p:cNvPr>
          <p:cNvSpPr/>
          <p:nvPr/>
        </p:nvSpPr>
        <p:spPr>
          <a:xfrm>
            <a:off x="6809060" y="4097437"/>
            <a:ext cx="1941401" cy="222233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432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18</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0" name="Content Placeholder 16">
            <a:extLst>
              <a:ext uri="{FF2B5EF4-FFF2-40B4-BE49-F238E27FC236}">
                <a16:creationId xmlns="" xmlns:a16="http://schemas.microsoft.com/office/drawing/2014/main" id="{9C7FF2EE-5A55-4F77-9DD6-90E51B0FA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754" y="1423444"/>
            <a:ext cx="5404735" cy="4846638"/>
          </a:xfrm>
          <a:prstGeom prst="rect">
            <a:avLst/>
          </a:prstGeom>
        </p:spPr>
      </p:pic>
      <p:sp>
        <p:nvSpPr>
          <p:cNvPr id="11" name="Rectangle 10">
            <a:extLst>
              <a:ext uri="{FF2B5EF4-FFF2-40B4-BE49-F238E27FC236}">
                <a16:creationId xmlns="" xmlns:a16="http://schemas.microsoft.com/office/drawing/2014/main" id="{04668189-C585-4A10-ABA6-6826E8132ED0}"/>
              </a:ext>
            </a:extLst>
          </p:cNvPr>
          <p:cNvSpPr/>
          <p:nvPr/>
        </p:nvSpPr>
        <p:spPr>
          <a:xfrm>
            <a:off x="6809060" y="4097437"/>
            <a:ext cx="1941401" cy="222233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3700" y="1241336"/>
            <a:ext cx="2743200" cy="4955203"/>
          </a:xfrm>
          <a:prstGeom prst="rect">
            <a:avLst/>
          </a:prstGeom>
        </p:spPr>
        <p:txBody>
          <a:bodyPr wrap="square">
            <a:spAutoFit/>
          </a:bodyPr>
          <a:lstStyle/>
          <a:p>
            <a:r>
              <a:rPr lang="en-US" dirty="0"/>
              <a:t>Step </a:t>
            </a:r>
            <a:r>
              <a:rPr lang="en-US" dirty="0" smtClean="0"/>
              <a:t>3:</a:t>
            </a:r>
            <a:endParaRPr lang="en-US" dirty="0"/>
          </a:p>
          <a:p>
            <a:endParaRPr lang="en-US" dirty="0"/>
          </a:p>
          <a:p>
            <a:r>
              <a:rPr lang="en-US" sz="1400" dirty="0"/>
              <a:t>We then separate out all the IOs by functionality, origin or destination, type (e.g. CMOS, LVDS, </a:t>
            </a:r>
            <a:r>
              <a:rPr lang="en-US" sz="1400" dirty="0" err="1"/>
              <a:t>etc</a:t>
            </a:r>
            <a:r>
              <a:rPr lang="en-US" sz="1400" dirty="0"/>
              <a:t>) and power domain.</a:t>
            </a:r>
          </a:p>
          <a:p>
            <a:r>
              <a:rPr lang="en-US" sz="1400" dirty="0"/>
              <a:t>“Fake” modules of these </a:t>
            </a:r>
            <a:r>
              <a:rPr lang="en-US" sz="1400" dirty="0" smtClean="0"/>
              <a:t>IOs, </a:t>
            </a:r>
            <a:r>
              <a:rPr lang="en-US" sz="1400" dirty="0"/>
              <a:t>at first, contain just simple behavioral models of the IO process (e.g. data driving, data reception, conversion from single ended to differential, etc.)  Eventually, these fake modules </a:t>
            </a:r>
            <a:r>
              <a:rPr lang="en-US" sz="1400" dirty="0" smtClean="0"/>
              <a:t>contain </a:t>
            </a:r>
            <a:r>
              <a:rPr lang="en-US" sz="1400" dirty="0"/>
              <a:t>anything necessary to ensure the functionality of the drivers and receivers (e.g. bias lines, unique power rails, etc</a:t>
            </a:r>
            <a:r>
              <a:rPr lang="en-US" sz="1400" dirty="0" smtClean="0"/>
              <a:t>.)</a:t>
            </a:r>
          </a:p>
          <a:p>
            <a:endParaRPr lang="en-US" sz="1400" dirty="0"/>
          </a:p>
          <a:p>
            <a:r>
              <a:rPr lang="en-US" sz="1400" dirty="0"/>
              <a:t>Some of these modules, like the SMU section, </a:t>
            </a:r>
            <a:r>
              <a:rPr lang="en-US" sz="1400" dirty="0" smtClean="0"/>
              <a:t>require </a:t>
            </a:r>
            <a:r>
              <a:rPr lang="en-US" sz="1400" dirty="0"/>
              <a:t>full-custom design techniques and incorporation as black boxes.</a:t>
            </a:r>
          </a:p>
        </p:txBody>
      </p:sp>
      <p:sp>
        <p:nvSpPr>
          <p:cNvPr id="13" name="Rectangle 12">
            <a:extLst>
              <a:ext uri="{FF2B5EF4-FFF2-40B4-BE49-F238E27FC236}">
                <a16:creationId xmlns="" xmlns:a16="http://schemas.microsoft.com/office/drawing/2014/main" id="{BD0D877D-CCFA-4324-B865-FEE36CABF411}"/>
              </a:ext>
            </a:extLst>
          </p:cNvPr>
          <p:cNvSpPr/>
          <p:nvPr/>
        </p:nvSpPr>
        <p:spPr>
          <a:xfrm>
            <a:off x="3340100" y="1180912"/>
            <a:ext cx="1143000" cy="9345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BD0D877D-CCFA-4324-B865-FEE36CABF411}"/>
              </a:ext>
            </a:extLst>
          </p:cNvPr>
          <p:cNvSpPr/>
          <p:nvPr/>
        </p:nvSpPr>
        <p:spPr>
          <a:xfrm>
            <a:off x="3340100" y="2133412"/>
            <a:ext cx="1143000" cy="927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BD0D877D-CCFA-4324-B865-FEE36CABF411}"/>
              </a:ext>
            </a:extLst>
          </p:cNvPr>
          <p:cNvSpPr/>
          <p:nvPr/>
        </p:nvSpPr>
        <p:spPr>
          <a:xfrm>
            <a:off x="3340100" y="3085913"/>
            <a:ext cx="1143000" cy="279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BD0D877D-CCFA-4324-B865-FEE36CABF411}"/>
              </a:ext>
            </a:extLst>
          </p:cNvPr>
          <p:cNvSpPr/>
          <p:nvPr/>
        </p:nvSpPr>
        <p:spPr>
          <a:xfrm>
            <a:off x="3378200" y="4470212"/>
            <a:ext cx="990600" cy="13209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BD0D877D-CCFA-4324-B865-FEE36CABF411}"/>
              </a:ext>
            </a:extLst>
          </p:cNvPr>
          <p:cNvSpPr/>
          <p:nvPr/>
        </p:nvSpPr>
        <p:spPr>
          <a:xfrm>
            <a:off x="7708900" y="1549212"/>
            <a:ext cx="1143000" cy="1625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BD0D877D-CCFA-4324-B865-FEE36CABF411}"/>
              </a:ext>
            </a:extLst>
          </p:cNvPr>
          <p:cNvSpPr/>
          <p:nvPr/>
        </p:nvSpPr>
        <p:spPr>
          <a:xfrm>
            <a:off x="7708900" y="3174813"/>
            <a:ext cx="1143000" cy="863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746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19</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0" name="Content Placeholder 16">
            <a:extLst>
              <a:ext uri="{FF2B5EF4-FFF2-40B4-BE49-F238E27FC236}">
                <a16:creationId xmlns="" xmlns:a16="http://schemas.microsoft.com/office/drawing/2014/main" id="{9C7FF2EE-5A55-4F77-9DD6-90E51B0FA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754" y="1423444"/>
            <a:ext cx="5404735" cy="4846638"/>
          </a:xfrm>
          <a:prstGeom prst="rect">
            <a:avLst/>
          </a:prstGeom>
        </p:spPr>
      </p:pic>
      <p:sp>
        <p:nvSpPr>
          <p:cNvPr id="11" name="Rectangle 10">
            <a:extLst>
              <a:ext uri="{FF2B5EF4-FFF2-40B4-BE49-F238E27FC236}">
                <a16:creationId xmlns="" xmlns:a16="http://schemas.microsoft.com/office/drawing/2014/main" id="{04668189-C585-4A10-ABA6-6826E8132ED0}"/>
              </a:ext>
            </a:extLst>
          </p:cNvPr>
          <p:cNvSpPr/>
          <p:nvPr/>
        </p:nvSpPr>
        <p:spPr>
          <a:xfrm>
            <a:off x="6809060" y="4097437"/>
            <a:ext cx="1941401" cy="222233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BD0D877D-CCFA-4324-B865-FEE36CABF411}"/>
              </a:ext>
            </a:extLst>
          </p:cNvPr>
          <p:cNvSpPr/>
          <p:nvPr/>
        </p:nvSpPr>
        <p:spPr>
          <a:xfrm>
            <a:off x="3340100" y="1180912"/>
            <a:ext cx="1058280" cy="9345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BD0D877D-CCFA-4324-B865-FEE36CABF411}"/>
              </a:ext>
            </a:extLst>
          </p:cNvPr>
          <p:cNvSpPr/>
          <p:nvPr/>
        </p:nvSpPr>
        <p:spPr>
          <a:xfrm>
            <a:off x="3340100" y="2133412"/>
            <a:ext cx="1069854" cy="927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BD0D877D-CCFA-4324-B865-FEE36CABF411}"/>
              </a:ext>
            </a:extLst>
          </p:cNvPr>
          <p:cNvSpPr/>
          <p:nvPr/>
        </p:nvSpPr>
        <p:spPr>
          <a:xfrm>
            <a:off x="3340100" y="3085913"/>
            <a:ext cx="1069854" cy="279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BD0D877D-CCFA-4324-B865-FEE36CABF411}"/>
              </a:ext>
            </a:extLst>
          </p:cNvPr>
          <p:cNvSpPr/>
          <p:nvPr/>
        </p:nvSpPr>
        <p:spPr>
          <a:xfrm>
            <a:off x="3378200" y="4470212"/>
            <a:ext cx="990600" cy="13209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BD0D877D-CCFA-4324-B865-FEE36CABF411}"/>
              </a:ext>
            </a:extLst>
          </p:cNvPr>
          <p:cNvSpPr/>
          <p:nvPr/>
        </p:nvSpPr>
        <p:spPr>
          <a:xfrm>
            <a:off x="7708900" y="1549212"/>
            <a:ext cx="1143000" cy="1625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BD0D877D-CCFA-4324-B865-FEE36CABF411}"/>
              </a:ext>
            </a:extLst>
          </p:cNvPr>
          <p:cNvSpPr/>
          <p:nvPr/>
        </p:nvSpPr>
        <p:spPr>
          <a:xfrm>
            <a:off x="7708900" y="3174813"/>
            <a:ext cx="1143000" cy="863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93700" y="1065242"/>
            <a:ext cx="2768600" cy="5078313"/>
          </a:xfrm>
          <a:prstGeom prst="rect">
            <a:avLst/>
          </a:prstGeom>
        </p:spPr>
        <p:txBody>
          <a:bodyPr wrap="square">
            <a:spAutoFit/>
          </a:bodyPr>
          <a:lstStyle/>
          <a:p>
            <a:r>
              <a:rPr lang="en-US" dirty="0"/>
              <a:t>Step </a:t>
            </a:r>
            <a:r>
              <a:rPr lang="en-US" dirty="0" smtClean="0"/>
              <a:t>4:</a:t>
            </a:r>
            <a:endParaRPr lang="en-US" dirty="0"/>
          </a:p>
          <a:p>
            <a:endParaRPr lang="en-US" dirty="0"/>
          </a:p>
          <a:p>
            <a:r>
              <a:rPr lang="en-US" sz="1600" dirty="0"/>
              <a:t>This allows for the creation of a single module “COLDATAP2” (the outermost gold block) that instantiates these created IO and pseudo-analog modules (which is essential for the digital-on-top methodology) but allows the designer the freedom to model the functionality expressed in the green polygon.</a:t>
            </a:r>
          </a:p>
          <a:p>
            <a:r>
              <a:rPr lang="en-US" sz="1600" dirty="0"/>
              <a:t>The interfaces and the pinouts are defined at the beginning and are immediately made SACRED.  No designer can change an interface or a pinout without the expressed approval of all other designers.</a:t>
            </a:r>
          </a:p>
        </p:txBody>
      </p:sp>
      <p:sp>
        <p:nvSpPr>
          <p:cNvPr id="19" name="Rectangle 18">
            <a:extLst>
              <a:ext uri="{FF2B5EF4-FFF2-40B4-BE49-F238E27FC236}">
                <a16:creationId xmlns="" xmlns:a16="http://schemas.microsoft.com/office/drawing/2014/main" id="{3B2703F4-7C74-42B3-A2A0-6F14C02F7523}"/>
              </a:ext>
            </a:extLst>
          </p:cNvPr>
          <p:cNvSpPr/>
          <p:nvPr/>
        </p:nvSpPr>
        <p:spPr>
          <a:xfrm>
            <a:off x="3206187" y="1006997"/>
            <a:ext cx="5786668" cy="538873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 xmlns:a16="http://schemas.microsoft.com/office/drawing/2014/main" id="{BD5078F8-5114-4A3D-9302-710E0A8DA5B0}"/>
              </a:ext>
            </a:extLst>
          </p:cNvPr>
          <p:cNvGrpSpPr/>
          <p:nvPr/>
        </p:nvGrpSpPr>
        <p:grpSpPr>
          <a:xfrm>
            <a:off x="4456253" y="1134319"/>
            <a:ext cx="3240911" cy="4757196"/>
            <a:chOff x="6338654" y="269938"/>
            <a:chExt cx="4095565" cy="5826850"/>
          </a:xfrm>
        </p:grpSpPr>
        <p:cxnSp>
          <p:nvCxnSpPr>
            <p:cNvPr id="21" name="Straight Connector 20">
              <a:extLst>
                <a:ext uri="{FF2B5EF4-FFF2-40B4-BE49-F238E27FC236}">
                  <a16:creationId xmlns="" xmlns:a16="http://schemas.microsoft.com/office/drawing/2014/main" id="{23B10CE4-D9FF-4191-A3A4-4D92FDDD1FEE}"/>
                </a:ext>
              </a:extLst>
            </p:cNvPr>
            <p:cNvCxnSpPr>
              <a:cxnSpLocks/>
            </p:cNvCxnSpPr>
            <p:nvPr/>
          </p:nvCxnSpPr>
          <p:spPr>
            <a:xfrm>
              <a:off x="6338654" y="279507"/>
              <a:ext cx="0" cy="581728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0E556AC0-A69C-415F-9D5C-98877843FB5C}"/>
                </a:ext>
              </a:extLst>
            </p:cNvPr>
            <p:cNvCxnSpPr>
              <a:cxnSpLocks/>
            </p:cNvCxnSpPr>
            <p:nvPr/>
          </p:nvCxnSpPr>
          <p:spPr>
            <a:xfrm>
              <a:off x="9154355" y="3604335"/>
              <a:ext cx="0" cy="249245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A9FC0928-DB78-4C78-AC46-28747975D7F2}"/>
                </a:ext>
              </a:extLst>
            </p:cNvPr>
            <p:cNvCxnSpPr>
              <a:cxnSpLocks/>
            </p:cNvCxnSpPr>
            <p:nvPr/>
          </p:nvCxnSpPr>
          <p:spPr>
            <a:xfrm>
              <a:off x="10434219" y="269938"/>
              <a:ext cx="0" cy="33343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890DA7C7-D5CF-4C20-BA29-99E26DBB6AA4}"/>
                </a:ext>
              </a:extLst>
            </p:cNvPr>
            <p:cNvCxnSpPr>
              <a:cxnSpLocks/>
            </p:cNvCxnSpPr>
            <p:nvPr/>
          </p:nvCxnSpPr>
          <p:spPr>
            <a:xfrm flipH="1">
              <a:off x="9154355" y="3604336"/>
              <a:ext cx="127986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4FC5AE1B-89D8-4B38-8631-1913D618CA75}"/>
                </a:ext>
              </a:extLst>
            </p:cNvPr>
            <p:cNvCxnSpPr>
              <a:cxnSpLocks/>
            </p:cNvCxnSpPr>
            <p:nvPr/>
          </p:nvCxnSpPr>
          <p:spPr>
            <a:xfrm flipH="1">
              <a:off x="6338654" y="6096788"/>
              <a:ext cx="281570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4B7A039D-96DC-4EAC-B5EF-11C9E59503A5}"/>
                </a:ext>
              </a:extLst>
            </p:cNvPr>
            <p:cNvCxnSpPr>
              <a:cxnSpLocks/>
            </p:cNvCxnSpPr>
            <p:nvPr/>
          </p:nvCxnSpPr>
          <p:spPr>
            <a:xfrm flipH="1">
              <a:off x="6338656" y="269938"/>
              <a:ext cx="409556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3722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Outline</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dirty="0"/>
              <a:t>COLDATA Functionality</a:t>
            </a:r>
          </a:p>
          <a:p>
            <a:pPr marL="342900" indent="-342900">
              <a:buFont typeface="Arial" charset="0"/>
              <a:buChar char="•"/>
            </a:pPr>
            <a:endParaRPr lang="en-US" dirty="0"/>
          </a:p>
          <a:p>
            <a:pPr marL="342900" indent="-342900">
              <a:buFont typeface="Arial" charset="0"/>
              <a:buChar char="•"/>
            </a:pPr>
            <a:r>
              <a:rPr lang="en-US" dirty="0"/>
              <a:t>Design Methodology</a:t>
            </a:r>
          </a:p>
          <a:p>
            <a:pPr marL="342900" indent="-342900">
              <a:buFont typeface="Arial" charset="0"/>
              <a:buChar char="•"/>
            </a:pPr>
            <a:endParaRPr lang="en-US" dirty="0"/>
          </a:p>
          <a:p>
            <a:pPr marL="342900" indent="-342900">
              <a:buFont typeface="Arial" charset="0"/>
              <a:buChar char="•"/>
            </a:pPr>
            <a:r>
              <a:rPr lang="en-US" dirty="0"/>
              <a:t>Design Verification</a:t>
            </a:r>
          </a:p>
          <a:p>
            <a:pPr marL="342900" indent="-342900">
              <a:buFont typeface="Arial" charset="0"/>
              <a:buChar char="•"/>
            </a:pPr>
            <a:endParaRPr lang="en-US" dirty="0"/>
          </a:p>
          <a:p>
            <a:pPr marL="342900" indent="-342900">
              <a:buFont typeface="Arial" charset="0"/>
              <a:buChar char="•"/>
            </a:pPr>
            <a:r>
              <a:rPr lang="en-US" dirty="0"/>
              <a:t>Testing</a:t>
            </a:r>
          </a:p>
          <a:p>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041272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Advantages of Digital-On-Top Flow</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20</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
        <p:nvSpPr>
          <p:cNvPr id="10" name="Content Placeholder 5">
            <a:extLst>
              <a:ext uri="{FF2B5EF4-FFF2-40B4-BE49-F238E27FC236}">
                <a16:creationId xmlns="" xmlns:a16="http://schemas.microsoft.com/office/drawing/2014/main" id="{E8CB3226-2AFB-468A-A185-49F37B497355}"/>
              </a:ext>
            </a:extLst>
          </p:cNvPr>
          <p:cNvSpPr>
            <a:spLocks noGrp="1"/>
          </p:cNvSpPr>
          <p:nvPr>
            <p:ph idx="11"/>
          </p:nvPr>
        </p:nvSpPr>
        <p:spPr/>
        <p:txBody>
          <a:bodyPr/>
          <a:lstStyle/>
          <a:p>
            <a:pPr marL="342900" indent="-342900">
              <a:buFont typeface="Arial" charset="0"/>
              <a:buChar char="•"/>
            </a:pPr>
            <a:r>
              <a:rPr lang="en-US" dirty="0"/>
              <a:t>The result is a set of modules that everyone (design, verification and </a:t>
            </a:r>
            <a:r>
              <a:rPr lang="en-US" dirty="0" err="1" smtClean="0"/>
              <a:t>PnR</a:t>
            </a:r>
            <a:r>
              <a:rPr lang="en-US" dirty="0"/>
              <a:t>) are all working with and towards</a:t>
            </a:r>
            <a:r>
              <a:rPr lang="en-US" dirty="0" smtClean="0"/>
              <a:t>.</a:t>
            </a:r>
          </a:p>
          <a:p>
            <a:pPr marL="342900" indent="-342900">
              <a:buFont typeface="Arial" charset="0"/>
              <a:buChar char="•"/>
            </a:pPr>
            <a:endParaRPr lang="en-US" dirty="0"/>
          </a:p>
          <a:p>
            <a:pPr marL="342900" indent="-342900">
              <a:buFont typeface="Arial" charset="0"/>
              <a:buChar char="•"/>
            </a:pPr>
            <a:r>
              <a:rPr lang="en-US" dirty="0"/>
              <a:t>Testbenches for behavioral-level, gate-level and SDF-level simulations are, for all intents and purposes, identical</a:t>
            </a:r>
            <a:r>
              <a:rPr lang="en-US" dirty="0" smtClean="0"/>
              <a:t>.</a:t>
            </a:r>
          </a:p>
          <a:p>
            <a:pPr marL="342900" indent="-342900">
              <a:buFont typeface="Arial" charset="0"/>
              <a:buChar char="•"/>
            </a:pPr>
            <a:endParaRPr lang="en-US" dirty="0"/>
          </a:p>
          <a:p>
            <a:pPr marL="342900" indent="-342900">
              <a:buFont typeface="Arial" charset="0"/>
              <a:buChar char="•"/>
            </a:pPr>
            <a:r>
              <a:rPr lang="en-US" dirty="0"/>
              <a:t>Modifications necessary for </a:t>
            </a:r>
            <a:r>
              <a:rPr lang="en-US" dirty="0" err="1" smtClean="0"/>
              <a:t>PnR</a:t>
            </a:r>
            <a:r>
              <a:rPr lang="en-US" dirty="0" smtClean="0"/>
              <a:t> </a:t>
            </a:r>
            <a:r>
              <a:rPr lang="en-US" dirty="0"/>
              <a:t>(like adding nodes for ESD protection or PAD-level power rails) are very simple and localized within the COLDATAP2 module.  Their addition makes no change to the design effort or the verification </a:t>
            </a:r>
            <a:r>
              <a:rPr lang="en-US" dirty="0" smtClean="0"/>
              <a:t>effort.</a:t>
            </a:r>
            <a:endParaRPr lang="en-US" dirty="0"/>
          </a:p>
        </p:txBody>
      </p:sp>
    </p:spTree>
    <p:extLst>
      <p:ext uri="{BB962C8B-B14F-4D97-AF65-F5344CB8AC3E}">
        <p14:creationId xmlns:p14="http://schemas.microsoft.com/office/powerpoint/2010/main" val="3833835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Synthesis of Digital Logic and Place and Route</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dirty="0" smtClean="0"/>
              <a:t>A custom library of standard cells (with minimum L = 90 nm) is used.</a:t>
            </a:r>
          </a:p>
          <a:p>
            <a:pPr marL="617220" lvl="2" indent="-342900">
              <a:buFont typeface="Arial" charset="0"/>
              <a:buChar char="•"/>
            </a:pPr>
            <a:r>
              <a:rPr lang="en-US" dirty="0" smtClean="0"/>
              <a:t>Library originally created at U. Penn. &amp; verified at Fermilab</a:t>
            </a:r>
          </a:p>
          <a:p>
            <a:pPr marL="617220" lvl="2" indent="-342900">
              <a:buFont typeface="Arial" charset="0"/>
              <a:buChar char="•"/>
            </a:pPr>
            <a:r>
              <a:rPr lang="en-US" dirty="0" smtClean="0"/>
              <a:t>Timing characterization done at Fermilab using Cadence Liberate and SPICE models created by Logix (using measurements from a test chip)</a:t>
            </a:r>
          </a:p>
          <a:p>
            <a:pPr marL="891540" lvl="3" indent="-342900">
              <a:buFont typeface="Arial" charset="0"/>
              <a:buChar char="•"/>
            </a:pPr>
            <a:r>
              <a:rPr lang="en-US" dirty="0" smtClean="0"/>
              <a:t>Includes corners for cryogenic temperature</a:t>
            </a:r>
            <a:endParaRPr lang="en-US" dirty="0"/>
          </a:p>
          <a:p>
            <a:pPr marL="891540" lvl="3" indent="-342900">
              <a:buFont typeface="Arial" charset="0"/>
              <a:buChar char="•"/>
            </a:pPr>
            <a:r>
              <a:rPr lang="en-US" dirty="0" smtClean="0"/>
              <a:t>Updated in early 2019 to include lower voltage corners (1.0 V)</a:t>
            </a:r>
          </a:p>
          <a:p>
            <a:pPr marL="342900" lvl="1" indent="-342900">
              <a:buFont typeface="Arial" charset="0"/>
              <a:buChar char="•"/>
            </a:pPr>
            <a:r>
              <a:rPr lang="en-US" dirty="0" smtClean="0"/>
              <a:t>Cadence </a:t>
            </a:r>
            <a:r>
              <a:rPr lang="en-US" dirty="0" err="1" smtClean="0"/>
              <a:t>Innovus</a:t>
            </a:r>
            <a:r>
              <a:rPr lang="en-US" dirty="0" smtClean="0"/>
              <a:t> is used for synthesis &amp; </a:t>
            </a:r>
            <a:r>
              <a:rPr lang="en-US" dirty="0" err="1" smtClean="0"/>
              <a:t>PnR</a:t>
            </a:r>
            <a:endParaRPr lang="en-US" dirty="0" smtClean="0"/>
          </a:p>
          <a:p>
            <a:pPr marL="617220" lvl="2" indent="-342900">
              <a:buFont typeface="Arial" charset="0"/>
              <a:buChar char="•"/>
            </a:pPr>
            <a:r>
              <a:rPr lang="en-US" dirty="0" smtClean="0"/>
              <a:t>Pad ring and SMU block are laid out by hand</a:t>
            </a:r>
          </a:p>
          <a:p>
            <a:pPr marL="617220" lvl="2" indent="-342900">
              <a:buFont typeface="Arial" charset="0"/>
              <a:buChar char="•"/>
            </a:pPr>
            <a:r>
              <a:rPr lang="en-US" dirty="0" err="1" smtClean="0"/>
              <a:t>Innovus</a:t>
            </a:r>
            <a:r>
              <a:rPr lang="en-US" dirty="0" smtClean="0"/>
              <a:t> does the rest</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21</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2145870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Verification: System Verilog/UVM</a:t>
            </a:r>
            <a:endParaRPr lang="en-US" dirty="0"/>
          </a:p>
        </p:txBody>
      </p:sp>
      <p:sp>
        <p:nvSpPr>
          <p:cNvPr id="9" name="Content Placeholder 8"/>
          <p:cNvSpPr>
            <a:spLocks noGrp="1"/>
          </p:cNvSpPr>
          <p:nvPr>
            <p:ph idx="11"/>
          </p:nvPr>
        </p:nvSpPr>
        <p:spPr>
          <a:xfrm>
            <a:off x="454029" y="1238250"/>
            <a:ext cx="2873371" cy="4846638"/>
          </a:xfrm>
        </p:spPr>
        <p:txBody>
          <a:bodyPr/>
          <a:lstStyle/>
          <a:p>
            <a:r>
              <a:rPr lang="en-US" dirty="0"/>
              <a:t>Step 1:   </a:t>
            </a:r>
            <a:r>
              <a:rPr lang="en-US" dirty="0" smtClean="0"/>
              <a:t>A test bench </a:t>
            </a:r>
            <a:r>
              <a:rPr lang="en-US" dirty="0"/>
              <a:t>was created to resemble </a:t>
            </a:r>
            <a:r>
              <a:rPr lang="en-US" dirty="0" smtClean="0"/>
              <a:t>a </a:t>
            </a:r>
            <a:r>
              <a:rPr lang="en-US" dirty="0"/>
              <a:t>FEMB.  It includes two COLDATAs (one Top one Bottom) and their four subordinate COLDADCs</a:t>
            </a:r>
            <a:r>
              <a:rPr lang="en-US" dirty="0" smtClean="0"/>
              <a:t>. </a:t>
            </a:r>
          </a:p>
          <a:p>
            <a:endParaRPr lang="en-US" dirty="0"/>
          </a:p>
          <a:p>
            <a:r>
              <a:rPr lang="en-US" dirty="0" smtClean="0"/>
              <a:t>The COLDADC blocks use Verilog code from the COLDADC design.</a:t>
            </a:r>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22</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1" name="Picture Placeholder 7">
            <a:extLst>
              <a:ext uri="{FF2B5EF4-FFF2-40B4-BE49-F238E27FC236}">
                <a16:creationId xmlns="" xmlns:a16="http://schemas.microsoft.com/office/drawing/2014/main" id="{1CC62378-3357-4FA2-B9E3-F779D3BDC5F4}"/>
              </a:ext>
            </a:extLst>
          </p:cNvPr>
          <p:cNvPicPr>
            <a:picLocks noChangeAspect="1"/>
          </p:cNvPicPr>
          <p:nvPr/>
        </p:nvPicPr>
        <p:blipFill>
          <a:blip r:embed="rId2">
            <a:extLst>
              <a:ext uri="{28A0092B-C50C-407E-A947-70E740481C1C}">
                <a14:useLocalDpi xmlns:a14="http://schemas.microsoft.com/office/drawing/2010/main" val="0"/>
              </a:ext>
            </a:extLst>
          </a:blip>
          <a:srcRect l="3441" r="3441"/>
          <a:stretch>
            <a:fillRect/>
          </a:stretch>
        </p:blipFill>
        <p:spPr>
          <a:xfrm>
            <a:off x="3468688" y="1571625"/>
            <a:ext cx="5054368" cy="3990975"/>
          </a:xfrm>
          <a:prstGeom prst="rect">
            <a:avLst/>
          </a:prstGeom>
        </p:spPr>
      </p:pic>
    </p:spTree>
    <p:extLst>
      <p:ext uri="{BB962C8B-B14F-4D97-AF65-F5344CB8AC3E}">
        <p14:creationId xmlns:p14="http://schemas.microsoft.com/office/powerpoint/2010/main" val="1416772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462518"/>
            <a:ext cx="3941180" cy="647102"/>
          </a:xfrm>
        </p:spPr>
        <p:txBody>
          <a:bodyPr/>
          <a:lstStyle/>
          <a:p>
            <a:r>
              <a:rPr lang="en-US" dirty="0" smtClean="0"/>
              <a:t>Step 2</a:t>
            </a:r>
            <a:endParaRPr lang="en-US" dirty="0"/>
          </a:p>
        </p:txBody>
      </p:sp>
      <p:sp>
        <p:nvSpPr>
          <p:cNvPr id="9" name="Content Placeholder 8"/>
          <p:cNvSpPr>
            <a:spLocks noGrp="1"/>
          </p:cNvSpPr>
          <p:nvPr>
            <p:ph idx="11"/>
          </p:nvPr>
        </p:nvSpPr>
        <p:spPr>
          <a:xfrm>
            <a:off x="428629" y="1098550"/>
            <a:ext cx="3635371" cy="4846638"/>
          </a:xfrm>
        </p:spPr>
        <p:txBody>
          <a:bodyPr/>
          <a:lstStyle/>
          <a:p>
            <a:r>
              <a:rPr lang="en-US" sz="1600" dirty="0" smtClean="0"/>
              <a:t>On </a:t>
            </a:r>
            <a:r>
              <a:rPr lang="en-US" sz="1600" dirty="0"/>
              <a:t>this is placed a series of interfaces to a UVM Hierarchy</a:t>
            </a:r>
            <a:r>
              <a:rPr lang="en-US" sz="1600" dirty="0" smtClean="0"/>
              <a:t>.</a:t>
            </a:r>
          </a:p>
          <a:p>
            <a:endParaRPr lang="en-US" sz="1600" dirty="0"/>
          </a:p>
          <a:p>
            <a:pPr marL="342900" indent="-342900">
              <a:buAutoNum type="arabicPeriod"/>
            </a:pPr>
            <a:r>
              <a:rPr lang="en-US" sz="1600" dirty="0"/>
              <a:t>The I2C interface behaves like an I2C Master</a:t>
            </a:r>
          </a:p>
          <a:p>
            <a:pPr marL="342900" indent="-342900">
              <a:buAutoNum type="arabicPeriod"/>
            </a:pPr>
            <a:r>
              <a:rPr lang="en-US" sz="1600" dirty="0"/>
              <a:t>The I2C </a:t>
            </a:r>
            <a:r>
              <a:rPr lang="en-US" sz="1600" dirty="0" err="1"/>
              <a:t>Whitebox</a:t>
            </a:r>
            <a:r>
              <a:rPr lang="en-US" sz="1600" dirty="0"/>
              <a:t> interfaces wiretap the sets of relayed I2C signals</a:t>
            </a:r>
          </a:p>
          <a:p>
            <a:pPr marL="342900" indent="-342900">
              <a:buAutoNum type="arabicPeriod"/>
            </a:pPr>
            <a:r>
              <a:rPr lang="en-US" sz="1600" dirty="0"/>
              <a:t>The Data Source Interfaces drop random data into a model of the </a:t>
            </a:r>
            <a:r>
              <a:rPr lang="en-US" sz="1600" dirty="0" err="1"/>
              <a:t>coldADC</a:t>
            </a:r>
            <a:endParaRPr lang="en-US" sz="1600" dirty="0"/>
          </a:p>
          <a:p>
            <a:pPr marL="342900" indent="-342900">
              <a:buAutoNum type="arabicPeriod"/>
            </a:pPr>
            <a:r>
              <a:rPr lang="en-US" sz="1600" dirty="0"/>
              <a:t>The ADC </a:t>
            </a:r>
            <a:r>
              <a:rPr lang="en-US" sz="1600" dirty="0" err="1"/>
              <a:t>Whitebox</a:t>
            </a:r>
            <a:r>
              <a:rPr lang="en-US" sz="1600" dirty="0"/>
              <a:t> Interfaces </a:t>
            </a:r>
            <a:r>
              <a:rPr lang="en-US" sz="1600" dirty="0" smtClean="0"/>
              <a:t>record </a:t>
            </a:r>
            <a:r>
              <a:rPr lang="en-US" sz="1600" dirty="0"/>
              <a:t>the outputs from the ADC that are driven to their COLDATA chips.</a:t>
            </a:r>
          </a:p>
          <a:p>
            <a:pPr marL="342900" indent="-342900">
              <a:buAutoNum type="arabicPeriod"/>
            </a:pPr>
            <a:r>
              <a:rPr lang="en-US" sz="1600" dirty="0"/>
              <a:t>The FASTCMD Interface acts like the source of fast commands from the warm</a:t>
            </a:r>
          </a:p>
          <a:p>
            <a:pPr marL="342900" indent="-342900">
              <a:buAutoNum type="arabicPeriod"/>
            </a:pPr>
            <a:r>
              <a:rPr lang="en-US" sz="1600" dirty="0"/>
              <a:t>Not shown is an interface that </a:t>
            </a:r>
            <a:r>
              <a:rPr lang="en-US" sz="1600" dirty="0" smtClean="0"/>
              <a:t>records </a:t>
            </a:r>
            <a:r>
              <a:rPr lang="en-US" sz="1600" dirty="0"/>
              <a:t>the clock outputs to the ADCs and interfaces to the LARASICs </a:t>
            </a:r>
          </a:p>
          <a:p>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23</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0" name="Picture 9">
            <a:extLst>
              <a:ext uri="{FF2B5EF4-FFF2-40B4-BE49-F238E27FC236}">
                <a16:creationId xmlns="" xmlns:a16="http://schemas.microsoft.com/office/drawing/2014/main" id="{A99DAD45-37F2-4895-AFA3-FCBF271B7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616" y="863600"/>
            <a:ext cx="4710996" cy="5422900"/>
          </a:xfrm>
          <a:prstGeom prst="rect">
            <a:avLst/>
          </a:prstGeom>
        </p:spPr>
      </p:pic>
    </p:spTree>
    <p:extLst>
      <p:ext uri="{BB962C8B-B14F-4D97-AF65-F5344CB8AC3E}">
        <p14:creationId xmlns:p14="http://schemas.microsoft.com/office/powerpoint/2010/main" val="332852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Step 3</a:t>
            </a:r>
            <a:endParaRPr lang="en-US" dirty="0"/>
          </a:p>
        </p:txBody>
      </p:sp>
      <p:sp>
        <p:nvSpPr>
          <p:cNvPr id="9" name="Content Placeholder 8"/>
          <p:cNvSpPr>
            <a:spLocks noGrp="1"/>
          </p:cNvSpPr>
          <p:nvPr>
            <p:ph idx="11"/>
          </p:nvPr>
        </p:nvSpPr>
        <p:spPr>
          <a:xfrm>
            <a:off x="466729" y="2393950"/>
            <a:ext cx="2746371" cy="1873250"/>
          </a:xfrm>
        </p:spPr>
        <p:txBody>
          <a:bodyPr/>
          <a:lstStyle/>
          <a:p>
            <a:r>
              <a:rPr lang="en-US" dirty="0"/>
              <a:t>Scoreboards </a:t>
            </a:r>
            <a:r>
              <a:rPr lang="en-US" dirty="0" smtClean="0"/>
              <a:t>record </a:t>
            </a:r>
            <a:r>
              <a:rPr lang="en-US" dirty="0"/>
              <a:t>the outputs of the ADC and the chip outputs to make sure they are all correct.</a:t>
            </a:r>
          </a:p>
          <a:p>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24</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0" name="Picture 9">
            <a:extLst>
              <a:ext uri="{FF2B5EF4-FFF2-40B4-BE49-F238E27FC236}">
                <a16:creationId xmlns="" xmlns:a16="http://schemas.microsoft.com/office/drawing/2014/main" id="{B73218C7-F852-4330-A542-5DE9A8711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4391" y="300483"/>
            <a:ext cx="4532238" cy="6019711"/>
          </a:xfrm>
          <a:prstGeom prst="rect">
            <a:avLst/>
          </a:prstGeom>
        </p:spPr>
      </p:pic>
    </p:spTree>
    <p:extLst>
      <p:ext uri="{BB962C8B-B14F-4D97-AF65-F5344CB8AC3E}">
        <p14:creationId xmlns:p14="http://schemas.microsoft.com/office/powerpoint/2010/main" val="9629603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462518"/>
            <a:ext cx="3898900" cy="647102"/>
          </a:xfrm>
        </p:spPr>
        <p:txBody>
          <a:bodyPr/>
          <a:lstStyle/>
          <a:p>
            <a:r>
              <a:rPr lang="en-US" dirty="0" smtClean="0"/>
              <a:t>Step 3b: There are two types of I2C scoreboards</a:t>
            </a:r>
            <a:endParaRPr lang="en-US" dirty="0"/>
          </a:p>
        </p:txBody>
      </p:sp>
      <p:sp>
        <p:nvSpPr>
          <p:cNvPr id="9" name="Content Placeholder 8"/>
          <p:cNvSpPr>
            <a:spLocks noGrp="1"/>
          </p:cNvSpPr>
          <p:nvPr>
            <p:ph idx="11"/>
          </p:nvPr>
        </p:nvSpPr>
        <p:spPr>
          <a:xfrm>
            <a:off x="454029" y="1238250"/>
            <a:ext cx="3432171" cy="4846638"/>
          </a:xfrm>
        </p:spPr>
        <p:txBody>
          <a:bodyPr/>
          <a:lstStyle/>
          <a:p>
            <a:pPr marL="342900" indent="-342900">
              <a:buAutoNum type="arabicPeriod"/>
            </a:pPr>
            <a:r>
              <a:rPr lang="en-US" sz="1600" dirty="0"/>
              <a:t>The I2C </a:t>
            </a:r>
            <a:r>
              <a:rPr lang="en-US" sz="1600" dirty="0" err="1"/>
              <a:t>Whitebox</a:t>
            </a:r>
            <a:r>
              <a:rPr lang="en-US" sz="1600" dirty="0"/>
              <a:t>  Scoreboard confirms that the once and twice relayed signals from the Warm are transmitted correctly to the entire chip.</a:t>
            </a:r>
          </a:p>
          <a:p>
            <a:pPr marL="342900" indent="-342900">
              <a:buAutoNum type="arabicPeriod"/>
            </a:pPr>
            <a:r>
              <a:rPr lang="en-US" sz="1600" dirty="0"/>
              <a:t>The I2C Read/Write Scoreboard verifies that writes followed by reads to the same register reveal that the original data was successfully written to the register.  Curiously, one of the few errors on COLDATA can be traced to this. During testing it was noticed that a read from one chip followed by a read from a second chip would result in erroneous data. Because we always write and then read, we never noticed that there was an extra, unwanted flip-flop used to capture a valid </a:t>
            </a:r>
            <a:r>
              <a:rPr lang="en-US" sz="1600" dirty="0" err="1"/>
              <a:t>chipID</a:t>
            </a:r>
            <a:r>
              <a:rPr lang="en-US" sz="1600" dirty="0"/>
              <a:t> in the I2C relay. </a:t>
            </a:r>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25</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0" name="Picture 9">
            <a:extLst>
              <a:ext uri="{FF2B5EF4-FFF2-40B4-BE49-F238E27FC236}">
                <a16:creationId xmlns="" xmlns:a16="http://schemas.microsoft.com/office/drawing/2014/main" id="{632E617D-05B6-408C-874D-037250CCB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610" y="604124"/>
            <a:ext cx="4437725" cy="5716796"/>
          </a:xfrm>
          <a:prstGeom prst="rect">
            <a:avLst/>
          </a:prstGeom>
        </p:spPr>
      </p:pic>
    </p:spTree>
    <p:extLst>
      <p:ext uri="{BB962C8B-B14F-4D97-AF65-F5344CB8AC3E}">
        <p14:creationId xmlns:p14="http://schemas.microsoft.com/office/powerpoint/2010/main" val="20966265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1"/>
          </p:nvPr>
        </p:nvSpPr>
        <p:spPr/>
        <p:txBody>
          <a:bodyPr/>
          <a:lstStyle/>
          <a:p>
            <a:pPr marL="285750" indent="-285750">
              <a:buFont typeface="Arial" charset="0"/>
              <a:buChar char="•"/>
            </a:pPr>
            <a:r>
              <a:rPr lang="en-US" sz="1800" dirty="0" smtClean="0"/>
              <a:t>Vacuum vessel + </a:t>
            </a:r>
            <a:r>
              <a:rPr lang="en-US" sz="1800" dirty="0" err="1" smtClean="0"/>
              <a:t>Cryomech</a:t>
            </a:r>
            <a:r>
              <a:rPr lang="en-US" sz="1800" dirty="0" smtClean="0"/>
              <a:t> PT-60</a:t>
            </a:r>
          </a:p>
          <a:p>
            <a:pPr marL="285750" indent="-285750">
              <a:buFont typeface="Arial" charset="0"/>
              <a:buChar char="•"/>
            </a:pPr>
            <a:r>
              <a:rPr lang="en-US" sz="1800" dirty="0" smtClean="0"/>
              <a:t>PT-60 = Closed-loop helium compressor + cold head</a:t>
            </a:r>
          </a:p>
          <a:p>
            <a:pPr marL="560070" lvl="2" indent="-285750">
              <a:buFont typeface="Arial" charset="0"/>
              <a:buChar char="•"/>
            </a:pPr>
            <a:r>
              <a:rPr lang="en-US" sz="1600" dirty="0" smtClean="0"/>
              <a:t>Cools a copper cold-plate inside the vacuum vessel</a:t>
            </a:r>
          </a:p>
          <a:p>
            <a:pPr marL="560070" lvl="2" indent="-285750">
              <a:buFont typeface="Arial" charset="0"/>
              <a:buChar char="•"/>
            </a:pPr>
            <a:r>
              <a:rPr lang="en-US" sz="1600" dirty="0" smtClean="0"/>
              <a:t>RTD &amp; 75 Watt heater mounted on the cold-plate are used to maintain the set-to temperature (60 K </a:t>
            </a:r>
            <a:r>
              <a:rPr lang="mr-IN" sz="1600" dirty="0" smtClean="0"/>
              <a:t>–</a:t>
            </a:r>
            <a:r>
              <a:rPr lang="en-US" sz="1600" dirty="0" smtClean="0"/>
              <a:t> 250 K)</a:t>
            </a:r>
          </a:p>
          <a:p>
            <a:pPr marL="560070" lvl="2" indent="-285750">
              <a:buFont typeface="Arial" charset="0"/>
              <a:buChar char="•"/>
            </a:pPr>
            <a:endParaRPr lang="en-US" sz="1600" dirty="0" smtClean="0"/>
          </a:p>
          <a:p>
            <a:pPr marL="285750" indent="-285750">
              <a:buFont typeface="Arial" charset="0"/>
              <a:buChar char="•"/>
            </a:pPr>
            <a:r>
              <a:rPr lang="en-US" sz="1800" dirty="0" smtClean="0"/>
              <a:t>Vacuum vessel has 2 large penetrations and 12 small penetrations</a:t>
            </a:r>
          </a:p>
          <a:p>
            <a:pPr marL="560070" lvl="2" indent="-285750">
              <a:buFont typeface="Arial" charset="0"/>
              <a:buChar char="•"/>
            </a:pPr>
            <a:r>
              <a:rPr lang="en-US" sz="1600" dirty="0" smtClean="0"/>
              <a:t>Typically, one large penetration is used as an inspection port &amp; the other as a feedthrough for ribbon cables</a:t>
            </a:r>
          </a:p>
          <a:p>
            <a:pPr marL="560070" lvl="2" indent="-285750">
              <a:buFont typeface="Arial" charset="0"/>
              <a:buChar char="•"/>
            </a:pPr>
            <a:r>
              <a:rPr lang="en-US" sz="1600" dirty="0" smtClean="0"/>
              <a:t>The small ports allow a variety of other signal feedthroughs.</a:t>
            </a:r>
          </a:p>
        </p:txBody>
      </p:sp>
      <p:pic>
        <p:nvPicPr>
          <p:cNvPr id="11" name="Content Placeholder 10"/>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4667250" y="1669368"/>
            <a:ext cx="4000500" cy="3984401"/>
          </a:xfrm>
        </p:spPr>
      </p:pic>
      <p:sp>
        <p:nvSpPr>
          <p:cNvPr id="8" name="Title 7"/>
          <p:cNvSpPr>
            <a:spLocks noGrp="1"/>
          </p:cNvSpPr>
          <p:nvPr>
            <p:ph type="title"/>
          </p:nvPr>
        </p:nvSpPr>
        <p:spPr/>
        <p:txBody>
          <a:bodyPr/>
          <a:lstStyle/>
          <a:p>
            <a:r>
              <a:rPr lang="en-US" dirty="0" smtClean="0"/>
              <a:t>Testing: </a:t>
            </a:r>
            <a:r>
              <a:rPr lang="en-US" dirty="0" err="1" smtClean="0"/>
              <a:t>Cryocooler</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26</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535644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454029" y="1238250"/>
            <a:ext cx="4210736" cy="4846638"/>
          </a:xfrm>
        </p:spPr>
        <p:txBody>
          <a:bodyPr/>
          <a:lstStyle/>
          <a:p>
            <a:pPr marL="342900" indent="-342900">
              <a:buFont typeface="Arial" charset="0"/>
              <a:buChar char="•"/>
            </a:pPr>
            <a:r>
              <a:rPr lang="en-US" sz="2000" dirty="0" smtClean="0"/>
              <a:t>Two test PCBs</a:t>
            </a:r>
          </a:p>
          <a:p>
            <a:pPr marL="617220" lvl="2" indent="-342900">
              <a:buFont typeface="Arial" charset="0"/>
              <a:buChar char="•"/>
            </a:pPr>
            <a:r>
              <a:rPr lang="en-US" sz="1600" dirty="0" smtClean="0"/>
              <a:t>Cold board mounted on copper cold-plate</a:t>
            </a:r>
          </a:p>
          <a:p>
            <a:pPr marL="617220" lvl="2" indent="-342900">
              <a:buFont typeface="Arial" charset="0"/>
              <a:buChar char="•"/>
            </a:pPr>
            <a:r>
              <a:rPr lang="en-US" sz="1600" dirty="0" smtClean="0"/>
              <a:t>Warm board mounted as mezzanine on the cold board</a:t>
            </a:r>
          </a:p>
          <a:p>
            <a:pPr marL="617220" lvl="2" indent="-342900">
              <a:buFont typeface="Arial" charset="0"/>
              <a:buChar char="•"/>
            </a:pPr>
            <a:r>
              <a:rPr lang="en-US" sz="1600" dirty="0" smtClean="0"/>
              <a:t>RTDs measure temp on each</a:t>
            </a:r>
          </a:p>
          <a:p>
            <a:pPr marL="342900" indent="-342900">
              <a:buFont typeface="Arial" charset="0"/>
              <a:buChar char="•"/>
            </a:pPr>
            <a:endParaRPr lang="en-US" dirty="0" smtClean="0"/>
          </a:p>
          <a:p>
            <a:pPr marL="342900" indent="-342900">
              <a:buFont typeface="Arial" charset="0"/>
              <a:buChar char="•"/>
            </a:pPr>
            <a:r>
              <a:rPr lang="en-US" sz="2000" dirty="0" smtClean="0"/>
              <a:t>Cold board includes</a:t>
            </a:r>
          </a:p>
          <a:p>
            <a:pPr marL="617220" lvl="2" indent="-342900">
              <a:buFont typeface="Arial" charset="0"/>
              <a:buChar char="•"/>
            </a:pPr>
            <a:r>
              <a:rPr lang="en-US" sz="1600" dirty="0" smtClean="0"/>
              <a:t>COLDATA (wire bonded to PCB)</a:t>
            </a:r>
          </a:p>
          <a:p>
            <a:pPr marL="617220" lvl="2" indent="-342900">
              <a:buFont typeface="Arial" charset="0"/>
              <a:buChar char="•"/>
            </a:pPr>
            <a:r>
              <a:rPr lang="en-US" sz="1600" dirty="0" smtClean="0"/>
              <a:t>4 COLDADCs (PLCCs)</a:t>
            </a:r>
          </a:p>
          <a:p>
            <a:pPr marL="617220" lvl="2" indent="-342900">
              <a:buFont typeface="Arial" charset="0"/>
              <a:buChar char="•"/>
            </a:pPr>
            <a:endParaRPr lang="en-US" sz="2000" dirty="0"/>
          </a:p>
          <a:p>
            <a:pPr marL="342900" indent="-342900">
              <a:buFont typeface="Arial" charset="0"/>
              <a:buChar char="•"/>
            </a:pPr>
            <a:r>
              <a:rPr lang="en-US" sz="2000" dirty="0" smtClean="0"/>
              <a:t>NI FPGA module &amp; PS modules</a:t>
            </a:r>
          </a:p>
          <a:p>
            <a:pPr marL="342900" indent="-342900">
              <a:buFont typeface="Arial" charset="0"/>
              <a:buChar char="•"/>
            </a:pPr>
            <a:endParaRPr lang="en-US" sz="2000" dirty="0"/>
          </a:p>
          <a:p>
            <a:pPr marL="342900" indent="-342900">
              <a:buFont typeface="Arial" charset="0"/>
              <a:buChar char="•"/>
            </a:pPr>
            <a:r>
              <a:rPr lang="en-US" sz="2000" dirty="0" smtClean="0"/>
              <a:t>Tektronix DSA </a:t>
            </a:r>
            <a:r>
              <a:rPr lang="en-US" sz="2000" dirty="0"/>
              <a:t>724004C </a:t>
            </a:r>
            <a:r>
              <a:rPr lang="en-US" sz="2000" dirty="0" smtClean="0"/>
              <a:t>(33 GHz analog bandwidth, 100 </a:t>
            </a:r>
            <a:r>
              <a:rPr lang="en-US" sz="2000" dirty="0" err="1" smtClean="0"/>
              <a:t>Gsps</a:t>
            </a:r>
            <a:r>
              <a:rPr lang="en-US" sz="2000" dirty="0" smtClean="0"/>
              <a:t>)</a:t>
            </a:r>
            <a:endParaRPr lang="en-US" sz="2000" dirty="0"/>
          </a:p>
        </p:txBody>
      </p:sp>
      <p:sp>
        <p:nvSpPr>
          <p:cNvPr id="4" name="Title 3"/>
          <p:cNvSpPr>
            <a:spLocks noGrp="1"/>
          </p:cNvSpPr>
          <p:nvPr>
            <p:ph type="title"/>
          </p:nvPr>
        </p:nvSpPr>
        <p:spPr/>
        <p:txBody>
          <a:bodyPr/>
          <a:lstStyle/>
          <a:p>
            <a:r>
              <a:rPr lang="en-US" dirty="0" smtClean="0"/>
              <a:t>Test Hardware</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27</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8" name="Content Placeholder 7"/>
          <p:cNvPicPr>
            <a:picLocks noGrp="1"/>
          </p:cNvPicPr>
          <p:nvPr>
            <p:ph idx="12"/>
          </p:nvPr>
        </p:nvPicPr>
        <p:blipFill>
          <a:blip r:embed="rId2">
            <a:extLst>
              <a:ext uri="{28A0092B-C50C-407E-A947-70E740481C1C}">
                <a14:useLocalDpi xmlns:a14="http://schemas.microsoft.com/office/drawing/2010/main" val="0"/>
              </a:ext>
            </a:extLst>
          </a:blip>
          <a:stretch>
            <a:fillRect/>
          </a:stretch>
        </p:blipFill>
        <p:spPr>
          <a:xfrm>
            <a:off x="4947118" y="1238250"/>
            <a:ext cx="3440763" cy="4846638"/>
          </a:xfrm>
          <a:prstGeom prst="rect">
            <a:avLst/>
          </a:prstGeom>
        </p:spPr>
      </p:pic>
    </p:spTree>
    <p:extLst>
      <p:ext uri="{BB962C8B-B14F-4D97-AF65-F5344CB8AC3E}">
        <p14:creationId xmlns:p14="http://schemas.microsoft.com/office/powerpoint/2010/main" val="1765066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pPr marL="342900" indent="-342900">
              <a:buFont typeface="Arial" charset="0"/>
              <a:buChar char="•"/>
            </a:pPr>
            <a:r>
              <a:rPr lang="en-US" dirty="0" smtClean="0"/>
              <a:t>Cold tests of long cables done using LN2</a:t>
            </a:r>
          </a:p>
          <a:p>
            <a:pPr marL="342900" indent="-342900">
              <a:buFont typeface="Arial" charset="0"/>
              <a:buChar char="•"/>
            </a:pPr>
            <a:endParaRPr lang="en-US" dirty="0"/>
          </a:p>
          <a:p>
            <a:pPr marL="342900" indent="-342900">
              <a:buFont typeface="Arial" charset="0"/>
              <a:buChar char="•"/>
            </a:pPr>
            <a:endParaRPr lang="en-US" dirty="0"/>
          </a:p>
        </p:txBody>
      </p:sp>
      <p:sp>
        <p:nvSpPr>
          <p:cNvPr id="3" name="Content Placeholder 2"/>
          <p:cNvSpPr>
            <a:spLocks noGrp="1"/>
          </p:cNvSpPr>
          <p:nvPr>
            <p:ph idx="12"/>
          </p:nvPr>
        </p:nvSpPr>
        <p:spPr/>
        <p:txBody>
          <a:bodyPr/>
          <a:lstStyle/>
          <a:p>
            <a:pPr marL="342900" indent="-342900">
              <a:buFont typeface="Arial" charset="0"/>
              <a:buChar char="•"/>
            </a:pPr>
            <a:r>
              <a:rPr lang="en-US" dirty="0" smtClean="0"/>
              <a:t>Bit error rate test done using Xilinx KC705 evaluation kit (USB connection to NI PC)</a:t>
            </a:r>
          </a:p>
          <a:p>
            <a:pPr marL="342900" indent="-342900">
              <a:buFont typeface="Arial" charset="0"/>
              <a:buChar char="•"/>
            </a:pPr>
            <a:endParaRPr lang="en-US" dirty="0"/>
          </a:p>
          <a:p>
            <a:pPr marL="342900" indent="-342900">
              <a:buFont typeface="Arial" charset="0"/>
              <a:buChar char="•"/>
            </a:pPr>
            <a:endParaRPr lang="en-US" dirty="0"/>
          </a:p>
        </p:txBody>
      </p:sp>
      <p:sp>
        <p:nvSpPr>
          <p:cNvPr id="4" name="Title 3"/>
          <p:cNvSpPr>
            <a:spLocks noGrp="1"/>
          </p:cNvSpPr>
          <p:nvPr>
            <p:ph type="title"/>
          </p:nvPr>
        </p:nvSpPr>
        <p:spPr/>
        <p:txBody>
          <a:bodyPr/>
          <a:lstStyle/>
          <a:p>
            <a:r>
              <a:rPr lang="en-US" dirty="0" smtClean="0"/>
              <a:t>Test Hardware</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28</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grpSp>
        <p:nvGrpSpPr>
          <p:cNvPr id="10" name="Group 9"/>
          <p:cNvGrpSpPr/>
          <p:nvPr/>
        </p:nvGrpSpPr>
        <p:grpSpPr>
          <a:xfrm>
            <a:off x="427521" y="2239617"/>
            <a:ext cx="4422775" cy="3835441"/>
            <a:chOff x="454025" y="1917700"/>
            <a:chExt cx="4041775" cy="3282715"/>
          </a:xfrm>
        </p:grpSpPr>
        <p:pic>
          <p:nvPicPr>
            <p:cNvPr id="8" name="Content Placeholder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25" y="2122723"/>
              <a:ext cx="4002088" cy="3077692"/>
            </a:xfrm>
            <a:prstGeom prst="rect">
              <a:avLst/>
            </a:prstGeom>
          </p:spPr>
        </p:pic>
        <p:sp>
          <p:nvSpPr>
            <p:cNvPr id="9" name="Rectangle 8"/>
            <p:cNvSpPr/>
            <p:nvPr/>
          </p:nvSpPr>
          <p:spPr>
            <a:xfrm>
              <a:off x="4153877" y="1917700"/>
              <a:ext cx="341923" cy="1384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313" y="2468043"/>
            <a:ext cx="3584547" cy="3627958"/>
          </a:xfrm>
          <a:prstGeom prst="rect">
            <a:avLst/>
          </a:prstGeom>
        </p:spPr>
      </p:pic>
    </p:spTree>
    <p:extLst>
      <p:ext uri="{BB962C8B-B14F-4D97-AF65-F5344CB8AC3E}">
        <p14:creationId xmlns:p14="http://schemas.microsoft.com/office/powerpoint/2010/main" val="1232309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Functional tests</a:t>
            </a:r>
            <a:endParaRPr lang="en-US" dirty="0"/>
          </a:p>
        </p:txBody>
      </p:sp>
      <p:graphicFrame>
        <p:nvGraphicFramePr>
          <p:cNvPr id="10" name="Content Placeholder 9"/>
          <p:cNvGraphicFramePr>
            <a:graphicFrameLocks noGrp="1"/>
          </p:cNvGraphicFramePr>
          <p:nvPr>
            <p:ph idx="11"/>
            <p:extLst>
              <p:ext uri="{D42A27DB-BD31-4B8C-83A1-F6EECF244321}">
                <p14:modId xmlns:p14="http://schemas.microsoft.com/office/powerpoint/2010/main" val="669045954"/>
              </p:ext>
            </p:extLst>
          </p:nvPr>
        </p:nvGraphicFramePr>
        <p:xfrm>
          <a:off x="625033" y="1088019"/>
          <a:ext cx="7986532" cy="5139161"/>
        </p:xfrm>
        <a:graphic>
          <a:graphicData uri="http://schemas.openxmlformats.org/drawingml/2006/table">
            <a:tbl>
              <a:tblPr firstRow="1" firstCol="1" bandRow="1">
                <a:tableStyleId>{5C22544A-7EE6-4342-B048-85BDC9FD1C3A}</a:tableStyleId>
              </a:tblPr>
              <a:tblGrid>
                <a:gridCol w="3993266"/>
                <a:gridCol w="3993266"/>
              </a:tblGrid>
              <a:tr h="270482">
                <a:tc>
                  <a:txBody>
                    <a:bodyPr/>
                    <a:lstStyle/>
                    <a:p>
                      <a:pPr marL="0" marR="0">
                        <a:spcBef>
                          <a:spcPts val="0"/>
                        </a:spcBef>
                        <a:spcAft>
                          <a:spcPts val="0"/>
                        </a:spcAft>
                      </a:pPr>
                      <a:r>
                        <a:rPr lang="en-US" sz="1200">
                          <a:effectLst/>
                        </a:rPr>
                        <a:t>Clock Divider</a:t>
                      </a:r>
                      <a:endParaRPr lang="en-US" sz="1200">
                        <a:effectLst/>
                        <a:latin typeface="Calibri" charset="0"/>
                        <a:ea typeface="SimSun" charset="-122"/>
                        <a:cs typeface="Times New Roman" charset="0"/>
                      </a:endParaRPr>
                    </a:p>
                  </a:txBody>
                  <a:tcPr marL="68580" marR="68580" marT="0" marB="0"/>
                </a:tc>
                <a:tc>
                  <a:txBody>
                    <a:bodyPr/>
                    <a:lstStyle/>
                    <a:p>
                      <a:pPr marL="0" marR="0">
                        <a:spcBef>
                          <a:spcPts val="0"/>
                        </a:spcBef>
                        <a:spcAft>
                          <a:spcPts val="0"/>
                        </a:spcAft>
                      </a:pPr>
                      <a:r>
                        <a:rPr lang="en-US" sz="1200">
                          <a:effectLst/>
                        </a:rPr>
                        <a:t>2 MHz clock is produced</a:t>
                      </a:r>
                      <a:endParaRPr lang="en-US" sz="1200">
                        <a:effectLst/>
                        <a:latin typeface="Calibri" charset="0"/>
                        <a:ea typeface="SimSun" charset="-122"/>
                        <a:cs typeface="Times New Roman" charset="0"/>
                      </a:endParaRPr>
                    </a:p>
                  </a:txBody>
                  <a:tcPr marL="68580" marR="68580" marT="0" marB="0"/>
                </a:tc>
              </a:tr>
              <a:tr h="1622893">
                <a:tc>
                  <a:txBody>
                    <a:bodyPr/>
                    <a:lstStyle/>
                    <a:p>
                      <a:pPr marL="0" marR="0">
                        <a:spcBef>
                          <a:spcPts val="0"/>
                        </a:spcBef>
                        <a:spcAft>
                          <a:spcPts val="0"/>
                        </a:spcAft>
                      </a:pPr>
                      <a:r>
                        <a:rPr lang="en-US" sz="1200">
                          <a:effectLst/>
                        </a:rPr>
                        <a:t>I2C Communications</a:t>
                      </a:r>
                      <a:endParaRPr lang="en-US" sz="1200">
                        <a:effectLst/>
                        <a:latin typeface="Calibri" charset="0"/>
                        <a:ea typeface="SimSun" charset="-122"/>
                        <a:cs typeface="Times New Roman" charset="0"/>
                      </a:endParaRPr>
                    </a:p>
                  </a:txBody>
                  <a:tcPr marL="68580" marR="68580" marT="0" marB="0"/>
                </a:tc>
                <a:tc>
                  <a:txBody>
                    <a:bodyPr/>
                    <a:lstStyle/>
                    <a:p>
                      <a:pPr marL="0" marR="0">
                        <a:spcBef>
                          <a:spcPts val="0"/>
                        </a:spcBef>
                        <a:spcAft>
                          <a:spcPts val="0"/>
                        </a:spcAft>
                      </a:pPr>
                      <a:r>
                        <a:rPr lang="en-US" sz="1200">
                          <a:effectLst/>
                        </a:rPr>
                        <a:t>All I2C blocks operate as intended except when the first command to a chip address is a read command.  All COLDATA registers and attached ADC registers can be written and read.  COLDATA responds as intended to all control registers.</a:t>
                      </a:r>
                      <a:endParaRPr lang="en-US" sz="1200">
                        <a:effectLst/>
                        <a:latin typeface="Calibri" charset="0"/>
                        <a:ea typeface="SimSun" charset="-122"/>
                        <a:cs typeface="Times New Roman" charset="0"/>
                      </a:endParaRPr>
                    </a:p>
                  </a:txBody>
                  <a:tcPr marL="68580" marR="68580" marT="0" marB="0"/>
                </a:tc>
              </a:tr>
              <a:tr h="540964">
                <a:tc>
                  <a:txBody>
                    <a:bodyPr/>
                    <a:lstStyle/>
                    <a:p>
                      <a:pPr marL="0" marR="0">
                        <a:spcBef>
                          <a:spcPts val="0"/>
                        </a:spcBef>
                        <a:spcAft>
                          <a:spcPts val="0"/>
                        </a:spcAft>
                      </a:pPr>
                      <a:r>
                        <a:rPr lang="en-US" sz="1200">
                          <a:effectLst/>
                        </a:rPr>
                        <a:t>Power On Reset</a:t>
                      </a:r>
                      <a:endParaRPr lang="en-US" sz="1200">
                        <a:effectLst/>
                        <a:latin typeface="Calibri" charset="0"/>
                        <a:ea typeface="SimSun" charset="-122"/>
                        <a:cs typeface="Times New Roman" charset="0"/>
                      </a:endParaRPr>
                    </a:p>
                  </a:txBody>
                  <a:tcPr marL="68580" marR="68580" marT="0" marB="0"/>
                </a:tc>
                <a:tc>
                  <a:txBody>
                    <a:bodyPr/>
                    <a:lstStyle/>
                    <a:p>
                      <a:pPr marL="0" marR="0">
                        <a:spcBef>
                          <a:spcPts val="0"/>
                        </a:spcBef>
                        <a:spcAft>
                          <a:spcPts val="0"/>
                        </a:spcAft>
                      </a:pPr>
                      <a:r>
                        <a:rPr lang="en-US" sz="1200">
                          <a:effectLst/>
                        </a:rPr>
                        <a:t>Operates as designed; registers are initialized with expected default values.</a:t>
                      </a:r>
                      <a:endParaRPr lang="en-US" sz="1200">
                        <a:effectLst/>
                        <a:latin typeface="Calibri" charset="0"/>
                        <a:ea typeface="SimSun" charset="-122"/>
                        <a:cs typeface="Times New Roman" charset="0"/>
                      </a:endParaRPr>
                    </a:p>
                  </a:txBody>
                  <a:tcPr marL="68580" marR="68580" marT="0" marB="0"/>
                </a:tc>
              </a:tr>
              <a:tr h="540964">
                <a:tc>
                  <a:txBody>
                    <a:bodyPr/>
                    <a:lstStyle/>
                    <a:p>
                      <a:pPr marL="0" marR="0">
                        <a:spcBef>
                          <a:spcPts val="0"/>
                        </a:spcBef>
                        <a:spcAft>
                          <a:spcPts val="0"/>
                        </a:spcAft>
                      </a:pPr>
                      <a:r>
                        <a:rPr lang="en-US" sz="1200">
                          <a:effectLst/>
                        </a:rPr>
                        <a:t>Fast Command Receiver</a:t>
                      </a:r>
                      <a:endParaRPr lang="en-US" sz="1200">
                        <a:effectLst/>
                        <a:latin typeface="Calibri" charset="0"/>
                        <a:ea typeface="SimSun" charset="-122"/>
                        <a:cs typeface="Times New Roman" charset="0"/>
                      </a:endParaRPr>
                    </a:p>
                  </a:txBody>
                  <a:tcPr marL="68580" marR="68580" marT="0" marB="0"/>
                </a:tc>
                <a:tc>
                  <a:txBody>
                    <a:bodyPr/>
                    <a:lstStyle/>
                    <a:p>
                      <a:pPr marL="0" marR="0">
                        <a:spcBef>
                          <a:spcPts val="0"/>
                        </a:spcBef>
                        <a:spcAft>
                          <a:spcPts val="0"/>
                        </a:spcAft>
                      </a:pPr>
                      <a:r>
                        <a:rPr lang="en-US" sz="1200">
                          <a:effectLst/>
                        </a:rPr>
                        <a:t>All commands are interpreted correctly and the appropriate action is performed.</a:t>
                      </a:r>
                      <a:endParaRPr lang="en-US" sz="1200">
                        <a:effectLst/>
                        <a:latin typeface="Calibri" charset="0"/>
                        <a:ea typeface="SimSun" charset="-122"/>
                        <a:cs typeface="Times New Roman" charset="0"/>
                      </a:endParaRPr>
                    </a:p>
                  </a:txBody>
                  <a:tcPr marL="68580" marR="68580" marT="0" marB="0"/>
                </a:tc>
              </a:tr>
              <a:tr h="811447">
                <a:tc>
                  <a:txBody>
                    <a:bodyPr/>
                    <a:lstStyle/>
                    <a:p>
                      <a:pPr marL="0" marR="0">
                        <a:spcBef>
                          <a:spcPts val="0"/>
                        </a:spcBef>
                        <a:spcAft>
                          <a:spcPts val="0"/>
                        </a:spcAft>
                      </a:pPr>
                      <a:r>
                        <a:rPr lang="en-US" sz="1200">
                          <a:effectLst/>
                        </a:rPr>
                        <a:t>PLL</a:t>
                      </a:r>
                      <a:endParaRPr lang="en-US" sz="1200">
                        <a:effectLst/>
                        <a:latin typeface="Calibri" charset="0"/>
                        <a:ea typeface="SimSun" charset="-122"/>
                        <a:cs typeface="Times New Roman" charset="0"/>
                      </a:endParaRPr>
                    </a:p>
                  </a:txBody>
                  <a:tcPr marL="68580" marR="68580" marT="0" marB="0"/>
                </a:tc>
                <a:tc>
                  <a:txBody>
                    <a:bodyPr/>
                    <a:lstStyle/>
                    <a:p>
                      <a:pPr marL="0" marR="0">
                        <a:spcBef>
                          <a:spcPts val="0"/>
                        </a:spcBef>
                        <a:spcAft>
                          <a:spcPts val="0"/>
                        </a:spcAft>
                      </a:pPr>
                      <a:r>
                        <a:rPr lang="en-US" sz="1200">
                          <a:effectLst/>
                        </a:rPr>
                        <a:t>Fails to lock with VDDA=1.1V at room temperature.  Operates properly at 1.2V.  Operates as designed when cold.</a:t>
                      </a:r>
                      <a:endParaRPr lang="en-US" sz="1200">
                        <a:effectLst/>
                        <a:latin typeface="Calibri" charset="0"/>
                        <a:ea typeface="SimSun" charset="-122"/>
                        <a:cs typeface="Times New Roman" charset="0"/>
                      </a:endParaRPr>
                    </a:p>
                  </a:txBody>
                  <a:tcPr marL="68580" marR="68580" marT="0" marB="0"/>
                </a:tc>
              </a:tr>
              <a:tr h="1352411">
                <a:tc>
                  <a:txBody>
                    <a:bodyPr/>
                    <a:lstStyle/>
                    <a:p>
                      <a:pPr marL="0" marR="0">
                        <a:spcBef>
                          <a:spcPts val="0"/>
                        </a:spcBef>
                        <a:spcAft>
                          <a:spcPts val="0"/>
                        </a:spcAft>
                      </a:pPr>
                      <a:r>
                        <a:rPr lang="en-US" sz="1200">
                          <a:effectLst/>
                        </a:rPr>
                        <a:t>ADC Data Path</a:t>
                      </a:r>
                      <a:endParaRPr lang="en-US" sz="1200">
                        <a:effectLst/>
                        <a:latin typeface="Calibri" charset="0"/>
                        <a:ea typeface="SimSun" charset="-122"/>
                        <a:cs typeface="Times New Roman" charset="0"/>
                      </a:endParaRPr>
                    </a:p>
                  </a:txBody>
                  <a:tcPr marL="68580" marR="68580" marT="0" marB="0"/>
                </a:tc>
                <a:tc>
                  <a:txBody>
                    <a:bodyPr/>
                    <a:lstStyle/>
                    <a:p>
                      <a:pPr marL="0" marR="0">
                        <a:spcBef>
                          <a:spcPts val="0"/>
                        </a:spcBef>
                        <a:spcAft>
                          <a:spcPts val="0"/>
                        </a:spcAft>
                      </a:pPr>
                      <a:r>
                        <a:rPr lang="en-US" sz="1200" dirty="0">
                          <a:effectLst/>
                        </a:rPr>
                        <a:t>All circuit blocks operate as designed.  All output options have been verified. 8b10b encoding reverses bit order, so R3(page1) must be set to 0x2B in normal operation (default value is 0x28).</a:t>
                      </a:r>
                      <a:endParaRPr lang="en-US" sz="1200" dirty="0">
                        <a:effectLst/>
                        <a:latin typeface="Calibri" charset="0"/>
                        <a:ea typeface="SimSun" charset="-122"/>
                        <a:cs typeface="Times New Roman" charset="0"/>
                      </a:endParaRPr>
                    </a:p>
                  </a:txBody>
                  <a:tcPr marL="68580" marR="68580" marT="0" marB="0"/>
                </a:tc>
              </a:tr>
            </a:tbl>
          </a:graphicData>
        </a:graphic>
      </p:graphicFrame>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29</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658800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COLDATA ASIC Designers</a:t>
            </a:r>
            <a:endParaRPr lang="en-US" dirty="0"/>
          </a:p>
        </p:txBody>
      </p:sp>
      <p:sp>
        <p:nvSpPr>
          <p:cNvPr id="9" name="Content Placeholder 8"/>
          <p:cNvSpPr>
            <a:spLocks noGrp="1"/>
          </p:cNvSpPr>
          <p:nvPr>
            <p:ph idx="11"/>
          </p:nvPr>
        </p:nvSpPr>
        <p:spPr/>
        <p:txBody>
          <a:bodyPr/>
          <a:lstStyle/>
          <a:p>
            <a:r>
              <a:rPr lang="en-US" dirty="0" smtClean="0"/>
              <a:t>Fermilab:</a:t>
            </a:r>
          </a:p>
          <a:p>
            <a:r>
              <a:rPr lang="en-US" dirty="0"/>
              <a:t>	</a:t>
            </a:r>
            <a:r>
              <a:rPr lang="en-US" dirty="0" smtClean="0"/>
              <a:t>Jim Hoff</a:t>
            </a:r>
          </a:p>
          <a:p>
            <a:r>
              <a:rPr lang="en-US" dirty="0"/>
              <a:t>	</a:t>
            </a:r>
            <a:r>
              <a:rPr lang="en-US" dirty="0" err="1" smtClean="0"/>
              <a:t>Davide</a:t>
            </a:r>
            <a:r>
              <a:rPr lang="en-US" dirty="0" smtClean="0"/>
              <a:t> Braga</a:t>
            </a:r>
          </a:p>
          <a:p>
            <a:r>
              <a:rPr lang="en-US" dirty="0"/>
              <a:t>	</a:t>
            </a:r>
            <a:r>
              <a:rPr lang="en-US" dirty="0" smtClean="0"/>
              <a:t>Sandeep </a:t>
            </a:r>
            <a:r>
              <a:rPr lang="en-US" dirty="0" err="1" smtClean="0"/>
              <a:t>Miryala</a:t>
            </a:r>
            <a:endParaRPr lang="en-US" dirty="0" smtClean="0"/>
          </a:p>
          <a:p>
            <a:endParaRPr lang="en-US" dirty="0"/>
          </a:p>
          <a:p>
            <a:r>
              <a:rPr lang="en-US" dirty="0" smtClean="0"/>
              <a:t>SMU:</a:t>
            </a:r>
          </a:p>
          <a:p>
            <a:r>
              <a:rPr lang="en-US" dirty="0" smtClean="0"/>
              <a:t>	</a:t>
            </a:r>
            <a:r>
              <a:rPr lang="en-US" dirty="0" err="1" smtClean="0"/>
              <a:t>Xiaoran</a:t>
            </a:r>
            <a:r>
              <a:rPr lang="en-US" dirty="0" smtClean="0"/>
              <a:t> Wang</a:t>
            </a:r>
          </a:p>
          <a:p>
            <a:r>
              <a:rPr lang="en-US" dirty="0"/>
              <a:t>	</a:t>
            </a:r>
            <a:r>
              <a:rPr lang="en-US" dirty="0" smtClean="0"/>
              <a:t>Ping </a:t>
            </a:r>
            <a:r>
              <a:rPr lang="en-US" dirty="0" err="1" smtClean="0"/>
              <a:t>Gui</a:t>
            </a:r>
            <a:endParaRPr lang="en-US" dirty="0" smtClean="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681" y="851704"/>
            <a:ext cx="5346737" cy="3917066"/>
          </a:xfrm>
          <a:prstGeom prst="rect">
            <a:avLst/>
          </a:prstGeom>
        </p:spPr>
      </p:pic>
      <p:sp>
        <p:nvSpPr>
          <p:cNvPr id="11" name="Oval 10"/>
          <p:cNvSpPr/>
          <p:nvPr/>
        </p:nvSpPr>
        <p:spPr>
          <a:xfrm>
            <a:off x="6815137" y="3328989"/>
            <a:ext cx="1600201" cy="120015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15" idx="0"/>
          </p:cNvCxnSpPr>
          <p:nvPr/>
        </p:nvCxnSpPr>
        <p:spPr>
          <a:xfrm flipV="1">
            <a:off x="6000252" y="4337976"/>
            <a:ext cx="980729" cy="1136849"/>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05377" y="5474825"/>
            <a:ext cx="1189749" cy="369332"/>
          </a:xfrm>
          <a:prstGeom prst="rect">
            <a:avLst/>
          </a:prstGeom>
          <a:noFill/>
          <a:ln w="12700">
            <a:solidFill>
              <a:schemeClr val="tx1"/>
            </a:solidFill>
          </a:ln>
        </p:spPr>
        <p:txBody>
          <a:bodyPr wrap="none" rtlCol="0">
            <a:spAutoFit/>
          </a:bodyPr>
          <a:lstStyle/>
          <a:p>
            <a:r>
              <a:rPr lang="en-US" dirty="0" smtClean="0"/>
              <a:t>SMU Block</a:t>
            </a:r>
            <a:endParaRPr lang="en-US" dirty="0"/>
          </a:p>
        </p:txBody>
      </p:sp>
    </p:spTree>
    <p:extLst>
      <p:ext uri="{BB962C8B-B14F-4D97-AF65-F5344CB8AC3E}">
        <p14:creationId xmlns:p14="http://schemas.microsoft.com/office/powerpoint/2010/main" val="638462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ADC and </a:t>
            </a:r>
            <a:r>
              <a:rPr lang="en-US" dirty="0" err="1" smtClean="0"/>
              <a:t>LArASIC</a:t>
            </a:r>
            <a:r>
              <a:rPr lang="en-US" dirty="0" smtClean="0"/>
              <a:t> Control</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dirty="0" smtClean="0"/>
              <a:t>ADC control verified by examining test points on cold board &amp; observing ADC behavior</a:t>
            </a:r>
          </a:p>
          <a:p>
            <a:pPr marL="342900" indent="-342900">
              <a:buFont typeface="Arial" charset="0"/>
              <a:buChar char="•"/>
            </a:pPr>
            <a:endParaRPr lang="en-US" dirty="0" smtClean="0"/>
          </a:p>
          <a:p>
            <a:pPr marL="342900" indent="-342900">
              <a:buFont typeface="Arial" charset="0"/>
              <a:buChar char="•"/>
            </a:pPr>
            <a:r>
              <a:rPr lang="en-US" dirty="0" err="1" smtClean="0"/>
              <a:t>LArASIC</a:t>
            </a:r>
            <a:r>
              <a:rPr lang="en-US" dirty="0" smtClean="0"/>
              <a:t> control functions verified by examining test points</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30</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20514794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Output Data Format</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dirty="0" smtClean="0"/>
              <a:t>Verified </a:t>
            </a:r>
            <a:r>
              <a:rPr lang="en-US" dirty="0"/>
              <a:t>first using the Tektronix DSA </a:t>
            </a:r>
            <a:r>
              <a:rPr lang="en-US" dirty="0" smtClean="0"/>
              <a:t>724004C</a:t>
            </a:r>
          </a:p>
          <a:p>
            <a:pPr marL="617220" lvl="2" indent="-342900">
              <a:buFont typeface="Arial" charset="0"/>
              <a:buChar char="•"/>
            </a:pPr>
            <a:r>
              <a:rPr lang="en-US" dirty="0" smtClean="0"/>
              <a:t>Verified all output options</a:t>
            </a:r>
          </a:p>
          <a:p>
            <a:pPr marL="891540" lvl="3" indent="-342900">
              <a:buFont typeface="Arial" charset="0"/>
              <a:buChar char="•"/>
            </a:pPr>
            <a:r>
              <a:rPr lang="en-US" dirty="0" smtClean="0"/>
              <a:t>Sync pattern</a:t>
            </a:r>
          </a:p>
          <a:p>
            <a:pPr marL="891540" lvl="3" indent="-342900">
              <a:buFont typeface="Arial" charset="0"/>
              <a:buChar char="•"/>
            </a:pPr>
            <a:r>
              <a:rPr lang="en-US" dirty="0" smtClean="0"/>
              <a:t>PRBS-7 &amp; PRBS-15</a:t>
            </a:r>
          </a:p>
          <a:p>
            <a:pPr marL="891540" lvl="3" indent="-342900">
              <a:buFont typeface="Arial" charset="0"/>
              <a:buChar char="•"/>
            </a:pPr>
            <a:r>
              <a:rPr lang="en-US" dirty="0" smtClean="0"/>
              <a:t>All data frame types</a:t>
            </a:r>
          </a:p>
          <a:p>
            <a:pPr marL="1165860" lvl="4" indent="-342900">
              <a:buFont typeface="Arial" charset="0"/>
              <a:buChar char="•"/>
            </a:pPr>
            <a:r>
              <a:rPr lang="en-US" dirty="0" smtClean="0"/>
              <a:t>Including data from ADCs</a:t>
            </a:r>
          </a:p>
          <a:p>
            <a:pPr marL="891540" lvl="3" indent="-342900">
              <a:buFont typeface="Arial" charset="0"/>
              <a:buChar char="•"/>
            </a:pPr>
            <a:r>
              <a:rPr lang="en-US" dirty="0" smtClean="0"/>
              <a:t>With/without 8b10b</a:t>
            </a:r>
          </a:p>
          <a:p>
            <a:pPr marL="891540" lvl="3" indent="-342900">
              <a:buFont typeface="Arial" charset="0"/>
              <a:buChar char="•"/>
            </a:pPr>
            <a:r>
              <a:rPr lang="en-US" dirty="0" smtClean="0"/>
              <a:t>10-bit and 8-bit output</a:t>
            </a:r>
          </a:p>
          <a:p>
            <a:endParaRPr lang="en-US" dirty="0"/>
          </a:p>
          <a:p>
            <a:pPr marL="342900" indent="-342900">
              <a:buFont typeface="Arial" charset="0"/>
              <a:buChar char="•"/>
            </a:pPr>
            <a:r>
              <a:rPr lang="en-US" dirty="0"/>
              <a:t>Next, a Xilinx KC705 evaluation kit was used to </a:t>
            </a:r>
            <a:r>
              <a:rPr lang="en-US" dirty="0" smtClean="0"/>
              <a:t>confirm the format of the data frames (thanks to </a:t>
            </a:r>
            <a:r>
              <a:rPr lang="en-US" dirty="0"/>
              <a:t>Jamieson </a:t>
            </a:r>
            <a:r>
              <a:rPr lang="en-US" dirty="0" smtClean="0"/>
              <a:t>Olsen for the KC705 and microcode to receive data frames). </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31</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933140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Problems Discovered</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dirty="0" smtClean="0"/>
              <a:t>I2C Relay</a:t>
            </a:r>
          </a:p>
          <a:p>
            <a:pPr marL="617220" lvl="2" indent="-342900">
              <a:buFont typeface="Arial" charset="0"/>
              <a:buChar char="•"/>
            </a:pPr>
            <a:r>
              <a:rPr lang="en-US" dirty="0"/>
              <a:t>All I2C registers can be written and read, but if the first command sent to a chip is a read command, the response from COLDATA is “0x5A.”  For instance, if one writes a register in the COLDATA and then tries to read a register in one of the COLDADCs, the read is unsuccessful.  If one issues the read again, the correct response is returned.  The problem has been located in the Verilog of the I2C Relay Cell and it will be fixed for the next submission. </a:t>
            </a:r>
            <a:endParaRPr lang="en-US" dirty="0" smtClean="0"/>
          </a:p>
          <a:p>
            <a:pPr marL="342900" indent="-342900">
              <a:buFont typeface="Arial" charset="0"/>
              <a:buChar char="•"/>
            </a:pPr>
            <a:endParaRPr lang="en-US" dirty="0" smtClean="0"/>
          </a:p>
          <a:p>
            <a:pPr marL="342900" indent="-342900">
              <a:buFont typeface="Arial" charset="0"/>
              <a:buChar char="•"/>
            </a:pPr>
            <a:r>
              <a:rPr lang="en-US" dirty="0" smtClean="0"/>
              <a:t>PLL at room temperature</a:t>
            </a:r>
          </a:p>
          <a:p>
            <a:pPr marL="617220" lvl="2" indent="-342900">
              <a:buFont typeface="Arial" charset="0"/>
              <a:buChar char="•"/>
            </a:pPr>
            <a:r>
              <a:rPr lang="en-US" dirty="0"/>
              <a:t>The PLL will not lock at room temperature if VDDA is set to 1.1 V (as planned).  The PLL does lock at room temperature if VDDA is raised to ~1.17 V.  The PLL locks as expected at liquid argon temperature.  This problem is caused by insufficient current flowing through the VCO at room temperature.  After extensive simulation we have settled on two changes which will be made for the next </a:t>
            </a:r>
            <a:r>
              <a:rPr lang="en-US" dirty="0" smtClean="0"/>
              <a:t>submission.</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32</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356163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Optimal settings for PLL &amp; Line Drivers</a:t>
            </a:r>
            <a:endParaRPr lang="en-US" dirty="0"/>
          </a:p>
        </p:txBody>
      </p:sp>
      <p:sp>
        <p:nvSpPr>
          <p:cNvPr id="9" name="Content Placeholder 8"/>
          <p:cNvSpPr>
            <a:spLocks noGrp="1"/>
          </p:cNvSpPr>
          <p:nvPr>
            <p:ph idx="11"/>
          </p:nvPr>
        </p:nvSpPr>
        <p:spPr>
          <a:xfrm>
            <a:off x="454029" y="1118980"/>
            <a:ext cx="8232771" cy="1836254"/>
          </a:xfrm>
        </p:spPr>
        <p:txBody>
          <a:bodyPr/>
          <a:lstStyle/>
          <a:p>
            <a:pPr marL="342900" indent="-342900">
              <a:buFont typeface="Arial" charset="0"/>
              <a:buChar char="•"/>
            </a:pPr>
            <a:r>
              <a:rPr lang="en-US" sz="2000" dirty="0" smtClean="0"/>
              <a:t>Optimal PLL settings were determined by monitoring the PLL test outputs (including the recovered clock) using the high speed oscilloscope.</a:t>
            </a:r>
          </a:p>
          <a:p>
            <a:pPr marL="342900" indent="-342900">
              <a:buFont typeface="Arial" charset="0"/>
              <a:buChar char="•"/>
            </a:pPr>
            <a:r>
              <a:rPr lang="en-US" sz="2000" dirty="0" smtClean="0"/>
              <a:t>The high speed scope was also used to create eye diagrams to determine optimal line driver settings.</a:t>
            </a:r>
            <a:endParaRPr lang="en-US" sz="2000"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33</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a:xfrm>
            <a:off x="1881946" y="2687664"/>
            <a:ext cx="5592279" cy="3792648"/>
          </a:xfrm>
          <a:prstGeom prst="rect">
            <a:avLst/>
          </a:prstGeom>
        </p:spPr>
      </p:pic>
    </p:spTree>
    <p:extLst>
      <p:ext uri="{BB962C8B-B14F-4D97-AF65-F5344CB8AC3E}">
        <p14:creationId xmlns:p14="http://schemas.microsoft.com/office/powerpoint/2010/main" val="822642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Bit Error Rate</a:t>
            </a:r>
            <a:endParaRPr lang="en-US" dirty="0"/>
          </a:p>
        </p:txBody>
      </p:sp>
      <p:sp>
        <p:nvSpPr>
          <p:cNvPr id="9" name="Content Placeholder 8"/>
          <p:cNvSpPr>
            <a:spLocks noGrp="1"/>
          </p:cNvSpPr>
          <p:nvPr>
            <p:ph idx="11"/>
          </p:nvPr>
        </p:nvSpPr>
        <p:spPr>
          <a:xfrm>
            <a:off x="454029" y="1079224"/>
            <a:ext cx="8232771" cy="4846638"/>
          </a:xfrm>
        </p:spPr>
        <p:txBody>
          <a:bodyPr/>
          <a:lstStyle/>
          <a:p>
            <a:pPr marL="342900" indent="-342900">
              <a:buFont typeface="Arial" charset="0"/>
              <a:buChar char="•"/>
            </a:pPr>
            <a:r>
              <a:rPr lang="en-US" dirty="0"/>
              <a:t>PRBS-15 used for BER measurement (should be worse than data frames because it is less well DC balanced than 8b10b encoded data</a:t>
            </a:r>
            <a:r>
              <a:rPr lang="en-US" dirty="0" smtClean="0"/>
              <a:t>)</a:t>
            </a:r>
          </a:p>
          <a:p>
            <a:pPr marL="342900" indent="-342900">
              <a:buFont typeface="Arial" charset="0"/>
              <a:buChar char="•"/>
            </a:pPr>
            <a:endParaRPr lang="en-US" dirty="0" smtClean="0"/>
          </a:p>
          <a:p>
            <a:pPr marL="342900" indent="-342900">
              <a:buFont typeface="Arial" charset="0"/>
              <a:buChar char="•"/>
            </a:pPr>
            <a:r>
              <a:rPr lang="en-US" dirty="0"/>
              <a:t>Output connection: PCB to 2 short SMA cables to spool w/25 m </a:t>
            </a:r>
            <a:r>
              <a:rPr lang="en-US" dirty="0" err="1" smtClean="0"/>
              <a:t>Samtec</a:t>
            </a:r>
            <a:r>
              <a:rPr lang="en-US" dirty="0" smtClean="0"/>
              <a:t> </a:t>
            </a:r>
            <a:r>
              <a:rPr lang="en-US" dirty="0" err="1"/>
              <a:t>twinax</a:t>
            </a:r>
            <a:r>
              <a:rPr lang="en-US" dirty="0"/>
              <a:t> </a:t>
            </a:r>
            <a:r>
              <a:rPr lang="en-US" dirty="0" smtClean="0"/>
              <a:t>to </a:t>
            </a:r>
            <a:r>
              <a:rPr lang="en-US" dirty="0"/>
              <a:t>2 short SMA cables to KC705</a:t>
            </a:r>
            <a:r>
              <a:rPr lang="en-US" dirty="0" smtClean="0"/>
              <a:t>.</a:t>
            </a:r>
          </a:p>
          <a:p>
            <a:pPr marL="342900" indent="-342900">
              <a:buFont typeface="Arial" charset="0"/>
              <a:buChar char="•"/>
            </a:pPr>
            <a:endParaRPr lang="en-US" dirty="0"/>
          </a:p>
          <a:p>
            <a:pPr marL="342900" indent="-342900">
              <a:buFont typeface="Arial" charset="0"/>
              <a:buChar char="•"/>
            </a:pPr>
            <a:r>
              <a:rPr lang="en-US" dirty="0"/>
              <a:t>Test performed at room temperature (much less signal degradation when cable is cold).</a:t>
            </a:r>
          </a:p>
          <a:p>
            <a:pPr marL="617220" lvl="2" indent="-342900">
              <a:buFont typeface="Arial" charset="0"/>
              <a:buChar char="•"/>
            </a:pPr>
            <a:r>
              <a:rPr lang="en-US" dirty="0"/>
              <a:t>COLDATA line drivers configured to optimally drive 25m warm </a:t>
            </a:r>
            <a:r>
              <a:rPr lang="en-US" dirty="0" err="1"/>
              <a:t>twinax</a:t>
            </a:r>
            <a:r>
              <a:rPr lang="en-US" dirty="0" smtClean="0"/>
              <a:t>.</a:t>
            </a:r>
          </a:p>
          <a:p>
            <a:pPr marL="617220" lvl="2" indent="-342900">
              <a:buFont typeface="Arial" charset="0"/>
              <a:buChar char="•"/>
            </a:pPr>
            <a:endParaRPr lang="en-US" dirty="0"/>
          </a:p>
          <a:p>
            <a:pPr marL="342900" indent="-342900">
              <a:buFont typeface="Arial" charset="0"/>
              <a:buChar char="•"/>
            </a:pPr>
            <a:r>
              <a:rPr lang="en-US" dirty="0"/>
              <a:t>PRBS-15 recognized by firmware provided with evaluation kit.</a:t>
            </a:r>
          </a:p>
          <a:p>
            <a:pPr marL="617220" lvl="2" indent="-342900">
              <a:buFont typeface="Arial" charset="0"/>
              <a:buChar char="•"/>
            </a:pPr>
            <a:r>
              <a:rPr lang="en-US" dirty="0"/>
              <a:t>Evaluation software run on NI PC (USB connection from PC to KC705) displays # of bits received, # of errors, etc.</a:t>
            </a:r>
          </a:p>
          <a:p>
            <a:pPr marL="342900" indent="-342900">
              <a:buFont typeface="Arial" charset="0"/>
              <a:buChar char="•"/>
            </a:pP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34</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5434715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BER Test Result</a:t>
            </a:r>
            <a:endParaRPr lang="en-US" dirty="0"/>
          </a:p>
        </p:txBody>
      </p:sp>
      <p:sp>
        <p:nvSpPr>
          <p:cNvPr id="9" name="Content Placeholder 8"/>
          <p:cNvSpPr>
            <a:spLocks noGrp="1"/>
          </p:cNvSpPr>
          <p:nvPr>
            <p:ph idx="11"/>
          </p:nvPr>
        </p:nvSpPr>
        <p:spPr>
          <a:xfrm>
            <a:off x="440777" y="1238250"/>
            <a:ext cx="8232771" cy="4846638"/>
          </a:xfrm>
        </p:spPr>
        <p:txBody>
          <a:bodyPr/>
          <a:lstStyle/>
          <a:p>
            <a:pPr marL="342900" indent="-342900">
              <a:buFont typeface="Arial" charset="0"/>
              <a:buChar char="•"/>
            </a:pPr>
            <a:r>
              <a:rPr lang="en-US" dirty="0"/>
              <a:t>Proper operation verified:</a:t>
            </a:r>
          </a:p>
          <a:p>
            <a:pPr lvl="2"/>
            <a:r>
              <a:rPr lang="en-US" dirty="0"/>
              <a:t>PRBS-7 recognized when PRBS-7 is output</a:t>
            </a:r>
          </a:p>
          <a:p>
            <a:pPr lvl="2"/>
            <a:r>
              <a:rPr lang="en-US" dirty="0"/>
              <a:t>PRBS-15 recognized when PRBS-15 is output</a:t>
            </a:r>
          </a:p>
          <a:p>
            <a:pPr lvl="2"/>
            <a:r>
              <a:rPr lang="en-US" dirty="0"/>
              <a:t>Neither recognized if bit order is reversed</a:t>
            </a:r>
          </a:p>
          <a:p>
            <a:pPr lvl="2"/>
            <a:r>
              <a:rPr lang="en-US" dirty="0"/>
              <a:t>Errors counted when one of two SMA cable connections is </a:t>
            </a:r>
            <a:r>
              <a:rPr lang="en-US" dirty="0" smtClean="0"/>
              <a:t>loosened</a:t>
            </a:r>
          </a:p>
          <a:p>
            <a:pPr lvl="1"/>
            <a:endParaRPr lang="en-US" dirty="0"/>
          </a:p>
          <a:p>
            <a:pPr marL="342900" indent="-342900">
              <a:buFont typeface="Arial" charset="0"/>
              <a:buChar char="•"/>
            </a:pPr>
            <a:r>
              <a:rPr lang="en-US" dirty="0"/>
              <a:t>Test run for ~3 weeks:</a:t>
            </a:r>
          </a:p>
          <a:p>
            <a:pPr lvl="2"/>
            <a:r>
              <a:rPr lang="en-US" dirty="0"/>
              <a:t>2.38 E15 bits received, 0 errors.</a:t>
            </a:r>
          </a:p>
          <a:p>
            <a:pPr lvl="2"/>
            <a:r>
              <a:rPr lang="en-US" dirty="0"/>
              <a:t>BER &lt; 10</a:t>
            </a:r>
            <a:r>
              <a:rPr lang="en-US" baseline="30000" dirty="0"/>
              <a:t>-15</a:t>
            </a:r>
            <a:r>
              <a:rPr lang="en-US" dirty="0"/>
              <a:t> (90% confidence level)</a:t>
            </a:r>
          </a:p>
          <a:p>
            <a:pPr marL="342900" indent="-342900">
              <a:buFont typeface="Arial" charset="0"/>
              <a:buChar char="•"/>
            </a:pP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35</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580339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Summary</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dirty="0" smtClean="0"/>
              <a:t>COLDATAP2 was a very successful prototype.</a:t>
            </a:r>
          </a:p>
          <a:p>
            <a:pPr marL="342900" indent="-342900">
              <a:buFont typeface="Arial" charset="0"/>
              <a:buChar char="•"/>
            </a:pPr>
            <a:endParaRPr lang="en-US" dirty="0" smtClean="0"/>
          </a:p>
          <a:p>
            <a:pPr marL="342900" indent="-342900">
              <a:buFont typeface="Arial" charset="0"/>
              <a:buChar char="•"/>
            </a:pPr>
            <a:r>
              <a:rPr lang="en-US" dirty="0" smtClean="0"/>
              <a:t>We have a high degree of confidence that next prototype will satisfy all DUNE requirements.</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36</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691483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Backup Slides</a:t>
            </a:r>
            <a:endParaRPr lang="en-US" dirty="0"/>
          </a:p>
        </p:txBody>
      </p:sp>
      <p:sp>
        <p:nvSpPr>
          <p:cNvPr id="9" name="Content Placeholder 8"/>
          <p:cNvSpPr>
            <a:spLocks noGrp="1"/>
          </p:cNvSpPr>
          <p:nvPr>
            <p:ph idx="11"/>
          </p:nvPr>
        </p:nvSpPr>
        <p:spPr/>
        <p:txBody>
          <a:bodyPr/>
          <a:lstStyle/>
          <a:p>
            <a:endParaRPr lang="en-US"/>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37</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159753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ESD Protection Cells (C in name indicates core = 1.2V)</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38</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
        <p:nvSpPr>
          <p:cNvPr id="10" name="TextBox 9">
            <a:extLst>
              <a:ext uri="{FF2B5EF4-FFF2-40B4-BE49-F238E27FC236}">
                <a16:creationId xmlns="" xmlns:a16="http://schemas.microsoft.com/office/drawing/2014/main" id="{A093EC72-7D99-4B71-8085-B8F7A433B6C4}"/>
              </a:ext>
            </a:extLst>
          </p:cNvPr>
          <p:cNvSpPr txBox="1"/>
          <p:nvPr/>
        </p:nvSpPr>
        <p:spPr>
          <a:xfrm>
            <a:off x="2242627" y="2313022"/>
            <a:ext cx="1656031" cy="369332"/>
          </a:xfrm>
          <a:prstGeom prst="rect">
            <a:avLst/>
          </a:prstGeom>
          <a:noFill/>
        </p:spPr>
        <p:txBody>
          <a:bodyPr wrap="none" rtlCol="0">
            <a:spAutoFit/>
          </a:bodyPr>
          <a:lstStyle/>
          <a:p>
            <a:r>
              <a:rPr lang="en-US" dirty="0" err="1"/>
              <a:t>PDBxA</a:t>
            </a:r>
            <a:r>
              <a:rPr lang="en-US" dirty="0"/>
              <a:t>=</a:t>
            </a:r>
            <a:r>
              <a:rPr lang="en-US" dirty="0" err="1"/>
              <a:t>PDBxAC</a:t>
            </a:r>
            <a:endParaRPr lang="en-US" dirty="0"/>
          </a:p>
        </p:txBody>
      </p:sp>
      <p:sp>
        <p:nvSpPr>
          <p:cNvPr id="12" name="Isosceles Triangle 1">
            <a:extLst>
              <a:ext uri="{FF2B5EF4-FFF2-40B4-BE49-F238E27FC236}">
                <a16:creationId xmlns="" xmlns:a16="http://schemas.microsoft.com/office/drawing/2014/main" id="{FB315814-1CDC-47E7-B091-2064C4325491}"/>
              </a:ext>
            </a:extLst>
          </p:cNvPr>
          <p:cNvSpPr/>
          <p:nvPr/>
        </p:nvSpPr>
        <p:spPr>
          <a:xfrm>
            <a:off x="1707295" y="1788541"/>
            <a:ext cx="457200" cy="457200"/>
          </a:xfrm>
          <a:prstGeom prst="triangl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 xmlns:a16="http://schemas.microsoft.com/office/drawing/2014/main" id="{D54E65C2-43AC-45AF-8D95-1B3A84DD7174}"/>
              </a:ext>
            </a:extLst>
          </p:cNvPr>
          <p:cNvCxnSpPr/>
          <p:nvPr/>
        </p:nvCxnSpPr>
        <p:spPr>
          <a:xfrm>
            <a:off x="1707295" y="1788541"/>
            <a:ext cx="457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B398926C-171A-49C3-BD47-9263C6A40CE5}"/>
              </a:ext>
            </a:extLst>
          </p:cNvPr>
          <p:cNvCxnSpPr>
            <a:cxnSpLocks/>
          </p:cNvCxnSpPr>
          <p:nvPr/>
        </p:nvCxnSpPr>
        <p:spPr>
          <a:xfrm>
            <a:off x="1935896" y="1408530"/>
            <a:ext cx="0" cy="380011"/>
          </a:xfrm>
          <a:prstGeom prst="line">
            <a:avLst/>
          </a:prstGeom>
          <a:ln w="12700">
            <a:head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57CC0F1A-6C09-4072-B485-402D215E1B77}"/>
              </a:ext>
            </a:extLst>
          </p:cNvPr>
          <p:cNvCxnSpPr>
            <a:cxnSpLocks/>
          </p:cNvCxnSpPr>
          <p:nvPr/>
        </p:nvCxnSpPr>
        <p:spPr>
          <a:xfrm>
            <a:off x="1935895" y="2245741"/>
            <a:ext cx="0" cy="38001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Isosceles Triangle 26">
            <a:extLst>
              <a:ext uri="{FF2B5EF4-FFF2-40B4-BE49-F238E27FC236}">
                <a16:creationId xmlns="" xmlns:a16="http://schemas.microsoft.com/office/drawing/2014/main" id="{8AAFA3A0-5264-4F7D-836F-862ECB535337}"/>
              </a:ext>
            </a:extLst>
          </p:cNvPr>
          <p:cNvSpPr/>
          <p:nvPr/>
        </p:nvSpPr>
        <p:spPr>
          <a:xfrm>
            <a:off x="1707295" y="2974094"/>
            <a:ext cx="457200" cy="457200"/>
          </a:xfrm>
          <a:prstGeom prst="triangl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 xmlns:a16="http://schemas.microsoft.com/office/drawing/2014/main" id="{B4DA243C-142D-40CA-A4FB-C92E3C7A9F0F}"/>
              </a:ext>
            </a:extLst>
          </p:cNvPr>
          <p:cNvCxnSpPr/>
          <p:nvPr/>
        </p:nvCxnSpPr>
        <p:spPr>
          <a:xfrm>
            <a:off x="1707295" y="2974094"/>
            <a:ext cx="457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8CA3B138-97E3-47FE-83C8-79CB80E68741}"/>
              </a:ext>
            </a:extLst>
          </p:cNvPr>
          <p:cNvCxnSpPr>
            <a:cxnSpLocks/>
          </p:cNvCxnSpPr>
          <p:nvPr/>
        </p:nvCxnSpPr>
        <p:spPr>
          <a:xfrm>
            <a:off x="1935895" y="2594083"/>
            <a:ext cx="0" cy="380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4AEF2950-A0E0-437E-BAFC-22427DE2FF16}"/>
              </a:ext>
            </a:extLst>
          </p:cNvPr>
          <p:cNvCxnSpPr>
            <a:cxnSpLocks/>
          </p:cNvCxnSpPr>
          <p:nvPr/>
        </p:nvCxnSpPr>
        <p:spPr>
          <a:xfrm>
            <a:off x="1935895" y="3431294"/>
            <a:ext cx="0" cy="380011"/>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B6FA122F-F88E-466B-9ABC-BE8C9BE04C39}"/>
              </a:ext>
            </a:extLst>
          </p:cNvPr>
          <p:cNvCxnSpPr>
            <a:cxnSpLocks/>
          </p:cNvCxnSpPr>
          <p:nvPr/>
        </p:nvCxnSpPr>
        <p:spPr>
          <a:xfrm>
            <a:off x="1066027" y="2625752"/>
            <a:ext cx="869868" cy="0"/>
          </a:xfrm>
          <a:prstGeom prst="line">
            <a:avLst/>
          </a:prstGeom>
          <a:ln w="12700">
            <a:headEnd type="oval"/>
            <a:tail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40DA1F74-A7E7-4592-95E8-8EF1F88B033A}"/>
              </a:ext>
            </a:extLst>
          </p:cNvPr>
          <p:cNvSpPr txBox="1"/>
          <p:nvPr/>
        </p:nvSpPr>
        <p:spPr>
          <a:xfrm>
            <a:off x="1571628" y="3815252"/>
            <a:ext cx="728533" cy="307777"/>
          </a:xfrm>
          <a:prstGeom prst="rect">
            <a:avLst/>
          </a:prstGeom>
          <a:noFill/>
        </p:spPr>
        <p:txBody>
          <a:bodyPr wrap="none" rtlCol="0">
            <a:spAutoFit/>
          </a:bodyPr>
          <a:lstStyle/>
          <a:p>
            <a:pPr algn="ctr"/>
            <a:r>
              <a:rPr lang="en-US" sz="1400" dirty="0" err="1"/>
              <a:t>VSSESD</a:t>
            </a:r>
            <a:endParaRPr lang="en-US" sz="1400" dirty="0"/>
          </a:p>
        </p:txBody>
      </p:sp>
      <p:sp>
        <p:nvSpPr>
          <p:cNvPr id="22" name="TextBox 21">
            <a:extLst>
              <a:ext uri="{FF2B5EF4-FFF2-40B4-BE49-F238E27FC236}">
                <a16:creationId xmlns="" xmlns:a16="http://schemas.microsoft.com/office/drawing/2014/main" id="{70F66DE3-6874-4737-9485-674FFC611DEC}"/>
              </a:ext>
            </a:extLst>
          </p:cNvPr>
          <p:cNvSpPr txBox="1"/>
          <p:nvPr/>
        </p:nvSpPr>
        <p:spPr>
          <a:xfrm>
            <a:off x="1493130" y="1056242"/>
            <a:ext cx="920572" cy="307777"/>
          </a:xfrm>
          <a:prstGeom prst="rect">
            <a:avLst/>
          </a:prstGeom>
          <a:noFill/>
        </p:spPr>
        <p:txBody>
          <a:bodyPr wrap="none" rtlCol="0">
            <a:spAutoFit/>
          </a:bodyPr>
          <a:lstStyle/>
          <a:p>
            <a:pPr algn="ctr"/>
            <a:r>
              <a:rPr lang="en-US" sz="1400" dirty="0"/>
              <a:t>Local </a:t>
            </a:r>
            <a:r>
              <a:rPr lang="en-US" sz="1400" dirty="0" err="1"/>
              <a:t>VDD</a:t>
            </a:r>
            <a:endParaRPr lang="en-US" sz="1400" dirty="0"/>
          </a:p>
        </p:txBody>
      </p:sp>
      <p:sp>
        <p:nvSpPr>
          <p:cNvPr id="23" name="TextBox 22">
            <a:extLst>
              <a:ext uri="{FF2B5EF4-FFF2-40B4-BE49-F238E27FC236}">
                <a16:creationId xmlns="" xmlns:a16="http://schemas.microsoft.com/office/drawing/2014/main" id="{0A14CC3D-74D2-484B-BE64-3EE8310FFAEB}"/>
              </a:ext>
            </a:extLst>
          </p:cNvPr>
          <p:cNvSpPr txBox="1"/>
          <p:nvPr/>
        </p:nvSpPr>
        <p:spPr>
          <a:xfrm>
            <a:off x="675535" y="2259593"/>
            <a:ext cx="780984" cy="307777"/>
          </a:xfrm>
          <a:prstGeom prst="rect">
            <a:avLst/>
          </a:prstGeom>
          <a:noFill/>
        </p:spPr>
        <p:txBody>
          <a:bodyPr wrap="none" rtlCol="0">
            <a:spAutoFit/>
          </a:bodyPr>
          <a:lstStyle/>
          <a:p>
            <a:pPr algn="ctr"/>
            <a:r>
              <a:rPr lang="en-US" sz="1400" dirty="0"/>
              <a:t>signal in</a:t>
            </a:r>
          </a:p>
        </p:txBody>
      </p:sp>
      <p:grpSp>
        <p:nvGrpSpPr>
          <p:cNvPr id="24" name="Group 23">
            <a:extLst>
              <a:ext uri="{FF2B5EF4-FFF2-40B4-BE49-F238E27FC236}">
                <a16:creationId xmlns="" xmlns:a16="http://schemas.microsoft.com/office/drawing/2014/main" id="{91F15DF3-6813-42DC-AEB3-A101E85B07E9}"/>
              </a:ext>
            </a:extLst>
          </p:cNvPr>
          <p:cNvGrpSpPr/>
          <p:nvPr/>
        </p:nvGrpSpPr>
        <p:grpSpPr>
          <a:xfrm>
            <a:off x="2622846" y="4176338"/>
            <a:ext cx="4252184" cy="2166268"/>
            <a:chOff x="169578" y="3639777"/>
            <a:chExt cx="4252184" cy="2166268"/>
          </a:xfrm>
        </p:grpSpPr>
        <p:sp>
          <p:nvSpPr>
            <p:cNvPr id="25" name="Isosceles Triangle 38">
              <a:extLst>
                <a:ext uri="{FF2B5EF4-FFF2-40B4-BE49-F238E27FC236}">
                  <a16:creationId xmlns="" xmlns:a16="http://schemas.microsoft.com/office/drawing/2014/main" id="{8A95C1AB-02E9-481B-9770-96F8968A723B}"/>
                </a:ext>
              </a:extLst>
            </p:cNvPr>
            <p:cNvSpPr/>
            <p:nvPr/>
          </p:nvSpPr>
          <p:spPr>
            <a:xfrm rot="16200000">
              <a:off x="2443348" y="4663045"/>
              <a:ext cx="457200" cy="457200"/>
            </a:xfrm>
            <a:prstGeom prst="triangl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 xmlns:a16="http://schemas.microsoft.com/office/drawing/2014/main" id="{00AEF9FD-7C24-4F62-A4ED-94BA14004630}"/>
                </a:ext>
              </a:extLst>
            </p:cNvPr>
            <p:cNvCxnSpPr>
              <a:cxnSpLocks/>
            </p:cNvCxnSpPr>
            <p:nvPr/>
          </p:nvCxnSpPr>
          <p:spPr>
            <a:xfrm rot="16200000">
              <a:off x="2214748" y="4891645"/>
              <a:ext cx="457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0FEA812-48CC-4817-9C6B-4E4350BC47BB}"/>
                </a:ext>
              </a:extLst>
            </p:cNvPr>
            <p:cNvCxnSpPr>
              <a:cxnSpLocks/>
            </p:cNvCxnSpPr>
            <p:nvPr/>
          </p:nvCxnSpPr>
          <p:spPr>
            <a:xfrm rot="16200000">
              <a:off x="2253343" y="4701640"/>
              <a:ext cx="0" cy="380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C57FCF8F-4648-4EF3-914F-EBBFF3DA61EA}"/>
                </a:ext>
              </a:extLst>
            </p:cNvPr>
            <p:cNvCxnSpPr>
              <a:cxnSpLocks/>
            </p:cNvCxnSpPr>
            <p:nvPr/>
          </p:nvCxnSpPr>
          <p:spPr>
            <a:xfrm rot="16200000">
              <a:off x="3090554" y="4701640"/>
              <a:ext cx="0" cy="380011"/>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sp>
          <p:nvSpPr>
            <p:cNvPr id="29" name="Isosceles Triangle 47">
              <a:extLst>
                <a:ext uri="{FF2B5EF4-FFF2-40B4-BE49-F238E27FC236}">
                  <a16:creationId xmlns="" xmlns:a16="http://schemas.microsoft.com/office/drawing/2014/main" id="{C9A4AC77-7691-48B4-A1EF-A92B18B8A38E}"/>
                </a:ext>
              </a:extLst>
            </p:cNvPr>
            <p:cNvSpPr/>
            <p:nvPr/>
          </p:nvSpPr>
          <p:spPr>
            <a:xfrm rot="5400000">
              <a:off x="2443057" y="5348845"/>
              <a:ext cx="457200" cy="457200"/>
            </a:xfrm>
            <a:prstGeom prst="triangl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 xmlns:a16="http://schemas.microsoft.com/office/drawing/2014/main" id="{DC79E874-41C1-4C28-A900-95279D1B9140}"/>
                </a:ext>
              </a:extLst>
            </p:cNvPr>
            <p:cNvCxnSpPr>
              <a:cxnSpLocks/>
            </p:cNvCxnSpPr>
            <p:nvPr/>
          </p:nvCxnSpPr>
          <p:spPr>
            <a:xfrm rot="5400000">
              <a:off x="2671657" y="5577445"/>
              <a:ext cx="457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C2AB7ECC-3CBE-406B-B28E-627540398286}"/>
                </a:ext>
              </a:extLst>
            </p:cNvPr>
            <p:cNvCxnSpPr>
              <a:cxnSpLocks/>
            </p:cNvCxnSpPr>
            <p:nvPr/>
          </p:nvCxnSpPr>
          <p:spPr>
            <a:xfrm rot="5400000">
              <a:off x="3090263" y="5387440"/>
              <a:ext cx="0" cy="380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7F5E95FD-535B-4054-9F52-ECA4D50659A9}"/>
                </a:ext>
              </a:extLst>
            </p:cNvPr>
            <p:cNvCxnSpPr>
              <a:cxnSpLocks/>
            </p:cNvCxnSpPr>
            <p:nvPr/>
          </p:nvCxnSpPr>
          <p:spPr>
            <a:xfrm rot="5400000">
              <a:off x="2253052" y="5387440"/>
              <a:ext cx="0" cy="380011"/>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3A718B39-794E-41FF-9475-1121AFA23E9D}"/>
                </a:ext>
              </a:extLst>
            </p:cNvPr>
            <p:cNvCxnSpPr>
              <a:cxnSpLocks/>
            </p:cNvCxnSpPr>
            <p:nvPr/>
          </p:nvCxnSpPr>
          <p:spPr>
            <a:xfrm flipH="1">
              <a:off x="3280269" y="4891647"/>
              <a:ext cx="1" cy="68579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5B54279E-B204-403C-AA9A-2B128FD73A70}"/>
                </a:ext>
              </a:extLst>
            </p:cNvPr>
            <p:cNvCxnSpPr>
              <a:cxnSpLocks/>
            </p:cNvCxnSpPr>
            <p:nvPr/>
          </p:nvCxnSpPr>
          <p:spPr>
            <a:xfrm flipH="1">
              <a:off x="2062755" y="4891645"/>
              <a:ext cx="1" cy="68579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Isosceles Triangle 55">
              <a:extLst>
                <a:ext uri="{FF2B5EF4-FFF2-40B4-BE49-F238E27FC236}">
                  <a16:creationId xmlns="" xmlns:a16="http://schemas.microsoft.com/office/drawing/2014/main" id="{77012796-E939-4285-B44E-4E8AC6131D35}"/>
                </a:ext>
              </a:extLst>
            </p:cNvPr>
            <p:cNvSpPr/>
            <p:nvPr/>
          </p:nvSpPr>
          <p:spPr>
            <a:xfrm>
              <a:off x="1116280" y="4366159"/>
              <a:ext cx="457200" cy="457200"/>
            </a:xfrm>
            <a:prstGeom prst="triangl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 xmlns:a16="http://schemas.microsoft.com/office/drawing/2014/main" id="{1CFC3CF4-9E58-4E72-8D04-040F6448AE48}"/>
                </a:ext>
              </a:extLst>
            </p:cNvPr>
            <p:cNvCxnSpPr/>
            <p:nvPr/>
          </p:nvCxnSpPr>
          <p:spPr>
            <a:xfrm>
              <a:off x="1116280" y="4366159"/>
              <a:ext cx="457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F91EED14-6ECB-4B5A-B4C9-D3C6DDD5B2B2}"/>
                </a:ext>
              </a:extLst>
            </p:cNvPr>
            <p:cNvCxnSpPr>
              <a:cxnSpLocks/>
            </p:cNvCxnSpPr>
            <p:nvPr/>
          </p:nvCxnSpPr>
          <p:spPr>
            <a:xfrm>
              <a:off x="1344880" y="3986148"/>
              <a:ext cx="0" cy="380011"/>
            </a:xfrm>
            <a:prstGeom prst="line">
              <a:avLst/>
            </a:prstGeom>
            <a:ln w="12700">
              <a:head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B2BA2BBA-1E3F-4108-8C36-5B2E9E8408AD}"/>
                </a:ext>
              </a:extLst>
            </p:cNvPr>
            <p:cNvCxnSpPr>
              <a:cxnSpLocks/>
            </p:cNvCxnSpPr>
            <p:nvPr/>
          </p:nvCxnSpPr>
          <p:spPr>
            <a:xfrm>
              <a:off x="1344880" y="4823359"/>
              <a:ext cx="0" cy="380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626B33AB-F3B4-4B9C-A90D-6F521AEF3971}"/>
                </a:ext>
              </a:extLst>
            </p:cNvPr>
            <p:cNvCxnSpPr>
              <a:cxnSpLocks/>
            </p:cNvCxnSpPr>
            <p:nvPr/>
          </p:nvCxnSpPr>
          <p:spPr>
            <a:xfrm>
              <a:off x="475012" y="5203370"/>
              <a:ext cx="869868" cy="0"/>
            </a:xfrm>
            <a:prstGeom prst="line">
              <a:avLst/>
            </a:prstGeom>
            <a:ln w="12700">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6DA5668B-0E9E-4AC4-8D5E-564766F20530}"/>
                </a:ext>
              </a:extLst>
            </p:cNvPr>
            <p:cNvCxnSpPr>
              <a:cxnSpLocks/>
            </p:cNvCxnSpPr>
            <p:nvPr/>
          </p:nvCxnSpPr>
          <p:spPr>
            <a:xfrm>
              <a:off x="1344880" y="5203370"/>
              <a:ext cx="717875" cy="0"/>
            </a:xfrm>
            <a:prstGeom prst="line">
              <a:avLst/>
            </a:prstGeom>
            <a:ln w="12700">
              <a:headEnd type="ova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E20847D0-4F0F-435B-8855-B59B7B7BA604}"/>
                </a:ext>
              </a:extLst>
            </p:cNvPr>
            <p:cNvCxnSpPr>
              <a:cxnSpLocks/>
            </p:cNvCxnSpPr>
            <p:nvPr/>
          </p:nvCxnSpPr>
          <p:spPr>
            <a:xfrm>
              <a:off x="3280269" y="5227119"/>
              <a:ext cx="341705" cy="0"/>
            </a:xfrm>
            <a:prstGeom prst="line">
              <a:avLst/>
            </a:prstGeom>
            <a:ln w="12700">
              <a:headEnd type="oval"/>
              <a:tailEnd type="ova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 xmlns:a16="http://schemas.microsoft.com/office/drawing/2014/main" id="{F084042E-9DB1-431E-8D1F-D3E79365F0C6}"/>
                </a:ext>
              </a:extLst>
            </p:cNvPr>
            <p:cNvSpPr txBox="1"/>
            <p:nvPr/>
          </p:nvSpPr>
          <p:spPr>
            <a:xfrm>
              <a:off x="3693229" y="5044543"/>
              <a:ext cx="728533" cy="307777"/>
            </a:xfrm>
            <a:prstGeom prst="rect">
              <a:avLst/>
            </a:prstGeom>
            <a:noFill/>
          </p:spPr>
          <p:txBody>
            <a:bodyPr wrap="none" rtlCol="0">
              <a:spAutoFit/>
            </a:bodyPr>
            <a:lstStyle/>
            <a:p>
              <a:pPr algn="ctr"/>
              <a:r>
                <a:rPr lang="en-US" sz="1400" dirty="0" err="1"/>
                <a:t>VSSESD</a:t>
              </a:r>
              <a:endParaRPr lang="en-US" sz="1400" dirty="0"/>
            </a:p>
          </p:txBody>
        </p:sp>
        <p:sp>
          <p:nvSpPr>
            <p:cNvPr id="43" name="TextBox 42">
              <a:extLst>
                <a:ext uri="{FF2B5EF4-FFF2-40B4-BE49-F238E27FC236}">
                  <a16:creationId xmlns="" xmlns:a16="http://schemas.microsoft.com/office/drawing/2014/main" id="{7FE38076-6E60-4F4E-B7B2-F04F4277E6A5}"/>
                </a:ext>
              </a:extLst>
            </p:cNvPr>
            <p:cNvSpPr txBox="1"/>
            <p:nvPr/>
          </p:nvSpPr>
          <p:spPr>
            <a:xfrm>
              <a:off x="884594" y="3639777"/>
              <a:ext cx="920572" cy="307777"/>
            </a:xfrm>
            <a:prstGeom prst="rect">
              <a:avLst/>
            </a:prstGeom>
            <a:noFill/>
          </p:spPr>
          <p:txBody>
            <a:bodyPr wrap="none" rtlCol="0">
              <a:spAutoFit/>
            </a:bodyPr>
            <a:lstStyle/>
            <a:p>
              <a:pPr algn="ctr"/>
              <a:r>
                <a:rPr lang="en-US" sz="1400" dirty="0"/>
                <a:t>Local </a:t>
              </a:r>
              <a:r>
                <a:rPr lang="en-US" sz="1400" dirty="0" err="1"/>
                <a:t>VDD</a:t>
              </a:r>
              <a:endParaRPr lang="en-US" sz="1400" dirty="0"/>
            </a:p>
          </p:txBody>
        </p:sp>
        <p:sp>
          <p:nvSpPr>
            <p:cNvPr id="44" name="TextBox 43">
              <a:extLst>
                <a:ext uri="{FF2B5EF4-FFF2-40B4-BE49-F238E27FC236}">
                  <a16:creationId xmlns="" xmlns:a16="http://schemas.microsoft.com/office/drawing/2014/main" id="{255A6EFA-817D-4833-A960-EA7713FE0F1C}"/>
                </a:ext>
              </a:extLst>
            </p:cNvPr>
            <p:cNvSpPr txBox="1"/>
            <p:nvPr/>
          </p:nvSpPr>
          <p:spPr>
            <a:xfrm>
              <a:off x="169578" y="4859476"/>
              <a:ext cx="626069" cy="307777"/>
            </a:xfrm>
            <a:prstGeom prst="rect">
              <a:avLst/>
            </a:prstGeom>
            <a:noFill/>
          </p:spPr>
          <p:txBody>
            <a:bodyPr wrap="none" rtlCol="0">
              <a:spAutoFit/>
            </a:bodyPr>
            <a:lstStyle/>
            <a:p>
              <a:pPr algn="ctr"/>
              <a:r>
                <a:rPr lang="en-US" sz="1400" dirty="0" err="1"/>
                <a:t>VSS</a:t>
              </a:r>
              <a:r>
                <a:rPr lang="en-US" sz="1400" dirty="0"/>
                <a:t> in</a:t>
              </a:r>
            </a:p>
          </p:txBody>
        </p:sp>
      </p:grpSp>
      <p:sp>
        <p:nvSpPr>
          <p:cNvPr id="45" name="Rectangle 44">
            <a:extLst>
              <a:ext uri="{FF2B5EF4-FFF2-40B4-BE49-F238E27FC236}">
                <a16:creationId xmlns="" xmlns:a16="http://schemas.microsoft.com/office/drawing/2014/main" id="{4644A57A-D47F-4BAB-8F1D-46FD8CFED2E1}"/>
              </a:ext>
            </a:extLst>
          </p:cNvPr>
          <p:cNvSpPr/>
          <p:nvPr/>
        </p:nvSpPr>
        <p:spPr>
          <a:xfrm>
            <a:off x="430663" y="5398987"/>
            <a:ext cx="1840312" cy="369332"/>
          </a:xfrm>
          <a:prstGeom prst="rect">
            <a:avLst/>
          </a:prstGeom>
        </p:spPr>
        <p:txBody>
          <a:bodyPr wrap="none">
            <a:spAutoFit/>
          </a:bodyPr>
          <a:lstStyle/>
          <a:p>
            <a:r>
              <a:rPr lang="en-US" dirty="0" err="1"/>
              <a:t>PVSS3A</a:t>
            </a:r>
            <a:r>
              <a:rPr lang="en-US" dirty="0"/>
              <a:t>=</a:t>
            </a:r>
            <a:r>
              <a:rPr lang="en-US" dirty="0" err="1"/>
              <a:t>PVSS3AC</a:t>
            </a:r>
            <a:endParaRPr lang="en-US" dirty="0"/>
          </a:p>
        </p:txBody>
      </p:sp>
      <p:grpSp>
        <p:nvGrpSpPr>
          <p:cNvPr id="46" name="Group 45">
            <a:extLst>
              <a:ext uri="{FF2B5EF4-FFF2-40B4-BE49-F238E27FC236}">
                <a16:creationId xmlns="" xmlns:a16="http://schemas.microsoft.com/office/drawing/2014/main" id="{322F402A-8F3E-4880-999F-9CF8A780A559}"/>
              </a:ext>
            </a:extLst>
          </p:cNvPr>
          <p:cNvGrpSpPr/>
          <p:nvPr/>
        </p:nvGrpSpPr>
        <p:grpSpPr>
          <a:xfrm>
            <a:off x="4435984" y="1622709"/>
            <a:ext cx="4391581" cy="2428514"/>
            <a:chOff x="6064062" y="4209792"/>
            <a:chExt cx="4391581" cy="2428514"/>
          </a:xfrm>
        </p:grpSpPr>
        <p:sp>
          <p:nvSpPr>
            <p:cNvPr id="47" name="Isosceles Triangle 74">
              <a:extLst>
                <a:ext uri="{FF2B5EF4-FFF2-40B4-BE49-F238E27FC236}">
                  <a16:creationId xmlns="" xmlns:a16="http://schemas.microsoft.com/office/drawing/2014/main" id="{D43CA96C-52AF-4E68-85AD-44B238FEA146}"/>
                </a:ext>
              </a:extLst>
            </p:cNvPr>
            <p:cNvSpPr/>
            <p:nvPr/>
          </p:nvSpPr>
          <p:spPr>
            <a:xfrm rot="16200000">
              <a:off x="8477229" y="5233060"/>
              <a:ext cx="457200" cy="457200"/>
            </a:xfrm>
            <a:prstGeom prst="triangl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 xmlns:a16="http://schemas.microsoft.com/office/drawing/2014/main" id="{5806BB17-97ED-40CB-B9E4-448DB0CF96A4}"/>
                </a:ext>
              </a:extLst>
            </p:cNvPr>
            <p:cNvCxnSpPr>
              <a:cxnSpLocks/>
            </p:cNvCxnSpPr>
            <p:nvPr/>
          </p:nvCxnSpPr>
          <p:spPr>
            <a:xfrm rot="16200000">
              <a:off x="8248629" y="5461660"/>
              <a:ext cx="457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47A2D01F-F127-4400-B462-79F907416511}"/>
                </a:ext>
              </a:extLst>
            </p:cNvPr>
            <p:cNvCxnSpPr>
              <a:cxnSpLocks/>
            </p:cNvCxnSpPr>
            <p:nvPr/>
          </p:nvCxnSpPr>
          <p:spPr>
            <a:xfrm rot="16200000">
              <a:off x="8287224" y="5271655"/>
              <a:ext cx="0" cy="380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5EEFC189-6E8D-4A5A-A744-4C784ECC8B78}"/>
                </a:ext>
              </a:extLst>
            </p:cNvPr>
            <p:cNvCxnSpPr>
              <a:cxnSpLocks/>
            </p:cNvCxnSpPr>
            <p:nvPr/>
          </p:nvCxnSpPr>
          <p:spPr>
            <a:xfrm rot="16200000">
              <a:off x="9124435" y="5271655"/>
              <a:ext cx="0" cy="380011"/>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sp>
          <p:nvSpPr>
            <p:cNvPr id="51" name="Isosceles Triangle 78">
              <a:extLst>
                <a:ext uri="{FF2B5EF4-FFF2-40B4-BE49-F238E27FC236}">
                  <a16:creationId xmlns="" xmlns:a16="http://schemas.microsoft.com/office/drawing/2014/main" id="{673CDC71-8545-42EB-BBE6-F631B6374D99}"/>
                </a:ext>
              </a:extLst>
            </p:cNvPr>
            <p:cNvSpPr/>
            <p:nvPr/>
          </p:nvSpPr>
          <p:spPr>
            <a:xfrm rot="5400000">
              <a:off x="8476938" y="5918860"/>
              <a:ext cx="457200" cy="457200"/>
            </a:xfrm>
            <a:prstGeom prst="triangl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 xmlns:a16="http://schemas.microsoft.com/office/drawing/2014/main" id="{D503FC10-FE01-4E03-A166-8E7855DE1833}"/>
                </a:ext>
              </a:extLst>
            </p:cNvPr>
            <p:cNvCxnSpPr>
              <a:cxnSpLocks/>
            </p:cNvCxnSpPr>
            <p:nvPr/>
          </p:nvCxnSpPr>
          <p:spPr>
            <a:xfrm rot="5400000">
              <a:off x="8705538" y="6147460"/>
              <a:ext cx="457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616E2ACE-4757-40D4-A24A-4421EC7A7706}"/>
                </a:ext>
              </a:extLst>
            </p:cNvPr>
            <p:cNvCxnSpPr>
              <a:cxnSpLocks/>
            </p:cNvCxnSpPr>
            <p:nvPr/>
          </p:nvCxnSpPr>
          <p:spPr>
            <a:xfrm rot="5400000">
              <a:off x="9124144" y="5957455"/>
              <a:ext cx="0" cy="380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B308132C-8A96-4AE7-A686-EFB6E6E605A4}"/>
                </a:ext>
              </a:extLst>
            </p:cNvPr>
            <p:cNvCxnSpPr>
              <a:cxnSpLocks/>
            </p:cNvCxnSpPr>
            <p:nvPr/>
          </p:nvCxnSpPr>
          <p:spPr>
            <a:xfrm rot="5400000">
              <a:off x="8286933" y="5957455"/>
              <a:ext cx="0" cy="380011"/>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A4303A0E-F11B-4FCF-9F22-A4EE55B09242}"/>
                </a:ext>
              </a:extLst>
            </p:cNvPr>
            <p:cNvCxnSpPr>
              <a:cxnSpLocks/>
            </p:cNvCxnSpPr>
            <p:nvPr/>
          </p:nvCxnSpPr>
          <p:spPr>
            <a:xfrm flipH="1">
              <a:off x="9314150" y="5461662"/>
              <a:ext cx="1" cy="68579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A61B18B5-0EA1-4C4E-BAE0-8D901BDF1040}"/>
                </a:ext>
              </a:extLst>
            </p:cNvPr>
            <p:cNvCxnSpPr>
              <a:cxnSpLocks/>
            </p:cNvCxnSpPr>
            <p:nvPr/>
          </p:nvCxnSpPr>
          <p:spPr>
            <a:xfrm flipH="1">
              <a:off x="8096636" y="5461660"/>
              <a:ext cx="1" cy="68579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7" name="Isosceles Triangle 84">
              <a:extLst>
                <a:ext uri="{FF2B5EF4-FFF2-40B4-BE49-F238E27FC236}">
                  <a16:creationId xmlns="" xmlns:a16="http://schemas.microsoft.com/office/drawing/2014/main" id="{FE382FF0-3CFF-44D4-BAC4-1561F9243C4B}"/>
                </a:ext>
              </a:extLst>
            </p:cNvPr>
            <p:cNvSpPr/>
            <p:nvPr/>
          </p:nvSpPr>
          <p:spPr>
            <a:xfrm>
              <a:off x="7150161" y="4936174"/>
              <a:ext cx="457200" cy="457200"/>
            </a:xfrm>
            <a:prstGeom prst="triangl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 xmlns:a16="http://schemas.microsoft.com/office/drawing/2014/main" id="{0AF1BF85-65FA-44E2-A655-6668BF541D9E}"/>
                </a:ext>
              </a:extLst>
            </p:cNvPr>
            <p:cNvCxnSpPr/>
            <p:nvPr/>
          </p:nvCxnSpPr>
          <p:spPr>
            <a:xfrm>
              <a:off x="7150161" y="4936174"/>
              <a:ext cx="457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544A7079-F8CF-4A12-AB88-9E87075431E0}"/>
                </a:ext>
              </a:extLst>
            </p:cNvPr>
            <p:cNvCxnSpPr>
              <a:cxnSpLocks/>
            </p:cNvCxnSpPr>
            <p:nvPr/>
          </p:nvCxnSpPr>
          <p:spPr>
            <a:xfrm>
              <a:off x="7378761" y="4556163"/>
              <a:ext cx="0" cy="380011"/>
            </a:xfrm>
            <a:prstGeom prst="line">
              <a:avLst/>
            </a:prstGeom>
            <a:ln w="12700">
              <a:head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BE6B9F43-C592-4CE5-B207-47CBE9007C33}"/>
                </a:ext>
              </a:extLst>
            </p:cNvPr>
            <p:cNvCxnSpPr>
              <a:cxnSpLocks/>
            </p:cNvCxnSpPr>
            <p:nvPr/>
          </p:nvCxnSpPr>
          <p:spPr>
            <a:xfrm>
              <a:off x="7378761" y="5393374"/>
              <a:ext cx="0" cy="380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59DB3EE2-AE0B-4A96-BC75-29E368F06EC5}"/>
                </a:ext>
              </a:extLst>
            </p:cNvPr>
            <p:cNvCxnSpPr>
              <a:cxnSpLocks/>
            </p:cNvCxnSpPr>
            <p:nvPr/>
          </p:nvCxnSpPr>
          <p:spPr>
            <a:xfrm>
              <a:off x="6508893" y="5773385"/>
              <a:ext cx="869868" cy="0"/>
            </a:xfrm>
            <a:prstGeom prst="line">
              <a:avLst/>
            </a:prstGeom>
            <a:ln w="12700">
              <a:headEnd type="ova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D5EABFC2-59C0-4A9F-9D66-66C3D6D6377F}"/>
                </a:ext>
              </a:extLst>
            </p:cNvPr>
            <p:cNvCxnSpPr>
              <a:cxnSpLocks/>
            </p:cNvCxnSpPr>
            <p:nvPr/>
          </p:nvCxnSpPr>
          <p:spPr>
            <a:xfrm>
              <a:off x="7378761" y="5773385"/>
              <a:ext cx="717875" cy="0"/>
            </a:xfrm>
            <a:prstGeom prst="line">
              <a:avLst/>
            </a:prstGeom>
            <a:ln w="12700">
              <a:headEnd type="ova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8350A812-F7D0-42E5-A556-2352B83DE029}"/>
                </a:ext>
              </a:extLst>
            </p:cNvPr>
            <p:cNvCxnSpPr>
              <a:cxnSpLocks/>
            </p:cNvCxnSpPr>
            <p:nvPr/>
          </p:nvCxnSpPr>
          <p:spPr>
            <a:xfrm>
              <a:off x="9314150" y="5797134"/>
              <a:ext cx="341705" cy="0"/>
            </a:xfrm>
            <a:prstGeom prst="line">
              <a:avLst/>
            </a:prstGeom>
            <a:ln w="12700">
              <a:headEnd type="oval"/>
              <a:tailEnd type="ova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 xmlns:a16="http://schemas.microsoft.com/office/drawing/2014/main" id="{FF6BB7CA-E93A-483D-823E-8B3F60380782}"/>
                </a:ext>
              </a:extLst>
            </p:cNvPr>
            <p:cNvSpPr txBox="1"/>
            <p:nvPr/>
          </p:nvSpPr>
          <p:spPr>
            <a:xfrm>
              <a:off x="9727110" y="5614558"/>
              <a:ext cx="728533" cy="307777"/>
            </a:xfrm>
            <a:prstGeom prst="rect">
              <a:avLst/>
            </a:prstGeom>
            <a:noFill/>
          </p:spPr>
          <p:txBody>
            <a:bodyPr wrap="none" rtlCol="0">
              <a:spAutoFit/>
            </a:bodyPr>
            <a:lstStyle/>
            <a:p>
              <a:pPr algn="ctr"/>
              <a:r>
                <a:rPr lang="en-US" sz="1400" dirty="0" err="1"/>
                <a:t>VSSESD</a:t>
              </a:r>
              <a:endParaRPr lang="en-US" sz="1400" dirty="0"/>
            </a:p>
          </p:txBody>
        </p:sp>
        <p:sp>
          <p:nvSpPr>
            <p:cNvPr id="65" name="TextBox 64">
              <a:extLst>
                <a:ext uri="{FF2B5EF4-FFF2-40B4-BE49-F238E27FC236}">
                  <a16:creationId xmlns="" xmlns:a16="http://schemas.microsoft.com/office/drawing/2014/main" id="{B5037B6A-AEB8-4190-AC50-2458BF03A7D6}"/>
                </a:ext>
              </a:extLst>
            </p:cNvPr>
            <p:cNvSpPr txBox="1"/>
            <p:nvPr/>
          </p:nvSpPr>
          <p:spPr>
            <a:xfrm>
              <a:off x="6918475" y="4209792"/>
              <a:ext cx="920572" cy="307777"/>
            </a:xfrm>
            <a:prstGeom prst="rect">
              <a:avLst/>
            </a:prstGeom>
            <a:noFill/>
          </p:spPr>
          <p:txBody>
            <a:bodyPr wrap="none" rtlCol="0">
              <a:spAutoFit/>
            </a:bodyPr>
            <a:lstStyle/>
            <a:p>
              <a:pPr algn="ctr"/>
              <a:r>
                <a:rPr lang="en-US" sz="1400" dirty="0"/>
                <a:t>Local </a:t>
              </a:r>
              <a:r>
                <a:rPr lang="en-US" sz="1400" dirty="0" err="1"/>
                <a:t>VDD</a:t>
              </a:r>
              <a:endParaRPr lang="en-US" sz="1400" dirty="0"/>
            </a:p>
          </p:txBody>
        </p:sp>
        <p:sp>
          <p:nvSpPr>
            <p:cNvPr id="66" name="TextBox 65">
              <a:extLst>
                <a:ext uri="{FF2B5EF4-FFF2-40B4-BE49-F238E27FC236}">
                  <a16:creationId xmlns="" xmlns:a16="http://schemas.microsoft.com/office/drawing/2014/main" id="{9452CCE6-CE9D-4300-A725-E119CF272AA9}"/>
                </a:ext>
              </a:extLst>
            </p:cNvPr>
            <p:cNvSpPr txBox="1"/>
            <p:nvPr/>
          </p:nvSpPr>
          <p:spPr>
            <a:xfrm>
              <a:off x="6064062" y="5429491"/>
              <a:ext cx="904864" cy="307777"/>
            </a:xfrm>
            <a:prstGeom prst="rect">
              <a:avLst/>
            </a:prstGeom>
            <a:noFill/>
          </p:spPr>
          <p:txBody>
            <a:bodyPr wrap="none" rtlCol="0">
              <a:spAutoFit/>
            </a:bodyPr>
            <a:lstStyle/>
            <a:p>
              <a:pPr algn="ctr"/>
              <a:r>
                <a:rPr lang="en-US" sz="1400" dirty="0" err="1"/>
                <a:t>VSSESD</a:t>
              </a:r>
              <a:r>
                <a:rPr lang="en-US" sz="1400" dirty="0"/>
                <a:t> in</a:t>
              </a:r>
            </a:p>
          </p:txBody>
        </p:sp>
        <p:cxnSp>
          <p:nvCxnSpPr>
            <p:cNvPr id="67" name="Straight Connector 66">
              <a:extLst>
                <a:ext uri="{FF2B5EF4-FFF2-40B4-BE49-F238E27FC236}">
                  <a16:creationId xmlns="" xmlns:a16="http://schemas.microsoft.com/office/drawing/2014/main" id="{0D6C826A-1A6C-4A5D-9B28-88096C737FC8}"/>
                </a:ext>
              </a:extLst>
            </p:cNvPr>
            <p:cNvCxnSpPr/>
            <p:nvPr/>
          </p:nvCxnSpPr>
          <p:spPr>
            <a:xfrm>
              <a:off x="8096636" y="6147458"/>
              <a:ext cx="0" cy="490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0B1B84AF-E81A-40BB-B9AC-B451E0BCCD62}"/>
                </a:ext>
              </a:extLst>
            </p:cNvPr>
            <p:cNvCxnSpPr/>
            <p:nvPr/>
          </p:nvCxnSpPr>
          <p:spPr>
            <a:xfrm>
              <a:off x="9314150" y="6147458"/>
              <a:ext cx="0" cy="490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21CA584E-7CD5-4F6F-86E8-7B8A3B45809E}"/>
                </a:ext>
              </a:extLst>
            </p:cNvPr>
            <p:cNvCxnSpPr>
              <a:cxnSpLocks/>
            </p:cNvCxnSpPr>
            <p:nvPr/>
          </p:nvCxnSpPr>
          <p:spPr>
            <a:xfrm>
              <a:off x="8096346" y="6638306"/>
              <a:ext cx="121780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 xmlns:a16="http://schemas.microsoft.com/office/drawing/2014/main" id="{A0BE288B-DC8B-43B2-AF28-8CC67398201C}"/>
              </a:ext>
            </a:extLst>
          </p:cNvPr>
          <p:cNvSpPr/>
          <p:nvPr/>
        </p:nvSpPr>
        <p:spPr>
          <a:xfrm>
            <a:off x="6553337" y="1705459"/>
            <a:ext cx="1840312" cy="369332"/>
          </a:xfrm>
          <a:prstGeom prst="rect">
            <a:avLst/>
          </a:prstGeom>
        </p:spPr>
        <p:txBody>
          <a:bodyPr wrap="none">
            <a:spAutoFit/>
          </a:bodyPr>
          <a:lstStyle/>
          <a:p>
            <a:r>
              <a:rPr lang="en-US" dirty="0" err="1"/>
              <a:t>PVSS2A</a:t>
            </a:r>
            <a:r>
              <a:rPr lang="en-US" dirty="0"/>
              <a:t>=</a:t>
            </a:r>
            <a:r>
              <a:rPr lang="en-US" dirty="0" err="1"/>
              <a:t>PVSS2AC</a:t>
            </a:r>
            <a:endParaRPr lang="en-US" dirty="0"/>
          </a:p>
        </p:txBody>
      </p:sp>
    </p:spTree>
    <p:extLst>
      <p:ext uri="{BB962C8B-B14F-4D97-AF65-F5344CB8AC3E}">
        <p14:creationId xmlns:p14="http://schemas.microsoft.com/office/powerpoint/2010/main" val="544344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1"/>
          </p:nvPr>
        </p:nvSpPr>
        <p:spPr>
          <a:xfrm>
            <a:off x="532088" y="1383217"/>
            <a:ext cx="4002017" cy="4846638"/>
          </a:xfrm>
        </p:spPr>
        <p:txBody>
          <a:bodyPr/>
          <a:lstStyle/>
          <a:p>
            <a:pPr marL="342900" indent="-342900">
              <a:buFont typeface="Arial" charset="0"/>
              <a:buChar char="•"/>
            </a:pPr>
            <a:r>
              <a:rPr lang="en-US" sz="1800" dirty="0" smtClean="0"/>
              <a:t>Configure and control 4 COLDADCs and 4 </a:t>
            </a:r>
            <a:r>
              <a:rPr lang="en-US" sz="1800" dirty="0" err="1" smtClean="0"/>
              <a:t>LArASICs</a:t>
            </a:r>
            <a:endParaRPr lang="en-US" sz="1800" dirty="0" smtClean="0"/>
          </a:p>
          <a:p>
            <a:pPr marL="342900" indent="-342900">
              <a:buFont typeface="Arial" charset="0"/>
              <a:buChar char="•"/>
            </a:pPr>
            <a:endParaRPr lang="en-US" sz="1800" dirty="0" smtClean="0"/>
          </a:p>
          <a:p>
            <a:pPr marL="342900" indent="-342900">
              <a:buFont typeface="Arial" charset="0"/>
              <a:buChar char="•"/>
            </a:pPr>
            <a:r>
              <a:rPr lang="en-US" sz="1800" dirty="0" smtClean="0"/>
              <a:t>Accept data from 4 COLDADCs</a:t>
            </a:r>
          </a:p>
          <a:p>
            <a:pPr marL="342900" indent="-342900">
              <a:buFont typeface="Arial" charset="0"/>
              <a:buChar char="•"/>
            </a:pPr>
            <a:endParaRPr lang="en-US" sz="1800" dirty="0" smtClean="0"/>
          </a:p>
          <a:p>
            <a:pPr marL="342900" indent="-342900">
              <a:buFont typeface="Arial" charset="0"/>
              <a:buChar char="•"/>
            </a:pPr>
            <a:r>
              <a:rPr lang="en-US" sz="1800" dirty="0" smtClean="0"/>
              <a:t>Format ADC data (truncate to 12 or 14 bits) &amp; pack into an array of 8-bit words</a:t>
            </a:r>
          </a:p>
          <a:p>
            <a:pPr marL="342900" indent="-342900">
              <a:buFont typeface="Arial" charset="0"/>
              <a:buChar char="•"/>
            </a:pPr>
            <a:endParaRPr lang="en-US" sz="1800" dirty="0" smtClean="0"/>
          </a:p>
          <a:p>
            <a:pPr marL="342900" indent="-342900">
              <a:buFont typeface="Arial" charset="0"/>
              <a:buChar char="•"/>
            </a:pPr>
            <a:r>
              <a:rPr lang="en-US" sz="1800" dirty="0" smtClean="0"/>
              <a:t>Combine packed arrays from pairs of ADCs into 2 output data frames</a:t>
            </a:r>
          </a:p>
          <a:p>
            <a:pPr marL="342900" indent="-342900">
              <a:buFont typeface="Arial" charset="0"/>
              <a:buChar char="•"/>
            </a:pPr>
            <a:endParaRPr lang="en-US" sz="1800" dirty="0" smtClean="0"/>
          </a:p>
          <a:p>
            <a:pPr marL="342900" indent="-342900">
              <a:buFont typeface="Arial" charset="0"/>
              <a:buChar char="•"/>
            </a:pPr>
            <a:r>
              <a:rPr lang="en-US" sz="1800" dirty="0" smtClean="0"/>
              <a:t>Encode the output data using 8b10b</a:t>
            </a:r>
          </a:p>
          <a:p>
            <a:pPr marL="342900" indent="-342900">
              <a:buFont typeface="Arial" charset="0"/>
              <a:buChar char="•"/>
            </a:pPr>
            <a:endParaRPr lang="en-US" sz="1800" dirty="0" smtClean="0"/>
          </a:p>
          <a:p>
            <a:pPr marL="342900" indent="-342900">
              <a:buFont typeface="Arial" charset="0"/>
              <a:buChar char="•"/>
            </a:pPr>
            <a:r>
              <a:rPr lang="en-US" sz="1800" dirty="0" smtClean="0"/>
              <a:t>Drive the output data to a WIB at 1.28 </a:t>
            </a:r>
            <a:r>
              <a:rPr lang="en-US" sz="1800" dirty="0" err="1" smtClean="0"/>
              <a:t>Gbps</a:t>
            </a:r>
            <a:endParaRPr lang="en-US" sz="1800" dirty="0" smtClean="0"/>
          </a:p>
        </p:txBody>
      </p:sp>
      <p:pic>
        <p:nvPicPr>
          <p:cNvPr id="12" name="Content Placeholder 11"/>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4667250" y="2196168"/>
            <a:ext cx="4000500" cy="2930801"/>
          </a:xfrm>
        </p:spPr>
      </p:pic>
      <p:sp>
        <p:nvSpPr>
          <p:cNvPr id="8" name="Title 7"/>
          <p:cNvSpPr>
            <a:spLocks noGrp="1"/>
          </p:cNvSpPr>
          <p:nvPr>
            <p:ph type="title"/>
          </p:nvPr>
        </p:nvSpPr>
        <p:spPr/>
        <p:txBody>
          <a:bodyPr/>
          <a:lstStyle/>
          <a:p>
            <a:r>
              <a:rPr lang="en-US" dirty="0" smtClean="0"/>
              <a:t>COLDATA Functions</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4</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613938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DUNE I2C</a:t>
            </a:r>
            <a:endParaRPr lang="en-US" dirty="0"/>
          </a:p>
        </p:txBody>
      </p:sp>
      <p:sp>
        <p:nvSpPr>
          <p:cNvPr id="9" name="Content Placeholder 8"/>
          <p:cNvSpPr>
            <a:spLocks noGrp="1"/>
          </p:cNvSpPr>
          <p:nvPr>
            <p:ph idx="11"/>
          </p:nvPr>
        </p:nvSpPr>
        <p:spPr>
          <a:xfrm>
            <a:off x="454029" y="1238250"/>
            <a:ext cx="8232771" cy="2705100"/>
          </a:xfrm>
        </p:spPr>
        <p:txBody>
          <a:bodyPr/>
          <a:lstStyle/>
          <a:p>
            <a:pPr marL="342900" indent="-342900">
              <a:buFont typeface="Arial" charset="0"/>
              <a:buChar char="•"/>
            </a:pPr>
            <a:r>
              <a:rPr lang="en-US" sz="1600" dirty="0" smtClean="0"/>
              <a:t>COLDATA uses an I2C-like protocol for control communications, with differences and simplifications implemented because the WIB and COLDATA are connected only by long cables.</a:t>
            </a:r>
          </a:p>
          <a:p>
            <a:pPr marL="342900" indent="-342900">
              <a:buFont typeface="Arial" charset="0"/>
              <a:buChar char="•"/>
            </a:pPr>
            <a:endParaRPr lang="en-US" sz="1600" dirty="0" smtClean="0"/>
          </a:p>
          <a:p>
            <a:pPr marL="342900" indent="-342900">
              <a:buFont typeface="Arial" charset="0"/>
              <a:buChar char="•"/>
            </a:pPr>
            <a:r>
              <a:rPr lang="en-US" sz="1600" dirty="0" smtClean="0"/>
              <a:t>LVDS signaling is used between COLDATA and the WIB</a:t>
            </a:r>
          </a:p>
          <a:p>
            <a:pPr marL="617220" lvl="2" indent="-342900">
              <a:buFont typeface="Arial" charset="0"/>
              <a:buChar char="•"/>
            </a:pPr>
            <a:r>
              <a:rPr lang="en-US" sz="1400" dirty="0" smtClean="0"/>
              <a:t>Three lines are used rather than 2 (SCL, SDA_W2C, SDA_C2W)</a:t>
            </a:r>
          </a:p>
          <a:p>
            <a:pPr marL="342900" lvl="1" indent="-342900">
              <a:buFont typeface="Arial" charset="0"/>
              <a:buChar char="•"/>
            </a:pPr>
            <a:r>
              <a:rPr lang="en-US" sz="1600" dirty="0" smtClean="0"/>
              <a:t>COLDATA relays I2C commands to other chips (ADCs, 2</a:t>
            </a:r>
            <a:r>
              <a:rPr lang="en-US" sz="1600" baseline="30000" dirty="0" smtClean="0"/>
              <a:t>nd</a:t>
            </a:r>
            <a:r>
              <a:rPr lang="en-US" sz="1600" dirty="0" smtClean="0"/>
              <a:t> COLDATA) on the FEMB and relays responses from the other chips to the WIB.</a:t>
            </a:r>
          </a:p>
          <a:p>
            <a:pPr marL="342900" indent="-342900">
              <a:buFont typeface="Arial" charset="0"/>
              <a:buChar char="•"/>
            </a:pPr>
            <a:endParaRPr lang="en-US" sz="1600" dirty="0" smtClean="0"/>
          </a:p>
          <a:p>
            <a:pPr marL="342900" indent="-342900">
              <a:buFont typeface="Arial" charset="0"/>
              <a:buChar char="•"/>
            </a:pPr>
            <a:r>
              <a:rPr lang="en-US" sz="1600" dirty="0" smtClean="0"/>
              <a:t>CMOS signaling is used for I2C on the FEMB</a:t>
            </a:r>
          </a:p>
          <a:p>
            <a:pPr marL="617220" lvl="2" indent="-342900">
              <a:buFont typeface="Arial" charset="0"/>
              <a:buChar char="•"/>
            </a:pP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5</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115" y="3986274"/>
            <a:ext cx="6486525" cy="2472500"/>
          </a:xfrm>
          <a:prstGeom prst="rect">
            <a:avLst/>
          </a:prstGeom>
        </p:spPr>
      </p:pic>
    </p:spTree>
    <p:extLst>
      <p:ext uri="{BB962C8B-B14F-4D97-AF65-F5344CB8AC3E}">
        <p14:creationId xmlns:p14="http://schemas.microsoft.com/office/powerpoint/2010/main" val="96465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Fast Commands</a:t>
            </a:r>
            <a:endParaRPr lang="en-US" dirty="0"/>
          </a:p>
        </p:txBody>
      </p:sp>
      <p:sp>
        <p:nvSpPr>
          <p:cNvPr id="9" name="Content Placeholder 8"/>
          <p:cNvSpPr>
            <a:spLocks noGrp="1"/>
          </p:cNvSpPr>
          <p:nvPr>
            <p:ph idx="11"/>
          </p:nvPr>
        </p:nvSpPr>
        <p:spPr/>
        <p:txBody>
          <a:bodyPr/>
          <a:lstStyle/>
          <a:p>
            <a:pPr marL="342900" indent="-342900">
              <a:buFont typeface="Arial" charset="0"/>
              <a:buChar char="•"/>
            </a:pPr>
            <a:r>
              <a:rPr lang="en-US" dirty="0" smtClean="0"/>
              <a:t>Fast Commands provide a way to control when a command to COLDATA is executed.</a:t>
            </a:r>
          </a:p>
          <a:p>
            <a:pPr marL="342900" indent="-342900">
              <a:buFont typeface="Arial" charset="0"/>
              <a:buChar char="•"/>
            </a:pPr>
            <a:r>
              <a:rPr lang="en-US" dirty="0" smtClean="0"/>
              <a:t>Fast commands are formatted as DC-balanced 8-bit words:</a:t>
            </a:r>
          </a:p>
          <a:p>
            <a:pPr marL="617220" lvl="2" indent="-342900">
              <a:buFont typeface="Arial" charset="0"/>
              <a:buChar char="•"/>
            </a:pPr>
            <a:r>
              <a:rPr lang="en-US" dirty="0" smtClean="0"/>
              <a:t>WIB changes bits on 64 MHz clock rising edges, COLDATA latches bits on 64 MHz clock falling edges. </a:t>
            </a:r>
          </a:p>
          <a:p>
            <a:endParaRPr lang="en-US" dirty="0"/>
          </a:p>
          <a:p>
            <a:endParaRPr lang="en-US" dirty="0" smtClean="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6</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536974831"/>
              </p:ext>
            </p:extLst>
          </p:nvPr>
        </p:nvGraphicFramePr>
        <p:xfrm>
          <a:off x="787078" y="3028387"/>
          <a:ext cx="7824487" cy="3429000"/>
        </p:xfrm>
        <a:graphic>
          <a:graphicData uri="http://schemas.openxmlformats.org/drawingml/2006/table">
            <a:tbl>
              <a:tblPr firstRow="1" bandRow="1">
                <a:tableStyleId>{5C22544A-7EE6-4342-B048-85BDC9FD1C3A}</a:tableStyleId>
              </a:tblPr>
              <a:tblGrid>
                <a:gridCol w="2150863"/>
                <a:gridCol w="1999720"/>
                <a:gridCol w="3673904"/>
              </a:tblGrid>
              <a:tr h="0">
                <a:tc>
                  <a:txBody>
                    <a:bodyPr/>
                    <a:lstStyle/>
                    <a:p>
                      <a:pPr algn="ctr"/>
                      <a:r>
                        <a:rPr lang="en-US" sz="1600" dirty="0" smtClean="0"/>
                        <a:t>Code</a:t>
                      </a:r>
                      <a:endParaRPr lang="en-US" sz="1600" dirty="0"/>
                    </a:p>
                  </a:txBody>
                  <a:tcPr/>
                </a:tc>
                <a:tc>
                  <a:txBody>
                    <a:bodyPr/>
                    <a:lstStyle/>
                    <a:p>
                      <a:pPr algn="ctr"/>
                      <a:r>
                        <a:rPr lang="en-US" sz="1600" dirty="0" smtClean="0"/>
                        <a:t>Command</a:t>
                      </a:r>
                      <a:endParaRPr lang="en-US" sz="1600" dirty="0"/>
                    </a:p>
                  </a:txBody>
                  <a:tcPr/>
                </a:tc>
                <a:tc>
                  <a:txBody>
                    <a:bodyPr/>
                    <a:lstStyle/>
                    <a:p>
                      <a:pPr algn="ctr"/>
                      <a:r>
                        <a:rPr lang="en-US" sz="1600" dirty="0" smtClean="0"/>
                        <a:t>Comment</a:t>
                      </a:r>
                      <a:endParaRPr lang="en-US" sz="1600" dirty="0"/>
                    </a:p>
                  </a:txBody>
                  <a:tcPr/>
                </a:tc>
              </a:tr>
              <a:tr h="370840">
                <a:tc>
                  <a:txBody>
                    <a:bodyPr/>
                    <a:lstStyle/>
                    <a:p>
                      <a:pPr algn="ctr"/>
                      <a:r>
                        <a:rPr lang="en-US" sz="1600" dirty="0" smtClean="0"/>
                        <a:t>1111_0000</a:t>
                      </a:r>
                      <a:endParaRPr lang="en-US" sz="1600" dirty="0"/>
                    </a:p>
                  </a:txBody>
                  <a:tcPr/>
                </a:tc>
                <a:tc>
                  <a:txBody>
                    <a:bodyPr/>
                    <a:lstStyle/>
                    <a:p>
                      <a:pPr algn="ctr"/>
                      <a:r>
                        <a:rPr lang="en-US" sz="1600" dirty="0" smtClean="0"/>
                        <a:t>Alert</a:t>
                      </a:r>
                      <a:endParaRPr lang="en-US" sz="1600" dirty="0"/>
                    </a:p>
                  </a:txBody>
                  <a:tcPr/>
                </a:tc>
                <a:tc>
                  <a:txBody>
                    <a:bodyPr/>
                    <a:lstStyle/>
                    <a:p>
                      <a:pPr algn="ctr"/>
                      <a:r>
                        <a:rPr lang="en-US" sz="1600" dirty="0" smtClean="0"/>
                        <a:t>Defines word boundary</a:t>
                      </a:r>
                      <a:endParaRPr lang="en-US" sz="1600" dirty="0"/>
                    </a:p>
                  </a:txBody>
                  <a:tcPr/>
                </a:tc>
              </a:tr>
              <a:tr h="370840">
                <a:tc>
                  <a:txBody>
                    <a:bodyPr/>
                    <a:lstStyle/>
                    <a:p>
                      <a:pPr algn="ctr"/>
                      <a:r>
                        <a:rPr lang="en-US" sz="1600" dirty="0" smtClean="0"/>
                        <a:t>1010_1010</a:t>
                      </a:r>
                      <a:endParaRPr lang="en-US" sz="1600" dirty="0"/>
                    </a:p>
                  </a:txBody>
                  <a:tcPr/>
                </a:tc>
                <a:tc>
                  <a:txBody>
                    <a:bodyPr/>
                    <a:lstStyle/>
                    <a:p>
                      <a:pPr algn="ctr"/>
                      <a:r>
                        <a:rPr lang="en-US" sz="1600" dirty="0" smtClean="0"/>
                        <a:t>Idle</a:t>
                      </a:r>
                      <a:endParaRPr lang="en-US" sz="1600" dirty="0"/>
                    </a:p>
                  </a:txBody>
                  <a:tcPr/>
                </a:tc>
                <a:tc>
                  <a:txBody>
                    <a:bodyPr/>
                    <a:lstStyle/>
                    <a:p>
                      <a:pPr algn="ctr"/>
                      <a:endParaRPr lang="en-US" sz="1600" dirty="0"/>
                    </a:p>
                  </a:txBody>
                  <a:tcPr/>
                </a:tc>
              </a:tr>
              <a:tr h="528770">
                <a:tc>
                  <a:txBody>
                    <a:bodyPr/>
                    <a:lstStyle/>
                    <a:p>
                      <a:pPr algn="ctr"/>
                      <a:r>
                        <a:rPr lang="en-US" sz="1600" dirty="0" smtClean="0"/>
                        <a:t>1110_0001</a:t>
                      </a:r>
                      <a:endParaRPr lang="en-US" sz="1600" dirty="0"/>
                    </a:p>
                  </a:txBody>
                  <a:tcPr/>
                </a:tc>
                <a:tc>
                  <a:txBody>
                    <a:bodyPr/>
                    <a:lstStyle/>
                    <a:p>
                      <a:pPr algn="ctr"/>
                      <a:r>
                        <a:rPr lang="en-US" sz="1600" dirty="0" smtClean="0"/>
                        <a:t>Edge</a:t>
                      </a:r>
                      <a:endParaRPr lang="en-US" sz="1600" dirty="0"/>
                    </a:p>
                  </a:txBody>
                  <a:tcPr/>
                </a:tc>
                <a:tc>
                  <a:txBody>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lang="en-US" sz="1600" dirty="0" smtClean="0"/>
                        <a:t>Move edge of 2 MHz clock to next rising edge of 64 MHz clock</a:t>
                      </a:r>
                    </a:p>
                    <a:p>
                      <a:pPr algn="ctr"/>
                      <a:endParaRPr lang="en-US" sz="1600" dirty="0"/>
                    </a:p>
                  </a:txBody>
                  <a:tcPr/>
                </a:tc>
              </a:tr>
              <a:tr h="370840">
                <a:tc>
                  <a:txBody>
                    <a:bodyPr/>
                    <a:lstStyle/>
                    <a:p>
                      <a:pPr algn="ctr"/>
                      <a:r>
                        <a:rPr lang="en-US" sz="1600" dirty="0" smtClean="0"/>
                        <a:t>1110_0010</a:t>
                      </a:r>
                      <a:endParaRPr lang="en-US" sz="1600" dirty="0"/>
                    </a:p>
                  </a:txBody>
                  <a:tcPr/>
                </a:tc>
                <a:tc>
                  <a:txBody>
                    <a:bodyPr/>
                    <a:lstStyle/>
                    <a:p>
                      <a:pPr algn="ctr"/>
                      <a:r>
                        <a:rPr lang="en-US" sz="1600" dirty="0" smtClean="0"/>
                        <a:t>Sync</a:t>
                      </a:r>
                      <a:endParaRPr lang="en-US" sz="1600" dirty="0"/>
                    </a:p>
                  </a:txBody>
                  <a:tcPr/>
                </a:tc>
                <a:tc>
                  <a:txBody>
                    <a:bodyPr/>
                    <a:lstStyle/>
                    <a:p>
                      <a:pPr algn="ctr"/>
                      <a:r>
                        <a:rPr lang="en-US" sz="1600" dirty="0" smtClean="0"/>
                        <a:t>Zero time stamp on next rising edge of 64 MHz</a:t>
                      </a:r>
                      <a:endParaRPr lang="en-US" sz="1600" dirty="0"/>
                    </a:p>
                  </a:txBody>
                  <a:tcPr/>
                </a:tc>
              </a:tr>
              <a:tr h="370840">
                <a:tc>
                  <a:txBody>
                    <a:bodyPr/>
                    <a:lstStyle/>
                    <a:p>
                      <a:pPr algn="ctr"/>
                      <a:r>
                        <a:rPr lang="en-US" sz="1600" dirty="0" smtClean="0"/>
                        <a:t>1110_0100</a:t>
                      </a:r>
                      <a:endParaRPr lang="en-US" sz="1600" dirty="0"/>
                    </a:p>
                  </a:txBody>
                  <a:tcPr/>
                </a:tc>
                <a:tc>
                  <a:txBody>
                    <a:bodyPr/>
                    <a:lstStyle/>
                    <a:p>
                      <a:pPr algn="ctr"/>
                      <a:r>
                        <a:rPr lang="en-US" sz="1600" dirty="0" smtClean="0"/>
                        <a:t>Act</a:t>
                      </a:r>
                      <a:endParaRPr lang="en-US" sz="1600" dirty="0"/>
                    </a:p>
                  </a:txBody>
                  <a:tcPr/>
                </a:tc>
                <a:tc>
                  <a:txBody>
                    <a:bodyPr/>
                    <a:lstStyle/>
                    <a:p>
                      <a:pPr algn="ctr"/>
                      <a:r>
                        <a:rPr lang="en-US" sz="1600" dirty="0" smtClean="0"/>
                        <a:t>Perform action specified by ACT I2C register</a:t>
                      </a:r>
                      <a:endParaRPr lang="en-US" sz="1600" dirty="0"/>
                    </a:p>
                  </a:txBody>
                  <a:tcPr/>
                </a:tc>
              </a:tr>
              <a:tr h="370840">
                <a:tc>
                  <a:txBody>
                    <a:bodyPr/>
                    <a:lstStyle/>
                    <a:p>
                      <a:pPr algn="ctr"/>
                      <a:r>
                        <a:rPr lang="en-US" sz="1600" dirty="0" smtClean="0"/>
                        <a:t>1110_1000</a:t>
                      </a:r>
                      <a:endParaRPr lang="en-US" sz="1600" dirty="0"/>
                    </a:p>
                  </a:txBody>
                  <a:tcPr/>
                </a:tc>
                <a:tc>
                  <a:txBody>
                    <a:bodyPr/>
                    <a:lstStyle/>
                    <a:p>
                      <a:pPr algn="ctr"/>
                      <a:r>
                        <a:rPr lang="en-US" sz="1600" dirty="0" smtClean="0"/>
                        <a:t>Reset</a:t>
                      </a:r>
                      <a:endParaRPr lang="en-US" sz="1600" dirty="0"/>
                    </a:p>
                  </a:txBody>
                  <a:tcPr/>
                </a:tc>
                <a:tc>
                  <a:txBody>
                    <a:bodyPr/>
                    <a:lstStyle/>
                    <a:p>
                      <a:pPr algn="ctr"/>
                      <a:r>
                        <a:rPr lang="en-US" sz="1600" dirty="0" smtClean="0"/>
                        <a:t>Reset COLDATA</a:t>
                      </a:r>
                      <a:endParaRPr lang="en-US" sz="1600" dirty="0"/>
                    </a:p>
                  </a:txBody>
                  <a:tcPr/>
                </a:tc>
              </a:tr>
            </a:tbl>
          </a:graphicData>
        </a:graphic>
      </p:graphicFrame>
    </p:spTree>
    <p:extLst>
      <p:ext uri="{BB962C8B-B14F-4D97-AF65-F5344CB8AC3E}">
        <p14:creationId xmlns:p14="http://schemas.microsoft.com/office/powerpoint/2010/main" val="607448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PLL</a:t>
            </a: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7</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
        <p:nvSpPr>
          <p:cNvPr id="15" name="Content Placeholder 14"/>
          <p:cNvSpPr>
            <a:spLocks noGrp="1"/>
          </p:cNvSpPr>
          <p:nvPr>
            <p:ph idx="11"/>
          </p:nvPr>
        </p:nvSpPr>
        <p:spPr>
          <a:xfrm>
            <a:off x="454029" y="1238250"/>
            <a:ext cx="8232771" cy="3021234"/>
          </a:xfrm>
        </p:spPr>
        <p:txBody>
          <a:bodyPr/>
          <a:lstStyle/>
          <a:p>
            <a:pPr marL="342900" indent="-342900">
              <a:buFont typeface="Arial" charset="0"/>
              <a:buChar char="•"/>
            </a:pPr>
            <a:r>
              <a:rPr lang="en-US" sz="1800" dirty="0" smtClean="0"/>
              <a:t>Developed by SMU group, proven in 2 test chips</a:t>
            </a:r>
          </a:p>
          <a:p>
            <a:pPr marL="617220" lvl="2" indent="-342900">
              <a:buFont typeface="Arial" charset="0"/>
              <a:buChar char="•"/>
            </a:pPr>
            <a:r>
              <a:rPr lang="en-US" sz="1600" dirty="0" smtClean="0"/>
              <a:t>PLL Test chip (2016) with multiple designs submitted by SMU</a:t>
            </a:r>
          </a:p>
          <a:p>
            <a:pPr marL="617220" lvl="2" indent="-342900">
              <a:buFont typeface="Arial" charset="0"/>
              <a:buChar char="•"/>
            </a:pPr>
            <a:r>
              <a:rPr lang="en-US" sz="1600" dirty="0" smtClean="0"/>
              <a:t>CDP1 (2017) included single-path PLL (FNAL/SMU COLDATA test chip)</a:t>
            </a:r>
          </a:p>
          <a:p>
            <a:pPr marL="342900" lvl="1" indent="-342900">
              <a:buFont typeface="Arial" charset="0"/>
              <a:buChar char="•"/>
            </a:pPr>
            <a:r>
              <a:rPr lang="en-US" sz="1800" dirty="0" smtClean="0"/>
              <a:t>For COLDATA, minimum length transistors were replaced with transistors with 90 nm long channels, and the circuit was simulated with a lower voltage rail (1.1V instead of 1.2V)</a:t>
            </a:r>
          </a:p>
          <a:p>
            <a:pPr marL="342900" lvl="1" indent="-342900">
              <a:buFont typeface="Arial" charset="0"/>
              <a:buChar char="•"/>
            </a:pPr>
            <a:r>
              <a:rPr lang="en-US" sz="1800" dirty="0" smtClean="0"/>
              <a:t>Produces a 2.56 GHz clock (original plan was for a single 2.56 </a:t>
            </a:r>
            <a:r>
              <a:rPr lang="en-US" sz="1800" dirty="0" err="1" smtClean="0"/>
              <a:t>Gbps</a:t>
            </a:r>
            <a:r>
              <a:rPr lang="en-US" sz="1800" dirty="0" smtClean="0"/>
              <a:t> link)</a:t>
            </a:r>
          </a:p>
          <a:p>
            <a:pPr marL="342900" lvl="1" indent="-342900">
              <a:buFont typeface="Arial" charset="0"/>
              <a:buChar char="•"/>
            </a:pPr>
            <a:r>
              <a:rPr lang="en-US" sz="1800" dirty="0" smtClean="0"/>
              <a:t>A single 1.28 GHz clock is provided to the two </a:t>
            </a:r>
            <a:r>
              <a:rPr lang="en-US" sz="1800" dirty="0" err="1" smtClean="0"/>
              <a:t>serializers</a:t>
            </a:r>
            <a:endParaRPr lang="en-US" sz="18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231" y="3872213"/>
            <a:ext cx="5872255" cy="2690632"/>
          </a:xfrm>
          <a:prstGeom prst="rect">
            <a:avLst/>
          </a:prstGeom>
        </p:spPr>
      </p:pic>
    </p:spTree>
    <p:extLst>
      <p:ext uri="{BB962C8B-B14F-4D97-AF65-F5344CB8AC3E}">
        <p14:creationId xmlns:p14="http://schemas.microsoft.com/office/powerpoint/2010/main" val="2018825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LArASIC</a:t>
            </a:r>
            <a:r>
              <a:rPr lang="en-US" dirty="0" smtClean="0"/>
              <a:t> Control</a:t>
            </a:r>
            <a:endParaRPr lang="en-US" dirty="0"/>
          </a:p>
        </p:txBody>
      </p:sp>
      <p:sp>
        <p:nvSpPr>
          <p:cNvPr id="9" name="Content Placeholder 8"/>
          <p:cNvSpPr>
            <a:spLocks noGrp="1"/>
          </p:cNvSpPr>
          <p:nvPr>
            <p:ph idx="11"/>
          </p:nvPr>
        </p:nvSpPr>
        <p:spPr>
          <a:xfrm>
            <a:off x="454029" y="1261399"/>
            <a:ext cx="8232771" cy="4846638"/>
          </a:xfrm>
        </p:spPr>
        <p:txBody>
          <a:bodyPr/>
          <a:lstStyle/>
          <a:p>
            <a:pPr marL="342900" indent="-342900">
              <a:buFont typeface="Arial" charset="0"/>
              <a:buChar char="•"/>
            </a:pPr>
            <a:r>
              <a:rPr lang="en-US" sz="1800" dirty="0" smtClean="0"/>
              <a:t>Serial Programming Interface (SPI)</a:t>
            </a:r>
          </a:p>
          <a:p>
            <a:pPr marL="617220" lvl="2" indent="-342900">
              <a:buFont typeface="Arial" charset="0"/>
              <a:buChar char="•"/>
            </a:pPr>
            <a:r>
              <a:rPr lang="en-US" sz="1400" dirty="0" smtClean="0"/>
              <a:t>Used to configure </a:t>
            </a:r>
            <a:r>
              <a:rPr lang="en-US" sz="1400" dirty="0" err="1" smtClean="0"/>
              <a:t>LArASIC</a:t>
            </a:r>
            <a:endParaRPr lang="en-US" sz="1400" dirty="0" smtClean="0"/>
          </a:p>
          <a:p>
            <a:pPr marL="617220" lvl="2" indent="-342900">
              <a:buFont typeface="Arial" charset="0"/>
              <a:buChar char="•"/>
            </a:pPr>
            <a:r>
              <a:rPr lang="en-US" sz="1400" dirty="0" smtClean="0"/>
              <a:t>Includes programmable clock speed</a:t>
            </a:r>
          </a:p>
          <a:p>
            <a:pPr marL="617220" lvl="2" indent="-342900">
              <a:buFont typeface="Arial" charset="0"/>
              <a:buChar char="•"/>
            </a:pPr>
            <a:r>
              <a:rPr lang="en-US" sz="1400" dirty="0" smtClean="0"/>
              <a:t>Included in CDP1</a:t>
            </a:r>
          </a:p>
          <a:p>
            <a:pPr marL="617220" lvl="2" indent="-342900">
              <a:buFont typeface="Arial" charset="0"/>
              <a:buChar char="•"/>
            </a:pPr>
            <a:r>
              <a:rPr lang="en-US" sz="1400" dirty="0" smtClean="0"/>
              <a:t>Every SPI sequence for a </a:t>
            </a:r>
            <a:r>
              <a:rPr lang="en-US" sz="1400" dirty="0" err="1" smtClean="0"/>
              <a:t>LArASIC</a:t>
            </a:r>
            <a:r>
              <a:rPr lang="en-US" sz="1400" dirty="0" smtClean="0"/>
              <a:t> is issued twice &amp; the pattern read back (the second time) is compared to the pattern sent.  An error bit is set in one of the status registers if the two differ.</a:t>
            </a:r>
          </a:p>
          <a:p>
            <a:pPr marL="617220" lvl="2" indent="-342900">
              <a:buFont typeface="Arial" charset="0"/>
              <a:buChar char="•"/>
            </a:pPr>
            <a:endParaRPr lang="en-US" dirty="0" smtClean="0"/>
          </a:p>
          <a:p>
            <a:pPr marL="342900" indent="-342900">
              <a:buFont typeface="Arial" charset="0"/>
              <a:buChar char="•"/>
            </a:pPr>
            <a:r>
              <a:rPr lang="en-US" sz="1800" dirty="0" err="1" smtClean="0"/>
              <a:t>LArASIC</a:t>
            </a:r>
            <a:r>
              <a:rPr lang="en-US" sz="1800" dirty="0" smtClean="0"/>
              <a:t> Reset</a:t>
            </a:r>
          </a:p>
          <a:p>
            <a:pPr marL="617220" lvl="2" indent="-342900">
              <a:buFont typeface="Arial" charset="0"/>
              <a:buChar char="•"/>
            </a:pPr>
            <a:r>
              <a:rPr lang="en-US" sz="1400" dirty="0" smtClean="0"/>
              <a:t>Active low CMOS signal</a:t>
            </a:r>
          </a:p>
          <a:p>
            <a:pPr marL="617220" lvl="2" indent="-342900">
              <a:buFont typeface="Arial" charset="0"/>
              <a:buChar char="•"/>
            </a:pPr>
            <a:r>
              <a:rPr lang="en-US" sz="1400" dirty="0" smtClean="0"/>
              <a:t>Reset duration is programmable.</a:t>
            </a:r>
          </a:p>
          <a:p>
            <a:pPr marL="617220" lvl="2" indent="-342900">
              <a:buFont typeface="Arial" charset="0"/>
              <a:buChar char="•"/>
            </a:pPr>
            <a:endParaRPr lang="en-US" dirty="0"/>
          </a:p>
          <a:p>
            <a:pPr marL="342900" indent="-342900">
              <a:buFont typeface="Arial" charset="0"/>
              <a:buChar char="•"/>
            </a:pPr>
            <a:r>
              <a:rPr lang="en-US" sz="1800" dirty="0" smtClean="0"/>
              <a:t>Test Pulse Control</a:t>
            </a:r>
          </a:p>
          <a:p>
            <a:pPr marL="617220" lvl="2" indent="-342900">
              <a:buFont typeface="Arial" charset="0"/>
              <a:buChar char="•"/>
            </a:pPr>
            <a:r>
              <a:rPr lang="en-US" sz="1400" dirty="0" smtClean="0"/>
              <a:t>Periodic calibrations will be done using test pulses injected into </a:t>
            </a:r>
            <a:r>
              <a:rPr lang="en-US" sz="1400" dirty="0" err="1" smtClean="0"/>
              <a:t>LArASIC</a:t>
            </a:r>
            <a:endParaRPr lang="en-US" sz="1400" dirty="0" smtClean="0"/>
          </a:p>
          <a:p>
            <a:pPr marL="617220" lvl="2" indent="-342900">
              <a:buFont typeface="Arial" charset="0"/>
              <a:buChar char="•"/>
            </a:pPr>
            <a:r>
              <a:rPr lang="en-US" sz="1400" dirty="0" smtClean="0"/>
              <a:t>Fast Act command used to start and stop calibrations</a:t>
            </a:r>
          </a:p>
          <a:p>
            <a:pPr marL="617220" lvl="2" indent="-342900">
              <a:buFont typeface="Arial" charset="0"/>
              <a:buChar char="•"/>
            </a:pPr>
            <a:r>
              <a:rPr lang="en-US" sz="1400" dirty="0" smtClean="0"/>
              <a:t>Registers control delay before first pulse as well as width and frequency of pulses</a:t>
            </a:r>
          </a:p>
          <a:p>
            <a:pPr marL="617220" lvl="2" indent="-342900">
              <a:buFont typeface="Arial" charset="0"/>
              <a:buChar char="•"/>
            </a:pPr>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8</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spTree>
    <p:extLst>
      <p:ext uri="{BB962C8B-B14F-4D97-AF65-F5344CB8AC3E}">
        <p14:creationId xmlns:p14="http://schemas.microsoft.com/office/powerpoint/2010/main" val="801677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Data Capture and Frame </a:t>
            </a:r>
            <a:r>
              <a:rPr lang="en-US" dirty="0" smtClean="0"/>
              <a:t>Formation (step 1)</a:t>
            </a:r>
            <a:endParaRPr lang="en-US" dirty="0"/>
          </a:p>
        </p:txBody>
      </p:sp>
      <p:sp>
        <p:nvSpPr>
          <p:cNvPr id="9" name="Content Placeholder 8"/>
          <p:cNvSpPr>
            <a:spLocks noGrp="1"/>
          </p:cNvSpPr>
          <p:nvPr>
            <p:ph idx="11"/>
          </p:nvPr>
        </p:nvSpPr>
        <p:spPr>
          <a:xfrm>
            <a:off x="454029" y="4600573"/>
            <a:ext cx="8232771" cy="1466589"/>
          </a:xfrm>
        </p:spPr>
        <p:txBody>
          <a:bodyPr/>
          <a:lstStyle/>
          <a:p>
            <a:pPr marL="342900" indent="-342900">
              <a:buFont typeface="Arial" charset="0"/>
              <a:buChar char="•"/>
            </a:pPr>
            <a:r>
              <a:rPr lang="en-US" sz="1800" dirty="0" smtClean="0"/>
              <a:t>16-bit ADC data is transmitted on 4 lines at 64 MHz</a:t>
            </a:r>
          </a:p>
          <a:p>
            <a:pPr marL="617220" lvl="2" indent="-342900">
              <a:buFont typeface="Arial" charset="0"/>
              <a:buChar char="•"/>
            </a:pPr>
            <a:r>
              <a:rPr lang="en-US" sz="1400" dirty="0" smtClean="0"/>
              <a:t>4 clock cycles to transmit 1 channel of data; 8 channels transmitted sequentially </a:t>
            </a:r>
            <a:r>
              <a:rPr lang="en-US" sz="1400" dirty="0" smtClean="0">
                <a:sym typeface="Wingdings"/>
              </a:rPr>
              <a:t>(32 cycles for all data latched at a given time = one ADC sample period)</a:t>
            </a:r>
          </a:p>
          <a:p>
            <a:pPr marL="617220" lvl="2" indent="-342900">
              <a:buFont typeface="Arial" charset="0"/>
              <a:buChar char="•"/>
            </a:pPr>
            <a:r>
              <a:rPr lang="en-US" sz="1400" dirty="0" smtClean="0">
                <a:sym typeface="Wingdings"/>
              </a:rPr>
              <a:t>2 MHz clock in Data Capture blocks constructed from </a:t>
            </a:r>
            <a:r>
              <a:rPr lang="en-US" sz="1400" dirty="0" err="1" smtClean="0">
                <a:sym typeface="Wingdings"/>
              </a:rPr>
              <a:t>dataClkOut</a:t>
            </a:r>
            <a:r>
              <a:rPr lang="en-US" sz="1400" dirty="0" smtClean="0">
                <a:sym typeface="Wingdings"/>
              </a:rPr>
              <a:t> &amp; </a:t>
            </a:r>
            <a:r>
              <a:rPr lang="en-US" sz="1400" dirty="0" err="1" smtClean="0">
                <a:sym typeface="Wingdings"/>
              </a:rPr>
              <a:t>frameStart</a:t>
            </a:r>
            <a:endParaRPr lang="en-US" sz="1400" dirty="0" smtClean="0">
              <a:sym typeface="Wingdings"/>
            </a:endParaRPr>
          </a:p>
          <a:p>
            <a:pPr marL="342900" lvl="1" indent="-342900">
              <a:buFont typeface="Arial" charset="0"/>
              <a:buChar char="•"/>
            </a:pPr>
            <a:r>
              <a:rPr lang="en-US" sz="1800" dirty="0" smtClean="0">
                <a:sym typeface="Wingdings"/>
              </a:rPr>
              <a:t>16-bit data from a single ADC is truncated and packed into 8-bit words. </a:t>
            </a:r>
            <a:r>
              <a:rPr lang="en-US" sz="1800" dirty="0">
                <a:sym typeface="Wingdings"/>
              </a:rPr>
              <a:t> </a:t>
            </a:r>
            <a:r>
              <a:rPr lang="en-US" sz="1800" dirty="0" smtClean="0">
                <a:sym typeface="Wingdings"/>
              </a:rPr>
              <a:t>A checksum is added, and data &amp; checksum from a second ADC is appended.</a:t>
            </a:r>
            <a:endParaRPr lang="en-US" sz="1800" dirty="0" smtClean="0"/>
          </a:p>
          <a:p>
            <a:endParaRPr lang="en-US" dirty="0"/>
          </a:p>
        </p:txBody>
      </p:sp>
      <p:sp>
        <p:nvSpPr>
          <p:cNvPr id="5" name="Date Placeholder 4"/>
          <p:cNvSpPr>
            <a:spLocks noGrp="1"/>
          </p:cNvSpPr>
          <p:nvPr>
            <p:ph type="dt" sz="half" idx="2"/>
          </p:nvPr>
        </p:nvSpPr>
        <p:spPr/>
        <p:txBody>
          <a:bodyPr/>
          <a:lstStyle/>
          <a:p>
            <a:pPr>
              <a:defRPr/>
            </a:pPr>
            <a:r>
              <a:rPr lang="en-US" smtClean="0">
                <a:latin typeface="Helvetica"/>
                <a:cs typeface="Helvetica"/>
              </a:rPr>
              <a:t>Feb. 5, 2020</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9</a:t>
            </a:fld>
            <a:endParaRPr lang="en-US" dirty="0"/>
          </a:p>
        </p:txBody>
      </p:sp>
      <p:sp>
        <p:nvSpPr>
          <p:cNvPr id="7" name="Footer Placeholder 6"/>
          <p:cNvSpPr>
            <a:spLocks noGrp="1"/>
          </p:cNvSpPr>
          <p:nvPr>
            <p:ph type="ftr" sz="quarter" idx="3"/>
          </p:nvPr>
        </p:nvSpPr>
        <p:spPr/>
        <p:txBody>
          <a:bodyPr/>
          <a:lstStyle/>
          <a:p>
            <a:pPr>
              <a:defRPr/>
            </a:pPr>
            <a:r>
              <a:rPr lang="en-US" smtClean="0"/>
              <a:t>David Christian | COLDATA Design and Measurements</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7" y="1012142"/>
            <a:ext cx="9144000" cy="3594032"/>
          </a:xfrm>
          <a:prstGeom prst="rect">
            <a:avLst/>
          </a:prstGeom>
        </p:spPr>
      </p:pic>
      <p:sp>
        <p:nvSpPr>
          <p:cNvPr id="11" name="Rectangle 10"/>
          <p:cNvSpPr/>
          <p:nvPr/>
        </p:nvSpPr>
        <p:spPr>
          <a:xfrm>
            <a:off x="6667018" y="601884"/>
            <a:ext cx="2476982" cy="1551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660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Dune Template_050615">
  <a:themeElements>
    <a:clrScheme name="DUNE 1">
      <a:dk1>
        <a:srgbClr val="BC5F2B"/>
      </a:dk1>
      <a:lt1>
        <a:srgbClr val="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50952</TotalTime>
  <Words>3303</Words>
  <Application>Microsoft Macintosh PowerPoint</Application>
  <PresentationFormat>On-screen Show (4:3)</PresentationFormat>
  <Paragraphs>421</Paragraphs>
  <Slides>38</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Calibri</vt:lpstr>
      <vt:lpstr>Geneva</vt:lpstr>
      <vt:lpstr>Helvetica</vt:lpstr>
      <vt:lpstr>Lucida Grande</vt:lpstr>
      <vt:lpstr>Mangal</vt:lpstr>
      <vt:lpstr>SimSun</vt:lpstr>
      <vt:lpstr>Times New Roman</vt:lpstr>
      <vt:lpstr>Wingdings</vt:lpstr>
      <vt:lpstr>Arial</vt:lpstr>
      <vt:lpstr>Dune Template_050615</vt:lpstr>
      <vt:lpstr>LBNF Content-Footer Theme</vt:lpstr>
      <vt:lpstr>COLDATA Design and Performance  David Christian</vt:lpstr>
      <vt:lpstr>Outline</vt:lpstr>
      <vt:lpstr>COLDATA ASIC Designers</vt:lpstr>
      <vt:lpstr>COLDATA Functions</vt:lpstr>
      <vt:lpstr>DUNE I2C</vt:lpstr>
      <vt:lpstr>Fast Commands</vt:lpstr>
      <vt:lpstr>PLL</vt:lpstr>
      <vt:lpstr>LArASIC Control</vt:lpstr>
      <vt:lpstr>Data Capture and Frame Formation (step 1)</vt:lpstr>
      <vt:lpstr>Frame Formation (step 2) and 8b10b Encoding</vt:lpstr>
      <vt:lpstr>Serializer</vt:lpstr>
      <vt:lpstr>Line Driver</vt:lpstr>
      <vt:lpstr>EFUSE Bits</vt:lpstr>
      <vt:lpstr>Resets</vt:lpstr>
      <vt:lpstr>Power Domains &amp; Pad Ring</vt:lpstr>
      <vt:lpstr>Digital-On-Top Design Methodology (slides from Jim Hoff) Step 1</vt:lpstr>
      <vt:lpstr>PowerPoint Presentation</vt:lpstr>
      <vt:lpstr>PowerPoint Presentation</vt:lpstr>
      <vt:lpstr>PowerPoint Presentation</vt:lpstr>
      <vt:lpstr>Advantages of Digital-On-Top Flow</vt:lpstr>
      <vt:lpstr>Synthesis of Digital Logic and Place and Route</vt:lpstr>
      <vt:lpstr>Verification: System Verilog/UVM</vt:lpstr>
      <vt:lpstr>Step 2</vt:lpstr>
      <vt:lpstr>Step 3</vt:lpstr>
      <vt:lpstr>Step 3b: There are two types of I2C scoreboards</vt:lpstr>
      <vt:lpstr>Testing: Cryocooler</vt:lpstr>
      <vt:lpstr>Test Hardware</vt:lpstr>
      <vt:lpstr>Test Hardware</vt:lpstr>
      <vt:lpstr>Functional tests</vt:lpstr>
      <vt:lpstr>ADC and LArASIC Control</vt:lpstr>
      <vt:lpstr>Output Data Format</vt:lpstr>
      <vt:lpstr>Problems Discovered</vt:lpstr>
      <vt:lpstr>Optimal settings for PLL &amp; Line Drivers</vt:lpstr>
      <vt:lpstr>Bit Error Rate</vt:lpstr>
      <vt:lpstr>BER Test Result</vt:lpstr>
      <vt:lpstr>Summary</vt:lpstr>
      <vt:lpstr>Backup Slides</vt:lpstr>
      <vt:lpstr>ESD Protection Cells (C in name indicates core = 1.2V)</vt:lpstr>
    </vt:vector>
  </TitlesOfParts>
  <Company>Sandbox Studio</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David Christian</cp:lastModifiedBy>
  <cp:revision>889</cp:revision>
  <cp:lastPrinted>2018-02-01T06:37:46Z</cp:lastPrinted>
  <dcterms:created xsi:type="dcterms:W3CDTF">2015-04-30T14:29:22Z</dcterms:created>
  <dcterms:modified xsi:type="dcterms:W3CDTF">2020-02-04T10:20:43Z</dcterms:modified>
</cp:coreProperties>
</file>