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68" r:id="rId3"/>
    <p:sldId id="968" r:id="rId4"/>
    <p:sldId id="964" r:id="rId5"/>
    <p:sldId id="965" r:id="rId6"/>
    <p:sldId id="966" r:id="rId7"/>
    <p:sldId id="967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065">
          <p15:clr>
            <a:srgbClr val="A4A3A4"/>
          </p15:clr>
        </p15:guide>
        <p15:guide id="3" orient="horz" pos="3616">
          <p15:clr>
            <a:srgbClr val="A4A3A4"/>
          </p15:clr>
        </p15:guide>
        <p15:guide id="4" orient="horz" pos="476">
          <p15:clr>
            <a:srgbClr val="A4A3A4"/>
          </p15:clr>
        </p15:guide>
        <p15:guide id="5" orient="horz" pos="1443">
          <p15:clr>
            <a:srgbClr val="A4A3A4"/>
          </p15:clr>
        </p15:guide>
        <p15:guide id="6" orient="horz" pos="758">
          <p15:clr>
            <a:srgbClr val="A4A3A4"/>
          </p15:clr>
        </p15:guide>
        <p15:guide id="7" orient="horz" pos="985">
          <p15:clr>
            <a:srgbClr val="A4A3A4"/>
          </p15:clr>
        </p15:guide>
        <p15:guide id="8" orient="horz" pos="1876">
          <p15:clr>
            <a:srgbClr val="A4A3A4"/>
          </p15:clr>
        </p15:guide>
        <p15:guide id="9" pos="5473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48D6"/>
    <a:srgbClr val="35BC11"/>
    <a:srgbClr val="3EDB13"/>
    <a:srgbClr val="FF5300"/>
    <a:srgbClr val="FF5400"/>
    <a:srgbClr val="2B2AA6"/>
    <a:srgbClr val="6689FF"/>
    <a:srgbClr val="00DA66"/>
    <a:srgbClr val="E133A9"/>
    <a:srgbClr val="3C5A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99" autoAdjust="0"/>
    <p:restoredTop sz="86384" autoAdjust="0"/>
  </p:normalViewPr>
  <p:slideViewPr>
    <p:cSldViewPr snapToGrid="0">
      <p:cViewPr varScale="1">
        <p:scale>
          <a:sx n="102" d="100"/>
          <a:sy n="102" d="100"/>
        </p:scale>
        <p:origin x="888" y="168"/>
      </p:cViewPr>
      <p:guideLst>
        <p:guide orient="horz" pos="4204"/>
        <p:guide orient="horz" pos="4065"/>
        <p:guide orient="horz" pos="3616"/>
        <p:guide orient="horz" pos="476"/>
        <p:guide orient="horz" pos="1443"/>
        <p:guide orient="horz" pos="758"/>
        <p:guide orient="horz" pos="985"/>
        <p:guide orient="horz" pos="1876"/>
        <p:guide pos="5473"/>
        <p:guide pos="28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7" d="100"/>
        <a:sy n="117" d="100"/>
      </p:scale>
      <p:origin x="0" y="0"/>
    </p:cViewPr>
  </p:sorterViewPr>
  <p:notesViewPr>
    <p:cSldViewPr snapToGrid="0" snapToObjects="1">
      <p:cViewPr varScale="1">
        <p:scale>
          <a:sx n="132" d="100"/>
          <a:sy n="132" d="100"/>
        </p:scale>
        <p:origin x="1768" y="1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2/3/20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2/3/20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A82294-BF3E-954A-9E49-35D72A5F000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263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FF5400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38250"/>
            <a:ext cx="8232771" cy="484663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99316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99316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99316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/>
          <p:cNvSpPr>
            <a:spLocks noGrp="1"/>
          </p:cNvSpPr>
          <p:nvPr>
            <p:ph idx="11"/>
          </p:nvPr>
        </p:nvSpPr>
        <p:spPr>
          <a:xfrm>
            <a:off x="454029" y="1238250"/>
            <a:ext cx="4002017" cy="484663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4666493" y="1238250"/>
            <a:ext cx="4002017" cy="484663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347368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Content Placeholder 2"/>
          <p:cNvSpPr>
            <a:spLocks noGrp="1"/>
          </p:cNvSpPr>
          <p:nvPr>
            <p:ph idx="11"/>
          </p:nvPr>
        </p:nvSpPr>
        <p:spPr>
          <a:xfrm>
            <a:off x="454029" y="1238250"/>
            <a:ext cx="4002017" cy="389910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Content Placeholder 2"/>
          <p:cNvSpPr>
            <a:spLocks noGrp="1"/>
          </p:cNvSpPr>
          <p:nvPr>
            <p:ph idx="12"/>
          </p:nvPr>
        </p:nvSpPr>
        <p:spPr>
          <a:xfrm>
            <a:off x="4684783" y="1238250"/>
            <a:ext cx="4002017" cy="3899105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4846639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1248D6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099175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175906"/>
            <a:ext cx="3017520" cy="91533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4"/>
          </p:nvPr>
        </p:nvSpPr>
        <p:spPr>
          <a:xfrm>
            <a:off x="457204" y="1237610"/>
            <a:ext cx="3014278" cy="3709207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2200" b="0" i="0">
                <a:solidFill>
                  <a:srgbClr val="1248D6"/>
                </a:solidFill>
                <a:latin typeface="Helvetica"/>
              </a:defRPr>
            </a:lvl1pPr>
            <a:lvl2pPr marL="0" indent="27432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2000" b="0" i="0">
                <a:solidFill>
                  <a:srgbClr val="1248D6"/>
                </a:solidFill>
                <a:latin typeface="Helvetica"/>
              </a:defRPr>
            </a:lvl2pPr>
            <a:lvl3pPr marL="27432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800" b="0" i="0">
                <a:solidFill>
                  <a:srgbClr val="1248D6"/>
                </a:solidFill>
                <a:latin typeface="Helvetica"/>
              </a:defRPr>
            </a:lvl3pPr>
            <a:lvl4pPr marL="54864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90000"/>
              <a:buFont typeface="Arial"/>
              <a:buChar char="•"/>
              <a:defRPr sz="1600" b="0" i="0">
                <a:solidFill>
                  <a:srgbClr val="1248D6"/>
                </a:solidFill>
                <a:latin typeface="Helvetica"/>
              </a:defRPr>
            </a:lvl4pPr>
            <a:lvl5pPr marL="822960" indent="182880">
              <a:lnSpc>
                <a:spcPct val="100000"/>
              </a:lnSpc>
              <a:spcBef>
                <a:spcPts val="1032"/>
              </a:spcBef>
              <a:spcAft>
                <a:spcPts val="0"/>
              </a:spcAft>
              <a:buSzPct val="88000"/>
              <a:buFont typeface="Lucida Grande"/>
              <a:buChar char="–"/>
              <a:defRPr sz="1400" b="0" i="0">
                <a:solidFill>
                  <a:srgbClr val="1248D6"/>
                </a:solidFill>
                <a:latin typeface="Helvetica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38250"/>
            <a:ext cx="4959767" cy="485298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1248D6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86253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86253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86253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241851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1248D6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686118"/>
            <a:ext cx="8229596" cy="439738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FF5400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45925"/>
            <a:ext cx="8229600" cy="603767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2200" b="1" i="0" baseline="0">
                <a:solidFill>
                  <a:srgbClr val="FF5400"/>
                </a:solidFill>
                <a:latin typeface="Helvetic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57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57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57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5.xml"/><Relationship Id="rId5" Type="http://schemas.openxmlformats.org/officeDocument/2006/relationships/slideLayout" Target="../slideLayouts/slideLayout6.xml"/><Relationship Id="rId6" Type="http://schemas.openxmlformats.org/officeDocument/2006/relationships/slideLayout" Target="../slideLayouts/slideLayout7.xml"/><Relationship Id="rId7" Type="http://schemas.openxmlformats.org/officeDocument/2006/relationships/slideLayout" Target="../slideLayouts/slideLayout8.xml"/><Relationship Id="rId8" Type="http://schemas.openxmlformats.org/officeDocument/2006/relationships/theme" Target="../theme/theme2.xml"/><Relationship Id="rId9" Type="http://schemas.openxmlformats.org/officeDocument/2006/relationships/image" Target="../media/image5.png"/><Relationship Id="rId10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10" name="Group 9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11" name="Picture 10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  <p:cxnSp>
        <p:nvCxnSpPr>
          <p:cNvPr id="13" name="Straight Connector 12"/>
          <p:cNvCxnSpPr/>
          <p:nvPr userDrawn="1"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750" y="5921975"/>
            <a:ext cx="2998033" cy="6408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20282" y="6514034"/>
            <a:ext cx="772868" cy="326075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57200" y="6500325"/>
            <a:ext cx="8229600" cy="0"/>
          </a:xfrm>
          <a:prstGeom prst="line">
            <a:avLst/>
          </a:prstGeom>
          <a:ln>
            <a:solidFill>
              <a:srgbClr val="FF54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606623"/>
            <a:ext cx="4189640" cy="15765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smtClean="0"/>
              <a:t>David Christian | COLDATA Schedule</a:t>
            </a:r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606624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FF5400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606624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FF5400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8031" y="6540621"/>
            <a:ext cx="1307001" cy="2793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39" y="2051224"/>
            <a:ext cx="7327556" cy="2613468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rgbClr val="FF5400"/>
                </a:solidFill>
              </a:rPr>
              <a:t>COLDATA Schedule</a:t>
            </a:r>
            <a:br>
              <a:rPr lang="en-US" sz="4000" dirty="0" smtClean="0">
                <a:solidFill>
                  <a:srgbClr val="FF5400"/>
                </a:solidFill>
              </a:rPr>
            </a:br>
            <a:r>
              <a:rPr lang="en-US" sz="4000" dirty="0" smtClean="0">
                <a:solidFill>
                  <a:srgbClr val="FF5400"/>
                </a:solidFill>
              </a:rPr>
              <a:t/>
            </a:r>
            <a:br>
              <a:rPr lang="en-US" sz="4000" dirty="0" smtClean="0">
                <a:solidFill>
                  <a:srgbClr val="FF5400"/>
                </a:solidFill>
              </a:rPr>
            </a:br>
            <a:r>
              <a:rPr lang="en-US" sz="4000" dirty="0" smtClean="0"/>
              <a:t>David Christian</a:t>
            </a:r>
            <a:endParaRPr lang="en-US" sz="4000" dirty="0">
              <a:solidFill>
                <a:srgbClr val="FF54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79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No change is required to the floor plan or pad frame.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Some PLL debug outputs will be removed.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Analog changes will easily fit in the same area used by SMU section of first prototype.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3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COLDATA Design Team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FNAL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Jim Hoff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err="1" smtClean="0"/>
              <a:t>Xiaoran</a:t>
            </a:r>
            <a:r>
              <a:rPr lang="en-US" dirty="0" smtClean="0"/>
              <a:t> Wang (ex SMU)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err="1" smtClean="0"/>
              <a:t>Davide</a:t>
            </a:r>
            <a:r>
              <a:rPr lang="en-US" dirty="0" smtClean="0"/>
              <a:t> Braga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Christian </a:t>
            </a:r>
            <a:r>
              <a:rPr lang="en-US" dirty="0" err="1" smtClean="0"/>
              <a:t>Gingu</a:t>
            </a:r>
            <a:r>
              <a:rPr lang="en-US" dirty="0" smtClean="0"/>
              <a:t> (UVM)</a:t>
            </a:r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SMU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Ping </a:t>
            </a:r>
            <a:r>
              <a:rPr lang="en-US" dirty="0" err="1" smtClean="0"/>
              <a:t>Gui</a:t>
            </a:r>
            <a:endParaRPr lang="en-US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BNL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Sandeep </a:t>
            </a:r>
            <a:r>
              <a:rPr lang="en-US" dirty="0" err="1" smtClean="0"/>
              <a:t>Miryala</a:t>
            </a:r>
            <a:r>
              <a:rPr lang="en-US" dirty="0" smtClean="0"/>
              <a:t> (ex FNAL)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955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Responsibilities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>
          <a:xfrm>
            <a:off x="454029" y="1238250"/>
            <a:ext cx="8364294" cy="4846638"/>
          </a:xfrm>
        </p:spPr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Jim Hoff: Digital design &amp; verification</a:t>
            </a:r>
          </a:p>
          <a:p>
            <a:pPr marL="342900" indent="-342900">
              <a:buFont typeface="Arial" charset="0"/>
              <a:buChar char="•"/>
            </a:pP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err="1" smtClean="0"/>
              <a:t>Xiaoran</a:t>
            </a:r>
            <a:r>
              <a:rPr lang="en-US" dirty="0" smtClean="0"/>
              <a:t> Wang: PLL modifications</a:t>
            </a:r>
          </a:p>
          <a:p>
            <a:pPr marL="342900" indent="-342900">
              <a:buFont typeface="Arial" charset="0"/>
              <a:buChar char="•"/>
            </a:pP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Christian </a:t>
            </a:r>
            <a:r>
              <a:rPr lang="en-US" dirty="0" err="1" smtClean="0"/>
              <a:t>Gingu</a:t>
            </a:r>
            <a:r>
              <a:rPr lang="en-US" dirty="0" smtClean="0"/>
              <a:t>: Verification (UVM)</a:t>
            </a:r>
          </a:p>
          <a:p>
            <a:pPr marL="342900" indent="-342900">
              <a:buFont typeface="Arial" charset="0"/>
              <a:buChar char="•"/>
            </a:pP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Sandeep </a:t>
            </a:r>
            <a:r>
              <a:rPr lang="en-US" dirty="0" err="1" smtClean="0"/>
              <a:t>Miryala</a:t>
            </a:r>
            <a:r>
              <a:rPr lang="en-US" dirty="0" smtClean="0"/>
              <a:t>: Synthesis &amp; </a:t>
            </a:r>
            <a:r>
              <a:rPr lang="en-US" dirty="0" err="1" smtClean="0"/>
              <a:t>PnR</a:t>
            </a:r>
            <a:endParaRPr lang="en-US" dirty="0" smtClean="0"/>
          </a:p>
          <a:p>
            <a:pPr marL="342900" indent="-342900">
              <a:buFont typeface="Arial" charset="0"/>
              <a:buChar char="•"/>
            </a:pPr>
            <a:endParaRPr lang="en-US" dirty="0" smtClean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Sandeep </a:t>
            </a:r>
            <a:r>
              <a:rPr lang="en-US" dirty="0" err="1" smtClean="0"/>
              <a:t>Miryala</a:t>
            </a:r>
            <a:r>
              <a:rPr lang="en-US" dirty="0"/>
              <a:t> &amp;</a:t>
            </a:r>
            <a:r>
              <a:rPr lang="en-US" dirty="0" smtClean="0"/>
              <a:t> </a:t>
            </a:r>
            <a:r>
              <a:rPr lang="en-US" dirty="0" err="1" smtClean="0"/>
              <a:t>Davide</a:t>
            </a:r>
            <a:r>
              <a:rPr lang="en-US" dirty="0" smtClean="0"/>
              <a:t> Braga: Final integration &amp; verification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023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Digital Design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None of the required RTL changes has been made yet.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I2C Relay: problem is understood, solution is a trivial RTL change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Timestamp: changes are precisely specified, solution is </a:t>
            </a:r>
            <a:r>
              <a:rPr lang="en-US" dirty="0" smtClean="0"/>
              <a:t>straightforward</a:t>
            </a:r>
            <a:r>
              <a:rPr lang="en-US" dirty="0" smtClean="0"/>
              <a:t>.</a:t>
            </a:r>
            <a:endParaRPr lang="en-US" dirty="0" smtClean="0"/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Frame Formation: changes are precisely specified, solution is easy.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Cable Delay (command echo): change is precisely specified; solution is </a:t>
            </a:r>
            <a:r>
              <a:rPr lang="en-US" dirty="0" smtClean="0"/>
              <a:t>understood.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Total time required ~ 2 weeks.</a:t>
            </a:r>
            <a:endParaRPr lang="en-US" dirty="0" smtClean="0"/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PLL Modifications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Analog modifications are understood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2-3 weeks of work to modify layout &amp; simulate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7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Goal: Submission on or before June 24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Limiting factor will be Jim Hoff’s schedule</a:t>
            </a:r>
          </a:p>
          <a:p>
            <a:pPr marL="342900" indent="-342900">
              <a:buFont typeface="Arial" charset="0"/>
              <a:buChar char="•"/>
            </a:pPr>
            <a:endParaRPr lang="en-US" dirty="0"/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~8 weeks required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2-3 weeks for digital redesign/synthesis &amp; </a:t>
            </a:r>
            <a:r>
              <a:rPr lang="en-US" dirty="0" err="1" smtClean="0"/>
              <a:t>PnR</a:t>
            </a:r>
            <a:endParaRPr lang="en-US" dirty="0" smtClean="0"/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2-3 weeks for analog redesign/layout (does not depend on digital work)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1 week for full-chip verification</a:t>
            </a:r>
          </a:p>
          <a:p>
            <a:pPr marL="617220" lvl="2" indent="-342900">
              <a:buFont typeface="Arial" charset="0"/>
              <a:buChar char="•"/>
            </a:pPr>
            <a:r>
              <a:rPr lang="en-US" dirty="0" smtClean="0"/>
              <a:t>4 weeks for final assembly and verification</a:t>
            </a:r>
          </a:p>
          <a:p>
            <a:pPr marL="617220" lvl="2" indent="-342900">
              <a:buFont typeface="Arial" charset="0"/>
              <a:buChar char="•"/>
            </a:pPr>
            <a:endParaRPr lang="en-US" dirty="0"/>
          </a:p>
          <a:p>
            <a:pPr marL="342900" lvl="1" indent="-342900">
              <a:buFont typeface="Arial" charset="0"/>
              <a:buChar char="•"/>
            </a:pPr>
            <a:r>
              <a:rPr lang="en-US" dirty="0" smtClean="0"/>
              <a:t>June 24 is 20 weeks from today and 9 </a:t>
            </a:r>
            <a:r>
              <a:rPr lang="en-US" smtClean="0"/>
              <a:t>weeks after April 22.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Helvetica"/>
                <a:cs typeface="Helvetica"/>
              </a:rPr>
              <a:t>Feb. 5, 2020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Christian | COLDATA Schedule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89198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0615">
  <a:themeElements>
    <a:clrScheme name="DUNE 1">
      <a:dk1>
        <a:srgbClr val="BC5F2B"/>
      </a:dk1>
      <a:lt1>
        <a:srgbClr val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52105</TotalTime>
  <Words>313</Words>
  <Application>Microsoft Macintosh PowerPoint</Application>
  <PresentationFormat>On-screen Show (4:3)</PresentationFormat>
  <Paragraphs>62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Calibri</vt:lpstr>
      <vt:lpstr>Geneva</vt:lpstr>
      <vt:lpstr>Helvetica</vt:lpstr>
      <vt:lpstr>Lucida Grande</vt:lpstr>
      <vt:lpstr>Arial</vt:lpstr>
      <vt:lpstr>Dune Template_050615</vt:lpstr>
      <vt:lpstr>LBNF Content-Footer Theme</vt:lpstr>
      <vt:lpstr>COLDATA Schedule  David Christian</vt:lpstr>
      <vt:lpstr>Overview</vt:lpstr>
      <vt:lpstr>COLDATA Design Team</vt:lpstr>
      <vt:lpstr>Responsibilities</vt:lpstr>
      <vt:lpstr>Status</vt:lpstr>
      <vt:lpstr>Goal: Submission on or before June 24</vt:lpstr>
    </vt:vector>
  </TitlesOfParts>
  <Company>Sandbox Studio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Sandbox Studio</dc:creator>
  <cp:lastModifiedBy>David Christian</cp:lastModifiedBy>
  <cp:revision>911</cp:revision>
  <cp:lastPrinted>2018-02-01T06:37:46Z</cp:lastPrinted>
  <dcterms:created xsi:type="dcterms:W3CDTF">2015-04-30T14:29:22Z</dcterms:created>
  <dcterms:modified xsi:type="dcterms:W3CDTF">2020-02-03T17:22:09Z</dcterms:modified>
</cp:coreProperties>
</file>