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17"/>
  </p:notesMasterIdLst>
  <p:handoutMasterIdLst>
    <p:handoutMasterId r:id="rId18"/>
  </p:handoutMasterIdLst>
  <p:sldIdLst>
    <p:sldId id="1050" r:id="rId5"/>
    <p:sldId id="2999" r:id="rId6"/>
    <p:sldId id="3000" r:id="rId7"/>
    <p:sldId id="3006" r:id="rId8"/>
    <p:sldId id="3013" r:id="rId9"/>
    <p:sldId id="1515" r:id="rId10"/>
    <p:sldId id="1504" r:id="rId11"/>
    <p:sldId id="3009" r:id="rId12"/>
    <p:sldId id="3010" r:id="rId13"/>
    <p:sldId id="3011" r:id="rId14"/>
    <p:sldId id="1531" r:id="rId15"/>
    <p:sldId id="3014" r:id="rId16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5E8436-3546-5B41-A675-76CD4C6B1017}">
          <p14:sldIdLst>
            <p14:sldId id="1050"/>
            <p14:sldId id="2999"/>
            <p14:sldId id="3000"/>
            <p14:sldId id="3006"/>
            <p14:sldId id="3013"/>
            <p14:sldId id="1515"/>
            <p14:sldId id="1504"/>
            <p14:sldId id="3009"/>
            <p14:sldId id="3010"/>
            <p14:sldId id="3011"/>
            <p14:sldId id="1531"/>
            <p14:sldId id="30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orient="horz" pos="3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si, Gianpaolo P." initials="CGP" lastIdx="2" clrIdx="0">
    <p:extLst>
      <p:ext uri="{19B8F6BF-5375-455C-9EA6-DF929625EA0E}">
        <p15:presenceInfo xmlns:p15="http://schemas.microsoft.com/office/powerpoint/2012/main" userId="S::carosi2@llnl.gov::a40df730-d1b8-49b2-9a95-1c2f7e45f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8464"/>
    <a:srgbClr val="FFFFFF"/>
    <a:srgbClr val="D68F10"/>
    <a:srgbClr val="000000"/>
    <a:srgbClr val="F6CE86"/>
    <a:srgbClr val="F1B13D"/>
    <a:srgbClr val="0F4F97"/>
    <a:srgbClr val="AEF8E5"/>
    <a:srgbClr val="0DB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C5DA9-644C-4D05-A65B-7DCA98EFC6EB}" v="19" dt="2021-01-25T07:40:18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 autoAdjust="0"/>
    <p:restoredTop sz="95995" autoAdjust="0"/>
  </p:normalViewPr>
  <p:slideViewPr>
    <p:cSldViewPr snapToGrid="0">
      <p:cViewPr varScale="1">
        <p:scale>
          <a:sx n="154" d="100"/>
          <a:sy n="154" d="100"/>
        </p:scale>
        <p:origin x="150" y="1146"/>
      </p:cViewPr>
      <p:guideLst>
        <p:guide orient="horz" pos="679"/>
        <p:guide orient="horz" pos="30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-2613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1/24/2021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5332"/>
            <a:ext cx="9144000" cy="27432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4737717"/>
            <a:ext cx="9144000" cy="40866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423844"/>
            <a:ext cx="8229600" cy="1085682"/>
          </a:xfrm>
        </p:spPr>
        <p:txBody>
          <a:bodyPr anchor="b" anchorCtr="0"/>
          <a:lstStyle>
            <a:lvl1pPr>
              <a:lnSpc>
                <a:spcPts val="3800"/>
              </a:lnSpc>
              <a:defRPr sz="2800" b="1" i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1518647"/>
            <a:ext cx="5629274" cy="277416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16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812353"/>
            <a:ext cx="4572000" cy="453767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4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963" y="4792854"/>
            <a:ext cx="3722600" cy="3536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600" kern="120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500" kern="120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00" kern="1200" baseline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00" kern="1200" baseline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29" y="4818044"/>
            <a:ext cx="1588690" cy="268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0A71BC-9172-4123-8D03-67F253854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515"/>
            <a:ext cx="9144000" cy="513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4078115"/>
            <a:ext cx="2710739" cy="4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4767263"/>
            <a:ext cx="3657600" cy="273844"/>
          </a:xfrm>
        </p:spPr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4767263"/>
            <a:ext cx="160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January 24, 2021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4767263"/>
            <a:ext cx="301752" cy="273844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67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150876"/>
            <a:ext cx="6629400" cy="6515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200150"/>
            <a:ext cx="8595360" cy="946413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FFFFFF"/>
                </a:solidFill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7641"/>
            <a:ext cx="8229600" cy="3883670"/>
          </a:xfr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64631"/>
            <a:ext cx="8229600" cy="54759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21680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766310"/>
            <a:ext cx="9144000" cy="37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102"/>
            <a:ext cx="8229600" cy="514953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9289"/>
            <a:ext cx="8229600" cy="39920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476631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88" y="5029055"/>
            <a:ext cx="873871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500">
                <a:latin typeface="Arial"/>
                <a:cs typeface="Arial"/>
              </a:rPr>
              <a:t>LLNL-PRES-</a:t>
            </a:r>
            <a:r>
              <a:rPr lang="en-US" sz="500" err="1">
                <a:latin typeface="Arial"/>
                <a:cs typeface="Arial"/>
              </a:rPr>
              <a:t>xxxxxx</a:t>
            </a:r>
            <a:endParaRPr lang="en-US" sz="50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4802440"/>
            <a:ext cx="317877" cy="341060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697641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04" y="4841530"/>
            <a:ext cx="716993" cy="276372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9" y="4872247"/>
            <a:ext cx="2043496" cy="2084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  <p:sldLayoutId id="2147483726" r:id="rId11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2434/" TargetMode="External"/><Relationship Id="rId2" Type="http://schemas.openxmlformats.org/officeDocument/2006/relationships/hyperlink" Target="mailto:beyond_gen_2@uw.edu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washington.zoom.us/j/98926070010?pwd=Y21DeEdaQlNzb0U5Rlp3UVR5d3NOQT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yondgen2@uw.edu" TargetMode="External"/><Relationship Id="rId2" Type="http://schemas.openxmlformats.org/officeDocument/2006/relationships/hyperlink" Target="https://indico.fnal.gov/event/22434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909E-56C6-4EAA-A676-1E0EE42CC7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Gianpaolo Carosi</a:t>
            </a:r>
          </a:p>
          <a:p>
            <a:endParaRPr lang="en-US" dirty="0"/>
          </a:p>
          <a:p>
            <a:r>
              <a:rPr lang="en-US" dirty="0"/>
              <a:t>January 25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20142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4" descr="EMagnet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49" y="2157699"/>
            <a:ext cx="2922854" cy="133788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Variety of experiments proposed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84FCFD50-61FB-3944-AB5B-E4D64BA0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40183" y="1435031"/>
            <a:ext cx="5080071" cy="3138940"/>
          </a:xfrm>
          <a:prstGeom prst="rect">
            <a:avLst/>
          </a:prstGeom>
        </p:spPr>
      </p:pic>
      <p:pic>
        <p:nvPicPr>
          <p:cNvPr id="16" name="Content Placeholder 5" descr="Screen Shot 2019-01-13 at 12.44.32 AM.pn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81" b="-33981"/>
          <a:stretch>
            <a:fillRect/>
          </a:stretch>
        </p:blipFill>
        <p:spPr>
          <a:xfrm>
            <a:off x="0" y="710365"/>
            <a:ext cx="2950456" cy="1626887"/>
          </a:xfrm>
        </p:spPr>
      </p:pic>
      <p:sp>
        <p:nvSpPr>
          <p:cNvPr id="4" name="TextBox 3"/>
          <p:cNvSpPr txBox="1"/>
          <p:nvPr/>
        </p:nvSpPr>
        <p:spPr>
          <a:xfrm>
            <a:off x="0" y="735866"/>
            <a:ext cx="5883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Laboratory Experiments: Lasers (light shining through walls) &amp; 5</a:t>
            </a:r>
            <a:r>
              <a:rPr lang="en-US" sz="1200" baseline="30000" dirty="0"/>
              <a:t>th</a:t>
            </a:r>
            <a:r>
              <a:rPr lang="en-US" sz="1200" dirty="0"/>
              <a:t> force experiments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25738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Solar </a:t>
            </a:r>
            <a:r>
              <a:rPr lang="en-US" sz="1200" dirty="0" err="1"/>
              <a:t>Axions</a:t>
            </a:r>
            <a:endParaRPr lang="en-US" sz="1200" dirty="0"/>
          </a:p>
        </p:txBody>
      </p:sp>
      <p:sp>
        <p:nvSpPr>
          <p:cNvPr id="19" name="Line 55"/>
          <p:cNvSpPr>
            <a:spLocks noChangeShapeType="1"/>
          </p:cNvSpPr>
          <p:nvPr/>
        </p:nvSpPr>
        <p:spPr bwMode="auto">
          <a:xfrm>
            <a:off x="211261" y="2565723"/>
            <a:ext cx="1282337" cy="14057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1482349" y="2706300"/>
            <a:ext cx="1237343" cy="14057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859929" y="2321665"/>
            <a:ext cx="586800" cy="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axion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1630456" y="2411478"/>
            <a:ext cx="583051" cy="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rgbClr val="FF1512"/>
                </a:solidFill>
              </a:rPr>
              <a:t>X-ray</a:t>
            </a:r>
          </a:p>
        </p:txBody>
      </p:sp>
      <p:sp>
        <p:nvSpPr>
          <p:cNvPr id="30" name="Text Box 61"/>
          <p:cNvSpPr txBox="1">
            <a:spLocks noChangeArrowheads="1"/>
          </p:cNvSpPr>
          <p:nvPr/>
        </p:nvSpPr>
        <p:spPr bwMode="auto">
          <a:xfrm>
            <a:off x="1184054" y="3030369"/>
            <a:ext cx="748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solidFill>
                  <a:srgbClr val="0000FF"/>
                </a:solidFill>
              </a:rPr>
              <a:t>CAST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3621235"/>
            <a:ext cx="3532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Axions</a:t>
            </a:r>
            <a:r>
              <a:rPr lang="en-US" sz="1200" dirty="0"/>
              <a:t> from Dark Matter (</a:t>
            </a:r>
            <a:r>
              <a:rPr lang="en-US" sz="1200" dirty="0" err="1"/>
              <a:t>Haloscopes</a:t>
            </a:r>
            <a:r>
              <a:rPr lang="en-US" sz="1200" dirty="0"/>
              <a:t>, NMR,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</p:txBody>
      </p:sp>
      <p:pic>
        <p:nvPicPr>
          <p:cNvPr id="33" name="Picture 32" descr="Screen Shot 2019-01-13 at 2.4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" y="3913360"/>
            <a:ext cx="2309016" cy="8555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491" y="3860775"/>
            <a:ext cx="881121" cy="92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0544" y="3334865"/>
            <a:ext cx="1126331" cy="90962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 cmpd="sng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07944" y="3310916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baseline="-25000" dirty="0" err="1"/>
              <a:t>agg</a:t>
            </a:r>
            <a:endParaRPr lang="en-US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F2E4A-86B6-4F2D-850E-57C049D9AFF9}"/>
              </a:ext>
            </a:extLst>
          </p:cNvPr>
          <p:cNvSpPr txBox="1"/>
          <p:nvPr/>
        </p:nvSpPr>
        <p:spPr>
          <a:xfrm rot="19151417">
            <a:off x="7367935" y="2933014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/>
              <a:t>QCD Axion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A530C-A025-494F-8AC2-5560B94330B8}"/>
              </a:ext>
            </a:extLst>
          </p:cNvPr>
          <p:cNvSpPr txBox="1"/>
          <p:nvPr/>
        </p:nvSpPr>
        <p:spPr>
          <a:xfrm>
            <a:off x="5389534" y="108041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Particle Data Group: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6C773-B7E6-4F8C-B99C-0D677CEBC006}"/>
              </a:ext>
            </a:extLst>
          </p:cNvPr>
          <p:cNvSpPr txBox="1"/>
          <p:nvPr/>
        </p:nvSpPr>
        <p:spPr>
          <a:xfrm rot="20629842">
            <a:off x="4439204" y="3005939"/>
            <a:ext cx="35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Plenty of open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646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0507E3-2ACA-4AE5-9038-32BC46F8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31" y="714710"/>
            <a:ext cx="2818476" cy="22956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EA3B1-51F4-4ACB-81E8-1B8BB521B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B2DB76-CE99-451E-B148-40924510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7573143" cy="5317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 ideas are rapidly being generated and prototyped</a:t>
            </a: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2748732-CBFA-48CF-A3DF-1FDDEC3D7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6" y="777923"/>
            <a:ext cx="3458600" cy="3439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21E1B9-847C-404D-8BC1-2DE1BC56BBC7}"/>
              </a:ext>
            </a:extLst>
          </p:cNvPr>
          <p:cNvSpPr txBox="1"/>
          <p:nvPr/>
        </p:nvSpPr>
        <p:spPr>
          <a:xfrm>
            <a:off x="2770431" y="3443824"/>
            <a:ext cx="3935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Bright future for axion research!</a:t>
            </a:r>
          </a:p>
          <a:p>
            <a:endParaRPr lang="en-US" sz="1600" dirty="0"/>
          </a:p>
          <a:p>
            <a:r>
              <a:rPr lang="en-US" sz="1600" dirty="0"/>
              <a:t>Please stay for the Whitepaper writing discussion on Thursday afternoon.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940FC2-0F23-42A6-B08D-0FE4A1F2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" y="743825"/>
            <a:ext cx="2679493" cy="1861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FD7574-32E5-4D68-8D82-A4756D578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34" y="2661353"/>
            <a:ext cx="2608654" cy="1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8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909E-56C6-4EAA-A676-1E0EE42CC7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Gianpaolo Carosi</a:t>
            </a:r>
          </a:p>
          <a:p>
            <a:endParaRPr lang="en-US" dirty="0"/>
          </a:p>
          <a:p>
            <a:r>
              <a:rPr lang="en-US" dirty="0"/>
              <a:t>January 25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97890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E76EAC-5678-4A86-A4B9-AE7B21221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6" y="3227153"/>
            <a:ext cx="1811103" cy="824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0F342-4EFB-4218-9E8B-2E726A27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E3539-1863-4622-AC50-7D9CA60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50876"/>
            <a:ext cx="6629400" cy="547934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9421C-8172-4F48-A532-ED7610298773}"/>
              </a:ext>
            </a:extLst>
          </p:cNvPr>
          <p:cNvSpPr txBox="1"/>
          <p:nvPr/>
        </p:nvSpPr>
        <p:spPr>
          <a:xfrm>
            <a:off x="0" y="749179"/>
            <a:ext cx="43360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Axions are a compelling dark matter candidate with a vibrant and growing community</a:t>
            </a:r>
          </a:p>
          <a:p>
            <a:endParaRPr lang="en-US" sz="1400" dirty="0"/>
          </a:p>
          <a:p>
            <a:r>
              <a:rPr lang="en-US" sz="1400" dirty="0"/>
              <a:t>Workshop Goals:</a:t>
            </a:r>
          </a:p>
          <a:p>
            <a:pPr marL="342900" indent="-342900">
              <a:buAutoNum type="arabicPeriod"/>
            </a:pPr>
            <a:r>
              <a:rPr lang="en-US" sz="1400" dirty="0"/>
              <a:t>Explore the current status of the axion field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Theoretical developments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Astrophysical limits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Status of current experimental efforts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New Concepts</a:t>
            </a:r>
          </a:p>
          <a:p>
            <a:endParaRPr lang="en-US" sz="1400" dirty="0"/>
          </a:p>
          <a:p>
            <a:r>
              <a:rPr lang="en-US" sz="1400" dirty="0"/>
              <a:t>Sponsored by generous contribution from the Heising-Simons Foundation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Originally planned for in-person workshop at the University of Washington in March 2020 (derailed due to Covid-19). Switched to online format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4381A-429A-4C8D-887F-9F5CEB76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65" y="1405812"/>
            <a:ext cx="4587063" cy="2805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EB4DD8-A085-4BF4-B5BC-97A7AB475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686" y="758688"/>
            <a:ext cx="827314" cy="552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917C07-E5C7-464B-A7BD-A04F6653384F}"/>
              </a:ext>
            </a:extLst>
          </p:cNvPr>
          <p:cNvSpPr txBox="1"/>
          <p:nvPr/>
        </p:nvSpPr>
        <p:spPr>
          <a:xfrm>
            <a:off x="4634880" y="4306108"/>
            <a:ext cx="4509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UW in spring is great. Another experience ruined by Covid-19!</a:t>
            </a:r>
          </a:p>
        </p:txBody>
      </p:sp>
    </p:spTree>
    <p:extLst>
      <p:ext uri="{BB962C8B-B14F-4D97-AF65-F5344CB8AC3E}">
        <p14:creationId xmlns:p14="http://schemas.microsoft.com/office/powerpoint/2010/main" val="240826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0F342-4EFB-4218-9E8B-2E726A27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E3539-1863-4622-AC50-7D9CA60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50876"/>
            <a:ext cx="6629400" cy="547934"/>
          </a:xfrm>
        </p:spPr>
        <p:txBody>
          <a:bodyPr/>
          <a:lstStyle/>
          <a:p>
            <a:r>
              <a:rPr lang="en-US" dirty="0"/>
              <a:t>Meeting Logistics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15A06-C566-41B9-B8EE-0C51441F37ED}"/>
              </a:ext>
            </a:extLst>
          </p:cNvPr>
          <p:cNvSpPr txBox="1"/>
          <p:nvPr/>
        </p:nvSpPr>
        <p:spPr>
          <a:xfrm>
            <a:off x="111512" y="854926"/>
            <a:ext cx="8931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Help available any time during the workshop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Assistance with logging into Zoom, accessing Indico site, uploading talks, </a:t>
            </a:r>
            <a:r>
              <a:rPr lang="en-US" sz="1600" dirty="0" err="1"/>
              <a:t>etc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University of Washington Staff available to help </a:t>
            </a:r>
          </a:p>
          <a:p>
            <a:r>
              <a:rPr lang="en-US" sz="1600" dirty="0"/>
              <a:t>Email: </a:t>
            </a:r>
            <a:r>
              <a:rPr lang="en-US" sz="1600" dirty="0">
                <a:hlinkClick r:id="rId2"/>
              </a:rPr>
              <a:t>beyond_gen_2@uw.edu</a:t>
            </a:r>
            <a:endParaRPr lang="en-US" sz="1600" dirty="0"/>
          </a:p>
          <a:p>
            <a:r>
              <a:rPr lang="en-US" sz="1600" dirty="0"/>
              <a:t>Phone: </a:t>
            </a:r>
            <a:r>
              <a:rPr lang="en-US" sz="1600" dirty="0">
                <a:solidFill>
                  <a:srgbClr val="7030A0"/>
                </a:solidFill>
              </a:rPr>
              <a:t>1-206-543-4082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Workshop Schedule on Indico: </a:t>
            </a:r>
            <a:r>
              <a:rPr lang="en-US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indico.fnal.gov/event/22434/"/>
              </a:rPr>
              <a:t>https://indico.fnal.gov/event/22434/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/>
              <a:t>** All times posted on the website are Pacific Standard Time Zone**</a:t>
            </a:r>
          </a:p>
          <a:p>
            <a:r>
              <a:rPr lang="en-US" sz="1600" dirty="0"/>
              <a:t>Morning sessions (7-10 am PST) and Afternoon (4-7 pm PST)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Note: No afternoon session on Tuesday &amp; Wed morning goes to 11 am PST</a:t>
            </a:r>
          </a:p>
          <a:p>
            <a:r>
              <a:rPr lang="en-US" sz="1600" dirty="0"/>
              <a:t>Thursday afternoon: Whitepaper discussion and writing (look towards Snowmass restarting)</a:t>
            </a:r>
          </a:p>
          <a:p>
            <a:endParaRPr lang="en-US" sz="1600" dirty="0"/>
          </a:p>
          <a:p>
            <a:r>
              <a:rPr lang="en-US" sz="1600" dirty="0"/>
              <a:t>Zoom used for all the meeting:</a:t>
            </a:r>
          </a:p>
          <a:p>
            <a:r>
              <a:rPr lang="en-US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https://washington.zoom.us/j/98926070010?pwd=Y21DeEdaQlNzb0U5Rlp3UVR5d3NOQT09</a:t>
            </a:r>
            <a:endParaRPr lang="en-US" sz="1600" dirty="0"/>
          </a:p>
          <a:p>
            <a:r>
              <a:rPr lang="en-US" sz="1600" dirty="0"/>
              <a:t>Meeting ID: 989 2606 0010</a:t>
            </a:r>
          </a:p>
          <a:p>
            <a:r>
              <a:rPr lang="en-US" sz="1600" dirty="0"/>
              <a:t>Passcode: 915860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8859A-78F4-4AA7-9933-113C18FA8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065" y="0"/>
            <a:ext cx="3228392" cy="666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847DF-3630-4044-99F7-443D13507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357" y="1505051"/>
            <a:ext cx="2690467" cy="17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4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0F342-4EFB-4218-9E8B-2E726A27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E3539-1863-4622-AC50-7D9CA60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50876"/>
            <a:ext cx="6629400" cy="547934"/>
          </a:xfrm>
        </p:spPr>
        <p:txBody>
          <a:bodyPr/>
          <a:lstStyle/>
          <a:p>
            <a:r>
              <a:rPr lang="en-US" dirty="0"/>
              <a:t>Meeting Logistics: Schedule and Talk Uploading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124E8-20F2-4E42-8424-B819230D8789}"/>
              </a:ext>
            </a:extLst>
          </p:cNvPr>
          <p:cNvSpPr txBox="1"/>
          <p:nvPr/>
        </p:nvSpPr>
        <p:spPr>
          <a:xfrm>
            <a:off x="106048" y="780584"/>
            <a:ext cx="89319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Workshop Schedule on Indico: </a:t>
            </a:r>
            <a:r>
              <a:rPr lang="en-US" sz="1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https://indico.fnal.gov/event/22434/"/>
              </a:rPr>
              <a:t>https://indico.fnal.gov/event/22434/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/>
              <a:t>Please upload your talk ahead of time (directly or by emailing it to </a:t>
            </a:r>
            <a:r>
              <a:rPr lang="en-US" sz="1400" dirty="0">
                <a:hlinkClick r:id="rId3"/>
              </a:rPr>
              <a:t>beyondgen2@uw.edu</a:t>
            </a:r>
            <a:r>
              <a:rPr lang="en-US" sz="1400" dirty="0"/>
              <a:t>)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Talks will be recorded and uploaded after each session. 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Please let us know ahead of time if you would prefer your talk not to be recorded. </a:t>
            </a:r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266F0-286D-43DB-B171-67966186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" y="1300977"/>
            <a:ext cx="4843123" cy="2929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E6D16-8513-42B8-8102-C658583A9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65" y="1935256"/>
            <a:ext cx="3875087" cy="204564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0AE2DE-5723-49D9-8263-EDE4D00920EA}"/>
              </a:ext>
            </a:extLst>
          </p:cNvPr>
          <p:cNvCxnSpPr>
            <a:cxnSpLocks/>
          </p:cNvCxnSpPr>
          <p:nvPr/>
        </p:nvCxnSpPr>
        <p:spPr>
          <a:xfrm flipV="1">
            <a:off x="4445620" y="2256622"/>
            <a:ext cx="252760" cy="50925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11308A-85A6-42F5-9313-F3547C8F6B01}"/>
              </a:ext>
            </a:extLst>
          </p:cNvPr>
          <p:cNvSpPr txBox="1"/>
          <p:nvPr/>
        </p:nvSpPr>
        <p:spPr>
          <a:xfrm>
            <a:off x="3711498" y="2765872"/>
            <a:ext cx="146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Click “Contribution Details” in Timetable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F73D17-4690-4306-9FEE-2E2ECF8D9CF3}"/>
              </a:ext>
            </a:extLst>
          </p:cNvPr>
          <p:cNvCxnSpPr>
            <a:cxnSpLocks/>
          </p:cNvCxnSpPr>
          <p:nvPr/>
        </p:nvCxnSpPr>
        <p:spPr>
          <a:xfrm flipV="1">
            <a:off x="7846742" y="2703454"/>
            <a:ext cx="252760" cy="50925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13A60C-2025-4F49-A0F9-697A3A3DF95B}"/>
              </a:ext>
            </a:extLst>
          </p:cNvPr>
          <p:cNvSpPr txBox="1"/>
          <p:nvPr/>
        </p:nvSpPr>
        <p:spPr>
          <a:xfrm>
            <a:off x="7239000" y="3197594"/>
            <a:ext cx="146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Click “Upload Files” in the “Manage material” section of your talk</a:t>
            </a:r>
          </a:p>
        </p:txBody>
      </p:sp>
    </p:spTree>
    <p:extLst>
      <p:ext uri="{BB962C8B-B14F-4D97-AF65-F5344CB8AC3E}">
        <p14:creationId xmlns:p14="http://schemas.microsoft.com/office/powerpoint/2010/main" val="107921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0F342-4EFB-4218-9E8B-2E726A27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E3539-1863-4622-AC50-7D9CA60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50876"/>
            <a:ext cx="6629400" cy="547934"/>
          </a:xfrm>
        </p:spPr>
        <p:txBody>
          <a:bodyPr/>
          <a:lstStyle/>
          <a:p>
            <a:r>
              <a:rPr lang="en-US" dirty="0"/>
              <a:t>Meeting Etiquette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124E8-20F2-4E42-8424-B819230D8789}"/>
              </a:ext>
            </a:extLst>
          </p:cNvPr>
          <p:cNvSpPr txBox="1"/>
          <p:nvPr/>
        </p:nvSpPr>
        <p:spPr>
          <a:xfrm>
            <a:off x="111512" y="854926"/>
            <a:ext cx="581350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Would like to preserve the “Workshop” like spirit (lots of discussion)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Talks are between 25-30 min with 20-15 min of discussion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Each session has a moderator. 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Please make sure your line is muted unless called upon during discussion (trying to minimize cross-talk)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Please use the chat feature to add questions during the talk.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At the end of the talk the Moderator will read the questions.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For follow up questions please use “raise hand” feature of Zoom and wait until the Moderator calls you</a:t>
            </a:r>
          </a:p>
          <a:p>
            <a:pPr lvl="1"/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Please keep all comments and discussions on topic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Any offensive comments or images will result in the      attendee being dropped </a:t>
            </a:r>
            <a:r>
              <a:rPr lang="en-US" sz="1400" b="1" u="sng" dirty="0">
                <a:solidFill>
                  <a:srgbClr val="FF0000"/>
                </a:solidFill>
              </a:rPr>
              <a:t>immediately</a:t>
            </a:r>
            <a:r>
              <a:rPr lang="en-US" sz="1400" b="1" dirty="0">
                <a:solidFill>
                  <a:srgbClr val="FF0000"/>
                </a:solidFill>
              </a:rPr>
              <a:t>! 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28905-9580-4989-9E48-03100CAA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40" y="3624263"/>
            <a:ext cx="3552825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04160-EA9E-4261-B14F-7640D54F8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439" y="85390"/>
            <a:ext cx="1687068" cy="36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3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ircraft, transport&#10;&#10;Description automatically generated">
            <a:extLst>
              <a:ext uri="{FF2B5EF4-FFF2-40B4-BE49-F238E27FC236}">
                <a16:creationId xmlns:a16="http://schemas.microsoft.com/office/drawing/2014/main" id="{DF02C421-5B74-4551-A5CB-0F7783B64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05" y="1106811"/>
            <a:ext cx="2070482" cy="1960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979" y="1430494"/>
            <a:ext cx="1142851" cy="13028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59" y="825980"/>
            <a:ext cx="1100409" cy="1283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038" y="2791619"/>
            <a:ext cx="1284991" cy="1284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957" y="3377764"/>
            <a:ext cx="1136756" cy="1222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3213" y="845505"/>
            <a:ext cx="5278846" cy="389391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000" u="sng" dirty="0">
                <a:solidFill>
                  <a:srgbClr val="000000"/>
                </a:solidFill>
                <a:latin typeface="+mj-lt"/>
              </a:rPr>
              <a:t>Why the neutron </a:t>
            </a:r>
            <a:r>
              <a:rPr lang="en-US" sz="1000" u="sng" dirty="0" err="1">
                <a:solidFill>
                  <a:srgbClr val="000000"/>
                </a:solidFill>
                <a:latin typeface="+mj-lt"/>
              </a:rPr>
              <a:t>doesn</a:t>
            </a:r>
            <a:r>
              <a:rPr lang="mr-IN" sz="1000" u="sng" dirty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000" u="sng" dirty="0">
                <a:solidFill>
                  <a:srgbClr val="000000"/>
                </a:solidFill>
                <a:latin typeface="+mj-lt"/>
              </a:rPr>
              <a:t>t have a measurable electric dipole</a:t>
            </a:r>
          </a:p>
          <a:p>
            <a:pPr>
              <a:buFont typeface="Arial"/>
              <a:buChar char="•"/>
            </a:pPr>
            <a:r>
              <a:rPr lang="en-US" sz="1000" u="sng" dirty="0">
                <a:solidFill>
                  <a:srgbClr val="000000"/>
                </a:solidFill>
                <a:latin typeface="+mj-lt"/>
              </a:rPr>
              <a:t>Peccei &amp; Quinn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: Postulated new U(1) symmetry that would be spontaneously broken.</a:t>
            </a:r>
          </a:p>
          <a:p>
            <a:pPr>
              <a:buFont typeface="Arial"/>
              <a:buChar char="•"/>
            </a:pPr>
            <a:r>
              <a:rPr lang="en-US" sz="1000" u="sng" dirty="0">
                <a:solidFill>
                  <a:srgbClr val="000000"/>
                </a:solidFill>
                <a:latin typeface="+mj-lt"/>
              </a:rPr>
              <a:t>Weinberg &amp; </a:t>
            </a:r>
            <a:r>
              <a:rPr lang="en-US" sz="1000" u="sng" dirty="0" err="1">
                <a:solidFill>
                  <a:srgbClr val="000000"/>
                </a:solidFill>
                <a:latin typeface="+mj-lt"/>
              </a:rPr>
              <a:t>Wilczek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: A new Goldstone boson (dubbed the axion)</a:t>
            </a:r>
          </a:p>
          <a:p>
            <a:pPr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Remnant axion vacuum expectation nulls QCD CP violation.</a:t>
            </a:r>
          </a:p>
          <a:p>
            <a:pPr>
              <a:buFont typeface="Arial"/>
              <a:buChar char="•"/>
            </a:pPr>
            <a:r>
              <a:rPr lang="en-US" sz="1000" u="sng" dirty="0">
                <a:solidFill>
                  <a:srgbClr val="0000FF"/>
                </a:solidFill>
                <a:latin typeface="+mj-lt"/>
              </a:rPr>
              <a:t>Only free parameter</a:t>
            </a:r>
            <a:r>
              <a:rPr lang="en-US" sz="1000" dirty="0">
                <a:solidFill>
                  <a:srgbClr val="0000FF"/>
                </a:solidFill>
                <a:latin typeface="+mj-lt"/>
              </a:rPr>
              <a:t>: Symmetry breaking scale (f</a:t>
            </a:r>
            <a:r>
              <a:rPr lang="en-US" sz="1000" baseline="-25000" dirty="0">
                <a:solidFill>
                  <a:srgbClr val="0000FF"/>
                </a:solidFill>
                <a:latin typeface="+mj-lt"/>
              </a:rPr>
              <a:t>a</a:t>
            </a:r>
            <a:r>
              <a:rPr lang="en-US" sz="1000" dirty="0">
                <a:solidFill>
                  <a:srgbClr val="0000FF"/>
                </a:solidFill>
                <a:latin typeface="+mj-lt"/>
              </a:rPr>
              <a:t>)</a:t>
            </a:r>
            <a:r>
              <a:rPr lang="is-IS" sz="1000" dirty="0">
                <a:solidFill>
                  <a:srgbClr val="0000FF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“Invisible Axion”: f</a:t>
            </a:r>
            <a:r>
              <a:rPr lang="en-US" sz="1000" baseline="-250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&gt;&gt; Weak Scale (dark matter candidate) </a:t>
            </a:r>
          </a:p>
          <a:p>
            <a:pPr>
              <a:buFont typeface="Arial"/>
              <a:buChar char="•"/>
            </a:pPr>
            <a:r>
              <a:rPr lang="en-US" sz="1000" u="sng" dirty="0">
                <a:solidFill>
                  <a:srgbClr val="000000"/>
                </a:solidFill>
                <a:latin typeface="+mj-lt"/>
              </a:rPr>
              <a:t>Two general classes of models  </a:t>
            </a:r>
          </a:p>
          <a:p>
            <a:pPr lvl="1">
              <a:buFont typeface="Arial"/>
              <a:buChar char="•"/>
            </a:pPr>
            <a:r>
              <a:rPr lang="en-US" sz="1000" b="1" dirty="0">
                <a:solidFill>
                  <a:srgbClr val="000000"/>
                </a:solidFill>
                <a:latin typeface="+mj-lt"/>
              </a:rPr>
              <a:t>KSVZ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[</a:t>
            </a:r>
            <a:r>
              <a:rPr lang="en-US" sz="1000" dirty="0">
                <a:solidFill>
                  <a:srgbClr val="000000"/>
                </a:solidFill>
              </a:rPr>
              <a:t>Kim (1979), </a:t>
            </a:r>
            <a:r>
              <a:rPr lang="en-US" sz="1000" dirty="0" err="1">
                <a:solidFill>
                  <a:srgbClr val="000000"/>
                </a:solidFill>
              </a:rPr>
              <a:t>Shifman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Vainshtein</a:t>
            </a:r>
            <a:r>
              <a:rPr lang="en-US" sz="1000" dirty="0">
                <a:solidFill>
                  <a:srgbClr val="000000"/>
                </a:solidFill>
              </a:rPr>
              <a:t>, Sakharov (1980)]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lvl="2">
              <a:buFont typeface="Arial"/>
              <a:buChar char="•"/>
            </a:pPr>
            <a:r>
              <a:rPr lang="en-US" sz="1000" i="1" dirty="0">
                <a:solidFill>
                  <a:srgbClr val="000000"/>
                </a:solidFill>
                <a:latin typeface="+mj-lt"/>
              </a:rPr>
              <a:t>Couples to leptons</a:t>
            </a:r>
          </a:p>
          <a:p>
            <a:pPr marL="685800" lvl="2" indent="0">
              <a:buNone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                                  </a:t>
            </a:r>
          </a:p>
          <a:p>
            <a:pPr lvl="1">
              <a:buFont typeface="Arial"/>
              <a:buChar char="•"/>
            </a:pPr>
            <a:r>
              <a:rPr lang="en-US" sz="1000" b="1" dirty="0">
                <a:solidFill>
                  <a:srgbClr val="000000"/>
                </a:solidFill>
                <a:latin typeface="+mj-lt"/>
              </a:rPr>
              <a:t>DFSZ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[</a:t>
            </a:r>
            <a:r>
              <a:rPr lang="en-US" sz="1000" dirty="0">
                <a:solidFill>
                  <a:srgbClr val="000000"/>
                </a:solidFill>
              </a:rPr>
              <a:t>Dine, </a:t>
            </a:r>
            <a:r>
              <a:rPr lang="en-US" sz="1000" dirty="0" err="1">
                <a:solidFill>
                  <a:srgbClr val="000000"/>
                </a:solidFill>
              </a:rPr>
              <a:t>Fischler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Srednicki</a:t>
            </a:r>
            <a:r>
              <a:rPr lang="en-US" sz="1000" dirty="0">
                <a:solidFill>
                  <a:srgbClr val="000000"/>
                </a:solidFill>
              </a:rPr>
              <a:t> (1981), Zhitnitsky (1980)]</a:t>
            </a:r>
          </a:p>
          <a:p>
            <a:pPr lvl="2">
              <a:buFont typeface="Arial"/>
              <a:buChar char="•"/>
            </a:pPr>
            <a:r>
              <a:rPr lang="en-US" sz="1000" i="1" dirty="0">
                <a:solidFill>
                  <a:srgbClr val="000000"/>
                </a:solidFill>
              </a:rPr>
              <a:t>Couples to quarks &amp; leptons</a:t>
            </a:r>
          </a:p>
          <a:p>
            <a:pPr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Pierre </a:t>
            </a:r>
            <a:r>
              <a:rPr lang="en-US" sz="1300" dirty="0" err="1">
                <a:solidFill>
                  <a:srgbClr val="000000"/>
                </a:solidFill>
              </a:rPr>
              <a:t>Sikivie’s</a:t>
            </a:r>
            <a:r>
              <a:rPr lang="en-US" sz="1300" dirty="0">
                <a:solidFill>
                  <a:srgbClr val="000000"/>
                </a:solidFill>
              </a:rPr>
              <a:t> initial papers on a detection strategy began the search in earnest!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5425" y="2087153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Roberto Peccei</a:t>
            </a:r>
          </a:p>
          <a:p>
            <a:pPr algn="ctr"/>
            <a:r>
              <a:rPr lang="en-US" sz="1000" dirty="0"/>
              <a:t>1942-2020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67594" y="2728036"/>
            <a:ext cx="897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Helen Quinn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3598" y="4132728"/>
            <a:ext cx="1166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Steven Weinberg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8277" y="4587099"/>
            <a:ext cx="989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Frank </a:t>
            </a:r>
            <a:r>
              <a:rPr lang="en-US" sz="1000" dirty="0" err="1"/>
              <a:t>Wilczek</a:t>
            </a:r>
            <a:endParaRPr lang="en-US" sz="100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 txBox="1">
            <a:spLocks/>
          </p:cNvSpPr>
          <p:nvPr/>
        </p:nvSpPr>
        <p:spPr>
          <a:xfrm>
            <a:off x="283200" y="70943"/>
            <a:ext cx="8754581" cy="651510"/>
          </a:xfrm>
          <a:prstGeom prst="rect">
            <a:avLst/>
          </a:prstGeom>
          <a:effectLst/>
        </p:spPr>
        <p:txBody>
          <a:bodyPr vert="horz" lIns="0" tIns="0" rIns="0" bIns="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Who ordered the axion?</a:t>
            </a: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D0AD86-525F-4131-854B-8B4E9D1D7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222" y="3326967"/>
            <a:ext cx="1092978" cy="1273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D81E25-4BE4-4AC0-ABC1-CD6813C63E43}"/>
              </a:ext>
            </a:extLst>
          </p:cNvPr>
          <p:cNvSpPr txBox="1"/>
          <p:nvPr/>
        </p:nvSpPr>
        <p:spPr>
          <a:xfrm>
            <a:off x="5290644" y="4587098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Pierre Sikivie</a:t>
            </a:r>
          </a:p>
        </p:txBody>
      </p:sp>
    </p:spTree>
    <p:extLst>
      <p:ext uri="{BB962C8B-B14F-4D97-AF65-F5344CB8AC3E}">
        <p14:creationId xmlns:p14="http://schemas.microsoft.com/office/powerpoint/2010/main" val="384634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00" y="70943"/>
            <a:ext cx="8754581" cy="651510"/>
          </a:xfrm>
        </p:spPr>
        <p:txBody>
          <a:bodyPr anchor="ctr"/>
          <a:lstStyle/>
          <a:p>
            <a:r>
              <a:rPr lang="en-US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Dark Matter Candidate like no other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6E037-44AF-43F7-976C-D5204A5C2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3" y="862650"/>
            <a:ext cx="8931078" cy="33068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66C724-AAC4-4AB2-888A-9A0736B72E5A}"/>
              </a:ext>
            </a:extLst>
          </p:cNvPr>
          <p:cNvSpPr/>
          <p:nvPr/>
        </p:nvSpPr>
        <p:spPr bwMode="auto">
          <a:xfrm>
            <a:off x="192505" y="973983"/>
            <a:ext cx="770020" cy="2848051"/>
          </a:xfrm>
          <a:prstGeom prst="rect">
            <a:avLst/>
          </a:prstGeom>
          <a:noFill/>
          <a:ln w="47625">
            <a:solidFill>
              <a:srgbClr val="0000FF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4" descr="EMagnet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49" y="2157699"/>
            <a:ext cx="2922854" cy="133788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Variety of experiments proposed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84FCFD50-61FB-3944-AB5B-E4D64BA0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28864" y="1080413"/>
            <a:ext cx="4306460" cy="3722280"/>
          </a:xfrm>
          <a:prstGeom prst="rect">
            <a:avLst/>
          </a:prstGeom>
        </p:spPr>
      </p:pic>
      <p:pic>
        <p:nvPicPr>
          <p:cNvPr id="16" name="Content Placeholder 5" descr="Screen Shot 2019-01-13 at 12.44.32 AM.pn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81" b="-33981"/>
          <a:stretch>
            <a:fillRect/>
          </a:stretch>
        </p:blipFill>
        <p:spPr>
          <a:xfrm>
            <a:off x="0" y="710365"/>
            <a:ext cx="2950456" cy="1626887"/>
          </a:xfrm>
        </p:spPr>
      </p:pic>
      <p:sp>
        <p:nvSpPr>
          <p:cNvPr id="4" name="TextBox 3"/>
          <p:cNvSpPr txBox="1"/>
          <p:nvPr/>
        </p:nvSpPr>
        <p:spPr>
          <a:xfrm>
            <a:off x="0" y="735866"/>
            <a:ext cx="5883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Laboratory Experiments: Lasers (light shining through walls) &amp; 5</a:t>
            </a:r>
            <a:r>
              <a:rPr lang="en-US" sz="1200" baseline="30000" dirty="0"/>
              <a:t>th</a:t>
            </a:r>
            <a:r>
              <a:rPr lang="en-US" sz="1200" dirty="0"/>
              <a:t> force experiments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25738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Solar </a:t>
            </a:r>
            <a:r>
              <a:rPr lang="en-US" sz="1200" dirty="0" err="1"/>
              <a:t>Axions</a:t>
            </a:r>
            <a:endParaRPr lang="en-US" sz="1200" dirty="0"/>
          </a:p>
        </p:txBody>
      </p:sp>
      <p:sp>
        <p:nvSpPr>
          <p:cNvPr id="19" name="Line 55"/>
          <p:cNvSpPr>
            <a:spLocks noChangeShapeType="1"/>
          </p:cNvSpPr>
          <p:nvPr/>
        </p:nvSpPr>
        <p:spPr bwMode="auto">
          <a:xfrm>
            <a:off x="211261" y="2565723"/>
            <a:ext cx="1282337" cy="14057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1482349" y="2706300"/>
            <a:ext cx="1237343" cy="14057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859929" y="2321665"/>
            <a:ext cx="586800" cy="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axion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1630456" y="2411478"/>
            <a:ext cx="583051" cy="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rgbClr val="FF1512"/>
                </a:solidFill>
              </a:rPr>
              <a:t>X-ray</a:t>
            </a:r>
          </a:p>
        </p:txBody>
      </p:sp>
      <p:sp>
        <p:nvSpPr>
          <p:cNvPr id="30" name="Text Box 61"/>
          <p:cNvSpPr txBox="1">
            <a:spLocks noChangeArrowheads="1"/>
          </p:cNvSpPr>
          <p:nvPr/>
        </p:nvSpPr>
        <p:spPr bwMode="auto">
          <a:xfrm>
            <a:off x="1184054" y="3030369"/>
            <a:ext cx="748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solidFill>
                  <a:srgbClr val="0000FF"/>
                </a:solidFill>
              </a:rPr>
              <a:t>CAST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3621235"/>
            <a:ext cx="3532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Axions</a:t>
            </a:r>
            <a:r>
              <a:rPr lang="en-US" sz="1200" dirty="0"/>
              <a:t> from Dark Matter (</a:t>
            </a:r>
            <a:r>
              <a:rPr lang="en-US" sz="1200" dirty="0" err="1"/>
              <a:t>Haloscopes</a:t>
            </a:r>
            <a:r>
              <a:rPr lang="en-US" sz="1200" dirty="0"/>
              <a:t>, NMR,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</p:txBody>
      </p:sp>
      <p:pic>
        <p:nvPicPr>
          <p:cNvPr id="33" name="Picture 32" descr="Screen Shot 2019-01-13 at 2.4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" y="3913360"/>
            <a:ext cx="2309016" cy="8555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491" y="3860775"/>
            <a:ext cx="881121" cy="92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0544" y="3334865"/>
            <a:ext cx="1126331" cy="90962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 cmpd="sng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07944" y="3310916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baseline="-25000" dirty="0" err="1"/>
              <a:t>agg</a:t>
            </a:r>
            <a:endParaRPr lang="en-US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F2E4A-86B6-4F2D-850E-57C049D9AFF9}"/>
              </a:ext>
            </a:extLst>
          </p:cNvPr>
          <p:cNvSpPr txBox="1"/>
          <p:nvPr/>
        </p:nvSpPr>
        <p:spPr>
          <a:xfrm rot="19151417">
            <a:off x="7367935" y="2933014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/>
              <a:t>QCD Axion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A530C-A025-494F-8AC2-5560B94330B8}"/>
              </a:ext>
            </a:extLst>
          </p:cNvPr>
          <p:cNvSpPr txBox="1"/>
          <p:nvPr/>
        </p:nvSpPr>
        <p:spPr>
          <a:xfrm>
            <a:off x="5389534" y="108041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Particle Data Group: 2000</a:t>
            </a:r>
          </a:p>
        </p:txBody>
      </p:sp>
    </p:spTree>
    <p:extLst>
      <p:ext uri="{BB962C8B-B14F-4D97-AF65-F5344CB8AC3E}">
        <p14:creationId xmlns:p14="http://schemas.microsoft.com/office/powerpoint/2010/main" val="342055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4" descr="EMagnet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49" y="2157699"/>
            <a:ext cx="2922854" cy="133788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Variety of experiments proposed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84FCFD50-61FB-3944-AB5B-E4D64BA0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9938" y="1429212"/>
            <a:ext cx="4705386" cy="3304870"/>
          </a:xfrm>
          <a:prstGeom prst="rect">
            <a:avLst/>
          </a:prstGeom>
        </p:spPr>
      </p:pic>
      <p:pic>
        <p:nvPicPr>
          <p:cNvPr id="16" name="Content Placeholder 5" descr="Screen Shot 2019-01-13 at 12.44.32 AM.pn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81" b="-33981"/>
          <a:stretch>
            <a:fillRect/>
          </a:stretch>
        </p:blipFill>
        <p:spPr>
          <a:xfrm>
            <a:off x="0" y="710365"/>
            <a:ext cx="2950456" cy="1626887"/>
          </a:xfrm>
        </p:spPr>
      </p:pic>
      <p:sp>
        <p:nvSpPr>
          <p:cNvPr id="4" name="TextBox 3"/>
          <p:cNvSpPr txBox="1"/>
          <p:nvPr/>
        </p:nvSpPr>
        <p:spPr>
          <a:xfrm>
            <a:off x="0" y="735866"/>
            <a:ext cx="5883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Laboratory Experiments: Lasers (light shining through walls) &amp; 5</a:t>
            </a:r>
            <a:r>
              <a:rPr lang="en-US" sz="1200" baseline="30000" dirty="0"/>
              <a:t>th</a:t>
            </a:r>
            <a:r>
              <a:rPr lang="en-US" sz="1200" dirty="0"/>
              <a:t> force experiments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25738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Solar </a:t>
            </a:r>
            <a:r>
              <a:rPr lang="en-US" sz="1200" dirty="0" err="1"/>
              <a:t>Axions</a:t>
            </a:r>
            <a:endParaRPr lang="en-US" sz="1200" dirty="0"/>
          </a:p>
        </p:txBody>
      </p:sp>
      <p:sp>
        <p:nvSpPr>
          <p:cNvPr id="19" name="Line 55"/>
          <p:cNvSpPr>
            <a:spLocks noChangeShapeType="1"/>
          </p:cNvSpPr>
          <p:nvPr/>
        </p:nvSpPr>
        <p:spPr bwMode="auto">
          <a:xfrm>
            <a:off x="211261" y="2565723"/>
            <a:ext cx="1282337" cy="14057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1482349" y="2706300"/>
            <a:ext cx="1237343" cy="14057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859929" y="2321665"/>
            <a:ext cx="586800" cy="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axion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1630456" y="2411478"/>
            <a:ext cx="583051" cy="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rgbClr val="FF1512"/>
                </a:solidFill>
              </a:rPr>
              <a:t>X-ray</a:t>
            </a:r>
          </a:p>
        </p:txBody>
      </p:sp>
      <p:sp>
        <p:nvSpPr>
          <p:cNvPr id="30" name="Text Box 61"/>
          <p:cNvSpPr txBox="1">
            <a:spLocks noChangeArrowheads="1"/>
          </p:cNvSpPr>
          <p:nvPr/>
        </p:nvSpPr>
        <p:spPr bwMode="auto">
          <a:xfrm>
            <a:off x="1184054" y="3030369"/>
            <a:ext cx="748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solidFill>
                  <a:srgbClr val="0000FF"/>
                </a:solidFill>
              </a:rPr>
              <a:t>CAST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3621235"/>
            <a:ext cx="3532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Axions</a:t>
            </a:r>
            <a:r>
              <a:rPr lang="en-US" sz="1200" dirty="0"/>
              <a:t> from Dark Matter (</a:t>
            </a:r>
            <a:r>
              <a:rPr lang="en-US" sz="1200" dirty="0" err="1"/>
              <a:t>Haloscopes</a:t>
            </a:r>
            <a:r>
              <a:rPr lang="en-US" sz="1200" dirty="0"/>
              <a:t>, NMR,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</p:txBody>
      </p:sp>
      <p:pic>
        <p:nvPicPr>
          <p:cNvPr id="33" name="Picture 32" descr="Screen Shot 2019-01-13 at 2.4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" y="3913360"/>
            <a:ext cx="2309016" cy="8555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491" y="3860775"/>
            <a:ext cx="881121" cy="92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0544" y="3334865"/>
            <a:ext cx="1126331" cy="90962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 cmpd="sng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07944" y="3310916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baseline="-25000" dirty="0" err="1"/>
              <a:t>agg</a:t>
            </a:r>
            <a:endParaRPr lang="en-US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F2E4A-86B6-4F2D-850E-57C049D9AFF9}"/>
              </a:ext>
            </a:extLst>
          </p:cNvPr>
          <p:cNvSpPr txBox="1"/>
          <p:nvPr/>
        </p:nvSpPr>
        <p:spPr>
          <a:xfrm rot="19151417">
            <a:off x="7367935" y="2933014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/>
              <a:t>QCD Axion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A530C-A025-494F-8AC2-5560B94330B8}"/>
              </a:ext>
            </a:extLst>
          </p:cNvPr>
          <p:cNvSpPr txBox="1"/>
          <p:nvPr/>
        </p:nvSpPr>
        <p:spPr>
          <a:xfrm>
            <a:off x="5389534" y="108041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Particle Data Group: 2014</a:t>
            </a:r>
          </a:p>
        </p:txBody>
      </p:sp>
    </p:spTree>
    <p:extLst>
      <p:ext uri="{BB962C8B-B14F-4D97-AF65-F5344CB8AC3E}">
        <p14:creationId xmlns:p14="http://schemas.microsoft.com/office/powerpoint/2010/main" val="251533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LNL-PPT-UNC-Template-2015-V07.06-2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2C0C409D15846B22A3E28E5C3867E" ma:contentTypeVersion="11" ma:contentTypeDescription="Create a new document." ma:contentTypeScope="" ma:versionID="234f1fc89a39ad7e264c607135cdc84b">
  <xsd:schema xmlns:xsd="http://www.w3.org/2001/XMLSchema" xmlns:xs="http://www.w3.org/2001/XMLSchema" xmlns:p="http://schemas.microsoft.com/office/2006/metadata/properties" xmlns:ns3="ab285c80-b7af-46e7-b9bb-054acdb0c384" xmlns:ns4="39d22158-14c6-450f-a1b3-cc39ff917f42" targetNamespace="http://schemas.microsoft.com/office/2006/metadata/properties" ma:root="true" ma:fieldsID="34e8b9942181d01a79b40441e6a1e955" ns3:_="" ns4:_="">
    <xsd:import namespace="ab285c80-b7af-46e7-b9bb-054acdb0c384"/>
    <xsd:import namespace="39d22158-14c6-450f-a1b3-cc39ff917f4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85c80-b7af-46e7-b9bb-054acdb0c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2158-14c6-450f-a1b3-cc39ff917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107A59-61B9-4525-A29C-9CDC2C629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69255-E57C-4B8E-83BC-2951D2DB2A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15B456-3F92-4F3C-8D29-12BCD6B2F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85c80-b7af-46e7-b9bb-054acdb0c384"/>
    <ds:schemaRef ds:uri="39d22158-14c6-450f-a1b3-cc39ff917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2015_PPT_UNC_V8.24_wide-16x9-1</Template>
  <TotalTime>5906</TotalTime>
  <Words>766</Words>
  <Application>Microsoft Office PowerPoint</Application>
  <PresentationFormat>On-screen Show (16:9)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Wingdings</vt:lpstr>
      <vt:lpstr>Wingdings 2</vt:lpstr>
      <vt:lpstr>LLNL-PPT-UNC-Template-2015-V07.06-2-16x9</vt:lpstr>
      <vt:lpstr>PowerPoint Presentation</vt:lpstr>
      <vt:lpstr>Welcome</vt:lpstr>
      <vt:lpstr>Meeting Logistics</vt:lpstr>
      <vt:lpstr>Meeting Logistics: Schedule and Talk Uploading</vt:lpstr>
      <vt:lpstr>Meeting Etiquette</vt:lpstr>
      <vt:lpstr>PowerPoint Presentation</vt:lpstr>
      <vt:lpstr>A Dark Matter Candidate like no other</vt:lpstr>
      <vt:lpstr>Variety of experiments proposed</vt:lpstr>
      <vt:lpstr>Variety of experiments proposed</vt:lpstr>
      <vt:lpstr>Variety of experiments proposed</vt:lpstr>
      <vt:lpstr>New ideas are rapidly being generated and prototyped</vt:lpstr>
      <vt:lpstr>PowerPoint Presentation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Woollett, Nathan</dc:creator>
  <cp:lastModifiedBy>Carosi, Gianpaolo P.</cp:lastModifiedBy>
  <cp:revision>57</cp:revision>
  <cp:lastPrinted>2015-04-28T22:04:16Z</cp:lastPrinted>
  <dcterms:created xsi:type="dcterms:W3CDTF">2018-02-21T00:12:25Z</dcterms:created>
  <dcterms:modified xsi:type="dcterms:W3CDTF">2021-01-25T07:46:27Z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0x0101002DF2C0C409D15846B22A3E28E5C3867E</vt:lpwstr>
  </property>
</Properties>
</file>