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6" r:id="rId3"/>
  </p:sldMasterIdLst>
  <p:notesMasterIdLst>
    <p:notesMasterId r:id="rId36"/>
  </p:notesMasterIdLst>
  <p:sldIdLst>
    <p:sldId id="924" r:id="rId4"/>
    <p:sldId id="974" r:id="rId5"/>
    <p:sldId id="977" r:id="rId6"/>
    <p:sldId id="975" r:id="rId7"/>
    <p:sldId id="408" r:id="rId8"/>
    <p:sldId id="878" r:id="rId9"/>
    <p:sldId id="879" r:id="rId10"/>
    <p:sldId id="978" r:id="rId11"/>
    <p:sldId id="979" r:id="rId12"/>
    <p:sldId id="980" r:id="rId13"/>
    <p:sldId id="1004" r:id="rId14"/>
    <p:sldId id="1003" r:id="rId15"/>
    <p:sldId id="976" r:id="rId16"/>
    <p:sldId id="904" r:id="rId17"/>
    <p:sldId id="862" r:id="rId18"/>
    <p:sldId id="868" r:id="rId19"/>
    <p:sldId id="869" r:id="rId20"/>
    <p:sldId id="917" r:id="rId21"/>
    <p:sldId id="1002" r:id="rId22"/>
    <p:sldId id="270" r:id="rId23"/>
    <p:sldId id="1000" r:id="rId24"/>
    <p:sldId id="1023" r:id="rId25"/>
    <p:sldId id="1010" r:id="rId26"/>
    <p:sldId id="933" r:id="rId27"/>
    <p:sldId id="983" r:id="rId28"/>
    <p:sldId id="984" r:id="rId29"/>
    <p:sldId id="1011" r:id="rId30"/>
    <p:sldId id="985" r:id="rId31"/>
    <p:sldId id="987" r:id="rId32"/>
    <p:sldId id="1018" r:id="rId33"/>
    <p:sldId id="1013" r:id="rId34"/>
    <p:sldId id="102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y Budker" initials="DB" lastIdx="1" clrIdx="0">
    <p:extLst>
      <p:ext uri="{19B8F6BF-5375-455C-9EA6-DF929625EA0E}">
        <p15:presenceInfo xmlns:p15="http://schemas.microsoft.com/office/powerpoint/2012/main" userId="Dmitry Bud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56"/>
    <p:restoredTop sz="91654"/>
  </p:normalViewPr>
  <p:slideViewPr>
    <p:cSldViewPr snapToGrid="0" snapToObjects="1">
      <p:cViewPr varScale="1">
        <p:scale>
          <a:sx n="81" d="100"/>
          <a:sy n="81" d="100"/>
        </p:scale>
        <p:origin x="216" y="560"/>
      </p:cViewPr>
      <p:guideLst/>
    </p:cSldViewPr>
  </p:slideViewPr>
  <p:outlineViewPr>
    <p:cViewPr>
      <p:scale>
        <a:sx n="33" d="100"/>
        <a:sy n="33" d="100"/>
      </p:scale>
      <p:origin x="0" y="-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5T10:32:57.576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1572F-C7BE-1643-A8E5-886E7A938201}" type="datetimeFigureOut">
              <a:rPr lang="en-US" smtClean="0"/>
              <a:t>1/25/21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30365-AED5-534F-936A-C595520F0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1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30365-AED5-534F-936A-C595520F05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61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30365-AED5-534F-936A-C595520F05A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3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Concentrate on the electric and gradient couplings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374-A4CF-364C-ABCE-EC98A9462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63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Results! Name the PI and when the results were/will be published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374-A4CF-364C-ABCE-EC98A9462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427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318D374-A4CF-364C-ABCE-EC98A946264B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65690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ways to search for axions: CASPEr</a:t>
            </a:r>
            <a:r>
              <a:rPr lang="en-US" baseline="0" dirty="0"/>
              <a:t> Electric and CASPEr Wind</a:t>
            </a:r>
          </a:p>
          <a:p>
            <a:endParaRPr lang="en-US" baseline="0" dirty="0"/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CASPEr-E: Boston; CASPEr-grads: Mainz; R&amp;D: Berkeley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5C73B4-4B99-7549-BCDA-9BEBC5BB3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139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30365-AED5-534F-936A-C595520F05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00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0365-AED5-534F-936A-C595520F0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060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0365-AED5-534F-936A-C595520F0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255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presence of the </a:t>
            </a:r>
            <a:r>
              <a:rPr lang="en-US" dirty="0" err="1"/>
              <a:t>dilaton</a:t>
            </a:r>
            <a:r>
              <a:rPr lang="en-US" dirty="0"/>
              <a:t> field causes oscillation of \alpha at a</a:t>
            </a:r>
            <a:r>
              <a:rPr lang="en-US" baseline="0" dirty="0"/>
              <a:t> frequency equal to the mass of the </a:t>
            </a:r>
            <a:r>
              <a:rPr lang="en-US" baseline="0" dirty="0" err="1"/>
              <a:t>dilaton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C73B4-4B99-7549-BCDA-9BEBC5BB3D1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2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16" tIns="0" rIns="45716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39AD-17D1-8E49-9D56-9BA5F8C62494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7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023" indent="0" algn="ctr">
              <a:buNone/>
            </a:lvl2pPr>
            <a:lvl3pPr marL="914044" indent="0" algn="ctr">
              <a:buNone/>
            </a:lvl3pPr>
            <a:lvl4pPr marL="1371067" indent="0" algn="ctr">
              <a:buNone/>
            </a:lvl4pPr>
            <a:lvl5pPr marL="1828089" indent="0" algn="ctr">
              <a:buNone/>
            </a:lvl5pPr>
            <a:lvl6pPr marL="2285111" indent="0" algn="ctr">
              <a:buNone/>
            </a:lvl6pPr>
            <a:lvl7pPr marL="2742133" indent="0" algn="ctr">
              <a:buNone/>
            </a:lvl7pPr>
            <a:lvl8pPr marL="3199136" indent="0" algn="ctr">
              <a:buNone/>
            </a:lvl8pPr>
            <a:lvl9pPr marL="3656173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5A28F-AB3C-FE4B-9FCD-5052E9A27484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8471-D077-D94B-99E9-69C3BD1F047E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1188720" y="1154430"/>
            <a:ext cx="9829800" cy="2320290"/>
          </a:xfrm>
          <a:prstGeom prst="rect">
            <a:avLst/>
          </a:prstGeom>
          <a:ln>
            <a:miter lim="400000"/>
          </a:ln>
        </p:spPr>
        <p:txBody>
          <a:bodyPr anchor="b"/>
          <a:lstStyle>
            <a:lvl1pPr marL="0" indent="0" defTabSz="422753">
              <a:defRPr sz="5800">
                <a:uFillTx/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lvl="0">
              <a:defRPr sz="1800"/>
            </a:pPr>
            <a:r>
              <a:rPr sz="5800"/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1188720" y="3531870"/>
            <a:ext cx="9829800" cy="800100"/>
          </a:xfrm>
          <a:prstGeom prst="rect">
            <a:avLst/>
          </a:prstGeom>
          <a:ln>
            <a:miter lim="400000"/>
          </a:ln>
        </p:spPr>
        <p:txBody>
          <a:bodyPr/>
          <a:lstStyle>
            <a:lvl1pPr marL="0" indent="0" algn="ctr" defTabSz="422753">
              <a:spcBef>
                <a:spcPts val="0"/>
              </a:spcBef>
              <a:buSzTx/>
              <a:buNone/>
              <a:defRPr sz="2300"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0" indent="0" algn="ctr" defTabSz="422753">
              <a:spcBef>
                <a:spcPts val="0"/>
              </a:spcBef>
              <a:buSzTx/>
              <a:buNone/>
              <a:defRPr sz="2300"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0" indent="0" algn="ctr" defTabSz="422753">
              <a:spcBef>
                <a:spcPts val="0"/>
              </a:spcBef>
              <a:buSzTx/>
              <a:buNone/>
              <a:defRPr sz="2300"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0" indent="0" algn="ctr" defTabSz="422753">
              <a:spcBef>
                <a:spcPts val="0"/>
              </a:spcBef>
              <a:buSzTx/>
              <a:buNone/>
              <a:defRPr sz="2300"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0" indent="0" algn="ctr" defTabSz="422753">
              <a:spcBef>
                <a:spcPts val="0"/>
              </a:spcBef>
              <a:buSzTx/>
              <a:buNone/>
              <a:defRPr sz="2300">
                <a:uFillTx/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pPr lvl="0">
              <a:defRPr sz="1800"/>
            </a:pPr>
            <a:r>
              <a:rPr sz="2300"/>
              <a:t>Body Level One</a:t>
            </a:r>
          </a:p>
          <a:p>
            <a:pPr lvl="1">
              <a:defRPr sz="1800"/>
            </a:pPr>
            <a:r>
              <a:rPr sz="2300"/>
              <a:t>Body Level Two</a:t>
            </a:r>
          </a:p>
          <a:p>
            <a:pPr lvl="2">
              <a:defRPr sz="1800"/>
            </a:pPr>
            <a:r>
              <a:rPr sz="2300"/>
              <a:t>Body Level Three</a:t>
            </a:r>
          </a:p>
          <a:p>
            <a:pPr lvl="3">
              <a:defRPr sz="1800"/>
            </a:pPr>
            <a:r>
              <a:rPr sz="2300"/>
              <a:t>Body Level Four</a:t>
            </a:r>
          </a:p>
          <a:p>
            <a:pPr lvl="4">
              <a:defRPr sz="1800"/>
            </a:pPr>
            <a:r>
              <a:rPr sz="2300"/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5920813" y="6549395"/>
            <a:ext cx="319909" cy="238527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defTabSz="422753">
              <a:defRPr sz="11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696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16" tIns="0" rIns="45716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32D0-4297-0048-AD7C-7AB189ECA415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7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023" indent="0" algn="ctr">
              <a:buNone/>
            </a:lvl2pPr>
            <a:lvl3pPr marL="914044" indent="0" algn="ctr">
              <a:buNone/>
            </a:lvl3pPr>
            <a:lvl4pPr marL="1371067" indent="0" algn="ctr">
              <a:buNone/>
            </a:lvl4pPr>
            <a:lvl5pPr marL="1828089" indent="0" algn="ctr">
              <a:buNone/>
            </a:lvl5pPr>
            <a:lvl6pPr marL="2285111" indent="0" algn="ctr">
              <a:buNone/>
            </a:lvl6pPr>
            <a:lvl7pPr marL="2742133" indent="0" algn="ctr">
              <a:buNone/>
            </a:lvl7pPr>
            <a:lvl8pPr marL="3199136" indent="0" algn="ctr">
              <a:buNone/>
            </a:lvl8pPr>
            <a:lvl9pPr marL="3656173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08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AD7C-4387-8742-9026-A7A776C015FE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7"/>
            <a:ext cx="9448800" cy="1509712"/>
          </a:xfrm>
        </p:spPr>
        <p:txBody>
          <a:bodyPr anchor="t"/>
          <a:lstStyle>
            <a:lvl1pPr marL="73146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4329-3A1F-DD44-895E-2F93B57AACE1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80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19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7BD7-9916-5142-9145-C3CF3C0CD6B2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50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18" y="1535150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37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8" y="2362237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CF77-DAF5-4A45-9D0F-5041E1BED81F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0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EC6D-F4AD-3F40-B01B-1263042A67E6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2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864-9518-9B44-A01F-FDB65A547DEC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F14E-AFB8-2C42-9352-D4597C7F08C0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3"/>
            <a:ext cx="4011084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9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D0A-ECB0-3B4F-9028-43FDF55255F0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16" rIns="45716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9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16" tIns="45716" rIns="45716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A814-FD9E-9E4B-A7C0-A0CB8E850565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5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227-B155-D34A-9C39-E49E51CA60BF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0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A05EF-A625-4B4A-B22B-312CD8E0D235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188720" y="182881"/>
            <a:ext cx="9829800" cy="1714500"/>
          </a:xfrm>
          <a:prstGeom prst="rect">
            <a:avLst/>
          </a:prstGeom>
          <a:ln>
            <a:miter lim="400000"/>
          </a:ln>
        </p:spPr>
        <p:txBody>
          <a:bodyPr anchor="ctr"/>
          <a:lstStyle>
            <a:lvl1pPr marL="0" indent="0" defTabSz="422739">
              <a:defRPr sz="58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8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188720" y="1943100"/>
            <a:ext cx="9829800" cy="4023360"/>
          </a:xfrm>
          <a:prstGeom prst="rect">
            <a:avLst/>
          </a:prstGeom>
          <a:ln>
            <a:miter lim="400000"/>
          </a:ln>
        </p:spPr>
        <p:txBody>
          <a:bodyPr anchor="ctr"/>
          <a:lstStyle>
            <a:lvl1pPr marL="628418" indent="-399897" defTabSz="422739">
              <a:spcBef>
                <a:spcPts val="1620"/>
              </a:spcBef>
              <a:buSzPct val="171000"/>
              <a:defRPr sz="29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936913" indent="-399897" defTabSz="422739">
              <a:spcBef>
                <a:spcPts val="1620"/>
              </a:spcBef>
              <a:buSzPct val="171000"/>
              <a:defRPr sz="29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245393" indent="-399897" defTabSz="422739">
              <a:spcBef>
                <a:spcPts val="1620"/>
              </a:spcBef>
              <a:buSzPct val="171000"/>
              <a:defRPr sz="29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565304" indent="-399897" defTabSz="422739">
              <a:spcBef>
                <a:spcPts val="1620"/>
              </a:spcBef>
              <a:buSzPct val="171000"/>
              <a:defRPr sz="29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1873821" indent="-399897" defTabSz="422739">
              <a:spcBef>
                <a:spcPts val="1620"/>
              </a:spcBef>
              <a:buSzPct val="171000"/>
              <a:defRPr sz="29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5960381" y="6549396"/>
            <a:ext cx="240772" cy="238527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defTabSz="422739">
              <a:defRPr sz="11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2457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16" tIns="0" rIns="45716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E540-46C1-2E4E-B80D-BBA9AD9ADE91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7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767" indent="0" algn="ctr">
              <a:buNone/>
            </a:lvl2pPr>
            <a:lvl3pPr marL="685533" indent="0" algn="ctr">
              <a:buNone/>
            </a:lvl3pPr>
            <a:lvl4pPr marL="1028300" indent="0" algn="ctr">
              <a:buNone/>
            </a:lvl4pPr>
            <a:lvl5pPr marL="1371067" indent="0" algn="ctr">
              <a:buNone/>
            </a:lvl5pPr>
            <a:lvl6pPr marL="1713833" indent="0" algn="ctr">
              <a:buNone/>
            </a:lvl6pPr>
            <a:lvl7pPr marL="2056600" indent="0" algn="ctr">
              <a:buNone/>
            </a:lvl7pPr>
            <a:lvl8pPr marL="2399352" indent="0" algn="ctr">
              <a:buNone/>
            </a:lvl8pPr>
            <a:lvl9pPr marL="274213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34655-A6C8-454C-8CE1-7FD82D77477C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7"/>
            <a:ext cx="9448800" cy="1509712"/>
          </a:xfrm>
        </p:spPr>
        <p:txBody>
          <a:bodyPr anchor="t"/>
          <a:lstStyle>
            <a:lvl1pPr marL="54860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4535-E6D2-2A47-98E3-AF1CF066524A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8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86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9875-8B35-6844-B080-6DDBB36EEC36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3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52"/>
            <a:ext cx="5386917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20" y="1535152"/>
            <a:ext cx="5389033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39"/>
            <a:ext cx="5386917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362239"/>
            <a:ext cx="5389033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3A42-FC9D-CE4E-9044-2EE450A2C57F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7"/>
            <a:ext cx="9448800" cy="1509712"/>
          </a:xfrm>
        </p:spPr>
        <p:txBody>
          <a:bodyPr anchor="t"/>
          <a:lstStyle>
            <a:lvl1pPr marL="73146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8872-9D05-E646-8B24-8F267D42B610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80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7144-166E-F14B-97BA-56F593523853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DB542-2259-BE44-8AD5-41D913A27DF0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5"/>
            <a:ext cx="4011084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10" y="1524003"/>
            <a:ext cx="4011084" cy="4602163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1660-3363-FF41-BD2D-05518FAE47BF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16" rIns="45716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9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16" tIns="45716" rIns="45716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822B-EDDF-E046-A5A3-0D7696ABCDD5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9E17-0504-0948-BA66-56C5FD5E5F4E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0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4266-4C88-744E-9455-AD24E93C1F40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0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A650-3FE5-7541-B531-C184FCB1FFB8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50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18" y="1535150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37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8" y="2362237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8B449-70B4-834D-8440-B0E1EBC06184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880A-3457-E04E-8C59-1E13ADB489F0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FF14-C3A9-B841-B971-55883BCBEAC0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3"/>
            <a:ext cx="4011084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9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2C1-0C87-1940-97A8-01B45DA16AE4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16" rIns="45716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9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16" tIns="45716" rIns="45716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422A-6A08-584B-A3BA-D398359BF30D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 lIns="91436" tIns="45716" rIns="91436" bIns="457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3" y="6416680"/>
            <a:ext cx="2844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044"/>
            <a:fld id="{2BEC6F7B-8C95-2448-B3C4-749C90E8660C}" type="datetime1">
              <a:rPr lang="en-US" smtClean="0">
                <a:solidFill>
                  <a:prstClr val="white">
                    <a:shade val="50000"/>
                  </a:prstClr>
                </a:solidFill>
                <a:sym typeface="Helvetica"/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7" y="6416680"/>
            <a:ext cx="3860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044"/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80"/>
            <a:ext cx="1016000" cy="365125"/>
          </a:xfrm>
          <a:prstGeom prst="rect">
            <a:avLst/>
          </a:prstGeom>
        </p:spPr>
        <p:txBody>
          <a:bodyPr vert="horz" lIns="0" tIns="45716" rIns="0" bIns="45716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044"/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ea typeface="Helvetica"/>
                <a:cs typeface="Helvetica"/>
                <a:sym typeface="Helvetica"/>
              </a:rPr>
              <a:pPr defTabSz="914044"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5996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425" indent="-411322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25" indent="-28334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10" indent="-22851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780" indent="-182809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727" indent="-182809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083" indent="-182809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188" indent="-18280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6274" indent="-18280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7363" indent="-18280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 lIns="91436" tIns="45716" rIns="91436" bIns="457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3" y="6416680"/>
            <a:ext cx="2844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044"/>
            <a:fld id="{6A078F1A-1306-8048-BED9-CD04C441C595}" type="datetime1">
              <a:rPr lang="en-US" smtClean="0">
                <a:solidFill>
                  <a:prstClr val="white">
                    <a:shade val="50000"/>
                  </a:prstClr>
                </a:solidFill>
                <a:ea typeface="Helvetica"/>
                <a:cs typeface="Helvetica"/>
                <a:sym typeface="Helvetica"/>
              </a:rPr>
              <a:pPr defTabSz="914044"/>
              <a:t>1/25/21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7" y="6416680"/>
            <a:ext cx="3860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044"/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80"/>
            <a:ext cx="1016000" cy="365125"/>
          </a:xfrm>
          <a:prstGeom prst="rect">
            <a:avLst/>
          </a:prstGeom>
        </p:spPr>
        <p:txBody>
          <a:bodyPr vert="horz" lIns="0" tIns="45716" rIns="0" bIns="45716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044"/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ea typeface="Helvetica"/>
                <a:cs typeface="Helvetica"/>
                <a:sym typeface="Helvetica"/>
              </a:rPr>
              <a:pPr defTabSz="914044"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59346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425" indent="-411322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25" indent="-28334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10" indent="-22851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780" indent="-182809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727" indent="-182809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083" indent="-182809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188" indent="-18280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6274" indent="-18280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7363" indent="-18280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 lIns="91436" tIns="45716" rIns="91436" bIns="457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3" y="6416682"/>
            <a:ext cx="2844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fld id="{1A53347A-0752-7B42-B69C-5AB05E5B7DB8}" type="datetime1">
              <a:rPr lang="en-US" smtClean="0">
                <a:solidFill>
                  <a:prstClr val="white">
                    <a:shade val="50000"/>
                  </a:prstClr>
                </a:solidFill>
                <a:sym typeface="Helvetica"/>
              </a:rPr>
              <a:t>1/25/21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7" y="6416682"/>
            <a:ext cx="3860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82"/>
            <a:ext cx="1016000" cy="365125"/>
          </a:xfrm>
          <a:prstGeom prst="rect">
            <a:avLst/>
          </a:prstGeom>
        </p:spPr>
        <p:txBody>
          <a:bodyPr vert="horz" lIns="0" tIns="45716" rIns="0" bIns="45716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ea typeface="Helvetica"/>
                <a:cs typeface="Helvetica"/>
                <a:sym typeface="Helvetica"/>
              </a:rPr>
              <a:pPr defTabSz="685533"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22218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hf hdr="0" ftr="0" dt="0"/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319" indent="-308492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244" indent="-212511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058" indent="-171383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585" indent="-137107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8545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062" indent="-137107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3891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4706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5522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901.10843" TargetMode="External"/><Relationship Id="rId3" Type="http://schemas.openxmlformats.org/officeDocument/2006/relationships/audio" Target="../media/audio1.wav"/><Relationship Id="rId7" Type="http://schemas.openxmlformats.org/officeDocument/2006/relationships/hyperlink" Target="https://journals.aps.org/prl/abstract/10.1103/PhysRevLett.122.19130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rxiv.org/abs/1902.04644" TargetMode="External"/><Relationship Id="rId5" Type="http://schemas.openxmlformats.org/officeDocument/2006/relationships/hyperlink" Target="https://advances.sciencemag.org/content/5/10/eaax4539" TargetMode="External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rxiv.org/abs/1905.13650" TargetMode="Externa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://arxiv.org/abs/1405.292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2005-019-0260-3#citeas" TargetMode="External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hyperlink" Target="https://arxiv.org/abs/1902.0821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udker.uni-mainz.de/wp-content/uploads/2016/01/Antypas2015.jpg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arxiv.org/abs/1905.0296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2.0151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2.01335" TargetMode="External"/><Relationship Id="rId2" Type="http://schemas.openxmlformats.org/officeDocument/2006/relationships/hyperlink" Target="https://doi.org/10.1002/andp.20190056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1.01241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rxiv.org/abs/2101.01241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76ADCBFC-F9FA-FE4C-8388-1287C02645D1}"/>
              </a:ext>
            </a:extLst>
          </p:cNvPr>
          <p:cNvSpPr txBox="1">
            <a:spLocks/>
          </p:cNvSpPr>
          <p:nvPr/>
        </p:nvSpPr>
        <p:spPr>
          <a:xfrm>
            <a:off x="0" y="5092657"/>
            <a:ext cx="12192000" cy="1722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b="1" dirty="0">
                <a:solidFill>
                  <a:srgbClr val="FFFF00"/>
                </a:solidFill>
                <a:latin typeface="Times" pitchFamily="18" charset="0"/>
                <a:cs typeface="Times" pitchFamily="18" charset="0"/>
              </a:rPr>
              <a:t>For the CASPEr collaboration: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Dmitry Budker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Helmholtz Institute, Johannes Gutenberg University, Mainz;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Department of Physics, UC Berkeley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2BCB2-DE8C-EF41-8B6B-D036B936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BED74-325D-2C47-84EB-5EE4DC891CDD}"/>
              </a:ext>
            </a:extLst>
          </p:cNvPr>
          <p:cNvSpPr/>
          <p:nvPr/>
        </p:nvSpPr>
        <p:spPr>
          <a:xfrm>
            <a:off x="357089" y="9722"/>
            <a:ext cx="114778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rgbClr val="FFFF00"/>
                </a:solidFill>
              </a:rPr>
              <a:t>C</a:t>
            </a:r>
            <a:r>
              <a:rPr lang="en-US" sz="4400" dirty="0">
                <a:solidFill>
                  <a:prstClr val="white"/>
                </a:solidFill>
              </a:rPr>
              <a:t>osmic </a:t>
            </a:r>
            <a:r>
              <a:rPr lang="en-US" sz="4400" dirty="0">
                <a:solidFill>
                  <a:srgbClr val="FFFF00"/>
                </a:solidFill>
              </a:rPr>
              <a:t>A</a:t>
            </a:r>
            <a:r>
              <a:rPr lang="en-US" sz="4400" dirty="0">
                <a:solidFill>
                  <a:prstClr val="white"/>
                </a:solidFill>
              </a:rPr>
              <a:t>xion </a:t>
            </a:r>
            <a:r>
              <a:rPr lang="en-US" sz="4400" dirty="0">
                <a:solidFill>
                  <a:srgbClr val="FFFF00"/>
                </a:solidFill>
              </a:rPr>
              <a:t>S</a:t>
            </a:r>
            <a:r>
              <a:rPr lang="en-US" sz="4400" dirty="0">
                <a:solidFill>
                  <a:prstClr val="white"/>
                </a:solidFill>
              </a:rPr>
              <a:t>pin-</a:t>
            </a:r>
            <a:r>
              <a:rPr lang="en-US" sz="4400" dirty="0">
                <a:solidFill>
                  <a:srgbClr val="FFFF00"/>
                </a:solidFill>
              </a:rPr>
              <a:t>P</a:t>
            </a:r>
            <a:r>
              <a:rPr lang="en-US" sz="4400" dirty="0">
                <a:solidFill>
                  <a:prstClr val="white"/>
                </a:solidFill>
              </a:rPr>
              <a:t>recession </a:t>
            </a:r>
            <a:r>
              <a:rPr lang="en-US" sz="4400" dirty="0">
                <a:solidFill>
                  <a:srgbClr val="FFFF00"/>
                </a:solidFill>
              </a:rPr>
              <a:t>E</a:t>
            </a:r>
            <a:r>
              <a:rPr lang="en-US" sz="4400" dirty="0">
                <a:solidFill>
                  <a:prstClr val="white"/>
                </a:solidFill>
              </a:rPr>
              <a:t>xpe</a:t>
            </a:r>
            <a:r>
              <a:rPr lang="en-US" sz="4400" dirty="0">
                <a:solidFill>
                  <a:srgbClr val="FFFF00"/>
                </a:solidFill>
              </a:rPr>
              <a:t>r</a:t>
            </a:r>
            <a:r>
              <a:rPr lang="en-US" sz="4400" dirty="0">
                <a:solidFill>
                  <a:prstClr val="white"/>
                </a:solidFill>
              </a:rPr>
              <a:t>iment(s)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6391E4-D094-3544-B7FC-785278641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3" y="3026403"/>
            <a:ext cx="803035" cy="730669"/>
          </a:xfrm>
          <a:prstGeom prst="rect">
            <a:avLst/>
          </a:prstGeom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2DED2CA1-E3B2-A749-828B-7133BE9D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213" y="2481942"/>
            <a:ext cx="3907574" cy="26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81E063A-08EF-2D4C-A91E-0845D766558A}"/>
              </a:ext>
            </a:extLst>
          </p:cNvPr>
          <p:cNvGrpSpPr/>
          <p:nvPr/>
        </p:nvGrpSpPr>
        <p:grpSpPr>
          <a:xfrm>
            <a:off x="230987" y="855316"/>
            <a:ext cx="11720081" cy="1520416"/>
            <a:chOff x="230987" y="1795844"/>
            <a:chExt cx="11720081" cy="1520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55DFC3-B34D-FA40-B4D2-05DCC6328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658" y="1795844"/>
              <a:ext cx="2873919" cy="151505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9948A78-5B2F-6947-8E52-071EFF8C6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987" y="1795844"/>
              <a:ext cx="2252823" cy="151505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97C8E1E-0F37-3F47-827C-4E8DA5D4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425" y="1795844"/>
              <a:ext cx="3093940" cy="149688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B42CC5F-38A4-A14C-B21D-51EE66DF5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10213" y="1795844"/>
              <a:ext cx="2140855" cy="1520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AE5B-D8D9-D34F-B7CF-F8EA7C25C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126" y="0"/>
            <a:ext cx="5281749" cy="520018"/>
          </a:xfrm>
        </p:spPr>
        <p:txBody>
          <a:bodyPr>
            <a:normAutofit fontScale="90000"/>
          </a:bodyPr>
          <a:lstStyle/>
          <a:p>
            <a:r>
              <a:rPr lang="en-US" dirty="0"/>
              <a:t>CASPEr-Boston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C8F5B8-2E6A-8D4E-B1C2-679BFF225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4EDDD-6005-8442-852F-D29D6E1E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063" y="568552"/>
            <a:ext cx="10210800" cy="563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9DE281-DB1A-4845-B2DB-9731DBE85076}"/>
              </a:ext>
            </a:extLst>
          </p:cNvPr>
          <p:cNvSpPr txBox="1"/>
          <p:nvPr/>
        </p:nvSpPr>
        <p:spPr>
          <a:xfrm>
            <a:off x="0" y="6478738"/>
            <a:ext cx="1410789" cy="379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Sushkov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BEF2F5-4DDF-2842-A9A1-0D9AC59E20D9}"/>
              </a:ext>
            </a:extLst>
          </p:cNvPr>
          <p:cNvSpPr txBox="1"/>
          <p:nvPr/>
        </p:nvSpPr>
        <p:spPr>
          <a:xfrm>
            <a:off x="4454435" y="6324212"/>
            <a:ext cx="698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Gen 3 :  Big Sample + Hyperpolarization 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EA20EB-1833-AA49-A84F-D01589E4064F}"/>
              </a:ext>
            </a:extLst>
          </p:cNvPr>
          <p:cNvCxnSpPr>
            <a:cxnSpLocks/>
          </p:cNvCxnSpPr>
          <p:nvPr/>
        </p:nvCxnSpPr>
        <p:spPr>
          <a:xfrm flipV="1">
            <a:off x="5538651" y="3735978"/>
            <a:ext cx="2286000" cy="268070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1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7B-A8D4-2A45-A213-AB7A26F7A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05"/>
            <a:ext cx="12192000" cy="487229"/>
          </a:xfrm>
        </p:spPr>
        <p:txBody>
          <a:bodyPr>
            <a:normAutofit fontScale="90000"/>
          </a:bodyPr>
          <a:lstStyle/>
          <a:p>
            <a:r>
              <a:rPr lang="en-US" dirty="0"/>
              <a:t>CASPEr-</a:t>
            </a:r>
            <a:r>
              <a:rPr lang="en-US" dirty="0">
                <a:solidFill>
                  <a:srgbClr val="FFFF00"/>
                </a:solidFill>
              </a:rPr>
              <a:t>Mainz</a:t>
            </a:r>
            <a:r>
              <a:rPr lang="en-US" dirty="0"/>
              <a:t>: NMR based ALP-search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FFF7C-506E-6745-87BB-C46416A97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99534"/>
            <a:ext cx="10972800" cy="4709160"/>
          </a:xfrm>
        </p:spPr>
        <p:txBody>
          <a:bodyPr/>
          <a:lstStyle/>
          <a:p>
            <a:r>
              <a:rPr lang="en-US" dirty="0"/>
              <a:t>First results (2019):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B0CFC-5361-3D4A-B329-2BE7CF27F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542" y="977584"/>
            <a:ext cx="6710573" cy="52091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F8FA44-C902-9343-A98C-095CD078107F}"/>
              </a:ext>
            </a:extLst>
          </p:cNvPr>
          <p:cNvSpPr/>
          <p:nvPr/>
        </p:nvSpPr>
        <p:spPr>
          <a:xfrm>
            <a:off x="177800" y="1037743"/>
            <a:ext cx="489394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Antoine Garcon 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u="sng" dirty="0">
                <a:solidFill>
                  <a:srgbClr val="0E4D7A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Sci. Adv.</a:t>
            </a:r>
            <a:r>
              <a:rPr lang="en-US" sz="1600" u="sng" dirty="0">
                <a:solidFill>
                  <a:srgbClr val="0E4D7A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2019</a:t>
            </a:r>
            <a:r>
              <a:rPr lang="en-US" sz="16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b="1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eaax4539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CASPEr-ZULF sidebands 20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arXiv:1902.04644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Teng Wu 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https://journals.aps.org/prl/abstract/10.1103/PhysRevLett.122.19130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191302 (2019);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Teng Wu 2019: CASPEr ZULF UL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arXiv:1901.10843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EF246-6A69-4E45-8E70-442BDF87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Explosion 2 3">
            <a:extLst>
              <a:ext uri="{FF2B5EF4-FFF2-40B4-BE49-F238E27FC236}">
                <a16:creationId xmlns:a16="http://schemas.microsoft.com/office/drawing/2014/main" id="{2F209AD8-C7AB-BB49-B8A5-683C1665DB79}"/>
              </a:ext>
            </a:extLst>
          </p:cNvPr>
          <p:cNvSpPr/>
          <p:nvPr/>
        </p:nvSpPr>
        <p:spPr>
          <a:xfrm>
            <a:off x="0" y="1896533"/>
            <a:ext cx="7281333" cy="482838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Low-frequency results should be taken with </a:t>
            </a:r>
            <a:r>
              <a:rPr lang="en-US" sz="3200" dirty="0">
                <a:solidFill>
                  <a:srgbClr val="FFFF00"/>
                </a:solidFill>
              </a:rPr>
              <a:t>!</a:t>
            </a:r>
            <a:r>
              <a:rPr lang="en-US" sz="3200" dirty="0">
                <a:solidFill>
                  <a:srgbClr val="FF0000"/>
                </a:solidFill>
              </a:rPr>
              <a:t>caution</a:t>
            </a:r>
            <a:r>
              <a:rPr lang="en-US" sz="3200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65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B7F84B-9FE4-3A46-9282-05402661B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1FB09F-6FAF-CD46-B36F-A8C106B46054}"/>
              </a:ext>
            </a:extLst>
          </p:cNvPr>
          <p:cNvSpPr/>
          <p:nvPr/>
        </p:nvSpPr>
        <p:spPr>
          <a:xfrm>
            <a:off x="169816" y="9764"/>
            <a:ext cx="118741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800" dirty="0">
                <a:solidFill>
                  <a:srgbClr val="FFFF00"/>
                </a:solidFill>
                <a:latin typeface="Arimo"/>
              </a:rPr>
              <a:t>Gary P. Centers, </a:t>
            </a:r>
            <a:r>
              <a:rPr lang="en-US" sz="2800" i="1" dirty="0" err="1">
                <a:solidFill>
                  <a:srgbClr val="FFFF00"/>
                </a:solidFill>
                <a:latin typeface="Arimo"/>
              </a:rPr>
              <a:t>et.al</a:t>
            </a:r>
            <a:r>
              <a:rPr lang="en-US" sz="2800" i="1" dirty="0">
                <a:solidFill>
                  <a:srgbClr val="FFFF00"/>
                </a:solidFill>
                <a:latin typeface="Arimo"/>
              </a:rPr>
              <a:t>.</a:t>
            </a:r>
            <a:r>
              <a:rPr lang="en-US" sz="2800" dirty="0">
                <a:solidFill>
                  <a:srgbClr val="FFFF00"/>
                </a:solidFill>
                <a:latin typeface="Arimo"/>
              </a:rPr>
              <a:t>, Stochastic amplitude fluctuations of bosonic dark matter and revised constraints on linear couplings, </a:t>
            </a:r>
            <a:r>
              <a:rPr lang="en-US" sz="2800" u="sng" dirty="0">
                <a:latin typeface="Arim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arXiv:1905.13650</a:t>
            </a:r>
            <a:r>
              <a:rPr lang="en-US" sz="2800" dirty="0">
                <a:solidFill>
                  <a:srgbClr val="FFFF00"/>
                </a:solidFill>
                <a:latin typeface="Arimo"/>
              </a:rPr>
              <a:t> (2019)</a:t>
            </a:r>
            <a:endParaRPr lang="en-US" sz="2800" b="0" i="0" dirty="0">
              <a:solidFill>
                <a:srgbClr val="FFFF00"/>
              </a:solidFill>
              <a:effectLst/>
              <a:latin typeface="Arim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D48CD2-FFBF-DA4C-B96E-0C9F143D5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698" y="1196982"/>
            <a:ext cx="7620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2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9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F0BCD26A-8034-4C8B-A36C-3896B3BAA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1" y="836989"/>
            <a:ext cx="12001026" cy="51936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B39DC1-7722-45F8-8141-616A6456F02F}"/>
              </a:ext>
            </a:extLst>
          </p:cNvPr>
          <p:cNvSpPr txBox="1">
            <a:spLocks/>
          </p:cNvSpPr>
          <p:nvPr/>
        </p:nvSpPr>
        <p:spPr>
          <a:xfrm>
            <a:off x="1524002" y="66116"/>
            <a:ext cx="9143999" cy="69467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Zero-field NMR 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j-ea"/>
              <a:cs typeface="Calibri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B9CDED-4456-BD47-ABF2-8301BC6D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55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47353-6E42-C74C-B5B8-B60F832A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F1E99-CD10-214B-B5EF-A5D89D551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26" y="0"/>
            <a:ext cx="11181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5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47353-6E42-C74C-B5B8-B60F832A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73" y="6416680"/>
            <a:ext cx="1016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DC7DC-1467-5344-BC1B-82946FBD6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324"/>
            <a:ext cx="12192000" cy="4154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EF28BD-02FD-2D46-86B3-1895B255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3" y="4347233"/>
            <a:ext cx="2339461" cy="2339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7204DC-D111-DB48-A91F-721DDD1B9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618" y="4399485"/>
            <a:ext cx="2382320" cy="2382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7D436-93EE-6C4C-A85A-D2B21B0D2A07}"/>
              </a:ext>
            </a:extLst>
          </p:cNvPr>
          <p:cNvSpPr txBox="1"/>
          <p:nvPr/>
        </p:nvSpPr>
        <p:spPr>
          <a:xfrm>
            <a:off x="9502303" y="6408573"/>
            <a:ext cx="2413635" cy="461665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Antoine Garcon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8DFD4-C87F-EA41-9EA2-7E0FBD79E808}"/>
              </a:ext>
            </a:extLst>
          </p:cNvPr>
          <p:cNvSpPr txBox="1"/>
          <p:nvPr/>
        </p:nvSpPr>
        <p:spPr>
          <a:xfrm>
            <a:off x="40482" y="6408572"/>
            <a:ext cx="2339461" cy="461665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John Blanchard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0E46F-4822-AA4C-ACEC-11CEF554C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692" y="4503989"/>
            <a:ext cx="7067378" cy="2184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E05C72-2FCA-044C-AADD-A08482724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783" y="4898278"/>
            <a:ext cx="5537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0C67D8-D0A4-A748-885C-6C80C35F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ACA23-B400-C44A-9441-0C04652AC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839"/>
            <a:ext cx="12192000" cy="429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25CC0-F868-3F43-A651-C8FBBFD7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" y="513348"/>
            <a:ext cx="12192000" cy="140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5F5C6D-EC7C-8141-8B8C-826C73E169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14752"/>
            <a:ext cx="12192000" cy="31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0C67D8-D0A4-A748-885C-6C80C35F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ACA23-B400-C44A-9441-0C04652AC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839"/>
            <a:ext cx="12192000" cy="429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DCF754-6632-8E45-9380-F615BABBB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4404"/>
            <a:ext cx="12192000" cy="4309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25CC0-F868-3F43-A651-C8FBBFD72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" y="513348"/>
            <a:ext cx="12192000" cy="14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4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437A15-7535-F54C-9BCE-C8010034D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85320" cy="800100"/>
          </a:xfrm>
        </p:spPr>
        <p:txBody>
          <a:bodyPr/>
          <a:lstStyle/>
          <a:p>
            <a:r>
              <a:rPr lang="en-US" dirty="0"/>
              <a:t>ZULF-comagnetometer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0C67D8-D0A4-A748-885C-6C80C35F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23888D-B6D0-B74A-843D-41C12184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4" y="842292"/>
            <a:ext cx="5922901" cy="3811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36B61B-A021-D649-A6A3-9034C64F0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419" y="1874511"/>
            <a:ext cx="5922901" cy="4597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3B09FB5-40E1-D24C-BFA3-74559B31BFF4}"/>
              </a:ext>
            </a:extLst>
          </p:cNvPr>
          <p:cNvGrpSpPr/>
          <p:nvPr/>
        </p:nvGrpSpPr>
        <p:grpSpPr>
          <a:xfrm>
            <a:off x="6163106" y="705388"/>
            <a:ext cx="5922901" cy="1418532"/>
            <a:chOff x="0" y="865519"/>
            <a:chExt cx="12192000" cy="21209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4105C7-3F78-BC4E-9CA6-7BA12C67B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5170"/>
            <a:stretch/>
          </p:blipFill>
          <p:spPr>
            <a:xfrm>
              <a:off x="0" y="865519"/>
              <a:ext cx="12192000" cy="453830"/>
            </a:xfrm>
            <a:prstGeom prst="rect">
              <a:avLst/>
            </a:prstGeom>
            <a:ln w="25400">
              <a:solidFill>
                <a:srgbClr val="92D050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4774E2-06DC-0942-8CA0-C746D5B99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5020"/>
            <a:stretch/>
          </p:blipFill>
          <p:spPr>
            <a:xfrm>
              <a:off x="0" y="1303999"/>
              <a:ext cx="12192000" cy="1682496"/>
            </a:xfrm>
            <a:prstGeom prst="rect">
              <a:avLst/>
            </a:prstGeom>
            <a:ln w="25400">
              <a:solidFill>
                <a:srgbClr val="92D050"/>
              </a:solidFill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8E68C27-6086-F54F-A273-CC169B829F83}"/>
              </a:ext>
            </a:extLst>
          </p:cNvPr>
          <p:cNvSpPr txBox="1"/>
          <p:nvPr/>
        </p:nvSpPr>
        <p:spPr>
          <a:xfrm>
            <a:off x="313509" y="4950823"/>
            <a:ext cx="5577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Recent </a:t>
            </a:r>
            <a:r>
              <a:rPr lang="en-US" u="sng" dirty="0">
                <a:solidFill>
                  <a:srgbClr val="FFFF00"/>
                </a:solidFill>
              </a:rPr>
              <a:t>strong</a:t>
            </a:r>
            <a:r>
              <a:rPr lang="en-US" u="sng" dirty="0"/>
              <a:t> limits (not CASPEr)</a:t>
            </a:r>
            <a:r>
              <a:rPr lang="en-US" dirty="0"/>
              <a:t>: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I. M. Bloch, Y. Hochberg </a:t>
            </a:r>
            <a:r>
              <a:rPr lang="en-US" i="1" dirty="0"/>
              <a:t>et al </a:t>
            </a:r>
            <a:r>
              <a:rPr lang="en-US" dirty="0"/>
              <a:t>(2020) </a:t>
            </a:r>
          </a:p>
          <a:p>
            <a:r>
              <a:rPr lang="en-US" dirty="0">
                <a:solidFill>
                  <a:srgbClr val="FFFF00"/>
                </a:solidFill>
              </a:rPr>
              <a:t>			comagnetometer analysis</a:t>
            </a:r>
            <a:r>
              <a:rPr lang="en-US" i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Jiang Min </a:t>
            </a:r>
            <a:r>
              <a:rPr lang="en-US" i="1" dirty="0"/>
              <a:t>et al </a:t>
            </a:r>
            <a:r>
              <a:rPr lang="en-US" dirty="0"/>
              <a:t>(2021) </a:t>
            </a:r>
          </a:p>
          <a:p>
            <a:r>
              <a:rPr lang="en-US" dirty="0">
                <a:solidFill>
                  <a:srgbClr val="FFFF00"/>
                </a:solidFill>
              </a:rPr>
              <a:t>			spin amplifier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8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7B-A8D4-2A45-A213-AB7A26F7A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305"/>
            <a:ext cx="8229600" cy="487229"/>
          </a:xfrm>
        </p:spPr>
        <p:txBody>
          <a:bodyPr>
            <a:normAutofit fontScale="90000"/>
          </a:bodyPr>
          <a:lstStyle/>
          <a:p>
            <a:r>
              <a:rPr lang="en-US" dirty="0"/>
              <a:t>CASPEr: NMR based ALP-search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FFF7C-506E-6745-87BB-C46416A97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99534"/>
            <a:ext cx="10972800" cy="48722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Higher frequencies: data runs start in 2021 (</a:t>
            </a:r>
            <a:r>
              <a:rPr lang="en-US" sz="2800" dirty="0">
                <a:solidFill>
                  <a:srgbClr val="FFFF00"/>
                </a:solidFill>
              </a:rPr>
              <a:t>virus</a:t>
            </a:r>
            <a:r>
              <a:rPr lang="en-US" sz="2800" dirty="0"/>
              <a:t> permitting)!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EF246-6A69-4E45-8E70-442BDF87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37848"/>
            <a:ext cx="30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236531-BD69-0A4A-A5AC-59E4020E66E0}"/>
              </a:ext>
            </a:extLst>
          </p:cNvPr>
          <p:cNvSpPr/>
          <p:nvPr/>
        </p:nvSpPr>
        <p:spPr>
          <a:xfrm>
            <a:off x="4452473" y="6370623"/>
            <a:ext cx="7413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Cryogenics magnet;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 &lt; 0.15 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(&lt;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1.6 MHz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 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129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Xe)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9E839-312B-024B-A0E8-A753AA90F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309" y="986762"/>
            <a:ext cx="8126916" cy="53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0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577" y="4414839"/>
            <a:ext cx="1547813" cy="542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264" y="4414839"/>
            <a:ext cx="1052513" cy="5429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827" y="4414839"/>
            <a:ext cx="1057275" cy="542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6190" y="256320"/>
            <a:ext cx="6572250" cy="714134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search for Axions (ALPs) ?</a:t>
            </a:r>
          </a:p>
        </p:txBody>
      </p:sp>
      <p:sp>
        <p:nvSpPr>
          <p:cNvPr id="7" name="Shape 325"/>
          <p:cNvSpPr/>
          <p:nvPr/>
        </p:nvSpPr>
        <p:spPr>
          <a:xfrm>
            <a:off x="2743803" y="1323647"/>
            <a:ext cx="6677025" cy="590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/>
          <a:lstStyle>
            <a:lvl1pPr algn="ctr" defTabSz="469900">
              <a:defRPr sz="4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sz="405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Axion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(ALP) Interactions</a:t>
            </a:r>
            <a:endParaRPr sz="3600" dirty="0">
              <a:solidFill>
                <a:prstClr val="white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Shape 326"/>
          <p:cNvSpPr/>
          <p:nvPr/>
        </p:nvSpPr>
        <p:spPr>
          <a:xfrm>
            <a:off x="5533995" y="1782434"/>
            <a:ext cx="1115690" cy="1112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algn="ctr" defTabSz="352376">
              <a:lnSpc>
                <a:spcPct val="120000"/>
              </a:lnSpc>
              <a:defRPr sz="1800"/>
            </a:pPr>
            <a:r>
              <a:rPr lang="en-US" sz="27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Gravity</a:t>
            </a:r>
          </a:p>
          <a:p>
            <a:pPr algn="ctr" defTabSz="352376">
              <a:lnSpc>
                <a:spcPct val="120000"/>
              </a:lnSpc>
              <a:defRPr sz="1800"/>
            </a:pPr>
            <a:r>
              <a:rPr lang="en-US" sz="33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sp>
        <p:nvSpPr>
          <p:cNvPr id="10" name="Shape 328"/>
          <p:cNvSpPr/>
          <p:nvPr/>
        </p:nvSpPr>
        <p:spPr>
          <a:xfrm flipV="1">
            <a:off x="4840053" y="2811607"/>
            <a:ext cx="1052645" cy="1052645"/>
          </a:xfrm>
          <a:prstGeom prst="line">
            <a:avLst/>
          </a:prstGeom>
          <a:noFill/>
          <a:ln w="88900" cap="flat">
            <a:solidFill>
              <a:schemeClr val="tx2"/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342854"/>
            <a:endParaRPr sz="1350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13" name="Shape 331"/>
          <p:cNvSpPr/>
          <p:nvPr/>
        </p:nvSpPr>
        <p:spPr>
          <a:xfrm>
            <a:off x="4104788" y="3860037"/>
            <a:ext cx="1282403" cy="3347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numCol="1" anchor="ctr">
            <a:spAutoFit/>
          </a:bodyPr>
          <a:lstStyle>
            <a:lvl1pPr algn="ctr" defTabSz="469900">
              <a:defRPr sz="3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sz="18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Gauge Fields</a:t>
            </a:r>
          </a:p>
        </p:txBody>
      </p:sp>
      <p:sp>
        <p:nvSpPr>
          <p:cNvPr id="14" name="Shape 332"/>
          <p:cNvSpPr/>
          <p:nvPr/>
        </p:nvSpPr>
        <p:spPr>
          <a:xfrm>
            <a:off x="7364092" y="3860037"/>
            <a:ext cx="929742" cy="3347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numCol="1" anchor="ctr">
            <a:spAutoFit/>
          </a:bodyPr>
          <a:lstStyle>
            <a:lvl1pPr algn="ctr" defTabSz="469900">
              <a:defRPr sz="3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sz="18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Fermions</a:t>
            </a:r>
          </a:p>
        </p:txBody>
      </p:sp>
      <p:sp>
        <p:nvSpPr>
          <p:cNvPr id="16" name="Shape 335"/>
          <p:cNvSpPr txBox="1">
            <a:spLocks/>
          </p:cNvSpPr>
          <p:nvPr/>
        </p:nvSpPr>
        <p:spPr>
          <a:xfrm>
            <a:off x="12669786" y="8175815"/>
            <a:ext cx="230833" cy="2654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1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82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73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64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55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46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36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26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7">
              <a:defRPr sz="1800"/>
            </a:pPr>
            <a:fld id="{86CB4B4D-7CA3-9044-876B-883B54F8677D}" type="slidenum">
              <a:rPr lang="en-US" sz="1350">
                <a:solidFill>
                  <a:prstClr val="white"/>
                </a:solidFill>
                <a:latin typeface="Book Antiqua"/>
              </a:rPr>
              <a:pPr defTabSz="685787">
                <a:defRPr sz="1800"/>
              </a:pPr>
              <a:t>2</a:t>
            </a:fld>
            <a:endParaRPr lang="en-US" sz="1350" dirty="0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18" name="Shape 336"/>
          <p:cNvSpPr/>
          <p:nvPr/>
        </p:nvSpPr>
        <p:spPr>
          <a:xfrm>
            <a:off x="3395966" y="4289662"/>
            <a:ext cx="1495426" cy="801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508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52376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1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" name="Shape 337"/>
          <p:cNvSpPr/>
          <p:nvPr/>
        </p:nvSpPr>
        <p:spPr>
          <a:xfrm>
            <a:off x="4747897" y="4727925"/>
            <a:ext cx="1966564" cy="11657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numCol="1" anchor="ctr">
            <a:spAutoFit/>
          </a:bodyPr>
          <a:lstStyle/>
          <a:p>
            <a:pPr algn="ctr" defTabSz="352376">
              <a:defRPr sz="1800"/>
            </a:pPr>
            <a:endParaRPr sz="2400" dirty="0">
              <a:solidFill>
                <a:prstClr val="white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ctr" defTabSz="352376">
              <a:defRPr sz="1800"/>
            </a:pPr>
            <a:r>
              <a:rPr lang="en-US" sz="2400" dirty="0" err="1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nEDM</a:t>
            </a: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HfF</a:t>
            </a:r>
            <a:r>
              <a:rPr lang="en-US" sz="2400" baseline="300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+</a:t>
            </a: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,…</a:t>
            </a:r>
          </a:p>
          <a:p>
            <a:pPr algn="ctr" defTabSz="352376">
              <a:defRPr sz="1800"/>
            </a:pP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CASPEr-</a:t>
            </a:r>
            <a:r>
              <a:rPr lang="en-US" sz="2400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endParaRPr sz="2400" dirty="0">
              <a:solidFill>
                <a:prstClr val="white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Shape 338"/>
          <p:cNvSpPr/>
          <p:nvPr/>
        </p:nvSpPr>
        <p:spPr>
          <a:xfrm>
            <a:off x="6982967" y="4751008"/>
            <a:ext cx="4956483" cy="1119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spAutoFit/>
          </a:bodyPr>
          <a:lstStyle/>
          <a:p>
            <a:pPr algn="ctr" defTabSz="352376">
              <a:defRPr sz="1800"/>
            </a:pPr>
            <a:r>
              <a:rPr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  <a:p>
            <a:pPr algn="ctr" defTabSz="352376">
              <a:defRPr sz="1800"/>
            </a:pPr>
            <a:r>
              <a:rPr lang="en-US" sz="2100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GNOME</a:t>
            </a:r>
            <a:r>
              <a:rPr lang="en-US" sz="21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 QUAX, </a:t>
            </a:r>
            <a:r>
              <a:rPr lang="en-US" sz="2100" dirty="0" err="1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nEDM</a:t>
            </a:r>
            <a:r>
              <a:rPr lang="en-US" sz="21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2100" dirty="0" err="1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comag</a:t>
            </a:r>
            <a:r>
              <a:rPr lang="en-US" sz="21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,…</a:t>
            </a:r>
          </a:p>
          <a:p>
            <a:pPr algn="ctr" defTabSz="352376">
              <a:defRPr sz="1800"/>
            </a:pP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CASPEr-</a:t>
            </a:r>
            <a:r>
              <a:rPr lang="en-US" sz="2400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grad</a:t>
            </a:r>
            <a:endParaRPr sz="2400" dirty="0">
              <a:solidFill>
                <a:srgbClr val="FFFF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Shape 339"/>
          <p:cNvSpPr/>
          <p:nvPr/>
        </p:nvSpPr>
        <p:spPr>
          <a:xfrm>
            <a:off x="4881865" y="4284899"/>
            <a:ext cx="1452260" cy="810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50800" cap="flat">
            <a:solidFill>
              <a:srgbClr val="007F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52376"/>
            <a:endParaRPr sz="21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Shape 340"/>
          <p:cNvSpPr/>
          <p:nvPr/>
        </p:nvSpPr>
        <p:spPr>
          <a:xfrm>
            <a:off x="6910692" y="4279418"/>
            <a:ext cx="2243679" cy="821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50800" cap="flat">
            <a:solidFill>
              <a:srgbClr val="007F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52376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1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" name="Shape 341"/>
          <p:cNvSpPr/>
          <p:nvPr/>
        </p:nvSpPr>
        <p:spPr>
          <a:xfrm>
            <a:off x="2333626" y="5175637"/>
            <a:ext cx="2146497" cy="7963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spAutoFit/>
          </a:bodyPr>
          <a:lstStyle/>
          <a:p>
            <a:pPr algn="ctr" defTabSz="352376">
              <a:defRPr sz="1800"/>
            </a:pP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Most </a:t>
            </a:r>
            <a:r>
              <a:rPr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Searches</a:t>
            </a: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</a:t>
            </a:r>
          </a:p>
          <a:p>
            <a:pPr algn="ctr" defTabSz="352376">
              <a:defRPr sz="1800"/>
            </a:pPr>
            <a:r>
              <a:rPr lang="en-US" sz="2400" b="1" dirty="0">
                <a:solidFill>
                  <a:prstClr val="black"/>
                </a:solidFill>
                <a:latin typeface="Gill Sans"/>
                <a:ea typeface="Gill Sans"/>
                <a:cs typeface="Gill Sans"/>
                <a:sym typeface="Gill Sans"/>
              </a:rPr>
              <a:t>DM</a:t>
            </a: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 radio</a:t>
            </a:r>
            <a:endParaRPr sz="2400" dirty="0">
              <a:solidFill>
                <a:prstClr val="black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802B9-CA52-1D4C-A905-4FFAC52D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4" name="Shape 328">
            <a:extLst>
              <a:ext uri="{FF2B5EF4-FFF2-40B4-BE49-F238E27FC236}">
                <a16:creationId xmlns:a16="http://schemas.microsoft.com/office/drawing/2014/main" id="{72AA7CB9-31F9-8746-BCC2-3DEEABE15CEB}"/>
              </a:ext>
            </a:extLst>
          </p:cNvPr>
          <p:cNvSpPr/>
          <p:nvPr/>
        </p:nvSpPr>
        <p:spPr>
          <a:xfrm flipH="1" flipV="1">
            <a:off x="6272617" y="2811607"/>
            <a:ext cx="1052645" cy="1052645"/>
          </a:xfrm>
          <a:prstGeom prst="line">
            <a:avLst/>
          </a:prstGeom>
          <a:noFill/>
          <a:ln w="88900" cap="flat">
            <a:solidFill>
              <a:schemeClr val="tx2"/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342854"/>
            <a:endParaRPr sz="1350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5D1727-E7F0-094F-B057-D08B0D913272}"/>
              </a:ext>
            </a:extLst>
          </p:cNvPr>
          <p:cNvSpPr/>
          <p:nvPr/>
        </p:nvSpPr>
        <p:spPr>
          <a:xfrm>
            <a:off x="0" y="4199357"/>
            <a:ext cx="3095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axion field amplitude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symmetry breaking scale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9E3B1F-581F-5543-908A-5C5E81E57C48}"/>
              </a:ext>
            </a:extLst>
          </p:cNvPr>
          <p:cNvCxnSpPr>
            <a:cxnSpLocks/>
          </p:cNvCxnSpPr>
          <p:nvPr/>
        </p:nvCxnSpPr>
        <p:spPr>
          <a:xfrm>
            <a:off x="2662055" y="4414839"/>
            <a:ext cx="999930" cy="918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EBF299-98DE-DA48-8E5B-893B04E919DC}"/>
              </a:ext>
            </a:extLst>
          </p:cNvPr>
          <p:cNvCxnSpPr>
            <a:cxnSpLocks/>
          </p:cNvCxnSpPr>
          <p:nvPr/>
        </p:nvCxnSpPr>
        <p:spPr>
          <a:xfrm flipV="1">
            <a:off x="2913017" y="4831953"/>
            <a:ext cx="673671" cy="11185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refrigerator, door, small&#10;&#10;Description automatically generated">
            <a:extLst>
              <a:ext uri="{FF2B5EF4-FFF2-40B4-BE49-F238E27FC236}">
                <a16:creationId xmlns:a16="http://schemas.microsoft.com/office/drawing/2014/main" id="{31F42404-02D5-4C7B-82A5-E4CDE3237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87" y="-120521"/>
            <a:ext cx="2743200" cy="6858000"/>
          </a:xfrm>
          <a:prstGeom prst="rect">
            <a:avLst/>
          </a:prstGeom>
        </p:spPr>
      </p:pic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4DF1ECF6-A284-4382-B37A-E98F88634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17" y="607267"/>
            <a:ext cx="5643465" cy="564346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6D21F3-8610-4953-A367-7603E08E3107}"/>
              </a:ext>
            </a:extLst>
          </p:cNvPr>
          <p:cNvSpPr/>
          <p:nvPr/>
        </p:nvSpPr>
        <p:spPr>
          <a:xfrm>
            <a:off x="8558334" y="607267"/>
            <a:ext cx="177282" cy="2163147"/>
          </a:xfrm>
          <a:prstGeom prst="rect">
            <a:avLst/>
          </a:prstGeom>
          <a:solidFill>
            <a:srgbClr val="99D9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57D614-4C6E-4158-8E64-AB6E7086F646}"/>
              </a:ext>
            </a:extLst>
          </p:cNvPr>
          <p:cNvSpPr/>
          <p:nvPr/>
        </p:nvSpPr>
        <p:spPr>
          <a:xfrm>
            <a:off x="9583189" y="613716"/>
            <a:ext cx="177282" cy="1578886"/>
          </a:xfrm>
          <a:prstGeom prst="rect">
            <a:avLst/>
          </a:prstGeom>
          <a:solidFill>
            <a:srgbClr val="99D9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B5A793-DF31-48AB-9C78-3761160F3672}"/>
              </a:ext>
            </a:extLst>
          </p:cNvPr>
          <p:cNvSpPr/>
          <p:nvPr/>
        </p:nvSpPr>
        <p:spPr>
          <a:xfrm>
            <a:off x="9389129" y="2192602"/>
            <a:ext cx="45719" cy="3826778"/>
          </a:xfrm>
          <a:prstGeom prst="rect">
            <a:avLst/>
          </a:prstGeom>
          <a:solidFill>
            <a:srgbClr val="99D9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7368E-84CD-4394-9FDC-6C3BA1730082}"/>
              </a:ext>
            </a:extLst>
          </p:cNvPr>
          <p:cNvSpPr/>
          <p:nvPr/>
        </p:nvSpPr>
        <p:spPr>
          <a:xfrm>
            <a:off x="8887188" y="2514833"/>
            <a:ext cx="45719" cy="3735899"/>
          </a:xfrm>
          <a:prstGeom prst="rect">
            <a:avLst/>
          </a:prstGeom>
          <a:solidFill>
            <a:srgbClr val="99D9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8D733B-AAFA-4966-A55F-802822F215F1}"/>
              </a:ext>
            </a:extLst>
          </p:cNvPr>
          <p:cNvSpPr/>
          <p:nvPr/>
        </p:nvSpPr>
        <p:spPr>
          <a:xfrm rot="3623759">
            <a:off x="8678801" y="2461473"/>
            <a:ext cx="142909" cy="391237"/>
          </a:xfrm>
          <a:prstGeom prst="rect">
            <a:avLst/>
          </a:prstGeom>
          <a:solidFill>
            <a:srgbClr val="99D9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79C11E-0F90-4E5F-B560-66CA2B960F1E}"/>
              </a:ext>
            </a:extLst>
          </p:cNvPr>
          <p:cNvSpPr/>
          <p:nvPr/>
        </p:nvSpPr>
        <p:spPr>
          <a:xfrm rot="3623759">
            <a:off x="9483634" y="1996984"/>
            <a:ext cx="142909" cy="391237"/>
          </a:xfrm>
          <a:prstGeom prst="rect">
            <a:avLst/>
          </a:prstGeom>
          <a:solidFill>
            <a:srgbClr val="99D9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4C28B6-E4EB-4759-A7D1-B481912EC697}"/>
              </a:ext>
            </a:extLst>
          </p:cNvPr>
          <p:cNvSpPr/>
          <p:nvPr/>
        </p:nvSpPr>
        <p:spPr>
          <a:xfrm rot="19659812">
            <a:off x="8914993" y="5971009"/>
            <a:ext cx="531918" cy="144610"/>
          </a:xfrm>
          <a:prstGeom prst="rect">
            <a:avLst/>
          </a:prstGeom>
          <a:solidFill>
            <a:srgbClr val="99D9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D0C2BB-4298-4EAE-944A-C06E1744581D}"/>
              </a:ext>
            </a:extLst>
          </p:cNvPr>
          <p:cNvSpPr/>
          <p:nvPr/>
        </p:nvSpPr>
        <p:spPr>
          <a:xfrm>
            <a:off x="8931668" y="6105019"/>
            <a:ext cx="503179" cy="149970"/>
          </a:xfrm>
          <a:prstGeom prst="rect">
            <a:avLst/>
          </a:prstGeom>
          <a:solidFill>
            <a:srgbClr val="99D9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7CBA87-D68F-4C63-A30E-48DA94BE76E7}"/>
              </a:ext>
            </a:extLst>
          </p:cNvPr>
          <p:cNvSpPr txBox="1"/>
          <p:nvPr/>
        </p:nvSpPr>
        <p:spPr>
          <a:xfrm>
            <a:off x="158627" y="152051"/>
            <a:ext cx="26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CASPEr</a:t>
            </a:r>
            <a:r>
              <a:rPr lang="en-US" sz="2400" b="1" dirty="0"/>
              <a:t>-wind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ABE15F-FE32-4200-B047-320CCED429DB}"/>
              </a:ext>
            </a:extLst>
          </p:cNvPr>
          <p:cNvSpPr/>
          <p:nvPr/>
        </p:nvSpPr>
        <p:spPr>
          <a:xfrm>
            <a:off x="3621015" y="4775200"/>
            <a:ext cx="571500" cy="6985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49EEB8-DA3E-4820-B88B-AA467DAF3D7A}"/>
              </a:ext>
            </a:extLst>
          </p:cNvPr>
          <p:cNvCxnSpPr/>
          <p:nvPr/>
        </p:nvCxnSpPr>
        <p:spPr>
          <a:xfrm>
            <a:off x="3621015" y="5473700"/>
            <a:ext cx="2707302" cy="77058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A112B3-D92F-41A6-B17D-A61DBD60D580}"/>
              </a:ext>
            </a:extLst>
          </p:cNvPr>
          <p:cNvCxnSpPr>
            <a:cxnSpLocks/>
          </p:cNvCxnSpPr>
          <p:nvPr/>
        </p:nvCxnSpPr>
        <p:spPr>
          <a:xfrm flipV="1">
            <a:off x="3621015" y="613716"/>
            <a:ext cx="2707302" cy="416148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B69AF1-7908-463C-A358-B2524BC34B0B}"/>
              </a:ext>
            </a:extLst>
          </p:cNvPr>
          <p:cNvSpPr txBox="1"/>
          <p:nvPr/>
        </p:nvSpPr>
        <p:spPr>
          <a:xfrm>
            <a:off x="169783" y="607267"/>
            <a:ext cx="28755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Cryogenics Lt.</a:t>
            </a:r>
          </a:p>
          <a:p>
            <a:r>
              <a:rPr lang="en-US" dirty="0"/>
              <a:t>0.1 T (1 </a:t>
            </a:r>
            <a:r>
              <a:rPr lang="en-US" dirty="0" err="1"/>
              <a:t>kG</a:t>
            </a:r>
            <a:r>
              <a:rPr lang="en-US" dirty="0"/>
              <a:t>) superconducting</a:t>
            </a:r>
          </a:p>
          <a:p>
            <a:r>
              <a:rPr lang="en-US" dirty="0"/>
              <a:t>Cold, wet bore</a:t>
            </a:r>
          </a:p>
          <a:p>
            <a:r>
              <a:rPr lang="en-US" dirty="0"/>
              <a:t>Active shield</a:t>
            </a:r>
          </a:p>
          <a:p>
            <a:r>
              <a:rPr lang="en-US" dirty="0"/>
              <a:t>Superconducting shield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7454A1-6E15-47FC-870B-32146D079401}"/>
              </a:ext>
            </a:extLst>
          </p:cNvPr>
          <p:cNvSpPr/>
          <p:nvPr/>
        </p:nvSpPr>
        <p:spPr>
          <a:xfrm>
            <a:off x="9183258" y="5950744"/>
            <a:ext cx="251590" cy="186441"/>
          </a:xfrm>
          <a:prstGeom prst="rect">
            <a:avLst/>
          </a:prstGeom>
          <a:solidFill>
            <a:srgbClr val="99D9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7F9596-39E6-A141-BEEC-DD718FB2C177}"/>
              </a:ext>
            </a:extLst>
          </p:cNvPr>
          <p:cNvSpPr txBox="1"/>
          <p:nvPr/>
        </p:nvSpPr>
        <p:spPr>
          <a:xfrm>
            <a:off x="59451" y="5880171"/>
            <a:ext cx="123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H. </a:t>
            </a:r>
            <a:r>
              <a:rPr lang="en-US" dirty="0" err="1"/>
              <a:t>Bekker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37B-A8D4-2A45-A213-AB7A26F7A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305"/>
            <a:ext cx="8229600" cy="487229"/>
          </a:xfrm>
        </p:spPr>
        <p:txBody>
          <a:bodyPr>
            <a:normAutofit fontScale="90000"/>
          </a:bodyPr>
          <a:lstStyle/>
          <a:p>
            <a:r>
              <a:rPr lang="en-US" dirty="0"/>
              <a:t>CASPEr: NMR based ALP-search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FFF7C-506E-6745-87BB-C46416A97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99534"/>
            <a:ext cx="10972800" cy="48722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Even higher frequencies are in the plan (~2 years):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EF246-6A69-4E45-8E70-442BDF87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37848"/>
            <a:ext cx="30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236531-BD69-0A4A-A5AC-59E4020E66E0}"/>
              </a:ext>
            </a:extLst>
          </p:cNvPr>
          <p:cNvSpPr/>
          <p:nvPr/>
        </p:nvSpPr>
        <p:spPr>
          <a:xfrm>
            <a:off x="4452473" y="6370623"/>
            <a:ext cx="7413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Cryogenics magnet;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 &lt; 14.1 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166 MHz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 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129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Xe)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21C6C2-57FE-2748-90C3-0C35AD9F2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41" y="961370"/>
            <a:ext cx="4171668" cy="5871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B6DE6-2951-FD41-B40B-1A73B38D0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172" y="1255985"/>
            <a:ext cx="7493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E9229-319B-4B40-BBBC-5A59D590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69199"/>
            <a:ext cx="10972800" cy="1143000"/>
          </a:xfrm>
        </p:spPr>
        <p:txBody>
          <a:bodyPr/>
          <a:lstStyle/>
          <a:p>
            <a:r>
              <a:rPr lang="en-US" dirty="0"/>
              <a:t>A short story for the remaining time…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AADD3-07A6-FB42-91CE-B62B9DBA8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4462" y="54621"/>
            <a:ext cx="5519336" cy="6858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92D050"/>
                </a:solidFill>
              </a:rPr>
            </a:br>
            <a:br>
              <a:rPr lang="en-US" dirty="0">
                <a:solidFill>
                  <a:srgbClr val="92D050"/>
                </a:solidFill>
              </a:rPr>
            </a:br>
            <a:br>
              <a:rPr lang="en-US" dirty="0">
                <a:solidFill>
                  <a:srgbClr val="92D050"/>
                </a:solidFill>
              </a:rPr>
            </a:br>
            <a:r>
              <a:rPr lang="en-US" b="1" dirty="0" err="1">
                <a:solidFill>
                  <a:srgbClr val="92D050"/>
                </a:solidFill>
              </a:rPr>
              <a:t>Dilaton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DM</a:t>
            </a:r>
            <a:r>
              <a:rPr lang="en-US" b="1" dirty="0">
                <a:solidFill>
                  <a:srgbClr val="92D050"/>
                </a:solidFill>
              </a:rPr>
              <a:t> ?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273" y="1004651"/>
            <a:ext cx="3304854" cy="2478641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92431"/>
            <a:ext cx="9144000" cy="2703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953" y="1004651"/>
            <a:ext cx="5572127" cy="247864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051800" y="4127500"/>
            <a:ext cx="19812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B15E9-7C65-504D-89F1-058367A6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A559D-AC7E-724E-A37E-03274595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554"/>
            <a:ext cx="10972800" cy="1143000"/>
          </a:xfrm>
        </p:spPr>
        <p:txBody>
          <a:bodyPr/>
          <a:lstStyle/>
          <a:p>
            <a:r>
              <a:rPr lang="en-US" dirty="0"/>
              <a:t>Relaxions in </a:t>
            </a:r>
            <a:r>
              <a:rPr lang="en-US" dirty="0">
                <a:solidFill>
                  <a:schemeClr val="bg1"/>
                </a:solidFill>
              </a:rPr>
              <a:t>the dark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FFEF6-D3FB-6A4B-BB4C-196DA0529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C20B0-E0EB-6344-A633-D3B56BFF8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1455889"/>
            <a:ext cx="8576603" cy="4487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2066D0-6752-A345-82D2-3AE61449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840" y="1455889"/>
            <a:ext cx="2715397" cy="3623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E2CFD-6686-8449-B363-27C56AC75CB4}"/>
              </a:ext>
            </a:extLst>
          </p:cNvPr>
          <p:cNvSpPr txBox="1"/>
          <p:nvPr/>
        </p:nvSpPr>
        <p:spPr>
          <a:xfrm>
            <a:off x="9288840" y="5134703"/>
            <a:ext cx="2715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Gilad Perez</a:t>
            </a:r>
          </a:p>
          <a:p>
            <a:pPr algn="ctr"/>
            <a:r>
              <a:rPr lang="en-US" dirty="0"/>
              <a:t>Weizmann Institute</a:t>
            </a:r>
          </a:p>
        </p:txBody>
      </p:sp>
    </p:spTree>
    <p:extLst>
      <p:ext uri="{BB962C8B-B14F-4D97-AF65-F5344CB8AC3E}">
        <p14:creationId xmlns:p14="http://schemas.microsoft.com/office/powerpoint/2010/main" val="210489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Benchmarking-relaxion"/>
          <p:cNvSpPr txBox="1">
            <a:spLocks noGrp="1"/>
          </p:cNvSpPr>
          <p:nvPr>
            <p:ph type="ctrTitle"/>
          </p:nvPr>
        </p:nvSpPr>
        <p:spPr>
          <a:xfrm>
            <a:off x="1226820" y="-164024"/>
            <a:ext cx="9452610" cy="998415"/>
          </a:xfrm>
          <a:prstGeom prst="rect">
            <a:avLst/>
          </a:prstGeom>
        </p:spPr>
        <p:txBody>
          <a:bodyPr anchor="ctr"/>
          <a:lstStyle>
            <a:lvl1pPr>
              <a:defRPr sz="4500">
                <a:solidFill>
                  <a:srgbClr val="0433FF"/>
                </a:solidFill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relaxion</a:t>
            </a:r>
          </a:p>
        </p:txBody>
      </p:sp>
      <p:sp>
        <p:nvSpPr>
          <p:cNvPr id="253" name="Line"/>
          <p:cNvSpPr/>
          <p:nvPr/>
        </p:nvSpPr>
        <p:spPr>
          <a:xfrm>
            <a:off x="828465" y="748513"/>
            <a:ext cx="8903970" cy="11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 sz="1620"/>
          </a:p>
        </p:txBody>
      </p:sp>
      <p:sp>
        <p:nvSpPr>
          <p:cNvPr id="254" name="♦ Relaxion-models =&gt; interesting &amp; concrete: solves the hier’ strong CP problems in a simple &amp; computable way, \w definite Lagrangian."/>
          <p:cNvSpPr txBox="1"/>
          <p:nvPr/>
        </p:nvSpPr>
        <p:spPr>
          <a:xfrm>
            <a:off x="719879" y="1093070"/>
            <a:ext cx="10364127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90" tIns="34290" rIns="34290" bIns="34290" anchor="ctr">
            <a:spAutoFit/>
          </a:bodyPr>
          <a:lstStyle/>
          <a:p>
            <a:pPr>
              <a:defRPr sz="2700">
                <a:latin typeface="+mn-lt"/>
                <a:ea typeface="+mn-ea"/>
                <a:cs typeface="+mn-cs"/>
                <a:sym typeface="Gill Sans"/>
              </a:defRPr>
            </a:pPr>
            <a:r>
              <a:rPr sz="1890" dirty="0">
                <a:solidFill>
                  <a:srgbClr val="0433FF"/>
                </a:solidFill>
              </a:rPr>
              <a:t>♦ </a:t>
            </a:r>
            <a:r>
              <a:rPr sz="2340" dirty="0"/>
              <a:t>Relaxion =&gt; solve</a:t>
            </a:r>
            <a:r>
              <a:rPr lang="en-US" sz="2340" dirty="0"/>
              <a:t>s </a:t>
            </a:r>
            <a:r>
              <a:rPr sz="2340" dirty="0">
                <a:solidFill>
                  <a:srgbClr val="92D050"/>
                </a:solidFill>
              </a:rPr>
              <a:t>hier</a:t>
            </a:r>
            <a:r>
              <a:rPr lang="en-US" sz="2340" dirty="0">
                <a:solidFill>
                  <a:srgbClr val="92D050"/>
                </a:solidFill>
              </a:rPr>
              <a:t>archy</a:t>
            </a:r>
            <a:r>
              <a:rPr lang="en-US" sz="2340" dirty="0"/>
              <a:t> and</a:t>
            </a:r>
            <a:r>
              <a:rPr sz="2340" dirty="0"/>
              <a:t> </a:t>
            </a:r>
            <a:r>
              <a:rPr sz="2340" dirty="0">
                <a:solidFill>
                  <a:srgbClr val="92D050"/>
                </a:solidFill>
              </a:rPr>
              <a:t>strong CP problems</a:t>
            </a:r>
            <a:endParaRPr sz="2340" dirty="0"/>
          </a:p>
        </p:txBody>
      </p:sp>
      <p:sp>
        <p:nvSpPr>
          <p:cNvPr id="255" name="♦ The relaxion is light because it is axion-like particle but due to…"/>
          <p:cNvSpPr txBox="1"/>
          <p:nvPr/>
        </p:nvSpPr>
        <p:spPr>
          <a:xfrm>
            <a:off x="719880" y="2556948"/>
            <a:ext cx="9566910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>
              <a:defRPr sz="2900">
                <a:latin typeface="+mn-lt"/>
                <a:ea typeface="+mn-ea"/>
                <a:cs typeface="+mn-cs"/>
                <a:sym typeface="Gill Sans"/>
              </a:defRPr>
            </a:pPr>
            <a:r>
              <a:rPr sz="1890" dirty="0">
                <a:solidFill>
                  <a:srgbClr val="0433FF"/>
                </a:solidFill>
              </a:rPr>
              <a:t>♦</a:t>
            </a:r>
            <a:r>
              <a:rPr sz="2070" dirty="0">
                <a:solidFill>
                  <a:srgbClr val="0433FF"/>
                </a:solidFill>
              </a:rPr>
              <a:t> </a:t>
            </a:r>
            <a:r>
              <a:rPr lang="en-US" sz="2340" dirty="0"/>
              <a:t>Axion-like </a:t>
            </a:r>
            <a:r>
              <a:rPr sz="2340" dirty="0"/>
              <a:t>particle but mixes with the Higgs =&gt; has </a:t>
            </a:r>
            <a:r>
              <a:rPr sz="2340" dirty="0">
                <a:solidFill>
                  <a:srgbClr val="92D050"/>
                </a:solidFill>
              </a:rPr>
              <a:t>scalar interactions  </a:t>
            </a:r>
          </a:p>
        </p:txBody>
      </p:sp>
      <p:sp>
        <p:nvSpPr>
          <p:cNvPr id="256" name="Flacke, Frugiuele, Fuchs, Gupta &amp; Perez; Choi &amp; Im (16)"/>
          <p:cNvSpPr txBox="1"/>
          <p:nvPr/>
        </p:nvSpPr>
        <p:spPr>
          <a:xfrm>
            <a:off x="5244134" y="3201933"/>
            <a:ext cx="52059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1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200"/>
              <a:t>Flacke, Frugiuele, Fuchs, Gupta &amp; Perez; Choi &amp; Im (16)</a:t>
            </a:r>
          </a:p>
        </p:txBody>
      </p:sp>
      <p:sp>
        <p:nvSpPr>
          <p:cNvPr id="257" name="Graham, Kaplan &amp; Rajendran (15); Hook,Marques-Tavares; Gupta, Komargodski, Perez &amp; Ubaldi (16);…"/>
          <p:cNvSpPr txBox="1"/>
          <p:nvPr/>
        </p:nvSpPr>
        <p:spPr>
          <a:xfrm>
            <a:off x="1424066" y="1625067"/>
            <a:ext cx="890618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tIns="45720" rIns="45720" bIns="45720" anchor="ctr">
            <a:spAutoFit/>
          </a:bodyPr>
          <a:lstStyle/>
          <a:p>
            <a:pPr>
              <a:defRPr sz="1100">
                <a:latin typeface="Courier"/>
                <a:ea typeface="Courier"/>
                <a:cs typeface="Courier"/>
                <a:sym typeface="Courier"/>
              </a:defRPr>
            </a:pPr>
            <a:r>
              <a:rPr sz="1200" dirty="0"/>
              <a:t>Graham, Kaplan &amp; Rajendran (15); </a:t>
            </a:r>
            <a:r>
              <a:rPr sz="1200" dirty="0" err="1"/>
              <a:t>Hook,Marques</a:t>
            </a:r>
            <a:r>
              <a:rPr sz="1200" dirty="0"/>
              <a:t>-Tavares; Gupta, </a:t>
            </a:r>
            <a:r>
              <a:rPr sz="1200" dirty="0" err="1"/>
              <a:t>Komargodski</a:t>
            </a:r>
            <a:r>
              <a:rPr sz="1200" dirty="0"/>
              <a:t>, Perez &amp; </a:t>
            </a:r>
            <a:r>
              <a:rPr sz="1200" dirty="0" err="1"/>
              <a:t>Ubaldi</a:t>
            </a:r>
            <a:r>
              <a:rPr sz="1200" dirty="0"/>
              <a:t> (16); </a:t>
            </a:r>
          </a:p>
          <a:p>
            <a:pPr>
              <a:defRPr sz="1100">
                <a:latin typeface="Courier"/>
                <a:ea typeface="Courier"/>
                <a:cs typeface="Courier"/>
                <a:sym typeface="Courier"/>
              </a:defRPr>
            </a:pPr>
            <a:r>
              <a:rPr sz="1200" dirty="0" err="1"/>
              <a:t>Davidi</a:t>
            </a:r>
            <a:r>
              <a:rPr sz="1200" dirty="0"/>
              <a:t>, Gupta, Perez, </a:t>
            </a:r>
            <a:r>
              <a:rPr sz="1200" dirty="0" err="1"/>
              <a:t>Redigolo</a:t>
            </a:r>
            <a:r>
              <a:rPr sz="1200" dirty="0"/>
              <a:t> &amp; </a:t>
            </a:r>
            <a:r>
              <a:rPr sz="1200" dirty="0" err="1"/>
              <a:t>Shalit</a:t>
            </a:r>
            <a:r>
              <a:rPr sz="1200" dirty="0"/>
              <a:t>; Gupta; Nelson &amp; Prescod-Weinstein (17)</a:t>
            </a:r>
          </a:p>
        </p:txBody>
      </p:sp>
      <p:sp>
        <p:nvSpPr>
          <p:cNvPr id="259" name="♦ Minimal model provide viable axion-like classical dark matter (DM);…"/>
          <p:cNvSpPr txBox="1"/>
          <p:nvPr/>
        </p:nvSpPr>
        <p:spPr>
          <a:xfrm>
            <a:off x="719880" y="3626972"/>
            <a:ext cx="9566911" cy="119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>
              <a:defRPr sz="2900">
                <a:latin typeface="+mn-lt"/>
                <a:ea typeface="+mn-ea"/>
                <a:cs typeface="+mn-cs"/>
                <a:sym typeface="Gill Sans"/>
              </a:defRPr>
            </a:pPr>
            <a:r>
              <a:rPr sz="1890" dirty="0">
                <a:solidFill>
                  <a:srgbClr val="0433FF"/>
                </a:solidFill>
              </a:rPr>
              <a:t>♦</a:t>
            </a:r>
            <a:r>
              <a:rPr sz="2070" dirty="0">
                <a:solidFill>
                  <a:srgbClr val="0433FF"/>
                </a:solidFill>
              </a:rPr>
              <a:t> </a:t>
            </a:r>
            <a:r>
              <a:rPr sz="2340" dirty="0"/>
              <a:t>Minimal model provide</a:t>
            </a:r>
            <a:r>
              <a:rPr lang="en-US" sz="2340" dirty="0"/>
              <a:t>s</a:t>
            </a:r>
            <a:r>
              <a:rPr sz="2340" dirty="0"/>
              <a:t> viable axion-like </a:t>
            </a:r>
            <a:r>
              <a:rPr sz="2340" dirty="0">
                <a:solidFill>
                  <a:schemeClr val="bg1"/>
                </a:solidFill>
              </a:rPr>
              <a:t>dark matter </a:t>
            </a:r>
            <a:r>
              <a:rPr sz="2340" dirty="0"/>
              <a:t>(</a:t>
            </a:r>
            <a:r>
              <a:rPr sz="2340" dirty="0">
                <a:solidFill>
                  <a:schemeClr val="bg1"/>
                </a:solidFill>
              </a:rPr>
              <a:t>DM</a:t>
            </a:r>
            <a:r>
              <a:rPr sz="2340" dirty="0"/>
              <a:t>);                   </a:t>
            </a:r>
          </a:p>
          <a:p>
            <a:pPr>
              <a:defRPr sz="2900">
                <a:latin typeface="+mn-lt"/>
                <a:ea typeface="+mn-ea"/>
                <a:cs typeface="+mn-cs"/>
                <a:sym typeface="Gill Sans"/>
              </a:defRPr>
            </a:pPr>
            <a:r>
              <a:rPr sz="2340" dirty="0"/>
              <a:t> </a:t>
            </a:r>
            <a:r>
              <a:rPr lang="en-US" sz="2340" dirty="0"/>
              <a:t>				for</a:t>
            </a:r>
            <a:r>
              <a:rPr sz="2340" dirty="0"/>
              <a:t>:                                     </a:t>
            </a:r>
            <a:endParaRPr lang="en-US" sz="2340" dirty="0"/>
          </a:p>
          <a:p>
            <a:pPr>
              <a:defRPr sz="2900">
                <a:latin typeface="+mn-lt"/>
                <a:ea typeface="+mn-ea"/>
                <a:cs typeface="+mn-cs"/>
                <a:sym typeface="Gill Sans"/>
              </a:defRPr>
            </a:pPr>
            <a:r>
              <a:rPr sz="2610" dirty="0"/>
              <a:t> </a:t>
            </a:r>
          </a:p>
        </p:txBody>
      </p:sp>
      <p:sp>
        <p:nvSpPr>
          <p:cNvPr id="260" name="Banerjee, Kim &amp; Perez (18)"/>
          <p:cNvSpPr txBox="1"/>
          <p:nvPr/>
        </p:nvSpPr>
        <p:spPr>
          <a:xfrm>
            <a:off x="7914759" y="4733277"/>
            <a:ext cx="25096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1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200" dirty="0"/>
              <a:t>Banerjee, Kim &amp; Perez (18)</a:t>
            </a:r>
          </a:p>
        </p:txBody>
      </p:sp>
      <p:sp>
        <p:nvSpPr>
          <p:cNvPr id="261" name="♦ DM can form stars &amp; halos around Earth \w large over densities."/>
          <p:cNvSpPr txBox="1"/>
          <p:nvPr/>
        </p:nvSpPr>
        <p:spPr>
          <a:xfrm>
            <a:off x="719880" y="5040125"/>
            <a:ext cx="9566911" cy="47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>
              <a:defRPr sz="2900">
                <a:latin typeface="+mn-lt"/>
                <a:ea typeface="+mn-ea"/>
                <a:cs typeface="+mn-cs"/>
                <a:sym typeface="Gill Sans"/>
              </a:defRPr>
            </a:pPr>
            <a:r>
              <a:rPr sz="1890" dirty="0">
                <a:solidFill>
                  <a:srgbClr val="0433FF"/>
                </a:solidFill>
              </a:rPr>
              <a:t>♦</a:t>
            </a:r>
            <a:r>
              <a:rPr sz="2070" dirty="0">
                <a:solidFill>
                  <a:srgbClr val="0433FF"/>
                </a:solidFill>
              </a:rPr>
              <a:t> </a:t>
            </a:r>
            <a:r>
              <a:rPr sz="2340" dirty="0"/>
              <a:t>DM can form </a:t>
            </a:r>
            <a:r>
              <a:rPr sz="2340" dirty="0">
                <a:solidFill>
                  <a:srgbClr val="92D050"/>
                </a:solidFill>
              </a:rPr>
              <a:t>stars &amp; halos around Earth</a:t>
            </a:r>
            <a:r>
              <a:rPr sz="2340" dirty="0"/>
              <a:t> \w large over densities</a:t>
            </a:r>
            <a:r>
              <a:rPr sz="261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Equation"/>
              <p:cNvSpPr txBox="1"/>
              <p:nvPr/>
            </p:nvSpPr>
            <p:spPr>
              <a:xfrm>
                <a:off x="5624494" y="4146791"/>
                <a:ext cx="4825552" cy="47795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82296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≲</m:t>
                      </m:r>
                      <m:sSub>
                        <m:sSubPr>
                          <m:ctrlPr>
                            <a:rPr lang="ar-AE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ar-AE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ar-AE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≡</m:t>
                          </m:r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relax</m:t>
                          </m:r>
                        </m:sub>
                      </m:sSub>
                      <m:r>
                        <a:rPr lang="ar-AE" sz="28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≲</m:t>
                      </m:r>
                      <m:sSup>
                        <m:sSupPr>
                          <m:ctrlPr>
                            <a:rPr lang="ar-AE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sz="1890" dirty="0"/>
              </a:p>
            </p:txBody>
          </p:sp>
        </mc:Choice>
        <mc:Fallback xmlns="">
          <p:sp>
            <p:nvSpPr>
              <p:cNvPr id="26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494" y="4146791"/>
                <a:ext cx="4825552" cy="477951"/>
              </a:xfrm>
              <a:prstGeom prst="rect">
                <a:avLst/>
              </a:prstGeom>
              <a:blipFill>
                <a:blip r:embed="rId2"/>
                <a:stretch>
                  <a:fillRect l="-1050" r="-1050" b="-2368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3" name="Banerjee, Budker, Eby, Kim, Ozeri &amp; Perez, to appear."/>
          <p:cNvSpPr txBox="1"/>
          <p:nvPr/>
        </p:nvSpPr>
        <p:spPr>
          <a:xfrm>
            <a:off x="3627427" y="5665918"/>
            <a:ext cx="8439326" cy="861774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tIns="45720" rIns="45720" bIns="45720" anchor="ctr">
            <a:spAutoFit/>
          </a:bodyPr>
          <a:lstStyle>
            <a:lvl1pPr>
              <a:defRPr sz="1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Relaxion stars and their detection via atomic physics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Abhishek Banerjee, Dmitry Budker, Joshua </a:t>
            </a:r>
            <a:r>
              <a:rPr lang="en-US" sz="1400" dirty="0" err="1">
                <a:solidFill>
                  <a:schemeClr val="bg1"/>
                </a:solidFill>
              </a:rPr>
              <a:t>Eby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Hyungjin</a:t>
            </a:r>
            <a:r>
              <a:rPr lang="en-US" sz="1400" dirty="0">
                <a:solidFill>
                  <a:schemeClr val="bg1"/>
                </a:solidFill>
              </a:rPr>
              <a:t> Kim &amp; Gilad Perez</a:t>
            </a:r>
          </a:p>
          <a:p>
            <a:pPr algn="ctr"/>
            <a:r>
              <a:rPr lang="en-US" sz="1600" dirty="0">
                <a:hlinkClick r:id="rId3"/>
              </a:rPr>
              <a:t>COMMUNICATIONS PHYSICS</a:t>
            </a:r>
            <a:r>
              <a:rPr lang="en-US" sz="1600" dirty="0"/>
              <a:t> (2020) 3:1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  <a:hlinkClick r:id="rId4" tooltip="Ralaxion Stars 20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arXiv:1902.08212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7BBE29-8385-8C49-955A-DA608819AD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4420" y="71370"/>
            <a:ext cx="1685206" cy="27634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55221A-5050-7347-8AEB-D2C2193F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83736-D50E-304C-BB19-C1E2712BD4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386" y="5521832"/>
            <a:ext cx="1104900" cy="12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C1E2-120C-2546-8C59-4807A201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93" y="35040"/>
            <a:ext cx="109728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92D050"/>
                </a:solidFill>
              </a:rPr>
              <a:t>Fast changing “constants” 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1F6C6-D0CA-5645-A3C4-564B40AC946C}"/>
              </a:ext>
            </a:extLst>
          </p:cNvPr>
          <p:cNvSpPr txBox="1"/>
          <p:nvPr/>
        </p:nvSpPr>
        <p:spPr>
          <a:xfrm>
            <a:off x="1659991" y="1510295"/>
            <a:ext cx="9838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Jun Ye </a:t>
            </a:r>
            <a:r>
              <a:rPr lang="en-US" sz="3200" i="1" dirty="0"/>
              <a:t>et al</a:t>
            </a:r>
            <a:r>
              <a:rPr lang="en-US" sz="3200" dirty="0"/>
              <a:t>: cavity-clock comparison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Even faster: A “weekend” experiment @ Mainz 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529E524-5DA8-E447-BA99-33A4EAA08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67" y="5727036"/>
            <a:ext cx="11328309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altLang="en-US" sz="2000" b="1" dirty="0">
                <a:solidFill>
                  <a:srgbClr val="333333"/>
                </a:solidFill>
                <a:latin typeface="Helvetica Neue" panose="02000503000000020004" pitchFamily="2" charset="0"/>
              </a:rPr>
              <a:t>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. Dionysis Antypas 	</a:t>
            </a:r>
            <a:r>
              <a:rPr lang="en-US" altLang="en-US" sz="2000" b="1" dirty="0">
                <a:solidFill>
                  <a:srgbClr val="333333"/>
                </a:solidFill>
                <a:latin typeface="Helvetica Neue" panose="02000503000000020004" pitchFamily="2" charset="0"/>
              </a:rPr>
              <a:t>	  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Oleg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Tretiak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	</a:t>
            </a:r>
            <a:r>
              <a:rPr lang="en-US" altLang="en-US" sz="2000" b="1" dirty="0">
                <a:solidFill>
                  <a:srgbClr val="333333"/>
                </a:solidFill>
                <a:latin typeface="Helvetica Neue" panose="02000503000000020004" pitchFamily="2" charset="0"/>
              </a:rPr>
              <a:t>	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Prof. Roee Ozeri	Antoine Garcon</a:t>
            </a:r>
            <a:b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</a:b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Helmholtz Institute, JGU Mainz     HIM, JGU Mainz 	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Weizmann Institute 	</a:t>
            </a:r>
            <a:r>
              <a:rPr lang="en-US" alt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HIM, JGU Mainz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81922" name="Picture 2" descr="roi">
            <a:extLst>
              <a:ext uri="{FF2B5EF4-FFF2-40B4-BE49-F238E27FC236}">
                <a16:creationId xmlns:a16="http://schemas.microsoft.com/office/drawing/2014/main" id="{4DD63D34-FD77-A64A-9E35-4B030141F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386" y="2805332"/>
            <a:ext cx="2116871" cy="2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https://budker.uni-mainz.de/wp-content/uploads/2016/01/Antypas2015-150x150.jpg">
            <a:hlinkClick r:id="rId3"/>
            <a:extLst>
              <a:ext uri="{FF2B5EF4-FFF2-40B4-BE49-F238E27FC236}">
                <a16:creationId xmlns:a16="http://schemas.microsoft.com/office/drawing/2014/main" id="{9317933E-FD8A-C54F-8DF7-B0BC809E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71" y="2805332"/>
            <a:ext cx="2822493" cy="2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BE168-CEAD-3E45-B351-866EFBF3B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378" y="2805332"/>
            <a:ext cx="2822494" cy="28224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9ED32-433E-E343-9847-A19D3F7B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CB9074-775A-4A4C-8535-DA1866E69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7772" y="2805331"/>
            <a:ext cx="2822493" cy="282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2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ACEF-B812-CC4E-AC73-219FAADE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58893"/>
            <a:ext cx="10972800" cy="5157787"/>
          </a:xfrm>
        </p:spPr>
        <p:txBody>
          <a:bodyPr>
            <a:normAutofit/>
          </a:bodyPr>
          <a:lstStyle/>
          <a:p>
            <a:r>
              <a:rPr lang="en-US" sz="4800" dirty="0"/>
              <a:t>FAST OSCILLATING SCALAR </a:t>
            </a:r>
            <a:r>
              <a:rPr lang="en-US" sz="4800" dirty="0">
                <a:solidFill>
                  <a:schemeClr val="bg1"/>
                </a:solidFill>
              </a:rPr>
              <a:t>DM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W</a:t>
            </a:r>
            <a:r>
              <a:rPr lang="en-US" sz="2000" dirty="0">
                <a:solidFill>
                  <a:schemeClr val="tx1"/>
                </a:solidFill>
              </a:rPr>
              <a:t>eekend </a:t>
            </a:r>
            <a:r>
              <a:rPr lang="en-US" sz="4800" dirty="0">
                <a:solidFill>
                  <a:schemeClr val="tx1"/>
                </a:solidFill>
              </a:rPr>
              <a:t>Re</a:t>
            </a:r>
            <a:r>
              <a:rPr lang="en-US" sz="2000" dirty="0">
                <a:solidFill>
                  <a:schemeClr val="tx1"/>
                </a:solidFill>
              </a:rPr>
              <a:t>laxion </a:t>
            </a:r>
            <a:r>
              <a:rPr lang="en-US" sz="4800" dirty="0">
                <a:solidFill>
                  <a:schemeClr val="tx1"/>
                </a:solidFill>
              </a:rPr>
              <a:t>S</a:t>
            </a:r>
            <a:r>
              <a:rPr lang="en-US" sz="2000" dirty="0">
                <a:solidFill>
                  <a:schemeClr val="tx1"/>
                </a:solidFill>
              </a:rPr>
              <a:t>earch </a:t>
            </a:r>
            <a:r>
              <a:rPr lang="en-US" sz="4800" dirty="0">
                <a:solidFill>
                  <a:schemeClr val="tx1"/>
                </a:solidFill>
              </a:rPr>
              <a:t>L</a:t>
            </a:r>
            <a:r>
              <a:rPr lang="en-US" sz="2000" dirty="0">
                <a:solidFill>
                  <a:schemeClr val="tx1"/>
                </a:solidFill>
              </a:rPr>
              <a:t>aboratory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B5F9B-27F4-884E-BADE-45331CC0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1F517-C37D-BA49-9059-1F2937D1D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950" y="93850"/>
            <a:ext cx="8172142" cy="66938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176494-36C9-0642-966D-CA93EA260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28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2498E9-2F43-2844-872A-CE445A71B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43" y="1023338"/>
            <a:ext cx="10234612" cy="5030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4B98-95D0-9B4E-8F92-93BB034F10FF}"/>
              </a:ext>
            </a:extLst>
          </p:cNvPr>
          <p:cNvSpPr txBox="1"/>
          <p:nvPr/>
        </p:nvSpPr>
        <p:spPr>
          <a:xfrm>
            <a:off x="618978" y="6331343"/>
            <a:ext cx="10832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Sensitive to variation  of 𝛂 and </a:t>
            </a:r>
            <a:r>
              <a:rPr lang="en-US" sz="2400" i="1" dirty="0"/>
              <a:t>m</a:t>
            </a:r>
            <a:r>
              <a:rPr lang="en-US" sz="2400" baseline="-25000" dirty="0"/>
              <a:t>e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9A9E1-C2D2-DB43-A3FB-C93AD8A1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044" y="6422296"/>
            <a:ext cx="1143000" cy="31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8E2304-4CC5-6D4E-B033-39D7AD1A8074}"/>
              </a:ext>
            </a:extLst>
          </p:cNvPr>
          <p:cNvSpPr txBox="1"/>
          <p:nvPr/>
        </p:nvSpPr>
        <p:spPr>
          <a:xfrm>
            <a:off x="1371591" y="200028"/>
            <a:ext cx="9420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Cs D2 line (852 nm)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386781-0AD3-9A4D-841E-D844BFEF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E2D881-5424-1540-9D9A-D2D125444760}"/>
              </a:ext>
            </a:extLst>
          </p:cNvPr>
          <p:cNvSpPr/>
          <p:nvPr/>
        </p:nvSpPr>
        <p:spPr>
          <a:xfrm>
            <a:off x="3351134" y="2017633"/>
            <a:ext cx="6415790" cy="8925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D. Antypas </a:t>
            </a:r>
            <a:r>
              <a:rPr lang="en-US" sz="3200" i="1" dirty="0"/>
              <a:t>et al</a:t>
            </a:r>
            <a:r>
              <a:rPr lang="en-US" sz="3200" dirty="0"/>
              <a:t>, </a:t>
            </a:r>
            <a:r>
              <a:rPr lang="en-US" dirty="0"/>
              <a:t>PHYSICAL REVIEW LETTERS </a:t>
            </a:r>
            <a:r>
              <a:rPr lang="en-US" b="1" dirty="0"/>
              <a:t>123</a:t>
            </a:r>
            <a:r>
              <a:rPr lang="en-US" dirty="0"/>
              <a:t>, 141102 (2019);  </a:t>
            </a:r>
            <a:r>
              <a:rPr lang="en-US" sz="2000" b="1" dirty="0">
                <a:hlinkClick r:id="rId4" tooltip="Light scalar DSM in RF band"/>
              </a:rPr>
              <a:t>arXiv:1905.02968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0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113711-1DAC-D14B-9D8D-38B32EBC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35863-F02E-B440-96F0-53FA89869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66" y="930154"/>
            <a:ext cx="7393577" cy="5730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5DAC0-8A6E-484D-BA6A-0AE388EBEA90}"/>
              </a:ext>
            </a:extLst>
          </p:cNvPr>
          <p:cNvSpPr txBox="1"/>
          <p:nvPr/>
        </p:nvSpPr>
        <p:spPr>
          <a:xfrm>
            <a:off x="0" y="6478738"/>
            <a:ext cx="1410789" cy="379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Sushkov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A607BA-C512-6546-92AB-62CC43F297DF}"/>
              </a:ext>
            </a:extLst>
          </p:cNvPr>
          <p:cNvSpPr txBox="1">
            <a:spLocks/>
          </p:cNvSpPr>
          <p:nvPr/>
        </p:nvSpPr>
        <p:spPr>
          <a:xfrm>
            <a:off x="2966629" y="104503"/>
            <a:ext cx="6572250" cy="7141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Nonrelativistic forms</a:t>
            </a:r>
          </a:p>
        </p:txBody>
      </p:sp>
    </p:spTree>
    <p:extLst>
      <p:ext uri="{BB962C8B-B14F-4D97-AF65-F5344CB8AC3E}">
        <p14:creationId xmlns:p14="http://schemas.microsoft.com/office/powerpoint/2010/main" val="41884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491B-72BA-6F40-8505-3B8950B8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39"/>
            <a:ext cx="12192000" cy="100718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WReSL</a:t>
            </a:r>
            <a:r>
              <a:rPr lang="en-US" dirty="0"/>
              <a:t> – 2      </a:t>
            </a:r>
            <a:r>
              <a:rPr lang="en-US" b="0" dirty="0">
                <a:effectLst/>
              </a:rPr>
              <a:t>D. Antypas, </a:t>
            </a:r>
            <a:r>
              <a:rPr lang="en-US" b="0" i="1" dirty="0">
                <a:effectLst/>
              </a:rPr>
              <a:t>et </a:t>
            </a:r>
            <a:r>
              <a:rPr lang="en-US" b="0" dirty="0">
                <a:effectLst/>
              </a:rPr>
              <a:t>al, </a:t>
            </a:r>
            <a:r>
              <a:rPr lang="en-US" b="0" u="sng" dirty="0">
                <a:effectLst/>
                <a:highlight>
                  <a:srgbClr val="FFFF00"/>
                </a:highlight>
                <a:hlinkClick r:id="rId3"/>
              </a:rPr>
              <a:t>arXiv:2012.01519</a:t>
            </a:r>
            <a:r>
              <a:rPr lang="en-US" b="0" dirty="0">
                <a:effectLst/>
              </a:rPr>
              <a:t>  (2020)</a:t>
            </a:r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                                                                              to appear in QST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B5818-433C-BD49-AD62-65645505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F1B15-63D3-AF4C-96B3-DAC2F3F9F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9" y="811919"/>
            <a:ext cx="8734096" cy="5968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96483-ABC9-F745-99B8-DADD500A4ECF}"/>
              </a:ext>
            </a:extLst>
          </p:cNvPr>
          <p:cNvSpPr txBox="1"/>
          <p:nvPr/>
        </p:nvSpPr>
        <p:spPr>
          <a:xfrm>
            <a:off x="8781539" y="3689137"/>
            <a:ext cx="34104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Projection: 10</a:t>
            </a:r>
            <a:r>
              <a:rPr lang="en-US" sz="2400" baseline="30000" dirty="0"/>
              <a:t>-18</a:t>
            </a:r>
            <a:r>
              <a:rPr lang="en-US" sz="2400" dirty="0"/>
              <a:t> (Cs)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WReSL</a:t>
            </a:r>
            <a:r>
              <a:rPr lang="en-US" sz="2400" dirty="0"/>
              <a:t>-</a:t>
            </a:r>
            <a:r>
              <a:rPr lang="en-US" sz="2400" dirty="0">
                <a:solidFill>
                  <a:srgbClr val="FFFF00"/>
                </a:solidFill>
              </a:rPr>
              <a:t>molecules</a:t>
            </a:r>
          </a:p>
          <a:p>
            <a:r>
              <a:rPr lang="en-US" sz="2400" dirty="0"/>
              <a:t>  with S. Schiller group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Sensitive to </a:t>
            </a:r>
            <a:r>
              <a:rPr lang="en-US" sz="2400" dirty="0" err="1"/>
              <a:t>oscill</a:t>
            </a:r>
            <a:r>
              <a:rPr lang="en-US" sz="2400" dirty="0"/>
              <a:t>. of</a:t>
            </a:r>
          </a:p>
          <a:p>
            <a:pPr algn="r"/>
            <a:r>
              <a:rPr lang="en-US" sz="2400" dirty="0">
                <a:solidFill>
                  <a:srgbClr val="FFFF00"/>
                </a:solidFill>
              </a:rPr>
              <a:t>nuclear mass</a:t>
            </a:r>
          </a:p>
        </p:txBody>
      </p:sp>
    </p:spTree>
    <p:extLst>
      <p:ext uri="{BB962C8B-B14F-4D97-AF65-F5344CB8AC3E}">
        <p14:creationId xmlns:p14="http://schemas.microsoft.com/office/powerpoint/2010/main" val="21128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8E2B-6BE8-AA4B-9D7A-9946CF94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339"/>
            <a:ext cx="10972800" cy="665161"/>
          </a:xfrm>
        </p:spPr>
        <p:txBody>
          <a:bodyPr>
            <a:normAutofit fontScale="90000"/>
          </a:bodyPr>
          <a:lstStyle/>
          <a:p>
            <a:r>
              <a:rPr lang="en-US" dirty="0"/>
              <a:t>Fast Variation of Fundamental “Constants”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1D4E1-E124-6C43-9999-401B2E061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698500"/>
            <a:ext cx="11938000" cy="4709160"/>
          </a:xfrm>
        </p:spPr>
        <p:txBody>
          <a:bodyPr/>
          <a:lstStyle/>
          <a:p>
            <a:r>
              <a:rPr lang="en-US" dirty="0"/>
              <a:t>Dionysios Antypas, Dmitry Budker, Victor V. Flambaum, Mikhail G. Kozlov, Gilad Perez, and Jun Ye, </a:t>
            </a:r>
            <a:endParaRPr lang="en-US" dirty="0">
              <a:highlight>
                <a:srgbClr val="FFFF00"/>
              </a:highlight>
            </a:endParaRPr>
          </a:p>
          <a:p>
            <a:pPr marL="137103" indent="0" algn="r">
              <a:buNone/>
            </a:pPr>
            <a:r>
              <a:rPr lang="en-US" i="1" u="sng" dirty="0">
                <a:highlight>
                  <a:srgbClr val="FFFF00"/>
                </a:highlight>
                <a:hlinkClick r:id="rId2"/>
              </a:rPr>
              <a:t>ANNALEN DER PHYSIK</a:t>
            </a:r>
            <a:r>
              <a:rPr lang="en-US" dirty="0">
                <a:solidFill>
                  <a:schemeClr val="accent5"/>
                </a:solidFill>
                <a:highlight>
                  <a:srgbClr val="FFFF00"/>
                </a:highlight>
              </a:rPr>
              <a:t> </a:t>
            </a:r>
            <a:r>
              <a:rPr lang="en-US" dirty="0">
                <a:solidFill>
                  <a:srgbClr val="002060"/>
                </a:solidFill>
                <a:highlight>
                  <a:srgbClr val="FFFF00"/>
                </a:highlight>
              </a:rPr>
              <a:t>2020, 1900566</a:t>
            </a:r>
            <a:r>
              <a:rPr lang="en-US" dirty="0">
                <a:solidFill>
                  <a:schemeClr val="accent5"/>
                </a:solidFill>
                <a:highlight>
                  <a:srgbClr val="FFFF00"/>
                </a:highlight>
              </a:rPr>
              <a:t>;  </a:t>
            </a:r>
            <a:r>
              <a:rPr lang="en-US" u="sng" dirty="0">
                <a:highlight>
                  <a:srgbClr val="FFFF00"/>
                </a:highlight>
                <a:hlinkClick r:id="rId3"/>
              </a:rPr>
              <a:t>arXiv:1912.01335</a:t>
            </a:r>
            <a:r>
              <a:rPr lang="en-US" dirty="0">
                <a:highlight>
                  <a:srgbClr val="FFFF00"/>
                </a:highlight>
              </a:rPr>
              <a:t> </a:t>
            </a:r>
          </a:p>
          <a:p>
            <a:r>
              <a:rPr lang="en-US" dirty="0">
                <a:solidFill>
                  <a:srgbClr val="92D050"/>
                </a:solidFill>
              </a:rPr>
              <a:t>Old thinking</a:t>
            </a:r>
            <a:r>
              <a:rPr lang="en-US" dirty="0"/>
              <a:t>: only </a:t>
            </a:r>
            <a:r>
              <a:rPr lang="en-US" i="1" dirty="0"/>
              <a:t>dimensionless</a:t>
            </a:r>
            <a:r>
              <a:rPr lang="en-US" dirty="0"/>
              <a:t> constants may vary</a:t>
            </a:r>
          </a:p>
          <a:p>
            <a:r>
              <a:rPr lang="en-US" dirty="0">
                <a:solidFill>
                  <a:srgbClr val="92D050"/>
                </a:solidFill>
              </a:rPr>
              <a:t>New thinking</a:t>
            </a:r>
            <a:r>
              <a:rPr lang="en-US" dirty="0"/>
              <a:t>: </a:t>
            </a:r>
            <a:r>
              <a:rPr lang="en-US" i="1" dirty="0"/>
              <a:t>m</a:t>
            </a:r>
            <a:r>
              <a:rPr lang="en-US" i="1" baseline="-25000" dirty="0"/>
              <a:t>e </a:t>
            </a:r>
            <a:r>
              <a:rPr lang="en-US" dirty="0"/>
              <a:t>/&lt;</a:t>
            </a:r>
            <a:r>
              <a:rPr lang="en-US" i="1" dirty="0"/>
              <a:t> m</a:t>
            </a:r>
            <a:r>
              <a:rPr lang="en-US" i="1" baseline="-25000" dirty="0"/>
              <a:t>e </a:t>
            </a:r>
            <a:r>
              <a:rPr lang="en-US" i="1" dirty="0"/>
              <a:t>&gt;</a:t>
            </a:r>
            <a:r>
              <a:rPr lang="en-US" dirty="0"/>
              <a:t>;</a:t>
            </a:r>
            <a:r>
              <a:rPr lang="en-US" b="1" dirty="0"/>
              <a:t> </a:t>
            </a:r>
            <a:r>
              <a:rPr lang="en-US" dirty="0"/>
              <a:t>𝛂/&lt;</a:t>
            </a:r>
            <a:r>
              <a:rPr lang="en-US" i="1" dirty="0"/>
              <a:t> </a:t>
            </a:r>
            <a:r>
              <a:rPr lang="en-US" dirty="0"/>
              <a:t>𝛂</a:t>
            </a:r>
            <a:r>
              <a:rPr lang="en-US" i="1" baseline="-25000" dirty="0"/>
              <a:t> </a:t>
            </a:r>
            <a:r>
              <a:rPr lang="en-US" i="1" dirty="0"/>
              <a:t>&gt;</a:t>
            </a:r>
            <a:r>
              <a:rPr lang="en-US" dirty="0"/>
              <a:t>, ...  are </a:t>
            </a:r>
            <a:r>
              <a:rPr lang="en-US" dirty="0">
                <a:solidFill>
                  <a:srgbClr val="FFFF00"/>
                </a:solidFill>
              </a:rPr>
              <a:t>OK</a:t>
            </a:r>
          </a:p>
          <a:p>
            <a:r>
              <a:rPr lang="en-US" dirty="0"/>
              <a:t>Origin of apparent variations: </a:t>
            </a:r>
            <a:r>
              <a:rPr lang="en-US" dirty="0">
                <a:solidFill>
                  <a:srgbClr val="92D050"/>
                </a:solidFill>
              </a:rPr>
              <a:t>bosonic fields</a:t>
            </a:r>
            <a:r>
              <a:rPr lang="en-US" dirty="0"/>
              <a:t> </a:t>
            </a:r>
          </a:p>
          <a:p>
            <a:r>
              <a:rPr lang="en-US" dirty="0"/>
              <a:t>BSM (and BBSM) physics is tricky!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F55BF-B2CE-6440-84DD-DFBE25E6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DE696-A7E5-D441-ADAC-819173BDA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200" y="3683000"/>
            <a:ext cx="44831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E6846-DDE2-6A48-9C86-A725F637A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50"/>
            <a:ext cx="10972800" cy="60200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0FA8E0-A64F-A043-84BA-A0BDCC01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3C7CD9-2B52-9A4C-9353-AF8A866CEBE2}"/>
              </a:ext>
            </a:extLst>
          </p:cNvPr>
          <p:cNvGrpSpPr/>
          <p:nvPr/>
        </p:nvGrpSpPr>
        <p:grpSpPr>
          <a:xfrm>
            <a:off x="230987" y="839550"/>
            <a:ext cx="11720081" cy="1520416"/>
            <a:chOff x="230987" y="1795844"/>
            <a:chExt cx="11720081" cy="15204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6D6FAD-B51B-5743-A52F-59F3015B8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658" y="1795844"/>
              <a:ext cx="2873919" cy="15150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9DCDD4-FD97-D145-A96E-631EBA51E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987" y="1795844"/>
              <a:ext cx="2252823" cy="15150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1E443F-7851-9A4E-A707-1D4C59326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3425" y="1795844"/>
              <a:ext cx="3093940" cy="149688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253574-25CB-1442-9CBF-F93FBD58D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0213" y="1795844"/>
              <a:ext cx="2140855" cy="1520416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2C878-BE7F-264B-8B9F-2796EA5115D0}"/>
                  </a:ext>
                </a:extLst>
              </p:cNvPr>
              <p:cNvSpPr txBox="1"/>
              <p:nvPr/>
            </p:nvSpPr>
            <p:spPr>
              <a:xfrm>
                <a:off x="230987" y="2774731"/>
                <a:ext cx="11057123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600" dirty="0"/>
                  <a:t>Results from </a:t>
                </a:r>
                <a:r>
                  <a:rPr lang="en-US" sz="3600" dirty="0">
                    <a:solidFill>
                      <a:srgbClr val="FFFF00"/>
                    </a:solidFill>
                  </a:rPr>
                  <a:t>CASPEr-Boston</a:t>
                </a:r>
                <a:r>
                  <a:rPr lang="en-US" sz="3600" dirty="0"/>
                  <a:t> &amp; </a:t>
                </a:r>
                <a:r>
                  <a:rPr lang="en-US" sz="3600" dirty="0">
                    <a:solidFill>
                      <a:srgbClr val="FFFF00"/>
                    </a:solidFill>
                  </a:rPr>
                  <a:t>CASPEr-Mainz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600" dirty="0">
                  <a:solidFill>
                    <a:srgbClr val="FFFF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600" dirty="0"/>
                  <a:t>Constraints on </a:t>
                </a:r>
                <a:r>
                  <a:rPr lang="en-US" sz="3600" dirty="0">
                    <a:solidFill>
                      <a:srgbClr val="FFFF00"/>
                    </a:solidFill>
                  </a:rPr>
                  <a:t>EDM</a:t>
                </a:r>
                <a:r>
                  <a:rPr lang="en-US" sz="3600" dirty="0"/>
                  <a:t> &amp; </a:t>
                </a:r>
                <a:r>
                  <a:rPr lang="en-US" sz="3600" dirty="0">
                    <a:solidFill>
                      <a:srgbClr val="FFFF00"/>
                    </a:solidFill>
                  </a:rPr>
                  <a:t>gradient</a:t>
                </a:r>
                <a:r>
                  <a:rPr lang="en-US" sz="3600" dirty="0"/>
                  <a:t> couplings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600" dirty="0"/>
                  <a:t>Spin-offs!</a:t>
                </a:r>
              </a:p>
              <a:p>
                <a:r>
                  <a:rPr lang="en-US" sz="3600" dirty="0"/>
                  <a:t>-------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92D050"/>
                    </a:solidFill>
                  </a:rPr>
                  <a:t>WReSL</a:t>
                </a:r>
                <a:r>
                  <a:rPr lang="en-US" sz="3600" dirty="0"/>
                  <a:t>: reaching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𝛿𝜈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3600" dirty="0"/>
                  <a:t>10</a:t>
                </a:r>
                <a:r>
                  <a:rPr lang="en-US" sz="3600" baseline="30000" dirty="0"/>
                  <a:t>-18</a:t>
                </a:r>
                <a:endParaRPr lang="en-US" sz="3600" dirty="0">
                  <a:solidFill>
                    <a:srgbClr val="92D05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2C878-BE7F-264B-8B9F-2796EA511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87" y="2774731"/>
                <a:ext cx="11057123" cy="3970318"/>
              </a:xfrm>
              <a:prstGeom prst="rect">
                <a:avLst/>
              </a:prstGeom>
              <a:blipFill>
                <a:blip r:embed="rId6"/>
                <a:stretch>
                  <a:fillRect l="-1722" t="-2236" b="-5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A2E0E6C-5549-9F40-A7D3-E2D73BBCB1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79" t="57776" r="2095"/>
          <a:stretch/>
        </p:blipFill>
        <p:spPr>
          <a:xfrm>
            <a:off x="6659431" y="4494547"/>
            <a:ext cx="5395868" cy="20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818" y="-31065"/>
            <a:ext cx="6572250" cy="714134"/>
          </a:xfrm>
        </p:spPr>
        <p:txBody>
          <a:bodyPr>
            <a:normAutofit fontScale="90000"/>
          </a:bodyPr>
          <a:lstStyle/>
          <a:p>
            <a:r>
              <a:rPr lang="en-US" dirty="0"/>
              <a:t>CASPEr Experiment</a:t>
            </a:r>
            <a:r>
              <a:rPr lang="en-US" dirty="0">
                <a:solidFill>
                  <a:srgbClr val="FFFF00"/>
                </a:solidFill>
              </a:rPr>
              <a:t>s</a:t>
            </a:r>
          </a:p>
        </p:txBody>
      </p:sp>
      <p:sp>
        <p:nvSpPr>
          <p:cNvPr id="7" name="Shape 325"/>
          <p:cNvSpPr/>
          <p:nvPr/>
        </p:nvSpPr>
        <p:spPr>
          <a:xfrm>
            <a:off x="497289" y="1018307"/>
            <a:ext cx="1932974" cy="590550"/>
          </a:xfrm>
          <a:prstGeom prst="rect">
            <a:avLst/>
          </a:prstGeom>
          <a:ln w="25400">
            <a:solidFill>
              <a:srgbClr val="FFFF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/>
          <a:lstStyle>
            <a:lvl1pPr algn="ctr" defTabSz="469900">
              <a:defRPr sz="4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lang="en-US" sz="405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Boston</a:t>
            </a:r>
            <a:endParaRPr sz="3600" dirty="0">
              <a:solidFill>
                <a:prstClr val="white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6" name="Shape 335"/>
          <p:cNvSpPr txBox="1">
            <a:spLocks/>
          </p:cNvSpPr>
          <p:nvPr/>
        </p:nvSpPr>
        <p:spPr>
          <a:xfrm>
            <a:off x="12669786" y="8175815"/>
            <a:ext cx="230833" cy="26545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1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82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73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64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55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46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36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26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7">
              <a:defRPr sz="1800"/>
            </a:pPr>
            <a:fld id="{86CB4B4D-7CA3-9044-876B-883B54F8677D}" type="slidenum">
              <a:rPr lang="en-US" sz="1350">
                <a:solidFill>
                  <a:prstClr val="white"/>
                </a:solidFill>
                <a:latin typeface="Book Antiqua"/>
              </a:rPr>
              <a:pPr defTabSz="685787">
                <a:defRPr sz="1800"/>
              </a:pPr>
              <a:t>4</a:t>
            </a:fld>
            <a:endParaRPr lang="en-US" sz="1350" dirty="0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802B9-CA52-1D4C-A905-4FFAC52D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4" name="Shape 325">
            <a:extLst>
              <a:ext uri="{FF2B5EF4-FFF2-40B4-BE49-F238E27FC236}">
                <a16:creationId xmlns:a16="http://schemas.microsoft.com/office/drawing/2014/main" id="{55F699A3-E541-3E4B-BFED-D8333B510798}"/>
              </a:ext>
            </a:extLst>
          </p:cNvPr>
          <p:cNvSpPr/>
          <p:nvPr/>
        </p:nvSpPr>
        <p:spPr>
          <a:xfrm>
            <a:off x="3161661" y="665217"/>
            <a:ext cx="3256102" cy="1296730"/>
          </a:xfrm>
          <a:prstGeom prst="rect">
            <a:avLst/>
          </a:prstGeom>
          <a:ln w="25400">
            <a:solidFill>
              <a:srgbClr val="FFFF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/>
          <a:lstStyle>
            <a:lvl1pPr algn="ctr" defTabSz="469900">
              <a:defRPr sz="4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lang="en-US" sz="405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CASPEr-E</a:t>
            </a:r>
          </a:p>
          <a:p>
            <a:pPr defTabSz="352425">
              <a:defRPr sz="1800"/>
            </a:pPr>
            <a:r>
              <a:rPr lang="en-US" sz="405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(also grad)</a:t>
            </a:r>
          </a:p>
        </p:txBody>
      </p:sp>
      <p:sp>
        <p:nvSpPr>
          <p:cNvPr id="25" name="Shape 325">
            <a:extLst>
              <a:ext uri="{FF2B5EF4-FFF2-40B4-BE49-F238E27FC236}">
                <a16:creationId xmlns:a16="http://schemas.microsoft.com/office/drawing/2014/main" id="{5B4E2FF0-8644-3340-B6D1-CB98FA79B844}"/>
              </a:ext>
            </a:extLst>
          </p:cNvPr>
          <p:cNvSpPr/>
          <p:nvPr/>
        </p:nvSpPr>
        <p:spPr>
          <a:xfrm>
            <a:off x="497289" y="2815317"/>
            <a:ext cx="1932974" cy="590550"/>
          </a:xfrm>
          <a:prstGeom prst="rect">
            <a:avLst/>
          </a:prstGeom>
          <a:ln w="25400">
            <a:solidFill>
              <a:srgbClr val="FFFF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/>
          <a:lstStyle>
            <a:lvl1pPr algn="ctr" defTabSz="469900">
              <a:defRPr sz="4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lang="en-US" sz="405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Mainz</a:t>
            </a:r>
            <a:endParaRPr sz="3600" dirty="0">
              <a:solidFill>
                <a:prstClr val="white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6" name="Shape 325">
            <a:extLst>
              <a:ext uri="{FF2B5EF4-FFF2-40B4-BE49-F238E27FC236}">
                <a16:creationId xmlns:a16="http://schemas.microsoft.com/office/drawing/2014/main" id="{86895655-015D-224F-A8D6-FA28E190F625}"/>
              </a:ext>
            </a:extLst>
          </p:cNvPr>
          <p:cNvSpPr/>
          <p:nvPr/>
        </p:nvSpPr>
        <p:spPr>
          <a:xfrm>
            <a:off x="3161661" y="2503544"/>
            <a:ext cx="3256102" cy="1214097"/>
          </a:xfrm>
          <a:prstGeom prst="rect">
            <a:avLst/>
          </a:prstGeom>
          <a:ln w="25400">
            <a:solidFill>
              <a:srgbClr val="FFFF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/>
          <a:lstStyle>
            <a:lvl1pPr algn="ctr" defTabSz="469900">
              <a:defRPr sz="4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lang="en-US" sz="405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CASPEr-grad</a:t>
            </a:r>
          </a:p>
          <a:p>
            <a:pPr defTabSz="352425">
              <a:defRPr sz="1800"/>
            </a:pPr>
            <a:r>
              <a:rPr lang="en-US" sz="405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(also E ?)</a:t>
            </a:r>
          </a:p>
        </p:txBody>
      </p:sp>
      <p:sp>
        <p:nvSpPr>
          <p:cNvPr id="27" name="Shape 325">
            <a:extLst>
              <a:ext uri="{FF2B5EF4-FFF2-40B4-BE49-F238E27FC236}">
                <a16:creationId xmlns:a16="http://schemas.microsoft.com/office/drawing/2014/main" id="{154DAC7D-6E81-474E-9C03-6A1E6F1E014B}"/>
              </a:ext>
            </a:extLst>
          </p:cNvPr>
          <p:cNvSpPr/>
          <p:nvPr/>
        </p:nvSpPr>
        <p:spPr>
          <a:xfrm>
            <a:off x="6875139" y="2348972"/>
            <a:ext cx="4972872" cy="1523241"/>
          </a:xfrm>
          <a:prstGeom prst="rect">
            <a:avLst/>
          </a:prstGeom>
          <a:ln w="25400">
            <a:solidFill>
              <a:srgbClr val="FFFF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/>
          <a:lstStyle>
            <a:lvl1pPr algn="ctr" defTabSz="469900">
              <a:defRPr sz="4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algn="l" defTabSz="352425">
              <a:defRPr sz="1800"/>
            </a:pPr>
            <a:r>
              <a:rPr lang="en-US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High-field</a:t>
            </a:r>
          </a:p>
          <a:p>
            <a:pPr algn="l" defTabSz="352425">
              <a:defRPr sz="1800"/>
            </a:pPr>
            <a:r>
              <a:rPr lang="en-US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Low-field</a:t>
            </a:r>
          </a:p>
          <a:p>
            <a:pPr algn="l" defTabSz="352425">
              <a:defRPr sz="1800"/>
            </a:pPr>
            <a:r>
              <a:rPr lang="en-US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ZULF</a:t>
            </a:r>
          </a:p>
        </p:txBody>
      </p:sp>
      <p:sp>
        <p:nvSpPr>
          <p:cNvPr id="28" name="Shape 325">
            <a:extLst>
              <a:ext uri="{FF2B5EF4-FFF2-40B4-BE49-F238E27FC236}">
                <a16:creationId xmlns:a16="http://schemas.microsoft.com/office/drawing/2014/main" id="{46F2884E-3BE9-9A46-ADE1-290916A18B5E}"/>
              </a:ext>
            </a:extLst>
          </p:cNvPr>
          <p:cNvSpPr/>
          <p:nvPr/>
        </p:nvSpPr>
        <p:spPr>
          <a:xfrm>
            <a:off x="9361575" y="3080280"/>
            <a:ext cx="2286000" cy="869129"/>
          </a:xfrm>
          <a:prstGeom prst="rect">
            <a:avLst/>
          </a:prstGeom>
          <a:ln w="254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/>
          <a:lstStyle>
            <a:lvl1pPr algn="ctr" defTabSz="469900">
              <a:defRPr sz="4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lang="en-US" sz="24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Comagnetometer</a:t>
            </a:r>
          </a:p>
          <a:p>
            <a:pPr defTabSz="352425">
              <a:defRPr sz="1800"/>
            </a:pPr>
            <a:r>
              <a:rPr lang="en-US" sz="24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Sidebands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701189A-7D81-D441-AA21-AD07A920BA70}"/>
              </a:ext>
            </a:extLst>
          </p:cNvPr>
          <p:cNvSpPr txBox="1">
            <a:spLocks/>
          </p:cNvSpPr>
          <p:nvPr/>
        </p:nvSpPr>
        <p:spPr>
          <a:xfrm>
            <a:off x="2926818" y="4116204"/>
            <a:ext cx="6572250" cy="714134"/>
          </a:xfrm>
          <a:prstGeom prst="rect">
            <a:avLst/>
          </a:prstGeom>
        </p:spPr>
        <p:txBody>
          <a:bodyPr vert="horz" lIns="91436" tIns="45716" rIns="91436" bIns="45716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Related Experiments</a:t>
            </a:r>
          </a:p>
        </p:txBody>
      </p:sp>
      <p:sp>
        <p:nvSpPr>
          <p:cNvPr id="33" name="Shape 325">
            <a:extLst>
              <a:ext uri="{FF2B5EF4-FFF2-40B4-BE49-F238E27FC236}">
                <a16:creationId xmlns:a16="http://schemas.microsoft.com/office/drawing/2014/main" id="{61B8FA87-C9C0-A848-8E4B-E8C043F29ADD}"/>
              </a:ext>
            </a:extLst>
          </p:cNvPr>
          <p:cNvSpPr/>
          <p:nvPr/>
        </p:nvSpPr>
        <p:spPr>
          <a:xfrm>
            <a:off x="497289" y="5129926"/>
            <a:ext cx="1932974" cy="590550"/>
          </a:xfrm>
          <a:prstGeom prst="rect">
            <a:avLst/>
          </a:prstGeom>
          <a:ln w="25400">
            <a:solidFill>
              <a:srgbClr val="FFFF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/>
          <a:lstStyle>
            <a:lvl1pPr algn="ctr" defTabSz="469900">
              <a:defRPr sz="4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lang="en-US" sz="405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Hefei</a:t>
            </a:r>
            <a:endParaRPr sz="3600" dirty="0">
              <a:solidFill>
                <a:prstClr val="white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4" name="Shape 325">
            <a:extLst>
              <a:ext uri="{FF2B5EF4-FFF2-40B4-BE49-F238E27FC236}">
                <a16:creationId xmlns:a16="http://schemas.microsoft.com/office/drawing/2014/main" id="{8B0B0AC5-C577-F644-81A6-A994D85B4D83}"/>
              </a:ext>
            </a:extLst>
          </p:cNvPr>
          <p:cNvSpPr/>
          <p:nvPr/>
        </p:nvSpPr>
        <p:spPr>
          <a:xfrm>
            <a:off x="3161661" y="4897477"/>
            <a:ext cx="2690499" cy="1039736"/>
          </a:xfrm>
          <a:prstGeom prst="rect">
            <a:avLst/>
          </a:prstGeom>
          <a:ln w="25400">
            <a:solidFill>
              <a:srgbClr val="FFFF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/>
          <a:lstStyle>
            <a:lvl1pPr algn="ctr" defTabSz="469900">
              <a:defRPr sz="4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lang="en-US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Maser</a:t>
            </a:r>
          </a:p>
          <a:p>
            <a:pPr defTabSz="352425">
              <a:defRPr sz="1800"/>
            </a:pPr>
            <a:r>
              <a:rPr lang="en-US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Spin Amplifier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C981BB4-AEFC-0541-9083-2DD88E83712E}"/>
              </a:ext>
            </a:extLst>
          </p:cNvPr>
          <p:cNvSpPr txBox="1">
            <a:spLocks/>
          </p:cNvSpPr>
          <p:nvPr/>
        </p:nvSpPr>
        <p:spPr>
          <a:xfrm>
            <a:off x="2926817" y="6083090"/>
            <a:ext cx="9265181" cy="714134"/>
          </a:xfrm>
          <a:prstGeom prst="rect">
            <a:avLst/>
          </a:prstGeom>
        </p:spPr>
        <p:txBody>
          <a:bodyPr vert="horz" lIns="91436" tIns="45716" rIns="91436" bIns="45716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Also: </a:t>
            </a:r>
            <a:r>
              <a:rPr lang="en-US" dirty="0">
                <a:solidFill>
                  <a:srgbClr val="FFFF00"/>
                </a:solidFill>
              </a:rPr>
              <a:t>GNOME, WRESL, SHAFT, …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139D79-BB69-B740-BB48-E08998370490}"/>
              </a:ext>
            </a:extLst>
          </p:cNvPr>
          <p:cNvCxnSpPr>
            <a:cxnSpLocks/>
          </p:cNvCxnSpPr>
          <p:nvPr/>
        </p:nvCxnSpPr>
        <p:spPr>
          <a:xfrm flipV="1">
            <a:off x="8072845" y="3405867"/>
            <a:ext cx="1288730" cy="19948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F1ED9CD-88E4-0C47-81A5-C6EDF460D5F1}"/>
              </a:ext>
            </a:extLst>
          </p:cNvPr>
          <p:cNvCxnSpPr>
            <a:cxnSpLocks/>
          </p:cNvCxnSpPr>
          <p:nvPr/>
        </p:nvCxnSpPr>
        <p:spPr>
          <a:xfrm>
            <a:off x="8072845" y="3623732"/>
            <a:ext cx="1724298" cy="9390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9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5" grpId="0" animBg="1"/>
      <p:bldP spid="26" grpId="0" animBg="1"/>
      <p:bldP spid="27" grpId="0" animBg="1"/>
      <p:bldP spid="28" grpId="0"/>
      <p:bldP spid="32" grpId="0"/>
      <p:bldP spid="33" grpId="0" animBg="1"/>
      <p:bldP spid="34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1.png" descr="F:\_Current\2010-07-16 (TALK) ICAP2010 EDM\Suggestion1.png"/>
          <p:cNvPicPr/>
          <p:nvPr/>
        </p:nvPicPr>
        <p:blipFill>
          <a:blip r:embed="rId3">
            <a:alphaModFix amt="50229"/>
          </a:blip>
          <a:stretch>
            <a:fillRect/>
          </a:stretch>
        </p:blipFill>
        <p:spPr>
          <a:xfrm>
            <a:off x="1523999" y="-1"/>
            <a:ext cx="9144002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2.png"/>
          <p:cNvPicPr/>
          <p:nvPr/>
        </p:nvPicPr>
        <p:blipFill>
          <a:blip r:embed="rId4">
            <a:alphaModFix amt="50229"/>
          </a:blip>
          <a:stretch>
            <a:fillRect/>
          </a:stretch>
        </p:blipFill>
        <p:spPr>
          <a:xfrm>
            <a:off x="1523999" y="-1"/>
            <a:ext cx="1700213" cy="1650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3.png"/>
          <p:cNvPicPr/>
          <p:nvPr/>
        </p:nvPicPr>
        <p:blipFill>
          <a:blip r:embed="rId5">
            <a:alphaModFix amt="50229"/>
          </a:blip>
          <a:stretch>
            <a:fillRect/>
          </a:stretch>
        </p:blipFill>
        <p:spPr>
          <a:xfrm rot="4020000">
            <a:off x="3624005" y="1143252"/>
            <a:ext cx="671513" cy="763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3.png"/>
          <p:cNvPicPr/>
          <p:nvPr/>
        </p:nvPicPr>
        <p:blipFill>
          <a:blip r:embed="rId5">
            <a:alphaModFix amt="50229"/>
          </a:blip>
          <a:stretch>
            <a:fillRect/>
          </a:stretch>
        </p:blipFill>
        <p:spPr>
          <a:xfrm rot="4020000">
            <a:off x="5480877" y="5715252"/>
            <a:ext cx="671513" cy="763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3.png"/>
          <p:cNvPicPr/>
          <p:nvPr/>
        </p:nvPicPr>
        <p:blipFill>
          <a:blip r:embed="rId5">
            <a:alphaModFix amt="50229"/>
          </a:blip>
          <a:stretch>
            <a:fillRect/>
          </a:stretch>
        </p:blipFill>
        <p:spPr>
          <a:xfrm rot="4020000">
            <a:off x="8554213" y="1448055"/>
            <a:ext cx="671513" cy="76358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1530564" y="3108840"/>
            <a:ext cx="211307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ctr" defTabSz="422740" fontAlgn="base">
              <a:spcBef>
                <a:spcPts val="270"/>
              </a:spcBef>
              <a:spcAft>
                <a:spcPct val="0"/>
              </a:spcAft>
              <a:defRPr sz="1800"/>
            </a:pPr>
            <a:r>
              <a:rPr lang="en-US" sz="2000" b="1" dirty="0">
                <a:latin typeface="Times New Roman"/>
                <a:ea typeface="Times New Roman"/>
                <a:cs typeface="Times New Roman"/>
                <a:sym typeface="Times New Roman"/>
              </a:rPr>
              <a:t>Proposal:</a:t>
            </a:r>
            <a:endParaRPr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422740" fontAlgn="base">
              <a:spcBef>
                <a:spcPts val="450"/>
              </a:spcBef>
              <a:spcAft>
                <a:spcPct val="0"/>
              </a:spcAft>
              <a:defRPr sz="1800"/>
            </a:pPr>
            <a:r>
              <a:rPr sz="2000" b="1" dirty="0">
                <a:latin typeface="Times New Roman"/>
                <a:ea typeface="Times New Roman"/>
                <a:cs typeface="Times New Roman"/>
                <a:sym typeface="Times New Roman"/>
              </a:rPr>
              <a:t>Peter Graham</a:t>
            </a:r>
          </a:p>
          <a:p>
            <a:pPr algn="ctr" defTabSz="422740" fontAlgn="base">
              <a:spcBef>
                <a:spcPts val="270"/>
              </a:spcBef>
              <a:spcAft>
                <a:spcPct val="0"/>
              </a:spcAft>
              <a:defRPr sz="1800"/>
            </a:pPr>
            <a:r>
              <a:rPr sz="2000" b="1" dirty="0">
                <a:latin typeface="Times New Roman"/>
                <a:ea typeface="Times New Roman"/>
                <a:cs typeface="Times New Roman"/>
                <a:sym typeface="Times New Roman"/>
              </a:rPr>
              <a:t>Surjeet Rajendran</a:t>
            </a:r>
          </a:p>
          <a:p>
            <a:pPr algn="ctr" defTabSz="422740" fontAlgn="base">
              <a:spcBef>
                <a:spcPts val="270"/>
              </a:spcBef>
              <a:spcAft>
                <a:spcPct val="0"/>
              </a:spcAft>
              <a:defRPr sz="1800"/>
            </a:pPr>
            <a:r>
              <a:rPr sz="2000" b="1" dirty="0">
                <a:latin typeface="Times New Roman"/>
                <a:ea typeface="Times New Roman"/>
                <a:cs typeface="Times New Roman"/>
                <a:sym typeface="Times New Roman"/>
              </a:rPr>
              <a:t>Alex Sushkov</a:t>
            </a:r>
            <a:endParaRPr lang="en-US"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422740" fontAlgn="base">
              <a:spcBef>
                <a:spcPts val="270"/>
              </a:spcBef>
              <a:spcAft>
                <a:spcPct val="0"/>
              </a:spcAft>
              <a:defRPr sz="1800"/>
            </a:pPr>
            <a:r>
              <a:rPr lang="en-US" sz="2000" b="1" dirty="0">
                <a:latin typeface="Times New Roman"/>
                <a:ea typeface="Times New Roman"/>
                <a:cs typeface="Times New Roman"/>
                <a:sym typeface="Times New Roman"/>
              </a:rPr>
              <a:t>Micah Ledbetter</a:t>
            </a:r>
          </a:p>
          <a:p>
            <a:pPr algn="ctr" defTabSz="422740" fontAlgn="base">
              <a:spcBef>
                <a:spcPts val="270"/>
              </a:spcBef>
              <a:spcAft>
                <a:spcPct val="0"/>
              </a:spcAft>
              <a:defRPr sz="1800"/>
            </a:pPr>
            <a:r>
              <a:rPr lang="en-US" sz="2000" b="1" dirty="0">
                <a:latin typeface="Times New Roman"/>
                <a:ea typeface="Times New Roman"/>
                <a:cs typeface="Times New Roman"/>
                <a:sym typeface="Times New Roman"/>
              </a:rPr>
              <a:t>Dmitry Budker</a:t>
            </a:r>
            <a:endParaRPr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8074589" y="6023958"/>
            <a:ext cx="2594611" cy="82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algn="ctr" defTabSz="42274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800"/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PRD </a:t>
            </a:r>
            <a:r>
              <a:rPr sz="1400" b="1">
                <a:latin typeface="Times New Roman"/>
                <a:ea typeface="Times New Roman"/>
                <a:cs typeface="Times New Roman"/>
                <a:sym typeface="Times New Roman"/>
              </a:rPr>
              <a:t>88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(2013) arXiv:1306.6088, </a:t>
            </a:r>
          </a:p>
          <a:p>
            <a:pPr algn="ctr" defTabSz="42274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800"/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PRX (2014) arxXiv:1306.6089,</a:t>
            </a:r>
          </a:p>
          <a:p>
            <a:pPr algn="ctr" defTabSz="42274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800"/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PRD </a:t>
            </a:r>
            <a:r>
              <a:rPr sz="1400" b="1">
                <a:latin typeface="Times New Roman"/>
                <a:ea typeface="Times New Roman"/>
                <a:cs typeface="Times New Roman"/>
                <a:sym typeface="Times New Roman"/>
              </a:rPr>
              <a:t>84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(2011)  arXiv:1101.2691</a:t>
            </a:r>
          </a:p>
        </p:txBody>
      </p:sp>
      <p:sp>
        <p:nvSpPr>
          <p:cNvPr id="189" name="Shape 189"/>
          <p:cNvSpPr/>
          <p:nvPr/>
        </p:nvSpPr>
        <p:spPr>
          <a:xfrm>
            <a:off x="1718310" y="2436331"/>
            <a:ext cx="8755380" cy="1188720"/>
          </a:xfrm>
          <a:prstGeom prst="rect">
            <a:avLst/>
          </a:prstGeom>
          <a:ln w="12700">
            <a:miter lim="400000"/>
          </a:ln>
          <a:effectLst>
            <a:outerShdw blurRad="38100" dist="47770" dir="5400000" rotWithShape="0">
              <a:srgbClr val="000000">
                <a:alpha val="41608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 anchor="ctr"/>
          <a:lstStyle>
            <a:lvl1pPr algn="ctr" defTabSz="469900">
              <a:defRPr sz="4200" b="1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 sz="1800" b="0"/>
            </a:pPr>
            <a:r>
              <a:rPr sz="3600" b="0" dirty="0"/>
              <a:t>Cosmic Axion Spin Precession Experiment (CASPEr)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233" y="5351781"/>
            <a:ext cx="1154932" cy="143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9AAABC8C-B2A9-4D75-9AC1-B7ECC6586D4C@gatew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2407" y="5351781"/>
            <a:ext cx="1370940" cy="144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http://physics.princeton.edu/romalis/webimages/Summer_2006_cro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6590" y="5351781"/>
            <a:ext cx="1092551" cy="144018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802" y="3962400"/>
            <a:ext cx="1981200" cy="19812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30564" y="320421"/>
            <a:ext cx="9149311" cy="1488066"/>
            <a:chOff x="4795953" y="3048000"/>
            <a:chExt cx="8005647" cy="1253989"/>
          </a:xfrm>
        </p:grpSpPr>
        <p:sp>
          <p:nvSpPr>
            <p:cNvPr id="2" name="Rectangle 1"/>
            <p:cNvSpPr/>
            <p:nvPr/>
          </p:nvSpPr>
          <p:spPr>
            <a:xfrm>
              <a:off x="4800600" y="3557927"/>
              <a:ext cx="8001000" cy="42794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69886" fontAlgn="base" latinLnBrk="1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15" name="Group 135"/>
            <p:cNvGrpSpPr/>
            <p:nvPr/>
          </p:nvGrpSpPr>
          <p:grpSpPr>
            <a:xfrm>
              <a:off x="4795953" y="3048000"/>
              <a:ext cx="7761585" cy="1253989"/>
              <a:chOff x="-157047" y="0"/>
              <a:chExt cx="7761584" cy="1253987"/>
            </a:xfrm>
          </p:grpSpPr>
          <p:sp>
            <p:nvSpPr>
              <p:cNvPr id="16" name="Shape 115"/>
              <p:cNvSpPr/>
              <p:nvPr/>
            </p:nvSpPr>
            <p:spPr>
              <a:xfrm flipV="1">
                <a:off x="112052" y="581213"/>
                <a:ext cx="7403199" cy="1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  <a:headEnd type="stealth" w="med" len="med"/>
                <a:tailEnd type="stealth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187" fontAlgn="base">
                  <a:spcBef>
                    <a:spcPct val="0"/>
                  </a:spcBef>
                  <a:spcAft>
                    <a:spcPct val="0"/>
                  </a:spcAft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endParaRPr>
              </a:p>
            </p:txBody>
          </p:sp>
          <p:sp>
            <p:nvSpPr>
              <p:cNvPr id="17" name="Shape 116"/>
              <p:cNvSpPr/>
              <p:nvPr/>
            </p:nvSpPr>
            <p:spPr>
              <a:xfrm flipV="1">
                <a:off x="359251" y="452943"/>
                <a:ext cx="1" cy="256541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187" fontAlgn="base">
                  <a:spcBef>
                    <a:spcPct val="0"/>
                  </a:spcBef>
                  <a:spcAft>
                    <a:spcPct val="0"/>
                  </a:spcAft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endParaRPr>
              </a:p>
            </p:txBody>
          </p:sp>
          <p:sp>
            <p:nvSpPr>
              <p:cNvPr id="18" name="Shape 117"/>
              <p:cNvSpPr/>
              <p:nvPr/>
            </p:nvSpPr>
            <p:spPr>
              <a:xfrm>
                <a:off x="0" y="650541"/>
                <a:ext cx="682517" cy="311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defTabSz="9143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10</a:t>
                </a:r>
                <a:r>
                  <a:rPr baseline="31999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2</a:t>
                </a:r>
                <a:r>
                  <a:rPr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 Hz</a:t>
                </a:r>
              </a:p>
            </p:txBody>
          </p:sp>
          <p:sp>
            <p:nvSpPr>
              <p:cNvPr id="19" name="Shape 118"/>
              <p:cNvSpPr/>
              <p:nvPr/>
            </p:nvSpPr>
            <p:spPr>
              <a:xfrm>
                <a:off x="6847681" y="650541"/>
                <a:ext cx="756856" cy="311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defTabSz="9143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10</a:t>
                </a:r>
                <a:r>
                  <a:rPr baseline="31999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12</a:t>
                </a:r>
                <a:r>
                  <a:rPr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 Hz</a:t>
                </a:r>
              </a:p>
            </p:txBody>
          </p:sp>
          <p:sp>
            <p:nvSpPr>
              <p:cNvPr id="20" name="Shape 119"/>
              <p:cNvSpPr/>
              <p:nvPr/>
            </p:nvSpPr>
            <p:spPr>
              <a:xfrm flipV="1">
                <a:off x="7242651" y="452943"/>
                <a:ext cx="1" cy="256541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187" fontAlgn="base">
                  <a:spcBef>
                    <a:spcPct val="0"/>
                  </a:spcBef>
                  <a:spcAft>
                    <a:spcPct val="0"/>
                  </a:spcAft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endParaRPr>
              </a:p>
            </p:txBody>
          </p:sp>
          <p:sp>
            <p:nvSpPr>
              <p:cNvPr id="21" name="Shape 120"/>
              <p:cNvSpPr/>
              <p:nvPr/>
            </p:nvSpPr>
            <p:spPr>
              <a:xfrm flipV="1">
                <a:off x="1730851" y="452943"/>
                <a:ext cx="1" cy="256541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187" fontAlgn="base">
                  <a:spcBef>
                    <a:spcPct val="0"/>
                  </a:spcBef>
                  <a:spcAft>
                    <a:spcPct val="0"/>
                  </a:spcAft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endParaRPr>
              </a:p>
            </p:txBody>
          </p:sp>
          <p:sp>
            <p:nvSpPr>
              <p:cNvPr id="22" name="Shape 121"/>
              <p:cNvSpPr/>
              <p:nvPr/>
            </p:nvSpPr>
            <p:spPr>
              <a:xfrm flipV="1">
                <a:off x="4486751" y="452943"/>
                <a:ext cx="1" cy="256541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187" fontAlgn="base">
                  <a:spcBef>
                    <a:spcPct val="0"/>
                  </a:spcBef>
                  <a:spcAft>
                    <a:spcPct val="0"/>
                  </a:spcAft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endParaRPr>
              </a:p>
            </p:txBody>
          </p:sp>
          <p:sp>
            <p:nvSpPr>
              <p:cNvPr id="23" name="Shape 122"/>
              <p:cNvSpPr/>
              <p:nvPr/>
            </p:nvSpPr>
            <p:spPr>
              <a:xfrm flipV="1">
                <a:off x="3102451" y="456753"/>
                <a:ext cx="1" cy="256541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187" fontAlgn="base">
                  <a:spcBef>
                    <a:spcPct val="0"/>
                  </a:spcBef>
                  <a:spcAft>
                    <a:spcPct val="0"/>
                  </a:spcAft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endParaRPr>
              </a:p>
            </p:txBody>
          </p:sp>
          <p:sp>
            <p:nvSpPr>
              <p:cNvPr id="24" name="Shape 123"/>
              <p:cNvSpPr/>
              <p:nvPr/>
            </p:nvSpPr>
            <p:spPr>
              <a:xfrm flipV="1">
                <a:off x="5871051" y="452943"/>
                <a:ext cx="1" cy="256541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187" fontAlgn="base">
                  <a:spcBef>
                    <a:spcPct val="0"/>
                  </a:spcBef>
                  <a:spcAft>
                    <a:spcPct val="0"/>
                  </a:spcAft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endParaRPr>
              </a:p>
            </p:txBody>
          </p:sp>
          <p:sp>
            <p:nvSpPr>
              <p:cNvPr id="25" name="Shape 124"/>
              <p:cNvSpPr/>
              <p:nvPr/>
            </p:nvSpPr>
            <p:spPr>
              <a:xfrm>
                <a:off x="1371600" y="650541"/>
                <a:ext cx="682517" cy="311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defTabSz="9143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10</a:t>
                </a:r>
                <a:r>
                  <a:rPr baseline="31999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4</a:t>
                </a:r>
                <a:r>
                  <a:rPr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 Hz</a:t>
                </a:r>
              </a:p>
            </p:txBody>
          </p:sp>
          <p:sp>
            <p:nvSpPr>
              <p:cNvPr id="26" name="Shape 125"/>
              <p:cNvSpPr/>
              <p:nvPr/>
            </p:nvSpPr>
            <p:spPr>
              <a:xfrm>
                <a:off x="2743200" y="650541"/>
                <a:ext cx="682517" cy="311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defTabSz="9143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10</a:t>
                </a:r>
                <a:r>
                  <a:rPr baseline="31999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6</a:t>
                </a:r>
                <a:r>
                  <a: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 Hz</a:t>
                </a:r>
              </a:p>
            </p:txBody>
          </p:sp>
          <p:sp>
            <p:nvSpPr>
              <p:cNvPr id="27" name="Shape 126"/>
              <p:cNvSpPr/>
              <p:nvPr/>
            </p:nvSpPr>
            <p:spPr>
              <a:xfrm>
                <a:off x="4109640" y="650541"/>
                <a:ext cx="682517" cy="311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defTabSz="9143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10</a:t>
                </a:r>
                <a:r>
                  <a:rPr baseline="31999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8</a:t>
                </a:r>
                <a:r>
                  <a: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 Hz</a:t>
                </a:r>
              </a:p>
            </p:txBody>
          </p:sp>
          <p:sp>
            <p:nvSpPr>
              <p:cNvPr id="28" name="Shape 127"/>
              <p:cNvSpPr/>
              <p:nvPr/>
            </p:nvSpPr>
            <p:spPr>
              <a:xfrm>
                <a:off x="5505450" y="650541"/>
                <a:ext cx="756856" cy="311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defTabSz="9143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10</a:t>
                </a:r>
                <a:r>
                  <a:rPr baseline="31999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10</a:t>
                </a:r>
                <a:r>
                  <a:rPr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 Hz</a:t>
                </a:r>
              </a:p>
            </p:txBody>
          </p:sp>
          <p:sp>
            <p:nvSpPr>
              <p:cNvPr id="29" name="Shape 128"/>
              <p:cNvSpPr/>
              <p:nvPr/>
            </p:nvSpPr>
            <p:spPr>
              <a:xfrm>
                <a:off x="5251910" y="66050"/>
                <a:ext cx="664282" cy="311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200">
                    <a:solidFill>
                      <a:srgbClr val="4F81BD"/>
                    </a:solidFill>
                  </a:defRPr>
                </a:lvl1pPr>
              </a:lstStyle>
              <a:p>
                <a:pPr defTabSz="914373" fontAlgn="base">
                  <a:spcBef>
                    <a:spcPct val="0"/>
                  </a:spcBef>
                  <a:spcAft>
                    <a:spcPct val="0"/>
                  </a:spcAft>
                  <a:defRPr sz="1800">
                    <a:solidFill>
                      <a:srgbClr val="000000"/>
                    </a:solidFill>
                  </a:defRPr>
                </a:pPr>
                <a:r>
                  <a:rPr sz="1800" dirty="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ADMX</a:t>
                </a:r>
              </a:p>
            </p:txBody>
          </p:sp>
          <p:pic>
            <p:nvPicPr>
              <p:cNvPr id="30" name="Picture 2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21600000">
                <a:off x="2541648" y="8612"/>
                <a:ext cx="1156391" cy="399760"/>
              </a:xfrm>
              <a:prstGeom prst="rect">
                <a:avLst/>
              </a:prstGeom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</p:pic>
          <p:pic>
            <p:nvPicPr>
              <p:cNvPr id="31" name="Picture 3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57047" y="19219"/>
                <a:ext cx="1639868" cy="399760"/>
              </a:xfrm>
              <a:prstGeom prst="rect">
                <a:avLst/>
              </a:prstGeom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</p:pic>
          <p:sp>
            <p:nvSpPr>
              <p:cNvPr id="32" name="Shape 131"/>
              <p:cNvSpPr/>
              <p:nvPr/>
            </p:nvSpPr>
            <p:spPr>
              <a:xfrm>
                <a:off x="1602845" y="66050"/>
                <a:ext cx="832598" cy="311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200">
                    <a:solidFill>
                      <a:srgbClr val="AC161A"/>
                    </a:solidFill>
                  </a:defRPr>
                </a:lvl1pPr>
              </a:lstStyle>
              <a:p>
                <a:pPr defTabSz="914373" fontAlgn="base">
                  <a:spcBef>
                    <a:spcPct val="0"/>
                  </a:spcBef>
                  <a:spcAft>
                    <a:spcPct val="0"/>
                  </a:spcAft>
                  <a:defRPr sz="1800">
                    <a:solidFill>
                      <a:srgbClr val="000000"/>
                    </a:solidFill>
                  </a:defRPr>
                </a:pPr>
                <a:r>
                  <a:rPr sz="1800" dirty="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CASPEr</a:t>
                </a:r>
              </a:p>
            </p:txBody>
          </p:sp>
          <p:pic>
            <p:nvPicPr>
              <p:cNvPr id="33" name="Picture 3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20595" y="0"/>
                <a:ext cx="617598" cy="399760"/>
              </a:xfrm>
              <a:prstGeom prst="rect">
                <a:avLst/>
              </a:prstGeom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</p:pic>
          <p:pic>
            <p:nvPicPr>
              <p:cNvPr id="34" name="Picture 3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95909" y="8612"/>
                <a:ext cx="617598" cy="399760"/>
              </a:xfrm>
              <a:prstGeom prst="rect">
                <a:avLst/>
              </a:prstGeom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</p:pic>
          <p:sp>
            <p:nvSpPr>
              <p:cNvPr id="35" name="Shape 134"/>
              <p:cNvSpPr/>
              <p:nvPr/>
            </p:nvSpPr>
            <p:spPr>
              <a:xfrm>
                <a:off x="2747640" y="942754"/>
                <a:ext cx="2179120" cy="311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defTabSz="91437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axion mass (frequency)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787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xfrm>
            <a:off x="8077200" y="6228080"/>
            <a:ext cx="213360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/>
          <a:p>
            <a:pPr marL="0" marR="0" lvl="0" indent="0" algn="ctr" defTabSz="422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pPr marL="0" marR="0" lvl="0" indent="0" algn="ctr" defTabSz="4227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grpSp>
        <p:nvGrpSpPr>
          <p:cNvPr id="260" name="Group 260"/>
          <p:cNvGrpSpPr/>
          <p:nvPr/>
        </p:nvGrpSpPr>
        <p:grpSpPr>
          <a:xfrm>
            <a:off x="5375913" y="2297432"/>
            <a:ext cx="971551" cy="1714501"/>
            <a:chOff x="0" y="0"/>
            <a:chExt cx="971550" cy="1714500"/>
          </a:xfrm>
        </p:grpSpPr>
        <p:sp>
          <p:nvSpPr>
            <p:cNvPr id="251" name="Shape 251"/>
            <p:cNvSpPr/>
            <p:nvPr/>
          </p:nvSpPr>
          <p:spPr>
            <a:xfrm flipH="1">
              <a:off x="-1" y="0"/>
              <a:ext cx="2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 flipH="1">
              <a:off x="480059" y="0"/>
              <a:ext cx="1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971550" y="0"/>
              <a:ext cx="0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 flipH="1">
              <a:off x="-1" y="662939"/>
              <a:ext cx="2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 flipH="1">
              <a:off x="480059" y="662939"/>
              <a:ext cx="1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971550" y="662939"/>
              <a:ext cx="0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 flipH="1">
              <a:off x="-1" y="1314450"/>
              <a:ext cx="2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 flipH="1">
              <a:off x="480059" y="1314450"/>
              <a:ext cx="1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971550" y="1314450"/>
              <a:ext cx="0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</p:grpSp>
      <p:sp>
        <p:nvSpPr>
          <p:cNvPr id="261" name="Shape 261"/>
          <p:cNvSpPr/>
          <p:nvPr/>
        </p:nvSpPr>
        <p:spPr>
          <a:xfrm>
            <a:off x="8302905" y="1838839"/>
            <a:ext cx="3659" cy="1075357"/>
          </a:xfrm>
          <a:prstGeom prst="line">
            <a:avLst/>
          </a:prstGeom>
          <a:ln w="38100">
            <a:solidFill>
              <a:srgbClr val="0433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marL="0" marR="0" lvl="0" indent="0" algn="l" defTabSz="4571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Helvetica"/>
            </a:endParaRPr>
          </a:p>
        </p:txBody>
      </p:sp>
      <p:grpSp>
        <p:nvGrpSpPr>
          <p:cNvPr id="268" name="Group 268"/>
          <p:cNvGrpSpPr/>
          <p:nvPr/>
        </p:nvGrpSpPr>
        <p:grpSpPr>
          <a:xfrm>
            <a:off x="4939945" y="1255591"/>
            <a:ext cx="2948939" cy="2960371"/>
            <a:chOff x="0" y="0"/>
            <a:chExt cx="2948938" cy="2960369"/>
          </a:xfrm>
        </p:grpSpPr>
        <p:sp>
          <p:nvSpPr>
            <p:cNvPr id="262" name="Shape 262"/>
            <p:cNvSpPr/>
            <p:nvPr/>
          </p:nvSpPr>
          <p:spPr>
            <a:xfrm flipV="1">
              <a:off x="0" y="0"/>
              <a:ext cx="1103399" cy="662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 flipV="1">
              <a:off x="1845540" y="2296529"/>
              <a:ext cx="1103399" cy="66257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2565" y="663840"/>
              <a:ext cx="1838330" cy="229653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marL="0" marR="0" lvl="0" indent="0" algn="ctr" defTabSz="5371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 flipV="1">
              <a:off x="1845540" y="0"/>
              <a:ext cx="1103399" cy="662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1091866" y="0"/>
              <a:ext cx="1844359" cy="18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 flipV="1">
              <a:off x="2940287" y="8180"/>
              <a:ext cx="2305" cy="230625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</p:grpSp>
      <p:pic>
        <p:nvPicPr>
          <p:cNvPr id="269" name="dropped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8496301" y="2208939"/>
            <a:ext cx="517544" cy="337007"/>
          </a:xfrm>
          <a:prstGeom prst="rect">
            <a:avLst/>
          </a:prstGeom>
          <a:ln w="3175">
            <a:miter lim="400000"/>
          </a:ln>
        </p:spPr>
      </p:pic>
      <p:pic>
        <p:nvPicPr>
          <p:cNvPr id="270" name="dropped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5547361" y="1979487"/>
            <a:ext cx="205859" cy="32937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86" name="Group 286"/>
          <p:cNvGrpSpPr/>
          <p:nvPr/>
        </p:nvGrpSpPr>
        <p:grpSpPr>
          <a:xfrm>
            <a:off x="7715623" y="3544989"/>
            <a:ext cx="2753439" cy="768503"/>
            <a:chOff x="0" y="0"/>
            <a:chExt cx="2753437" cy="768502"/>
          </a:xfrm>
        </p:grpSpPr>
        <p:grpSp>
          <p:nvGrpSpPr>
            <p:cNvPr id="284" name="Group 284"/>
            <p:cNvGrpSpPr/>
            <p:nvPr/>
          </p:nvGrpSpPr>
          <p:grpSpPr>
            <a:xfrm>
              <a:off x="-1" y="76550"/>
              <a:ext cx="2753439" cy="691953"/>
              <a:chOff x="0" y="0"/>
              <a:chExt cx="2753437" cy="691951"/>
            </a:xfrm>
          </p:grpSpPr>
          <p:sp>
            <p:nvSpPr>
              <p:cNvPr id="271" name="Shape 271"/>
              <p:cNvSpPr/>
              <p:nvPr/>
            </p:nvSpPr>
            <p:spPr>
              <a:xfrm flipV="1">
                <a:off x="236249" y="172580"/>
                <a:ext cx="170758" cy="170757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2" name="Shape 272"/>
              <p:cNvSpPr/>
              <p:nvPr/>
            </p:nvSpPr>
            <p:spPr>
              <a:xfrm flipV="1">
                <a:off x="0" y="347611"/>
                <a:ext cx="2753438" cy="1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3" name="Shape 273"/>
              <p:cNvSpPr/>
              <p:nvPr/>
            </p:nvSpPr>
            <p:spPr>
              <a:xfrm flipV="1">
                <a:off x="429644" y="48078"/>
                <a:ext cx="295259" cy="295259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4" name="Shape 274"/>
              <p:cNvSpPr/>
              <p:nvPr/>
            </p:nvSpPr>
            <p:spPr>
              <a:xfrm flipV="1">
                <a:off x="636231" y="2357"/>
                <a:ext cx="340980" cy="340980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5" name="Shape 275"/>
              <p:cNvSpPr/>
              <p:nvPr/>
            </p:nvSpPr>
            <p:spPr>
              <a:xfrm flipV="1">
                <a:off x="894730" y="196921"/>
                <a:ext cx="146946" cy="144935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6" name="Shape 276"/>
              <p:cNvSpPr/>
              <p:nvPr/>
            </p:nvSpPr>
            <p:spPr>
              <a:xfrm flipH="1">
                <a:off x="1619279" y="355460"/>
                <a:ext cx="170757" cy="170757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7" name="Shape 277"/>
              <p:cNvSpPr/>
              <p:nvPr/>
            </p:nvSpPr>
            <p:spPr>
              <a:xfrm flipH="1">
                <a:off x="1316316" y="362402"/>
                <a:ext cx="295260" cy="295260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8" name="Shape 278"/>
              <p:cNvSpPr/>
              <p:nvPr/>
            </p:nvSpPr>
            <p:spPr>
              <a:xfrm flipH="1">
                <a:off x="1079541" y="350972"/>
                <a:ext cx="340980" cy="340980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9" name="Shape 279"/>
              <p:cNvSpPr/>
              <p:nvPr/>
            </p:nvSpPr>
            <p:spPr>
              <a:xfrm flipH="1">
                <a:off x="1047424" y="356935"/>
                <a:ext cx="146945" cy="144935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80" name="Shape 280"/>
              <p:cNvSpPr/>
              <p:nvPr/>
            </p:nvSpPr>
            <p:spPr>
              <a:xfrm flipV="1">
                <a:off x="1945034" y="170222"/>
                <a:ext cx="170757" cy="170757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81" name="Shape 281"/>
              <p:cNvSpPr/>
              <p:nvPr/>
            </p:nvSpPr>
            <p:spPr>
              <a:xfrm flipV="1">
                <a:off x="2138429" y="45720"/>
                <a:ext cx="295259" cy="295259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82" name="Shape 282"/>
              <p:cNvSpPr/>
              <p:nvPr/>
            </p:nvSpPr>
            <p:spPr>
              <a:xfrm flipV="1">
                <a:off x="2345016" y="-1"/>
                <a:ext cx="340980" cy="340980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83" name="Shape 283"/>
              <p:cNvSpPr/>
              <p:nvPr/>
            </p:nvSpPr>
            <p:spPr>
              <a:xfrm flipV="1">
                <a:off x="2603515" y="194563"/>
                <a:ext cx="146946" cy="144935"/>
              </a:xfrm>
              <a:prstGeom prst="line">
                <a:avLst/>
              </a:prstGeom>
              <a:noFill/>
              <a:ln w="12700" cap="flat">
                <a:solidFill>
                  <a:srgbClr val="00F9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ctr" defTabSz="422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pic>
          <p:nvPicPr>
            <p:cNvPr id="285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45214" y="0"/>
              <a:ext cx="228601" cy="29718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87" name="Shape 287"/>
          <p:cNvSpPr/>
          <p:nvPr/>
        </p:nvSpPr>
        <p:spPr>
          <a:xfrm>
            <a:off x="1905000" y="4709012"/>
            <a:ext cx="419100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 defTabSz="422909">
              <a:lnSpc>
                <a:spcPct val="120000"/>
              </a:lnSpc>
              <a:defRPr>
                <a:solidFill>
                  <a:srgbClr val="011993"/>
                </a:solidFill>
              </a:defRPr>
            </a:lvl1pPr>
          </a:lstStyle>
          <a:p>
            <a:pPr marL="0" marR="0" lvl="0" indent="0" algn="ctr" defTabSz="422909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Resonance: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8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6400803" y="5105403"/>
            <a:ext cx="3124200" cy="705453"/>
          </a:xfrm>
          <a:prstGeom prst="rect">
            <a:avLst/>
          </a:prstGeom>
          <a:ln w="3175">
            <a:miter lim="400000"/>
          </a:ln>
        </p:spPr>
      </p:pic>
      <p:pic>
        <p:nvPicPr>
          <p:cNvPr id="289" name="pasted-image.pdf"/>
          <p:cNvPicPr/>
          <p:nvPr/>
        </p:nvPicPr>
        <p:blipFill>
          <a:blip r:embed="rId6"/>
          <a:stretch>
            <a:fillRect/>
          </a:stretch>
        </p:blipFill>
        <p:spPr>
          <a:xfrm>
            <a:off x="8319937" y="4138926"/>
            <a:ext cx="182881" cy="148591"/>
          </a:xfrm>
          <a:prstGeom prst="rect">
            <a:avLst/>
          </a:prstGeom>
          <a:ln w="3175">
            <a:miter lim="400000"/>
          </a:ln>
        </p:spPr>
      </p:pic>
      <p:sp>
        <p:nvSpPr>
          <p:cNvPr id="290" name="Shape 290"/>
          <p:cNvSpPr/>
          <p:nvPr/>
        </p:nvSpPr>
        <p:spPr>
          <a:xfrm>
            <a:off x="1555247" y="57154"/>
            <a:ext cx="9081511" cy="76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1" tIns="34291" rIns="34291" bIns="34291" anchor="ctr"/>
          <a:lstStyle>
            <a:lvl1pPr algn="ctr" defTabSz="422909">
              <a:defRPr sz="3400"/>
            </a:lvl1pPr>
          </a:lstStyle>
          <a:p>
            <a:pPr marL="0" marR="0" lvl="0" indent="0" algn="ctr" defTabSz="4229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Nuclear Magnetic Resonance (NMR)</a:t>
            </a:r>
          </a:p>
        </p:txBody>
      </p:sp>
    </p:spTree>
    <p:extLst>
      <p:ext uri="{BB962C8B-B14F-4D97-AF65-F5344CB8AC3E}">
        <p14:creationId xmlns:p14="http://schemas.microsoft.com/office/powerpoint/2010/main" val="61565836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/>
          </p:cNvSpPr>
          <p:nvPr>
            <p:ph type="sldNum" sz="quarter" idx="2"/>
          </p:nvPr>
        </p:nvSpPr>
        <p:spPr>
          <a:xfrm>
            <a:off x="10062357" y="6475382"/>
            <a:ext cx="469075" cy="2586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/>
          <a:p>
            <a:pPr marL="0" marR="0" lvl="0" indent="0" algn="ctr" defTabSz="422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pPr marL="0" marR="0" lvl="0" indent="0" algn="ctr" defTabSz="4227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7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grpSp>
        <p:nvGrpSpPr>
          <p:cNvPr id="305" name="Group 305"/>
          <p:cNvGrpSpPr/>
          <p:nvPr/>
        </p:nvGrpSpPr>
        <p:grpSpPr>
          <a:xfrm>
            <a:off x="5874675" y="2546808"/>
            <a:ext cx="971551" cy="1714501"/>
            <a:chOff x="0" y="0"/>
            <a:chExt cx="971550" cy="1714500"/>
          </a:xfrm>
        </p:grpSpPr>
        <p:sp>
          <p:nvSpPr>
            <p:cNvPr id="296" name="Shape 296"/>
            <p:cNvSpPr/>
            <p:nvPr/>
          </p:nvSpPr>
          <p:spPr>
            <a:xfrm flipH="1">
              <a:off x="-1" y="0"/>
              <a:ext cx="2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 flipH="1">
              <a:off x="480059" y="0"/>
              <a:ext cx="1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971550" y="0"/>
              <a:ext cx="0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 flipH="1">
              <a:off x="-1" y="662939"/>
              <a:ext cx="2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 flipH="1">
              <a:off x="480059" y="662939"/>
              <a:ext cx="1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971550" y="662939"/>
              <a:ext cx="0" cy="4000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 flipH="1">
              <a:off x="-1" y="1314450"/>
              <a:ext cx="2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 flipH="1">
              <a:off x="480059" y="1314450"/>
              <a:ext cx="1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>
              <a:off x="971550" y="1314450"/>
              <a:ext cx="0" cy="4000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</p:grpSp>
      <p:grpSp>
        <p:nvGrpSpPr>
          <p:cNvPr id="315" name="Group 315"/>
          <p:cNvGrpSpPr/>
          <p:nvPr/>
        </p:nvGrpSpPr>
        <p:grpSpPr>
          <a:xfrm>
            <a:off x="5766089" y="2678252"/>
            <a:ext cx="1257300" cy="1497331"/>
            <a:chOff x="0" y="0"/>
            <a:chExt cx="1257299" cy="1497329"/>
          </a:xfrm>
        </p:grpSpPr>
        <p:sp>
          <p:nvSpPr>
            <p:cNvPr id="306" name="Shape 306"/>
            <p:cNvSpPr/>
            <p:nvPr/>
          </p:nvSpPr>
          <p:spPr>
            <a:xfrm flipH="1">
              <a:off x="0" y="0"/>
              <a:ext cx="285751" cy="2857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 flipH="1">
              <a:off x="480059" y="0"/>
              <a:ext cx="285751" cy="2857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 flipH="1">
              <a:off x="971550" y="0"/>
              <a:ext cx="285750" cy="285750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 flipH="1">
              <a:off x="0" y="59435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 flipH="1">
              <a:off x="480059" y="59435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 flipH="1">
              <a:off x="971550" y="594359"/>
              <a:ext cx="285750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 flipH="1">
              <a:off x="0" y="121157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 flipH="1">
              <a:off x="480059" y="1211579"/>
              <a:ext cx="285751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 flipH="1">
              <a:off x="971550" y="1211579"/>
              <a:ext cx="285750" cy="285751"/>
            </a:xfrm>
            <a:prstGeom prst="line">
              <a:avLst/>
            </a:prstGeom>
            <a:noFill/>
            <a:ln w="50800" cap="flat">
              <a:solidFill>
                <a:srgbClr val="942193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</p:grpSp>
      <p:grpSp>
        <p:nvGrpSpPr>
          <p:cNvPr id="318" name="Group 318"/>
          <p:cNvGrpSpPr/>
          <p:nvPr/>
        </p:nvGrpSpPr>
        <p:grpSpPr>
          <a:xfrm>
            <a:off x="3384608" y="2181049"/>
            <a:ext cx="1838559" cy="2286001"/>
            <a:chOff x="-233599" y="0"/>
            <a:chExt cx="1838556" cy="2286000"/>
          </a:xfrm>
        </p:grpSpPr>
        <p:sp>
          <p:nvSpPr>
            <p:cNvPr id="316" name="Shape 316"/>
            <p:cNvSpPr/>
            <p:nvPr/>
          </p:nvSpPr>
          <p:spPr>
            <a:xfrm>
              <a:off x="1182046" y="0"/>
              <a:ext cx="422911" cy="228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12700" cap="flat">
              <a:solidFill>
                <a:srgbClr val="005493"/>
              </a:solidFill>
              <a:prstDash val="solid"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marL="0" marR="0" lvl="0" indent="0" algn="ctr" defTabSz="5371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-233599" y="306309"/>
              <a:ext cx="1529585" cy="1656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91" tIns="34291" rIns="34291" bIns="34291" numCol="1" anchor="ctr">
              <a:spAutoFit/>
            </a:bodyPr>
            <a:lstStyle/>
            <a:p>
              <a:pPr marL="0" marR="0" lvl="0" indent="0" algn="ctr" defTabSz="537185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49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Inductive or</a:t>
              </a:r>
            </a:p>
            <a:p>
              <a:pPr marL="0" marR="0" lvl="0" indent="0" algn="ctr" defTabSz="537185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49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SQUID</a:t>
              </a:r>
            </a:p>
            <a:p>
              <a:pPr marL="0" marR="0" lvl="0" indent="0" algn="ctr" defTabSz="537185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49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pickup</a:t>
              </a:r>
            </a:p>
            <a:p>
              <a:pPr marL="0" marR="0" lvl="0" indent="0" algn="ctr" defTabSz="537185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49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loop</a:t>
              </a:r>
            </a:p>
          </p:txBody>
        </p:sp>
      </p:grpSp>
      <p:sp>
        <p:nvSpPr>
          <p:cNvPr id="319" name="Shape 319"/>
          <p:cNvSpPr/>
          <p:nvPr/>
        </p:nvSpPr>
        <p:spPr>
          <a:xfrm>
            <a:off x="8801668" y="2088214"/>
            <a:ext cx="3659" cy="1075357"/>
          </a:xfrm>
          <a:prstGeom prst="line">
            <a:avLst/>
          </a:prstGeom>
          <a:ln w="38100">
            <a:solidFill>
              <a:srgbClr val="0433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marL="0" marR="0" lvl="0" indent="0" algn="l" defTabSz="4571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Helvetica"/>
            </a:endParaRPr>
          </a:p>
        </p:txBody>
      </p:sp>
      <p:grpSp>
        <p:nvGrpSpPr>
          <p:cNvPr id="326" name="Group 326"/>
          <p:cNvGrpSpPr/>
          <p:nvPr/>
        </p:nvGrpSpPr>
        <p:grpSpPr>
          <a:xfrm>
            <a:off x="5438709" y="1504965"/>
            <a:ext cx="2948939" cy="2960371"/>
            <a:chOff x="0" y="0"/>
            <a:chExt cx="2948938" cy="2960369"/>
          </a:xfrm>
        </p:grpSpPr>
        <p:sp>
          <p:nvSpPr>
            <p:cNvPr id="320" name="Shape 320"/>
            <p:cNvSpPr/>
            <p:nvPr/>
          </p:nvSpPr>
          <p:spPr>
            <a:xfrm flipV="1">
              <a:off x="0" y="0"/>
              <a:ext cx="1103399" cy="662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 flipV="1">
              <a:off x="1845540" y="2296529"/>
              <a:ext cx="1103399" cy="66257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2565" y="663840"/>
              <a:ext cx="1838330" cy="229653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marL="0" marR="0" lvl="0" indent="0" algn="ctr" defTabSz="5371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3" name="Shape 323"/>
            <p:cNvSpPr/>
            <p:nvPr/>
          </p:nvSpPr>
          <p:spPr>
            <a:xfrm flipV="1">
              <a:off x="1845540" y="0"/>
              <a:ext cx="1103399" cy="662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24" name="Shape 324"/>
            <p:cNvSpPr/>
            <p:nvPr/>
          </p:nvSpPr>
          <p:spPr>
            <a:xfrm>
              <a:off x="1091866" y="0"/>
              <a:ext cx="1844359" cy="18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  <p:sp>
          <p:nvSpPr>
            <p:cNvPr id="325" name="Shape 325"/>
            <p:cNvSpPr/>
            <p:nvPr/>
          </p:nvSpPr>
          <p:spPr>
            <a:xfrm flipV="1">
              <a:off x="2940287" y="8180"/>
              <a:ext cx="2305" cy="230625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1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Helvetica"/>
              </a:endParaRPr>
            </a:p>
          </p:txBody>
        </p:sp>
      </p:grpSp>
      <p:pic>
        <p:nvPicPr>
          <p:cNvPr id="327" name="dropped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064" y="2458314"/>
            <a:ext cx="517544" cy="337007"/>
          </a:xfrm>
          <a:prstGeom prst="rect">
            <a:avLst/>
          </a:prstGeom>
          <a:ln w="3175">
            <a:miter lim="400000"/>
          </a:ln>
        </p:spPr>
      </p:pic>
      <p:sp>
        <p:nvSpPr>
          <p:cNvPr id="328" name="Shape 328"/>
          <p:cNvSpPr/>
          <p:nvPr/>
        </p:nvSpPr>
        <p:spPr>
          <a:xfrm flipV="1">
            <a:off x="8040303" y="4014482"/>
            <a:ext cx="848564" cy="526695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marL="0" marR="0" lvl="0" indent="0" algn="l" defTabSz="4571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Helvetica"/>
            </a:endParaRPr>
          </a:p>
        </p:txBody>
      </p:sp>
      <p:pic>
        <p:nvPicPr>
          <p:cNvPr id="329" name="dropped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6046125" y="2228862"/>
            <a:ext cx="205859" cy="329375"/>
          </a:xfrm>
          <a:prstGeom prst="rect">
            <a:avLst/>
          </a:prstGeom>
          <a:ln w="3175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4269522" y="5052223"/>
            <a:ext cx="595675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422909">
              <a:spcBef>
                <a:spcPts val="2000"/>
              </a:spcBef>
              <a:defRPr>
                <a:solidFill>
                  <a:srgbClr val="941751"/>
                </a:solidFill>
              </a:defRPr>
            </a:lvl1pPr>
          </a:lstStyle>
          <a:p>
            <a:pPr marL="0" marR="0" lvl="0" indent="0" algn="ctr" defTabSz="422909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Larmor frequency = axion mass ➔ resonant enhancement</a:t>
            </a:r>
          </a:p>
        </p:txBody>
      </p:sp>
      <p:sp>
        <p:nvSpPr>
          <p:cNvPr id="331" name="Shape 331"/>
          <p:cNvSpPr/>
          <p:nvPr/>
        </p:nvSpPr>
        <p:spPr>
          <a:xfrm>
            <a:off x="1718311" y="107953"/>
            <a:ext cx="8755380" cy="597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1" tIns="34291" rIns="34291" bIns="34291" anchor="ctr"/>
          <a:lstStyle>
            <a:lvl1pPr algn="ctr" defTabSz="422909">
              <a:defRPr sz="3600"/>
            </a:lvl1pPr>
          </a:lstStyle>
          <a:p>
            <a:pPr marL="0" marR="0" lvl="0" indent="0" algn="ctr" defTabSz="4229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CASPEr</a:t>
            </a:r>
          </a:p>
        </p:txBody>
      </p:sp>
      <p:sp>
        <p:nvSpPr>
          <p:cNvPr id="332" name="Shape 332"/>
          <p:cNvSpPr/>
          <p:nvPr/>
        </p:nvSpPr>
        <p:spPr>
          <a:xfrm>
            <a:off x="8756983" y="4096611"/>
            <a:ext cx="1518366" cy="34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1" tIns="34291" rIns="34291" bIns="34291" anchor="ctr">
            <a:spAutoFit/>
          </a:bodyPr>
          <a:lstStyle>
            <a:lvl1pPr algn="ctr" defTabSz="422909">
              <a:spcBef>
                <a:spcPts val="1800"/>
              </a:spcBef>
              <a:defRPr>
                <a:solidFill>
                  <a:srgbClr val="FF2600"/>
                </a:solidFill>
              </a:defRPr>
            </a:lvl1pPr>
          </a:lstStyle>
          <a:p>
            <a:pPr marL="0" marR="0" lvl="0" indent="0" algn="ctr" defTabSz="422909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axion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gradient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8846144" y="4437228"/>
            <a:ext cx="517544" cy="34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1" tIns="34291" rIns="34291" bIns="34291" anchor="ctr">
            <a:spAutoFit/>
          </a:bodyPr>
          <a:lstStyle>
            <a:lvl1pPr algn="ctr" defTabSz="422909">
              <a:spcBef>
                <a:spcPts val="1800"/>
              </a:spcBef>
              <a:defRPr>
                <a:solidFill>
                  <a:srgbClr val="FF2600"/>
                </a:solidFill>
              </a:defRPr>
            </a:lvl1pPr>
          </a:lstStyle>
          <a:p>
            <a:pPr marL="0" marR="0" lvl="0" indent="0" algn="ctr" defTabSz="422909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OR</a:t>
            </a:r>
          </a:p>
        </p:txBody>
      </p:sp>
      <p:pic>
        <p:nvPicPr>
          <p:cNvPr id="335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9370114" y="4432520"/>
            <a:ext cx="292101" cy="254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" name="Group 339"/>
          <p:cNvGrpSpPr/>
          <p:nvPr/>
        </p:nvGrpSpPr>
        <p:grpSpPr>
          <a:xfrm>
            <a:off x="3505763" y="5497983"/>
            <a:ext cx="7017746" cy="707763"/>
            <a:chOff x="0" y="40570"/>
            <a:chExt cx="5904466" cy="707761"/>
          </a:xfrm>
        </p:grpSpPr>
        <p:sp>
          <p:nvSpPr>
            <p:cNvPr id="336" name="Shape 336"/>
            <p:cNvSpPr/>
            <p:nvPr/>
          </p:nvSpPr>
          <p:spPr>
            <a:xfrm>
              <a:off x="1372814" y="40570"/>
              <a:ext cx="4531652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422909">
                <a:spcBef>
                  <a:spcPts val="1800"/>
                </a:spcBef>
                <a:defRPr>
                  <a:solidFill>
                    <a:srgbClr val="011993"/>
                  </a:solidFill>
                </a:defRPr>
              </a:lvl1pPr>
            </a:lstStyle>
            <a:p>
              <a:pPr marL="0" marR="0" lvl="0" indent="0" algn="l" defTabSz="422909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</a:defRPr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SQUID measures resulting transverse magnetization</a:t>
              </a:r>
            </a:p>
          </p:txBody>
        </p:sp>
        <p:sp>
          <p:nvSpPr>
            <p:cNvPr id="337" name="Shape 337"/>
            <p:cNvSpPr/>
            <p:nvPr/>
          </p:nvSpPr>
          <p:spPr>
            <a:xfrm>
              <a:off x="0" y="440264"/>
              <a:ext cx="55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422909">
                <a:spcBef>
                  <a:spcPts val="1800"/>
                </a:spcBef>
                <a:defRPr>
                  <a:solidFill>
                    <a:srgbClr val="011993"/>
                  </a:solidFill>
                </a:defRPr>
              </a:lvl1pPr>
            </a:lstStyle>
            <a:p>
              <a:pPr marL="0" marR="0" lvl="0" indent="0" algn="l" defTabSz="422909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</a:defRPr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1096918" y="471333"/>
              <a:ext cx="4454344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marL="0" marR="0" lvl="0" indent="0" algn="l" defTabSz="422891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1199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Example materials: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1199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liquid 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1199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129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1199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Xe, ferroelectric PbTiO</a:t>
              </a:r>
              <a:r>
                <a:rPr kumimoji="0" sz="1800" b="0" i="0" u="none" strike="noStrike" kern="1200" cap="none" spc="0" normalizeH="0" baseline="-5999" noProof="0" dirty="0">
                  <a:ln>
                    <a:noFill/>
                  </a:ln>
                  <a:solidFill>
                    <a:srgbClr val="01199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3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3787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animBg="1" advAuto="0"/>
      <p:bldP spid="315" grpId="0" animBg="1" advAuto="0"/>
      <p:bldP spid="318" grpId="0" animBg="1" advAuto="0"/>
      <p:bldP spid="33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AE5B-D8D9-D34F-B7CF-F8EA7C25C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505"/>
            <a:ext cx="10972800" cy="835706"/>
          </a:xfrm>
        </p:spPr>
        <p:txBody>
          <a:bodyPr/>
          <a:lstStyle/>
          <a:p>
            <a:r>
              <a:rPr lang="en-US" dirty="0"/>
              <a:t>CASPEr-Boston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C8F5B8-2E6A-8D4E-B1C2-679BFF225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8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8A077-5F7E-0F48-AED1-16782026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452"/>
            <a:ext cx="12192000" cy="45512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50BCF7-516E-A54F-B600-DE1A1EDB7B32}"/>
              </a:ext>
            </a:extLst>
          </p:cNvPr>
          <p:cNvSpPr/>
          <p:nvPr/>
        </p:nvSpPr>
        <p:spPr>
          <a:xfrm>
            <a:off x="91441" y="6258585"/>
            <a:ext cx="657061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03030"/>
                </a:solidFill>
                <a:latin typeface="Arimo"/>
              </a:rPr>
              <a:t>Deniz </a:t>
            </a:r>
            <a:r>
              <a:rPr lang="en-US" sz="2800" dirty="0" err="1">
                <a:solidFill>
                  <a:srgbClr val="303030"/>
                </a:solidFill>
                <a:latin typeface="Arimo"/>
              </a:rPr>
              <a:t>Aybas</a:t>
            </a:r>
            <a:r>
              <a:rPr lang="en-US" sz="2800" dirty="0">
                <a:solidFill>
                  <a:srgbClr val="303030"/>
                </a:solidFill>
                <a:latin typeface="Arimo"/>
              </a:rPr>
              <a:t>, e</a:t>
            </a:r>
            <a:r>
              <a:rPr lang="en-US" sz="2800" i="1" dirty="0">
                <a:solidFill>
                  <a:srgbClr val="303030"/>
                </a:solidFill>
                <a:latin typeface="Arimo"/>
              </a:rPr>
              <a:t>t al</a:t>
            </a:r>
            <a:r>
              <a:rPr lang="en-US" sz="2800" dirty="0">
                <a:solidFill>
                  <a:srgbClr val="303030"/>
                </a:solidFill>
                <a:latin typeface="Arimo"/>
              </a:rPr>
              <a:t>., </a:t>
            </a:r>
            <a:r>
              <a:rPr lang="en-US" sz="2800" u="sng" dirty="0">
                <a:solidFill>
                  <a:srgbClr val="0E4D7A"/>
                </a:solidFill>
                <a:latin typeface="Arimo"/>
                <a:hlinkClick r:id="rId3"/>
              </a:rPr>
              <a:t>arXiv:2101.01241</a:t>
            </a:r>
            <a:r>
              <a:rPr lang="en-US" sz="2800" dirty="0">
                <a:solidFill>
                  <a:srgbClr val="303030"/>
                </a:solidFill>
                <a:latin typeface="Arimo"/>
              </a:rPr>
              <a:t> (2021)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46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AE5B-D8D9-D34F-B7CF-F8EA7C25C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9" y="0"/>
            <a:ext cx="5281749" cy="633268"/>
          </a:xfrm>
        </p:spPr>
        <p:txBody>
          <a:bodyPr>
            <a:normAutofit fontScale="90000"/>
          </a:bodyPr>
          <a:lstStyle/>
          <a:p>
            <a:r>
              <a:rPr lang="en-US" dirty="0"/>
              <a:t>CASPEr-Boston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C8F5B8-2E6A-8D4E-B1C2-679BFF225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0BCF7-516E-A54F-B600-DE1A1EDB7B32}"/>
              </a:ext>
            </a:extLst>
          </p:cNvPr>
          <p:cNvSpPr/>
          <p:nvPr/>
        </p:nvSpPr>
        <p:spPr>
          <a:xfrm>
            <a:off x="5543005" y="57796"/>
            <a:ext cx="657061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03030"/>
                </a:solidFill>
                <a:latin typeface="Arimo"/>
              </a:rPr>
              <a:t>Deniz </a:t>
            </a:r>
            <a:r>
              <a:rPr lang="en-US" sz="2800" dirty="0" err="1">
                <a:solidFill>
                  <a:srgbClr val="303030"/>
                </a:solidFill>
                <a:latin typeface="Arimo"/>
              </a:rPr>
              <a:t>Aybas</a:t>
            </a:r>
            <a:r>
              <a:rPr lang="en-US" sz="2800" dirty="0">
                <a:solidFill>
                  <a:srgbClr val="303030"/>
                </a:solidFill>
                <a:latin typeface="Arimo"/>
              </a:rPr>
              <a:t>, e</a:t>
            </a:r>
            <a:r>
              <a:rPr lang="en-US" sz="2800" i="1" dirty="0">
                <a:solidFill>
                  <a:srgbClr val="303030"/>
                </a:solidFill>
                <a:latin typeface="Arimo"/>
              </a:rPr>
              <a:t>t al</a:t>
            </a:r>
            <a:r>
              <a:rPr lang="en-US" sz="2800" dirty="0">
                <a:solidFill>
                  <a:srgbClr val="303030"/>
                </a:solidFill>
                <a:latin typeface="Arimo"/>
              </a:rPr>
              <a:t>., </a:t>
            </a:r>
            <a:r>
              <a:rPr lang="en-US" sz="2800" u="sng" dirty="0">
                <a:solidFill>
                  <a:srgbClr val="0E4D7A"/>
                </a:solidFill>
                <a:latin typeface="Arimo"/>
                <a:hlinkClick r:id="rId2"/>
              </a:rPr>
              <a:t>arXiv:2101.01241</a:t>
            </a:r>
            <a:r>
              <a:rPr lang="en-US" sz="2800" dirty="0">
                <a:solidFill>
                  <a:srgbClr val="303030"/>
                </a:solidFill>
                <a:latin typeface="Arimo"/>
              </a:rPr>
              <a:t> (2021)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DB038-C1D1-D946-8CD5-9C00DF619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882" y="687326"/>
            <a:ext cx="8103146" cy="60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205975</TotalTime>
  <Words>1012</Words>
  <Application>Microsoft Macintosh PowerPoint</Application>
  <PresentationFormat>Widescreen</PresentationFormat>
  <Paragraphs>206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Arimo</vt:lpstr>
      <vt:lpstr>Book Antiqua</vt:lpstr>
      <vt:lpstr>Calibri</vt:lpstr>
      <vt:lpstr>Cambria Math</vt:lpstr>
      <vt:lpstr>Courier</vt:lpstr>
      <vt:lpstr>Gill Sans</vt:lpstr>
      <vt:lpstr>Helvetica</vt:lpstr>
      <vt:lpstr>Helvetica Neue</vt:lpstr>
      <vt:lpstr>Lucida Sans</vt:lpstr>
      <vt:lpstr>Times</vt:lpstr>
      <vt:lpstr>Times New Roman</vt:lpstr>
      <vt:lpstr>Wingdings</vt:lpstr>
      <vt:lpstr>Wingdings 2</vt:lpstr>
      <vt:lpstr>Wingdings 3</vt:lpstr>
      <vt:lpstr>Apex</vt:lpstr>
      <vt:lpstr>2_Apex</vt:lpstr>
      <vt:lpstr>1_Apex</vt:lpstr>
      <vt:lpstr>PowerPoint Presentation</vt:lpstr>
      <vt:lpstr>How to search for Axions (ALPs) ?</vt:lpstr>
      <vt:lpstr>PowerPoint Presentation</vt:lpstr>
      <vt:lpstr>CASPEr Experiments</vt:lpstr>
      <vt:lpstr>PowerPoint Presentation</vt:lpstr>
      <vt:lpstr>PowerPoint Presentation</vt:lpstr>
      <vt:lpstr>PowerPoint Presentation</vt:lpstr>
      <vt:lpstr>CASPEr-Boston</vt:lpstr>
      <vt:lpstr>CASPEr-Boston</vt:lpstr>
      <vt:lpstr>CASPEr-Boston</vt:lpstr>
      <vt:lpstr>CASPEr-Mainz: NMR based ALP-search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ZULF-comagnetometer</vt:lpstr>
      <vt:lpstr>CASPEr: NMR based ALP-search program</vt:lpstr>
      <vt:lpstr>PowerPoint Presentation</vt:lpstr>
      <vt:lpstr>CASPEr: NMR based ALP-search program</vt:lpstr>
      <vt:lpstr>A short story for the remaining time…</vt:lpstr>
      <vt:lpstr>   Dilaton DM ?</vt:lpstr>
      <vt:lpstr>Relaxions in the dark</vt:lpstr>
      <vt:lpstr>relaxion</vt:lpstr>
      <vt:lpstr>Fast changing “constants” ?</vt:lpstr>
      <vt:lpstr>FAST OSCILLATING SCALAR DM  Weekend Relaxion Search Laboratory   </vt:lpstr>
      <vt:lpstr>PowerPoint Presentation</vt:lpstr>
      <vt:lpstr>PowerPoint Presentation</vt:lpstr>
      <vt:lpstr>WReSL – 2      D. Antypas, et al, arXiv:2012.01519  (2020)                                                                               to appear in QST</vt:lpstr>
      <vt:lpstr>Fast Variation of Fundamental “Constants”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Dmitry Budker</dc:creator>
  <cp:lastModifiedBy>Dmitry Budker</cp:lastModifiedBy>
  <cp:revision>564</cp:revision>
  <cp:lastPrinted>2019-02-26T04:27:36Z</cp:lastPrinted>
  <dcterms:created xsi:type="dcterms:W3CDTF">2017-06-03T17:05:27Z</dcterms:created>
  <dcterms:modified xsi:type="dcterms:W3CDTF">2021-01-27T15:48:53Z</dcterms:modified>
</cp:coreProperties>
</file>