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20"/>
  </p:notesMasterIdLst>
  <p:sldIdLst>
    <p:sldId id="256" r:id="rId2"/>
    <p:sldId id="260" r:id="rId3"/>
    <p:sldId id="257"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58"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87"/>
    <p:restoredTop sz="95439"/>
  </p:normalViewPr>
  <p:slideViewPr>
    <p:cSldViewPr snapToGrid="0" snapToObjects="1">
      <p:cViewPr varScale="1">
        <p:scale>
          <a:sx n="83" d="100"/>
          <a:sy n="83" d="100"/>
        </p:scale>
        <p:origin x="240" y="5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87393B-A180-E741-8707-15F711D00908}" type="datetimeFigureOut">
              <a:rPr lang="en-US" smtClean="0"/>
              <a:t>11/14/19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06D302-F056-9849-B82E-7FBE108085F0}" type="slidenum">
              <a:rPr lang="en-US" smtClean="0"/>
              <a:t>‹#›</a:t>
            </a:fld>
            <a:endParaRPr lang="en-US"/>
          </a:p>
        </p:txBody>
      </p:sp>
    </p:spTree>
    <p:extLst>
      <p:ext uri="{BB962C8B-B14F-4D97-AF65-F5344CB8AC3E}">
        <p14:creationId xmlns:p14="http://schemas.microsoft.com/office/powerpoint/2010/main" val="3639852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50981" y="6370131"/>
            <a:ext cx="2743200" cy="365125"/>
          </a:xfrm>
        </p:spPr>
        <p:txBody>
          <a:bodyPr/>
          <a:lstStyle/>
          <a:p>
            <a:fld id="{CFB1693B-5B39-DA49-837A-FF85AE39B90A}" type="datetime1">
              <a:rPr lang="it-IT" smtClean="0"/>
              <a:t>14/11/19</a:t>
            </a:fld>
            <a:endParaRPr lang="en-US" dirty="0"/>
          </a:p>
        </p:txBody>
      </p:sp>
      <p:sp>
        <p:nvSpPr>
          <p:cNvPr id="5" name="Footer Placeholder 4"/>
          <p:cNvSpPr>
            <a:spLocks noGrp="1"/>
          </p:cNvSpPr>
          <p:nvPr>
            <p:ph type="ftr" sz="quarter" idx="11"/>
          </p:nvPr>
        </p:nvSpPr>
        <p:spPr>
          <a:xfrm>
            <a:off x="680321" y="6370132"/>
            <a:ext cx="6870660" cy="365125"/>
          </a:xfrm>
        </p:spPr>
        <p:txBody>
          <a:bodyPr/>
          <a:lstStyle/>
          <a:p>
            <a:r>
              <a:rPr lang="en-US"/>
              <a:t>ICARUS Shifter Manual - V1</a:t>
            </a:r>
            <a:endParaRPr lang="en-US" dirty="0"/>
          </a:p>
        </p:txBody>
      </p:sp>
      <p:sp>
        <p:nvSpPr>
          <p:cNvPr id="6" name="Slide Number Placeholder 5"/>
          <p:cNvSpPr>
            <a:spLocks noGrp="1"/>
          </p:cNvSpPr>
          <p:nvPr>
            <p:ph type="sldNum" sz="quarter" idx="12"/>
          </p:nvPr>
        </p:nvSpPr>
        <p:spPr>
          <a:xfrm>
            <a:off x="9255346" y="2750337"/>
            <a:ext cx="1422986" cy="1356442"/>
          </a:xfrm>
        </p:spPr>
        <p:txBody>
          <a:bodyPr/>
          <a:lstStyle/>
          <a:p>
            <a:fld id="{6D22F896-40B5-4ADD-8801-0D06FADFA095}" type="slidenum">
              <a:rPr lang="en-US" smtClean="0"/>
              <a:t>‹#›</a:t>
            </a:fld>
            <a:r>
              <a:rPr lang="en-US" dirty="0"/>
              <a:t>/18</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3D93863-A919-2A41-BEF1-1C8E3EA1A1E7}" type="datetime1">
              <a:rPr lang="it-IT" smtClean="0"/>
              <a:t>14/11/19</a:t>
            </a:fld>
            <a:endParaRPr lang="en-US" dirty="0"/>
          </a:p>
        </p:txBody>
      </p:sp>
      <p:sp>
        <p:nvSpPr>
          <p:cNvPr id="6" name="Footer Placeholder 5"/>
          <p:cNvSpPr>
            <a:spLocks noGrp="1"/>
          </p:cNvSpPr>
          <p:nvPr>
            <p:ph type="ftr" sz="quarter" idx="11"/>
          </p:nvPr>
        </p:nvSpPr>
        <p:spPr/>
        <p:txBody>
          <a:bodyPr/>
          <a:lstStyle/>
          <a:p>
            <a:r>
              <a:rPr lang="en-US"/>
              <a:t>ICARUS Shifter Manual - V1</a:t>
            </a:r>
            <a:endParaRPr lang="en-US" dirty="0"/>
          </a:p>
        </p:txBody>
      </p:sp>
      <p:sp>
        <p:nvSpPr>
          <p:cNvPr id="7" name="Slide Number Placeholder 6"/>
          <p:cNvSpPr>
            <a:spLocks noGrp="1"/>
          </p:cNvSpPr>
          <p:nvPr>
            <p:ph type="sldNum" sz="quarter" idx="12"/>
          </p:nvPr>
        </p:nvSpPr>
        <p:spPr>
          <a:xfrm>
            <a:off x="10729455" y="4711309"/>
            <a:ext cx="1343725" cy="1090789"/>
          </a:xfrm>
        </p:spPr>
        <p:txBody>
          <a:bodyPr/>
          <a:lstStyle/>
          <a:p>
            <a:fld id="{6D22F896-40B5-4ADD-8801-0D06FADFA095}" type="slidenum">
              <a:rPr lang="en-US" smtClean="0"/>
              <a:t>‹#›</a:t>
            </a:fld>
            <a:r>
              <a:rPr lang="en-US" dirty="0"/>
              <a:t>/18</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228280-45B4-BA42-8D30-4AF8E8CC2A59}" type="datetime1">
              <a:rPr lang="it-IT" smtClean="0"/>
              <a:t>14/11/19</a:t>
            </a:fld>
            <a:endParaRPr lang="en-US" dirty="0"/>
          </a:p>
        </p:txBody>
      </p:sp>
      <p:sp>
        <p:nvSpPr>
          <p:cNvPr id="6" name="Footer Placeholder 5"/>
          <p:cNvSpPr>
            <a:spLocks noGrp="1"/>
          </p:cNvSpPr>
          <p:nvPr>
            <p:ph type="ftr" sz="quarter" idx="11"/>
          </p:nvPr>
        </p:nvSpPr>
        <p:spPr/>
        <p:txBody>
          <a:bodyPr/>
          <a:lstStyle/>
          <a:p>
            <a:r>
              <a:rPr lang="en-US"/>
              <a:t>ICARUS Shifter Manual - V1</a:t>
            </a:r>
            <a:endParaRPr lang="en-US" dirty="0"/>
          </a:p>
        </p:txBody>
      </p:sp>
      <p:sp>
        <p:nvSpPr>
          <p:cNvPr id="7" name="Slide Number Placeholder 6"/>
          <p:cNvSpPr>
            <a:spLocks noGrp="1"/>
          </p:cNvSpPr>
          <p:nvPr>
            <p:ph type="sldNum" sz="quarter" idx="12"/>
          </p:nvPr>
        </p:nvSpPr>
        <p:spPr>
          <a:xfrm>
            <a:off x="10729455" y="4711615"/>
            <a:ext cx="1459368" cy="1090789"/>
          </a:xfrm>
        </p:spPr>
        <p:txBody>
          <a:bodyPr/>
          <a:lstStyle/>
          <a:p>
            <a:fld id="{6D22F896-40B5-4ADD-8801-0D06FADFA095}" type="slidenum">
              <a:rPr lang="en-US" smtClean="0"/>
              <a:t>‹#›</a:t>
            </a:fld>
            <a:r>
              <a:rPr lang="en-US" dirty="0"/>
              <a:t>/18</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092E17A-F1A3-844A-A1B4-26FBA9925110}" type="datetime1">
              <a:rPr lang="it-IT" smtClean="0"/>
              <a:t>14/11/19</a:t>
            </a:fld>
            <a:endParaRPr lang="en-US" dirty="0"/>
          </a:p>
        </p:txBody>
      </p:sp>
      <p:sp>
        <p:nvSpPr>
          <p:cNvPr id="6" name="Footer Placeholder 5"/>
          <p:cNvSpPr>
            <a:spLocks noGrp="1"/>
          </p:cNvSpPr>
          <p:nvPr>
            <p:ph type="ftr" sz="quarter" idx="11"/>
          </p:nvPr>
        </p:nvSpPr>
        <p:spPr/>
        <p:txBody>
          <a:bodyPr/>
          <a:lstStyle/>
          <a:p>
            <a:r>
              <a:rPr lang="en-US"/>
              <a:t>ICARUS Shifter Manual - V1</a:t>
            </a:r>
            <a:endParaRPr lang="en-US" dirty="0"/>
          </a:p>
        </p:txBody>
      </p:sp>
      <p:sp>
        <p:nvSpPr>
          <p:cNvPr id="7" name="Slide Number Placeholder 6"/>
          <p:cNvSpPr>
            <a:spLocks noGrp="1"/>
          </p:cNvSpPr>
          <p:nvPr>
            <p:ph type="sldNum" sz="quarter" idx="12"/>
          </p:nvPr>
        </p:nvSpPr>
        <p:spPr>
          <a:xfrm>
            <a:off x="10729455" y="4709925"/>
            <a:ext cx="1459368" cy="1090789"/>
          </a:xfrm>
        </p:spPr>
        <p:txBody>
          <a:bodyPr/>
          <a:lstStyle/>
          <a:p>
            <a:fld id="{6D22F896-40B5-4ADD-8801-0D06FADFA095}" type="slidenum">
              <a:rPr lang="en-US" smtClean="0"/>
              <a:t>‹#›</a:t>
            </a:fld>
            <a:r>
              <a:rPr lang="en-US" dirty="0"/>
              <a:t>/18</a:t>
            </a:r>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userDrawn="1"/>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0D494FC-067F-1541-97A3-0022743AEC6F}" type="datetime1">
              <a:rPr lang="it-IT" smtClean="0"/>
              <a:t>14/11/19</a:t>
            </a:fld>
            <a:endParaRPr lang="en-US" dirty="0"/>
          </a:p>
        </p:txBody>
      </p:sp>
      <p:sp>
        <p:nvSpPr>
          <p:cNvPr id="6" name="Footer Placeholder 5"/>
          <p:cNvSpPr>
            <a:spLocks noGrp="1"/>
          </p:cNvSpPr>
          <p:nvPr>
            <p:ph type="ftr" sz="quarter" idx="11"/>
          </p:nvPr>
        </p:nvSpPr>
        <p:spPr/>
        <p:txBody>
          <a:bodyPr/>
          <a:lstStyle/>
          <a:p>
            <a:r>
              <a:rPr lang="en-US"/>
              <a:t>ICARUS Shifter Manual - V1</a:t>
            </a:r>
            <a:endParaRPr lang="en-US" dirty="0"/>
          </a:p>
        </p:txBody>
      </p:sp>
      <p:sp>
        <p:nvSpPr>
          <p:cNvPr id="7" name="Slide Number Placeholder 6"/>
          <p:cNvSpPr>
            <a:spLocks noGrp="1"/>
          </p:cNvSpPr>
          <p:nvPr>
            <p:ph type="sldNum" sz="quarter" idx="12"/>
          </p:nvPr>
        </p:nvSpPr>
        <p:spPr>
          <a:xfrm>
            <a:off x="10729455" y="4709925"/>
            <a:ext cx="1459368" cy="1090789"/>
          </a:xfrm>
        </p:spPr>
        <p:txBody>
          <a:bodyPr/>
          <a:lstStyle/>
          <a:p>
            <a:fld id="{6D22F896-40B5-4ADD-8801-0D06FADFA095}" type="slidenum">
              <a:rPr lang="en-US" smtClean="0"/>
              <a:t>‹#›</a:t>
            </a:fld>
            <a:r>
              <a:rPr lang="en-US" dirty="0"/>
              <a:t>/18</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5F78AB74-0C9D-4C47-89EC-4A8ABFB72F56}" type="datetime1">
              <a:rPr lang="it-IT" smtClean="0"/>
              <a:t>14/11/19</a:t>
            </a:fld>
            <a:endParaRPr lang="en-US" dirty="0"/>
          </a:p>
        </p:txBody>
      </p:sp>
      <p:sp>
        <p:nvSpPr>
          <p:cNvPr id="4" name="Footer Placeholder 3"/>
          <p:cNvSpPr>
            <a:spLocks noGrp="1"/>
          </p:cNvSpPr>
          <p:nvPr>
            <p:ph type="ftr" sz="quarter" idx="11"/>
          </p:nvPr>
        </p:nvSpPr>
        <p:spPr/>
        <p:txBody>
          <a:bodyPr/>
          <a:lstStyle/>
          <a:p>
            <a:r>
              <a:rPr lang="en-US"/>
              <a:t>ICARUS Shifter Manual - V1</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r>
              <a:rPr lang="en-US" dirty="0"/>
              <a:t>/18</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591E5D91-47A9-4E48-ABC2-B6E339D16A56}" type="datetime1">
              <a:rPr lang="it-IT" smtClean="0"/>
              <a:t>14/11/19</a:t>
            </a:fld>
            <a:endParaRPr lang="en-US" dirty="0"/>
          </a:p>
        </p:txBody>
      </p:sp>
      <p:sp>
        <p:nvSpPr>
          <p:cNvPr id="4" name="Footer Placeholder 3"/>
          <p:cNvSpPr>
            <a:spLocks noGrp="1"/>
          </p:cNvSpPr>
          <p:nvPr>
            <p:ph type="ftr" sz="quarter" idx="11"/>
          </p:nvPr>
        </p:nvSpPr>
        <p:spPr/>
        <p:txBody>
          <a:bodyPr/>
          <a:lstStyle/>
          <a:p>
            <a:r>
              <a:rPr lang="en-US"/>
              <a:t>ICARUS Shifter Manual - V1</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r>
              <a:rPr lang="en-US" dirty="0"/>
              <a:t>/18</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2C48CB-7D90-8643-8A64-2910BD56608D}" type="datetime1">
              <a:rPr lang="it-IT" smtClean="0"/>
              <a:t>14/11/19</a:t>
            </a:fld>
            <a:endParaRPr lang="en-US" dirty="0"/>
          </a:p>
        </p:txBody>
      </p:sp>
      <p:sp>
        <p:nvSpPr>
          <p:cNvPr id="5" name="Footer Placeholder 4"/>
          <p:cNvSpPr>
            <a:spLocks noGrp="1"/>
          </p:cNvSpPr>
          <p:nvPr>
            <p:ph type="ftr" sz="quarter" idx="11"/>
          </p:nvPr>
        </p:nvSpPr>
        <p:spPr/>
        <p:txBody>
          <a:bodyPr/>
          <a:lstStyle/>
          <a:p>
            <a:r>
              <a:rPr lang="en-US"/>
              <a:t>ICARUS Shifter Manual - V1</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r>
              <a:rPr lang="en-US" dirty="0"/>
              <a:t>/18</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6246147"/>
            <a:ext cx="2743200" cy="365125"/>
          </a:xfrm>
        </p:spPr>
        <p:txBody>
          <a:bodyPr/>
          <a:lstStyle/>
          <a:p>
            <a:fld id="{EEB6CAD7-34DB-FD41-913F-5D52CC9F4655}" type="datetime1">
              <a:rPr lang="it-IT" smtClean="0"/>
              <a:t>14/11/19</a:t>
            </a:fld>
            <a:endParaRPr lang="en-US" dirty="0"/>
          </a:p>
        </p:txBody>
      </p:sp>
      <p:sp>
        <p:nvSpPr>
          <p:cNvPr id="5" name="Footer Placeholder 4"/>
          <p:cNvSpPr>
            <a:spLocks noGrp="1"/>
          </p:cNvSpPr>
          <p:nvPr>
            <p:ph type="ftr" sz="quarter" idx="11"/>
          </p:nvPr>
        </p:nvSpPr>
        <p:spPr>
          <a:xfrm>
            <a:off x="680321" y="6246148"/>
            <a:ext cx="6126805" cy="365125"/>
          </a:xfrm>
        </p:spPr>
        <p:txBody>
          <a:bodyPr/>
          <a:lstStyle/>
          <a:p>
            <a:r>
              <a:rPr lang="en-US"/>
              <a:t>ICARUS Shifter Manual - V1</a:t>
            </a:r>
            <a:endParaRPr lang="en-US" dirty="0"/>
          </a:p>
        </p:txBody>
      </p:sp>
      <p:sp>
        <p:nvSpPr>
          <p:cNvPr id="6" name="Slide Number Placeholder 5"/>
          <p:cNvSpPr>
            <a:spLocks noGrp="1"/>
          </p:cNvSpPr>
          <p:nvPr>
            <p:ph type="sldNum" sz="quarter" idx="12"/>
          </p:nvPr>
        </p:nvSpPr>
        <p:spPr>
          <a:xfrm rot="5400000">
            <a:off x="9994969" y="5501213"/>
            <a:ext cx="1359312" cy="1090789"/>
          </a:xfrm>
        </p:spPr>
        <p:txBody>
          <a:bodyPr anchor="t"/>
          <a:lstStyle>
            <a:lvl1pPr algn="l">
              <a:defRPr/>
            </a:lvl1pPr>
          </a:lstStyle>
          <a:p>
            <a:fld id="{6D22F896-40B5-4ADD-8801-0D06FADFA095}" type="slidenum">
              <a:rPr lang="en-US" smtClean="0"/>
              <a:pPr/>
              <a:t>‹#›</a:t>
            </a:fld>
            <a:r>
              <a:rPr lang="en-US" dirty="0"/>
              <a:t>/18</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64949" y="2336872"/>
            <a:ext cx="11081288" cy="38418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550981" y="6354633"/>
            <a:ext cx="2743200" cy="365125"/>
          </a:xfrm>
        </p:spPr>
        <p:txBody>
          <a:bodyPr/>
          <a:lstStyle>
            <a:lvl1pPr>
              <a:defRPr sz="1200"/>
            </a:lvl1pPr>
          </a:lstStyle>
          <a:p>
            <a:fld id="{E6319B32-ED37-E749-9A5E-FC09884B0A35}" type="datetime1">
              <a:rPr lang="it-IT" smtClean="0"/>
              <a:t>14/11/19</a:t>
            </a:fld>
            <a:endParaRPr lang="en-US" dirty="0"/>
          </a:p>
        </p:txBody>
      </p:sp>
      <p:sp>
        <p:nvSpPr>
          <p:cNvPr id="5" name="Footer Placeholder 4"/>
          <p:cNvSpPr>
            <a:spLocks noGrp="1"/>
          </p:cNvSpPr>
          <p:nvPr>
            <p:ph type="ftr" sz="quarter" idx="11"/>
          </p:nvPr>
        </p:nvSpPr>
        <p:spPr>
          <a:xfrm>
            <a:off x="680321" y="6354634"/>
            <a:ext cx="6870660" cy="365125"/>
          </a:xfrm>
        </p:spPr>
        <p:txBody>
          <a:bodyPr/>
          <a:lstStyle>
            <a:lvl1pPr>
              <a:defRPr sz="1200"/>
            </a:lvl1pPr>
          </a:lstStyle>
          <a:p>
            <a:r>
              <a:rPr lang="en-US"/>
              <a:t>ICARUS Shifter Manual - V1</a:t>
            </a:r>
            <a:endParaRPr lang="en-US" dirty="0"/>
          </a:p>
        </p:txBody>
      </p:sp>
      <p:sp>
        <p:nvSpPr>
          <p:cNvPr id="6" name="Slide Number Placeholder 5"/>
          <p:cNvSpPr>
            <a:spLocks noGrp="1"/>
          </p:cNvSpPr>
          <p:nvPr>
            <p:ph type="sldNum" sz="quarter" idx="12"/>
          </p:nvPr>
        </p:nvSpPr>
        <p:spPr>
          <a:xfrm>
            <a:off x="10729455" y="753227"/>
            <a:ext cx="1459368" cy="1090789"/>
          </a:xfrm>
        </p:spPr>
        <p:txBody>
          <a:bodyPr/>
          <a:lstStyle>
            <a:lvl1pPr>
              <a:defRPr sz="3200"/>
            </a:lvl1pPr>
          </a:lstStyle>
          <a:p>
            <a:fld id="{6D22F896-40B5-4ADD-8801-0D06FADFA095}" type="slidenum">
              <a:rPr lang="en-US" smtClean="0"/>
              <a:pPr/>
              <a:t>‹#›</a:t>
            </a:fld>
            <a:r>
              <a:rPr lang="en-US" dirty="0"/>
              <a:t>/18</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550981" y="6292641"/>
            <a:ext cx="2743200" cy="365125"/>
          </a:xfrm>
        </p:spPr>
        <p:txBody>
          <a:bodyPr/>
          <a:lstStyle/>
          <a:p>
            <a:fld id="{545F174E-AD88-FF45-9861-D17C51D0897A}" type="datetime1">
              <a:rPr lang="it-IT" smtClean="0"/>
              <a:t>14/11/19</a:t>
            </a:fld>
            <a:endParaRPr lang="en-US" dirty="0"/>
          </a:p>
        </p:txBody>
      </p:sp>
      <p:sp>
        <p:nvSpPr>
          <p:cNvPr id="5" name="Footer Placeholder 4"/>
          <p:cNvSpPr>
            <a:spLocks noGrp="1"/>
          </p:cNvSpPr>
          <p:nvPr>
            <p:ph type="ftr" sz="quarter" idx="11"/>
          </p:nvPr>
        </p:nvSpPr>
        <p:spPr>
          <a:xfrm>
            <a:off x="680321" y="6292642"/>
            <a:ext cx="6870660" cy="365125"/>
          </a:xfrm>
        </p:spPr>
        <p:txBody>
          <a:bodyPr/>
          <a:lstStyle/>
          <a:p>
            <a:r>
              <a:rPr lang="en-US"/>
              <a:t>ICARUS Shifter Manual - V1</a:t>
            </a:r>
            <a:endParaRPr lang="en-US" dirty="0"/>
          </a:p>
        </p:txBody>
      </p:sp>
      <p:sp>
        <p:nvSpPr>
          <p:cNvPr id="6" name="Slide Number Placeholder 5"/>
          <p:cNvSpPr>
            <a:spLocks noGrp="1"/>
          </p:cNvSpPr>
          <p:nvPr>
            <p:ph type="sldNum" sz="quarter" idx="12"/>
          </p:nvPr>
        </p:nvSpPr>
        <p:spPr>
          <a:xfrm>
            <a:off x="10729455" y="2869895"/>
            <a:ext cx="1459366" cy="1090789"/>
          </a:xfrm>
        </p:spPr>
        <p:txBody>
          <a:bodyPr/>
          <a:lstStyle/>
          <a:p>
            <a:fld id="{6D22F896-40B5-4ADD-8801-0D06FADFA095}" type="slidenum">
              <a:rPr lang="en-US" smtClean="0"/>
              <a:t>‹#›</a:t>
            </a:fld>
            <a:r>
              <a:rPr lang="en-US" dirty="0"/>
              <a:t>/18</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A391A9-0601-AB41-88AA-67D6018AF1F0}" type="datetime1">
              <a:rPr lang="it-IT" smtClean="0"/>
              <a:t>14/11/19</a:t>
            </a:fld>
            <a:endParaRPr lang="en-US" dirty="0"/>
          </a:p>
        </p:txBody>
      </p:sp>
      <p:sp>
        <p:nvSpPr>
          <p:cNvPr id="6" name="Footer Placeholder 5"/>
          <p:cNvSpPr>
            <a:spLocks noGrp="1"/>
          </p:cNvSpPr>
          <p:nvPr>
            <p:ph type="ftr" sz="quarter" idx="11"/>
          </p:nvPr>
        </p:nvSpPr>
        <p:spPr/>
        <p:txBody>
          <a:bodyPr/>
          <a:lstStyle/>
          <a:p>
            <a:r>
              <a:rPr lang="en-US" dirty="0"/>
              <a:t>ICARUS Shifter Manual - V1</a:t>
            </a:r>
          </a:p>
        </p:txBody>
      </p:sp>
      <p:sp>
        <p:nvSpPr>
          <p:cNvPr id="7" name="Slide Number Placeholder 6"/>
          <p:cNvSpPr>
            <a:spLocks noGrp="1"/>
          </p:cNvSpPr>
          <p:nvPr>
            <p:ph type="sldNum" sz="quarter" idx="12"/>
          </p:nvPr>
        </p:nvSpPr>
        <p:spPr/>
        <p:txBody>
          <a:bodyPr/>
          <a:lstStyle/>
          <a:p>
            <a:fld id="{6D22F896-40B5-4ADD-8801-0D06FADFA095}" type="slidenum">
              <a:rPr lang="en-US" smtClean="0"/>
              <a:t>‹#›</a:t>
            </a:fld>
            <a:r>
              <a:rPr lang="en-US" dirty="0"/>
              <a:t>/18</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F8EEC3-C9D7-4648-B645-D5E895DAE968}" type="datetime1">
              <a:rPr lang="it-IT" smtClean="0"/>
              <a:t>14/11/19</a:t>
            </a:fld>
            <a:endParaRPr lang="en-US" dirty="0"/>
          </a:p>
        </p:txBody>
      </p:sp>
      <p:sp>
        <p:nvSpPr>
          <p:cNvPr id="8" name="Footer Placeholder 7"/>
          <p:cNvSpPr>
            <a:spLocks noGrp="1"/>
          </p:cNvSpPr>
          <p:nvPr>
            <p:ph type="ftr" sz="quarter" idx="11"/>
          </p:nvPr>
        </p:nvSpPr>
        <p:spPr/>
        <p:txBody>
          <a:bodyPr/>
          <a:lstStyle/>
          <a:p>
            <a:r>
              <a:rPr lang="en-US"/>
              <a:t>ICARUS Shifter Manual - V1</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r>
              <a:rPr lang="en-US" dirty="0"/>
              <a:t>/18</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504B8D-8E08-1245-88EF-095C2E4B9883}" type="datetime1">
              <a:rPr lang="it-IT" smtClean="0"/>
              <a:t>14/11/19</a:t>
            </a:fld>
            <a:endParaRPr lang="en-US" dirty="0"/>
          </a:p>
        </p:txBody>
      </p:sp>
      <p:sp>
        <p:nvSpPr>
          <p:cNvPr id="4" name="Footer Placeholder 3"/>
          <p:cNvSpPr>
            <a:spLocks noGrp="1"/>
          </p:cNvSpPr>
          <p:nvPr>
            <p:ph type="ftr" sz="quarter" idx="11"/>
          </p:nvPr>
        </p:nvSpPr>
        <p:spPr/>
        <p:txBody>
          <a:bodyPr/>
          <a:lstStyle/>
          <a:p>
            <a:r>
              <a:rPr lang="en-US"/>
              <a:t>ICARUS Shifter Manual - V1</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r>
              <a:rPr lang="en-US" dirty="0"/>
              <a:t>/18</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2D40FA23-3295-374D-82DB-D89EEC18E174}" type="datetime1">
              <a:rPr lang="it-IT" smtClean="0"/>
              <a:t>14/11/19</a:t>
            </a:fld>
            <a:endParaRPr lang="en-US" dirty="0"/>
          </a:p>
        </p:txBody>
      </p:sp>
      <p:sp>
        <p:nvSpPr>
          <p:cNvPr id="3" name="Footer Placeholder 2"/>
          <p:cNvSpPr>
            <a:spLocks noGrp="1"/>
          </p:cNvSpPr>
          <p:nvPr>
            <p:ph type="ftr" sz="quarter" idx="11"/>
          </p:nvPr>
        </p:nvSpPr>
        <p:spPr/>
        <p:txBody>
          <a:bodyPr/>
          <a:lstStyle/>
          <a:p>
            <a:r>
              <a:rPr lang="en-US"/>
              <a:t>ICARUS Shifter Manual - V1</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r>
              <a:rPr lang="en-US" dirty="0"/>
              <a:t>/18</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558ABBF-CB6A-7C46-9108-967A1CFFCD03}" type="datetime1">
              <a:rPr lang="it-IT" smtClean="0"/>
              <a:t>14/11/19</a:t>
            </a:fld>
            <a:endParaRPr lang="en-US" dirty="0"/>
          </a:p>
        </p:txBody>
      </p:sp>
      <p:sp>
        <p:nvSpPr>
          <p:cNvPr id="6" name="Footer Placeholder 5"/>
          <p:cNvSpPr>
            <a:spLocks noGrp="1"/>
          </p:cNvSpPr>
          <p:nvPr>
            <p:ph type="ftr" sz="quarter" idx="11"/>
          </p:nvPr>
        </p:nvSpPr>
        <p:spPr/>
        <p:txBody>
          <a:bodyPr/>
          <a:lstStyle/>
          <a:p>
            <a:r>
              <a:rPr lang="en-US"/>
              <a:t>ICARUS Shifter Manual - V1</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r>
              <a:rPr lang="en-US" dirty="0"/>
              <a:t>/18</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1202C8-2CBE-8949-BC66-49661463BB61}" type="datetime1">
              <a:rPr lang="it-IT" smtClean="0"/>
              <a:t>14/11/19</a:t>
            </a:fld>
            <a:endParaRPr lang="en-US" dirty="0"/>
          </a:p>
        </p:txBody>
      </p:sp>
      <p:sp>
        <p:nvSpPr>
          <p:cNvPr id="6" name="Footer Placeholder 5"/>
          <p:cNvSpPr>
            <a:spLocks noGrp="1"/>
          </p:cNvSpPr>
          <p:nvPr>
            <p:ph type="ftr" sz="quarter" idx="11"/>
          </p:nvPr>
        </p:nvSpPr>
        <p:spPr/>
        <p:txBody>
          <a:bodyPr/>
          <a:lstStyle/>
          <a:p>
            <a:r>
              <a:rPr lang="en-US"/>
              <a:t>ICARUS Shifter Manual - V1</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r>
              <a:rPr lang="en-US" dirty="0"/>
              <a:t>/18</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6246147"/>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DEE5CE-F34B-F042-BDBC-3FD217E42FFD}" type="datetime1">
              <a:rPr lang="it-IT" smtClean="0"/>
              <a:t>14/11/19</a:t>
            </a:fld>
            <a:endParaRPr lang="en-US" dirty="0"/>
          </a:p>
        </p:txBody>
      </p:sp>
      <p:sp>
        <p:nvSpPr>
          <p:cNvPr id="5" name="Footer Placeholder 4"/>
          <p:cNvSpPr>
            <a:spLocks noGrp="1"/>
          </p:cNvSpPr>
          <p:nvPr>
            <p:ph type="ftr" sz="quarter" idx="3"/>
          </p:nvPr>
        </p:nvSpPr>
        <p:spPr>
          <a:xfrm>
            <a:off x="680321" y="6246148"/>
            <a:ext cx="687066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ICARUS Shifter Manual - V1</a:t>
            </a:r>
            <a:endParaRPr lang="en-US" dirty="0"/>
          </a:p>
        </p:txBody>
      </p:sp>
      <p:sp>
        <p:nvSpPr>
          <p:cNvPr id="6" name="Slide Number Placeholder 5"/>
          <p:cNvSpPr>
            <a:spLocks noGrp="1"/>
          </p:cNvSpPr>
          <p:nvPr>
            <p:ph type="sldNum" sz="quarter" idx="4"/>
          </p:nvPr>
        </p:nvSpPr>
        <p:spPr>
          <a:xfrm>
            <a:off x="10585343" y="753227"/>
            <a:ext cx="1456840" cy="1090789"/>
          </a:xfrm>
          <a:prstGeom prst="rect">
            <a:avLst/>
          </a:prstGeom>
        </p:spPr>
        <p:txBody>
          <a:bodyPr vert="horz" lIns="91440" tIns="45720" rIns="91440" bIns="45720" rtlCol="0" anchor="ctr"/>
          <a:lstStyle>
            <a:lvl1pPr algn="l">
              <a:defRPr sz="3200">
                <a:solidFill>
                  <a:schemeClr val="tx1">
                    <a:tint val="75000"/>
                  </a:schemeClr>
                </a:solidFill>
              </a:defRPr>
            </a:lvl1pPr>
          </a:lstStyle>
          <a:p>
            <a:fld id="{6D22F896-40B5-4ADD-8801-0D06FADFA095}" type="slidenum">
              <a:rPr lang="en-US" smtClean="0"/>
              <a:pPr/>
              <a:t>‹#›</a:t>
            </a:fld>
            <a:r>
              <a:rPr lang="en-US" dirty="0"/>
              <a:t>/18</a:t>
            </a: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644D5-ED17-E247-ABEA-72AA7B0F47DE}"/>
              </a:ext>
            </a:extLst>
          </p:cNvPr>
          <p:cNvSpPr>
            <a:spLocks noGrp="1"/>
          </p:cNvSpPr>
          <p:nvPr>
            <p:ph type="ctrTitle"/>
          </p:nvPr>
        </p:nvSpPr>
        <p:spPr/>
        <p:txBody>
          <a:bodyPr/>
          <a:lstStyle/>
          <a:p>
            <a:r>
              <a:rPr lang="en-US" dirty="0"/>
              <a:t>ICARUS Shifter Manual</a:t>
            </a:r>
          </a:p>
        </p:txBody>
      </p:sp>
      <p:sp>
        <p:nvSpPr>
          <p:cNvPr id="3" name="Subtitle 2">
            <a:extLst>
              <a:ext uri="{FF2B5EF4-FFF2-40B4-BE49-F238E27FC236}">
                <a16:creationId xmlns:a16="http://schemas.microsoft.com/office/drawing/2014/main" id="{09473918-5667-3B42-9BB5-E3B4167B1942}"/>
              </a:ext>
            </a:extLst>
          </p:cNvPr>
          <p:cNvSpPr>
            <a:spLocks noGrp="1"/>
          </p:cNvSpPr>
          <p:nvPr>
            <p:ph type="subTitle" idx="1"/>
          </p:nvPr>
        </p:nvSpPr>
        <p:spPr/>
        <p:txBody>
          <a:bodyPr>
            <a:normAutofit lnSpcReduction="10000"/>
          </a:bodyPr>
          <a:lstStyle/>
          <a:p>
            <a:r>
              <a:rPr lang="en-US" dirty="0"/>
              <a:t>Version N. 1 </a:t>
            </a:r>
          </a:p>
          <a:p>
            <a:r>
              <a:rPr lang="en-US" dirty="0"/>
              <a:t>Created by: C. Montanari, Modified by …</a:t>
            </a:r>
          </a:p>
          <a:p>
            <a:r>
              <a:rPr lang="en-US" dirty="0"/>
              <a:t>Last updated: Nov 14, 2019</a:t>
            </a:r>
          </a:p>
        </p:txBody>
      </p:sp>
    </p:spTree>
    <p:extLst>
      <p:ext uri="{BB962C8B-B14F-4D97-AF65-F5344CB8AC3E}">
        <p14:creationId xmlns:p14="http://schemas.microsoft.com/office/powerpoint/2010/main" val="37160400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B2166-7FDB-FE4C-AB81-FFA897A72ABC}"/>
              </a:ext>
            </a:extLst>
          </p:cNvPr>
          <p:cNvSpPr>
            <a:spLocks noGrp="1"/>
          </p:cNvSpPr>
          <p:nvPr>
            <p:ph type="title"/>
          </p:nvPr>
        </p:nvSpPr>
        <p:spPr/>
        <p:txBody>
          <a:bodyPr/>
          <a:lstStyle/>
          <a:p>
            <a:r>
              <a:rPr lang="en-US" dirty="0"/>
              <a:t>Instructions for the shifter (6 of 6)</a:t>
            </a:r>
          </a:p>
        </p:txBody>
      </p:sp>
      <p:sp>
        <p:nvSpPr>
          <p:cNvPr id="3" name="Content Placeholder 2">
            <a:extLst>
              <a:ext uri="{FF2B5EF4-FFF2-40B4-BE49-F238E27FC236}">
                <a16:creationId xmlns:a16="http://schemas.microsoft.com/office/drawing/2014/main" id="{B582A74C-DB5C-474A-818A-BB33662D8384}"/>
              </a:ext>
            </a:extLst>
          </p:cNvPr>
          <p:cNvSpPr>
            <a:spLocks noGrp="1"/>
          </p:cNvSpPr>
          <p:nvPr>
            <p:ph idx="1"/>
          </p:nvPr>
        </p:nvSpPr>
        <p:spPr>
          <a:xfrm>
            <a:off x="464949" y="1999281"/>
            <a:ext cx="11282766" cy="4479011"/>
          </a:xfrm>
        </p:spPr>
        <p:txBody>
          <a:bodyPr lIns="90000">
            <a:noAutofit/>
          </a:bodyPr>
          <a:lstStyle/>
          <a:p>
            <a:pPr marL="457200" indent="-457200">
              <a:lnSpc>
                <a:spcPct val="100000"/>
              </a:lnSpc>
              <a:spcAft>
                <a:spcPts val="600"/>
              </a:spcAft>
              <a:buFont typeface="+mj-lt"/>
              <a:buAutoNum type="arabicPeriod" startAt="9"/>
            </a:pPr>
            <a:r>
              <a:rPr lang="en-US" sz="1800" dirty="0"/>
              <a:t>During the shift the shifter is required to:</a:t>
            </a:r>
          </a:p>
          <a:p>
            <a:pPr marL="914400" lvl="1" indent="-457200">
              <a:lnSpc>
                <a:spcPct val="100000"/>
              </a:lnSpc>
              <a:spcAft>
                <a:spcPts val="600"/>
              </a:spcAft>
              <a:buFont typeface="+mj-lt"/>
              <a:buAutoNum type="alphaUcPeriod" startAt="2"/>
            </a:pPr>
            <a:r>
              <a:rPr lang="en-US" sz="1800" dirty="0"/>
              <a:t>During the filling (…continued from previous slide).</a:t>
            </a:r>
          </a:p>
          <a:p>
            <a:pPr marL="1371600" lvl="2" indent="-457200">
              <a:lnSpc>
                <a:spcPct val="100000"/>
              </a:lnSpc>
              <a:spcAft>
                <a:spcPts val="600"/>
              </a:spcAft>
              <a:buFont typeface="+mj-lt"/>
              <a:buAutoNum type="romanLcPeriod" startAt="5"/>
            </a:pPr>
            <a:r>
              <a:rPr lang="en-US" dirty="0"/>
              <a:t>From the moment when the first one of the internal level probes will turn on (point iv on the previous slide) the shifter will register on the e-log the status of the level meters every hour by taking a snapshot of the monitor. There are 4 sets of 5 internal level probes in each module. Each set is positioned in correspondence of one of the top corners of a module. The filling is complete when all second to last probes on all four corners of a module are lit. </a:t>
            </a:r>
          </a:p>
          <a:p>
            <a:pPr marL="1371600" lvl="2" indent="-457200">
              <a:lnSpc>
                <a:spcPct val="100000"/>
              </a:lnSpc>
              <a:spcAft>
                <a:spcPts val="600"/>
              </a:spcAft>
              <a:buFont typeface="+mj-lt"/>
              <a:buAutoNum type="romanLcPeriod" startAt="5"/>
            </a:pPr>
            <a:r>
              <a:rPr lang="en-US" dirty="0"/>
              <a:t>The shifter calls the Cryogenic Operator on shift as soon as the first second to last probe in a module turns on to notify that the filling in that module has to be stopped in a short time. The shifter calls the Cryogenic Operator on shift when the fourth second to last probes of a module has been reached to stop the filling in that module.</a:t>
            </a:r>
          </a:p>
          <a:p>
            <a:pPr marL="1371600" lvl="2" indent="-457200">
              <a:lnSpc>
                <a:spcPct val="100000"/>
              </a:lnSpc>
              <a:spcAft>
                <a:spcPts val="600"/>
              </a:spcAft>
              <a:buFont typeface="+mj-lt"/>
              <a:buAutoNum type="romanLcPeriod" startAt="5"/>
            </a:pPr>
            <a:r>
              <a:rPr lang="en-US" dirty="0"/>
              <a:t>The time of switching of all the internal level probes has to be recorded on the e-log.</a:t>
            </a:r>
          </a:p>
          <a:p>
            <a:pPr marL="1371600" lvl="2" indent="-457200">
              <a:lnSpc>
                <a:spcPct val="100000"/>
              </a:lnSpc>
              <a:spcAft>
                <a:spcPts val="600"/>
              </a:spcAft>
              <a:buFont typeface="+mj-lt"/>
              <a:buAutoNum type="romanLcPeriod" startAt="5"/>
            </a:pPr>
            <a:endParaRPr lang="en-US" sz="1800" dirty="0"/>
          </a:p>
        </p:txBody>
      </p:sp>
      <p:sp>
        <p:nvSpPr>
          <p:cNvPr id="4" name="Footer Placeholder 3">
            <a:extLst>
              <a:ext uri="{FF2B5EF4-FFF2-40B4-BE49-F238E27FC236}">
                <a16:creationId xmlns:a16="http://schemas.microsoft.com/office/drawing/2014/main" id="{2AFA64D6-CA96-C347-8487-0A2425C1FF6A}"/>
              </a:ext>
            </a:extLst>
          </p:cNvPr>
          <p:cNvSpPr>
            <a:spLocks noGrp="1"/>
          </p:cNvSpPr>
          <p:nvPr>
            <p:ph type="ftr" sz="quarter" idx="11"/>
          </p:nvPr>
        </p:nvSpPr>
        <p:spPr/>
        <p:txBody>
          <a:bodyPr/>
          <a:lstStyle/>
          <a:p>
            <a:r>
              <a:rPr lang="en-US"/>
              <a:t>ICARUS Shifter Manual - V1</a:t>
            </a:r>
            <a:endParaRPr lang="en-US" dirty="0"/>
          </a:p>
        </p:txBody>
      </p:sp>
      <p:sp>
        <p:nvSpPr>
          <p:cNvPr id="5" name="Slide Number Placeholder 4">
            <a:extLst>
              <a:ext uri="{FF2B5EF4-FFF2-40B4-BE49-F238E27FC236}">
                <a16:creationId xmlns:a16="http://schemas.microsoft.com/office/drawing/2014/main" id="{B4A73A51-6362-494E-9B2A-A7F00986E73F}"/>
              </a:ext>
            </a:extLst>
          </p:cNvPr>
          <p:cNvSpPr>
            <a:spLocks noGrp="1"/>
          </p:cNvSpPr>
          <p:nvPr>
            <p:ph type="sldNum" sz="quarter" idx="12"/>
          </p:nvPr>
        </p:nvSpPr>
        <p:spPr/>
        <p:txBody>
          <a:bodyPr/>
          <a:lstStyle/>
          <a:p>
            <a:fld id="{6D22F896-40B5-4ADD-8801-0D06FADFA095}" type="slidenum">
              <a:rPr lang="en-US" smtClean="0"/>
              <a:pPr/>
              <a:t>10</a:t>
            </a:fld>
            <a:r>
              <a:rPr lang="en-US" dirty="0"/>
              <a:t>/18</a:t>
            </a:r>
          </a:p>
        </p:txBody>
      </p:sp>
      <p:sp>
        <p:nvSpPr>
          <p:cNvPr id="7" name="Date Placeholder 6">
            <a:extLst>
              <a:ext uri="{FF2B5EF4-FFF2-40B4-BE49-F238E27FC236}">
                <a16:creationId xmlns:a16="http://schemas.microsoft.com/office/drawing/2014/main" id="{D5BD71F5-8C7E-AF4C-AC0E-B986CE0A1D96}"/>
              </a:ext>
            </a:extLst>
          </p:cNvPr>
          <p:cNvSpPr>
            <a:spLocks noGrp="1"/>
          </p:cNvSpPr>
          <p:nvPr>
            <p:ph type="dt" sz="half" idx="10"/>
          </p:nvPr>
        </p:nvSpPr>
        <p:spPr/>
        <p:txBody>
          <a:bodyPr/>
          <a:lstStyle/>
          <a:p>
            <a:fld id="{05E5FC59-FB57-8049-B8F3-87CCC5853BFD}" type="datetime1">
              <a:rPr lang="it-IT" smtClean="0"/>
              <a:t>14/11/19</a:t>
            </a:fld>
            <a:endParaRPr lang="en-US" dirty="0"/>
          </a:p>
        </p:txBody>
      </p:sp>
    </p:spTree>
    <p:extLst>
      <p:ext uri="{BB962C8B-B14F-4D97-AF65-F5344CB8AC3E}">
        <p14:creationId xmlns:p14="http://schemas.microsoft.com/office/powerpoint/2010/main" val="1909163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B2166-7FDB-FE4C-AB81-FFA897A72ABC}"/>
              </a:ext>
            </a:extLst>
          </p:cNvPr>
          <p:cNvSpPr>
            <a:spLocks noGrp="1"/>
          </p:cNvSpPr>
          <p:nvPr>
            <p:ph type="title"/>
          </p:nvPr>
        </p:nvSpPr>
        <p:spPr/>
        <p:txBody>
          <a:bodyPr/>
          <a:lstStyle/>
          <a:p>
            <a:r>
              <a:rPr lang="en-US" dirty="0"/>
              <a:t>Level probes on the Cryogenic Plant Display</a:t>
            </a:r>
          </a:p>
        </p:txBody>
      </p:sp>
      <p:sp>
        <p:nvSpPr>
          <p:cNvPr id="3" name="Content Placeholder 2">
            <a:extLst>
              <a:ext uri="{FF2B5EF4-FFF2-40B4-BE49-F238E27FC236}">
                <a16:creationId xmlns:a16="http://schemas.microsoft.com/office/drawing/2014/main" id="{B582A74C-DB5C-474A-818A-BB33662D8384}"/>
              </a:ext>
            </a:extLst>
          </p:cNvPr>
          <p:cNvSpPr>
            <a:spLocks noGrp="1"/>
          </p:cNvSpPr>
          <p:nvPr>
            <p:ph idx="1"/>
          </p:nvPr>
        </p:nvSpPr>
        <p:spPr>
          <a:xfrm>
            <a:off x="433952" y="4045058"/>
            <a:ext cx="11282766" cy="805912"/>
          </a:xfrm>
        </p:spPr>
        <p:txBody>
          <a:bodyPr lIns="90000">
            <a:noAutofit/>
          </a:bodyPr>
          <a:lstStyle/>
          <a:p>
            <a:pPr marL="0" indent="0" algn="ctr">
              <a:lnSpc>
                <a:spcPct val="100000"/>
              </a:lnSpc>
              <a:spcAft>
                <a:spcPts val="600"/>
              </a:spcAft>
              <a:buNone/>
            </a:pPr>
            <a:r>
              <a:rPr lang="en-US" sz="2800" dirty="0"/>
              <a:t>IMAGE TO BE INSERTED</a:t>
            </a:r>
          </a:p>
        </p:txBody>
      </p:sp>
      <p:sp>
        <p:nvSpPr>
          <p:cNvPr id="4" name="Footer Placeholder 3">
            <a:extLst>
              <a:ext uri="{FF2B5EF4-FFF2-40B4-BE49-F238E27FC236}">
                <a16:creationId xmlns:a16="http://schemas.microsoft.com/office/drawing/2014/main" id="{2AFA64D6-CA96-C347-8487-0A2425C1FF6A}"/>
              </a:ext>
            </a:extLst>
          </p:cNvPr>
          <p:cNvSpPr>
            <a:spLocks noGrp="1"/>
          </p:cNvSpPr>
          <p:nvPr>
            <p:ph type="ftr" sz="quarter" idx="11"/>
          </p:nvPr>
        </p:nvSpPr>
        <p:spPr/>
        <p:txBody>
          <a:bodyPr/>
          <a:lstStyle/>
          <a:p>
            <a:r>
              <a:rPr lang="en-US"/>
              <a:t>ICARUS Shifter Manual - V1</a:t>
            </a:r>
            <a:endParaRPr lang="en-US" dirty="0"/>
          </a:p>
        </p:txBody>
      </p:sp>
      <p:sp>
        <p:nvSpPr>
          <p:cNvPr id="5" name="Slide Number Placeholder 4">
            <a:extLst>
              <a:ext uri="{FF2B5EF4-FFF2-40B4-BE49-F238E27FC236}">
                <a16:creationId xmlns:a16="http://schemas.microsoft.com/office/drawing/2014/main" id="{B4A73A51-6362-494E-9B2A-A7F00986E73F}"/>
              </a:ext>
            </a:extLst>
          </p:cNvPr>
          <p:cNvSpPr>
            <a:spLocks noGrp="1"/>
          </p:cNvSpPr>
          <p:nvPr>
            <p:ph type="sldNum" sz="quarter" idx="12"/>
          </p:nvPr>
        </p:nvSpPr>
        <p:spPr/>
        <p:txBody>
          <a:bodyPr/>
          <a:lstStyle/>
          <a:p>
            <a:fld id="{6D22F896-40B5-4ADD-8801-0D06FADFA095}" type="slidenum">
              <a:rPr lang="en-US" smtClean="0"/>
              <a:pPr/>
              <a:t>11</a:t>
            </a:fld>
            <a:r>
              <a:rPr lang="en-US" dirty="0"/>
              <a:t>/18</a:t>
            </a:r>
          </a:p>
        </p:txBody>
      </p:sp>
      <p:sp>
        <p:nvSpPr>
          <p:cNvPr id="7" name="Date Placeholder 6">
            <a:extLst>
              <a:ext uri="{FF2B5EF4-FFF2-40B4-BE49-F238E27FC236}">
                <a16:creationId xmlns:a16="http://schemas.microsoft.com/office/drawing/2014/main" id="{5B6C8190-D9B6-4843-A2BE-4315F5C1286A}"/>
              </a:ext>
            </a:extLst>
          </p:cNvPr>
          <p:cNvSpPr>
            <a:spLocks noGrp="1"/>
          </p:cNvSpPr>
          <p:nvPr>
            <p:ph type="dt" sz="half" idx="10"/>
          </p:nvPr>
        </p:nvSpPr>
        <p:spPr/>
        <p:txBody>
          <a:bodyPr/>
          <a:lstStyle/>
          <a:p>
            <a:fld id="{0E7E109E-FFC1-5248-89A6-75746A8570EF}" type="datetime1">
              <a:rPr lang="it-IT" smtClean="0"/>
              <a:t>14/11/19</a:t>
            </a:fld>
            <a:endParaRPr lang="en-US" dirty="0"/>
          </a:p>
        </p:txBody>
      </p:sp>
    </p:spTree>
    <p:extLst>
      <p:ext uri="{BB962C8B-B14F-4D97-AF65-F5344CB8AC3E}">
        <p14:creationId xmlns:p14="http://schemas.microsoft.com/office/powerpoint/2010/main" val="624377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B2166-7FDB-FE4C-AB81-FFA897A72ABC}"/>
              </a:ext>
            </a:extLst>
          </p:cNvPr>
          <p:cNvSpPr>
            <a:spLocks noGrp="1"/>
          </p:cNvSpPr>
          <p:nvPr>
            <p:ph type="title"/>
          </p:nvPr>
        </p:nvSpPr>
        <p:spPr/>
        <p:txBody>
          <a:bodyPr/>
          <a:lstStyle/>
          <a:p>
            <a:r>
              <a:rPr lang="en-US" dirty="0"/>
              <a:t>E-log sample page</a:t>
            </a:r>
          </a:p>
        </p:txBody>
      </p:sp>
      <p:sp>
        <p:nvSpPr>
          <p:cNvPr id="3" name="Content Placeholder 2">
            <a:extLst>
              <a:ext uri="{FF2B5EF4-FFF2-40B4-BE49-F238E27FC236}">
                <a16:creationId xmlns:a16="http://schemas.microsoft.com/office/drawing/2014/main" id="{B582A74C-DB5C-474A-818A-BB33662D8384}"/>
              </a:ext>
            </a:extLst>
          </p:cNvPr>
          <p:cNvSpPr>
            <a:spLocks noGrp="1"/>
          </p:cNvSpPr>
          <p:nvPr>
            <p:ph idx="1"/>
          </p:nvPr>
        </p:nvSpPr>
        <p:spPr>
          <a:xfrm>
            <a:off x="433952" y="4045058"/>
            <a:ext cx="11282766" cy="805912"/>
          </a:xfrm>
        </p:spPr>
        <p:txBody>
          <a:bodyPr lIns="90000">
            <a:noAutofit/>
          </a:bodyPr>
          <a:lstStyle/>
          <a:p>
            <a:pPr marL="0" indent="0" algn="ctr">
              <a:lnSpc>
                <a:spcPct val="100000"/>
              </a:lnSpc>
              <a:spcAft>
                <a:spcPts val="600"/>
              </a:spcAft>
              <a:buNone/>
            </a:pPr>
            <a:r>
              <a:rPr lang="en-US" sz="2800" dirty="0"/>
              <a:t>IMAGE TO BE INSERTED</a:t>
            </a:r>
          </a:p>
        </p:txBody>
      </p:sp>
      <p:sp>
        <p:nvSpPr>
          <p:cNvPr id="4" name="Footer Placeholder 3">
            <a:extLst>
              <a:ext uri="{FF2B5EF4-FFF2-40B4-BE49-F238E27FC236}">
                <a16:creationId xmlns:a16="http://schemas.microsoft.com/office/drawing/2014/main" id="{2AFA64D6-CA96-C347-8487-0A2425C1FF6A}"/>
              </a:ext>
            </a:extLst>
          </p:cNvPr>
          <p:cNvSpPr>
            <a:spLocks noGrp="1"/>
          </p:cNvSpPr>
          <p:nvPr>
            <p:ph type="ftr" sz="quarter" idx="11"/>
          </p:nvPr>
        </p:nvSpPr>
        <p:spPr/>
        <p:txBody>
          <a:bodyPr/>
          <a:lstStyle/>
          <a:p>
            <a:r>
              <a:rPr lang="en-US"/>
              <a:t>ICARUS Shifter Manual - V1</a:t>
            </a:r>
            <a:endParaRPr lang="en-US" dirty="0"/>
          </a:p>
        </p:txBody>
      </p:sp>
      <p:sp>
        <p:nvSpPr>
          <p:cNvPr id="5" name="Slide Number Placeholder 4">
            <a:extLst>
              <a:ext uri="{FF2B5EF4-FFF2-40B4-BE49-F238E27FC236}">
                <a16:creationId xmlns:a16="http://schemas.microsoft.com/office/drawing/2014/main" id="{B4A73A51-6362-494E-9B2A-A7F00986E73F}"/>
              </a:ext>
            </a:extLst>
          </p:cNvPr>
          <p:cNvSpPr>
            <a:spLocks noGrp="1"/>
          </p:cNvSpPr>
          <p:nvPr>
            <p:ph type="sldNum" sz="quarter" idx="12"/>
          </p:nvPr>
        </p:nvSpPr>
        <p:spPr/>
        <p:txBody>
          <a:bodyPr/>
          <a:lstStyle/>
          <a:p>
            <a:fld id="{6D22F896-40B5-4ADD-8801-0D06FADFA095}" type="slidenum">
              <a:rPr lang="en-US" smtClean="0"/>
              <a:pPr/>
              <a:t>12</a:t>
            </a:fld>
            <a:r>
              <a:rPr lang="en-US" dirty="0"/>
              <a:t>/18</a:t>
            </a:r>
          </a:p>
        </p:txBody>
      </p:sp>
      <p:sp>
        <p:nvSpPr>
          <p:cNvPr id="7" name="Date Placeholder 6">
            <a:extLst>
              <a:ext uri="{FF2B5EF4-FFF2-40B4-BE49-F238E27FC236}">
                <a16:creationId xmlns:a16="http://schemas.microsoft.com/office/drawing/2014/main" id="{B2548B09-EEDC-F84C-8FCE-8ABD253856B8}"/>
              </a:ext>
            </a:extLst>
          </p:cNvPr>
          <p:cNvSpPr>
            <a:spLocks noGrp="1"/>
          </p:cNvSpPr>
          <p:nvPr>
            <p:ph type="dt" sz="half" idx="10"/>
          </p:nvPr>
        </p:nvSpPr>
        <p:spPr/>
        <p:txBody>
          <a:bodyPr/>
          <a:lstStyle/>
          <a:p>
            <a:fld id="{0778EE62-91E2-C54D-BFC7-04498D5C8D5F}" type="datetime1">
              <a:rPr lang="it-IT" smtClean="0"/>
              <a:t>14/11/19</a:t>
            </a:fld>
            <a:endParaRPr lang="en-US" dirty="0"/>
          </a:p>
        </p:txBody>
      </p:sp>
    </p:spTree>
    <p:extLst>
      <p:ext uri="{BB962C8B-B14F-4D97-AF65-F5344CB8AC3E}">
        <p14:creationId xmlns:p14="http://schemas.microsoft.com/office/powerpoint/2010/main" val="4221546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B2166-7FDB-FE4C-AB81-FFA897A72ABC}"/>
              </a:ext>
            </a:extLst>
          </p:cNvPr>
          <p:cNvSpPr>
            <a:spLocks noGrp="1"/>
          </p:cNvSpPr>
          <p:nvPr>
            <p:ph type="title"/>
          </p:nvPr>
        </p:nvSpPr>
        <p:spPr/>
        <p:txBody>
          <a:bodyPr/>
          <a:lstStyle/>
          <a:p>
            <a:r>
              <a:rPr lang="en-US" dirty="0"/>
              <a:t>E-log instructions</a:t>
            </a:r>
          </a:p>
        </p:txBody>
      </p:sp>
      <p:sp>
        <p:nvSpPr>
          <p:cNvPr id="3" name="Content Placeholder 2">
            <a:extLst>
              <a:ext uri="{FF2B5EF4-FFF2-40B4-BE49-F238E27FC236}">
                <a16:creationId xmlns:a16="http://schemas.microsoft.com/office/drawing/2014/main" id="{B582A74C-DB5C-474A-818A-BB33662D8384}"/>
              </a:ext>
            </a:extLst>
          </p:cNvPr>
          <p:cNvSpPr>
            <a:spLocks noGrp="1"/>
          </p:cNvSpPr>
          <p:nvPr>
            <p:ph idx="1"/>
          </p:nvPr>
        </p:nvSpPr>
        <p:spPr>
          <a:xfrm>
            <a:off x="433952" y="4045058"/>
            <a:ext cx="11282766" cy="805912"/>
          </a:xfrm>
        </p:spPr>
        <p:txBody>
          <a:bodyPr lIns="90000">
            <a:noAutofit/>
          </a:bodyPr>
          <a:lstStyle/>
          <a:p>
            <a:pPr marL="0" indent="0" algn="ctr">
              <a:lnSpc>
                <a:spcPct val="100000"/>
              </a:lnSpc>
              <a:spcAft>
                <a:spcPts val="600"/>
              </a:spcAft>
              <a:buNone/>
            </a:pPr>
            <a:r>
              <a:rPr lang="en-US" sz="2800" dirty="0"/>
              <a:t>Text to be inserted</a:t>
            </a:r>
          </a:p>
        </p:txBody>
      </p:sp>
      <p:sp>
        <p:nvSpPr>
          <p:cNvPr id="4" name="Footer Placeholder 3">
            <a:extLst>
              <a:ext uri="{FF2B5EF4-FFF2-40B4-BE49-F238E27FC236}">
                <a16:creationId xmlns:a16="http://schemas.microsoft.com/office/drawing/2014/main" id="{2AFA64D6-CA96-C347-8487-0A2425C1FF6A}"/>
              </a:ext>
            </a:extLst>
          </p:cNvPr>
          <p:cNvSpPr>
            <a:spLocks noGrp="1"/>
          </p:cNvSpPr>
          <p:nvPr>
            <p:ph type="ftr" sz="quarter" idx="11"/>
          </p:nvPr>
        </p:nvSpPr>
        <p:spPr/>
        <p:txBody>
          <a:bodyPr/>
          <a:lstStyle/>
          <a:p>
            <a:r>
              <a:rPr lang="en-US"/>
              <a:t>ICARUS Shifter Manual - V1</a:t>
            </a:r>
            <a:endParaRPr lang="en-US" dirty="0"/>
          </a:p>
        </p:txBody>
      </p:sp>
      <p:sp>
        <p:nvSpPr>
          <p:cNvPr id="5" name="Slide Number Placeholder 4">
            <a:extLst>
              <a:ext uri="{FF2B5EF4-FFF2-40B4-BE49-F238E27FC236}">
                <a16:creationId xmlns:a16="http://schemas.microsoft.com/office/drawing/2014/main" id="{B4A73A51-6362-494E-9B2A-A7F00986E73F}"/>
              </a:ext>
            </a:extLst>
          </p:cNvPr>
          <p:cNvSpPr>
            <a:spLocks noGrp="1"/>
          </p:cNvSpPr>
          <p:nvPr>
            <p:ph type="sldNum" sz="quarter" idx="12"/>
          </p:nvPr>
        </p:nvSpPr>
        <p:spPr/>
        <p:txBody>
          <a:bodyPr/>
          <a:lstStyle/>
          <a:p>
            <a:fld id="{6D22F896-40B5-4ADD-8801-0D06FADFA095}" type="slidenum">
              <a:rPr lang="en-US" smtClean="0"/>
              <a:pPr/>
              <a:t>13</a:t>
            </a:fld>
            <a:r>
              <a:rPr lang="en-US" dirty="0"/>
              <a:t>/18</a:t>
            </a:r>
          </a:p>
        </p:txBody>
      </p:sp>
      <p:sp>
        <p:nvSpPr>
          <p:cNvPr id="7" name="Date Placeholder 6">
            <a:extLst>
              <a:ext uri="{FF2B5EF4-FFF2-40B4-BE49-F238E27FC236}">
                <a16:creationId xmlns:a16="http://schemas.microsoft.com/office/drawing/2014/main" id="{DD0E9380-03BF-FB43-8649-E4A9FEEA7253}"/>
              </a:ext>
            </a:extLst>
          </p:cNvPr>
          <p:cNvSpPr>
            <a:spLocks noGrp="1"/>
          </p:cNvSpPr>
          <p:nvPr>
            <p:ph type="dt" sz="half" idx="10"/>
          </p:nvPr>
        </p:nvSpPr>
        <p:spPr/>
        <p:txBody>
          <a:bodyPr/>
          <a:lstStyle/>
          <a:p>
            <a:fld id="{E27DD008-3789-0044-BFAA-5CF4E7CFDA71}" type="datetime1">
              <a:rPr lang="it-IT" smtClean="0"/>
              <a:t>14/11/19</a:t>
            </a:fld>
            <a:endParaRPr lang="en-US" dirty="0"/>
          </a:p>
        </p:txBody>
      </p:sp>
    </p:spTree>
    <p:extLst>
      <p:ext uri="{BB962C8B-B14F-4D97-AF65-F5344CB8AC3E}">
        <p14:creationId xmlns:p14="http://schemas.microsoft.com/office/powerpoint/2010/main" val="1228147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B2166-7FDB-FE4C-AB81-FFA897A72ABC}"/>
              </a:ext>
            </a:extLst>
          </p:cNvPr>
          <p:cNvSpPr>
            <a:spLocks noGrp="1"/>
          </p:cNvSpPr>
          <p:nvPr>
            <p:ph type="title"/>
          </p:nvPr>
        </p:nvSpPr>
        <p:spPr/>
        <p:txBody>
          <a:bodyPr/>
          <a:lstStyle/>
          <a:p>
            <a:r>
              <a:rPr lang="en-US" dirty="0"/>
              <a:t>Internal probes display</a:t>
            </a:r>
          </a:p>
        </p:txBody>
      </p:sp>
      <p:sp>
        <p:nvSpPr>
          <p:cNvPr id="3" name="Content Placeholder 2">
            <a:extLst>
              <a:ext uri="{FF2B5EF4-FFF2-40B4-BE49-F238E27FC236}">
                <a16:creationId xmlns:a16="http://schemas.microsoft.com/office/drawing/2014/main" id="{B582A74C-DB5C-474A-818A-BB33662D8384}"/>
              </a:ext>
            </a:extLst>
          </p:cNvPr>
          <p:cNvSpPr>
            <a:spLocks noGrp="1"/>
          </p:cNvSpPr>
          <p:nvPr>
            <p:ph idx="1"/>
          </p:nvPr>
        </p:nvSpPr>
        <p:spPr>
          <a:xfrm>
            <a:off x="433952" y="4045058"/>
            <a:ext cx="11282766" cy="805912"/>
          </a:xfrm>
        </p:spPr>
        <p:txBody>
          <a:bodyPr lIns="90000">
            <a:noAutofit/>
          </a:bodyPr>
          <a:lstStyle/>
          <a:p>
            <a:pPr marL="0" indent="0" algn="ctr">
              <a:lnSpc>
                <a:spcPct val="100000"/>
              </a:lnSpc>
              <a:spcAft>
                <a:spcPts val="600"/>
              </a:spcAft>
              <a:buNone/>
            </a:pPr>
            <a:r>
              <a:rPr lang="en-US" sz="2800" dirty="0"/>
              <a:t>IMAGE TO BE INSERTED</a:t>
            </a:r>
          </a:p>
        </p:txBody>
      </p:sp>
      <p:sp>
        <p:nvSpPr>
          <p:cNvPr id="4" name="Footer Placeholder 3">
            <a:extLst>
              <a:ext uri="{FF2B5EF4-FFF2-40B4-BE49-F238E27FC236}">
                <a16:creationId xmlns:a16="http://schemas.microsoft.com/office/drawing/2014/main" id="{2AFA64D6-CA96-C347-8487-0A2425C1FF6A}"/>
              </a:ext>
            </a:extLst>
          </p:cNvPr>
          <p:cNvSpPr>
            <a:spLocks noGrp="1"/>
          </p:cNvSpPr>
          <p:nvPr>
            <p:ph type="ftr" sz="quarter" idx="11"/>
          </p:nvPr>
        </p:nvSpPr>
        <p:spPr/>
        <p:txBody>
          <a:bodyPr/>
          <a:lstStyle/>
          <a:p>
            <a:r>
              <a:rPr lang="en-US"/>
              <a:t>ICARUS Shifter Manual - V1</a:t>
            </a:r>
            <a:endParaRPr lang="en-US" dirty="0"/>
          </a:p>
        </p:txBody>
      </p:sp>
      <p:sp>
        <p:nvSpPr>
          <p:cNvPr id="5" name="Slide Number Placeholder 4">
            <a:extLst>
              <a:ext uri="{FF2B5EF4-FFF2-40B4-BE49-F238E27FC236}">
                <a16:creationId xmlns:a16="http://schemas.microsoft.com/office/drawing/2014/main" id="{B4A73A51-6362-494E-9B2A-A7F00986E73F}"/>
              </a:ext>
            </a:extLst>
          </p:cNvPr>
          <p:cNvSpPr>
            <a:spLocks noGrp="1"/>
          </p:cNvSpPr>
          <p:nvPr>
            <p:ph type="sldNum" sz="quarter" idx="12"/>
          </p:nvPr>
        </p:nvSpPr>
        <p:spPr/>
        <p:txBody>
          <a:bodyPr/>
          <a:lstStyle/>
          <a:p>
            <a:fld id="{6D22F896-40B5-4ADD-8801-0D06FADFA095}" type="slidenum">
              <a:rPr lang="en-US" smtClean="0"/>
              <a:pPr/>
              <a:t>14</a:t>
            </a:fld>
            <a:r>
              <a:rPr lang="en-US" dirty="0"/>
              <a:t>/18</a:t>
            </a:r>
          </a:p>
        </p:txBody>
      </p:sp>
      <p:sp>
        <p:nvSpPr>
          <p:cNvPr id="8" name="Date Placeholder 7">
            <a:extLst>
              <a:ext uri="{FF2B5EF4-FFF2-40B4-BE49-F238E27FC236}">
                <a16:creationId xmlns:a16="http://schemas.microsoft.com/office/drawing/2014/main" id="{24ECD63F-8230-4F42-B9C7-544678443590}"/>
              </a:ext>
            </a:extLst>
          </p:cNvPr>
          <p:cNvSpPr>
            <a:spLocks noGrp="1"/>
          </p:cNvSpPr>
          <p:nvPr>
            <p:ph type="dt" sz="half" idx="10"/>
          </p:nvPr>
        </p:nvSpPr>
        <p:spPr/>
        <p:txBody>
          <a:bodyPr/>
          <a:lstStyle/>
          <a:p>
            <a:fld id="{AC508E30-6500-3B4B-987D-62FAB6F3C965}" type="datetime1">
              <a:rPr lang="it-IT" smtClean="0"/>
              <a:t>14/11/19</a:t>
            </a:fld>
            <a:endParaRPr lang="en-US" dirty="0"/>
          </a:p>
        </p:txBody>
      </p:sp>
    </p:spTree>
    <p:extLst>
      <p:ext uri="{BB962C8B-B14F-4D97-AF65-F5344CB8AC3E}">
        <p14:creationId xmlns:p14="http://schemas.microsoft.com/office/powerpoint/2010/main" val="629176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B2166-7FDB-FE4C-AB81-FFA897A72ABC}"/>
              </a:ext>
            </a:extLst>
          </p:cNvPr>
          <p:cNvSpPr>
            <a:spLocks noGrp="1"/>
          </p:cNvSpPr>
          <p:nvPr>
            <p:ph type="title"/>
          </p:nvPr>
        </p:nvSpPr>
        <p:spPr/>
        <p:txBody>
          <a:bodyPr/>
          <a:lstStyle/>
          <a:p>
            <a:r>
              <a:rPr lang="en-US" dirty="0"/>
              <a:t>Instructions on how to display the Internal Probes page</a:t>
            </a:r>
          </a:p>
        </p:txBody>
      </p:sp>
      <p:sp>
        <p:nvSpPr>
          <p:cNvPr id="3" name="Content Placeholder 2">
            <a:extLst>
              <a:ext uri="{FF2B5EF4-FFF2-40B4-BE49-F238E27FC236}">
                <a16:creationId xmlns:a16="http://schemas.microsoft.com/office/drawing/2014/main" id="{B582A74C-DB5C-474A-818A-BB33662D8384}"/>
              </a:ext>
            </a:extLst>
          </p:cNvPr>
          <p:cNvSpPr>
            <a:spLocks noGrp="1"/>
          </p:cNvSpPr>
          <p:nvPr>
            <p:ph idx="1"/>
          </p:nvPr>
        </p:nvSpPr>
        <p:spPr>
          <a:xfrm>
            <a:off x="433952" y="4045058"/>
            <a:ext cx="11282766" cy="805912"/>
          </a:xfrm>
        </p:spPr>
        <p:txBody>
          <a:bodyPr lIns="90000">
            <a:noAutofit/>
          </a:bodyPr>
          <a:lstStyle/>
          <a:p>
            <a:pPr marL="0" indent="0" algn="ctr">
              <a:lnSpc>
                <a:spcPct val="100000"/>
              </a:lnSpc>
              <a:spcAft>
                <a:spcPts val="600"/>
              </a:spcAft>
              <a:buNone/>
            </a:pPr>
            <a:r>
              <a:rPr lang="en-US" sz="2800" dirty="0"/>
              <a:t>Text to be inserted</a:t>
            </a:r>
          </a:p>
        </p:txBody>
      </p:sp>
      <p:sp>
        <p:nvSpPr>
          <p:cNvPr id="4" name="Footer Placeholder 3">
            <a:extLst>
              <a:ext uri="{FF2B5EF4-FFF2-40B4-BE49-F238E27FC236}">
                <a16:creationId xmlns:a16="http://schemas.microsoft.com/office/drawing/2014/main" id="{2AFA64D6-CA96-C347-8487-0A2425C1FF6A}"/>
              </a:ext>
            </a:extLst>
          </p:cNvPr>
          <p:cNvSpPr>
            <a:spLocks noGrp="1"/>
          </p:cNvSpPr>
          <p:nvPr>
            <p:ph type="ftr" sz="quarter" idx="11"/>
          </p:nvPr>
        </p:nvSpPr>
        <p:spPr/>
        <p:txBody>
          <a:bodyPr/>
          <a:lstStyle/>
          <a:p>
            <a:r>
              <a:rPr lang="en-US"/>
              <a:t>ICARUS Shifter Manual - V1</a:t>
            </a:r>
            <a:endParaRPr lang="en-US" dirty="0"/>
          </a:p>
        </p:txBody>
      </p:sp>
      <p:sp>
        <p:nvSpPr>
          <p:cNvPr id="5" name="Slide Number Placeholder 4">
            <a:extLst>
              <a:ext uri="{FF2B5EF4-FFF2-40B4-BE49-F238E27FC236}">
                <a16:creationId xmlns:a16="http://schemas.microsoft.com/office/drawing/2014/main" id="{B4A73A51-6362-494E-9B2A-A7F00986E73F}"/>
              </a:ext>
            </a:extLst>
          </p:cNvPr>
          <p:cNvSpPr>
            <a:spLocks noGrp="1"/>
          </p:cNvSpPr>
          <p:nvPr>
            <p:ph type="sldNum" sz="quarter" idx="12"/>
          </p:nvPr>
        </p:nvSpPr>
        <p:spPr/>
        <p:txBody>
          <a:bodyPr/>
          <a:lstStyle/>
          <a:p>
            <a:fld id="{6D22F896-40B5-4ADD-8801-0D06FADFA095}" type="slidenum">
              <a:rPr lang="en-US" smtClean="0"/>
              <a:pPr/>
              <a:t>15</a:t>
            </a:fld>
            <a:r>
              <a:rPr lang="en-US" dirty="0"/>
              <a:t>/18</a:t>
            </a:r>
          </a:p>
        </p:txBody>
      </p:sp>
      <p:sp>
        <p:nvSpPr>
          <p:cNvPr id="7" name="Date Placeholder 6">
            <a:extLst>
              <a:ext uri="{FF2B5EF4-FFF2-40B4-BE49-F238E27FC236}">
                <a16:creationId xmlns:a16="http://schemas.microsoft.com/office/drawing/2014/main" id="{38814638-CBEA-7D4F-9B1E-AB96C4007A75}"/>
              </a:ext>
            </a:extLst>
          </p:cNvPr>
          <p:cNvSpPr>
            <a:spLocks noGrp="1"/>
          </p:cNvSpPr>
          <p:nvPr>
            <p:ph type="dt" sz="half" idx="10"/>
          </p:nvPr>
        </p:nvSpPr>
        <p:spPr/>
        <p:txBody>
          <a:bodyPr/>
          <a:lstStyle/>
          <a:p>
            <a:fld id="{217140B5-B2B5-3E4D-8D0D-AE67C2DB1220}" type="datetime1">
              <a:rPr lang="it-IT" smtClean="0"/>
              <a:t>14/11/19</a:t>
            </a:fld>
            <a:endParaRPr lang="en-US" dirty="0"/>
          </a:p>
        </p:txBody>
      </p:sp>
    </p:spTree>
    <p:extLst>
      <p:ext uri="{BB962C8B-B14F-4D97-AF65-F5344CB8AC3E}">
        <p14:creationId xmlns:p14="http://schemas.microsoft.com/office/powerpoint/2010/main" val="815147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B2166-7FDB-FE4C-AB81-FFA897A72ABC}"/>
              </a:ext>
            </a:extLst>
          </p:cNvPr>
          <p:cNvSpPr>
            <a:spLocks noGrp="1"/>
          </p:cNvSpPr>
          <p:nvPr>
            <p:ph type="title"/>
          </p:nvPr>
        </p:nvSpPr>
        <p:spPr/>
        <p:txBody>
          <a:bodyPr/>
          <a:lstStyle/>
          <a:p>
            <a:r>
              <a:rPr lang="en-US" dirty="0"/>
              <a:t>Cryogenic Plant display</a:t>
            </a:r>
          </a:p>
        </p:txBody>
      </p:sp>
      <p:sp>
        <p:nvSpPr>
          <p:cNvPr id="3" name="Content Placeholder 2">
            <a:extLst>
              <a:ext uri="{FF2B5EF4-FFF2-40B4-BE49-F238E27FC236}">
                <a16:creationId xmlns:a16="http://schemas.microsoft.com/office/drawing/2014/main" id="{B582A74C-DB5C-474A-818A-BB33662D8384}"/>
              </a:ext>
            </a:extLst>
          </p:cNvPr>
          <p:cNvSpPr>
            <a:spLocks noGrp="1"/>
          </p:cNvSpPr>
          <p:nvPr>
            <p:ph idx="1"/>
          </p:nvPr>
        </p:nvSpPr>
        <p:spPr>
          <a:xfrm>
            <a:off x="433952" y="4045058"/>
            <a:ext cx="11282766" cy="805912"/>
          </a:xfrm>
        </p:spPr>
        <p:txBody>
          <a:bodyPr lIns="90000">
            <a:noAutofit/>
          </a:bodyPr>
          <a:lstStyle/>
          <a:p>
            <a:pPr marL="0" indent="0" algn="ctr">
              <a:lnSpc>
                <a:spcPct val="100000"/>
              </a:lnSpc>
              <a:spcAft>
                <a:spcPts val="600"/>
              </a:spcAft>
              <a:buNone/>
            </a:pPr>
            <a:r>
              <a:rPr lang="en-US" sz="2800" dirty="0"/>
              <a:t>IMAGE TO BE INSERTED</a:t>
            </a:r>
          </a:p>
        </p:txBody>
      </p:sp>
      <p:sp>
        <p:nvSpPr>
          <p:cNvPr id="4" name="Footer Placeholder 3">
            <a:extLst>
              <a:ext uri="{FF2B5EF4-FFF2-40B4-BE49-F238E27FC236}">
                <a16:creationId xmlns:a16="http://schemas.microsoft.com/office/drawing/2014/main" id="{2AFA64D6-CA96-C347-8487-0A2425C1FF6A}"/>
              </a:ext>
            </a:extLst>
          </p:cNvPr>
          <p:cNvSpPr>
            <a:spLocks noGrp="1"/>
          </p:cNvSpPr>
          <p:nvPr>
            <p:ph type="ftr" sz="quarter" idx="11"/>
          </p:nvPr>
        </p:nvSpPr>
        <p:spPr/>
        <p:txBody>
          <a:bodyPr/>
          <a:lstStyle/>
          <a:p>
            <a:r>
              <a:rPr lang="en-US"/>
              <a:t>ICARUS Shifter Manual - V1</a:t>
            </a:r>
            <a:endParaRPr lang="en-US" dirty="0"/>
          </a:p>
        </p:txBody>
      </p:sp>
      <p:sp>
        <p:nvSpPr>
          <p:cNvPr id="5" name="Slide Number Placeholder 4">
            <a:extLst>
              <a:ext uri="{FF2B5EF4-FFF2-40B4-BE49-F238E27FC236}">
                <a16:creationId xmlns:a16="http://schemas.microsoft.com/office/drawing/2014/main" id="{B4A73A51-6362-494E-9B2A-A7F00986E73F}"/>
              </a:ext>
            </a:extLst>
          </p:cNvPr>
          <p:cNvSpPr>
            <a:spLocks noGrp="1"/>
          </p:cNvSpPr>
          <p:nvPr>
            <p:ph type="sldNum" sz="quarter" idx="12"/>
          </p:nvPr>
        </p:nvSpPr>
        <p:spPr/>
        <p:txBody>
          <a:bodyPr/>
          <a:lstStyle/>
          <a:p>
            <a:fld id="{6D22F896-40B5-4ADD-8801-0D06FADFA095}" type="slidenum">
              <a:rPr lang="en-US" smtClean="0"/>
              <a:pPr/>
              <a:t>16</a:t>
            </a:fld>
            <a:r>
              <a:rPr lang="en-US" dirty="0"/>
              <a:t>/18</a:t>
            </a:r>
          </a:p>
        </p:txBody>
      </p:sp>
      <p:sp>
        <p:nvSpPr>
          <p:cNvPr id="7" name="Date Placeholder 6">
            <a:extLst>
              <a:ext uri="{FF2B5EF4-FFF2-40B4-BE49-F238E27FC236}">
                <a16:creationId xmlns:a16="http://schemas.microsoft.com/office/drawing/2014/main" id="{A8DD3911-E167-B54F-8191-CC3B864940A0}"/>
              </a:ext>
            </a:extLst>
          </p:cNvPr>
          <p:cNvSpPr>
            <a:spLocks noGrp="1"/>
          </p:cNvSpPr>
          <p:nvPr>
            <p:ph type="dt" sz="half" idx="10"/>
          </p:nvPr>
        </p:nvSpPr>
        <p:spPr/>
        <p:txBody>
          <a:bodyPr/>
          <a:lstStyle/>
          <a:p>
            <a:fld id="{CB4A0D5F-7463-8C47-AE03-D73D0B92BB3E}" type="datetime1">
              <a:rPr lang="it-IT" smtClean="0"/>
              <a:t>14/11/19</a:t>
            </a:fld>
            <a:endParaRPr lang="en-US" dirty="0"/>
          </a:p>
        </p:txBody>
      </p:sp>
    </p:spTree>
    <p:extLst>
      <p:ext uri="{BB962C8B-B14F-4D97-AF65-F5344CB8AC3E}">
        <p14:creationId xmlns:p14="http://schemas.microsoft.com/office/powerpoint/2010/main" val="1550845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B2166-7FDB-FE4C-AB81-FFA897A72ABC}"/>
              </a:ext>
            </a:extLst>
          </p:cNvPr>
          <p:cNvSpPr>
            <a:spLocks noGrp="1"/>
          </p:cNvSpPr>
          <p:nvPr>
            <p:ph type="title"/>
          </p:nvPr>
        </p:nvSpPr>
        <p:spPr/>
        <p:txBody>
          <a:bodyPr/>
          <a:lstStyle/>
          <a:p>
            <a:r>
              <a:rPr lang="en-US" dirty="0"/>
              <a:t>Instructions on how to display Cryogenic Plant page</a:t>
            </a:r>
          </a:p>
        </p:txBody>
      </p:sp>
      <p:sp>
        <p:nvSpPr>
          <p:cNvPr id="3" name="Content Placeholder 2">
            <a:extLst>
              <a:ext uri="{FF2B5EF4-FFF2-40B4-BE49-F238E27FC236}">
                <a16:creationId xmlns:a16="http://schemas.microsoft.com/office/drawing/2014/main" id="{B582A74C-DB5C-474A-818A-BB33662D8384}"/>
              </a:ext>
            </a:extLst>
          </p:cNvPr>
          <p:cNvSpPr>
            <a:spLocks noGrp="1"/>
          </p:cNvSpPr>
          <p:nvPr>
            <p:ph idx="1"/>
          </p:nvPr>
        </p:nvSpPr>
        <p:spPr>
          <a:xfrm>
            <a:off x="433952" y="4045058"/>
            <a:ext cx="11282766" cy="805912"/>
          </a:xfrm>
        </p:spPr>
        <p:txBody>
          <a:bodyPr lIns="90000">
            <a:noAutofit/>
          </a:bodyPr>
          <a:lstStyle/>
          <a:p>
            <a:pPr marL="0" indent="0" algn="ctr">
              <a:lnSpc>
                <a:spcPct val="100000"/>
              </a:lnSpc>
              <a:spcAft>
                <a:spcPts val="600"/>
              </a:spcAft>
              <a:buNone/>
            </a:pPr>
            <a:r>
              <a:rPr lang="en-US" sz="2800" dirty="0"/>
              <a:t>Text to be inserted</a:t>
            </a:r>
          </a:p>
        </p:txBody>
      </p:sp>
      <p:sp>
        <p:nvSpPr>
          <p:cNvPr id="4" name="Footer Placeholder 3">
            <a:extLst>
              <a:ext uri="{FF2B5EF4-FFF2-40B4-BE49-F238E27FC236}">
                <a16:creationId xmlns:a16="http://schemas.microsoft.com/office/drawing/2014/main" id="{2AFA64D6-CA96-C347-8487-0A2425C1FF6A}"/>
              </a:ext>
            </a:extLst>
          </p:cNvPr>
          <p:cNvSpPr>
            <a:spLocks noGrp="1"/>
          </p:cNvSpPr>
          <p:nvPr>
            <p:ph type="ftr" sz="quarter" idx="11"/>
          </p:nvPr>
        </p:nvSpPr>
        <p:spPr/>
        <p:txBody>
          <a:bodyPr/>
          <a:lstStyle/>
          <a:p>
            <a:r>
              <a:rPr lang="en-US"/>
              <a:t>ICARUS Shifter Manual - V1</a:t>
            </a:r>
            <a:endParaRPr lang="en-US" dirty="0"/>
          </a:p>
        </p:txBody>
      </p:sp>
      <p:sp>
        <p:nvSpPr>
          <p:cNvPr id="5" name="Slide Number Placeholder 4">
            <a:extLst>
              <a:ext uri="{FF2B5EF4-FFF2-40B4-BE49-F238E27FC236}">
                <a16:creationId xmlns:a16="http://schemas.microsoft.com/office/drawing/2014/main" id="{B4A73A51-6362-494E-9B2A-A7F00986E73F}"/>
              </a:ext>
            </a:extLst>
          </p:cNvPr>
          <p:cNvSpPr>
            <a:spLocks noGrp="1"/>
          </p:cNvSpPr>
          <p:nvPr>
            <p:ph type="sldNum" sz="quarter" idx="12"/>
          </p:nvPr>
        </p:nvSpPr>
        <p:spPr/>
        <p:txBody>
          <a:bodyPr/>
          <a:lstStyle/>
          <a:p>
            <a:fld id="{6D22F896-40B5-4ADD-8801-0D06FADFA095}" type="slidenum">
              <a:rPr lang="en-US" smtClean="0"/>
              <a:pPr/>
              <a:t>17</a:t>
            </a:fld>
            <a:r>
              <a:rPr lang="en-US" dirty="0"/>
              <a:t>/18</a:t>
            </a:r>
          </a:p>
        </p:txBody>
      </p:sp>
      <p:sp>
        <p:nvSpPr>
          <p:cNvPr id="7" name="Date Placeholder 6">
            <a:extLst>
              <a:ext uri="{FF2B5EF4-FFF2-40B4-BE49-F238E27FC236}">
                <a16:creationId xmlns:a16="http://schemas.microsoft.com/office/drawing/2014/main" id="{800B4A24-F8C2-DB49-84F1-E901BC0FB2F9}"/>
              </a:ext>
            </a:extLst>
          </p:cNvPr>
          <p:cNvSpPr>
            <a:spLocks noGrp="1"/>
          </p:cNvSpPr>
          <p:nvPr>
            <p:ph type="dt" sz="half" idx="10"/>
          </p:nvPr>
        </p:nvSpPr>
        <p:spPr/>
        <p:txBody>
          <a:bodyPr/>
          <a:lstStyle/>
          <a:p>
            <a:fld id="{F28FF8D1-3B8C-9043-B5C9-E27035A0342D}" type="datetime1">
              <a:rPr lang="it-IT" smtClean="0"/>
              <a:t>14/11/19</a:t>
            </a:fld>
            <a:endParaRPr lang="en-US" dirty="0"/>
          </a:p>
        </p:txBody>
      </p:sp>
    </p:spTree>
    <p:extLst>
      <p:ext uri="{BB962C8B-B14F-4D97-AF65-F5344CB8AC3E}">
        <p14:creationId xmlns:p14="http://schemas.microsoft.com/office/powerpoint/2010/main" val="3325516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4FC07-EA38-214C-A9E1-5D49D5122372}"/>
              </a:ext>
            </a:extLst>
          </p:cNvPr>
          <p:cNvSpPr>
            <a:spLocks noGrp="1"/>
          </p:cNvSpPr>
          <p:nvPr>
            <p:ph type="title"/>
          </p:nvPr>
        </p:nvSpPr>
        <p:spPr/>
        <p:txBody>
          <a:bodyPr/>
          <a:lstStyle/>
          <a:p>
            <a:r>
              <a:rPr lang="en-US" dirty="0"/>
              <a:t>Useful numbers</a:t>
            </a:r>
          </a:p>
        </p:txBody>
      </p:sp>
      <p:graphicFrame>
        <p:nvGraphicFramePr>
          <p:cNvPr id="6" name="Content Placeholder 5">
            <a:extLst>
              <a:ext uri="{FF2B5EF4-FFF2-40B4-BE49-F238E27FC236}">
                <a16:creationId xmlns:a16="http://schemas.microsoft.com/office/drawing/2014/main" id="{1DEC7BDF-1C20-C24D-8F8C-8C0EAEAE97FB}"/>
              </a:ext>
            </a:extLst>
          </p:cNvPr>
          <p:cNvGraphicFramePr>
            <a:graphicFrameLocks noGrp="1"/>
          </p:cNvGraphicFramePr>
          <p:nvPr>
            <p:ph idx="1"/>
            <p:extLst>
              <p:ext uri="{D42A27DB-BD31-4B8C-83A1-F6EECF244321}">
                <p14:modId xmlns:p14="http://schemas.microsoft.com/office/powerpoint/2010/main" val="3790125546"/>
              </p:ext>
            </p:extLst>
          </p:nvPr>
        </p:nvGraphicFramePr>
        <p:xfrm>
          <a:off x="247973" y="2336800"/>
          <a:ext cx="11794209" cy="2595880"/>
        </p:xfrm>
        <a:graphic>
          <a:graphicData uri="http://schemas.openxmlformats.org/drawingml/2006/table">
            <a:tbl>
              <a:tblPr firstRow="1" bandRow="1">
                <a:tableStyleId>{5C22544A-7EE6-4342-B048-85BDC9FD1C3A}</a:tableStyleId>
              </a:tblPr>
              <a:tblGrid>
                <a:gridCol w="3812583">
                  <a:extLst>
                    <a:ext uri="{9D8B030D-6E8A-4147-A177-3AD203B41FA5}">
                      <a16:colId xmlns:a16="http://schemas.microsoft.com/office/drawing/2014/main" val="4191571762"/>
                    </a:ext>
                  </a:extLst>
                </a:gridCol>
                <a:gridCol w="2882685">
                  <a:extLst>
                    <a:ext uri="{9D8B030D-6E8A-4147-A177-3AD203B41FA5}">
                      <a16:colId xmlns:a16="http://schemas.microsoft.com/office/drawing/2014/main" val="2718005536"/>
                    </a:ext>
                  </a:extLst>
                </a:gridCol>
                <a:gridCol w="2479728">
                  <a:extLst>
                    <a:ext uri="{9D8B030D-6E8A-4147-A177-3AD203B41FA5}">
                      <a16:colId xmlns:a16="http://schemas.microsoft.com/office/drawing/2014/main" val="179946837"/>
                    </a:ext>
                  </a:extLst>
                </a:gridCol>
                <a:gridCol w="2619213">
                  <a:extLst>
                    <a:ext uri="{9D8B030D-6E8A-4147-A177-3AD203B41FA5}">
                      <a16:colId xmlns:a16="http://schemas.microsoft.com/office/drawing/2014/main" val="3551424817"/>
                    </a:ext>
                  </a:extLst>
                </a:gridCol>
              </a:tblGrid>
              <a:tr h="370840">
                <a:tc>
                  <a:txBody>
                    <a:bodyPr/>
                    <a:lstStyle/>
                    <a:p>
                      <a:r>
                        <a:rPr lang="en-US" dirty="0"/>
                        <a:t>Role</a:t>
                      </a:r>
                    </a:p>
                  </a:txBody>
                  <a:tcPr/>
                </a:tc>
                <a:tc>
                  <a:txBody>
                    <a:bodyPr/>
                    <a:lstStyle/>
                    <a:p>
                      <a:r>
                        <a:rPr lang="en-US" dirty="0"/>
                        <a:t>Name</a:t>
                      </a:r>
                    </a:p>
                  </a:txBody>
                  <a:tcPr/>
                </a:tc>
                <a:tc>
                  <a:txBody>
                    <a:bodyPr/>
                    <a:lstStyle/>
                    <a:p>
                      <a:r>
                        <a:rPr lang="en-US" dirty="0"/>
                        <a:t>E-mail</a:t>
                      </a:r>
                    </a:p>
                  </a:txBody>
                  <a:tcPr/>
                </a:tc>
                <a:tc>
                  <a:txBody>
                    <a:bodyPr/>
                    <a:lstStyle/>
                    <a:p>
                      <a:r>
                        <a:rPr lang="en-US" dirty="0"/>
                        <a:t>Phone</a:t>
                      </a:r>
                    </a:p>
                  </a:txBody>
                  <a:tcPr/>
                </a:tc>
                <a:extLst>
                  <a:ext uri="{0D108BD9-81ED-4DB2-BD59-A6C34878D82A}">
                    <a16:rowId xmlns:a16="http://schemas.microsoft.com/office/drawing/2014/main" val="1260467724"/>
                  </a:ext>
                </a:extLst>
              </a:tr>
              <a:tr h="370840">
                <a:tc>
                  <a:txBody>
                    <a:bodyPr/>
                    <a:lstStyle/>
                    <a:p>
                      <a:r>
                        <a:rPr lang="en-US" dirty="0"/>
                        <a:t>Control Room</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838822260"/>
                  </a:ext>
                </a:extLst>
              </a:tr>
              <a:tr h="370840">
                <a:tc>
                  <a:txBody>
                    <a:bodyPr/>
                    <a:lstStyle/>
                    <a:p>
                      <a:r>
                        <a:rPr lang="en-US" dirty="0"/>
                        <a:t>FD-Building</a:t>
                      </a:r>
                    </a:p>
                  </a:txBody>
                  <a:tcPr/>
                </a:tc>
                <a:tc>
                  <a:txBody>
                    <a:bodyPr/>
                    <a:lstStyle/>
                    <a:p>
                      <a:endParaRPr lang="en-US" dirty="0"/>
                    </a:p>
                  </a:txBody>
                  <a:tcPr/>
                </a:tc>
                <a:tc>
                  <a:txBody>
                    <a:bodyPr/>
                    <a:lstStyle/>
                    <a:p>
                      <a:endParaRPr lang="en-US" dirty="0"/>
                    </a:p>
                  </a:txBody>
                  <a:tcPr/>
                </a:tc>
                <a:tc>
                  <a:txBody>
                    <a:bodyPr/>
                    <a:lstStyle/>
                    <a:p>
                      <a:r>
                        <a:rPr lang="en-US" dirty="0"/>
                        <a:t>+1 (630) 840-6974</a:t>
                      </a:r>
                    </a:p>
                  </a:txBody>
                  <a:tcPr/>
                </a:tc>
                <a:extLst>
                  <a:ext uri="{0D108BD9-81ED-4DB2-BD59-A6C34878D82A}">
                    <a16:rowId xmlns:a16="http://schemas.microsoft.com/office/drawing/2014/main" val="1961785270"/>
                  </a:ext>
                </a:extLst>
              </a:tr>
              <a:tr h="370840">
                <a:tc>
                  <a:txBody>
                    <a:bodyPr/>
                    <a:lstStyle/>
                    <a:p>
                      <a:r>
                        <a:rPr lang="en-US" dirty="0"/>
                        <a:t>Technical/Run* Coordinator</a:t>
                      </a:r>
                    </a:p>
                  </a:txBody>
                  <a:tcPr/>
                </a:tc>
                <a:tc>
                  <a:txBody>
                    <a:bodyPr/>
                    <a:lstStyle/>
                    <a:p>
                      <a:r>
                        <a:rPr lang="en-US" dirty="0"/>
                        <a:t>Claudio Montanari</a:t>
                      </a:r>
                    </a:p>
                  </a:txBody>
                  <a:tcPr/>
                </a:tc>
                <a:tc>
                  <a:txBody>
                    <a:bodyPr/>
                    <a:lstStyle/>
                    <a:p>
                      <a:r>
                        <a:rPr lang="en-US" dirty="0" err="1"/>
                        <a:t>cmontana@fnal.gov</a:t>
                      </a:r>
                      <a:endParaRPr lang="en-US" dirty="0"/>
                    </a:p>
                  </a:txBody>
                  <a:tcPr/>
                </a:tc>
                <a:tc>
                  <a:txBody>
                    <a:bodyPr/>
                    <a:lstStyle/>
                    <a:p>
                      <a:r>
                        <a:rPr lang="en-US" dirty="0"/>
                        <a:t>+1 (331) 701-8993</a:t>
                      </a:r>
                    </a:p>
                  </a:txBody>
                  <a:tcPr/>
                </a:tc>
                <a:extLst>
                  <a:ext uri="{0D108BD9-81ED-4DB2-BD59-A6C34878D82A}">
                    <a16:rowId xmlns:a16="http://schemas.microsoft.com/office/drawing/2014/main" val="2987541932"/>
                  </a:ext>
                </a:extLst>
              </a:tr>
              <a:tr h="370840">
                <a:tc>
                  <a:txBody>
                    <a:bodyPr/>
                    <a:lstStyle/>
                    <a:p>
                      <a:r>
                        <a:rPr lang="en-US" dirty="0"/>
                        <a:t>Deputy Technical/Run* Coordinator</a:t>
                      </a:r>
                    </a:p>
                  </a:txBody>
                  <a:tcPr/>
                </a:tc>
                <a:tc>
                  <a:txBody>
                    <a:bodyPr/>
                    <a:lstStyle/>
                    <a:p>
                      <a:r>
                        <a:rPr lang="en-US" dirty="0"/>
                        <a:t>Angela Fava</a:t>
                      </a:r>
                    </a:p>
                  </a:txBody>
                  <a:tcPr/>
                </a:tc>
                <a:tc>
                  <a:txBody>
                    <a:bodyPr/>
                    <a:lstStyle/>
                    <a:p>
                      <a:r>
                        <a:rPr lang="en-US" dirty="0" err="1"/>
                        <a:t>afava@fnal.gov</a:t>
                      </a:r>
                      <a:endParaRPr lang="en-US" dirty="0"/>
                    </a:p>
                  </a:txBody>
                  <a:tcPr/>
                </a:tc>
                <a:tc>
                  <a:txBody>
                    <a:bodyPr/>
                    <a:lstStyle/>
                    <a:p>
                      <a:r>
                        <a:rPr lang="en-US" dirty="0"/>
                        <a:t>+1 (331) 701-8035</a:t>
                      </a:r>
                    </a:p>
                  </a:txBody>
                  <a:tcPr/>
                </a:tc>
                <a:extLst>
                  <a:ext uri="{0D108BD9-81ED-4DB2-BD59-A6C34878D82A}">
                    <a16:rowId xmlns:a16="http://schemas.microsoft.com/office/drawing/2014/main" val="528812918"/>
                  </a:ext>
                </a:extLst>
              </a:tr>
              <a:tr h="370840">
                <a:tc>
                  <a:txBody>
                    <a:bodyPr/>
                    <a:lstStyle/>
                    <a:p>
                      <a:r>
                        <a:rPr lang="en-US" dirty="0"/>
                        <a:t>Cryogenic Manager</a:t>
                      </a:r>
                    </a:p>
                  </a:txBody>
                  <a:tcPr/>
                </a:tc>
                <a:tc>
                  <a:txBody>
                    <a:bodyPr/>
                    <a:lstStyle/>
                    <a:p>
                      <a:r>
                        <a:rPr lang="en-US" dirty="0"/>
                        <a:t>Michael </a:t>
                      </a:r>
                      <a:r>
                        <a:rPr lang="en-US" dirty="0" err="1"/>
                        <a:t>Geynisman</a:t>
                      </a:r>
                      <a:endParaRPr lang="en-US" dirty="0"/>
                    </a:p>
                  </a:txBody>
                  <a:tcPr/>
                </a:tc>
                <a:tc>
                  <a:txBody>
                    <a:bodyPr/>
                    <a:lstStyle/>
                    <a:p>
                      <a:r>
                        <a:rPr lang="en-US" dirty="0" err="1"/>
                        <a:t>hope@fnal.gov</a:t>
                      </a:r>
                      <a:endParaRPr lang="en-US" dirty="0"/>
                    </a:p>
                  </a:txBody>
                  <a:tcPr/>
                </a:tc>
                <a:tc>
                  <a:txBody>
                    <a:bodyPr/>
                    <a:lstStyle/>
                    <a:p>
                      <a:r>
                        <a:rPr lang="en-US" dirty="0"/>
                        <a:t>+1 (630) 244-8703</a:t>
                      </a:r>
                    </a:p>
                  </a:txBody>
                  <a:tcPr/>
                </a:tc>
                <a:extLst>
                  <a:ext uri="{0D108BD9-81ED-4DB2-BD59-A6C34878D82A}">
                    <a16:rowId xmlns:a16="http://schemas.microsoft.com/office/drawing/2014/main" val="463492760"/>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018095675"/>
                  </a:ext>
                </a:extLst>
              </a:tr>
            </a:tbl>
          </a:graphicData>
        </a:graphic>
      </p:graphicFrame>
      <p:sp>
        <p:nvSpPr>
          <p:cNvPr id="7" name="Footer Placeholder 6">
            <a:extLst>
              <a:ext uri="{FF2B5EF4-FFF2-40B4-BE49-F238E27FC236}">
                <a16:creationId xmlns:a16="http://schemas.microsoft.com/office/drawing/2014/main" id="{8C3335EA-7E00-6946-8F70-8E485AE24AA6}"/>
              </a:ext>
            </a:extLst>
          </p:cNvPr>
          <p:cNvSpPr>
            <a:spLocks noGrp="1"/>
          </p:cNvSpPr>
          <p:nvPr>
            <p:ph type="ftr" sz="quarter" idx="11"/>
          </p:nvPr>
        </p:nvSpPr>
        <p:spPr/>
        <p:txBody>
          <a:bodyPr/>
          <a:lstStyle/>
          <a:p>
            <a:r>
              <a:rPr lang="en-US"/>
              <a:t>ICARUS Shifter Manual - V1</a:t>
            </a:r>
            <a:endParaRPr lang="en-US" dirty="0"/>
          </a:p>
        </p:txBody>
      </p:sp>
      <p:sp>
        <p:nvSpPr>
          <p:cNvPr id="8" name="Slide Number Placeholder 7">
            <a:extLst>
              <a:ext uri="{FF2B5EF4-FFF2-40B4-BE49-F238E27FC236}">
                <a16:creationId xmlns:a16="http://schemas.microsoft.com/office/drawing/2014/main" id="{377EC308-7E3E-634B-88E1-6C271903EE6B}"/>
              </a:ext>
            </a:extLst>
          </p:cNvPr>
          <p:cNvSpPr>
            <a:spLocks noGrp="1"/>
          </p:cNvSpPr>
          <p:nvPr>
            <p:ph type="sldNum" sz="quarter" idx="12"/>
          </p:nvPr>
        </p:nvSpPr>
        <p:spPr/>
        <p:txBody>
          <a:bodyPr/>
          <a:lstStyle/>
          <a:p>
            <a:fld id="{6D22F896-40B5-4ADD-8801-0D06FADFA095}" type="slidenum">
              <a:rPr lang="en-US" smtClean="0"/>
              <a:t>18</a:t>
            </a:fld>
            <a:r>
              <a:rPr lang="en-US" dirty="0"/>
              <a:t>/18</a:t>
            </a:r>
          </a:p>
        </p:txBody>
      </p:sp>
      <p:sp>
        <p:nvSpPr>
          <p:cNvPr id="3" name="TextBox 2">
            <a:extLst>
              <a:ext uri="{FF2B5EF4-FFF2-40B4-BE49-F238E27FC236}">
                <a16:creationId xmlns:a16="http://schemas.microsoft.com/office/drawing/2014/main" id="{06FE3BA2-B1B2-6C48-8D0C-45F7CCC0AEB7}"/>
              </a:ext>
            </a:extLst>
          </p:cNvPr>
          <p:cNvSpPr txBox="1"/>
          <p:nvPr/>
        </p:nvSpPr>
        <p:spPr>
          <a:xfrm>
            <a:off x="402956" y="5718875"/>
            <a:ext cx="1417439" cy="369332"/>
          </a:xfrm>
          <a:prstGeom prst="rect">
            <a:avLst/>
          </a:prstGeom>
          <a:noFill/>
        </p:spPr>
        <p:txBody>
          <a:bodyPr wrap="none" rtlCol="0">
            <a:spAutoFit/>
          </a:bodyPr>
          <a:lstStyle/>
          <a:p>
            <a:r>
              <a:rPr lang="en-US" dirty="0"/>
              <a:t>* Ad interim</a:t>
            </a:r>
          </a:p>
        </p:txBody>
      </p:sp>
      <p:sp>
        <p:nvSpPr>
          <p:cNvPr id="5" name="Date Placeholder 4">
            <a:extLst>
              <a:ext uri="{FF2B5EF4-FFF2-40B4-BE49-F238E27FC236}">
                <a16:creationId xmlns:a16="http://schemas.microsoft.com/office/drawing/2014/main" id="{CB911922-9767-1F4D-BF09-81B2013A0E9D}"/>
              </a:ext>
            </a:extLst>
          </p:cNvPr>
          <p:cNvSpPr>
            <a:spLocks noGrp="1"/>
          </p:cNvSpPr>
          <p:nvPr>
            <p:ph type="dt" sz="half" idx="10"/>
          </p:nvPr>
        </p:nvSpPr>
        <p:spPr/>
        <p:txBody>
          <a:bodyPr/>
          <a:lstStyle/>
          <a:p>
            <a:fld id="{E28E051C-CFE6-8446-A16B-E046BBBD0688}" type="datetime1">
              <a:rPr lang="it-IT" smtClean="0"/>
              <a:t>14/11/19</a:t>
            </a:fld>
            <a:endParaRPr lang="en-US" dirty="0"/>
          </a:p>
        </p:txBody>
      </p:sp>
    </p:spTree>
    <p:extLst>
      <p:ext uri="{BB962C8B-B14F-4D97-AF65-F5344CB8AC3E}">
        <p14:creationId xmlns:p14="http://schemas.microsoft.com/office/powerpoint/2010/main" val="2765263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51E66-C4F9-6E4C-83E7-0A1F45250F3D}"/>
              </a:ext>
            </a:extLst>
          </p:cNvPr>
          <p:cNvSpPr>
            <a:spLocks noGrp="1"/>
          </p:cNvSpPr>
          <p:nvPr>
            <p:ph type="title"/>
          </p:nvPr>
        </p:nvSpPr>
        <p:spPr/>
        <p:txBody>
          <a:bodyPr/>
          <a:lstStyle/>
          <a:p>
            <a:r>
              <a:rPr lang="en-US" dirty="0"/>
              <a:t>Content</a:t>
            </a:r>
          </a:p>
        </p:txBody>
      </p:sp>
      <p:sp>
        <p:nvSpPr>
          <p:cNvPr id="3" name="Content Placeholder 2">
            <a:extLst>
              <a:ext uri="{FF2B5EF4-FFF2-40B4-BE49-F238E27FC236}">
                <a16:creationId xmlns:a16="http://schemas.microsoft.com/office/drawing/2014/main" id="{5DC2A655-C86F-5B4D-B784-4AE33B5B78E8}"/>
              </a:ext>
            </a:extLst>
          </p:cNvPr>
          <p:cNvSpPr>
            <a:spLocks noGrp="1"/>
          </p:cNvSpPr>
          <p:nvPr>
            <p:ph idx="1"/>
          </p:nvPr>
        </p:nvSpPr>
        <p:spPr>
          <a:xfrm>
            <a:off x="464949" y="2154264"/>
            <a:ext cx="11081288" cy="4210220"/>
          </a:xfrm>
        </p:spPr>
        <p:txBody>
          <a:bodyPr>
            <a:normAutofit/>
          </a:bodyPr>
          <a:lstStyle/>
          <a:p>
            <a:r>
              <a:rPr lang="en-US" dirty="0"/>
              <a:t>Revision </a:t>
            </a:r>
            <a:r>
              <a:rPr lang="en-US" dirty="0" err="1"/>
              <a:t>Hystory</a:t>
            </a:r>
            <a:r>
              <a:rPr lang="en-US" dirty="0"/>
              <a:t> – Slide 2</a:t>
            </a:r>
          </a:p>
          <a:p>
            <a:r>
              <a:rPr lang="en-US" dirty="0"/>
              <a:t>About this Manual – Slide 3</a:t>
            </a:r>
          </a:p>
          <a:p>
            <a:r>
              <a:rPr lang="en-US" dirty="0"/>
              <a:t>Instructions for the shifters during the cryogenic commissioning phase (V1)</a:t>
            </a:r>
          </a:p>
          <a:p>
            <a:r>
              <a:rPr lang="en-US" dirty="0"/>
              <a:t>E-log example page</a:t>
            </a:r>
          </a:p>
          <a:p>
            <a:r>
              <a:rPr lang="en-US" dirty="0"/>
              <a:t>E-log data entry page</a:t>
            </a:r>
          </a:p>
          <a:p>
            <a:r>
              <a:rPr lang="en-US" dirty="0"/>
              <a:t>West Module internal cryogenic display</a:t>
            </a:r>
          </a:p>
          <a:p>
            <a:r>
              <a:rPr lang="en-US" dirty="0"/>
              <a:t>East Module internal cryogenic display</a:t>
            </a:r>
          </a:p>
          <a:p>
            <a:r>
              <a:rPr lang="en-US" dirty="0"/>
              <a:t>Start the </a:t>
            </a:r>
            <a:r>
              <a:rPr lang="en-US" dirty="0" err="1"/>
              <a:t>ifix</a:t>
            </a:r>
            <a:r>
              <a:rPr lang="en-US" dirty="0"/>
              <a:t> application</a:t>
            </a:r>
          </a:p>
          <a:p>
            <a:r>
              <a:rPr lang="en-US" dirty="0"/>
              <a:t>Reference contacts</a:t>
            </a:r>
          </a:p>
        </p:txBody>
      </p:sp>
      <p:sp>
        <p:nvSpPr>
          <p:cNvPr id="4" name="Footer Placeholder 3">
            <a:extLst>
              <a:ext uri="{FF2B5EF4-FFF2-40B4-BE49-F238E27FC236}">
                <a16:creationId xmlns:a16="http://schemas.microsoft.com/office/drawing/2014/main" id="{A31F39DA-F3CC-334E-A827-3C2F211038FD}"/>
              </a:ext>
            </a:extLst>
          </p:cNvPr>
          <p:cNvSpPr>
            <a:spLocks noGrp="1"/>
          </p:cNvSpPr>
          <p:nvPr>
            <p:ph type="ftr" sz="quarter" idx="11"/>
          </p:nvPr>
        </p:nvSpPr>
        <p:spPr/>
        <p:txBody>
          <a:bodyPr/>
          <a:lstStyle/>
          <a:p>
            <a:r>
              <a:rPr lang="en-US"/>
              <a:t>ICARUS Shifter Manual - V1</a:t>
            </a:r>
            <a:endParaRPr lang="en-US" dirty="0"/>
          </a:p>
        </p:txBody>
      </p:sp>
      <p:sp>
        <p:nvSpPr>
          <p:cNvPr id="5" name="Slide Number Placeholder 4">
            <a:extLst>
              <a:ext uri="{FF2B5EF4-FFF2-40B4-BE49-F238E27FC236}">
                <a16:creationId xmlns:a16="http://schemas.microsoft.com/office/drawing/2014/main" id="{483491BE-5949-AE41-A4AE-A0476B27A928}"/>
              </a:ext>
            </a:extLst>
          </p:cNvPr>
          <p:cNvSpPr>
            <a:spLocks noGrp="1"/>
          </p:cNvSpPr>
          <p:nvPr>
            <p:ph type="sldNum" sz="quarter" idx="12"/>
          </p:nvPr>
        </p:nvSpPr>
        <p:spPr/>
        <p:txBody>
          <a:bodyPr/>
          <a:lstStyle/>
          <a:p>
            <a:fld id="{6D22F896-40B5-4ADD-8801-0D06FADFA095}" type="slidenum">
              <a:rPr lang="en-US" smtClean="0"/>
              <a:pPr/>
              <a:t>2</a:t>
            </a:fld>
            <a:r>
              <a:rPr lang="en-US" dirty="0"/>
              <a:t>/18</a:t>
            </a:r>
          </a:p>
        </p:txBody>
      </p:sp>
      <p:sp>
        <p:nvSpPr>
          <p:cNvPr id="7" name="Date Placeholder 6">
            <a:extLst>
              <a:ext uri="{FF2B5EF4-FFF2-40B4-BE49-F238E27FC236}">
                <a16:creationId xmlns:a16="http://schemas.microsoft.com/office/drawing/2014/main" id="{29D39EA6-C714-924D-ADBD-604569C589F2}"/>
              </a:ext>
            </a:extLst>
          </p:cNvPr>
          <p:cNvSpPr>
            <a:spLocks noGrp="1"/>
          </p:cNvSpPr>
          <p:nvPr>
            <p:ph type="dt" sz="half" idx="10"/>
          </p:nvPr>
        </p:nvSpPr>
        <p:spPr/>
        <p:txBody>
          <a:bodyPr/>
          <a:lstStyle/>
          <a:p>
            <a:fld id="{692C5D84-EA84-0444-B87B-D66AC0851A4C}" type="datetime1">
              <a:rPr lang="it-IT" smtClean="0"/>
              <a:t>14/11/19</a:t>
            </a:fld>
            <a:endParaRPr lang="en-US" dirty="0"/>
          </a:p>
        </p:txBody>
      </p:sp>
    </p:spTree>
    <p:extLst>
      <p:ext uri="{BB962C8B-B14F-4D97-AF65-F5344CB8AC3E}">
        <p14:creationId xmlns:p14="http://schemas.microsoft.com/office/powerpoint/2010/main" val="1614919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C408A-40D6-114B-9901-0ABA9B411860}"/>
              </a:ext>
            </a:extLst>
          </p:cNvPr>
          <p:cNvSpPr>
            <a:spLocks noGrp="1"/>
          </p:cNvSpPr>
          <p:nvPr>
            <p:ph type="title"/>
          </p:nvPr>
        </p:nvSpPr>
        <p:spPr/>
        <p:txBody>
          <a:bodyPr/>
          <a:lstStyle/>
          <a:p>
            <a:r>
              <a:rPr lang="en-US" dirty="0"/>
              <a:t>Revision History</a:t>
            </a:r>
          </a:p>
        </p:txBody>
      </p:sp>
      <p:sp>
        <p:nvSpPr>
          <p:cNvPr id="3" name="Content Placeholder 2">
            <a:extLst>
              <a:ext uri="{FF2B5EF4-FFF2-40B4-BE49-F238E27FC236}">
                <a16:creationId xmlns:a16="http://schemas.microsoft.com/office/drawing/2014/main" id="{A99D68F0-E206-9446-8854-7BC527510A36}"/>
              </a:ext>
            </a:extLst>
          </p:cNvPr>
          <p:cNvSpPr>
            <a:spLocks noGrp="1"/>
          </p:cNvSpPr>
          <p:nvPr>
            <p:ph idx="1"/>
          </p:nvPr>
        </p:nvSpPr>
        <p:spPr>
          <a:xfrm>
            <a:off x="680321" y="2200760"/>
            <a:ext cx="9613861" cy="4107050"/>
          </a:xfrm>
        </p:spPr>
        <p:txBody>
          <a:bodyPr>
            <a:normAutofit/>
          </a:bodyPr>
          <a:lstStyle/>
          <a:p>
            <a:r>
              <a:rPr lang="en-US" sz="1800" dirty="0"/>
              <a:t>V1: First edition – Contains the instructions for the cryogenic commissioning phase – Claudio Montanari ; Donatella </a:t>
            </a:r>
            <a:r>
              <a:rPr lang="en-US" sz="1800" dirty="0" err="1"/>
              <a:t>Torretta</a:t>
            </a:r>
            <a:r>
              <a:rPr lang="en-US" sz="1800" dirty="0"/>
              <a:t> ; Angela Fava – November 14, 2019</a:t>
            </a:r>
          </a:p>
        </p:txBody>
      </p:sp>
      <p:sp>
        <p:nvSpPr>
          <p:cNvPr id="4" name="Footer Placeholder 3">
            <a:extLst>
              <a:ext uri="{FF2B5EF4-FFF2-40B4-BE49-F238E27FC236}">
                <a16:creationId xmlns:a16="http://schemas.microsoft.com/office/drawing/2014/main" id="{7A59220D-45FE-1643-977D-29E49D0EF2A8}"/>
              </a:ext>
            </a:extLst>
          </p:cNvPr>
          <p:cNvSpPr>
            <a:spLocks noGrp="1"/>
          </p:cNvSpPr>
          <p:nvPr>
            <p:ph type="ftr" sz="quarter" idx="11"/>
          </p:nvPr>
        </p:nvSpPr>
        <p:spPr/>
        <p:txBody>
          <a:bodyPr/>
          <a:lstStyle/>
          <a:p>
            <a:r>
              <a:rPr lang="en-US" dirty="0"/>
              <a:t>ICARUS Shifter Manual - V1</a:t>
            </a:r>
          </a:p>
        </p:txBody>
      </p:sp>
      <p:sp>
        <p:nvSpPr>
          <p:cNvPr id="5" name="Slide Number Placeholder 4">
            <a:extLst>
              <a:ext uri="{FF2B5EF4-FFF2-40B4-BE49-F238E27FC236}">
                <a16:creationId xmlns:a16="http://schemas.microsoft.com/office/drawing/2014/main" id="{F4D1B63E-FD59-E24E-B926-339A75C4E6DC}"/>
              </a:ext>
            </a:extLst>
          </p:cNvPr>
          <p:cNvSpPr>
            <a:spLocks noGrp="1"/>
          </p:cNvSpPr>
          <p:nvPr>
            <p:ph type="sldNum" sz="quarter" idx="12"/>
          </p:nvPr>
        </p:nvSpPr>
        <p:spPr/>
        <p:txBody>
          <a:bodyPr/>
          <a:lstStyle/>
          <a:p>
            <a:fld id="{6D22F896-40B5-4ADD-8801-0D06FADFA095}" type="slidenum">
              <a:rPr lang="en-US" smtClean="0"/>
              <a:t>3</a:t>
            </a:fld>
            <a:r>
              <a:rPr lang="en-US" dirty="0"/>
              <a:t>/18</a:t>
            </a:r>
          </a:p>
        </p:txBody>
      </p:sp>
      <p:sp>
        <p:nvSpPr>
          <p:cNvPr id="7" name="Date Placeholder 6">
            <a:extLst>
              <a:ext uri="{FF2B5EF4-FFF2-40B4-BE49-F238E27FC236}">
                <a16:creationId xmlns:a16="http://schemas.microsoft.com/office/drawing/2014/main" id="{96529A31-88AD-A646-9E40-1A989D3A8363}"/>
              </a:ext>
            </a:extLst>
          </p:cNvPr>
          <p:cNvSpPr>
            <a:spLocks noGrp="1"/>
          </p:cNvSpPr>
          <p:nvPr>
            <p:ph type="dt" sz="half" idx="10"/>
          </p:nvPr>
        </p:nvSpPr>
        <p:spPr/>
        <p:txBody>
          <a:bodyPr/>
          <a:lstStyle/>
          <a:p>
            <a:fld id="{3043FFE2-CA8C-4347-98AB-C0492689DF72}" type="datetime1">
              <a:rPr lang="it-IT" smtClean="0"/>
              <a:t>14/11/19</a:t>
            </a:fld>
            <a:endParaRPr lang="en-US" dirty="0"/>
          </a:p>
        </p:txBody>
      </p:sp>
    </p:spTree>
    <p:extLst>
      <p:ext uri="{BB962C8B-B14F-4D97-AF65-F5344CB8AC3E}">
        <p14:creationId xmlns:p14="http://schemas.microsoft.com/office/powerpoint/2010/main" val="549006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EC3AF-0065-2D45-952C-CB6E66F62A4D}"/>
              </a:ext>
            </a:extLst>
          </p:cNvPr>
          <p:cNvSpPr>
            <a:spLocks noGrp="1"/>
          </p:cNvSpPr>
          <p:nvPr>
            <p:ph type="title"/>
          </p:nvPr>
        </p:nvSpPr>
        <p:spPr/>
        <p:txBody>
          <a:bodyPr/>
          <a:lstStyle/>
          <a:p>
            <a:r>
              <a:rPr lang="en-US" dirty="0"/>
              <a:t>About this Manual</a:t>
            </a:r>
          </a:p>
        </p:txBody>
      </p:sp>
      <p:sp>
        <p:nvSpPr>
          <p:cNvPr id="3" name="Content Placeholder 2">
            <a:extLst>
              <a:ext uri="{FF2B5EF4-FFF2-40B4-BE49-F238E27FC236}">
                <a16:creationId xmlns:a16="http://schemas.microsoft.com/office/drawing/2014/main" id="{0F6B5B15-34BD-984E-AAFE-74B24107DEBE}"/>
              </a:ext>
            </a:extLst>
          </p:cNvPr>
          <p:cNvSpPr>
            <a:spLocks noGrp="1"/>
          </p:cNvSpPr>
          <p:nvPr>
            <p:ph idx="1"/>
          </p:nvPr>
        </p:nvSpPr>
        <p:spPr>
          <a:xfrm>
            <a:off x="464949" y="2200760"/>
            <a:ext cx="11081288" cy="3977974"/>
          </a:xfrm>
        </p:spPr>
        <p:txBody>
          <a:bodyPr>
            <a:normAutofit lnSpcReduction="10000"/>
          </a:bodyPr>
          <a:lstStyle/>
          <a:p>
            <a:r>
              <a:rPr lang="en-US" sz="2000" dirty="0"/>
              <a:t>The present document describes the instructions and procedures for the people on shift during the ICARUS detector commissioning and operation.</a:t>
            </a:r>
          </a:p>
          <a:p>
            <a:r>
              <a:rPr lang="en-US" sz="2000" dirty="0"/>
              <a:t>The shifter is required to have read and understood the instructions contained in the present manual </a:t>
            </a:r>
            <a:r>
              <a:rPr lang="en-US" sz="2000" i="1" dirty="0"/>
              <a:t>prior</a:t>
            </a:r>
            <a:r>
              <a:rPr lang="en-US" sz="2000" dirty="0"/>
              <a:t> to take the shift.</a:t>
            </a:r>
          </a:p>
          <a:p>
            <a:r>
              <a:rPr lang="en-US" sz="2000" dirty="0"/>
              <a:t>On the last page of this manual, a list of useful numbers and contacts is provided. This list DOES NOT substitute the “List of Experts on call” that is provided by the Run Coordinator.</a:t>
            </a:r>
          </a:p>
          <a:p>
            <a:r>
              <a:rPr lang="en-US" sz="2000" dirty="0"/>
              <a:t>Amendments, major corrections and additions to the present manual have to be reported in chronological order in the “Revision History” slides, with names and dates.  </a:t>
            </a:r>
          </a:p>
          <a:p>
            <a:r>
              <a:rPr lang="en-US" sz="2000" dirty="0"/>
              <a:t>This document is provided both as PDF (non editable) and PPTX (editable) formats as </a:t>
            </a:r>
            <a:r>
              <a:rPr lang="en-US" sz="2000" dirty="0" err="1"/>
              <a:t>docdb</a:t>
            </a:r>
            <a:r>
              <a:rPr lang="en-US" sz="2000" dirty="0"/>
              <a:t> # …</a:t>
            </a:r>
          </a:p>
          <a:p>
            <a:r>
              <a:rPr lang="en-US" sz="2000" dirty="0"/>
              <a:t>A printed version of the last revision of this document has to be available in the Control Room, together with the list of the Experts on call.</a:t>
            </a:r>
          </a:p>
          <a:p>
            <a:endParaRPr lang="en-US" sz="2000" dirty="0"/>
          </a:p>
        </p:txBody>
      </p:sp>
      <p:sp>
        <p:nvSpPr>
          <p:cNvPr id="4" name="Footer Placeholder 3">
            <a:extLst>
              <a:ext uri="{FF2B5EF4-FFF2-40B4-BE49-F238E27FC236}">
                <a16:creationId xmlns:a16="http://schemas.microsoft.com/office/drawing/2014/main" id="{52ED900A-471B-A74B-A231-57D6A2D2C038}"/>
              </a:ext>
            </a:extLst>
          </p:cNvPr>
          <p:cNvSpPr>
            <a:spLocks noGrp="1"/>
          </p:cNvSpPr>
          <p:nvPr>
            <p:ph type="ftr" sz="quarter" idx="11"/>
          </p:nvPr>
        </p:nvSpPr>
        <p:spPr/>
        <p:txBody>
          <a:bodyPr/>
          <a:lstStyle/>
          <a:p>
            <a:r>
              <a:rPr lang="en-US"/>
              <a:t>ICARUS Shifter Manual - V1</a:t>
            </a:r>
            <a:endParaRPr lang="en-US" dirty="0"/>
          </a:p>
        </p:txBody>
      </p:sp>
      <p:sp>
        <p:nvSpPr>
          <p:cNvPr id="5" name="Slide Number Placeholder 4">
            <a:extLst>
              <a:ext uri="{FF2B5EF4-FFF2-40B4-BE49-F238E27FC236}">
                <a16:creationId xmlns:a16="http://schemas.microsoft.com/office/drawing/2014/main" id="{83C5F6E3-96C1-D04A-9B60-65561A8257B7}"/>
              </a:ext>
            </a:extLst>
          </p:cNvPr>
          <p:cNvSpPr>
            <a:spLocks noGrp="1"/>
          </p:cNvSpPr>
          <p:nvPr>
            <p:ph type="sldNum" sz="quarter" idx="12"/>
          </p:nvPr>
        </p:nvSpPr>
        <p:spPr/>
        <p:txBody>
          <a:bodyPr/>
          <a:lstStyle/>
          <a:p>
            <a:fld id="{6D22F896-40B5-4ADD-8801-0D06FADFA095}" type="slidenum">
              <a:rPr lang="en-US" smtClean="0"/>
              <a:t>4</a:t>
            </a:fld>
            <a:r>
              <a:rPr lang="en-US" dirty="0"/>
              <a:t>/18</a:t>
            </a:r>
          </a:p>
        </p:txBody>
      </p:sp>
      <p:sp>
        <p:nvSpPr>
          <p:cNvPr id="7" name="Date Placeholder 6">
            <a:extLst>
              <a:ext uri="{FF2B5EF4-FFF2-40B4-BE49-F238E27FC236}">
                <a16:creationId xmlns:a16="http://schemas.microsoft.com/office/drawing/2014/main" id="{BE48B1E9-87F7-6C48-915F-26174DA81039}"/>
              </a:ext>
            </a:extLst>
          </p:cNvPr>
          <p:cNvSpPr>
            <a:spLocks noGrp="1"/>
          </p:cNvSpPr>
          <p:nvPr>
            <p:ph type="dt" sz="half" idx="10"/>
          </p:nvPr>
        </p:nvSpPr>
        <p:spPr/>
        <p:txBody>
          <a:bodyPr/>
          <a:lstStyle/>
          <a:p>
            <a:fld id="{7A5DE622-FAF0-034A-BE0C-E4060DC4881E}" type="datetime1">
              <a:rPr lang="it-IT" smtClean="0"/>
              <a:t>14/11/19</a:t>
            </a:fld>
            <a:endParaRPr lang="en-US" dirty="0"/>
          </a:p>
        </p:txBody>
      </p:sp>
    </p:spTree>
    <p:extLst>
      <p:ext uri="{BB962C8B-B14F-4D97-AF65-F5344CB8AC3E}">
        <p14:creationId xmlns:p14="http://schemas.microsoft.com/office/powerpoint/2010/main" val="3206213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B2166-7FDB-FE4C-AB81-FFA897A72ABC}"/>
              </a:ext>
            </a:extLst>
          </p:cNvPr>
          <p:cNvSpPr>
            <a:spLocks noGrp="1"/>
          </p:cNvSpPr>
          <p:nvPr>
            <p:ph type="title"/>
          </p:nvPr>
        </p:nvSpPr>
        <p:spPr/>
        <p:txBody>
          <a:bodyPr/>
          <a:lstStyle/>
          <a:p>
            <a:r>
              <a:rPr lang="en-US" dirty="0"/>
              <a:t>Instructions for the shifter (1 of 6)</a:t>
            </a:r>
          </a:p>
        </p:txBody>
      </p:sp>
      <p:sp>
        <p:nvSpPr>
          <p:cNvPr id="3" name="Content Placeholder 2">
            <a:extLst>
              <a:ext uri="{FF2B5EF4-FFF2-40B4-BE49-F238E27FC236}">
                <a16:creationId xmlns:a16="http://schemas.microsoft.com/office/drawing/2014/main" id="{B582A74C-DB5C-474A-818A-BB33662D8384}"/>
              </a:ext>
            </a:extLst>
          </p:cNvPr>
          <p:cNvSpPr>
            <a:spLocks noGrp="1"/>
          </p:cNvSpPr>
          <p:nvPr>
            <p:ph idx="1"/>
          </p:nvPr>
        </p:nvSpPr>
        <p:spPr>
          <a:xfrm>
            <a:off x="464949" y="2185262"/>
            <a:ext cx="11081288" cy="4179222"/>
          </a:xfrm>
        </p:spPr>
        <p:txBody>
          <a:bodyPr>
            <a:normAutofit/>
          </a:bodyPr>
          <a:lstStyle/>
          <a:p>
            <a:pPr marL="457200" indent="-457200">
              <a:spcBef>
                <a:spcPts val="0"/>
              </a:spcBef>
              <a:spcAft>
                <a:spcPts val="1000"/>
              </a:spcAft>
              <a:buFont typeface="+mj-lt"/>
              <a:buAutoNum type="arabicPeriod"/>
            </a:pPr>
            <a:r>
              <a:rPr lang="en-US" sz="1800" dirty="0"/>
              <a:t>The shifts take place in Fermilab Wilson Hall 1</a:t>
            </a:r>
            <a:r>
              <a:rPr lang="en-US" sz="1800" baseline="30000" dirty="0"/>
              <a:t>st</a:t>
            </a:r>
            <a:r>
              <a:rPr lang="en-US" sz="1800" dirty="0"/>
              <a:t> floor, ROC West room.</a:t>
            </a:r>
          </a:p>
          <a:p>
            <a:pPr marL="457200" indent="-457200">
              <a:spcBef>
                <a:spcPts val="0"/>
              </a:spcBef>
              <a:spcAft>
                <a:spcPts val="1000"/>
              </a:spcAft>
              <a:buFont typeface="+mj-lt"/>
              <a:buAutoNum type="arabicPeriod"/>
            </a:pPr>
            <a:r>
              <a:rPr lang="en-US" sz="1800" dirty="0"/>
              <a:t>The shift schedule is: 8 AM – 5 PM ; 5 PM – 12 AM ; 12 AM – 8 AM.</a:t>
            </a:r>
          </a:p>
          <a:p>
            <a:pPr marL="457200" indent="-457200">
              <a:spcBef>
                <a:spcPts val="0"/>
              </a:spcBef>
              <a:spcAft>
                <a:spcPts val="1000"/>
              </a:spcAft>
              <a:buFont typeface="+mj-lt"/>
              <a:buAutoNum type="arabicPeriod"/>
            </a:pPr>
            <a:r>
              <a:rPr lang="en-US" sz="1800" dirty="0"/>
              <a:t>Each shift is covered by one person that is required to remain in ROC West all the time, except from brief absences (max 20 minutes) or emergencies (e.g. fire or tornado alarms).</a:t>
            </a:r>
          </a:p>
          <a:p>
            <a:pPr marL="457200" indent="-457200">
              <a:spcBef>
                <a:spcPts val="0"/>
              </a:spcBef>
              <a:spcAft>
                <a:spcPts val="1000"/>
              </a:spcAft>
              <a:buFont typeface="+mj-lt"/>
              <a:buAutoNum type="arabicPeriod"/>
            </a:pPr>
            <a:r>
              <a:rPr lang="en-US" sz="1800" dirty="0"/>
              <a:t>The shifter is required to arrive in ROC West at least 10 minutes before the beginning of the shift to receive the most updated information from the previous shifter.</a:t>
            </a:r>
          </a:p>
          <a:p>
            <a:pPr marL="457200" indent="-457200">
              <a:spcBef>
                <a:spcPts val="0"/>
              </a:spcBef>
              <a:spcAft>
                <a:spcPts val="1000"/>
              </a:spcAft>
              <a:buFont typeface="+mj-lt"/>
              <a:buAutoNum type="arabicPeriod"/>
            </a:pPr>
            <a:r>
              <a:rPr lang="en-US" sz="1800" dirty="0"/>
              <a:t>In case of problems or delays in taking the shift, the person that is scheduled to take the shift is required to call ROC West in due time to inform the present shifter. Depending on the problem, the shifter is also required to call the Run Coordinator to find appropriate solutions for a substitute.</a:t>
            </a:r>
          </a:p>
          <a:p>
            <a:pPr marL="457200" indent="-457200">
              <a:spcBef>
                <a:spcPts val="0"/>
              </a:spcBef>
              <a:spcAft>
                <a:spcPts val="1000"/>
              </a:spcAft>
              <a:buFont typeface="+mj-lt"/>
              <a:buAutoNum type="arabicPeriod"/>
            </a:pPr>
            <a:r>
              <a:rPr lang="en-US" sz="1800" dirty="0"/>
              <a:t>If a shifter, that has not previously notified the delay, is not showing up to within 10 minutes from the beginning of the shift, the current shifter is required to call the Run Coordinator, and, in case of no answer, the following persons in the call list provided at the end of this manual and ask for instructions. The call and the related instructions have to be notified in the e-log.</a:t>
            </a:r>
          </a:p>
        </p:txBody>
      </p:sp>
      <p:sp>
        <p:nvSpPr>
          <p:cNvPr id="4" name="Footer Placeholder 3">
            <a:extLst>
              <a:ext uri="{FF2B5EF4-FFF2-40B4-BE49-F238E27FC236}">
                <a16:creationId xmlns:a16="http://schemas.microsoft.com/office/drawing/2014/main" id="{2AFA64D6-CA96-C347-8487-0A2425C1FF6A}"/>
              </a:ext>
            </a:extLst>
          </p:cNvPr>
          <p:cNvSpPr>
            <a:spLocks noGrp="1"/>
          </p:cNvSpPr>
          <p:nvPr>
            <p:ph type="ftr" sz="quarter" idx="11"/>
          </p:nvPr>
        </p:nvSpPr>
        <p:spPr/>
        <p:txBody>
          <a:bodyPr/>
          <a:lstStyle/>
          <a:p>
            <a:r>
              <a:rPr lang="en-US"/>
              <a:t>ICARUS Shifter Manual - V1</a:t>
            </a:r>
            <a:endParaRPr lang="en-US" dirty="0"/>
          </a:p>
        </p:txBody>
      </p:sp>
      <p:sp>
        <p:nvSpPr>
          <p:cNvPr id="5" name="Slide Number Placeholder 4">
            <a:extLst>
              <a:ext uri="{FF2B5EF4-FFF2-40B4-BE49-F238E27FC236}">
                <a16:creationId xmlns:a16="http://schemas.microsoft.com/office/drawing/2014/main" id="{B4A73A51-6362-494E-9B2A-A7F00986E73F}"/>
              </a:ext>
            </a:extLst>
          </p:cNvPr>
          <p:cNvSpPr>
            <a:spLocks noGrp="1"/>
          </p:cNvSpPr>
          <p:nvPr>
            <p:ph type="sldNum" sz="quarter" idx="12"/>
          </p:nvPr>
        </p:nvSpPr>
        <p:spPr/>
        <p:txBody>
          <a:bodyPr/>
          <a:lstStyle/>
          <a:p>
            <a:fld id="{6D22F896-40B5-4ADD-8801-0D06FADFA095}" type="slidenum">
              <a:rPr lang="en-US" smtClean="0"/>
              <a:pPr/>
              <a:t>5</a:t>
            </a:fld>
            <a:r>
              <a:rPr lang="en-US" dirty="0"/>
              <a:t>/18</a:t>
            </a:r>
          </a:p>
        </p:txBody>
      </p:sp>
      <p:sp>
        <p:nvSpPr>
          <p:cNvPr id="7" name="Date Placeholder 6">
            <a:extLst>
              <a:ext uri="{FF2B5EF4-FFF2-40B4-BE49-F238E27FC236}">
                <a16:creationId xmlns:a16="http://schemas.microsoft.com/office/drawing/2014/main" id="{B33D625F-BF31-E647-B766-6547395FEBF8}"/>
              </a:ext>
            </a:extLst>
          </p:cNvPr>
          <p:cNvSpPr>
            <a:spLocks noGrp="1"/>
          </p:cNvSpPr>
          <p:nvPr>
            <p:ph type="dt" sz="half" idx="10"/>
          </p:nvPr>
        </p:nvSpPr>
        <p:spPr/>
        <p:txBody>
          <a:bodyPr/>
          <a:lstStyle/>
          <a:p>
            <a:fld id="{18823C04-AB96-C247-956F-46071F1E5923}" type="datetime1">
              <a:rPr lang="it-IT" smtClean="0"/>
              <a:t>14/11/19</a:t>
            </a:fld>
            <a:endParaRPr lang="en-US" dirty="0"/>
          </a:p>
        </p:txBody>
      </p:sp>
    </p:spTree>
    <p:extLst>
      <p:ext uri="{BB962C8B-B14F-4D97-AF65-F5344CB8AC3E}">
        <p14:creationId xmlns:p14="http://schemas.microsoft.com/office/powerpoint/2010/main" val="1511509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B2166-7FDB-FE4C-AB81-FFA897A72ABC}"/>
              </a:ext>
            </a:extLst>
          </p:cNvPr>
          <p:cNvSpPr>
            <a:spLocks noGrp="1"/>
          </p:cNvSpPr>
          <p:nvPr>
            <p:ph type="title"/>
          </p:nvPr>
        </p:nvSpPr>
        <p:spPr/>
        <p:txBody>
          <a:bodyPr/>
          <a:lstStyle/>
          <a:p>
            <a:r>
              <a:rPr lang="en-US" dirty="0"/>
              <a:t>Instructions for the shifter (2 of 6)</a:t>
            </a:r>
          </a:p>
        </p:txBody>
      </p:sp>
      <p:sp>
        <p:nvSpPr>
          <p:cNvPr id="3" name="Content Placeholder 2">
            <a:extLst>
              <a:ext uri="{FF2B5EF4-FFF2-40B4-BE49-F238E27FC236}">
                <a16:creationId xmlns:a16="http://schemas.microsoft.com/office/drawing/2014/main" id="{B582A74C-DB5C-474A-818A-BB33662D8384}"/>
              </a:ext>
            </a:extLst>
          </p:cNvPr>
          <p:cNvSpPr>
            <a:spLocks noGrp="1"/>
          </p:cNvSpPr>
          <p:nvPr>
            <p:ph idx="1"/>
          </p:nvPr>
        </p:nvSpPr>
        <p:spPr>
          <a:xfrm>
            <a:off x="464949" y="1999281"/>
            <a:ext cx="11081288" cy="4479011"/>
          </a:xfrm>
        </p:spPr>
        <p:txBody>
          <a:bodyPr>
            <a:noAutofit/>
          </a:bodyPr>
          <a:lstStyle/>
          <a:p>
            <a:pPr marL="457200" indent="-457200">
              <a:lnSpc>
                <a:spcPct val="100000"/>
              </a:lnSpc>
              <a:spcAft>
                <a:spcPts val="600"/>
              </a:spcAft>
              <a:buFont typeface="+mj-lt"/>
              <a:buAutoNum type="arabicPeriod" startAt="7"/>
            </a:pPr>
            <a:r>
              <a:rPr lang="en-US" sz="1800" dirty="0"/>
              <a:t>At the shifters’ location, in ROC West, three monitors are used to display the following windows:</a:t>
            </a:r>
          </a:p>
          <a:p>
            <a:pPr marL="914400" lvl="1" indent="-457200">
              <a:lnSpc>
                <a:spcPct val="100000"/>
              </a:lnSpc>
              <a:spcAft>
                <a:spcPts val="600"/>
              </a:spcAft>
              <a:buFont typeface="+mj-lt"/>
              <a:buAutoNum type="alphaUcPeriod"/>
            </a:pPr>
            <a:r>
              <a:rPr lang="en-US" sz="1800" dirty="0"/>
              <a:t>The e-log page;</a:t>
            </a:r>
          </a:p>
          <a:p>
            <a:pPr marL="914400" lvl="1" indent="-457200">
              <a:lnSpc>
                <a:spcPct val="100000"/>
              </a:lnSpc>
              <a:spcAft>
                <a:spcPts val="600"/>
              </a:spcAft>
              <a:buFont typeface="+mj-lt"/>
              <a:buAutoNum type="alphaUcPeriod"/>
            </a:pPr>
            <a:r>
              <a:rPr lang="en-US" sz="1800" dirty="0"/>
              <a:t>The internal temperature and level probes of the East and West modules;</a:t>
            </a:r>
          </a:p>
          <a:p>
            <a:pPr marL="914400" lvl="1" indent="-457200">
              <a:lnSpc>
                <a:spcPct val="100000"/>
              </a:lnSpc>
              <a:spcAft>
                <a:spcPts val="600"/>
              </a:spcAft>
              <a:buFont typeface="+mj-lt"/>
              <a:buAutoNum type="alphaUcPeriod"/>
            </a:pPr>
            <a:r>
              <a:rPr lang="en-US" sz="1800" dirty="0"/>
              <a:t>The status of the cryogenic plant.</a:t>
            </a:r>
          </a:p>
          <a:p>
            <a:pPr marL="457200" lvl="1" indent="0">
              <a:lnSpc>
                <a:spcPct val="100000"/>
              </a:lnSpc>
              <a:spcAft>
                <a:spcPts val="600"/>
              </a:spcAft>
              <a:buNone/>
            </a:pPr>
            <a:r>
              <a:rPr lang="en-US" sz="1800" dirty="0"/>
              <a:t>A fourth display is present, that is not used during the cryogenic commissioning.</a:t>
            </a:r>
          </a:p>
          <a:p>
            <a:pPr marL="457200" lvl="1" indent="0">
              <a:lnSpc>
                <a:spcPct val="100000"/>
              </a:lnSpc>
              <a:spcAft>
                <a:spcPts val="600"/>
              </a:spcAft>
              <a:buNone/>
            </a:pPr>
            <a:r>
              <a:rPr lang="en-US" sz="1800" dirty="0"/>
              <a:t>Examples of displays A, B and C together with the instructions on how to operate them are reported on slides 12 to 13, 14 to 15 and 16 to 17 respectively.</a:t>
            </a:r>
          </a:p>
        </p:txBody>
      </p:sp>
      <p:sp>
        <p:nvSpPr>
          <p:cNvPr id="4" name="Footer Placeholder 3">
            <a:extLst>
              <a:ext uri="{FF2B5EF4-FFF2-40B4-BE49-F238E27FC236}">
                <a16:creationId xmlns:a16="http://schemas.microsoft.com/office/drawing/2014/main" id="{2AFA64D6-CA96-C347-8487-0A2425C1FF6A}"/>
              </a:ext>
            </a:extLst>
          </p:cNvPr>
          <p:cNvSpPr>
            <a:spLocks noGrp="1"/>
          </p:cNvSpPr>
          <p:nvPr>
            <p:ph type="ftr" sz="quarter" idx="11"/>
          </p:nvPr>
        </p:nvSpPr>
        <p:spPr/>
        <p:txBody>
          <a:bodyPr/>
          <a:lstStyle/>
          <a:p>
            <a:r>
              <a:rPr lang="en-US"/>
              <a:t>ICARUS Shifter Manual - V1</a:t>
            </a:r>
            <a:endParaRPr lang="en-US" dirty="0"/>
          </a:p>
        </p:txBody>
      </p:sp>
      <p:sp>
        <p:nvSpPr>
          <p:cNvPr id="5" name="Slide Number Placeholder 4">
            <a:extLst>
              <a:ext uri="{FF2B5EF4-FFF2-40B4-BE49-F238E27FC236}">
                <a16:creationId xmlns:a16="http://schemas.microsoft.com/office/drawing/2014/main" id="{B4A73A51-6362-494E-9B2A-A7F00986E73F}"/>
              </a:ext>
            </a:extLst>
          </p:cNvPr>
          <p:cNvSpPr>
            <a:spLocks noGrp="1"/>
          </p:cNvSpPr>
          <p:nvPr>
            <p:ph type="sldNum" sz="quarter" idx="12"/>
          </p:nvPr>
        </p:nvSpPr>
        <p:spPr/>
        <p:txBody>
          <a:bodyPr/>
          <a:lstStyle/>
          <a:p>
            <a:fld id="{6D22F896-40B5-4ADD-8801-0D06FADFA095}" type="slidenum">
              <a:rPr lang="en-US" smtClean="0"/>
              <a:pPr/>
              <a:t>6</a:t>
            </a:fld>
            <a:r>
              <a:rPr lang="en-US" dirty="0"/>
              <a:t>/18</a:t>
            </a:r>
          </a:p>
        </p:txBody>
      </p:sp>
      <p:sp>
        <p:nvSpPr>
          <p:cNvPr id="7" name="Date Placeholder 6">
            <a:extLst>
              <a:ext uri="{FF2B5EF4-FFF2-40B4-BE49-F238E27FC236}">
                <a16:creationId xmlns:a16="http://schemas.microsoft.com/office/drawing/2014/main" id="{28F5C778-8BE8-264B-8535-402880D8E646}"/>
              </a:ext>
            </a:extLst>
          </p:cNvPr>
          <p:cNvSpPr>
            <a:spLocks noGrp="1"/>
          </p:cNvSpPr>
          <p:nvPr>
            <p:ph type="dt" sz="half" idx="10"/>
          </p:nvPr>
        </p:nvSpPr>
        <p:spPr/>
        <p:txBody>
          <a:bodyPr/>
          <a:lstStyle/>
          <a:p>
            <a:fld id="{03194D50-A526-E440-B19A-CE2E3C6B0AF3}" type="datetime1">
              <a:rPr lang="it-IT" smtClean="0"/>
              <a:t>14/11/19</a:t>
            </a:fld>
            <a:endParaRPr lang="en-US" dirty="0"/>
          </a:p>
        </p:txBody>
      </p:sp>
    </p:spTree>
    <p:extLst>
      <p:ext uri="{BB962C8B-B14F-4D97-AF65-F5344CB8AC3E}">
        <p14:creationId xmlns:p14="http://schemas.microsoft.com/office/powerpoint/2010/main" val="2020323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B2166-7FDB-FE4C-AB81-FFA897A72ABC}"/>
              </a:ext>
            </a:extLst>
          </p:cNvPr>
          <p:cNvSpPr>
            <a:spLocks noGrp="1"/>
          </p:cNvSpPr>
          <p:nvPr>
            <p:ph type="title"/>
          </p:nvPr>
        </p:nvSpPr>
        <p:spPr/>
        <p:txBody>
          <a:bodyPr/>
          <a:lstStyle/>
          <a:p>
            <a:r>
              <a:rPr lang="en-US" dirty="0"/>
              <a:t>Instructions for the shifter (3 of 6)</a:t>
            </a:r>
          </a:p>
        </p:txBody>
      </p:sp>
      <p:sp>
        <p:nvSpPr>
          <p:cNvPr id="3" name="Content Placeholder 2">
            <a:extLst>
              <a:ext uri="{FF2B5EF4-FFF2-40B4-BE49-F238E27FC236}">
                <a16:creationId xmlns:a16="http://schemas.microsoft.com/office/drawing/2014/main" id="{B582A74C-DB5C-474A-818A-BB33662D8384}"/>
              </a:ext>
            </a:extLst>
          </p:cNvPr>
          <p:cNvSpPr>
            <a:spLocks noGrp="1"/>
          </p:cNvSpPr>
          <p:nvPr>
            <p:ph idx="1"/>
          </p:nvPr>
        </p:nvSpPr>
        <p:spPr>
          <a:xfrm>
            <a:off x="464949" y="1999281"/>
            <a:ext cx="11081288" cy="4479011"/>
          </a:xfrm>
        </p:spPr>
        <p:txBody>
          <a:bodyPr>
            <a:noAutofit/>
          </a:bodyPr>
          <a:lstStyle/>
          <a:p>
            <a:pPr marL="457200" indent="-457200">
              <a:lnSpc>
                <a:spcPct val="100000"/>
              </a:lnSpc>
              <a:spcAft>
                <a:spcPts val="600"/>
              </a:spcAft>
              <a:buFont typeface="+mj-lt"/>
              <a:buAutoNum type="arabicPeriod" startAt="8"/>
            </a:pPr>
            <a:r>
              <a:rPr lang="en-US" sz="1800" dirty="0"/>
              <a:t>Upon arrival the shifter receives the most updated information from the previous shifter on the status of the experiment, on the activities to be performed during the shift and on additions or substitutions on the call lists.</a:t>
            </a:r>
          </a:p>
          <a:p>
            <a:pPr marL="914400" lvl="1" indent="-457200">
              <a:lnSpc>
                <a:spcPct val="100000"/>
              </a:lnSpc>
              <a:spcAft>
                <a:spcPts val="600"/>
              </a:spcAft>
              <a:buFont typeface="+mj-lt"/>
              <a:buAutoNum type="alphaUcPeriod"/>
            </a:pPr>
            <a:r>
              <a:rPr lang="en-US" sz="1800" dirty="0"/>
              <a:t>The shifter registers on the e-log: </a:t>
            </a:r>
          </a:p>
          <a:p>
            <a:pPr marL="1371600" lvl="2" indent="-457200">
              <a:lnSpc>
                <a:spcPct val="100000"/>
              </a:lnSpc>
              <a:spcAft>
                <a:spcPts val="600"/>
              </a:spcAft>
              <a:buFont typeface="+mj-lt"/>
              <a:buAutoNum type="romanLcPeriod"/>
            </a:pPr>
            <a:r>
              <a:rPr lang="en-US" dirty="0"/>
              <a:t>his or her name; </a:t>
            </a:r>
          </a:p>
          <a:p>
            <a:pPr marL="1371600" lvl="2" indent="-457200">
              <a:lnSpc>
                <a:spcPct val="100000"/>
              </a:lnSpc>
              <a:spcAft>
                <a:spcPts val="600"/>
              </a:spcAft>
              <a:buFont typeface="+mj-lt"/>
              <a:buAutoNum type="romanLcPeriod"/>
            </a:pPr>
            <a:r>
              <a:rPr lang="en-US" dirty="0"/>
              <a:t>the information received by the previous shifter ;</a:t>
            </a:r>
          </a:p>
          <a:p>
            <a:pPr marL="1371600" lvl="2" indent="-457200">
              <a:lnSpc>
                <a:spcPct val="100000"/>
              </a:lnSpc>
              <a:spcAft>
                <a:spcPts val="600"/>
              </a:spcAft>
              <a:buFont typeface="+mj-lt"/>
              <a:buAutoNum type="romanLcPeriod"/>
            </a:pPr>
            <a:r>
              <a:rPr lang="en-US" dirty="0"/>
              <a:t>the additions/modifications on the call lists;</a:t>
            </a:r>
          </a:p>
          <a:p>
            <a:pPr marL="1371600" lvl="2" indent="-457200">
              <a:lnSpc>
                <a:spcPct val="100000"/>
              </a:lnSpc>
              <a:spcAft>
                <a:spcPts val="600"/>
              </a:spcAft>
              <a:buFont typeface="+mj-lt"/>
              <a:buAutoNum type="romanLcPeriod"/>
            </a:pPr>
            <a:r>
              <a:rPr lang="en-US" dirty="0"/>
              <a:t>The status of the experiment: cooling/cooling stopped – filling (%)/filling stopped – pressure stabilizing - other…</a:t>
            </a:r>
          </a:p>
        </p:txBody>
      </p:sp>
      <p:sp>
        <p:nvSpPr>
          <p:cNvPr id="4" name="Footer Placeholder 3">
            <a:extLst>
              <a:ext uri="{FF2B5EF4-FFF2-40B4-BE49-F238E27FC236}">
                <a16:creationId xmlns:a16="http://schemas.microsoft.com/office/drawing/2014/main" id="{2AFA64D6-CA96-C347-8487-0A2425C1FF6A}"/>
              </a:ext>
            </a:extLst>
          </p:cNvPr>
          <p:cNvSpPr>
            <a:spLocks noGrp="1"/>
          </p:cNvSpPr>
          <p:nvPr>
            <p:ph type="ftr" sz="quarter" idx="11"/>
          </p:nvPr>
        </p:nvSpPr>
        <p:spPr/>
        <p:txBody>
          <a:bodyPr/>
          <a:lstStyle/>
          <a:p>
            <a:r>
              <a:rPr lang="en-US"/>
              <a:t>ICARUS Shifter Manual - V1</a:t>
            </a:r>
            <a:endParaRPr lang="en-US" dirty="0"/>
          </a:p>
        </p:txBody>
      </p:sp>
      <p:sp>
        <p:nvSpPr>
          <p:cNvPr id="5" name="Slide Number Placeholder 4">
            <a:extLst>
              <a:ext uri="{FF2B5EF4-FFF2-40B4-BE49-F238E27FC236}">
                <a16:creationId xmlns:a16="http://schemas.microsoft.com/office/drawing/2014/main" id="{B4A73A51-6362-494E-9B2A-A7F00986E73F}"/>
              </a:ext>
            </a:extLst>
          </p:cNvPr>
          <p:cNvSpPr>
            <a:spLocks noGrp="1"/>
          </p:cNvSpPr>
          <p:nvPr>
            <p:ph type="sldNum" sz="quarter" idx="12"/>
          </p:nvPr>
        </p:nvSpPr>
        <p:spPr/>
        <p:txBody>
          <a:bodyPr/>
          <a:lstStyle/>
          <a:p>
            <a:fld id="{6D22F896-40B5-4ADD-8801-0D06FADFA095}" type="slidenum">
              <a:rPr lang="en-US" smtClean="0"/>
              <a:pPr/>
              <a:t>7</a:t>
            </a:fld>
            <a:r>
              <a:rPr lang="en-US" dirty="0"/>
              <a:t>/18</a:t>
            </a:r>
          </a:p>
        </p:txBody>
      </p:sp>
      <p:sp>
        <p:nvSpPr>
          <p:cNvPr id="7" name="Date Placeholder 6">
            <a:extLst>
              <a:ext uri="{FF2B5EF4-FFF2-40B4-BE49-F238E27FC236}">
                <a16:creationId xmlns:a16="http://schemas.microsoft.com/office/drawing/2014/main" id="{D3518E08-EAA9-4E44-A991-85B3CD9668F2}"/>
              </a:ext>
            </a:extLst>
          </p:cNvPr>
          <p:cNvSpPr>
            <a:spLocks noGrp="1"/>
          </p:cNvSpPr>
          <p:nvPr>
            <p:ph type="dt" sz="half" idx="10"/>
          </p:nvPr>
        </p:nvSpPr>
        <p:spPr/>
        <p:txBody>
          <a:bodyPr/>
          <a:lstStyle/>
          <a:p>
            <a:fld id="{E3E70E7F-ABBD-FF42-A438-E4D6C3EAFDD9}" type="datetime1">
              <a:rPr lang="it-IT" smtClean="0"/>
              <a:t>14/11/19</a:t>
            </a:fld>
            <a:endParaRPr lang="en-US" dirty="0"/>
          </a:p>
        </p:txBody>
      </p:sp>
    </p:spTree>
    <p:extLst>
      <p:ext uri="{BB962C8B-B14F-4D97-AF65-F5344CB8AC3E}">
        <p14:creationId xmlns:p14="http://schemas.microsoft.com/office/powerpoint/2010/main" val="1203451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B2166-7FDB-FE4C-AB81-FFA897A72ABC}"/>
              </a:ext>
            </a:extLst>
          </p:cNvPr>
          <p:cNvSpPr>
            <a:spLocks noGrp="1"/>
          </p:cNvSpPr>
          <p:nvPr>
            <p:ph type="title"/>
          </p:nvPr>
        </p:nvSpPr>
        <p:spPr/>
        <p:txBody>
          <a:bodyPr/>
          <a:lstStyle/>
          <a:p>
            <a:r>
              <a:rPr lang="en-US" dirty="0"/>
              <a:t>Instructions for the shifter (4 of 6)</a:t>
            </a:r>
          </a:p>
        </p:txBody>
      </p:sp>
      <p:sp>
        <p:nvSpPr>
          <p:cNvPr id="3" name="Content Placeholder 2">
            <a:extLst>
              <a:ext uri="{FF2B5EF4-FFF2-40B4-BE49-F238E27FC236}">
                <a16:creationId xmlns:a16="http://schemas.microsoft.com/office/drawing/2014/main" id="{B582A74C-DB5C-474A-818A-BB33662D8384}"/>
              </a:ext>
            </a:extLst>
          </p:cNvPr>
          <p:cNvSpPr>
            <a:spLocks noGrp="1"/>
          </p:cNvSpPr>
          <p:nvPr>
            <p:ph idx="1"/>
          </p:nvPr>
        </p:nvSpPr>
        <p:spPr>
          <a:xfrm>
            <a:off x="464949" y="1999281"/>
            <a:ext cx="11282766" cy="4479011"/>
          </a:xfrm>
        </p:spPr>
        <p:txBody>
          <a:bodyPr lIns="90000">
            <a:noAutofit/>
          </a:bodyPr>
          <a:lstStyle/>
          <a:p>
            <a:pPr marL="457200" indent="-457200">
              <a:lnSpc>
                <a:spcPct val="100000"/>
              </a:lnSpc>
              <a:spcAft>
                <a:spcPts val="600"/>
              </a:spcAft>
              <a:buFont typeface="+mj-lt"/>
              <a:buAutoNum type="arabicPeriod" startAt="9"/>
            </a:pPr>
            <a:r>
              <a:rPr lang="en-US" sz="1800" dirty="0"/>
              <a:t>During the shift the shifter is required to:</a:t>
            </a:r>
          </a:p>
          <a:p>
            <a:pPr marL="914400" lvl="1" indent="-457200">
              <a:lnSpc>
                <a:spcPct val="100000"/>
              </a:lnSpc>
              <a:spcAft>
                <a:spcPts val="600"/>
              </a:spcAft>
              <a:buFont typeface="+mj-lt"/>
              <a:buAutoNum type="alphaUcPeriod"/>
            </a:pPr>
            <a:r>
              <a:rPr lang="en-US" sz="1800" dirty="0"/>
              <a:t>During the cooling.</a:t>
            </a:r>
          </a:p>
          <a:p>
            <a:pPr marL="1371600" lvl="2" indent="-457200">
              <a:lnSpc>
                <a:spcPct val="100000"/>
              </a:lnSpc>
              <a:spcAft>
                <a:spcPts val="600"/>
              </a:spcAft>
              <a:buFont typeface="+mj-lt"/>
              <a:buAutoNum type="romanLcPeriod"/>
            </a:pPr>
            <a:r>
              <a:rPr lang="en-US" dirty="0"/>
              <a:t>The cooling is a slow process, so do not expect any rapid variation of the temperatures. If this event will occur, it has to be notified to the Technical Coordinator or his Deputy.</a:t>
            </a:r>
          </a:p>
          <a:p>
            <a:pPr marL="1371600" lvl="2" indent="-457200">
              <a:lnSpc>
                <a:spcPct val="100000"/>
              </a:lnSpc>
              <a:spcAft>
                <a:spcPts val="600"/>
              </a:spcAft>
              <a:buFont typeface="+mj-lt"/>
              <a:buAutoNum type="romanLcPeriod"/>
            </a:pPr>
            <a:r>
              <a:rPr lang="en-US" dirty="0"/>
              <a:t>Check the internal temperatures of the East and West modules at least once per hour (all temperatures are displayed in K);</a:t>
            </a:r>
          </a:p>
          <a:p>
            <a:pPr marL="1371600" lvl="2" indent="-457200">
              <a:lnSpc>
                <a:spcPct val="100000"/>
              </a:lnSpc>
              <a:spcAft>
                <a:spcPts val="600"/>
              </a:spcAft>
              <a:buFont typeface="+mj-lt"/>
              <a:buAutoNum type="romanLcPeriod"/>
            </a:pPr>
            <a:r>
              <a:rPr lang="en-US" dirty="0"/>
              <a:t>If the temperature difference between any two probes </a:t>
            </a:r>
            <a:r>
              <a:rPr lang="en-US" i="1" dirty="0"/>
              <a:t>inside the same module </a:t>
            </a:r>
            <a:r>
              <a:rPr lang="en-US" dirty="0"/>
              <a:t>reaches 47 K,  the shifter has to call the cryogenic operator on shift and ask to stop the cooling.</a:t>
            </a:r>
          </a:p>
          <a:p>
            <a:pPr lvl="4">
              <a:lnSpc>
                <a:spcPct val="100000"/>
              </a:lnSpc>
              <a:spcAft>
                <a:spcPts val="600"/>
              </a:spcAft>
              <a:buFont typeface="Wingdings" pitchFamily="2" charset="2"/>
              <a:buChar char="Ø"/>
            </a:pPr>
            <a:r>
              <a:rPr lang="en-US" sz="1800" dirty="0"/>
              <a:t>The call and the stop of the cooling procedure have to be recorded on the e-log.</a:t>
            </a:r>
          </a:p>
          <a:p>
            <a:pPr lvl="3">
              <a:lnSpc>
                <a:spcPct val="100000"/>
              </a:lnSpc>
              <a:spcAft>
                <a:spcPts val="600"/>
              </a:spcAft>
              <a:buFont typeface="Wingdings" pitchFamily="2" charset="2"/>
              <a:buChar char="Ø"/>
            </a:pPr>
            <a:r>
              <a:rPr lang="en-US" sz="1800" dirty="0"/>
              <a:t>When the temperature difference of all probes inside </a:t>
            </a:r>
            <a:r>
              <a:rPr lang="en-US" sz="1800" i="1" dirty="0"/>
              <a:t>both modules </a:t>
            </a:r>
            <a:r>
              <a:rPr lang="en-US" sz="1800" dirty="0"/>
              <a:t>go below 35 K (this will take several hours) the shifter will call the cryogenic operator on shift to tell him that the cooling process can be re-started.</a:t>
            </a:r>
          </a:p>
        </p:txBody>
      </p:sp>
      <p:sp>
        <p:nvSpPr>
          <p:cNvPr id="4" name="Footer Placeholder 3">
            <a:extLst>
              <a:ext uri="{FF2B5EF4-FFF2-40B4-BE49-F238E27FC236}">
                <a16:creationId xmlns:a16="http://schemas.microsoft.com/office/drawing/2014/main" id="{2AFA64D6-CA96-C347-8487-0A2425C1FF6A}"/>
              </a:ext>
            </a:extLst>
          </p:cNvPr>
          <p:cNvSpPr>
            <a:spLocks noGrp="1"/>
          </p:cNvSpPr>
          <p:nvPr>
            <p:ph type="ftr" sz="quarter" idx="11"/>
          </p:nvPr>
        </p:nvSpPr>
        <p:spPr/>
        <p:txBody>
          <a:bodyPr/>
          <a:lstStyle/>
          <a:p>
            <a:r>
              <a:rPr lang="en-US"/>
              <a:t>ICARUS Shifter Manual - V1</a:t>
            </a:r>
            <a:endParaRPr lang="en-US" dirty="0"/>
          </a:p>
        </p:txBody>
      </p:sp>
      <p:sp>
        <p:nvSpPr>
          <p:cNvPr id="5" name="Slide Number Placeholder 4">
            <a:extLst>
              <a:ext uri="{FF2B5EF4-FFF2-40B4-BE49-F238E27FC236}">
                <a16:creationId xmlns:a16="http://schemas.microsoft.com/office/drawing/2014/main" id="{B4A73A51-6362-494E-9B2A-A7F00986E73F}"/>
              </a:ext>
            </a:extLst>
          </p:cNvPr>
          <p:cNvSpPr>
            <a:spLocks noGrp="1"/>
          </p:cNvSpPr>
          <p:nvPr>
            <p:ph type="sldNum" sz="quarter" idx="12"/>
          </p:nvPr>
        </p:nvSpPr>
        <p:spPr/>
        <p:txBody>
          <a:bodyPr/>
          <a:lstStyle/>
          <a:p>
            <a:fld id="{6D22F896-40B5-4ADD-8801-0D06FADFA095}" type="slidenum">
              <a:rPr lang="en-US" smtClean="0"/>
              <a:pPr/>
              <a:t>8</a:t>
            </a:fld>
            <a:r>
              <a:rPr lang="en-US" dirty="0"/>
              <a:t>/18</a:t>
            </a:r>
          </a:p>
        </p:txBody>
      </p:sp>
      <p:sp>
        <p:nvSpPr>
          <p:cNvPr id="7" name="Date Placeholder 6">
            <a:extLst>
              <a:ext uri="{FF2B5EF4-FFF2-40B4-BE49-F238E27FC236}">
                <a16:creationId xmlns:a16="http://schemas.microsoft.com/office/drawing/2014/main" id="{D1F07465-30AE-7A4F-9E3F-979E8678AFB5}"/>
              </a:ext>
            </a:extLst>
          </p:cNvPr>
          <p:cNvSpPr>
            <a:spLocks noGrp="1"/>
          </p:cNvSpPr>
          <p:nvPr>
            <p:ph type="dt" sz="half" idx="10"/>
          </p:nvPr>
        </p:nvSpPr>
        <p:spPr/>
        <p:txBody>
          <a:bodyPr/>
          <a:lstStyle/>
          <a:p>
            <a:fld id="{CBFC4E37-CD84-E541-8F2E-B8C7D0960E40}" type="datetime1">
              <a:rPr lang="it-IT" smtClean="0"/>
              <a:t>14/11/19</a:t>
            </a:fld>
            <a:endParaRPr lang="en-US" dirty="0"/>
          </a:p>
        </p:txBody>
      </p:sp>
    </p:spTree>
    <p:extLst>
      <p:ext uri="{BB962C8B-B14F-4D97-AF65-F5344CB8AC3E}">
        <p14:creationId xmlns:p14="http://schemas.microsoft.com/office/powerpoint/2010/main" val="804479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B2166-7FDB-FE4C-AB81-FFA897A72ABC}"/>
              </a:ext>
            </a:extLst>
          </p:cNvPr>
          <p:cNvSpPr>
            <a:spLocks noGrp="1"/>
          </p:cNvSpPr>
          <p:nvPr>
            <p:ph type="title"/>
          </p:nvPr>
        </p:nvSpPr>
        <p:spPr/>
        <p:txBody>
          <a:bodyPr/>
          <a:lstStyle/>
          <a:p>
            <a:r>
              <a:rPr lang="en-US" dirty="0"/>
              <a:t>Instructions for the shifter (5 of 6)</a:t>
            </a:r>
          </a:p>
        </p:txBody>
      </p:sp>
      <p:sp>
        <p:nvSpPr>
          <p:cNvPr id="3" name="Content Placeholder 2">
            <a:extLst>
              <a:ext uri="{FF2B5EF4-FFF2-40B4-BE49-F238E27FC236}">
                <a16:creationId xmlns:a16="http://schemas.microsoft.com/office/drawing/2014/main" id="{B582A74C-DB5C-474A-818A-BB33662D8384}"/>
              </a:ext>
            </a:extLst>
          </p:cNvPr>
          <p:cNvSpPr>
            <a:spLocks noGrp="1"/>
          </p:cNvSpPr>
          <p:nvPr>
            <p:ph idx="1"/>
          </p:nvPr>
        </p:nvSpPr>
        <p:spPr>
          <a:xfrm>
            <a:off x="464949" y="1999281"/>
            <a:ext cx="11282766" cy="4479011"/>
          </a:xfrm>
        </p:spPr>
        <p:txBody>
          <a:bodyPr lIns="90000">
            <a:noAutofit/>
          </a:bodyPr>
          <a:lstStyle/>
          <a:p>
            <a:pPr marL="457200" indent="-457200">
              <a:lnSpc>
                <a:spcPct val="100000"/>
              </a:lnSpc>
              <a:spcAft>
                <a:spcPts val="600"/>
              </a:spcAft>
              <a:buFont typeface="+mj-lt"/>
              <a:buAutoNum type="arabicPeriod" startAt="9"/>
            </a:pPr>
            <a:r>
              <a:rPr lang="en-US" sz="1800" dirty="0"/>
              <a:t>During the shift the shifter is required to:</a:t>
            </a:r>
          </a:p>
          <a:p>
            <a:pPr marL="914400" lvl="1" indent="-457200">
              <a:lnSpc>
                <a:spcPct val="100000"/>
              </a:lnSpc>
              <a:spcAft>
                <a:spcPts val="600"/>
              </a:spcAft>
              <a:buFont typeface="+mj-lt"/>
              <a:buAutoNum type="alphaUcPeriod" startAt="2"/>
            </a:pPr>
            <a:r>
              <a:rPr lang="en-US" sz="1800" dirty="0"/>
              <a:t>During the filling.</a:t>
            </a:r>
          </a:p>
          <a:p>
            <a:pPr marL="1371600" lvl="2" indent="-457200">
              <a:lnSpc>
                <a:spcPct val="100000"/>
              </a:lnSpc>
              <a:spcAft>
                <a:spcPts val="600"/>
              </a:spcAft>
              <a:buFont typeface="+mj-lt"/>
              <a:buAutoNum type="romanLcPeriod"/>
            </a:pPr>
            <a:r>
              <a:rPr lang="en-US" dirty="0"/>
              <a:t>The level of the liquid in the two modules are displayed on the cryogenic status page as the parameters circled in red on slide 11.</a:t>
            </a:r>
          </a:p>
          <a:p>
            <a:pPr marL="1371600" lvl="2" indent="-457200">
              <a:lnSpc>
                <a:spcPct val="100000"/>
              </a:lnSpc>
              <a:spcAft>
                <a:spcPts val="600"/>
              </a:spcAft>
              <a:buFont typeface="+mj-lt"/>
              <a:buAutoNum type="romanLcPeriod"/>
            </a:pPr>
            <a:r>
              <a:rPr lang="en-US" sz="1800" dirty="0"/>
              <a:t>The levels displayed on the internal probes display will turn on only at the very end of the filling process.</a:t>
            </a:r>
          </a:p>
          <a:p>
            <a:pPr marL="1371600" lvl="2" indent="-457200">
              <a:lnSpc>
                <a:spcPct val="100000"/>
              </a:lnSpc>
              <a:spcAft>
                <a:spcPts val="600"/>
              </a:spcAft>
              <a:buFont typeface="+mj-lt"/>
              <a:buAutoNum type="romanLcPeriod"/>
            </a:pPr>
            <a:r>
              <a:rPr lang="en-US" dirty="0"/>
              <a:t>During the filling, before the lowest one of the internal level probes turns on (in any of the two modules), the shifter is only required to review the internal level probes and the internal temperature probes every hour. Anomalies in the readings have be reported timely to the Technical Coordinator or its’ Deputy and registered in the e-log.</a:t>
            </a:r>
          </a:p>
          <a:p>
            <a:pPr marL="1371600" lvl="2" indent="-457200">
              <a:lnSpc>
                <a:spcPct val="100000"/>
              </a:lnSpc>
              <a:spcAft>
                <a:spcPts val="600"/>
              </a:spcAft>
              <a:buFont typeface="+mj-lt"/>
              <a:buAutoNum type="romanLcPeriod"/>
            </a:pPr>
            <a:r>
              <a:rPr lang="en-US" dirty="0"/>
              <a:t>As soon as the first internal level probe will turn on, the shifter will notify both the Technical Coordinator and the Cryogenic Operator on shift and register the event in the e-log.</a:t>
            </a:r>
          </a:p>
        </p:txBody>
      </p:sp>
      <p:sp>
        <p:nvSpPr>
          <p:cNvPr id="4" name="Footer Placeholder 3">
            <a:extLst>
              <a:ext uri="{FF2B5EF4-FFF2-40B4-BE49-F238E27FC236}">
                <a16:creationId xmlns:a16="http://schemas.microsoft.com/office/drawing/2014/main" id="{2AFA64D6-CA96-C347-8487-0A2425C1FF6A}"/>
              </a:ext>
            </a:extLst>
          </p:cNvPr>
          <p:cNvSpPr>
            <a:spLocks noGrp="1"/>
          </p:cNvSpPr>
          <p:nvPr>
            <p:ph type="ftr" sz="quarter" idx="11"/>
          </p:nvPr>
        </p:nvSpPr>
        <p:spPr/>
        <p:txBody>
          <a:bodyPr/>
          <a:lstStyle/>
          <a:p>
            <a:r>
              <a:rPr lang="en-US"/>
              <a:t>ICARUS Shifter Manual - V1</a:t>
            </a:r>
            <a:endParaRPr lang="en-US" dirty="0"/>
          </a:p>
        </p:txBody>
      </p:sp>
      <p:sp>
        <p:nvSpPr>
          <p:cNvPr id="5" name="Slide Number Placeholder 4">
            <a:extLst>
              <a:ext uri="{FF2B5EF4-FFF2-40B4-BE49-F238E27FC236}">
                <a16:creationId xmlns:a16="http://schemas.microsoft.com/office/drawing/2014/main" id="{B4A73A51-6362-494E-9B2A-A7F00986E73F}"/>
              </a:ext>
            </a:extLst>
          </p:cNvPr>
          <p:cNvSpPr>
            <a:spLocks noGrp="1"/>
          </p:cNvSpPr>
          <p:nvPr>
            <p:ph type="sldNum" sz="quarter" idx="12"/>
          </p:nvPr>
        </p:nvSpPr>
        <p:spPr/>
        <p:txBody>
          <a:bodyPr/>
          <a:lstStyle/>
          <a:p>
            <a:fld id="{6D22F896-40B5-4ADD-8801-0D06FADFA095}" type="slidenum">
              <a:rPr lang="en-US" smtClean="0"/>
              <a:pPr/>
              <a:t>9</a:t>
            </a:fld>
            <a:r>
              <a:rPr lang="en-US" dirty="0"/>
              <a:t>/18</a:t>
            </a:r>
          </a:p>
        </p:txBody>
      </p:sp>
      <p:sp>
        <p:nvSpPr>
          <p:cNvPr id="7" name="Date Placeholder 6">
            <a:extLst>
              <a:ext uri="{FF2B5EF4-FFF2-40B4-BE49-F238E27FC236}">
                <a16:creationId xmlns:a16="http://schemas.microsoft.com/office/drawing/2014/main" id="{7114E29E-A41F-7D47-A85C-0DB45BD88BDA}"/>
              </a:ext>
            </a:extLst>
          </p:cNvPr>
          <p:cNvSpPr>
            <a:spLocks noGrp="1"/>
          </p:cNvSpPr>
          <p:nvPr>
            <p:ph type="dt" sz="half" idx="10"/>
          </p:nvPr>
        </p:nvSpPr>
        <p:spPr/>
        <p:txBody>
          <a:bodyPr/>
          <a:lstStyle/>
          <a:p>
            <a:fld id="{527E3CC7-E957-7548-93BF-8AD6743A052D}" type="datetime1">
              <a:rPr lang="it-IT" smtClean="0"/>
              <a:t>14/11/19</a:t>
            </a:fld>
            <a:endParaRPr lang="en-US" dirty="0"/>
          </a:p>
        </p:txBody>
      </p:sp>
    </p:spTree>
    <p:extLst>
      <p:ext uri="{BB962C8B-B14F-4D97-AF65-F5344CB8AC3E}">
        <p14:creationId xmlns:p14="http://schemas.microsoft.com/office/powerpoint/2010/main" val="3342415103"/>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246</TotalTime>
  <Words>1519</Words>
  <Application>Microsoft Macintosh PowerPoint</Application>
  <PresentationFormat>Widescreen</PresentationFormat>
  <Paragraphs>151</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Trebuchet MS</vt:lpstr>
      <vt:lpstr>Wingdings</vt:lpstr>
      <vt:lpstr>Berlin</vt:lpstr>
      <vt:lpstr>ICARUS Shifter Manual</vt:lpstr>
      <vt:lpstr>Content</vt:lpstr>
      <vt:lpstr>Revision History</vt:lpstr>
      <vt:lpstr>About this Manual</vt:lpstr>
      <vt:lpstr>Instructions for the shifter (1 of 6)</vt:lpstr>
      <vt:lpstr>Instructions for the shifter (2 of 6)</vt:lpstr>
      <vt:lpstr>Instructions for the shifter (3 of 6)</vt:lpstr>
      <vt:lpstr>Instructions for the shifter (4 of 6)</vt:lpstr>
      <vt:lpstr>Instructions for the shifter (5 of 6)</vt:lpstr>
      <vt:lpstr>Instructions for the shifter (6 of 6)</vt:lpstr>
      <vt:lpstr>Level probes on the Cryogenic Plant Display</vt:lpstr>
      <vt:lpstr>E-log sample page</vt:lpstr>
      <vt:lpstr>E-log instructions</vt:lpstr>
      <vt:lpstr>Internal probes display</vt:lpstr>
      <vt:lpstr>Instructions on how to display the Internal Probes page</vt:lpstr>
      <vt:lpstr>Cryogenic Plant display</vt:lpstr>
      <vt:lpstr>Instructions on how to display Cryogenic Plant page</vt:lpstr>
      <vt:lpstr>Useful numbers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ICARUS Shifter Manual</dc:title>
  <dc:creator>Claudio Silverio Montanari</dc:creator>
  <cp:lastModifiedBy>Claudio Silverio Montanari</cp:lastModifiedBy>
  <cp:revision>34</cp:revision>
  <dcterms:created xsi:type="dcterms:W3CDTF">2019-11-06T18:28:37Z</dcterms:created>
  <dcterms:modified xsi:type="dcterms:W3CDTF">2019-11-14T23:35:13Z</dcterms:modified>
</cp:coreProperties>
</file>