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421" r:id="rId5"/>
    <p:sldId id="422" r:id="rId6"/>
    <p:sldId id="435" r:id="rId7"/>
    <p:sldId id="436" r:id="rId8"/>
    <p:sldId id="409" r:id="rId9"/>
    <p:sldId id="415" r:id="rId10"/>
    <p:sldId id="441" r:id="rId11"/>
    <p:sldId id="438" r:id="rId12"/>
    <p:sldId id="418" r:id="rId13"/>
    <p:sldId id="419" r:id="rId14"/>
    <p:sldId id="424" r:id="rId15"/>
    <p:sldId id="440" r:id="rId16"/>
    <p:sldId id="437" r:id="rId17"/>
    <p:sldId id="425" r:id="rId18"/>
    <p:sldId id="420" r:id="rId19"/>
    <p:sldId id="434" r:id="rId20"/>
    <p:sldId id="427" r:id="rId21"/>
    <p:sldId id="428" r:id="rId22"/>
    <p:sldId id="429" r:id="rId23"/>
    <p:sldId id="430" r:id="rId24"/>
    <p:sldId id="431" r:id="rId25"/>
    <p:sldId id="432" r:id="rId26"/>
    <p:sldId id="433" r:id="rId2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A8FB7-199F-3913-3B9C-2121094204C7}" v="20" dt="2019-09-25T16:12:12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lari, Zoya" userId="S::zoya@caltech.edu::eb47af5f-460a-424c-a7d4-eb34d305be44" providerId="AD" clId="Web-{C58A8FB7-199F-3913-3B9C-2121094204C7}"/>
    <pc:docChg chg="modSld">
      <pc:chgData name="Vallari, Zoya" userId="S::zoya@caltech.edu::eb47af5f-460a-424c-a7d4-eb34d305be44" providerId="AD" clId="Web-{C58A8FB7-199F-3913-3B9C-2121094204C7}" dt="2019-09-25T16:12:12.091" v="17" actId="20577"/>
      <pc:docMkLst>
        <pc:docMk/>
      </pc:docMkLst>
      <pc:sldChg chg="modSp">
        <pc:chgData name="Vallari, Zoya" userId="S::zoya@caltech.edu::eb47af5f-460a-424c-a7d4-eb34d305be44" providerId="AD" clId="Web-{C58A8FB7-199F-3913-3B9C-2121094204C7}" dt="2019-09-25T16:11:48.778" v="12" actId="20577"/>
        <pc:sldMkLst>
          <pc:docMk/>
          <pc:sldMk cId="1376585907" sldId="375"/>
        </pc:sldMkLst>
        <pc:spChg chg="mod">
          <ac:chgData name="Vallari, Zoya" userId="S::zoya@caltech.edu::eb47af5f-460a-424c-a7d4-eb34d305be44" providerId="AD" clId="Web-{C58A8FB7-199F-3913-3B9C-2121094204C7}" dt="2019-09-25T16:11:48.778" v="12" actId="20577"/>
          <ac:spMkLst>
            <pc:docMk/>
            <pc:sldMk cId="1376585907" sldId="375"/>
            <ac:spMk id="3" creationId="{00000000-0000-0000-0000-000000000000}"/>
          </ac:spMkLst>
        </pc:spChg>
      </pc:sldChg>
      <pc:sldChg chg="modSp">
        <pc:chgData name="Vallari, Zoya" userId="S::zoya@caltech.edu::eb47af5f-460a-424c-a7d4-eb34d305be44" providerId="AD" clId="Web-{C58A8FB7-199F-3913-3B9C-2121094204C7}" dt="2019-09-25T16:10:26.106" v="6" actId="20577"/>
        <pc:sldMkLst>
          <pc:docMk/>
          <pc:sldMk cId="2294134841" sldId="396"/>
        </pc:sldMkLst>
        <pc:spChg chg="mod">
          <ac:chgData name="Vallari, Zoya" userId="S::zoya@caltech.edu::eb47af5f-460a-424c-a7d4-eb34d305be44" providerId="AD" clId="Web-{C58A8FB7-199F-3913-3B9C-2121094204C7}" dt="2019-09-25T16:10:26.106" v="6" actId="20577"/>
          <ac:spMkLst>
            <pc:docMk/>
            <pc:sldMk cId="2294134841" sldId="396"/>
            <ac:spMk id="3" creationId="{00000000-0000-0000-0000-000000000000}"/>
          </ac:spMkLst>
        </pc:spChg>
      </pc:sldChg>
      <pc:sldChg chg="modSp">
        <pc:chgData name="Vallari, Zoya" userId="S::zoya@caltech.edu::eb47af5f-460a-424c-a7d4-eb34d305be44" providerId="AD" clId="Web-{C58A8FB7-199F-3913-3B9C-2121094204C7}" dt="2019-09-25T16:12:12.075" v="16" actId="20577"/>
        <pc:sldMkLst>
          <pc:docMk/>
          <pc:sldMk cId="1097201563" sldId="397"/>
        </pc:sldMkLst>
        <pc:spChg chg="mod">
          <ac:chgData name="Vallari, Zoya" userId="S::zoya@caltech.edu::eb47af5f-460a-424c-a7d4-eb34d305be44" providerId="AD" clId="Web-{C58A8FB7-199F-3913-3B9C-2121094204C7}" dt="2019-09-25T16:12:12.075" v="16" actId="20577"/>
          <ac:spMkLst>
            <pc:docMk/>
            <pc:sldMk cId="1097201563" sldId="39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35F2-2A5D-407A-9CE9-9D5C6DD81888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A9C77-DCE9-4475-A185-F4448DC0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580480E-0009-40E0-9BD1-B26E076A5C0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05F7B1A-F0B4-4374-A0A6-E23C129FD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1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6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31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4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1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73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7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5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3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3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6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2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4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4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36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49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fr-FR"/>
              <a:t>Sept. 2019 DUNE collab Mtg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4216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1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59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686" y="65885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Leon Mualem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1343" y="65885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Sept. 2019 DUNE collab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88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2B5BAAB-406E-4A32-A008-24FB35C071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/>
          <a:srcRect t="-37724" b="37685"/>
          <a:stretch/>
        </p:blipFill>
        <p:spPr>
          <a:xfrm>
            <a:off x="1" y="6030576"/>
            <a:ext cx="838200" cy="55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32" y="6300598"/>
            <a:ext cx="1188720" cy="2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3" r:id="rId2"/>
    <p:sldLayoutId id="2147483695" r:id="rId3"/>
    <p:sldLayoutId id="2147483694" r:id="rId4"/>
    <p:sldLayoutId id="2147483697" r:id="rId5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pml/stopping-power-range-tables-electrons-protons-and-helium-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Photon Library Investigations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Leon Mualem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Mean/RMS Visibility along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Plot values from table on </a:t>
            </a:r>
            <a:br>
              <a:rPr lang="en-US" dirty="0" smtClean="0"/>
            </a:br>
            <a:r>
              <a:rPr lang="en-US" dirty="0" smtClean="0"/>
              <a:t>previous slide </a:t>
            </a:r>
            <a:endParaRPr lang="en-US" dirty="0"/>
          </a:p>
          <a:p>
            <a:r>
              <a:rPr lang="en-US" dirty="0" smtClean="0"/>
              <a:t>Fit a line to points</a:t>
            </a:r>
          </a:p>
          <a:p>
            <a:r>
              <a:rPr lang="en-US" dirty="0" smtClean="0"/>
              <a:t>About 25% error in slope still with </a:t>
            </a:r>
            <a:br>
              <a:rPr lang="en-US" dirty="0" smtClean="0"/>
            </a:br>
            <a:r>
              <a:rPr lang="en-US" dirty="0" smtClean="0"/>
              <a:t>27 points averaged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15" y="1079611"/>
            <a:ext cx="6356376" cy="4964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1" y="4069178"/>
            <a:ext cx="5383814" cy="9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Mean/RMS Visibility along z at x=59,y=60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890966" cy="507030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points/line show visibility averaged over 27 neighbors in a cube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</a:t>
            </a:r>
            <a:r>
              <a:rPr lang="en-US" dirty="0" smtClean="0"/>
              <a:t> points show actual Visibility values in Photon Library that would be used for calculating photon landing</a:t>
            </a:r>
          </a:p>
          <a:p>
            <a:r>
              <a:rPr lang="en-US" dirty="0" smtClean="0"/>
              <a:t>Channel 57, near upstream end of </a:t>
            </a:r>
            <a:r>
              <a:rPr lang="en-US" dirty="0" err="1" smtClean="0"/>
              <a:t>Arapuca</a:t>
            </a:r>
            <a:r>
              <a:rPr lang="en-US" dirty="0" smtClean="0"/>
              <a:t> module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5" y="1207770"/>
            <a:ext cx="6435034" cy="48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Mean/RMS Visibility along z at x=59,y=60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890966" cy="5070302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STARTING FROM AVERAGED MAP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points/line show visibility averaged over 27 neighbors in a cube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</a:t>
            </a:r>
            <a:r>
              <a:rPr lang="en-US" dirty="0" smtClean="0"/>
              <a:t> points show actual Visibility values in Photon Library that would be used for calculating photon landing</a:t>
            </a:r>
          </a:p>
          <a:p>
            <a:r>
              <a:rPr lang="en-US" dirty="0" smtClean="0"/>
              <a:t>Channel 57, near upstream end of </a:t>
            </a:r>
            <a:r>
              <a:rPr lang="en-US" dirty="0" err="1" smtClean="0"/>
              <a:t>Arapuca</a:t>
            </a:r>
            <a:r>
              <a:rPr lang="en-US" dirty="0" smtClean="0"/>
              <a:t> module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5" y="1207770"/>
            <a:ext cx="6435034" cy="4833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899" y="1482511"/>
            <a:ext cx="5590204" cy="40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Mean/RMS Visibility along z at x=16,y=60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890966" cy="507030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points/line show visibility averaged over 27 neighbors in a cube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</a:t>
            </a:r>
            <a:r>
              <a:rPr lang="en-US" dirty="0" smtClean="0"/>
              <a:t> points show actual Visibility values in Photon Library that would be used for calculating photon landing</a:t>
            </a:r>
          </a:p>
          <a:p>
            <a:r>
              <a:rPr lang="en-US" dirty="0"/>
              <a:t>Channel 57, near upstream end of </a:t>
            </a:r>
            <a:r>
              <a:rPr lang="en-US" dirty="0" err="1"/>
              <a:t>Arapuca</a:t>
            </a:r>
            <a:r>
              <a:rPr lang="en-US" dirty="0"/>
              <a:t> module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252" y="1360714"/>
            <a:ext cx="6712490" cy="49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Mean/RMS Visibility along z at x=16,y=60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890966" cy="5070302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STARTING FROM AVERAGED MAP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points/line show visibility averaged over 27 neighbors in a cube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</a:t>
            </a:r>
            <a:r>
              <a:rPr lang="en-US" dirty="0" smtClean="0"/>
              <a:t> points show actual Visibility values in Photon Library that would be used for calculating photon landing</a:t>
            </a:r>
          </a:p>
          <a:p>
            <a:r>
              <a:rPr lang="en-US" dirty="0"/>
              <a:t>Channel 57, near upstream end of </a:t>
            </a:r>
            <a:r>
              <a:rPr lang="en-US" dirty="0" err="1"/>
              <a:t>Arapuca</a:t>
            </a:r>
            <a:r>
              <a:rPr lang="en-US" dirty="0"/>
              <a:t> module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252" y="1495425"/>
            <a:ext cx="6529473" cy="45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Photon library </a:t>
            </a:r>
            <a:r>
              <a:rPr lang="en-US" dirty="0" smtClean="0"/>
              <a:t>showed </a:t>
            </a:r>
            <a:r>
              <a:rPr lang="en-US" dirty="0" smtClean="0"/>
              <a:t>far too much variation</a:t>
            </a:r>
          </a:p>
          <a:p>
            <a:r>
              <a:rPr lang="en-US" dirty="0" smtClean="0"/>
              <a:t>Smoothed the library</a:t>
            </a:r>
            <a:endParaRPr lang="en-US" dirty="0" smtClean="0"/>
          </a:p>
          <a:p>
            <a:r>
              <a:rPr lang="en-US" dirty="0" smtClean="0"/>
              <a:t>Averaging 27 voxels</a:t>
            </a:r>
          </a:p>
          <a:p>
            <a:r>
              <a:rPr lang="en-US" dirty="0" smtClean="0"/>
              <a:t>Bars </a:t>
            </a:r>
            <a:r>
              <a:rPr lang="en-US" dirty="0" smtClean="0"/>
              <a:t>will have smaller fluctuations, since they have larger area, but still likely require averaging or other smoothing techniques</a:t>
            </a:r>
          </a:p>
          <a:p>
            <a:r>
              <a:rPr lang="en-US" dirty="0" smtClean="0"/>
              <a:t>Used </a:t>
            </a:r>
            <a:r>
              <a:rPr lang="en-US" dirty="0" smtClean="0"/>
              <a:t>current </a:t>
            </a:r>
            <a:r>
              <a:rPr lang="en-US" dirty="0" smtClean="0"/>
              <a:t>merged library (missing </a:t>
            </a:r>
            <a:r>
              <a:rPr lang="en-US" dirty="0" err="1" smtClean="0"/>
              <a:t>OpChan</a:t>
            </a:r>
            <a:r>
              <a:rPr lang="en-US" dirty="0" smtClean="0"/>
              <a:t>==0)</a:t>
            </a:r>
            <a:endParaRPr lang="en-US" dirty="0"/>
          </a:p>
          <a:p>
            <a:r>
              <a:rPr lang="en-US" dirty="0" smtClean="0"/>
              <a:t>Took care to average at array boundaries, so edges are less than 27</a:t>
            </a:r>
          </a:p>
          <a:p>
            <a:r>
              <a:rPr lang="en-US" dirty="0" smtClean="0"/>
              <a:t>Did NOT take any care with boundaries like cathode/anode</a:t>
            </a:r>
          </a:p>
          <a:p>
            <a:r>
              <a:rPr lang="en-US" dirty="0" smtClean="0"/>
              <a:t>Should be good to run, except for </a:t>
            </a:r>
            <a:r>
              <a:rPr lang="en-US" dirty="0" err="1" smtClean="0"/>
              <a:t>OpChan</a:t>
            </a:r>
            <a:r>
              <a:rPr lang="en-US" dirty="0" smtClean="0"/>
              <a:t> 0, should </a:t>
            </a:r>
            <a:r>
              <a:rPr lang="en-US" smtClean="0"/>
              <a:t>be quickly/easily remedied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– other checks of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0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for one channel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5677468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Visibility for one </a:t>
            </a:r>
            <a:r>
              <a:rPr lang="en-US" dirty="0" err="1" smtClean="0"/>
              <a:t>Arapuca</a:t>
            </a:r>
            <a:r>
              <a:rPr lang="en-US" dirty="0" smtClean="0"/>
              <a:t> channel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(Log10(Vis) so you can see it all)</a:t>
            </a:r>
          </a:p>
          <a:p>
            <a:pPr marL="0" indent="0">
              <a:buNone/>
            </a:pPr>
            <a:r>
              <a:rPr lang="en-US" dirty="0" smtClean="0"/>
              <a:t>Lower right corner from the few voxels that are right in front of the window</a:t>
            </a:r>
          </a:p>
          <a:p>
            <a:pPr marL="0" indent="0">
              <a:buNone/>
            </a:pPr>
            <a:r>
              <a:rPr lang="en-US" dirty="0" smtClean="0"/>
              <a:t>Upper left, very frequent, but very low visibility voxels.  </a:t>
            </a:r>
          </a:p>
          <a:p>
            <a:pPr marL="0" indent="0">
              <a:buNone/>
            </a:pPr>
            <a:r>
              <a:rPr lang="en-US" dirty="0" smtClean="0"/>
              <a:t>Quantized steps are from voxels that had 1,2,3,4,… photons that hit the window</a:t>
            </a:r>
          </a:p>
          <a:p>
            <a:pPr marL="0" indent="0">
              <a:buNone/>
            </a:pPr>
            <a:r>
              <a:rPr lang="en-US" dirty="0" smtClean="0"/>
              <a:t>One MIP would deposit about 20MeV in a voxel.  That should yield about 500,000 photons. </a:t>
            </a:r>
            <a:br>
              <a:rPr lang="en-US" dirty="0" smtClean="0"/>
            </a:br>
            <a:r>
              <a:rPr lang="en-US" dirty="0" smtClean="0"/>
              <a:t>(50,000 photons at -1 and 1 photon at -4.7)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41" y="1109620"/>
            <a:ext cx="5785075" cy="50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23" y="635513"/>
            <a:ext cx="6579177" cy="5544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for voxels near the beam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Box is within 32 (of 59) voxels to the cathode, 20 voxels wide, (60-80) out of 108 in height and in the first 50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32000 Voxels in the 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3 channels, 57,58,59 (R,G,B)</a:t>
            </a:r>
          </a:p>
          <a:p>
            <a:pPr marL="0" indent="0">
              <a:buNone/>
            </a:pPr>
            <a:r>
              <a:rPr lang="en-US" dirty="0" smtClean="0"/>
              <a:t>Each cell gets ~400 photons/GeV from the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5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462517"/>
            <a:ext cx="5219231" cy="904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even closer to beam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68" y="1637944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Box is within 16 (of 59) voxels to the cathode, 20 voxels wide, (60-80) out of 108 in height and in the first 50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16000 voxels in the 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3 channels, 57,58,59 (R,G,B)</a:t>
            </a:r>
          </a:p>
          <a:p>
            <a:pPr marL="0" indent="0">
              <a:buNone/>
            </a:pPr>
            <a:r>
              <a:rPr lang="en-US" dirty="0" smtClean="0"/>
              <a:t>Each cell gets ~400 photons/GeV from the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3" r="1"/>
          <a:stretch/>
        </p:blipFill>
        <p:spPr>
          <a:xfrm>
            <a:off x="5824599" y="306531"/>
            <a:ext cx="6367401" cy="57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5795427" cy="5070302"/>
          </a:xfrm>
        </p:spPr>
        <p:txBody>
          <a:bodyPr/>
          <a:lstStyle/>
          <a:p>
            <a:r>
              <a:rPr lang="en-US" dirty="0" smtClean="0"/>
              <a:t>Curious about the large fluctuation of “landing photons” from the simulation</a:t>
            </a:r>
          </a:p>
          <a:p>
            <a:r>
              <a:rPr lang="en-US" dirty="0" smtClean="0"/>
              <a:t>Did not appear statistical (to me), should be smooth for distant shower at the cathode</a:t>
            </a:r>
          </a:p>
          <a:p>
            <a:r>
              <a:rPr lang="en-US" dirty="0" smtClean="0"/>
              <a:t>Persisted with “double” statistics, combining 250,000 and 200,000 photon/voxel library generation</a:t>
            </a:r>
          </a:p>
          <a:p>
            <a:r>
              <a:rPr lang="en-US" dirty="0" smtClean="0"/>
              <a:t>Persisted with tripling number of electron events, from about 1000 to 3000 (Laura)</a:t>
            </a:r>
          </a:p>
          <a:p>
            <a:r>
              <a:rPr lang="en-US" dirty="0" smtClean="0"/>
              <a:t>Fluctuations are the same in 1GeV and 2GeV electrons (plots at right)</a:t>
            </a:r>
          </a:p>
          <a:p>
            <a:pPr lvl="1"/>
            <a:r>
              <a:rPr lang="en-US" dirty="0" smtClean="0"/>
              <a:t>Must come from the Photon Library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900" y="3138512"/>
            <a:ext cx="4939005" cy="3048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900" y="172995"/>
            <a:ext cx="49269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1493572" cy="647102"/>
          </a:xfrm>
        </p:spPr>
        <p:txBody>
          <a:bodyPr>
            <a:normAutofit/>
          </a:bodyPr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in a line parallel to cathode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908736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Box is 5 away, +-1 (of 59) voxels to the cathode, 3 voxels tall, (59-61) out of 108 in height and in the first 50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450 voxels in the box</a:t>
            </a:r>
          </a:p>
          <a:p>
            <a:pPr marL="0" indent="0">
              <a:buNone/>
            </a:pPr>
            <a:r>
              <a:rPr lang="en-US" dirty="0" smtClean="0"/>
              <a:t>~80 Voxels/channel that are 0,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not shown (most probably outside)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3 channels, 57,58,59 (R,G,B)</a:t>
            </a:r>
          </a:p>
          <a:p>
            <a:pPr marL="0" indent="0">
              <a:buNone/>
            </a:pPr>
            <a:r>
              <a:rPr lang="en-US" dirty="0" smtClean="0"/>
              <a:t>Each cell gets ~400 photons/GeV from the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51" y="1109620"/>
            <a:ext cx="6400849" cy="47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3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in a very small box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Box is 5 away, +-1 (of 59) voxels to the cathode, 3 voxels tall, (59-61) out of 108 in height and in the first 25+-6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117 voxels in the box</a:t>
            </a:r>
          </a:p>
          <a:p>
            <a:pPr marL="0" indent="0">
              <a:buNone/>
            </a:pPr>
            <a:r>
              <a:rPr lang="en-US" dirty="0" smtClean="0"/>
              <a:t>~5 Voxels/channel that are 0,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not shown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3 channels, 57,58,59 (R,G,B)</a:t>
            </a:r>
          </a:p>
          <a:p>
            <a:pPr marL="0" indent="0">
              <a:buNone/>
            </a:pPr>
            <a:r>
              <a:rPr lang="en-US" dirty="0" smtClean="0"/>
              <a:t>Each cell gets ~400 photons/GeV from the simulation</a:t>
            </a:r>
          </a:p>
          <a:p>
            <a:pPr marL="0" indent="0">
              <a:buNone/>
            </a:pPr>
            <a:r>
              <a:rPr lang="en-US" dirty="0" smtClean="0"/>
              <a:t>Spread about factor of 3?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17" y="1109620"/>
            <a:ext cx="6124989" cy="50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03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4" y="583447"/>
            <a:ext cx="6511636" cy="5518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18" y="198907"/>
            <a:ext cx="10972800" cy="647102"/>
          </a:xfrm>
        </p:spPr>
        <p:txBody>
          <a:bodyPr/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 for a few bar channels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91518" y="1207770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Box is 5 away, +-1 (of 59) voxels to the cathode, 3 voxels tall, (59-61) out of 108 in height and in the first 25+-6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117 voxels in the box</a:t>
            </a:r>
          </a:p>
          <a:p>
            <a:pPr marL="0" indent="0">
              <a:buNone/>
            </a:pPr>
            <a:r>
              <a:rPr lang="en-US" dirty="0" smtClean="0"/>
              <a:t>For 3 bars channels, 87,88,89 (R,G,B)</a:t>
            </a:r>
          </a:p>
          <a:p>
            <a:pPr marL="0" indent="0">
              <a:buNone/>
            </a:pPr>
            <a:r>
              <a:rPr lang="en-US" dirty="0" smtClean="0"/>
              <a:t>Each cell gets ~??? photons/GeV from the simulation</a:t>
            </a:r>
          </a:p>
          <a:p>
            <a:pPr marL="0" indent="0">
              <a:buNone/>
            </a:pPr>
            <a:r>
              <a:rPr lang="en-US" dirty="0" smtClean="0"/>
              <a:t>Spread ~30%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3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Photons/voxel/</a:t>
            </a:r>
            <a:r>
              <a:rPr lang="en-US" dirty="0" err="1" smtClean="0"/>
              <a:t>mip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91518" y="1207770"/>
            <a:ext cx="4908736" cy="507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Number of voxels in a box</a:t>
            </a:r>
          </a:p>
          <a:p>
            <a:pPr marL="0" indent="0">
              <a:buNone/>
            </a:pPr>
            <a:r>
              <a:rPr lang="en-US" dirty="0" smtClean="0"/>
              <a:t>Box is 5 away, +-1 (of 59) voxels to the cathode, 3 voxels tall, (59-61) out of 108 in height and in the first 25+-6 of 140 voxels in Z.  This is meant to be neighborhood of electron beam events.</a:t>
            </a:r>
          </a:p>
          <a:p>
            <a:pPr marL="0" indent="0">
              <a:buNone/>
            </a:pPr>
            <a:r>
              <a:rPr lang="en-US" dirty="0" smtClean="0"/>
              <a:t>117 voxels in the box</a:t>
            </a:r>
          </a:p>
          <a:p>
            <a:pPr marL="0" indent="0">
              <a:buNone/>
            </a:pPr>
            <a:r>
              <a:rPr lang="en-US" dirty="0" smtClean="0"/>
              <a:t>For 3 bars channels, 81,82,83 (R,G,B)</a:t>
            </a:r>
          </a:p>
          <a:p>
            <a:pPr marL="0" indent="0">
              <a:buNone/>
            </a:pPr>
            <a:r>
              <a:rPr lang="en-US" dirty="0" smtClean="0"/>
              <a:t>Each cell gets ~??? photons/GeV from the simulation</a:t>
            </a:r>
          </a:p>
          <a:p>
            <a:pPr marL="0" indent="0">
              <a:buNone/>
            </a:pPr>
            <a:r>
              <a:rPr lang="en-US" dirty="0" smtClean="0"/>
              <a:t>Spread ~30%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27" y="786069"/>
            <a:ext cx="6317673" cy="50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Library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8552404" cy="50703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Root Tree of “Visibilities</a:t>
            </a:r>
            <a:r>
              <a:rPr lang="en-US" dirty="0"/>
              <a:t>” – Library used is Protodunev7_90cm_250000</a:t>
            </a:r>
            <a:endParaRPr lang="en-US" dirty="0" smtClean="0"/>
          </a:p>
          <a:p>
            <a:r>
              <a:rPr lang="en-US" dirty="0"/>
              <a:t>Each </a:t>
            </a:r>
            <a:r>
              <a:rPr lang="en-US" dirty="0" smtClean="0"/>
              <a:t>entry in the tree contains </a:t>
            </a:r>
            <a:r>
              <a:rPr lang="en-US" dirty="0"/>
              <a:t>(</a:t>
            </a:r>
            <a:r>
              <a:rPr lang="en-US" dirty="0" err="1"/>
              <a:t>VoxelID</a:t>
            </a:r>
            <a:r>
              <a:rPr lang="en-US" dirty="0"/>
              <a:t>, </a:t>
            </a:r>
            <a:r>
              <a:rPr lang="en-US" dirty="0" err="1"/>
              <a:t>OpChannel</a:t>
            </a:r>
            <a:r>
              <a:rPr lang="en-US" dirty="0"/>
              <a:t>, Visibility)</a:t>
            </a:r>
          </a:p>
          <a:p>
            <a:r>
              <a:rPr lang="en-US" dirty="0" smtClean="0"/>
              <a:t>Visibility is fraction of simulated photons that would propagate to the sensitive area of an “</a:t>
            </a:r>
            <a:r>
              <a:rPr lang="en-US" dirty="0" err="1" smtClean="0"/>
              <a:t>OpChannel</a:t>
            </a:r>
            <a:r>
              <a:rPr lang="en-US" dirty="0" smtClean="0"/>
              <a:t>” for the simulated detector parameters </a:t>
            </a:r>
            <a:br>
              <a:rPr lang="en-US" dirty="0" smtClean="0"/>
            </a:br>
            <a:r>
              <a:rPr lang="en-US" dirty="0" smtClean="0"/>
              <a:t>(geometry, Rayleigh scattering length, attenuation length, ….) </a:t>
            </a:r>
          </a:p>
          <a:p>
            <a:r>
              <a:rPr lang="en-US" dirty="0" err="1" smtClean="0"/>
              <a:t>OpChannel</a:t>
            </a:r>
            <a:r>
              <a:rPr lang="en-US" dirty="0" smtClean="0"/>
              <a:t> is smallest distinct signal element (Bar, or </a:t>
            </a:r>
            <a:r>
              <a:rPr lang="en-US" dirty="0" err="1" smtClean="0"/>
              <a:t>Arapuca</a:t>
            </a:r>
            <a:r>
              <a:rPr lang="en-US" dirty="0" smtClean="0"/>
              <a:t> Cell)</a:t>
            </a:r>
          </a:p>
          <a:p>
            <a:r>
              <a:rPr lang="en-US" dirty="0" err="1" smtClean="0"/>
              <a:t>VoxelID</a:t>
            </a:r>
            <a:r>
              <a:rPr lang="en-US" dirty="0" smtClean="0"/>
              <a:t> is the encoded position: </a:t>
            </a:r>
            <a:r>
              <a:rPr lang="en-US" dirty="0" err="1" smtClean="0"/>
              <a:t>xIndex</a:t>
            </a:r>
            <a:r>
              <a:rPr lang="en-US" dirty="0" smtClean="0"/>
              <a:t>+(</a:t>
            </a:r>
            <a:r>
              <a:rPr lang="en-US" dirty="0" err="1" smtClean="0"/>
              <a:t>yVoxels</a:t>
            </a:r>
            <a:r>
              <a:rPr lang="en-US" dirty="0" smtClean="0"/>
              <a:t>*(</a:t>
            </a:r>
            <a:r>
              <a:rPr lang="en-US" dirty="0" err="1" smtClean="0"/>
              <a:t>yIndex+zVoxels</a:t>
            </a:r>
            <a:r>
              <a:rPr lang="en-US" dirty="0" smtClean="0"/>
              <a:t>*</a:t>
            </a:r>
            <a:r>
              <a:rPr lang="en-US" dirty="0" err="1" smtClean="0"/>
              <a:t>zIndex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Library </a:t>
            </a:r>
            <a:r>
              <a:rPr lang="en-US" dirty="0"/>
              <a:t>parameters</a:t>
            </a:r>
          </a:p>
          <a:p>
            <a:pPr lvl="1"/>
            <a:r>
              <a:rPr lang="fr-FR" dirty="0" smtClean="0"/>
              <a:t># </a:t>
            </a:r>
            <a:r>
              <a:rPr lang="fr-FR" dirty="0" err="1"/>
              <a:t>voxels</a:t>
            </a:r>
            <a:r>
              <a:rPr lang="fr-FR" dirty="0"/>
              <a:t>: </a:t>
            </a:r>
            <a:r>
              <a:rPr lang="fr-FR" dirty="0" smtClean="0"/>
              <a:t>2352000 </a:t>
            </a:r>
            <a:r>
              <a:rPr lang="fr-FR" dirty="0"/>
              <a:t>(140 x 120 x 140</a:t>
            </a:r>
            <a:r>
              <a:rPr lang="fr-FR" dirty="0" smtClean="0"/>
              <a:t>) (X </a:t>
            </a:r>
            <a:r>
              <a:rPr lang="fr-FR" dirty="0" err="1" smtClean="0"/>
              <a:t>x</a:t>
            </a:r>
            <a:r>
              <a:rPr lang="fr-FR" dirty="0" smtClean="0"/>
              <a:t> Y x Z) </a:t>
            </a:r>
            <a:endParaRPr lang="fr-FR" dirty="0"/>
          </a:p>
          <a:p>
            <a:pPr lvl="1"/>
            <a:r>
              <a:rPr lang="en-US" dirty="0" smtClean="0"/>
              <a:t>Voxel </a:t>
            </a:r>
            <a:r>
              <a:rPr lang="en-US" dirty="0"/>
              <a:t>size: 5.55 cm x 6.25 cm x 6.13 cm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57777" y="3643464"/>
            <a:ext cx="2664085" cy="2510610"/>
            <a:chOff x="2612262" y="3828660"/>
            <a:chExt cx="2664085" cy="2510610"/>
          </a:xfrm>
        </p:grpSpPr>
        <p:grpSp>
          <p:nvGrpSpPr>
            <p:cNvPr id="7" name="Group 6"/>
            <p:cNvGrpSpPr/>
            <p:nvPr/>
          </p:nvGrpSpPr>
          <p:grpSpPr>
            <a:xfrm>
              <a:off x="2613501" y="5053366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34" name="Group 33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43" name="Cube 42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Cube 43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ube 44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172293" y="5053027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40" name="Cube 39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Cube 40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ube 41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37" name="Cube 36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Cube 37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Cube 38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612262" y="4447366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22" name="Group 21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31" name="Cube 30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ube 31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Cube 32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172293" y="5053027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28" name="Cube 27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Cube 29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934886" y="5305054"/>
                <a:ext cx="2188032" cy="762400"/>
                <a:chOff x="1409700" y="4762100"/>
                <a:chExt cx="2188032" cy="762400"/>
              </a:xfrm>
              <a:grpFill/>
            </p:grpSpPr>
            <p:sp>
              <p:nvSpPr>
                <p:cNvPr id="25" name="Cube 24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/>
                <p:cNvSpPr/>
                <p:nvPr/>
              </p:nvSpPr>
              <p:spPr>
                <a:xfrm>
                  <a:off x="2103669" y="476210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ube 26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2612262" y="3828660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10" name="Group 9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19" name="Cube 18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ube 19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Cube 20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172293" y="4916853"/>
                <a:ext cx="2188032" cy="879124"/>
                <a:chOff x="1409700" y="4645376"/>
                <a:chExt cx="2188032" cy="879124"/>
              </a:xfrm>
              <a:grpFill/>
            </p:grpSpPr>
            <p:sp>
              <p:nvSpPr>
                <p:cNvPr id="16" name="Cube 15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Cube 16"/>
                <p:cNvSpPr/>
                <p:nvPr/>
              </p:nvSpPr>
              <p:spPr>
                <a:xfrm>
                  <a:off x="2103666" y="4645376"/>
                  <a:ext cx="800100" cy="742950"/>
                </a:xfrm>
                <a:prstGeom prst="cub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ube 17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13" name="Cube 12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ube 13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ube 14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9447419" y="2819431"/>
            <a:ext cx="255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Voxel has up to 90 visibilities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Library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5347955" cy="5070302"/>
          </a:xfrm>
        </p:spPr>
        <p:txBody>
          <a:bodyPr>
            <a:normAutofit/>
          </a:bodyPr>
          <a:lstStyle/>
          <a:p>
            <a:r>
              <a:rPr lang="en-US" dirty="0" smtClean="0"/>
              <a:t>Coordinate system in voxel index is at upstream lower corner</a:t>
            </a:r>
          </a:p>
          <a:p>
            <a:r>
              <a:rPr lang="en-US" dirty="0" smtClean="0"/>
              <a:t>Some landmarks:</a:t>
            </a:r>
          </a:p>
          <a:p>
            <a:pPr lvl="1"/>
            <a:r>
              <a:rPr lang="en-US" dirty="0" smtClean="0"/>
              <a:t>Beam-side APA at </a:t>
            </a:r>
            <a:r>
              <a:rPr lang="en-US" dirty="0" err="1" smtClean="0"/>
              <a:t>Xindex</a:t>
            </a:r>
            <a:r>
              <a:rPr lang="en-US" dirty="0" smtClean="0"/>
              <a:t>=4</a:t>
            </a:r>
          </a:p>
          <a:p>
            <a:pPr lvl="1"/>
            <a:r>
              <a:rPr lang="en-US" dirty="0" smtClean="0"/>
              <a:t>Cathode plane at </a:t>
            </a:r>
            <a:r>
              <a:rPr lang="en-US" dirty="0" err="1" smtClean="0"/>
              <a:t>Xindex</a:t>
            </a:r>
            <a:r>
              <a:rPr lang="en-US" dirty="0" smtClean="0"/>
              <a:t>=63</a:t>
            </a:r>
          </a:p>
          <a:p>
            <a:pPr lvl="1"/>
            <a:r>
              <a:rPr lang="en-US" dirty="0" smtClean="0"/>
              <a:t>DAQ-side APA at </a:t>
            </a:r>
            <a:r>
              <a:rPr lang="en-US" dirty="0" err="1" smtClean="0"/>
              <a:t>Xindex</a:t>
            </a:r>
            <a:r>
              <a:rPr lang="en-US" dirty="0" smtClean="0"/>
              <a:t>=123</a:t>
            </a:r>
          </a:p>
          <a:p>
            <a:pPr lvl="1"/>
            <a:r>
              <a:rPr lang="en-US" dirty="0" smtClean="0"/>
              <a:t>APA 3 PDs run from about Z=15 to Z=43</a:t>
            </a:r>
          </a:p>
          <a:p>
            <a:r>
              <a:rPr lang="en-US" dirty="0" smtClean="0"/>
              <a:t>Library </a:t>
            </a:r>
            <a:r>
              <a:rPr lang="en-US" dirty="0"/>
              <a:t>parameters</a:t>
            </a:r>
          </a:p>
          <a:p>
            <a:pPr lvl="1"/>
            <a:r>
              <a:rPr lang="fr-FR" dirty="0" smtClean="0"/>
              <a:t># </a:t>
            </a:r>
            <a:r>
              <a:rPr lang="fr-FR" dirty="0" err="1"/>
              <a:t>voxels</a:t>
            </a:r>
            <a:r>
              <a:rPr lang="fr-FR" dirty="0"/>
              <a:t>: </a:t>
            </a:r>
            <a:r>
              <a:rPr lang="fr-FR" dirty="0" smtClean="0"/>
              <a:t>2352000 </a:t>
            </a:r>
            <a:r>
              <a:rPr lang="fr-FR" dirty="0"/>
              <a:t>(140 x 120 x 140</a:t>
            </a:r>
            <a:r>
              <a:rPr lang="fr-FR" dirty="0" smtClean="0"/>
              <a:t>) (X </a:t>
            </a:r>
            <a:r>
              <a:rPr lang="fr-FR" dirty="0" err="1" smtClean="0"/>
              <a:t>x</a:t>
            </a:r>
            <a:r>
              <a:rPr lang="fr-FR" dirty="0" smtClean="0"/>
              <a:t> Y x Z) </a:t>
            </a:r>
            <a:endParaRPr lang="fr-FR" dirty="0"/>
          </a:p>
          <a:p>
            <a:pPr lvl="1"/>
            <a:r>
              <a:rPr lang="en-US" dirty="0" smtClean="0"/>
              <a:t>Voxel </a:t>
            </a:r>
            <a:r>
              <a:rPr lang="en-US" dirty="0"/>
              <a:t>size: 5.55 cm x 6.25 cm x 6.13 cm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ube 5"/>
          <p:cNvSpPr/>
          <p:nvPr/>
        </p:nvSpPr>
        <p:spPr>
          <a:xfrm flipH="1">
            <a:off x="6549080" y="1451059"/>
            <a:ext cx="4621425" cy="3550508"/>
          </a:xfrm>
          <a:prstGeom prst="cube">
            <a:avLst/>
          </a:prstGeom>
          <a:solidFill>
            <a:schemeClr val="accent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529383" y="5273044"/>
            <a:ext cx="3772927" cy="4777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                   Z Index            140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6459135" y="3443797"/>
            <a:ext cx="2618290" cy="4777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     Y Index        120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811040" flipH="1">
            <a:off x="5731874" y="4417258"/>
            <a:ext cx="1643432" cy="4777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140 X Index 0</a:t>
            </a:r>
            <a:endParaRPr lang="en-US" sz="1400" dirty="0"/>
          </a:p>
        </p:txBody>
      </p:sp>
      <p:sp>
        <p:nvSpPr>
          <p:cNvPr id="11" name="Can 10"/>
          <p:cNvSpPr/>
          <p:nvPr/>
        </p:nvSpPr>
        <p:spPr>
          <a:xfrm rot="5929320">
            <a:off x="6593879" y="2418283"/>
            <a:ext cx="55428" cy="8637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68280" y="11096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Side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45039" y="231677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Side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7323" y="294375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 for the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Moliere radius in </a:t>
                </a:r>
                <a:r>
                  <a:rPr lang="en-US" dirty="0" err="1" smtClean="0"/>
                  <a:t>LAr</a:t>
                </a:r>
                <a:r>
                  <a:rPr lang="en-US" dirty="0"/>
                  <a:t> </a:t>
                </a:r>
                <a:r>
                  <a:rPr lang="en-US" dirty="0" smtClean="0"/>
                  <a:t>is 9cm (Wikipedia)</a:t>
                </a:r>
              </a:p>
              <a:p>
                <a:r>
                  <a:rPr lang="en-US" dirty="0" smtClean="0"/>
                  <a:t>Radiation  Length - X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is 14cm in </a:t>
                </a:r>
                <a:r>
                  <a:rPr lang="en-US" dirty="0" err="1" smtClean="0"/>
                  <a:t>LAr</a:t>
                </a:r>
                <a:endParaRPr lang="en-US" dirty="0" smtClean="0"/>
              </a:p>
              <a:p>
                <a:r>
                  <a:rPr lang="en-US" dirty="0" smtClean="0"/>
                  <a:t>9 voxels along the shower should contain 90% of the shower energy</a:t>
                </a:r>
              </a:p>
              <a:p>
                <a:r>
                  <a:rPr lang="en-US" dirty="0" smtClean="0"/>
                  <a:t>1GeV electron has average range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or about 50cm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  <m:r>
                              <a:rPr lang="en-US" i="1" baseline="30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i="1" baseline="3000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1.4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  <m:r>
                              <a:rPr lang="en-US" i="1" baseline="3000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Restrict range to ~first APA or less for investigations</a:t>
                </a:r>
              </a:p>
              <a:p>
                <a:pPr lvl="1"/>
                <a:r>
                  <a:rPr lang="en-US" sz="1600" dirty="0" smtClean="0"/>
                  <a:t>From NIST CSDA, so expect straggling in </a:t>
                </a:r>
                <a:r>
                  <a:rPr lang="en-US" sz="1600" dirty="0"/>
                  <a:t>this range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(</a:t>
                </a:r>
                <a:r>
                  <a:rPr lang="en-US" sz="1600" dirty="0">
                    <a:hlinkClick r:id="rId3"/>
                  </a:rPr>
                  <a:t>https://</a:t>
                </a:r>
                <a:r>
                  <a:rPr lang="en-US" sz="1600" dirty="0" smtClean="0">
                    <a:hlinkClick r:id="rId3"/>
                  </a:rPr>
                  <a:t>www.nist.gov/pml/stopping-power-range-tables-electrons-protons-and-helium-ions</a:t>
                </a:r>
                <a:r>
                  <a:rPr lang="en-US" sz="1600" dirty="0" smtClean="0"/>
                  <a:t>)</a:t>
                </a:r>
              </a:p>
              <a:p>
                <a:endParaRPr lang="en-US" sz="1800" dirty="0"/>
              </a:p>
              <a:p>
                <a:r>
                  <a:rPr lang="en-US" sz="1800" dirty="0" smtClean="0"/>
                  <a:t>Executive summary: Showers are small and narrow, hit about 100-200 voxels in ~3x3 core along z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blipFill>
                <a:blip r:embed="rId4"/>
                <a:stretch>
                  <a:fillRect l="-1444" t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114" y="674226"/>
            <a:ext cx="8123665" cy="53727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72864" y="1204283"/>
            <a:ext cx="3855791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Visibility of 100 voxels for Channel 57</a:t>
            </a:r>
          </a:p>
          <a:p>
            <a:pPr marL="0" indent="0">
              <a:buNone/>
            </a:pPr>
            <a:r>
              <a:rPr lang="en-US" sz="2800" dirty="0" smtClean="0"/>
              <a:t>5 by 5 by 4 box near cathode approx. opposite detector</a:t>
            </a:r>
          </a:p>
          <a:p>
            <a:pPr marL="0" indent="0">
              <a:buNone/>
            </a:pPr>
            <a:r>
              <a:rPr lang="en-US" sz="2800" dirty="0" smtClean="0"/>
              <a:t>HUGE </a:t>
            </a:r>
            <a:r>
              <a:rPr lang="en-US" sz="2800" dirty="0" smtClean="0"/>
              <a:t>variation</a:t>
            </a:r>
          </a:p>
          <a:p>
            <a:pPr marL="0" indent="0">
              <a:buNone/>
            </a:pPr>
            <a:r>
              <a:rPr lang="en-US" sz="2800" dirty="0" smtClean="0"/>
              <a:t>Factor of 3-5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visualized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967" y="786069"/>
            <a:ext cx="8697033" cy="54672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72864" y="1204283"/>
            <a:ext cx="3855791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STARTING FROM AVERAGED MAP</a:t>
            </a:r>
          </a:p>
          <a:p>
            <a:pPr marL="0" indent="0">
              <a:buNone/>
            </a:pPr>
            <a:r>
              <a:rPr lang="en-US" sz="2800" dirty="0" smtClean="0"/>
              <a:t>Visibility of </a:t>
            </a:r>
            <a:r>
              <a:rPr lang="en-US" sz="2800" dirty="0" smtClean="0"/>
              <a:t>140 </a:t>
            </a:r>
            <a:r>
              <a:rPr lang="en-US" sz="2800" dirty="0" smtClean="0"/>
              <a:t>voxels for Channel 57</a:t>
            </a:r>
          </a:p>
          <a:p>
            <a:pPr marL="0" indent="0">
              <a:buNone/>
            </a:pPr>
            <a:r>
              <a:rPr lang="en-US" sz="2800" dirty="0" smtClean="0"/>
              <a:t>5 by 5 by 4 box near cathode approx. opposite detector</a:t>
            </a:r>
          </a:p>
          <a:p>
            <a:pPr marL="0" indent="0">
              <a:buNone/>
            </a:pPr>
            <a:r>
              <a:rPr lang="en-US" sz="2800" dirty="0" smtClean="0"/>
              <a:t>Small </a:t>
            </a:r>
            <a:r>
              <a:rPr lang="en-US" sz="2800" dirty="0" smtClean="0"/>
              <a:t>variation</a:t>
            </a:r>
          </a:p>
          <a:p>
            <a:pPr marL="0" indent="0">
              <a:buNone/>
            </a:pPr>
            <a:r>
              <a:rPr lang="en-US" sz="2800" dirty="0" smtClean="0"/>
              <a:t>Smooth gradient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visualized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321" y="617838"/>
            <a:ext cx="8439679" cy="53119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72864" y="1204283"/>
            <a:ext cx="3855791" cy="507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STARTING FROM AVERAGED MAP</a:t>
            </a:r>
          </a:p>
          <a:p>
            <a:pPr marL="0" indent="0">
              <a:buNone/>
            </a:pPr>
            <a:r>
              <a:rPr lang="en-US" sz="2800" dirty="0" smtClean="0"/>
              <a:t>Visibility of </a:t>
            </a:r>
            <a:r>
              <a:rPr lang="en-US" sz="2800" dirty="0" smtClean="0"/>
              <a:t>140 </a:t>
            </a:r>
            <a:r>
              <a:rPr lang="en-US" sz="2800" dirty="0" smtClean="0"/>
              <a:t>voxels for Channel 57</a:t>
            </a:r>
          </a:p>
          <a:p>
            <a:pPr marL="0" indent="0">
              <a:buNone/>
            </a:pPr>
            <a:r>
              <a:rPr lang="en-US" sz="2800" dirty="0" smtClean="0"/>
              <a:t>5 by 5 by 4 box near cathode approx. opposite detector</a:t>
            </a:r>
          </a:p>
          <a:p>
            <a:pPr marL="0" indent="0">
              <a:buNone/>
            </a:pPr>
            <a:r>
              <a:rPr lang="en-US" sz="2800" dirty="0" smtClean="0"/>
              <a:t>Small</a:t>
            </a:r>
            <a:r>
              <a:rPr lang="en-US" sz="2800" dirty="0" smtClean="0"/>
              <a:t> </a:t>
            </a:r>
            <a:r>
              <a:rPr lang="en-US" sz="2800" dirty="0" smtClean="0"/>
              <a:t>variation</a:t>
            </a:r>
          </a:p>
          <a:p>
            <a:pPr marL="0" indent="0">
              <a:buNone/>
            </a:pPr>
            <a:r>
              <a:rPr lang="en-US" sz="2800" dirty="0" smtClean="0"/>
              <a:t>Smooth gradient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visualized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 mean and RMS from </a:t>
            </a:r>
            <a:r>
              <a:rPr lang="en-US" dirty="0" smtClean="0"/>
              <a:t>a cube </a:t>
            </a:r>
            <a:r>
              <a:rPr lang="en-US" dirty="0"/>
              <a:t>at each </a:t>
            </a:r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Step along Z and find mean and RMS </a:t>
            </a:r>
            <a:r>
              <a:rPr lang="en-US" dirty="0" err="1" smtClean="0"/>
              <a:t>OpChannel</a:t>
            </a:r>
            <a:r>
              <a:rPr lang="en-US" dirty="0" smtClean="0"/>
              <a:t> 57 for each 27 voxel box </a:t>
            </a:r>
          </a:p>
          <a:p>
            <a:r>
              <a:rPr lang="en-US" dirty="0" smtClean="0"/>
              <a:t>Table to the right shows for a </a:t>
            </a:r>
            <a:br>
              <a:rPr lang="en-US" dirty="0" smtClean="0"/>
            </a:br>
            <a:r>
              <a:rPr lang="en-US" dirty="0" smtClean="0"/>
              <a:t>particular set of z positions near</a:t>
            </a:r>
            <a:br>
              <a:rPr lang="en-US" dirty="0" smtClean="0"/>
            </a:br>
            <a:r>
              <a:rPr lang="en-US" dirty="0" smtClean="0"/>
              <a:t>the cathode, as seen in previous</a:t>
            </a:r>
            <a:br>
              <a:rPr lang="en-US" dirty="0" smtClean="0"/>
            </a:br>
            <a:r>
              <a:rPr lang="en-US" dirty="0" smtClean="0"/>
              <a:t>slides</a:t>
            </a:r>
          </a:p>
          <a:p>
            <a:r>
              <a:rPr lang="en-US" dirty="0" smtClean="0"/>
              <a:t>Shown is error in the mean, </a:t>
            </a:r>
            <a:br>
              <a:rPr lang="en-US" dirty="0" smtClean="0"/>
            </a:br>
            <a:r>
              <a:rPr lang="en-US" dirty="0" smtClean="0"/>
              <a:t>RMS/</a:t>
            </a:r>
            <a:r>
              <a:rPr lang="en-US" dirty="0" err="1" smtClean="0"/>
              <a:t>sqrt</a:t>
            </a:r>
            <a:r>
              <a:rPr lang="en-US" dirty="0" smtClean="0"/>
              <a:t>(27)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Leon Mualem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40" y="1860593"/>
            <a:ext cx="5051462" cy="3296293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612262" y="3828660"/>
            <a:ext cx="2664085" cy="2510610"/>
            <a:chOff x="2612262" y="3828660"/>
            <a:chExt cx="2664085" cy="2510610"/>
          </a:xfrm>
        </p:grpSpPr>
        <p:grpSp>
          <p:nvGrpSpPr>
            <p:cNvPr id="20" name="Group 19"/>
            <p:cNvGrpSpPr/>
            <p:nvPr/>
          </p:nvGrpSpPr>
          <p:grpSpPr>
            <a:xfrm>
              <a:off x="2613501" y="5053366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11" name="Group 10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8" name="Cube 7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Cube 8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Cube 9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172293" y="5053027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13" name="Cube 12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ube 13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ube 14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17" name="Cube 16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ube 17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ube 18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2612262" y="4447366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22" name="Group 21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31" name="Cube 30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ube 31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Cube 32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172293" y="5053027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28" name="Cube 27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Cube 29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25" name="Cube 24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ube 26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2612262" y="3828660"/>
              <a:ext cx="2662846" cy="1285904"/>
              <a:chOff x="934886" y="4781550"/>
              <a:chExt cx="2662846" cy="1285904"/>
            </a:xfrm>
            <a:solidFill>
              <a:schemeClr val="accent1">
                <a:alpha val="85000"/>
              </a:schemeClr>
            </a:solidFill>
          </p:grpSpPr>
          <p:grpSp>
            <p:nvGrpSpPr>
              <p:cNvPr id="35" name="Group 34"/>
              <p:cNvGrpSpPr/>
              <p:nvPr/>
            </p:nvGrpSpPr>
            <p:grpSpPr>
              <a:xfrm>
                <a:off x="1409700" y="4781550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44" name="Cube 43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ube 44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ube 45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172293" y="5053027"/>
                <a:ext cx="2188032" cy="742958"/>
                <a:chOff x="1409700" y="4781550"/>
                <a:chExt cx="2188032" cy="742958"/>
              </a:xfrm>
              <a:grpFill/>
            </p:grpSpPr>
            <p:sp>
              <p:nvSpPr>
                <p:cNvPr id="41" name="Cube 40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ube 41"/>
                <p:cNvSpPr/>
                <p:nvPr/>
              </p:nvSpPr>
              <p:spPr>
                <a:xfrm>
                  <a:off x="2103666" y="4781558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ube 42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934886" y="5324504"/>
                <a:ext cx="2188032" cy="742950"/>
                <a:chOff x="1409700" y="4781550"/>
                <a:chExt cx="2188032" cy="742950"/>
              </a:xfrm>
              <a:grpFill/>
            </p:grpSpPr>
            <p:sp>
              <p:nvSpPr>
                <p:cNvPr id="38" name="Cube 37"/>
                <p:cNvSpPr/>
                <p:nvPr/>
              </p:nvSpPr>
              <p:spPr>
                <a:xfrm>
                  <a:off x="1409700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Cube 38"/>
                <p:cNvSpPr/>
                <p:nvPr/>
              </p:nvSpPr>
              <p:spPr>
                <a:xfrm>
                  <a:off x="2103666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ube 39"/>
                <p:cNvSpPr/>
                <p:nvPr/>
              </p:nvSpPr>
              <p:spPr>
                <a:xfrm>
                  <a:off x="2797632" y="4781550"/>
                  <a:ext cx="800100" cy="74295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689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773A5D5238174A95A830ED1009C978" ma:contentTypeVersion="10" ma:contentTypeDescription="Create a new document." ma:contentTypeScope="" ma:versionID="56b301c09e55432bb99a23795aeb957c">
  <xsd:schema xmlns:xsd="http://www.w3.org/2001/XMLSchema" xmlns:xs="http://www.w3.org/2001/XMLSchema" xmlns:p="http://schemas.microsoft.com/office/2006/metadata/properties" xmlns:ns3="2f585c8b-a534-42ca-ab6e-8b8a524411c7" xmlns:ns4="ee58e0af-00e8-4205-81c5-4f7807ce4f3d" targetNamespace="http://schemas.microsoft.com/office/2006/metadata/properties" ma:root="true" ma:fieldsID="b85240da44a98acfd80a83ae179707c3" ns3:_="" ns4:_="">
    <xsd:import namespace="2f585c8b-a534-42ca-ab6e-8b8a524411c7"/>
    <xsd:import namespace="ee58e0af-00e8-4205-81c5-4f7807ce4f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85c8b-a534-42ca-ab6e-8b8a524411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8e0af-00e8-4205-81c5-4f7807ce4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60A45-0119-454A-97C3-2CBB288A4B76}">
  <ds:schemaRefs>
    <ds:schemaRef ds:uri="http://purl.org/dc/terms/"/>
    <ds:schemaRef ds:uri="http://schemas.openxmlformats.org/package/2006/metadata/core-properties"/>
    <ds:schemaRef ds:uri="ee58e0af-00e8-4205-81c5-4f7807ce4f3d"/>
    <ds:schemaRef ds:uri="http://purl.org/dc/dcmitype/"/>
    <ds:schemaRef ds:uri="2f585c8b-a534-42ca-ab6e-8b8a524411c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8790E9-A0A5-4636-94EF-BCB8E66A4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31BB55-8E85-4C5B-817D-695D0686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85c8b-a534-42ca-ab6e-8b8a524411c7"/>
    <ds:schemaRef ds:uri="ee58e0af-00e8-4205-81c5-4f7807ce4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51924</TotalTime>
  <Words>1224</Words>
  <Application>Microsoft Office PowerPoint</Application>
  <PresentationFormat>Widescreen</PresentationFormat>
  <Paragraphs>211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Helvetica</vt:lpstr>
      <vt:lpstr>Lucida Grande</vt:lpstr>
      <vt:lpstr>1_Office Theme</vt:lpstr>
      <vt:lpstr>Photon Library Investigations</vt:lpstr>
      <vt:lpstr>Motivation</vt:lpstr>
      <vt:lpstr>Photon Library </vt:lpstr>
      <vt:lpstr>Photon Library </vt:lpstr>
      <vt:lpstr>Some numbers for the problem</vt:lpstr>
      <vt:lpstr>Visibility visualized </vt:lpstr>
      <vt:lpstr>Visibility visualized </vt:lpstr>
      <vt:lpstr>Visibility visualized </vt:lpstr>
      <vt:lpstr>Calculate mean and RMS from a cube at each Z</vt:lpstr>
      <vt:lpstr>Plot Mean/RMS Visibility along z</vt:lpstr>
      <vt:lpstr>Plot Mean/RMS Visibility along z at x=59,y=60</vt:lpstr>
      <vt:lpstr>Plot Mean/RMS Visibility along z at x=59,y=60</vt:lpstr>
      <vt:lpstr>Plot Mean/RMS Visibility along z at x=16,y=60</vt:lpstr>
      <vt:lpstr>Plot Mean/RMS Visibility along z at x=16,y=60</vt:lpstr>
      <vt:lpstr>Conclusions</vt:lpstr>
      <vt:lpstr>Backup – other checks of visibility</vt:lpstr>
      <vt:lpstr>Visibility for one channel </vt:lpstr>
      <vt:lpstr>Photons/voxel/mip for voxels near the beam </vt:lpstr>
      <vt:lpstr>Photons/voxel/mip even closer to beam </vt:lpstr>
      <vt:lpstr>Photons/voxel/mip in a line parallel to cathode </vt:lpstr>
      <vt:lpstr>Photons/voxel/mip in a very small box </vt:lpstr>
      <vt:lpstr>Photons/voxel/mip for a few bar channels </vt:lpstr>
      <vt:lpstr>Photons/voxel/mip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APD Repair Results</dc:title>
  <dc:creator>mualem</dc:creator>
  <cp:lastModifiedBy>Mualem, Leon</cp:lastModifiedBy>
  <cp:revision>387</cp:revision>
  <cp:lastPrinted>2015-01-28T20:37:06Z</cp:lastPrinted>
  <dcterms:created xsi:type="dcterms:W3CDTF">2014-12-15T23:51:26Z</dcterms:created>
  <dcterms:modified xsi:type="dcterms:W3CDTF">2019-11-14T00:37:08Z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0x0101000C773A5D5238174A95A830ED1009C978</vt:lpwstr>
  </property>
</Properties>
</file>