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3" r:id="rId3"/>
    <p:sldId id="258" r:id="rId4"/>
    <p:sldId id="256" r:id="rId5"/>
    <p:sldId id="284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FDD4-D05F-4B2C-A302-0DF068A778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3133E-82A2-4F88-AB21-AB484BF12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45CBD-6A9A-43F4-9188-61DAF25B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98141-3DF2-407C-9C89-B8DF5349A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552EB-5FB9-4B4C-8D00-14619DD0D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3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68E3B-C83E-44DC-8ACC-886CC1DD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D732D-6BAC-49F5-AF2D-7DF3E87975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C794-CAB2-46DE-8CCE-9A7CC0D4B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99062-E049-48E2-A1C1-9EE07AF03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D5197-0BC2-488E-9F41-70265F09E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4BCD4-4131-49EC-9088-E8CB80B3F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AF34C-FBEE-4A4A-A53F-FF8BF716D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8EE80-FBEF-4613-A927-21D1605BD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781D6-4B83-4B95-8648-A902D95F7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C93C3-CB0B-4FD8-8CA0-24AE643C1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7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F0DB0-7438-437E-BB93-DF29FF39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B3512-CCC5-42BC-840E-91505A449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38CEE-447F-46B4-8A3A-FCD6D5A4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1B08A-97C3-4C54-B4DB-25F13740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7F809-2502-41C4-958D-8B365D1ED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2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B4D0-294A-41CF-AD7F-5D0E73255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D6659-4F43-4AD5-8762-13F28AEB4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1A1494-4338-412F-B821-C8554168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F0CF8-22AB-4C7A-8D87-141E193F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E8496-0D7E-4F63-AFBC-FA68BAF2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0801-04F1-4425-829B-70909C9F8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86164-0A61-489A-93DE-367054DE8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D4286-C92A-4832-B601-143AECD67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1EADC-3D8B-4EF6-BEBE-C2EE541CE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08247E-74B3-4115-B2D3-36AAC6F8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2D2BF-5CE7-4380-81B5-F617287A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2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78876-19E8-4ABD-AD4E-F5037B5BC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C35F7-80AE-4912-B454-0EBCB9782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691F0-E9F3-40EB-8050-C1E8919CEF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4B7C3F-1B75-4637-929D-B45A84344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60C8A-2735-481D-8FB7-49EF4F37A6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85AD-5B76-4CFC-B573-C8DE1994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8A89C8-04BF-49EA-9AC2-011E3F43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CBB8F3-7E54-402E-BBE7-EFF611E22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DC678-1B63-4CDD-A9FB-27A1696BD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129F0-779A-409C-BA10-70D61522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BD808-07EB-4506-BAF1-45089F139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91F0D0-F201-41A0-A978-2267B65C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27C62F-8F10-4FF6-9002-1132A541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4FF1B-0861-4607-BB7B-EF37267FC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A8BFF-F0B8-4F66-AB20-AECCB5CF4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7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31EC6-32E3-4E16-B817-795C5640A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5D92-1987-4614-9CA5-F58DEF795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5412B7-757A-4C20-BF3C-D7D7D7D629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35FAC-0EBE-4726-81C6-43DC084AA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74859-12E6-4C20-81B4-BB266AA4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60A06-DC13-4C0C-8B5C-179A7CF6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1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5DE2-B458-4B6B-801E-914CFF406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BCE6AA-8209-476A-B5C2-503D6C6C62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5E675B-D240-4511-ADA5-843986C25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D8A3B-120E-4164-A6F6-8AF79A50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C3A0B-2739-4AC9-A349-6F010FF2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BBEBC-A391-453C-AC3C-8ADCC629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4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E0A43-2D34-4160-946D-4AE33A4E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76585-BCA5-4FA2-ADB0-BEE28BCCE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11E05-6E19-445D-94DA-4F39952EE7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865B-CEC0-44D3-A56B-0109CD5F3038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D9B21-AC25-41BF-9C69-A8A878879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CE79B-1457-4642-99EA-B2EE335FC2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0AE36-3BEB-49CE-A7D3-88B488A9A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40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06DF59-E375-498C-8197-198CC09B16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173" y="349008"/>
            <a:ext cx="4791298" cy="641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7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>
            <a:extLst>
              <a:ext uri="{FF2B5EF4-FFF2-40B4-BE49-F238E27FC236}">
                <a16:creationId xmlns:a16="http://schemas.microsoft.com/office/drawing/2014/main" id="{47C7EC6A-C28C-4AAE-92F1-F74CE88EC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31" y="1750680"/>
            <a:ext cx="4494547" cy="360987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795FDFF-EEBB-4FA9-A7E6-39F3F04DED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6841789"/>
                  </p:ext>
                </p:extLst>
              </p:nvPr>
            </p:nvGraphicFramePr>
            <p:xfrm>
              <a:off x="5881638" y="5417356"/>
              <a:ext cx="364500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134">
                      <a:extLst>
                        <a:ext uri="{9D8B030D-6E8A-4147-A177-3AD203B41FA5}">
                          <a16:colId xmlns:a16="http://schemas.microsoft.com/office/drawing/2014/main" val="592725179"/>
                        </a:ext>
                      </a:extLst>
                    </a:gridCol>
                    <a:gridCol w="763259">
                      <a:extLst>
                        <a:ext uri="{9D8B030D-6E8A-4147-A177-3AD203B41FA5}">
                          <a16:colId xmlns:a16="http://schemas.microsoft.com/office/drawing/2014/main" val="868590466"/>
                        </a:ext>
                      </a:extLst>
                    </a:gridCol>
                    <a:gridCol w="1125997">
                      <a:extLst>
                        <a:ext uri="{9D8B030D-6E8A-4147-A177-3AD203B41FA5}">
                          <a16:colId xmlns:a16="http://schemas.microsoft.com/office/drawing/2014/main" val="2437432060"/>
                        </a:ext>
                      </a:extLst>
                    </a:gridCol>
                    <a:gridCol w="876615">
                      <a:extLst>
                        <a:ext uri="{9D8B030D-6E8A-4147-A177-3AD203B41FA5}">
                          <a16:colId xmlns:a16="http://schemas.microsoft.com/office/drawing/2014/main" val="1968612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/>
                            <a:t>R/Q</a:t>
                          </a:r>
                          <a:r>
                            <a:rPr lang="en-US" sz="1600" b="1" i="1" dirty="0"/>
                            <a:t>, </a:t>
                          </a:r>
                          <a:r>
                            <a:rPr lang="el-GR" sz="1400" b="1" i="1" dirty="0"/>
                            <a:t>Ω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/>
                            <a:t>G</a:t>
                          </a:r>
                          <a:r>
                            <a:rPr lang="en-US" sz="1600" b="1" i="1" dirty="0"/>
                            <a:t>, </a:t>
                          </a:r>
                          <a:r>
                            <a:rPr lang="el-GR" sz="1400" b="1" i="1" dirty="0"/>
                            <a:t>Ω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  <m:t>𝑬</m:t>
                                  </m:r>
                                </m:e>
                                <m:sub>
                                  <m: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1" i="1" dirty="0"/>
                            <a:t>, </a:t>
                          </a:r>
                          <a:r>
                            <a:rPr lang="en-US" sz="1400" b="1" i="1" dirty="0"/>
                            <a:t>MV/m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  <m:t>𝑯</m:t>
                                  </m:r>
                                </m:e>
                                <m:sub>
                                  <m:r>
                                    <a:rPr lang="en-US" sz="1600" b="1" i="1" dirty="0" smtClean="0"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600" b="1" i="1" dirty="0"/>
                            <a:t>, </a:t>
                          </a:r>
                          <a:r>
                            <a:rPr lang="en-US" sz="1400" b="1" i="1" dirty="0" err="1"/>
                            <a:t>mT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9927449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178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197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15.2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25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67624742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D795FDFF-EEBB-4FA9-A7E6-39F3F04DEDB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6841789"/>
                  </p:ext>
                </p:extLst>
              </p:nvPr>
            </p:nvGraphicFramePr>
            <p:xfrm>
              <a:off x="5881638" y="5417356"/>
              <a:ext cx="3645005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79134">
                      <a:extLst>
                        <a:ext uri="{9D8B030D-6E8A-4147-A177-3AD203B41FA5}">
                          <a16:colId xmlns:a16="http://schemas.microsoft.com/office/drawing/2014/main" val="592725179"/>
                        </a:ext>
                      </a:extLst>
                    </a:gridCol>
                    <a:gridCol w="763259">
                      <a:extLst>
                        <a:ext uri="{9D8B030D-6E8A-4147-A177-3AD203B41FA5}">
                          <a16:colId xmlns:a16="http://schemas.microsoft.com/office/drawing/2014/main" val="868590466"/>
                        </a:ext>
                      </a:extLst>
                    </a:gridCol>
                    <a:gridCol w="1125997">
                      <a:extLst>
                        <a:ext uri="{9D8B030D-6E8A-4147-A177-3AD203B41FA5}">
                          <a16:colId xmlns:a16="http://schemas.microsoft.com/office/drawing/2014/main" val="2437432060"/>
                        </a:ext>
                      </a:extLst>
                    </a:gridCol>
                    <a:gridCol w="876615">
                      <a:extLst>
                        <a:ext uri="{9D8B030D-6E8A-4147-A177-3AD203B41FA5}">
                          <a16:colId xmlns:a16="http://schemas.microsoft.com/office/drawing/2014/main" val="19686128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/>
                            <a:t>R/Q</a:t>
                          </a:r>
                          <a:r>
                            <a:rPr lang="en-US" sz="1600" b="1" i="1" dirty="0"/>
                            <a:t>, </a:t>
                          </a:r>
                          <a:r>
                            <a:rPr lang="el-GR" sz="1400" b="1" i="1" dirty="0"/>
                            <a:t>Ω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i="1" dirty="0"/>
                            <a:t>G</a:t>
                          </a:r>
                          <a:r>
                            <a:rPr lang="en-US" sz="1600" b="1" i="1" dirty="0"/>
                            <a:t>, </a:t>
                          </a:r>
                          <a:r>
                            <a:rPr lang="el-GR" sz="1400" b="1" i="1" dirty="0"/>
                            <a:t>Ω</a:t>
                          </a:r>
                          <a:endParaRPr lang="en-US" sz="1600" b="1" i="1" dirty="0"/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146486" t="-6452" r="-80000" b="-1193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3"/>
                          <a:stretch>
                            <a:fillRect l="-316667" t="-6452" r="-2778" b="-1193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9274496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178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197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15.2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/>
                            <a:t>25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676247425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Title 28">
            <a:extLst>
              <a:ext uri="{FF2B5EF4-FFF2-40B4-BE49-F238E27FC236}">
                <a16:creationId xmlns:a16="http://schemas.microsoft.com/office/drawing/2014/main" id="{888EF27A-45D4-4CB9-9BF7-F6AF0EF9F27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6489" y="160442"/>
            <a:ext cx="3957633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Cavity RF design 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7962FB-4EAF-440C-9F3F-BBBD41914900}"/>
                  </a:ext>
                </a:extLst>
              </p:cNvPr>
              <p:cNvSpPr txBox="1"/>
              <p:nvPr/>
            </p:nvSpPr>
            <p:spPr>
              <a:xfrm>
                <a:off x="5077199" y="4730981"/>
                <a:ext cx="5556127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</a:t>
                </a:r>
                <a:r>
                  <a:rPr lang="en-US" sz="2000" dirty="0"/>
                  <a:t> </a:t>
                </a:r>
                <a:r>
                  <a:rPr lang="en-US" dirty="0"/>
                  <a:t>= </a:t>
                </a:r>
                <a:r>
                  <a:rPr lang="en-US" sz="2700" u="sng" dirty="0">
                    <a:solidFill>
                      <a:srgbClr val="FF0000"/>
                    </a:solidFill>
                  </a:rPr>
                  <a:t>1.6</a:t>
                </a:r>
                <a:r>
                  <a:rPr lang="en-US" u="sng" dirty="0">
                    <a:solidFill>
                      <a:srgbClr val="FF0000"/>
                    </a:solidFill>
                  </a:rPr>
                  <a:t> MeV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𝑙𝑜𝑠𝑠</m:t>
                        </m:r>
                      </m:sub>
                    </m:sSub>
                  </m:oMath>
                </a14:m>
                <a:r>
                  <a:rPr lang="en-US" dirty="0"/>
                  <a:t> [</a:t>
                </a:r>
                <a:r>
                  <a:rPr lang="en-US" i="1" dirty="0"/>
                  <a:t>W</a:t>
                </a:r>
                <a:r>
                  <a:rPr lang="en-US" dirty="0"/>
                  <a:t>] ~ 0.073*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[</a:t>
                </a:r>
                <a:r>
                  <a:rPr lang="en-US" i="1" dirty="0"/>
                  <a:t>n</a:t>
                </a:r>
                <a:r>
                  <a:rPr lang="el-GR" b="1" i="1" dirty="0"/>
                  <a:t>Ω</a:t>
                </a:r>
                <a:r>
                  <a:rPr lang="en-US" dirty="0"/>
                  <a:t>]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47962FB-4EAF-440C-9F3F-BBBD41914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199" y="4730981"/>
                <a:ext cx="5556127" cy="507831"/>
              </a:xfrm>
              <a:prstGeom prst="rect">
                <a:avLst/>
              </a:prstGeom>
              <a:blipFill>
                <a:blip r:embed="rId4"/>
                <a:stretch>
                  <a:fillRect t="-10843" b="-32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B62AD2-F53A-4810-9EA7-1C1A42820D88}"/>
                  </a:ext>
                </a:extLst>
              </p:cNvPr>
              <p:cNvSpPr txBox="1"/>
              <p:nvPr/>
            </p:nvSpPr>
            <p:spPr>
              <a:xfrm>
                <a:off x="6069806" y="4294545"/>
                <a:ext cx="294966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𝑙𝑜𝑠𝑠</m:t>
                        </m:r>
                      </m:sub>
                    </m:sSub>
                  </m:oMath>
                </a14:m>
                <a:r>
                  <a:rPr lang="en-US" sz="2000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p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pt-BR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i="1" dirty="0"/>
                  <a:t>(R/Q)∙G</a:t>
                </a:r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AB62AD2-F53A-4810-9EA7-1C1A42820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806" y="4294545"/>
                <a:ext cx="2949665" cy="400110"/>
              </a:xfrm>
              <a:prstGeom prst="rect">
                <a:avLst/>
              </a:prstGeom>
              <a:blipFill>
                <a:blip r:embed="rId5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EE548FC-8509-4FCF-8173-03B99BB84BB8}"/>
              </a:ext>
            </a:extLst>
          </p:cNvPr>
          <p:cNvSpPr txBox="1"/>
          <p:nvPr/>
        </p:nvSpPr>
        <p:spPr>
          <a:xfrm>
            <a:off x="8489875" y="1214290"/>
            <a:ext cx="865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H-Field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3C2A58-A5A2-4C52-93D8-6FB3EA759EAC}"/>
              </a:ext>
            </a:extLst>
          </p:cNvPr>
          <p:cNvSpPr txBox="1"/>
          <p:nvPr/>
        </p:nvSpPr>
        <p:spPr>
          <a:xfrm>
            <a:off x="7704141" y="2639026"/>
            <a:ext cx="97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FCB95F-A5EB-475D-A055-F72340788AED}"/>
              </a:ext>
            </a:extLst>
          </p:cNvPr>
          <p:cNvSpPr txBox="1"/>
          <p:nvPr/>
        </p:nvSpPr>
        <p:spPr>
          <a:xfrm>
            <a:off x="8524651" y="2646510"/>
            <a:ext cx="973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45%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BEFE78A-586E-4C82-9920-511AAD71CB15}"/>
              </a:ext>
            </a:extLst>
          </p:cNvPr>
          <p:cNvCxnSpPr>
            <a:cxnSpLocks/>
          </p:cNvCxnSpPr>
          <p:nvPr/>
        </p:nvCxnSpPr>
        <p:spPr>
          <a:xfrm>
            <a:off x="2957268" y="3052318"/>
            <a:ext cx="0" cy="9759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3B7405-924C-45EA-99D8-40559E4097A3}"/>
                  </a:ext>
                </a:extLst>
              </p:cNvPr>
              <p:cNvSpPr txBox="1"/>
              <p:nvPr/>
            </p:nvSpPr>
            <p:spPr>
              <a:xfrm>
                <a:off x="1497905" y="3559701"/>
                <a:ext cx="15463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i="1" dirty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200" dirty="0"/>
                  <a:t> = 212 mm</a:t>
                </a: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3B7405-924C-45EA-99D8-40559E4097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7905" y="3559701"/>
                <a:ext cx="1546302" cy="276999"/>
              </a:xfrm>
              <a:prstGeom prst="rect">
                <a:avLst/>
              </a:prstGeom>
              <a:blipFill>
                <a:blip r:embed="rId6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>
            <a:extLst>
              <a:ext uri="{FF2B5EF4-FFF2-40B4-BE49-F238E27FC236}">
                <a16:creationId xmlns:a16="http://schemas.microsoft.com/office/drawing/2014/main" id="{63BA32B8-CA33-4213-8BD9-8458576C42D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 flipV="1">
            <a:off x="5674725" y="-411963"/>
            <a:ext cx="1622750" cy="3301617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5BD8621-3AC4-45D3-AD54-90D40CC488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 flipV="1">
            <a:off x="9109901" y="-502096"/>
            <a:ext cx="1668070" cy="3423150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A8FB980-0F2F-46FB-A127-6D6796266DCC}"/>
              </a:ext>
            </a:extLst>
          </p:cNvPr>
          <p:cNvCxnSpPr>
            <a:cxnSpLocks/>
          </p:cNvCxnSpPr>
          <p:nvPr/>
        </p:nvCxnSpPr>
        <p:spPr>
          <a:xfrm>
            <a:off x="1011080" y="3547743"/>
            <a:ext cx="194618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A4F71DD-3A8A-4520-8F7B-2A4D1DC0111F}"/>
              </a:ext>
            </a:extLst>
          </p:cNvPr>
          <p:cNvCxnSpPr>
            <a:cxnSpLocks/>
          </p:cNvCxnSpPr>
          <p:nvPr/>
        </p:nvCxnSpPr>
        <p:spPr>
          <a:xfrm>
            <a:off x="292329" y="3547743"/>
            <a:ext cx="71875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4C661DE-256C-42D8-B6AE-98B51B148101}"/>
              </a:ext>
            </a:extLst>
          </p:cNvPr>
          <p:cNvSpPr txBox="1"/>
          <p:nvPr/>
        </p:nvSpPr>
        <p:spPr>
          <a:xfrm>
            <a:off x="651704" y="3032539"/>
            <a:ext cx="1161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Ø = 100 mm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0C76A17-74A9-4B22-9959-9D9C34151897}"/>
              </a:ext>
            </a:extLst>
          </p:cNvPr>
          <p:cNvSpPr txBox="1"/>
          <p:nvPr/>
        </p:nvSpPr>
        <p:spPr>
          <a:xfrm>
            <a:off x="2964131" y="3056880"/>
            <a:ext cx="11615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Ø = 110 mm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DAD4A9D-FDE6-4CC4-9B31-1C6051444000}"/>
                  </a:ext>
                </a:extLst>
              </p:cNvPr>
              <p:cNvSpPr txBox="1"/>
              <p:nvPr/>
            </p:nvSpPr>
            <p:spPr>
              <a:xfrm>
                <a:off x="237929" y="3558944"/>
                <a:ext cx="15463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1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200" dirty="0"/>
                  <a:t> = 83.6 mm</a:t>
                </a: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7DAD4A9D-FDE6-4CC4-9B31-1C6051444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929" y="3558944"/>
                <a:ext cx="1546302" cy="276999"/>
              </a:xfrm>
              <a:prstGeom prst="rect">
                <a:avLst/>
              </a:prstGeom>
              <a:blipFill>
                <a:blip r:embed="rId9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213D19BF-C953-4A21-852F-4F9211F096C4}"/>
              </a:ext>
            </a:extLst>
          </p:cNvPr>
          <p:cNvSpPr txBox="1"/>
          <p:nvPr/>
        </p:nvSpPr>
        <p:spPr>
          <a:xfrm>
            <a:off x="268031" y="3766170"/>
            <a:ext cx="1173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Scale 0.35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98E2EC4-6D44-4268-B990-3279E9BB10F4}"/>
              </a:ext>
            </a:extLst>
          </p:cNvPr>
          <p:cNvSpPr txBox="1"/>
          <p:nvPr/>
        </p:nvSpPr>
        <p:spPr>
          <a:xfrm>
            <a:off x="1512994" y="3766169"/>
            <a:ext cx="11738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/>
              <a:t>β</a:t>
            </a:r>
            <a:r>
              <a:rPr lang="en-US" sz="1200" dirty="0"/>
              <a:t> = 0.92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77F578E6-48A3-4B86-90D5-370F7BAB56C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60907" y="2087733"/>
            <a:ext cx="5766836" cy="1998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859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380964-9D9F-45C1-86ED-784C8992C9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9136" y="272034"/>
            <a:ext cx="8385089" cy="424855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6A39E09-138D-43B6-B2EA-B4567FB02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136" y="4015708"/>
            <a:ext cx="4197189" cy="2842292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B37595-9A4B-43CC-9EDE-F6B7A1D5B7AF}"/>
              </a:ext>
            </a:extLst>
          </p:cNvPr>
          <p:cNvCxnSpPr>
            <a:cxnSpLocks/>
          </p:cNvCxnSpPr>
          <p:nvPr/>
        </p:nvCxnSpPr>
        <p:spPr>
          <a:xfrm flipV="1">
            <a:off x="5000950" y="4811323"/>
            <a:ext cx="0" cy="1540565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3B9342-170F-4278-B846-6C14E4BAFBD2}"/>
                  </a:ext>
                </a:extLst>
              </p:cNvPr>
              <p:cNvSpPr txBox="1"/>
              <p:nvPr/>
            </p:nvSpPr>
            <p:spPr>
              <a:xfrm>
                <a:off x="5000950" y="5408745"/>
                <a:ext cx="8850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𝑖𝑟𝑖𝑠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A3B9342-170F-4278-B846-6C14E4BAFB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950" y="5408745"/>
                <a:ext cx="885050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ED08A0-4559-4CD5-AA8C-64750C4FBFC7}"/>
              </a:ext>
            </a:extLst>
          </p:cNvPr>
          <p:cNvCxnSpPr/>
          <p:nvPr/>
        </p:nvCxnSpPr>
        <p:spPr>
          <a:xfrm>
            <a:off x="4106430" y="6242557"/>
            <a:ext cx="894520" cy="0"/>
          </a:xfrm>
          <a:prstGeom prst="straightConnector1">
            <a:avLst/>
          </a:prstGeom>
          <a:ln w="31750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72ABF28-6FC2-4D3F-91DE-6DB1C7214C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3921" y="3959403"/>
            <a:ext cx="3590304" cy="28443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81F77BC-233A-4E02-B796-86A143374C5E}"/>
              </a:ext>
            </a:extLst>
          </p:cNvPr>
          <p:cNvSpPr txBox="1"/>
          <p:nvPr/>
        </p:nvSpPr>
        <p:spPr>
          <a:xfrm>
            <a:off x="4390377" y="5729276"/>
            <a:ext cx="545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ED0E685-ED75-4D2A-B597-94D126B5ECAB}"/>
              </a:ext>
            </a:extLst>
          </p:cNvPr>
          <p:cNvSpPr txBox="1"/>
          <p:nvPr/>
        </p:nvSpPr>
        <p:spPr>
          <a:xfrm>
            <a:off x="7255565" y="272034"/>
            <a:ext cx="4651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¼ of solid model for MICHELLE</a:t>
            </a:r>
          </a:p>
        </p:txBody>
      </p:sp>
    </p:spTree>
    <p:extLst>
      <p:ext uri="{BB962C8B-B14F-4D97-AF65-F5344CB8AC3E}">
        <p14:creationId xmlns:p14="http://schemas.microsoft.com/office/powerpoint/2010/main" val="1778427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FF3680A-F778-4EE1-8AAD-3CC710D8C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2221" y="478620"/>
            <a:ext cx="5633060" cy="304690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4BC179-E24B-451A-B438-75FB51530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541" y="2382394"/>
            <a:ext cx="4991943" cy="43394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5626C40-2DE4-46D3-BD55-6DF9FE8D8C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237" y="221317"/>
            <a:ext cx="5766836" cy="199893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E0BDAB7-D2E3-4B5C-8438-0C6A41B39D87}"/>
              </a:ext>
            </a:extLst>
          </p:cNvPr>
          <p:cNvCxnSpPr>
            <a:cxnSpLocks/>
          </p:cNvCxnSpPr>
          <p:nvPr/>
        </p:nvCxnSpPr>
        <p:spPr>
          <a:xfrm>
            <a:off x="550789" y="5684108"/>
            <a:ext cx="2957724" cy="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35CD79-6641-42FA-8E86-10BC7707C8EA}"/>
              </a:ext>
            </a:extLst>
          </p:cNvPr>
          <p:cNvCxnSpPr>
            <a:cxnSpLocks/>
          </p:cNvCxnSpPr>
          <p:nvPr/>
        </p:nvCxnSpPr>
        <p:spPr>
          <a:xfrm flipV="1">
            <a:off x="3419688" y="6240840"/>
            <a:ext cx="0" cy="381058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D223BB5-88F3-4F05-AD03-C8DAC064C0BE}"/>
              </a:ext>
            </a:extLst>
          </p:cNvPr>
          <p:cNvSpPr txBox="1"/>
          <p:nvPr/>
        </p:nvSpPr>
        <p:spPr>
          <a:xfrm>
            <a:off x="2632450" y="624752"/>
            <a:ext cx="1113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530 V/m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F68A51-ABB6-493D-A576-324DB6C139E5}"/>
              </a:ext>
            </a:extLst>
          </p:cNvPr>
          <p:cNvSpPr txBox="1"/>
          <p:nvPr/>
        </p:nvSpPr>
        <p:spPr>
          <a:xfrm>
            <a:off x="6305618" y="2489229"/>
            <a:ext cx="8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10 V/m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C90EB92-DCB1-410A-BE18-AB946B53B6CD}"/>
              </a:ext>
            </a:extLst>
          </p:cNvPr>
          <p:cNvSpPr txBox="1"/>
          <p:nvPr/>
        </p:nvSpPr>
        <p:spPr>
          <a:xfrm>
            <a:off x="6305618" y="2664650"/>
            <a:ext cx="8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 4 V/m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AF344A4-8CB2-4923-973A-1EEDEC2629C7}"/>
              </a:ext>
            </a:extLst>
          </p:cNvPr>
          <p:cNvCxnSpPr/>
          <p:nvPr/>
        </p:nvCxnSpPr>
        <p:spPr>
          <a:xfrm flipV="1">
            <a:off x="4502425" y="5148470"/>
            <a:ext cx="0" cy="1461052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BB71BF-5AD0-4DAC-94E9-2C2C91FCB0BB}"/>
                  </a:ext>
                </a:extLst>
              </p:cNvPr>
              <p:cNvSpPr txBox="1"/>
              <p:nvPr/>
            </p:nvSpPr>
            <p:spPr>
              <a:xfrm>
                <a:off x="4502425" y="5745892"/>
                <a:ext cx="88505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𝑖𝑟𝑖𝑠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BB71BF-5AD0-4DAC-94E9-2C2C91FCB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425" y="5745892"/>
                <a:ext cx="88505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D43FE8-24AC-4C0B-ABDB-6E4A69E3BB4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1649627" y="2002073"/>
            <a:ext cx="4372594" cy="3682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C971193C-5748-4C37-9DBC-61F5579CCA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22220" y="3670321"/>
            <a:ext cx="5686239" cy="305151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263805B-2462-4CB2-8373-F9503C30AA16}"/>
              </a:ext>
            </a:extLst>
          </p:cNvPr>
          <p:cNvCxnSpPr>
            <a:cxnSpLocks/>
            <a:endCxn id="13" idx="1"/>
          </p:cNvCxnSpPr>
          <p:nvPr/>
        </p:nvCxnSpPr>
        <p:spPr>
          <a:xfrm flipV="1">
            <a:off x="3419688" y="5196079"/>
            <a:ext cx="2602532" cy="122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F71B062-6CC3-42D6-9372-962B5BFF3FE7}"/>
              </a:ext>
            </a:extLst>
          </p:cNvPr>
          <p:cNvCxnSpPr>
            <a:cxnSpLocks/>
          </p:cNvCxnSpPr>
          <p:nvPr/>
        </p:nvCxnSpPr>
        <p:spPr>
          <a:xfrm flipV="1">
            <a:off x="1089896" y="5669953"/>
            <a:ext cx="0" cy="939569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E8078E8-2EAF-4507-BA9C-C53905DEC69F}"/>
              </a:ext>
            </a:extLst>
          </p:cNvPr>
          <p:cNvSpPr txBox="1"/>
          <p:nvPr/>
        </p:nvSpPr>
        <p:spPr>
          <a:xfrm>
            <a:off x="641850" y="5402302"/>
            <a:ext cx="8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1.93 mm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85F1007-6E72-4124-B1C8-0479C9EF0DD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6806" y="3660196"/>
            <a:ext cx="931133" cy="2578139"/>
          </a:xfrm>
          <a:prstGeom prst="rect">
            <a:avLst/>
          </a:prstGeom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AA20E3A-6D8B-49FF-82AF-47EB303A16C6}"/>
              </a:ext>
            </a:extLst>
          </p:cNvPr>
          <p:cNvCxnSpPr>
            <a:cxnSpLocks/>
          </p:cNvCxnSpPr>
          <p:nvPr/>
        </p:nvCxnSpPr>
        <p:spPr>
          <a:xfrm flipV="1">
            <a:off x="10263272" y="5175132"/>
            <a:ext cx="0" cy="964605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F85808-9655-4569-B7C7-DECE38448C3A}"/>
              </a:ext>
            </a:extLst>
          </p:cNvPr>
          <p:cNvCxnSpPr/>
          <p:nvPr/>
        </p:nvCxnSpPr>
        <p:spPr>
          <a:xfrm>
            <a:off x="10263272" y="5684108"/>
            <a:ext cx="19672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53C671-2E9C-4943-9A0A-004AB8D9B58C}"/>
                  </a:ext>
                </a:extLst>
              </p:cNvPr>
              <p:cNvSpPr txBox="1"/>
              <p:nvPr/>
            </p:nvSpPr>
            <p:spPr>
              <a:xfrm>
                <a:off x="6295589" y="5193773"/>
                <a:ext cx="332033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>
                    <a:solidFill>
                      <a:srgbClr val="FF0000"/>
                    </a:solidFill>
                  </a:rPr>
                  <a:t>1.6 MeV</a:t>
                </a:r>
                <a:r>
                  <a:rPr lang="en-US" dirty="0"/>
                  <a:t>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~10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𝑀𝑉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𝐷𝐶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300</a:t>
                </a: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V</a:t>
                </a:r>
              </a:p>
              <a:p>
                <a:pPr algn="ctr"/>
                <a:r>
                  <a:rPr lang="en-US" dirty="0"/>
                  <a:t>4 V/m, d = 150 microns : </a:t>
                </a:r>
                <a:r>
                  <a:rPr lang="en-US" b="1" dirty="0">
                    <a:solidFill>
                      <a:srgbClr val="FF0000"/>
                    </a:solidFill>
                  </a:rPr>
                  <a:t>V = 12 V</a:t>
                </a:r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353C671-2E9C-4943-9A0A-004AB8D9B5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589" y="5193773"/>
                <a:ext cx="3320339" cy="923330"/>
              </a:xfrm>
              <a:prstGeom prst="rect">
                <a:avLst/>
              </a:prstGeom>
              <a:blipFill>
                <a:blip r:embed="rId8"/>
                <a:stretch>
                  <a:fillRect l="-919" t="-3974" r="-735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77E49755-BEC1-41F0-BE84-91B9181154BC}"/>
              </a:ext>
            </a:extLst>
          </p:cNvPr>
          <p:cNvSpPr txBox="1"/>
          <p:nvPr/>
        </p:nvSpPr>
        <p:spPr>
          <a:xfrm>
            <a:off x="10249149" y="5739585"/>
            <a:ext cx="13055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 = 150 microns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94DC1F9-34D1-439A-BE99-766B62256ABE}"/>
              </a:ext>
            </a:extLst>
          </p:cNvPr>
          <p:cNvCxnSpPr/>
          <p:nvPr/>
        </p:nvCxnSpPr>
        <p:spPr>
          <a:xfrm>
            <a:off x="152237" y="3960341"/>
            <a:ext cx="419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721A81B-87B4-4D1F-A1A6-965155940CE5}"/>
              </a:ext>
            </a:extLst>
          </p:cNvPr>
          <p:cNvSpPr txBox="1"/>
          <p:nvPr/>
        </p:nvSpPr>
        <p:spPr>
          <a:xfrm>
            <a:off x="802398" y="3775675"/>
            <a:ext cx="148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Lumped port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B5C258-A0E8-43EC-8F73-58FD257ECC3D}"/>
                  </a:ext>
                </a:extLst>
              </p:cNvPr>
              <p:cNvSpPr txBox="1"/>
              <p:nvPr/>
            </p:nvSpPr>
            <p:spPr>
              <a:xfrm>
                <a:off x="986758" y="3101004"/>
                <a:ext cx="20857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Log scale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𝐹𝑖𝑒𝑙𝑑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BB5C258-A0E8-43EC-8F73-58FD257ECC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6758" y="3101004"/>
                <a:ext cx="2085786" cy="369332"/>
              </a:xfrm>
              <a:prstGeom prst="rect">
                <a:avLst/>
              </a:prstGeom>
              <a:blipFill>
                <a:blip r:embed="rId9"/>
                <a:stretch>
                  <a:fillRect l="-263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CCE0A867-0CCE-4D62-AFBC-10EF652C5EE6}"/>
              </a:ext>
            </a:extLst>
          </p:cNvPr>
          <p:cNvCxnSpPr>
            <a:cxnSpLocks/>
          </p:cNvCxnSpPr>
          <p:nvPr/>
        </p:nvCxnSpPr>
        <p:spPr>
          <a:xfrm flipV="1">
            <a:off x="693152" y="2460899"/>
            <a:ext cx="0" cy="416100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6DA318D5-1438-433B-A9C8-90A534CF4D60}"/>
              </a:ext>
            </a:extLst>
          </p:cNvPr>
          <p:cNvSpPr txBox="1"/>
          <p:nvPr/>
        </p:nvSpPr>
        <p:spPr>
          <a:xfrm>
            <a:off x="625239" y="2460899"/>
            <a:ext cx="8826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8.5 mm</a:t>
            </a:r>
          </a:p>
        </p:txBody>
      </p:sp>
    </p:spTree>
    <p:extLst>
      <p:ext uri="{BB962C8B-B14F-4D97-AF65-F5344CB8AC3E}">
        <p14:creationId xmlns:p14="http://schemas.microsoft.com/office/powerpoint/2010/main" val="238641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9A2500-AA06-433B-8151-4DBD9FBE3D3D}"/>
              </a:ext>
            </a:extLst>
          </p:cNvPr>
          <p:cNvSpPr txBox="1"/>
          <p:nvPr/>
        </p:nvSpPr>
        <p:spPr>
          <a:xfrm>
            <a:off x="3457250" y="118663"/>
            <a:ext cx="4370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MICHELLE results. Not matched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222FD-BC4B-4A5F-B214-58FB7C2EC2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793" y="684581"/>
            <a:ext cx="9046348" cy="60547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2D32E28-8AEA-42DD-80FD-F2CFE0B3801F}"/>
                  </a:ext>
                </a:extLst>
              </p:cNvPr>
              <p:cNvSpPr/>
              <p:nvPr/>
            </p:nvSpPr>
            <p:spPr>
              <a:xfrm>
                <a:off x="1618107" y="5437744"/>
                <a:ext cx="226279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𝑎𝑣𝑒𝑟𝑎𝑔𝑒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1.65 MeV</a:t>
                </a:r>
                <a:endParaRPr lang="en-US" dirty="0"/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C2D32E28-8AEA-42DD-80FD-F2CFE0B3801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107" y="5437744"/>
                <a:ext cx="2262799" cy="400110"/>
              </a:xfrm>
              <a:prstGeom prst="rect">
                <a:avLst/>
              </a:prstGeom>
              <a:blipFill>
                <a:blip r:embed="rId3"/>
                <a:stretch>
                  <a:fillRect t="-10606" r="-1882" b="-2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24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154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  <vt:lpstr>Cavity RF design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V. Gonin x6769 13136N</dc:creator>
  <cp:lastModifiedBy>Ivan V. Gonin x6769 13136N</cp:lastModifiedBy>
  <cp:revision>27</cp:revision>
  <cp:lastPrinted>2019-11-18T18:26:00Z</cp:lastPrinted>
  <dcterms:created xsi:type="dcterms:W3CDTF">2019-11-18T18:20:07Z</dcterms:created>
  <dcterms:modified xsi:type="dcterms:W3CDTF">2019-11-19T16:37:20Z</dcterms:modified>
</cp:coreProperties>
</file>