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"/>
  </p:notesMasterIdLst>
  <p:sldIdLst>
    <p:sldId id="1913" r:id="rId2"/>
    <p:sldId id="191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1187" autoAdjust="0"/>
    <p:restoredTop sz="99049" autoAdjust="0"/>
  </p:normalViewPr>
  <p:slideViewPr>
    <p:cSldViewPr snapToGrid="0" snapToObjects="1">
      <p:cViewPr>
        <p:scale>
          <a:sx n="100" d="100"/>
          <a:sy n="100" d="100"/>
        </p:scale>
        <p:origin x="1384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73F9E-DA4D-974B-BB6B-560041FE3C02}" type="datetimeFigureOut">
              <a:rPr lang="en-US" smtClean="0"/>
              <a:t>11/16/19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40732-AC61-3E4B-A4D5-56F7DB699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79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November 16,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411990"/>
            <a:ext cx="7861300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Dan Hooper</a:t>
            </a:r>
            <a:endParaRPr lang="en-US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3701" y="1235229"/>
            <a:ext cx="5067299" cy="5920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folHlink"/>
              </a:buClr>
              <a:buFont typeface="Wingdings" charset="0"/>
              <a:buNone/>
            </a:pPr>
            <a:endParaRPr lang="en-US" sz="2000" dirty="0" smtClean="0"/>
          </a:p>
          <a:p>
            <a:pPr marL="0" indent="0">
              <a:buClr>
                <a:schemeClr val="folHlink"/>
              </a:buClr>
              <a:buNone/>
            </a:pPr>
            <a:r>
              <a:rPr lang="en-US" sz="2000" b="1" dirty="0" smtClean="0"/>
              <a:t>My research interests</a:t>
            </a:r>
          </a:p>
          <a:p>
            <a:pPr marL="0" indent="0">
              <a:buClr>
                <a:schemeClr val="folHlink"/>
              </a:buClr>
              <a:buNone/>
            </a:pPr>
            <a:endParaRPr lang="en-US" sz="2000" dirty="0"/>
          </a:p>
          <a:p>
            <a:pPr marL="0" indent="0">
              <a:buClr>
                <a:schemeClr val="folHlink"/>
              </a:buClr>
              <a:buNone/>
            </a:pPr>
            <a:r>
              <a:rPr lang="en-US" sz="2000" b="1" dirty="0" smtClean="0"/>
              <a:t>A few of my most recent papers: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/>
              <a:t>-</a:t>
            </a:r>
            <a:r>
              <a:rPr lang="en-US" sz="2000" dirty="0" smtClean="0"/>
              <a:t> Z’ Mediated WIMPs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 smtClean="0"/>
              <a:t>- Annihilation signatures of hidden sector dark matter in early-forming </a:t>
            </a:r>
            <a:r>
              <a:rPr lang="en-US" sz="2000" dirty="0" err="1" smtClean="0"/>
              <a:t>microhalos</a:t>
            </a:r>
            <a:endParaRPr lang="en-US" sz="2000" dirty="0" smtClean="0"/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 smtClean="0"/>
              <a:t>- Dark matter and dark radiation as   Hawking radiation from primordial black holes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Superheavy</a:t>
            </a:r>
            <a:r>
              <a:rPr lang="en-US" sz="2000" dirty="0" smtClean="0"/>
              <a:t> dark matter and ANITA’s anomalous events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en-US" sz="2000" dirty="0" smtClean="0"/>
              <a:t>-A Robust Excess of Cosmic-Ray Antiprotons: Implications for dark matter</a:t>
            </a:r>
          </a:p>
          <a:p>
            <a:pPr marL="0" indent="0">
              <a:buClr>
                <a:schemeClr val="folHlink"/>
              </a:buClr>
              <a:buNone/>
            </a:pPr>
            <a:endParaRPr lang="en-US" sz="2000" dirty="0" smtClean="0"/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endParaRPr lang="en-US" sz="2000" dirty="0"/>
          </a:p>
        </p:txBody>
      </p:sp>
      <p:sp>
        <p:nvSpPr>
          <p:cNvPr id="3" name="Pie 2"/>
          <p:cNvSpPr/>
          <p:nvPr/>
        </p:nvSpPr>
        <p:spPr>
          <a:xfrm>
            <a:off x="5207000" y="1409699"/>
            <a:ext cx="3695700" cy="3692371"/>
          </a:xfrm>
          <a:prstGeom prst="pie">
            <a:avLst>
              <a:gd name="adj1" fmla="val 1041977"/>
              <a:gd name="adj2" fmla="val 1314644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 rot="13017005">
            <a:off x="5283910" y="1375432"/>
            <a:ext cx="3603779" cy="3808805"/>
          </a:xfrm>
          <a:prstGeom prst="pie">
            <a:avLst>
              <a:gd name="adj1" fmla="val 2791107"/>
              <a:gd name="adj2" fmla="val 956906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14952335">
            <a:off x="5203109" y="1393886"/>
            <a:ext cx="3733238" cy="3746412"/>
          </a:xfrm>
          <a:prstGeom prst="pie">
            <a:avLst>
              <a:gd name="adj1" fmla="val 19792601"/>
              <a:gd name="adj2" fmla="val 309455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9177" y="3492500"/>
            <a:ext cx="21836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Dark Matter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400" dirty="0" smtClean="0"/>
              <a:t>(indirect/direct detection, </a:t>
            </a:r>
          </a:p>
          <a:p>
            <a:pPr algn="ctr"/>
            <a:r>
              <a:rPr lang="en-US" sz="1400" dirty="0" smtClean="0"/>
              <a:t>model building)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8015" y="1587500"/>
            <a:ext cx="16338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High-Energy Astrophysics</a:t>
            </a:r>
            <a:endParaRPr lang="en-US" sz="1600" dirty="0" smtClean="0"/>
          </a:p>
          <a:p>
            <a:pPr algn="ctr"/>
            <a:r>
              <a:rPr lang="en-US" sz="1400" dirty="0" smtClean="0"/>
              <a:t>(neutrinos, 𝜸-rays, cosmic rays)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19615" y="2616200"/>
            <a:ext cx="16338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Early Universe</a:t>
            </a:r>
            <a:endParaRPr lang="en-US" sz="1600" dirty="0" smtClean="0"/>
          </a:p>
          <a:p>
            <a:pPr algn="ctr"/>
            <a:r>
              <a:rPr lang="en-US" sz="1400" dirty="0" smtClean="0"/>
              <a:t>(DM, DR, inflation, </a:t>
            </a:r>
            <a:r>
              <a:rPr lang="en-US" sz="1400" dirty="0" err="1" smtClean="0"/>
              <a:t>baryogenesis</a:t>
            </a:r>
            <a:r>
              <a:rPr lang="en-US" sz="1400" dirty="0" smtClean="0"/>
              <a:t>)</a:t>
            </a:r>
            <a:endParaRPr lang="en-US" sz="1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36900" y="1866900"/>
            <a:ext cx="2230221" cy="44450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0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/>
        </p:nvSpPr>
        <p:spPr>
          <a:xfrm>
            <a:off x="190501" y="127000"/>
            <a:ext cx="8648699" cy="6673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folHlink"/>
              </a:buClr>
              <a:buFont typeface="Wingdings" charset="0"/>
              <a:buNone/>
            </a:pPr>
            <a:endParaRPr lang="en-US" sz="2000" dirty="0" smtClean="0"/>
          </a:p>
          <a:p>
            <a:pPr marL="0" indent="0">
              <a:buClr>
                <a:schemeClr val="folHlink"/>
              </a:buClr>
              <a:buNone/>
            </a:pPr>
            <a:r>
              <a:rPr lang="en-US" sz="2800" b="1" dirty="0" smtClean="0"/>
              <a:t>Some of m</a:t>
            </a:r>
            <a:r>
              <a:rPr lang="en-US" sz="2800" b="1" dirty="0" smtClean="0"/>
              <a:t>y </a:t>
            </a:r>
            <a:r>
              <a:rPr lang="en-US" sz="2800" b="1" dirty="0"/>
              <a:t>r</a:t>
            </a:r>
            <a:r>
              <a:rPr lang="en-US" sz="2800" b="1" dirty="0" smtClean="0"/>
              <a:t>ecent </a:t>
            </a:r>
            <a:r>
              <a:rPr lang="en-US" sz="2800" b="1" dirty="0" smtClean="0"/>
              <a:t>h</a:t>
            </a:r>
            <a:r>
              <a:rPr lang="en-US" sz="2800" b="1" dirty="0" smtClean="0"/>
              <a:t>obbies:</a:t>
            </a:r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 smtClean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 smtClean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 smtClean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 smtClean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/>
          </a:p>
          <a:p>
            <a:pPr marL="0" indent="0">
              <a:buClr>
                <a:schemeClr val="folHlink"/>
              </a:buClr>
              <a:buNone/>
            </a:pPr>
            <a:r>
              <a:rPr lang="en-US" sz="2000" b="1" dirty="0" smtClean="0"/>
              <a:t>					</a:t>
            </a:r>
            <a:r>
              <a:rPr lang="en-US" sz="2000" b="1" dirty="0"/>
              <a:t> </a:t>
            </a:r>
            <a:r>
              <a:rPr lang="en-US" sz="2000" b="1" dirty="0" smtClean="0"/>
              <a:t>                   The Congregation</a:t>
            </a:r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 smtClean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 smtClean="0"/>
          </a:p>
          <a:p>
            <a:pPr marL="0" indent="0">
              <a:buClr>
                <a:schemeClr val="folHlink"/>
              </a:buClr>
              <a:buNone/>
            </a:pPr>
            <a:endParaRPr lang="en-US" sz="2000" b="1" dirty="0"/>
          </a:p>
          <a:p>
            <a:pPr marL="0" indent="0">
              <a:buClr>
                <a:schemeClr val="folHlink"/>
              </a:buClr>
              <a:buNone/>
            </a:pPr>
            <a:r>
              <a:rPr lang="en-US" sz="2000" b="1" dirty="0" smtClean="0"/>
              <a:t>					            </a:t>
            </a:r>
            <a:r>
              <a:rPr lang="en-US" sz="1800" b="1" dirty="0" smtClean="0"/>
              <a:t>Released ~2 weeks ago 					                 (by Princeton University Press)</a:t>
            </a:r>
          </a:p>
          <a:p>
            <a:pPr marL="0" indent="0">
              <a:buClr>
                <a:schemeClr val="folHlink"/>
              </a:buClr>
              <a:buNone/>
            </a:pPr>
            <a:endParaRPr lang="en-US" sz="2000" dirty="0"/>
          </a:p>
          <a:p>
            <a:pPr marL="0" indent="0">
              <a:buClr>
                <a:schemeClr val="folHlink"/>
              </a:buClr>
              <a:buNone/>
            </a:pPr>
            <a:endParaRPr lang="en-US" sz="2000" dirty="0" smtClean="0"/>
          </a:p>
          <a:p>
            <a:pPr>
              <a:buClr>
                <a:schemeClr val="folHlink"/>
              </a:buClr>
              <a:buFont typeface="Wingdings" charset="0"/>
              <a:buChar char="§"/>
            </a:pPr>
            <a:endParaRPr lang="en-US" sz="2000" dirty="0"/>
          </a:p>
        </p:txBody>
      </p:sp>
      <p:pic>
        <p:nvPicPr>
          <p:cNvPr id="1026" name="Picture 2" descr="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23" b="9876"/>
          <a:stretch/>
        </p:blipFill>
        <p:spPr bwMode="auto">
          <a:xfrm>
            <a:off x="288545" y="1455900"/>
            <a:ext cx="2276856" cy="30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1.wp.com/thecongregationband.com/wp-content/uploads/2012/07/img_6094.jpg?fit=584%2C389&amp;ssl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322" y="1669290"/>
            <a:ext cx="3321878" cy="221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636" y="2221791"/>
            <a:ext cx="2690686" cy="4158334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7708900" y="1933729"/>
            <a:ext cx="415250" cy="643662"/>
          </a:xfrm>
          <a:prstGeom prst="straightConnector1">
            <a:avLst/>
          </a:prstGeom>
          <a:ln w="444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622250" y="5345991"/>
            <a:ext cx="753150" cy="762709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2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78028</TotalTime>
  <Words>100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Wingdings</vt:lpstr>
      <vt:lpstr>Arial</vt:lpstr>
      <vt:lpstr>Clarity</vt:lpstr>
      <vt:lpstr>Dan Hooper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matter annihilation         in the galactic center</dc:title>
  <dc:creator>Dan Hooper</dc:creator>
  <cp:lastModifiedBy>Microsoft Office User</cp:lastModifiedBy>
  <cp:revision>505</cp:revision>
  <cp:lastPrinted>2018-12-17T02:46:02Z</cp:lastPrinted>
  <dcterms:created xsi:type="dcterms:W3CDTF">2014-09-15T21:05:59Z</dcterms:created>
  <dcterms:modified xsi:type="dcterms:W3CDTF">2019-11-16T19:46:47Z</dcterms:modified>
</cp:coreProperties>
</file>