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6"/>
  </p:notesMasterIdLst>
  <p:sldIdLst>
    <p:sldId id="1910" r:id="rId2"/>
    <p:sldId id="1912" r:id="rId3"/>
    <p:sldId id="1911" r:id="rId4"/>
    <p:sldId id="139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 horzBarState="maximized">
    <p:restoredLeft sz="11187" autoAdjust="0"/>
    <p:restoredTop sz="99049" autoAdjust="0"/>
  </p:normalViewPr>
  <p:slideViewPr>
    <p:cSldViewPr snapToGrid="0" snapToObjects="1">
      <p:cViewPr>
        <p:scale>
          <a:sx n="100" d="100"/>
          <a:sy n="100" d="100"/>
        </p:scale>
        <p:origin x="2512" y="7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5" d="100"/>
        <a:sy n="65" d="100"/>
      </p:scale>
      <p:origin x="0" y="0"/>
    </p:cViewPr>
  </p:sorterViewPr>
  <p:notesViewPr>
    <p:cSldViewPr snapToGrid="0" snapToObjects="1">
      <p:cViewPr varScale="1">
        <p:scale>
          <a:sx n="96" d="100"/>
          <a:sy n="96" d="100"/>
        </p:scale>
        <p:origin x="3344" y="16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73F9E-DA4D-974B-BB6B-560041FE3C02}" type="datetimeFigureOut">
              <a:rPr lang="en-US" smtClean="0"/>
              <a:t>11/16/19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640732-AC61-3E4B-A4D5-56F7DB699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979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640732-AC61-3E4B-A4D5-56F7DB699CA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519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Saturday, November 16,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Saturday, November 16,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Saturday, November 16,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Saturday, November 16,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Saturday, November 16,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Saturday, November 16,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Saturday, November 16,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Saturday, November 16,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Saturday, November 16,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Saturday, November 16,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Saturday, November 16,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Saturday, November 16,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963" y="373890"/>
            <a:ext cx="8074213" cy="9906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Theoretical Astrophysics At </a:t>
            </a:r>
            <a:r>
              <a:rPr lang="en-US" sz="3600" dirty="0" err="1" smtClean="0"/>
              <a:t>Fermilab</a:t>
            </a:r>
            <a:endParaRPr lang="en-US" sz="3600" dirty="0"/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711200" y="943129"/>
            <a:ext cx="7835900" cy="59204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folHlink"/>
              </a:buClr>
              <a:buFont typeface="Wingdings" charset="0"/>
              <a:buNone/>
            </a:pPr>
            <a:endParaRPr lang="en-US" sz="2000" dirty="0" smtClean="0"/>
          </a:p>
          <a:p>
            <a:pPr>
              <a:buClr>
                <a:schemeClr val="folHlink"/>
              </a:buClr>
              <a:buFont typeface="Wingdings" charset="0"/>
              <a:buChar char="§"/>
            </a:pPr>
            <a:r>
              <a:rPr lang="en-US" sz="2000" dirty="0" smtClean="0"/>
              <a:t>The </a:t>
            </a:r>
            <a:r>
              <a:rPr lang="en-US" sz="2000" dirty="0" err="1" smtClean="0"/>
              <a:t>Fermilab</a:t>
            </a:r>
            <a:r>
              <a:rPr lang="en-US" sz="2000" dirty="0" smtClean="0"/>
              <a:t> Theoretical Astrophysics group was founded in 1983, and historically it played a critical role in the emergence of particle-astrophysics as a field</a:t>
            </a:r>
          </a:p>
          <a:p>
            <a:pPr>
              <a:buClr>
                <a:schemeClr val="folHlink"/>
              </a:buClr>
              <a:buFont typeface="Wingdings" charset="0"/>
              <a:buChar char="§"/>
            </a:pPr>
            <a:r>
              <a:rPr lang="en-US" sz="2000" dirty="0" smtClean="0"/>
              <a:t>Today, the group is much smaller (4 staff and 2.5 postdocs, compared to 6 staff and 6 postdocs when I joined in 2005) and we conduct research that is more “mainstream” (not so much because we have changed, as much as the rest of the world has)</a:t>
            </a:r>
          </a:p>
          <a:p>
            <a:pPr>
              <a:buClr>
                <a:schemeClr val="folHlink"/>
              </a:buClr>
              <a:buFont typeface="Wingdings" charset="0"/>
              <a:buChar char="§"/>
            </a:pPr>
            <a:r>
              <a:rPr lang="en-US" sz="2000" dirty="0" smtClean="0"/>
              <a:t>Current research interests include: particle dark matter, structure formation, cosmic rays, gamma-ray astrophysics, neutrino astrophysics, neutrino cosmology, physics of the early universe (including inflation, </a:t>
            </a:r>
            <a:r>
              <a:rPr lang="en-US" sz="2000" dirty="0" err="1" smtClean="0"/>
              <a:t>baryogenesis</a:t>
            </a:r>
            <a:r>
              <a:rPr lang="en-US" sz="2000" dirty="0" smtClean="0"/>
              <a:t>), 21 cm cosmology, the era of cosmic reionization, galaxy formation, dark energy, and other astrophysical probes of BSM physics</a:t>
            </a:r>
          </a:p>
          <a:p>
            <a:pPr>
              <a:buClr>
                <a:schemeClr val="folHlink"/>
              </a:buClr>
              <a:buFont typeface="Wingdings" charset="0"/>
              <a:buChar char="§"/>
            </a:pPr>
            <a:endParaRPr lang="en-US" sz="2000" dirty="0" smtClean="0"/>
          </a:p>
          <a:p>
            <a:pPr>
              <a:buClr>
                <a:schemeClr val="folHlink"/>
              </a:buClr>
              <a:buFont typeface="Wingdings" charset="0"/>
              <a:buChar char="§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5120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963" y="373890"/>
            <a:ext cx="8074213" cy="9906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Theoretical Astrophysics At </a:t>
            </a:r>
            <a:r>
              <a:rPr lang="en-US" sz="3600" dirty="0" err="1" smtClean="0"/>
              <a:t>Fermilab</a:t>
            </a:r>
            <a:endParaRPr lang="en-US" sz="3600" dirty="0"/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736600" y="879629"/>
            <a:ext cx="7670800" cy="59204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folHlink"/>
              </a:buClr>
              <a:buFont typeface="Wingdings" charset="0"/>
              <a:buNone/>
            </a:pPr>
            <a:endParaRPr lang="en-US" sz="2000" dirty="0" smtClean="0"/>
          </a:p>
          <a:p>
            <a:pPr>
              <a:buClr>
                <a:schemeClr val="folHlink"/>
              </a:buClr>
              <a:buFont typeface="Wingdings" charset="0"/>
              <a:buChar char="§"/>
            </a:pPr>
            <a:r>
              <a:rPr lang="en-US" sz="2000" dirty="0" smtClean="0"/>
              <a:t>The loss of Scott </a:t>
            </a:r>
            <a:r>
              <a:rPr lang="en-US" sz="2000" dirty="0" err="1" smtClean="0"/>
              <a:t>Dodelson</a:t>
            </a:r>
            <a:r>
              <a:rPr lang="en-US" sz="2000" dirty="0" smtClean="0"/>
              <a:t> (to head of the Physics Department at CMU) and the promotion of Josh </a:t>
            </a:r>
            <a:r>
              <a:rPr lang="en-US" sz="2000" dirty="0" err="1" smtClean="0"/>
              <a:t>Frieman</a:t>
            </a:r>
            <a:r>
              <a:rPr lang="en-US" sz="2000" dirty="0" smtClean="0"/>
              <a:t> (to head of PPD) has left some big and empty shoes in our group</a:t>
            </a:r>
          </a:p>
          <a:p>
            <a:pPr>
              <a:buClr>
                <a:schemeClr val="folHlink"/>
              </a:buClr>
              <a:buFont typeface="Wingdings" charset="0"/>
              <a:buChar char="§"/>
            </a:pPr>
            <a:r>
              <a:rPr lang="en-US" sz="2000" dirty="0" smtClean="0"/>
              <a:t>We started to rebuild by hiring </a:t>
            </a:r>
            <a:r>
              <a:rPr lang="en-US" sz="2000" dirty="0" err="1" smtClean="0"/>
              <a:t>Gordan</a:t>
            </a:r>
            <a:r>
              <a:rPr lang="en-US" sz="2000" dirty="0" smtClean="0"/>
              <a:t> </a:t>
            </a:r>
            <a:r>
              <a:rPr lang="en-US" sz="2000" dirty="0" err="1" smtClean="0"/>
              <a:t>Krnjaic</a:t>
            </a:r>
            <a:r>
              <a:rPr lang="en-US" sz="2000" dirty="0" smtClean="0"/>
              <a:t> last year</a:t>
            </a:r>
          </a:p>
          <a:p>
            <a:pPr>
              <a:buClr>
                <a:schemeClr val="folHlink"/>
              </a:buClr>
              <a:buFont typeface="Wingdings" charset="0"/>
              <a:buChar char="§"/>
            </a:pPr>
            <a:r>
              <a:rPr lang="en-US" sz="2000" dirty="0" smtClean="0"/>
              <a:t>We think it is imperative that we hire one more staff member, ideally with research interests in the field of neutrino cosmology or related to </a:t>
            </a:r>
            <a:r>
              <a:rPr lang="en-US" sz="2000" dirty="0" err="1" smtClean="0"/>
              <a:t>Fermilab’s</a:t>
            </a:r>
            <a:r>
              <a:rPr lang="en-US" sz="2000" dirty="0" smtClean="0"/>
              <a:t> involvement in CMB Stage IV and cosmological </a:t>
            </a:r>
            <a:r>
              <a:rPr lang="en-US" sz="2000" dirty="0"/>
              <a:t>s</a:t>
            </a:r>
            <a:r>
              <a:rPr lang="en-US" sz="2000" dirty="0" smtClean="0"/>
              <a:t>urveys (</a:t>
            </a:r>
            <a:r>
              <a:rPr lang="en-US" sz="2000" dirty="0" err="1" smtClean="0"/>
              <a:t>ie</a:t>
            </a:r>
            <a:r>
              <a:rPr lang="en-US" sz="2000" dirty="0" smtClean="0"/>
              <a:t>. LSST)</a:t>
            </a:r>
          </a:p>
          <a:p>
            <a:pPr>
              <a:buClr>
                <a:schemeClr val="folHlink"/>
              </a:buClr>
              <a:buFont typeface="Wingdings" charset="0"/>
              <a:buChar char="§"/>
            </a:pPr>
            <a:r>
              <a:rPr lang="en-US" sz="2000" dirty="0" smtClean="0"/>
              <a:t>We are very happy to have been promised that the next theory staff hire at </a:t>
            </a:r>
            <a:r>
              <a:rPr lang="en-US" sz="2000" dirty="0" err="1" smtClean="0"/>
              <a:t>Fermilab</a:t>
            </a:r>
            <a:r>
              <a:rPr lang="en-US" sz="2000" dirty="0" smtClean="0"/>
              <a:t> will go to someone working in these or related areas of research </a:t>
            </a:r>
          </a:p>
          <a:p>
            <a:pPr>
              <a:buClr>
                <a:schemeClr val="folHlink"/>
              </a:buClr>
              <a:buFont typeface="Wingdings" charset="0"/>
              <a:buChar char="§"/>
            </a:pPr>
            <a:endParaRPr lang="en-US" sz="2000" dirty="0" smtClean="0"/>
          </a:p>
          <a:p>
            <a:pPr>
              <a:buClr>
                <a:schemeClr val="folHlink"/>
              </a:buClr>
              <a:buFont typeface="Wingdings" charset="0"/>
              <a:buChar char="§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396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5500" y="424690"/>
            <a:ext cx="7861300" cy="9906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The Grand Unification of Theoretical Physics at </a:t>
            </a:r>
            <a:r>
              <a:rPr lang="en-US" sz="3600" dirty="0" err="1" smtClean="0"/>
              <a:t>Fermilab</a:t>
            </a:r>
            <a:endParaRPr lang="en-US" sz="3600" dirty="0"/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406400" y="1197129"/>
            <a:ext cx="8496300" cy="59204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folHlink"/>
              </a:buClr>
              <a:buFont typeface="Wingdings" charset="0"/>
              <a:buNone/>
            </a:pPr>
            <a:endParaRPr lang="en-US" sz="2000" dirty="0" smtClean="0"/>
          </a:p>
          <a:p>
            <a:pPr>
              <a:buClr>
                <a:schemeClr val="folHlink"/>
              </a:buClr>
              <a:buFont typeface="Wingdings" charset="0"/>
              <a:buChar char="§"/>
            </a:pPr>
            <a:r>
              <a:rPr lang="en-US" sz="2000" dirty="0" smtClean="0"/>
              <a:t>The merger of the theory groups at </a:t>
            </a:r>
            <a:r>
              <a:rPr lang="en-US" sz="2000" dirty="0" err="1" smtClean="0"/>
              <a:t>Fermilab</a:t>
            </a:r>
            <a:r>
              <a:rPr lang="en-US" sz="2000" dirty="0" smtClean="0"/>
              <a:t> brings with it some exciting opportunities</a:t>
            </a:r>
          </a:p>
          <a:p>
            <a:pPr>
              <a:buClr>
                <a:schemeClr val="folHlink"/>
              </a:buClr>
              <a:buFont typeface="Wingdings" charset="0"/>
              <a:buChar char="§"/>
            </a:pPr>
            <a:r>
              <a:rPr lang="en-US" sz="2000" dirty="0" smtClean="0"/>
              <a:t>We should work to find ways to further strengthen our connections (more collaboration? joint journal clubs? more attendance at each others’ seminars, </a:t>
            </a:r>
            <a:r>
              <a:rPr lang="en-US" sz="2000" dirty="0" err="1" smtClean="0"/>
              <a:t>etc</a:t>
            </a:r>
            <a:r>
              <a:rPr lang="en-US" sz="2000" dirty="0" smtClean="0"/>
              <a:t>?)</a:t>
            </a:r>
          </a:p>
          <a:p>
            <a:pPr>
              <a:buClr>
                <a:schemeClr val="folHlink"/>
              </a:buClr>
              <a:buFont typeface="Wingdings" charset="0"/>
              <a:buChar char="§"/>
            </a:pPr>
            <a:r>
              <a:rPr lang="en-US" sz="2000" dirty="0" smtClean="0"/>
              <a:t>There are some significant differences between the cultures of particle physics and astrophysics which we will have to navigate carefully; a few examples include:</a:t>
            </a:r>
          </a:p>
          <a:p>
            <a:pPr marL="0" indent="0">
              <a:buClr>
                <a:schemeClr val="folHlink"/>
              </a:buClr>
              <a:buNone/>
            </a:pPr>
            <a:r>
              <a:rPr lang="en-US" sz="2000" dirty="0" smtClean="0"/>
              <a:t>	-The postdoc cycle</a:t>
            </a:r>
          </a:p>
          <a:p>
            <a:pPr marL="0" indent="0">
              <a:buClr>
                <a:schemeClr val="folHlink"/>
              </a:buClr>
              <a:buNone/>
            </a:pPr>
            <a:r>
              <a:rPr lang="en-US" sz="2000" dirty="0" smtClean="0"/>
              <a:t>	-Role of the Schramm Fellow</a:t>
            </a:r>
          </a:p>
          <a:p>
            <a:pPr marL="0" indent="0">
              <a:buClr>
                <a:schemeClr val="folHlink"/>
              </a:buClr>
              <a:buNone/>
            </a:pPr>
            <a:r>
              <a:rPr lang="en-US" sz="2000" dirty="0" smtClean="0"/>
              <a:t>	-Role of theorists in large collaborations</a:t>
            </a:r>
          </a:p>
          <a:p>
            <a:pPr>
              <a:buClr>
                <a:schemeClr val="folHlink"/>
              </a:buClr>
              <a:buFont typeface="Wingdings" charset="0"/>
              <a:buChar char="§"/>
            </a:pPr>
            <a:r>
              <a:rPr lang="en-US" sz="2000" dirty="0" smtClean="0"/>
              <a:t>More specific to astrophysics at </a:t>
            </a:r>
            <a:r>
              <a:rPr lang="en-US" sz="2000" dirty="0" err="1" smtClean="0"/>
              <a:t>Fermilab</a:t>
            </a:r>
            <a:r>
              <a:rPr lang="en-US" sz="2000" dirty="0" smtClean="0"/>
              <a:t> are:</a:t>
            </a:r>
          </a:p>
          <a:p>
            <a:pPr marL="0" indent="0">
              <a:buClr>
                <a:schemeClr val="folHlink"/>
              </a:buClr>
              <a:buNone/>
            </a:pPr>
            <a:r>
              <a:rPr lang="en-US" sz="2000" dirty="0" smtClean="0"/>
              <a:t>	-Our connection with the University of Chicago </a:t>
            </a:r>
          </a:p>
          <a:p>
            <a:pPr marL="0" indent="0">
              <a:buClr>
                <a:schemeClr val="folHlink"/>
              </a:buClr>
              <a:buNone/>
            </a:pPr>
            <a:r>
              <a:rPr lang="en-US" sz="2000" dirty="0"/>
              <a:t>	</a:t>
            </a:r>
            <a:r>
              <a:rPr lang="en-US" sz="2000" dirty="0" smtClean="0"/>
              <a:t>-Our consensus model for decision making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957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15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77923</TotalTime>
  <Words>340</Words>
  <Application>Microsoft Macintosh PowerPoint</Application>
  <PresentationFormat>On-screen Show (4:3)</PresentationFormat>
  <Paragraphs>23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Wingdings</vt:lpstr>
      <vt:lpstr>Arial</vt:lpstr>
      <vt:lpstr>Clarity</vt:lpstr>
      <vt:lpstr>Theoretical Astrophysics At Fermilab</vt:lpstr>
      <vt:lpstr>Theoretical Astrophysics At Fermilab</vt:lpstr>
      <vt:lpstr>The Grand Unification of Theoretical Physics at Fermilab</vt:lpstr>
      <vt:lpstr>PowerPoint Presentation</vt:lpstr>
    </vt:vector>
  </TitlesOfParts>
  <Company>Fermi National Accelerator Laboratory</Company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Dark matter annihilation         in the galactic center</dc:title>
  <dc:creator>Dan Hooper</dc:creator>
  <cp:lastModifiedBy>Microsoft Office User</cp:lastModifiedBy>
  <cp:revision>505</cp:revision>
  <cp:lastPrinted>2018-12-17T02:46:02Z</cp:lastPrinted>
  <dcterms:created xsi:type="dcterms:W3CDTF">2014-09-15T21:05:59Z</dcterms:created>
  <dcterms:modified xsi:type="dcterms:W3CDTF">2019-11-16T19:47:00Z</dcterms:modified>
</cp:coreProperties>
</file>