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4" r:id="rId2"/>
    <p:sldId id="317" r:id="rId3"/>
    <p:sldId id="318" r:id="rId4"/>
    <p:sldId id="319" r:id="rId5"/>
    <p:sldId id="320" r:id="rId6"/>
    <p:sldId id="321" r:id="rId7"/>
    <p:sldId id="322" r:id="rId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3666A"/>
    <a:srgbClr val="4E4E4E"/>
    <a:srgbClr val="4C8C2B"/>
    <a:srgbClr val="AF272F"/>
    <a:srgbClr val="004C97"/>
    <a:srgbClr val="50504E"/>
    <a:srgbClr val="404040"/>
    <a:srgbClr val="A7A8AA"/>
    <a:srgbClr val="505050"/>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7" autoAdjust="0"/>
    <p:restoredTop sz="93742"/>
  </p:normalViewPr>
  <p:slideViewPr>
    <p:cSldViewPr snapToGrid="0" snapToObjects="1" showGuides="1">
      <p:cViewPr>
        <p:scale>
          <a:sx n="100" d="100"/>
          <a:sy n="100" d="100"/>
        </p:scale>
        <p:origin x="1784" y="5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63112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7654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38755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01446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3412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91790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100592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smtClean="0"/>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228600" y="4895449"/>
            <a:ext cx="1295400" cy="248051"/>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December 2nd, 2019</a:t>
            </a:r>
            <a:endParaRPr lang="en-US" dirty="0"/>
          </a:p>
        </p:txBody>
      </p:sp>
      <p:sp>
        <p:nvSpPr>
          <p:cNvPr id="9" name="Footer Placeholder 4"/>
          <p:cNvSpPr>
            <a:spLocks noGrp="1"/>
          </p:cNvSpPr>
          <p:nvPr>
            <p:ph type="ftr" sz="quarter" idx="3"/>
          </p:nvPr>
        </p:nvSpPr>
        <p:spPr>
          <a:xfrm>
            <a:off x="3943954" y="4895449"/>
            <a:ext cx="2037746" cy="177964"/>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AISP all-hands meeting</a:t>
            </a:r>
            <a:endParaRPr lang="en-US" b="1" dirty="0"/>
          </a:p>
        </p:txBody>
      </p:sp>
      <p:sp>
        <p:nvSpPr>
          <p:cNvPr id="10" name="Slide Number Placeholder 5"/>
          <p:cNvSpPr>
            <a:spLocks noGrp="1"/>
          </p:cNvSpPr>
          <p:nvPr>
            <p:ph type="sldNum" sz="quarter" idx="4"/>
          </p:nvPr>
        </p:nvSpPr>
        <p:spPr>
          <a:xfrm>
            <a:off x="8486778" y="4895449"/>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2"/>
          </p:nvPr>
        </p:nvSpPr>
        <p:spPr>
          <a:xfrm>
            <a:off x="227163" y="4893151"/>
            <a:ext cx="1032012" cy="19596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December 2nd, 2019</a:t>
            </a:r>
            <a:endParaRPr lang="en-US" dirty="0"/>
          </a:p>
        </p:txBody>
      </p:sp>
      <p:sp>
        <p:nvSpPr>
          <p:cNvPr id="12" name="Footer Placeholder 4"/>
          <p:cNvSpPr>
            <a:spLocks noGrp="1"/>
          </p:cNvSpPr>
          <p:nvPr>
            <p:ph type="ftr" sz="quarter" idx="3"/>
          </p:nvPr>
        </p:nvSpPr>
        <p:spPr>
          <a:xfrm>
            <a:off x="4123898" y="4893151"/>
            <a:ext cx="1692283" cy="18097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AISP all-hands meeting</a:t>
            </a:r>
            <a:endParaRPr lang="en-US" b="1" dirty="0"/>
          </a:p>
        </p:txBody>
      </p:sp>
      <p:sp>
        <p:nvSpPr>
          <p:cNvPr id="13" name="Slide Number Placeholder 5"/>
          <p:cNvSpPr>
            <a:spLocks noGrp="1"/>
          </p:cNvSpPr>
          <p:nvPr>
            <p:ph type="sldNum" sz="quarter" idx="4"/>
          </p:nvPr>
        </p:nvSpPr>
        <p:spPr>
          <a:xfrm>
            <a:off x="8421869" y="4918603"/>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smtClean="0"/>
              <a:t>December 2nd, 2019</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smtClean="0"/>
              <a:t>AISP all-hands meeting</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December 2nd, 2019</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AISP all-hands meeting</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smtClean="0"/>
              <a:t>December 2nd, 2019</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smtClean="0"/>
              <a:t>AISP all-hands meeting</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8822215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December 2nd, 2019</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smtClean="0"/>
              <a:t>AISP all-hands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smtClean="0"/>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6" y="4878162"/>
            <a:ext cx="1066573" cy="177964"/>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smtClean="0"/>
              <a:t>December 2nd, 2019</a:t>
            </a:r>
            <a:endParaRPr lang="en-US" dirty="0"/>
          </a:p>
        </p:txBody>
      </p:sp>
      <p:sp>
        <p:nvSpPr>
          <p:cNvPr id="15" name="Footer Placeholder 4"/>
          <p:cNvSpPr>
            <a:spLocks noGrp="1"/>
          </p:cNvSpPr>
          <p:nvPr>
            <p:ph type="ftr" sz="quarter" idx="3"/>
          </p:nvPr>
        </p:nvSpPr>
        <p:spPr>
          <a:xfrm>
            <a:off x="1530605" y="4878162"/>
            <a:ext cx="6749795" cy="177964"/>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AISP all-hands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irectorate-docdb.fnal.gov/cgi-bin/RetrieveFile?docid=17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fermicloud-my.sharepoint.com/:b:/g/personal/daniel_services_fnal_gov/EWV5-OARhGROmQUi28A7mgkBIEXkgDNiU3eYNatVhMKEY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1924" y="3237621"/>
            <a:ext cx="7798776" cy="752287"/>
          </a:xfrm>
        </p:spPr>
        <p:txBody>
          <a:bodyPr>
            <a:noAutofit/>
          </a:bodyPr>
          <a:lstStyle/>
          <a:p>
            <a:r>
              <a:rPr lang="en-US" dirty="0" smtClean="0"/>
              <a:t>The Artificial Intelligence and Software for Physics Applications Department (AISP)</a:t>
            </a:r>
            <a:endParaRPr lang="en-US" sz="2400" dirty="0"/>
          </a:p>
        </p:txBody>
      </p:sp>
      <p:sp>
        <p:nvSpPr>
          <p:cNvPr id="4" name="Text Placeholder 3"/>
          <p:cNvSpPr>
            <a:spLocks noGrp="1"/>
          </p:cNvSpPr>
          <p:nvPr>
            <p:ph type="body" sz="quarter" idx="10"/>
          </p:nvPr>
        </p:nvSpPr>
        <p:spPr>
          <a:xfrm>
            <a:off x="341927" y="3996570"/>
            <a:ext cx="8499231" cy="689730"/>
          </a:xfrm>
        </p:spPr>
        <p:txBody>
          <a:bodyPr/>
          <a:lstStyle/>
          <a:p>
            <a:r>
              <a:rPr lang="en-US" dirty="0" smtClean="0"/>
              <a:t>V. Daniel Elvira, AISP head</a:t>
            </a:r>
          </a:p>
          <a:p>
            <a:r>
              <a:rPr lang="en-US" dirty="0" smtClean="0"/>
              <a:t>AISP all-hands meeting, December 2</a:t>
            </a:r>
            <a:r>
              <a:rPr lang="en-US" baseline="30000" dirty="0" smtClean="0"/>
              <a:t>nd</a:t>
            </a:r>
            <a:r>
              <a:rPr lang="en-US" dirty="0" smtClean="0"/>
              <a:t>, 2019</a:t>
            </a:r>
          </a:p>
        </p:txBody>
      </p:sp>
    </p:spTree>
    <p:extLst>
      <p:ext uri="{BB962C8B-B14F-4D97-AF65-F5344CB8AC3E}">
        <p14:creationId xmlns:p14="http://schemas.microsoft.com/office/powerpoint/2010/main" val="198959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(always evolving) mission of the AISP department</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7"/>
          <p:cNvSpPr>
            <a:spLocks noGrp="1"/>
          </p:cNvSpPr>
          <p:nvPr>
            <p:ph idx="1"/>
          </p:nvPr>
        </p:nvSpPr>
        <p:spPr>
          <a:xfrm>
            <a:off x="228604" y="728663"/>
            <a:ext cx="8258174" cy="4166786"/>
          </a:xfrm>
        </p:spPr>
        <p:txBody>
          <a:bodyPr/>
          <a:lstStyle/>
          <a:p>
            <a:pPr marL="400050" indent="-285750">
              <a:spcBef>
                <a:spcPts val="300"/>
              </a:spcBef>
              <a:spcAft>
                <a:spcPts val="300"/>
              </a:spcAft>
              <a:buSzPts val="1800"/>
            </a:pPr>
            <a:r>
              <a:rPr lang="en-US" sz="1700" dirty="0" smtClean="0">
                <a:solidFill>
                  <a:srgbClr val="4C8C2B"/>
                </a:solidFill>
              </a:rPr>
              <a:t>Our department does software for physics applications: SPA Department?</a:t>
            </a:r>
            <a:endParaRPr lang="en-US" sz="1700" dirty="0">
              <a:solidFill>
                <a:srgbClr val="4C8C2B"/>
              </a:solidFill>
            </a:endParaRPr>
          </a:p>
          <a:p>
            <a:pPr marL="400050" indent="-285750">
              <a:spcBef>
                <a:spcPts val="300"/>
              </a:spcBef>
              <a:spcAft>
                <a:spcPts val="300"/>
              </a:spcAft>
              <a:buSzPts val="1800"/>
            </a:pPr>
            <a:r>
              <a:rPr lang="en-US" sz="1700" dirty="0" smtClean="0">
                <a:solidFill>
                  <a:srgbClr val="4C8C2B"/>
                </a:solidFill>
              </a:rPr>
              <a:t>Artificial intelligence (AI) promises to reshape High Energy Physics</a:t>
            </a:r>
          </a:p>
          <a:p>
            <a:pPr marL="400050" indent="-285750">
              <a:spcBef>
                <a:spcPts val="300"/>
              </a:spcBef>
              <a:spcAft>
                <a:spcPts val="300"/>
              </a:spcAft>
              <a:buSzPts val="1800"/>
            </a:pPr>
            <a:r>
              <a:rPr lang="en-US" sz="1700" dirty="0" smtClean="0">
                <a:solidFill>
                  <a:srgbClr val="4C8C2B"/>
                </a:solidFill>
              </a:rPr>
              <a:t>FNAL needs an organization to house AI activities, exploit funding opportunities  </a:t>
            </a:r>
          </a:p>
          <a:p>
            <a:pPr marL="682625" lvl="1" indent="-285750">
              <a:spcBef>
                <a:spcPts val="300"/>
              </a:spcBef>
              <a:spcAft>
                <a:spcPts val="300"/>
              </a:spcAft>
              <a:buSzPts val="1800"/>
            </a:pPr>
            <a:r>
              <a:rPr lang="en-US" sz="1500" dirty="0" smtClean="0">
                <a:solidFill>
                  <a:srgbClr val="63666A"/>
                </a:solidFill>
              </a:rPr>
              <a:t>AI cuts across all FNAL organizations</a:t>
            </a:r>
          </a:p>
          <a:p>
            <a:pPr marL="682625" lvl="1" indent="-285750">
              <a:spcBef>
                <a:spcPts val="300"/>
              </a:spcBef>
              <a:spcAft>
                <a:spcPts val="300"/>
              </a:spcAft>
              <a:buSzPts val="1800"/>
            </a:pPr>
            <a:r>
              <a:rPr lang="en-US" sz="1500" dirty="0" smtClean="0">
                <a:solidFill>
                  <a:srgbClr val="63666A"/>
                </a:solidFill>
              </a:rPr>
              <a:t>AI activities largely housed in the Scientific Computing Division (SCD)</a:t>
            </a:r>
          </a:p>
          <a:p>
            <a:pPr marL="682625" lvl="1" indent="-285750">
              <a:spcBef>
                <a:spcPts val="300"/>
              </a:spcBef>
              <a:spcAft>
                <a:spcPts val="300"/>
              </a:spcAft>
              <a:buSzPts val="1800"/>
            </a:pPr>
            <a:r>
              <a:rPr lang="en-US" sz="1500" dirty="0" smtClean="0">
                <a:solidFill>
                  <a:srgbClr val="63666A"/>
                </a:solidFill>
              </a:rPr>
              <a:t>Large fraction of AI experts live in the (former) Machine Intelligence and Reconstruction Group (MIR)</a:t>
            </a:r>
          </a:p>
          <a:p>
            <a:pPr marL="400050" indent="-285750">
              <a:spcBef>
                <a:spcPts val="300"/>
              </a:spcBef>
              <a:spcAft>
                <a:spcPts val="300"/>
              </a:spcAft>
              <a:buSzPts val="1800"/>
            </a:pPr>
            <a:r>
              <a:rPr lang="en-US" sz="1700" dirty="0" smtClean="0">
                <a:solidFill>
                  <a:srgbClr val="AF272F"/>
                </a:solidFill>
              </a:rPr>
              <a:t>The Artificial Intelligence and Software for Physics Applications (AISP) is born</a:t>
            </a:r>
          </a:p>
          <a:p>
            <a:pPr marL="396875" lvl="1" indent="0">
              <a:spcBef>
                <a:spcPts val="300"/>
              </a:spcBef>
              <a:spcAft>
                <a:spcPts val="300"/>
              </a:spcAft>
              <a:buSzPts val="1800"/>
              <a:buNone/>
            </a:pPr>
            <a:r>
              <a:rPr lang="en-US" sz="1500" dirty="0" smtClean="0">
                <a:solidFill>
                  <a:srgbClr val="4E4E4E"/>
                </a:solidFill>
              </a:rPr>
              <a:t>Mission: perform R&amp;D, design, develop, validate, commission, support software for physics applications in the areas of </a:t>
            </a:r>
            <a:r>
              <a:rPr lang="en-US" sz="1500" dirty="0">
                <a:solidFill>
                  <a:srgbClr val="4E4E4E"/>
                </a:solidFill>
              </a:rPr>
              <a:t>a</a:t>
            </a:r>
            <a:r>
              <a:rPr lang="en-US" sz="1500" dirty="0" smtClean="0">
                <a:solidFill>
                  <a:srgbClr val="4E4E4E"/>
                </a:solidFill>
              </a:rPr>
              <a:t>ccelerator, physics generators, and detector simulation, reconstruction, and analysis for the benefit of the experiments and projects associated with the FNAL scientific program. Development of expertise and tools associated with AI and modern computing architectures deserve a special focus.</a:t>
            </a:r>
            <a:endParaRPr lang="en-US" sz="1500" dirty="0">
              <a:solidFill>
                <a:srgbClr val="4E4E4E"/>
              </a:solidFill>
            </a:endParaRPr>
          </a:p>
          <a:p>
            <a:pPr marL="400050" indent="-285750">
              <a:spcBef>
                <a:spcPts val="300"/>
              </a:spcBef>
              <a:spcAft>
                <a:spcPts val="300"/>
              </a:spcAft>
              <a:buSzPts val="1800"/>
            </a:pPr>
            <a:r>
              <a:rPr lang="en-US" sz="1700" dirty="0" smtClean="0">
                <a:solidFill>
                  <a:srgbClr val="AF272F"/>
                </a:solidFill>
              </a:rPr>
              <a:t>AI Project is born (cuts across all FNAL </a:t>
            </a:r>
            <a:r>
              <a:rPr lang="en-US" sz="1700" dirty="0" smtClean="0">
                <a:solidFill>
                  <a:srgbClr val="AF272F"/>
                </a:solidFill>
              </a:rPr>
              <a:t>organizations) </a:t>
            </a:r>
            <a:r>
              <a:rPr lang="mr-IN" sz="1700" dirty="0" smtClean="0">
                <a:solidFill>
                  <a:srgbClr val="AF272F"/>
                </a:solidFill>
              </a:rPr>
              <a:t>–</a:t>
            </a:r>
            <a:r>
              <a:rPr lang="en-US" sz="1700" dirty="0">
                <a:solidFill>
                  <a:srgbClr val="AF272F"/>
                </a:solidFill>
              </a:rPr>
              <a:t> </a:t>
            </a:r>
            <a:r>
              <a:rPr lang="en-US" sz="1700" dirty="0" smtClean="0">
                <a:solidFill>
                  <a:srgbClr val="AF272F"/>
                </a:solidFill>
              </a:rPr>
              <a:t>lead by </a:t>
            </a:r>
            <a:r>
              <a:rPr lang="en-US" sz="1700" dirty="0" err="1" smtClean="0">
                <a:solidFill>
                  <a:srgbClr val="AF272F"/>
                </a:solidFill>
              </a:rPr>
              <a:t>Nhan</a:t>
            </a:r>
            <a:r>
              <a:rPr lang="en-US" sz="1700" dirty="0" smtClean="0">
                <a:solidFill>
                  <a:srgbClr val="AF272F"/>
                </a:solidFill>
              </a:rPr>
              <a:t> </a:t>
            </a:r>
            <a:r>
              <a:rPr lang="en-US" sz="1700" dirty="0" smtClean="0">
                <a:solidFill>
                  <a:srgbClr val="AF272F"/>
                </a:solidFill>
              </a:rPr>
              <a:t>Tran</a:t>
            </a:r>
            <a:endParaRPr lang="en-US" sz="1700" dirty="0" smtClean="0">
              <a:solidFill>
                <a:srgbClr val="AF272F"/>
              </a:solidFill>
            </a:endParaRPr>
          </a:p>
          <a:p>
            <a:pPr marL="400050" indent="-285750">
              <a:spcBef>
                <a:spcPts val="300"/>
              </a:spcBef>
              <a:spcAft>
                <a:spcPts val="300"/>
              </a:spcAft>
              <a:buSzPts val="1800"/>
            </a:pPr>
            <a:endParaRPr lang="en-US" sz="1700" dirty="0">
              <a:solidFill>
                <a:srgbClr val="4E4E4E"/>
              </a:solidFill>
            </a:endParaRPr>
          </a:p>
          <a:p>
            <a:pPr marL="400050" indent="-285750">
              <a:spcBef>
                <a:spcPts val="300"/>
              </a:spcBef>
              <a:spcAft>
                <a:spcPts val="300"/>
              </a:spcAft>
              <a:buSzPts val="1800"/>
            </a:pPr>
            <a:endParaRPr lang="en-US" sz="1700" dirty="0">
              <a:solidFill>
                <a:srgbClr val="4C8C2B"/>
              </a:solidFill>
            </a:endParaRPr>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mage result for google tpu"/>
          <p:cNvSpPr>
            <a:spLocks noChangeAspect="1" noChangeArrowheads="1"/>
          </p:cNvSpPr>
          <p:nvPr/>
        </p:nvSpPr>
        <p:spPr bwMode="auto">
          <a:xfrm>
            <a:off x="304800" y="304800"/>
            <a:ext cx="1892300" cy="1892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6944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AISP organization chart</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135304" y="584140"/>
            <a:ext cx="8584349" cy="2030344"/>
            <a:chOff x="135304" y="761940"/>
            <a:chExt cx="8584349" cy="2030344"/>
          </a:xfrm>
        </p:grpSpPr>
        <p:sp>
          <p:nvSpPr>
            <p:cNvPr id="6" name="TextBox 5"/>
            <p:cNvSpPr txBox="1"/>
            <p:nvPr/>
          </p:nvSpPr>
          <p:spPr>
            <a:xfrm>
              <a:off x="2949116" y="761940"/>
              <a:ext cx="2343911" cy="800219"/>
            </a:xfrm>
            <a:prstGeom prst="rect">
              <a:avLst/>
            </a:prstGeom>
            <a:noFill/>
            <a:ln>
              <a:solidFill>
                <a:schemeClr val="accent6">
                  <a:lumMod val="50000"/>
                </a:schemeClr>
              </a:solidFill>
            </a:ln>
          </p:spPr>
          <p:txBody>
            <a:bodyPr wrap="none" rtlCol="0">
              <a:spAutoFit/>
            </a:bodyPr>
            <a:lstStyle/>
            <a:p>
              <a:r>
                <a:rPr lang="en-US" sz="1800" b="1" dirty="0" smtClean="0">
                  <a:solidFill>
                    <a:schemeClr val="accent6">
                      <a:lumMod val="50000"/>
                    </a:schemeClr>
                  </a:solidFill>
                  <a:latin typeface="+mj-lt"/>
                </a:rPr>
                <a:t>AISP Department</a:t>
              </a:r>
            </a:p>
            <a:p>
              <a:r>
                <a:rPr lang="en-US" sz="1400" dirty="0" smtClean="0">
                  <a:solidFill>
                    <a:schemeClr val="accent6">
                      <a:lumMod val="50000"/>
                    </a:schemeClr>
                  </a:solidFill>
                  <a:latin typeface="+mn-lt"/>
                </a:rPr>
                <a:t>Daniel Elvira </a:t>
              </a:r>
              <a:r>
                <a:rPr lang="mr-IN" sz="1400" dirty="0" smtClean="0">
                  <a:solidFill>
                    <a:schemeClr val="accent6">
                      <a:lumMod val="50000"/>
                    </a:schemeClr>
                  </a:solidFill>
                  <a:latin typeface="+mn-lt"/>
                </a:rPr>
                <a:t>–</a:t>
              </a:r>
              <a:r>
                <a:rPr lang="en-US" sz="1400" dirty="0" smtClean="0">
                  <a:solidFill>
                    <a:schemeClr val="accent6">
                      <a:lumMod val="50000"/>
                    </a:schemeClr>
                  </a:solidFill>
                  <a:latin typeface="+mn-lt"/>
                </a:rPr>
                <a:t> head</a:t>
              </a:r>
            </a:p>
            <a:p>
              <a:r>
                <a:rPr lang="en-US" sz="1400" dirty="0" smtClean="0">
                  <a:solidFill>
                    <a:schemeClr val="accent6">
                      <a:lumMod val="50000"/>
                    </a:schemeClr>
                  </a:solidFill>
                  <a:latin typeface="+mn-lt"/>
                </a:rPr>
                <a:t>Erica Snider </a:t>
              </a:r>
              <a:r>
                <a:rPr lang="mr-IN" sz="1400" dirty="0" smtClean="0">
                  <a:solidFill>
                    <a:schemeClr val="accent6">
                      <a:lumMod val="50000"/>
                    </a:schemeClr>
                  </a:solidFill>
                  <a:latin typeface="+mn-lt"/>
                </a:rPr>
                <a:t>–</a:t>
              </a:r>
              <a:r>
                <a:rPr lang="en-US" sz="1400" dirty="0" smtClean="0">
                  <a:solidFill>
                    <a:schemeClr val="accent6">
                      <a:lumMod val="50000"/>
                    </a:schemeClr>
                  </a:solidFill>
                  <a:latin typeface="+mn-lt"/>
                </a:rPr>
                <a:t> deputy head</a:t>
              </a:r>
              <a:endParaRPr lang="en-US" sz="1400" dirty="0">
                <a:solidFill>
                  <a:schemeClr val="accent6">
                    <a:lumMod val="50000"/>
                  </a:schemeClr>
                </a:solidFill>
                <a:latin typeface="+mn-lt"/>
              </a:endParaRPr>
            </a:p>
          </p:txBody>
        </p:sp>
        <p:sp>
          <p:nvSpPr>
            <p:cNvPr id="12" name="TextBox 11"/>
            <p:cNvSpPr txBox="1"/>
            <p:nvPr/>
          </p:nvSpPr>
          <p:spPr>
            <a:xfrm>
              <a:off x="135304" y="1868954"/>
              <a:ext cx="2118867" cy="707886"/>
            </a:xfrm>
            <a:prstGeom prst="rect">
              <a:avLst/>
            </a:prstGeom>
            <a:noFill/>
            <a:ln>
              <a:solidFill>
                <a:schemeClr val="accent6">
                  <a:lumMod val="50000"/>
                </a:schemeClr>
              </a:solidFill>
            </a:ln>
          </p:spPr>
          <p:txBody>
            <a:bodyPr wrap="square" rtlCol="0">
              <a:spAutoFit/>
            </a:bodyPr>
            <a:lstStyle/>
            <a:p>
              <a:r>
                <a:rPr lang="en-US" sz="1400" b="1" dirty="0" smtClean="0">
                  <a:solidFill>
                    <a:schemeClr val="accent6">
                      <a:lumMod val="50000"/>
                    </a:schemeClr>
                  </a:solidFill>
                  <a:latin typeface="+mj-lt"/>
                </a:rPr>
                <a:t>Accelerator </a:t>
              </a:r>
              <a:r>
                <a:rPr lang="en-US" sz="1400" b="1" smtClean="0">
                  <a:solidFill>
                    <a:schemeClr val="accent6">
                      <a:lumMod val="50000"/>
                    </a:schemeClr>
                  </a:solidFill>
                  <a:latin typeface="+mj-lt"/>
                </a:rPr>
                <a:t>Simulation Group (AS)</a:t>
              </a:r>
              <a:endParaRPr lang="en-US" sz="1400" b="1" dirty="0" smtClean="0">
                <a:solidFill>
                  <a:schemeClr val="accent6">
                    <a:lumMod val="50000"/>
                  </a:schemeClr>
                </a:solidFill>
                <a:latin typeface="+mj-lt"/>
              </a:endParaRPr>
            </a:p>
            <a:p>
              <a:r>
                <a:rPr lang="en-US" sz="1200" dirty="0" smtClean="0">
                  <a:solidFill>
                    <a:schemeClr val="accent6">
                      <a:lumMod val="50000"/>
                    </a:schemeClr>
                  </a:solidFill>
                  <a:latin typeface="+mn-lt"/>
                </a:rPr>
                <a:t>Eric Stern </a:t>
              </a:r>
              <a:r>
                <a:rPr lang="mr-IN" sz="1200" dirty="0" smtClean="0">
                  <a:solidFill>
                    <a:schemeClr val="accent6">
                      <a:lumMod val="50000"/>
                    </a:schemeClr>
                  </a:solidFill>
                  <a:latin typeface="+mn-lt"/>
                </a:rPr>
                <a:t>–</a:t>
              </a:r>
              <a:r>
                <a:rPr lang="en-US" sz="1200" dirty="0" smtClean="0">
                  <a:solidFill>
                    <a:schemeClr val="accent6">
                      <a:lumMod val="50000"/>
                    </a:schemeClr>
                  </a:solidFill>
                  <a:latin typeface="+mn-lt"/>
                </a:rPr>
                <a:t> Leader</a:t>
              </a:r>
            </a:p>
          </p:txBody>
        </p:sp>
        <p:sp>
          <p:nvSpPr>
            <p:cNvPr id="13" name="TextBox 12"/>
            <p:cNvSpPr txBox="1"/>
            <p:nvPr/>
          </p:nvSpPr>
          <p:spPr>
            <a:xfrm>
              <a:off x="2311400" y="1868954"/>
              <a:ext cx="2235200" cy="707886"/>
            </a:xfrm>
            <a:prstGeom prst="rect">
              <a:avLst/>
            </a:prstGeom>
            <a:noFill/>
            <a:ln>
              <a:solidFill>
                <a:schemeClr val="accent6">
                  <a:lumMod val="50000"/>
                </a:schemeClr>
              </a:solidFill>
            </a:ln>
          </p:spPr>
          <p:txBody>
            <a:bodyPr wrap="square" rtlCol="0">
              <a:spAutoFit/>
            </a:bodyPr>
            <a:lstStyle/>
            <a:p>
              <a:r>
                <a:rPr lang="en-US" sz="1400" b="1" dirty="0" smtClean="0">
                  <a:solidFill>
                    <a:schemeClr val="accent6">
                      <a:lumMod val="50000"/>
                    </a:schemeClr>
                  </a:solidFill>
                  <a:latin typeface="+mj-lt"/>
                </a:rPr>
                <a:t>Physics and Detector </a:t>
              </a:r>
              <a:r>
                <a:rPr lang="en-US" sz="1400" b="1" smtClean="0">
                  <a:solidFill>
                    <a:schemeClr val="accent6">
                      <a:lumMod val="50000"/>
                    </a:schemeClr>
                  </a:solidFill>
                  <a:latin typeface="+mj-lt"/>
                </a:rPr>
                <a:t>Simulation Group (PDS)</a:t>
              </a:r>
              <a:endParaRPr lang="en-US" sz="1400" b="1" dirty="0" smtClean="0">
                <a:solidFill>
                  <a:schemeClr val="accent6">
                    <a:lumMod val="50000"/>
                  </a:schemeClr>
                </a:solidFill>
                <a:latin typeface="+mj-lt"/>
              </a:endParaRPr>
            </a:p>
            <a:p>
              <a:r>
                <a:rPr lang="en-US" sz="1200" dirty="0" smtClean="0">
                  <a:solidFill>
                    <a:schemeClr val="accent6">
                      <a:lumMod val="50000"/>
                    </a:schemeClr>
                  </a:solidFill>
                  <a:latin typeface="+mn-lt"/>
                </a:rPr>
                <a:t>Krzysztof </a:t>
              </a:r>
              <a:r>
                <a:rPr lang="en-US" sz="1200" dirty="0" err="1" smtClean="0">
                  <a:solidFill>
                    <a:schemeClr val="accent6">
                      <a:lumMod val="50000"/>
                    </a:schemeClr>
                  </a:solidFill>
                  <a:latin typeface="+mn-lt"/>
                </a:rPr>
                <a:t>Genser</a:t>
              </a:r>
              <a:r>
                <a:rPr lang="en-US" sz="1200" dirty="0" smtClean="0">
                  <a:solidFill>
                    <a:schemeClr val="accent6">
                      <a:lumMod val="50000"/>
                    </a:schemeClr>
                  </a:solidFill>
                  <a:latin typeface="+mn-lt"/>
                </a:rPr>
                <a:t> </a:t>
              </a:r>
              <a:r>
                <a:rPr lang="mr-IN" sz="1200" dirty="0" smtClean="0">
                  <a:solidFill>
                    <a:schemeClr val="accent6">
                      <a:lumMod val="50000"/>
                    </a:schemeClr>
                  </a:solidFill>
                  <a:latin typeface="+mn-lt"/>
                </a:rPr>
                <a:t>–</a:t>
              </a:r>
              <a:r>
                <a:rPr lang="en-US" sz="1200" dirty="0" smtClean="0">
                  <a:solidFill>
                    <a:schemeClr val="accent6">
                      <a:lumMod val="50000"/>
                    </a:schemeClr>
                  </a:solidFill>
                  <a:latin typeface="+mn-lt"/>
                </a:rPr>
                <a:t> Leader</a:t>
              </a:r>
            </a:p>
          </p:txBody>
        </p:sp>
        <p:sp>
          <p:nvSpPr>
            <p:cNvPr id="14" name="TextBox 13"/>
            <p:cNvSpPr txBox="1"/>
            <p:nvPr/>
          </p:nvSpPr>
          <p:spPr>
            <a:xfrm>
              <a:off x="4605705" y="1868954"/>
              <a:ext cx="1933943" cy="707886"/>
            </a:xfrm>
            <a:prstGeom prst="rect">
              <a:avLst/>
            </a:prstGeom>
            <a:noFill/>
            <a:ln>
              <a:solidFill>
                <a:schemeClr val="accent6">
                  <a:lumMod val="50000"/>
                </a:schemeClr>
              </a:solidFill>
            </a:ln>
          </p:spPr>
          <p:txBody>
            <a:bodyPr wrap="square" rtlCol="0">
              <a:spAutoFit/>
            </a:bodyPr>
            <a:lstStyle/>
            <a:p>
              <a:r>
                <a:rPr lang="en-US" sz="1400" b="1" dirty="0" smtClean="0">
                  <a:solidFill>
                    <a:schemeClr val="accent6">
                      <a:lumMod val="50000"/>
                    </a:schemeClr>
                  </a:solidFill>
                  <a:latin typeface="+mj-lt"/>
                </a:rPr>
                <a:t>Neutrino Simulation Group (NS)</a:t>
              </a:r>
            </a:p>
            <a:p>
              <a:r>
                <a:rPr lang="en-US" sz="1200" dirty="0" smtClean="0">
                  <a:solidFill>
                    <a:schemeClr val="accent6">
                      <a:lumMod val="50000"/>
                    </a:schemeClr>
                  </a:solidFill>
                  <a:latin typeface="+mn-lt"/>
                </a:rPr>
                <a:t>Laura Fields </a:t>
              </a:r>
              <a:r>
                <a:rPr lang="mr-IN" sz="1200" dirty="0" smtClean="0">
                  <a:solidFill>
                    <a:schemeClr val="accent6">
                      <a:lumMod val="50000"/>
                    </a:schemeClr>
                  </a:solidFill>
                  <a:latin typeface="+mn-lt"/>
                </a:rPr>
                <a:t>–</a:t>
              </a:r>
              <a:r>
                <a:rPr lang="en-US" sz="1200" dirty="0" smtClean="0">
                  <a:solidFill>
                    <a:schemeClr val="accent6">
                      <a:lumMod val="50000"/>
                    </a:schemeClr>
                  </a:solidFill>
                  <a:latin typeface="+mn-lt"/>
                </a:rPr>
                <a:t> Leader</a:t>
              </a:r>
            </a:p>
          </p:txBody>
        </p:sp>
        <p:sp>
          <p:nvSpPr>
            <p:cNvPr id="15" name="TextBox 14"/>
            <p:cNvSpPr txBox="1"/>
            <p:nvPr/>
          </p:nvSpPr>
          <p:spPr>
            <a:xfrm>
              <a:off x="6617615" y="1868954"/>
              <a:ext cx="2102038" cy="923330"/>
            </a:xfrm>
            <a:prstGeom prst="rect">
              <a:avLst/>
            </a:prstGeom>
            <a:noFill/>
            <a:ln>
              <a:solidFill>
                <a:schemeClr val="accent6">
                  <a:lumMod val="50000"/>
                </a:schemeClr>
              </a:solidFill>
            </a:ln>
          </p:spPr>
          <p:txBody>
            <a:bodyPr wrap="square" rtlCol="0">
              <a:spAutoFit/>
            </a:bodyPr>
            <a:lstStyle/>
            <a:p>
              <a:r>
                <a:rPr lang="en-US" sz="1400" b="1" dirty="0" smtClean="0">
                  <a:solidFill>
                    <a:schemeClr val="accent6">
                      <a:lumMod val="50000"/>
                    </a:schemeClr>
                  </a:solidFill>
                  <a:latin typeface="+mj-lt"/>
                </a:rPr>
                <a:t>Algorithms for Reconstruction and </a:t>
              </a:r>
              <a:r>
                <a:rPr lang="en-US" sz="1400" b="1" smtClean="0">
                  <a:solidFill>
                    <a:schemeClr val="accent6">
                      <a:lumMod val="50000"/>
                    </a:schemeClr>
                  </a:solidFill>
                  <a:latin typeface="+mj-lt"/>
                </a:rPr>
                <a:t>Analysis Group (ARA)</a:t>
              </a:r>
              <a:endParaRPr lang="en-US" sz="1400" b="1" dirty="0" smtClean="0">
                <a:solidFill>
                  <a:schemeClr val="accent6">
                    <a:lumMod val="50000"/>
                  </a:schemeClr>
                </a:solidFill>
                <a:latin typeface="+mj-lt"/>
              </a:endParaRPr>
            </a:p>
            <a:p>
              <a:r>
                <a:rPr lang="en-US" sz="1200" dirty="0" err="1" smtClean="0">
                  <a:solidFill>
                    <a:schemeClr val="accent6">
                      <a:lumMod val="50000"/>
                    </a:schemeClr>
                  </a:solidFill>
                  <a:latin typeface="+mn-lt"/>
                </a:rPr>
                <a:t>Nhan</a:t>
              </a:r>
              <a:r>
                <a:rPr lang="en-US" sz="1200" dirty="0" smtClean="0">
                  <a:solidFill>
                    <a:schemeClr val="accent6">
                      <a:lumMod val="50000"/>
                    </a:schemeClr>
                  </a:solidFill>
                  <a:latin typeface="+mn-lt"/>
                </a:rPr>
                <a:t> Tran </a:t>
              </a:r>
              <a:r>
                <a:rPr lang="mr-IN" sz="1200" dirty="0" smtClean="0">
                  <a:solidFill>
                    <a:schemeClr val="accent6">
                      <a:lumMod val="50000"/>
                    </a:schemeClr>
                  </a:solidFill>
                  <a:latin typeface="+mn-lt"/>
                </a:rPr>
                <a:t>–</a:t>
              </a:r>
              <a:r>
                <a:rPr lang="en-US" sz="1200" dirty="0" smtClean="0">
                  <a:solidFill>
                    <a:schemeClr val="accent6">
                      <a:lumMod val="50000"/>
                    </a:schemeClr>
                  </a:solidFill>
                  <a:latin typeface="+mn-lt"/>
                </a:rPr>
                <a:t> Leader</a:t>
              </a:r>
            </a:p>
          </p:txBody>
        </p:sp>
        <p:cxnSp>
          <p:nvCxnSpPr>
            <p:cNvPr id="30" name="Straight Connector 29"/>
            <p:cNvCxnSpPr/>
            <p:nvPr/>
          </p:nvCxnSpPr>
          <p:spPr>
            <a:xfrm flipV="1">
              <a:off x="1250177" y="1712778"/>
              <a:ext cx="6611123" cy="1442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120377" y="1560377"/>
              <a:ext cx="694" cy="155448"/>
            </a:xfrm>
            <a:prstGeom prst="line">
              <a:avLst/>
            </a:prstGeom>
            <a:ln>
              <a:solidFill>
                <a:schemeClr val="accent6">
                  <a:lumMod val="50000"/>
                </a:schemeClr>
              </a:solidFill>
            </a:ln>
            <a:effectLst>
              <a:outerShdw sx="200000" sy="2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250177" y="1712777"/>
              <a:ext cx="694" cy="155448"/>
            </a:xfrm>
            <a:prstGeom prst="line">
              <a:avLst/>
            </a:prstGeom>
            <a:ln>
              <a:solidFill>
                <a:schemeClr val="accent6">
                  <a:lumMod val="50000"/>
                </a:schemeClr>
              </a:solidFill>
            </a:ln>
            <a:effectLst>
              <a:outerShdw sx="200000" sy="2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510777" y="1712777"/>
              <a:ext cx="694" cy="155448"/>
            </a:xfrm>
            <a:prstGeom prst="line">
              <a:avLst/>
            </a:prstGeom>
            <a:ln>
              <a:solidFill>
                <a:schemeClr val="accent6">
                  <a:lumMod val="50000"/>
                </a:schemeClr>
              </a:solidFill>
            </a:ln>
            <a:effectLst>
              <a:outerShdw sx="200000" sy="2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865210" y="1727200"/>
              <a:ext cx="694" cy="155448"/>
            </a:xfrm>
            <a:prstGeom prst="line">
              <a:avLst/>
            </a:prstGeom>
            <a:ln>
              <a:solidFill>
                <a:schemeClr val="accent6">
                  <a:lumMod val="50000"/>
                </a:schemeClr>
              </a:solidFill>
            </a:ln>
            <a:effectLst>
              <a:outerShdw sx="200000" sy="2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657077" y="1712777"/>
              <a:ext cx="694" cy="155448"/>
            </a:xfrm>
            <a:prstGeom prst="line">
              <a:avLst/>
            </a:prstGeom>
            <a:ln>
              <a:solidFill>
                <a:schemeClr val="accent6">
                  <a:lumMod val="50000"/>
                </a:schemeClr>
              </a:solidFill>
            </a:ln>
            <a:effectLst>
              <a:outerShdw sx="200000" sy="2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grpSp>
      <p:sp>
        <p:nvSpPr>
          <p:cNvPr id="48" name="Content Placeholder 7"/>
          <p:cNvSpPr>
            <a:spLocks noGrp="1"/>
          </p:cNvSpPr>
          <p:nvPr>
            <p:ph idx="1"/>
          </p:nvPr>
        </p:nvSpPr>
        <p:spPr>
          <a:xfrm>
            <a:off x="88900" y="2654542"/>
            <a:ext cx="8258174" cy="1650758"/>
          </a:xfrm>
        </p:spPr>
        <p:txBody>
          <a:bodyPr/>
          <a:lstStyle/>
          <a:p>
            <a:pPr marL="400050" indent="-285750">
              <a:spcBef>
                <a:spcPts val="300"/>
              </a:spcBef>
              <a:spcAft>
                <a:spcPts val="300"/>
              </a:spcAft>
              <a:buSzPts val="1800"/>
            </a:pPr>
            <a:r>
              <a:rPr lang="en-US" sz="1700" dirty="0" smtClean="0">
                <a:solidFill>
                  <a:srgbClr val="4C8C2B"/>
                </a:solidFill>
              </a:rPr>
              <a:t>Erica Snider will have a special focus on the IF topics within AISP, and help with the management of the ARA group</a:t>
            </a:r>
          </a:p>
          <a:p>
            <a:pPr marL="400050" indent="-285750">
              <a:spcBef>
                <a:spcPts val="300"/>
              </a:spcBef>
              <a:spcAft>
                <a:spcPts val="300"/>
              </a:spcAft>
              <a:buSzPts val="1800"/>
            </a:pPr>
            <a:r>
              <a:rPr lang="en-US" sz="1700" dirty="0" err="1" smtClean="0">
                <a:solidFill>
                  <a:srgbClr val="4C8C2B"/>
                </a:solidFill>
              </a:rPr>
              <a:t>Nhan</a:t>
            </a:r>
            <a:r>
              <a:rPr lang="en-US" sz="1700" dirty="0" smtClean="0">
                <a:solidFill>
                  <a:srgbClr val="4C8C2B"/>
                </a:solidFill>
              </a:rPr>
              <a:t> Tran </a:t>
            </a:r>
            <a:r>
              <a:rPr lang="en-US" sz="1700" dirty="0">
                <a:solidFill>
                  <a:srgbClr val="4C8C2B"/>
                </a:solidFill>
              </a:rPr>
              <a:t>(</a:t>
            </a:r>
            <a:r>
              <a:rPr lang="en-US" sz="1700" dirty="0" smtClean="0">
                <a:solidFill>
                  <a:srgbClr val="4C8C2B"/>
                </a:solidFill>
              </a:rPr>
              <a:t>Wilson Fellow who transferred from PPD): leader of the </a:t>
            </a:r>
            <a:r>
              <a:rPr lang="en-US" sz="1700" dirty="0" smtClean="0">
                <a:solidFill>
                  <a:srgbClr val="4C8C2B"/>
                </a:solidFill>
              </a:rPr>
              <a:t>ARA group </a:t>
            </a:r>
            <a:r>
              <a:rPr lang="en-US" sz="1700" dirty="0" smtClean="0">
                <a:solidFill>
                  <a:srgbClr val="4C8C2B"/>
                </a:solidFill>
              </a:rPr>
              <a:t>within SCD, coordinator AI activities across </a:t>
            </a:r>
            <a:r>
              <a:rPr lang="en-US" sz="1700" dirty="0" smtClean="0">
                <a:solidFill>
                  <a:srgbClr val="4C8C2B"/>
                </a:solidFill>
              </a:rPr>
              <a:t>FNAL</a:t>
            </a:r>
          </a:p>
          <a:p>
            <a:pPr marL="682625" lvl="1" indent="-285750">
              <a:spcBef>
                <a:spcPts val="300"/>
              </a:spcBef>
              <a:spcAft>
                <a:spcPts val="300"/>
              </a:spcAft>
              <a:buSzPts val="1800"/>
            </a:pPr>
            <a:r>
              <a:rPr lang="en-US" sz="1500" dirty="0" smtClean="0">
                <a:solidFill>
                  <a:srgbClr val="63666A"/>
                </a:solidFill>
              </a:rPr>
              <a:t>Thanks to Rob </a:t>
            </a:r>
            <a:r>
              <a:rPr lang="en-US" sz="1500" dirty="0" err="1" smtClean="0">
                <a:solidFill>
                  <a:srgbClr val="63666A"/>
                </a:solidFill>
              </a:rPr>
              <a:t>Kutschke</a:t>
            </a:r>
            <a:r>
              <a:rPr lang="en-US" sz="1500" dirty="0" smtClean="0">
                <a:solidFill>
                  <a:srgbClr val="63666A"/>
                </a:solidFill>
              </a:rPr>
              <a:t> who served as MIR group leader since its creation</a:t>
            </a:r>
            <a:endParaRPr lang="en-US" sz="1500" dirty="0" smtClean="0">
              <a:solidFill>
                <a:srgbClr val="63666A"/>
              </a:solidFill>
            </a:endParaRPr>
          </a:p>
          <a:p>
            <a:pPr marL="400050" indent="-285750">
              <a:spcBef>
                <a:spcPts val="300"/>
              </a:spcBef>
              <a:spcAft>
                <a:spcPts val="300"/>
              </a:spcAft>
              <a:buSzPts val="1800"/>
            </a:pPr>
            <a:r>
              <a:rPr lang="en-US" sz="1700" dirty="0" smtClean="0">
                <a:solidFill>
                  <a:srgbClr val="4C8C2B"/>
                </a:solidFill>
              </a:rPr>
              <a:t>Welcome new AISP members: Leo </a:t>
            </a:r>
            <a:r>
              <a:rPr lang="en-US" sz="1700" dirty="0" err="1" smtClean="0">
                <a:solidFill>
                  <a:srgbClr val="4C8C2B"/>
                </a:solidFill>
              </a:rPr>
              <a:t>Aliaga</a:t>
            </a:r>
            <a:r>
              <a:rPr lang="en-US" sz="1700" dirty="0" smtClean="0">
                <a:solidFill>
                  <a:srgbClr val="4C8C2B"/>
                </a:solidFill>
              </a:rPr>
              <a:t>, Steven Gardiner, Kevin Pedro, Alexei </a:t>
            </a:r>
            <a:r>
              <a:rPr lang="en-US" sz="1700" dirty="0" err="1" smtClean="0">
                <a:solidFill>
                  <a:srgbClr val="4C8C2B"/>
                </a:solidFill>
              </a:rPr>
              <a:t>Strelchenko</a:t>
            </a:r>
            <a:r>
              <a:rPr lang="en-US" sz="1700" dirty="0" smtClean="0">
                <a:solidFill>
                  <a:srgbClr val="4C8C2B"/>
                </a:solidFill>
              </a:rPr>
              <a:t>, </a:t>
            </a:r>
            <a:r>
              <a:rPr lang="en-US" sz="1700" dirty="0" err="1" smtClean="0">
                <a:solidFill>
                  <a:srgbClr val="4C8C2B"/>
                </a:solidFill>
              </a:rPr>
              <a:t>Nhan</a:t>
            </a:r>
            <a:r>
              <a:rPr lang="en-US" sz="1700" dirty="0" smtClean="0">
                <a:solidFill>
                  <a:srgbClr val="4C8C2B"/>
                </a:solidFill>
              </a:rPr>
              <a:t> Tran  </a:t>
            </a:r>
            <a:endParaRPr lang="en-US" sz="1700" dirty="0">
              <a:solidFill>
                <a:srgbClr val="4C8C2B"/>
              </a:solidFill>
            </a:endParaRPr>
          </a:p>
          <a:p>
            <a:pPr marL="400050" indent="-285750">
              <a:spcBef>
                <a:spcPts val="300"/>
              </a:spcBef>
              <a:spcAft>
                <a:spcPts val="300"/>
              </a:spcAft>
              <a:buSzPts val="1800"/>
            </a:pPr>
            <a:endParaRPr lang="en-US" sz="1700" dirty="0">
              <a:solidFill>
                <a:srgbClr val="4E4E4E"/>
              </a:solidFill>
            </a:endParaRPr>
          </a:p>
          <a:p>
            <a:pPr marL="400050" indent="-285750">
              <a:spcBef>
                <a:spcPts val="300"/>
              </a:spcBef>
              <a:spcAft>
                <a:spcPts val="300"/>
              </a:spcAft>
              <a:buSzPts val="1800"/>
            </a:pPr>
            <a:endParaRPr lang="en-US" sz="1700" dirty="0">
              <a:solidFill>
                <a:srgbClr val="4C8C2B"/>
              </a:solidFill>
            </a:endParaRPr>
          </a:p>
        </p:txBody>
      </p:sp>
    </p:spTree>
    <p:extLst>
      <p:ext uri="{BB962C8B-B14F-4D97-AF65-F5344CB8AC3E}">
        <p14:creationId xmlns:p14="http://schemas.microsoft.com/office/powerpoint/2010/main" val="64591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Activities and funding</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Content Placeholder 7"/>
          <p:cNvSpPr>
            <a:spLocks noGrp="1"/>
          </p:cNvSpPr>
          <p:nvPr>
            <p:ph idx="1"/>
          </p:nvPr>
        </p:nvSpPr>
        <p:spPr>
          <a:xfrm>
            <a:off x="152400" y="686042"/>
            <a:ext cx="8258174" cy="3212858"/>
          </a:xfrm>
        </p:spPr>
        <p:txBody>
          <a:bodyPr/>
          <a:lstStyle/>
          <a:p>
            <a:pPr marL="400050" indent="-285750">
              <a:spcBef>
                <a:spcPts val="300"/>
              </a:spcBef>
              <a:spcAft>
                <a:spcPts val="300"/>
              </a:spcAft>
              <a:buSzPts val="1800"/>
            </a:pPr>
            <a:r>
              <a:rPr lang="en-US" sz="1700" dirty="0" smtClean="0">
                <a:solidFill>
                  <a:srgbClr val="4C8C2B"/>
                </a:solidFill>
              </a:rPr>
              <a:t>Group leaders will talk in a few minutes about the diverse set of activities that our AS, PDS, NS, ARA groups are involved in</a:t>
            </a:r>
          </a:p>
          <a:p>
            <a:pPr marL="400050" indent="-285750">
              <a:spcBef>
                <a:spcPts val="300"/>
              </a:spcBef>
              <a:spcAft>
                <a:spcPts val="300"/>
              </a:spcAft>
              <a:buSzPts val="1800"/>
            </a:pPr>
            <a:r>
              <a:rPr lang="en-US" sz="1700" dirty="0" smtClean="0">
                <a:solidFill>
                  <a:srgbClr val="4C8C2B"/>
                </a:solidFill>
              </a:rPr>
              <a:t>There are three aspects of our activities: the science </a:t>
            </a:r>
            <a:r>
              <a:rPr lang="en-US" sz="1700" i="1" dirty="0" smtClean="0">
                <a:solidFill>
                  <a:srgbClr val="4C8C2B"/>
                </a:solidFill>
              </a:rPr>
              <a:t>per se </a:t>
            </a:r>
            <a:r>
              <a:rPr lang="en-US" sz="1700" dirty="0" smtClean="0">
                <a:solidFill>
                  <a:srgbClr val="4C8C2B"/>
                </a:solidFill>
              </a:rPr>
              <a:t>(particle physics/cosmology), the S&amp;C tools for science, the underlying technologies</a:t>
            </a:r>
          </a:p>
          <a:p>
            <a:pPr marL="400050" indent="-285750">
              <a:spcBef>
                <a:spcPts val="300"/>
              </a:spcBef>
              <a:spcAft>
                <a:spcPts val="300"/>
              </a:spcAft>
              <a:buSzPts val="1800"/>
            </a:pPr>
            <a:r>
              <a:rPr lang="en-US" sz="1700" dirty="0" smtClean="0">
                <a:solidFill>
                  <a:srgbClr val="4C8C2B"/>
                </a:solidFill>
              </a:rPr>
              <a:t>Funding comes from different DOE sources: EF/IF research and operations, Computational HEP, Advanced Scientific Computing Research (</a:t>
            </a:r>
            <a:r>
              <a:rPr lang="en-US" sz="1700" dirty="0" err="1" smtClean="0">
                <a:solidFill>
                  <a:srgbClr val="4C8C2B"/>
                </a:solidFill>
              </a:rPr>
              <a:t>SciDAC</a:t>
            </a:r>
            <a:r>
              <a:rPr lang="en-US" sz="1700" dirty="0" smtClean="0">
                <a:solidFill>
                  <a:srgbClr val="4C8C2B"/>
                </a:solidFill>
              </a:rPr>
              <a:t>), Center for Computational Excellence (CCE), </a:t>
            </a:r>
            <a:r>
              <a:rPr lang="mr-IN" sz="1700" dirty="0" smtClean="0">
                <a:solidFill>
                  <a:srgbClr val="4C8C2B"/>
                </a:solidFill>
              </a:rPr>
              <a:t>…</a:t>
            </a:r>
            <a:r>
              <a:rPr lang="en-US" sz="1700" dirty="0" smtClean="0">
                <a:solidFill>
                  <a:srgbClr val="4C8C2B"/>
                </a:solidFill>
              </a:rPr>
              <a:t>, may get AI funding from other sources</a:t>
            </a:r>
          </a:p>
          <a:p>
            <a:pPr marL="682625" lvl="1" indent="-285750">
              <a:spcBef>
                <a:spcPts val="300"/>
              </a:spcBef>
              <a:spcAft>
                <a:spcPts val="300"/>
              </a:spcAft>
              <a:buSzPts val="1800"/>
            </a:pPr>
            <a:r>
              <a:rPr lang="en-US" sz="1500" dirty="0" smtClean="0">
                <a:solidFill>
                  <a:schemeClr val="accent6">
                    <a:lumMod val="50000"/>
                  </a:schemeClr>
                </a:solidFill>
              </a:rPr>
              <a:t>Blessing: we do not depend on a single funding source</a:t>
            </a:r>
          </a:p>
          <a:p>
            <a:pPr marL="682625" lvl="1" indent="-285750">
              <a:spcBef>
                <a:spcPts val="300"/>
              </a:spcBef>
              <a:spcAft>
                <a:spcPts val="300"/>
              </a:spcAft>
              <a:buSzPts val="1800"/>
            </a:pPr>
            <a:r>
              <a:rPr lang="en-US" sz="1500" dirty="0" smtClean="0">
                <a:solidFill>
                  <a:schemeClr val="accent6">
                    <a:lumMod val="50000"/>
                  </a:schemeClr>
                </a:solidFill>
              </a:rPr>
              <a:t>Curse: lack of flexibility, strings attached</a:t>
            </a:r>
          </a:p>
          <a:p>
            <a:pPr marL="682625" lvl="1" indent="-285750">
              <a:spcBef>
                <a:spcPts val="300"/>
              </a:spcBef>
              <a:spcAft>
                <a:spcPts val="300"/>
              </a:spcAft>
              <a:buSzPts val="1800"/>
            </a:pPr>
            <a:r>
              <a:rPr lang="en-US" sz="1500" dirty="0" smtClean="0">
                <a:solidFill>
                  <a:schemeClr val="accent6">
                    <a:lumMod val="50000"/>
                  </a:schemeClr>
                </a:solidFill>
              </a:rPr>
              <a:t>Emphasis on modern computing architectures and AI</a:t>
            </a:r>
          </a:p>
          <a:p>
            <a:pPr marL="400050" indent="-285750">
              <a:spcBef>
                <a:spcPts val="300"/>
              </a:spcBef>
              <a:spcAft>
                <a:spcPts val="300"/>
              </a:spcAft>
              <a:buSzPts val="1800"/>
            </a:pPr>
            <a:r>
              <a:rPr lang="en-US" sz="1700" dirty="0" smtClean="0">
                <a:solidFill>
                  <a:srgbClr val="4C8C2B"/>
                </a:solidFill>
              </a:rPr>
              <a:t>Total HEP budget has improved or stayed flat lately but the allocation for physics research and operations has shrank at the expense of that for facilities</a:t>
            </a:r>
          </a:p>
          <a:p>
            <a:pPr marL="682625" lvl="1" indent="-285750">
              <a:spcBef>
                <a:spcPts val="300"/>
              </a:spcBef>
              <a:spcAft>
                <a:spcPts val="300"/>
              </a:spcAft>
              <a:buSzPts val="1800"/>
            </a:pPr>
            <a:r>
              <a:rPr lang="en-US" sz="1500" dirty="0" smtClean="0">
                <a:solidFill>
                  <a:srgbClr val="4E4E4E"/>
                </a:solidFill>
              </a:rPr>
              <a:t>FY20: we should be able to execute our plans as in budget input, may not be able to replace all retirees, will need to cut travel supported by operations by half</a:t>
            </a:r>
          </a:p>
        </p:txBody>
      </p:sp>
    </p:spTree>
    <p:extLst>
      <p:ext uri="{BB962C8B-B14F-4D97-AF65-F5344CB8AC3E}">
        <p14:creationId xmlns:p14="http://schemas.microsoft.com/office/powerpoint/2010/main" val="36357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t>
            </a:r>
            <a:r>
              <a:rPr lang="en-US" dirty="0" smtClean="0"/>
              <a:t>eam philosophy and core values</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Content Placeholder 7"/>
          <p:cNvSpPr>
            <a:spLocks noGrp="1"/>
          </p:cNvSpPr>
          <p:nvPr>
            <p:ph idx="1"/>
          </p:nvPr>
        </p:nvSpPr>
        <p:spPr>
          <a:xfrm>
            <a:off x="152400" y="762242"/>
            <a:ext cx="8470900" cy="3479558"/>
          </a:xfrm>
        </p:spPr>
        <p:txBody>
          <a:bodyPr/>
          <a:lstStyle/>
          <a:p>
            <a:pPr marL="400050" indent="-285750">
              <a:spcBef>
                <a:spcPts val="300"/>
              </a:spcBef>
              <a:spcAft>
                <a:spcPts val="300"/>
              </a:spcAft>
              <a:buSzPts val="1800"/>
            </a:pPr>
            <a:r>
              <a:rPr lang="en-US" sz="1700" dirty="0" smtClean="0">
                <a:solidFill>
                  <a:srgbClr val="4C8C2B"/>
                </a:solidFill>
              </a:rPr>
              <a:t>International and diverse community (different national and cultural background) and a broad set of skills, experiences, interests, and career paths</a:t>
            </a:r>
          </a:p>
          <a:p>
            <a:pPr marL="682625" lvl="1" indent="-285750">
              <a:spcBef>
                <a:spcPts val="300"/>
              </a:spcBef>
              <a:spcAft>
                <a:spcPts val="300"/>
              </a:spcAft>
              <a:buSzPts val="1800"/>
            </a:pPr>
            <a:r>
              <a:rPr lang="en-US" sz="1500" dirty="0">
                <a:solidFill>
                  <a:srgbClr val="4E4E4E"/>
                </a:solidFill>
              </a:rPr>
              <a:t>C</a:t>
            </a:r>
            <a:r>
              <a:rPr lang="en-US" sz="1500" dirty="0" smtClean="0">
                <a:solidFill>
                  <a:srgbClr val="4E4E4E"/>
                </a:solidFill>
              </a:rPr>
              <a:t>omputing professionals, postdocs, scientists (most of us physicists by training </a:t>
            </a:r>
            <a:r>
              <a:rPr lang="mr-IN" sz="1500" dirty="0" smtClean="0">
                <a:solidFill>
                  <a:srgbClr val="4E4E4E"/>
                </a:solidFill>
              </a:rPr>
              <a:t>–</a:t>
            </a:r>
            <a:r>
              <a:rPr lang="en-US" sz="1500" dirty="0" smtClean="0">
                <a:solidFill>
                  <a:srgbClr val="4E4E4E"/>
                </a:solidFill>
              </a:rPr>
              <a:t> advantage of a common language)</a:t>
            </a:r>
          </a:p>
          <a:p>
            <a:pPr marL="682625" lvl="1" indent="-285750">
              <a:spcBef>
                <a:spcPts val="300"/>
              </a:spcBef>
              <a:spcAft>
                <a:spcPts val="300"/>
              </a:spcAft>
              <a:buSzPts val="1800"/>
            </a:pPr>
            <a:r>
              <a:rPr lang="en-US" sz="1500" dirty="0" smtClean="0">
                <a:solidFill>
                  <a:srgbClr val="4E4E4E"/>
                </a:solidFill>
              </a:rPr>
              <a:t>Our department does scientific research in computing</a:t>
            </a:r>
            <a:r>
              <a:rPr lang="en-US" sz="1500" dirty="0">
                <a:solidFill>
                  <a:srgbClr val="4E4E4E"/>
                </a:solidFill>
              </a:rPr>
              <a:t> </a:t>
            </a:r>
            <a:r>
              <a:rPr lang="en-US" sz="1500" dirty="0" smtClean="0">
                <a:solidFill>
                  <a:srgbClr val="4E4E4E"/>
                </a:solidFill>
              </a:rPr>
              <a:t>and particle physics &amp; cosmology, and develops S&amp;C tools for science</a:t>
            </a:r>
          </a:p>
          <a:p>
            <a:pPr marL="400050" indent="-285750">
              <a:spcBef>
                <a:spcPts val="300"/>
              </a:spcBef>
              <a:spcAft>
                <a:spcPts val="300"/>
              </a:spcAft>
              <a:buSzPts val="1800"/>
            </a:pPr>
            <a:r>
              <a:rPr lang="en-US" sz="1700" dirty="0" smtClean="0">
                <a:solidFill>
                  <a:srgbClr val="4C8C2B"/>
                </a:solidFill>
              </a:rPr>
              <a:t>Line management is important for organizational purposes, but remember that we are all colleagues (especially when we are discussing science)</a:t>
            </a:r>
          </a:p>
          <a:p>
            <a:pPr marL="682625" lvl="1" indent="-285750">
              <a:spcBef>
                <a:spcPts val="300"/>
              </a:spcBef>
              <a:spcAft>
                <a:spcPts val="300"/>
              </a:spcAft>
              <a:buSzPts val="1800"/>
            </a:pPr>
            <a:r>
              <a:rPr lang="en-US" sz="1500" dirty="0" smtClean="0">
                <a:solidFill>
                  <a:srgbClr val="4E4E4E"/>
                </a:solidFill>
              </a:rPr>
              <a:t>”Unthinking </a:t>
            </a:r>
            <a:r>
              <a:rPr lang="en-US" sz="1500" dirty="0">
                <a:solidFill>
                  <a:srgbClr val="4E4E4E"/>
                </a:solidFill>
              </a:rPr>
              <a:t>respect for authority is the greatest enemy of </a:t>
            </a:r>
            <a:r>
              <a:rPr lang="en-US" sz="1500" dirty="0" smtClean="0">
                <a:solidFill>
                  <a:srgbClr val="4E4E4E"/>
                </a:solidFill>
              </a:rPr>
              <a:t>truth”, Albert Einstein</a:t>
            </a:r>
          </a:p>
          <a:p>
            <a:pPr marL="682625" lvl="1" indent="-285750">
              <a:spcBef>
                <a:spcPts val="300"/>
              </a:spcBef>
              <a:spcAft>
                <a:spcPts val="300"/>
              </a:spcAft>
              <a:buSzPts val="1800"/>
            </a:pPr>
            <a:r>
              <a:rPr lang="en-US" sz="1500" dirty="0" smtClean="0">
                <a:solidFill>
                  <a:srgbClr val="4E4E4E"/>
                </a:solidFill>
              </a:rPr>
              <a:t>We must treat each other, as well as the rest of FNAL’s personnel, contractors and users  with respect, following FNAL’s </a:t>
            </a:r>
            <a:r>
              <a:rPr lang="en-US" sz="1500" dirty="0" smtClean="0">
                <a:solidFill>
                  <a:srgbClr val="4E4E4E"/>
                </a:solidFill>
                <a:hlinkClick r:id="rId3"/>
              </a:rPr>
              <a:t>Statement of Community Standards</a:t>
            </a:r>
            <a:endParaRPr lang="en-US" sz="1500" dirty="0" smtClean="0">
              <a:solidFill>
                <a:srgbClr val="4E4E4E"/>
              </a:solidFill>
            </a:endParaRPr>
          </a:p>
          <a:p>
            <a:pPr marL="682625" lvl="1" indent="-285750">
              <a:spcBef>
                <a:spcPts val="300"/>
              </a:spcBef>
              <a:spcAft>
                <a:spcPts val="300"/>
              </a:spcAft>
              <a:buSzPts val="1800"/>
            </a:pPr>
            <a:r>
              <a:rPr lang="en-US" sz="1500" dirty="0" smtClean="0">
                <a:solidFill>
                  <a:srgbClr val="4E4E4E"/>
                </a:solidFill>
              </a:rPr>
              <a:t>We must follow FNAL’s safety procedures</a:t>
            </a:r>
          </a:p>
          <a:p>
            <a:pPr marL="400050" indent="-285750">
              <a:spcBef>
                <a:spcPts val="300"/>
              </a:spcBef>
              <a:spcAft>
                <a:spcPts val="300"/>
              </a:spcAft>
              <a:buSzPts val="1800"/>
            </a:pPr>
            <a:r>
              <a:rPr lang="en-US" sz="1700" dirty="0" smtClean="0">
                <a:solidFill>
                  <a:srgbClr val="4C8C2B"/>
                </a:solidFill>
              </a:rPr>
              <a:t>We need to remember that we are neither a corporation nor a business, our vision is to solve the mysteries of matter, energy, space and time for the benefit of all</a:t>
            </a:r>
          </a:p>
          <a:p>
            <a:pPr marL="400050" indent="-285750">
              <a:spcBef>
                <a:spcPts val="300"/>
              </a:spcBef>
              <a:spcAft>
                <a:spcPts val="300"/>
              </a:spcAft>
              <a:buSzPts val="1800"/>
            </a:pPr>
            <a:endParaRPr lang="en-US" sz="1700" dirty="0" smtClean="0">
              <a:solidFill>
                <a:srgbClr val="4E4E4E"/>
              </a:solidFill>
            </a:endParaRPr>
          </a:p>
          <a:p>
            <a:pPr marL="400050" indent="-285750">
              <a:spcBef>
                <a:spcPts val="300"/>
              </a:spcBef>
              <a:spcAft>
                <a:spcPts val="300"/>
              </a:spcAft>
              <a:buSzPts val="1800"/>
            </a:pPr>
            <a:endParaRPr lang="en-US" sz="1700" dirty="0" smtClean="0">
              <a:solidFill>
                <a:srgbClr val="4E4E4E"/>
              </a:solidFill>
            </a:endParaRPr>
          </a:p>
        </p:txBody>
      </p:sp>
    </p:spTree>
    <p:extLst>
      <p:ext uri="{BB962C8B-B14F-4D97-AF65-F5344CB8AC3E}">
        <p14:creationId xmlns:p14="http://schemas.microsoft.com/office/powerpoint/2010/main" val="1336253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issue of interest and a couple of requests</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Content Placeholder 7"/>
          <p:cNvSpPr>
            <a:spLocks noGrp="1"/>
          </p:cNvSpPr>
          <p:nvPr>
            <p:ph idx="1"/>
          </p:nvPr>
        </p:nvSpPr>
        <p:spPr>
          <a:xfrm>
            <a:off x="152400" y="736841"/>
            <a:ext cx="8470900" cy="3733559"/>
          </a:xfrm>
        </p:spPr>
        <p:txBody>
          <a:bodyPr/>
          <a:lstStyle/>
          <a:p>
            <a:pPr marL="400050" indent="-285750">
              <a:spcBef>
                <a:spcPts val="300"/>
              </a:spcBef>
              <a:spcAft>
                <a:spcPts val="300"/>
              </a:spcAft>
              <a:buSzPts val="1800"/>
            </a:pPr>
            <a:r>
              <a:rPr lang="en-US" sz="1700" dirty="0" smtClean="0">
                <a:solidFill>
                  <a:srgbClr val="4C8C2B"/>
                </a:solidFill>
              </a:rPr>
              <a:t>Our AISP department wants to provide maximum flexibility within FNAL’s rules in what relates to work hours, sick leave, vacation time</a:t>
            </a:r>
          </a:p>
          <a:p>
            <a:pPr marL="682625" lvl="1" indent="-285750">
              <a:spcBef>
                <a:spcPts val="300"/>
              </a:spcBef>
              <a:spcAft>
                <a:spcPts val="300"/>
              </a:spcAft>
              <a:buSzPts val="1800"/>
            </a:pPr>
            <a:r>
              <a:rPr lang="en-US" sz="1500" dirty="0">
                <a:solidFill>
                  <a:srgbClr val="4E4E4E"/>
                </a:solidFill>
              </a:rPr>
              <a:t>F</a:t>
            </a:r>
            <a:r>
              <a:rPr lang="en-US" sz="1500" dirty="0" smtClean="0">
                <a:solidFill>
                  <a:srgbClr val="4E4E4E"/>
                </a:solidFill>
              </a:rPr>
              <a:t>lexibility typically makes people more available to others and more productive at work</a:t>
            </a:r>
          </a:p>
          <a:p>
            <a:pPr marL="682625" lvl="1" indent="-285750">
              <a:spcBef>
                <a:spcPts val="300"/>
              </a:spcBef>
              <a:spcAft>
                <a:spcPts val="300"/>
              </a:spcAft>
              <a:buSzPts val="1800"/>
            </a:pPr>
            <a:r>
              <a:rPr lang="en-US" sz="1500" dirty="0" smtClean="0">
                <a:solidFill>
                  <a:srgbClr val="4E4E4E"/>
                </a:solidFill>
              </a:rPr>
              <a:t>Please take a look at the </a:t>
            </a:r>
            <a:r>
              <a:rPr lang="en-US" sz="1500" dirty="0" smtClean="0">
                <a:solidFill>
                  <a:srgbClr val="4E4E4E"/>
                </a:solidFill>
                <a:hlinkClick r:id="rId3"/>
              </a:rPr>
              <a:t>AISP work attendance rules </a:t>
            </a:r>
            <a:r>
              <a:rPr lang="en-US" sz="1500" dirty="0" smtClean="0">
                <a:solidFill>
                  <a:srgbClr val="4E4E4E"/>
                </a:solidFill>
              </a:rPr>
              <a:t>and send comments or suggestions to your group leader. (Living document evolved through the lives of previous incarnations of the department.)</a:t>
            </a:r>
          </a:p>
          <a:p>
            <a:pPr marL="400050" indent="-285750">
              <a:spcBef>
                <a:spcPts val="300"/>
              </a:spcBef>
              <a:spcAft>
                <a:spcPts val="300"/>
              </a:spcAft>
              <a:buSzPts val="1800"/>
            </a:pPr>
            <a:r>
              <a:rPr lang="en-US" sz="1700" dirty="0" smtClean="0">
                <a:solidFill>
                  <a:srgbClr val="4C8C2B"/>
                </a:solidFill>
              </a:rPr>
              <a:t>Weekly reports become part of the AISP report to SCD (Tuesday meetings)</a:t>
            </a:r>
          </a:p>
          <a:p>
            <a:pPr marL="682625" lvl="1" indent="-285750">
              <a:spcBef>
                <a:spcPts val="300"/>
              </a:spcBef>
              <a:spcAft>
                <a:spcPts val="300"/>
              </a:spcAft>
              <a:buSzPts val="1800"/>
            </a:pPr>
            <a:r>
              <a:rPr lang="en-US" sz="1500" dirty="0">
                <a:solidFill>
                  <a:srgbClr val="4E4E4E"/>
                </a:solidFill>
              </a:rPr>
              <a:t>M</a:t>
            </a:r>
            <a:r>
              <a:rPr lang="en-US" sz="1500" dirty="0" smtClean="0">
                <a:solidFill>
                  <a:srgbClr val="4E4E4E"/>
                </a:solidFill>
              </a:rPr>
              <a:t>ake your effort visible to the department and the division</a:t>
            </a:r>
          </a:p>
          <a:p>
            <a:pPr marL="682625" lvl="1" indent="-285750">
              <a:spcBef>
                <a:spcPts val="300"/>
              </a:spcBef>
              <a:spcAft>
                <a:spcPts val="300"/>
              </a:spcAft>
              <a:buSzPts val="1800"/>
            </a:pPr>
            <a:r>
              <a:rPr lang="en-US" sz="1500" dirty="0" smtClean="0">
                <a:solidFill>
                  <a:srgbClr val="4E4E4E"/>
                </a:solidFill>
              </a:rPr>
              <a:t>Help SCD leadership in making technical, management, funding decisions</a:t>
            </a:r>
          </a:p>
          <a:p>
            <a:pPr marL="682625" lvl="1" indent="-285750">
              <a:spcBef>
                <a:spcPts val="300"/>
              </a:spcBef>
              <a:spcAft>
                <a:spcPts val="300"/>
              </a:spcAft>
              <a:buSzPts val="1800"/>
            </a:pPr>
            <a:r>
              <a:rPr lang="en-US" sz="1500" dirty="0" smtClean="0">
                <a:solidFill>
                  <a:srgbClr val="4E4E4E"/>
                </a:solidFill>
              </a:rPr>
              <a:t>No need to report every week on every topic. Summarize progress, communicate news in a short, clear, and crisp way</a:t>
            </a:r>
          </a:p>
          <a:p>
            <a:pPr marL="400050" indent="-285750">
              <a:spcBef>
                <a:spcPts val="300"/>
              </a:spcBef>
              <a:spcAft>
                <a:spcPts val="300"/>
              </a:spcAft>
              <a:buSzPts val="1800"/>
            </a:pPr>
            <a:r>
              <a:rPr lang="en-US" sz="1700" dirty="0" smtClean="0">
                <a:solidFill>
                  <a:srgbClr val="4C8C2B"/>
                </a:solidFill>
              </a:rPr>
              <a:t>Report to </a:t>
            </a:r>
            <a:r>
              <a:rPr lang="en-US" sz="1700" dirty="0" err="1" smtClean="0">
                <a:solidFill>
                  <a:srgbClr val="4C8C2B"/>
                </a:solidFill>
              </a:rPr>
              <a:t>Chronos</a:t>
            </a:r>
            <a:r>
              <a:rPr lang="en-US" sz="1700" dirty="0" smtClean="0">
                <a:solidFill>
                  <a:srgbClr val="4C8C2B"/>
                </a:solidFill>
              </a:rPr>
              <a:t> (FTL) the same every week as indicated by your group leader in accordance to budget input</a:t>
            </a:r>
            <a:r>
              <a:rPr lang="en-US" sz="1500" dirty="0" smtClean="0">
                <a:solidFill>
                  <a:srgbClr val="4C8C2B"/>
                </a:solidFill>
              </a:rPr>
              <a:t> </a:t>
            </a:r>
            <a:endParaRPr lang="en-US" sz="1500" dirty="0">
              <a:solidFill>
                <a:srgbClr val="4C8C2B"/>
              </a:solidFill>
            </a:endParaRPr>
          </a:p>
        </p:txBody>
      </p:sp>
    </p:spTree>
    <p:extLst>
      <p:ext uri="{BB962C8B-B14F-4D97-AF65-F5344CB8AC3E}">
        <p14:creationId xmlns:p14="http://schemas.microsoft.com/office/powerpoint/2010/main" val="952151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Thanks for listening</a:t>
            </a:r>
            <a:endParaRPr lang="en-US" sz="1400" dirty="0"/>
          </a:p>
        </p:txBody>
      </p:sp>
      <p:sp>
        <p:nvSpPr>
          <p:cNvPr id="3" name="Date Placeholder 2"/>
          <p:cNvSpPr>
            <a:spLocks noGrp="1"/>
          </p:cNvSpPr>
          <p:nvPr>
            <p:ph type="dt" sz="half" idx="2"/>
          </p:nvPr>
        </p:nvSpPr>
        <p:spPr/>
        <p:txBody>
          <a:bodyPr/>
          <a:lstStyle/>
          <a:p>
            <a:pPr>
              <a:defRPr/>
            </a:pPr>
            <a:r>
              <a:rPr lang="en-US" smtClean="0"/>
              <a:t>December 2nd, 2019</a:t>
            </a:r>
            <a:endParaRPr lang="en-US" dirty="0"/>
          </a:p>
        </p:txBody>
      </p:sp>
      <p:sp>
        <p:nvSpPr>
          <p:cNvPr id="4" name="Footer Placeholder 3"/>
          <p:cNvSpPr>
            <a:spLocks noGrp="1"/>
          </p:cNvSpPr>
          <p:nvPr>
            <p:ph type="ftr" sz="quarter" idx="3"/>
          </p:nvPr>
        </p:nvSpPr>
        <p:spPr/>
        <p:txBody>
          <a:bodyPr/>
          <a:lstStyle/>
          <a:p>
            <a:pPr>
              <a:defRPr/>
            </a:pPr>
            <a:r>
              <a:rPr lang="en-US" smtClean="0"/>
              <a:t>AISP all-hands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8" name="AutoShape 2" descr="mage result for google tpu"/>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4" descr="mage result for google tpu"/>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Content Placeholder 7"/>
          <p:cNvSpPr>
            <a:spLocks noGrp="1"/>
          </p:cNvSpPr>
          <p:nvPr>
            <p:ph idx="1"/>
          </p:nvPr>
        </p:nvSpPr>
        <p:spPr>
          <a:xfrm>
            <a:off x="152400" y="736841"/>
            <a:ext cx="8470900" cy="3733559"/>
          </a:xfrm>
        </p:spPr>
        <p:txBody>
          <a:bodyPr/>
          <a:lstStyle/>
          <a:p>
            <a:pPr marL="114300" indent="0">
              <a:spcBef>
                <a:spcPts val="300"/>
              </a:spcBef>
              <a:spcAft>
                <a:spcPts val="300"/>
              </a:spcAft>
              <a:buSzPts val="1800"/>
              <a:buNone/>
            </a:pPr>
            <a:r>
              <a:rPr lang="en-US" sz="2000" dirty="0" smtClean="0">
                <a:solidFill>
                  <a:srgbClr val="4C8C2B"/>
                </a:solidFill>
              </a:rPr>
              <a:t>Questions?</a:t>
            </a:r>
          </a:p>
          <a:p>
            <a:pPr marL="114300" indent="0">
              <a:spcBef>
                <a:spcPts val="300"/>
              </a:spcBef>
              <a:spcAft>
                <a:spcPts val="300"/>
              </a:spcAft>
              <a:buSzPts val="1800"/>
              <a:buNone/>
            </a:pPr>
            <a:r>
              <a:rPr lang="en-US" sz="2000" dirty="0" smtClean="0">
                <a:solidFill>
                  <a:srgbClr val="4C8C2B"/>
                </a:solidFill>
              </a:rPr>
              <a:t>Comments?</a:t>
            </a:r>
          </a:p>
          <a:p>
            <a:pPr marL="114300" indent="0">
              <a:spcBef>
                <a:spcPts val="300"/>
              </a:spcBef>
              <a:spcAft>
                <a:spcPts val="300"/>
              </a:spcAft>
              <a:buSzPts val="1800"/>
              <a:buNone/>
            </a:pPr>
            <a:r>
              <a:rPr lang="en-US" sz="2000" dirty="0" smtClean="0">
                <a:solidFill>
                  <a:srgbClr val="4C8C2B"/>
                </a:solidFill>
              </a:rPr>
              <a:t>Remember that the offices of group leaders and department head/deputy are always open for you to </a:t>
            </a:r>
            <a:r>
              <a:rPr lang="en-US" sz="2000" dirty="0" smtClean="0">
                <a:solidFill>
                  <a:srgbClr val="4C8C2B"/>
                </a:solidFill>
              </a:rPr>
              <a:t>bring ideas, ask </a:t>
            </a:r>
            <a:r>
              <a:rPr lang="en-US" sz="2000" dirty="0" smtClean="0">
                <a:solidFill>
                  <a:srgbClr val="4C8C2B"/>
                </a:solidFill>
              </a:rPr>
              <a:t>questions, make comments, express concerns of every kind</a:t>
            </a:r>
          </a:p>
        </p:txBody>
      </p:sp>
    </p:spTree>
    <p:extLst>
      <p:ext uri="{BB962C8B-B14F-4D97-AF65-F5344CB8AC3E}">
        <p14:creationId xmlns:p14="http://schemas.microsoft.com/office/powerpoint/2010/main" val="167695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FNAL_PowerPoint_16x9_100716</Template>
  <TotalTime>17287</TotalTime>
  <Words>945</Words>
  <Application>Microsoft Macintosh PowerPoint</Application>
  <PresentationFormat>On-screen Show (16:9)</PresentationFormat>
  <Paragraphs>85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Geneva</vt:lpstr>
      <vt:lpstr>Helvetica</vt:lpstr>
      <vt:lpstr>ＭＳ Ｐゴシック</vt:lpstr>
      <vt:lpstr>Arial</vt:lpstr>
      <vt:lpstr>Fermilab_PPT_090915</vt:lpstr>
      <vt:lpstr>PowerPoint Presentation</vt:lpstr>
      <vt:lpstr>The (always evolving) mission of the AISP department</vt:lpstr>
      <vt:lpstr>The AISP organization chart</vt:lpstr>
      <vt:lpstr>Activities and funding</vt:lpstr>
      <vt:lpstr>Team philosophy and core values</vt:lpstr>
      <vt:lpstr>An issue of interest and a couple of requests</vt:lpstr>
      <vt:lpstr>Thanks for listening</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Daniel Elvira</dc:creator>
  <cp:lastModifiedBy>V. Daniel Elvira</cp:lastModifiedBy>
  <cp:revision>971</cp:revision>
  <cp:lastPrinted>2019-11-16T20:21:59Z</cp:lastPrinted>
  <dcterms:created xsi:type="dcterms:W3CDTF">2018-01-17T20:05:17Z</dcterms:created>
  <dcterms:modified xsi:type="dcterms:W3CDTF">2019-12-02T16:13:05Z</dcterms:modified>
</cp:coreProperties>
</file>