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688" r:id="rId5"/>
    <p:sldId id="684" r:id="rId6"/>
    <p:sldId id="685" r:id="rId7"/>
    <p:sldId id="686" r:id="rId8"/>
    <p:sldId id="687" r:id="rId9"/>
    <p:sldId id="680" r:id="rId10"/>
    <p:sldId id="268" r:id="rId11"/>
    <p:sldId id="267" r:id="rId12"/>
    <p:sldId id="256" r:id="rId13"/>
    <p:sldId id="258" r:id="rId14"/>
    <p:sldId id="257" r:id="rId15"/>
    <p:sldId id="262" r:id="rId16"/>
    <p:sldId id="261" r:id="rId17"/>
    <p:sldId id="263" r:id="rId18"/>
    <p:sldId id="689" r:id="rId19"/>
    <p:sldId id="264" r:id="rId20"/>
    <p:sldId id="265" r:id="rId21"/>
    <p:sldId id="683" r:id="rId22"/>
    <p:sldId id="260" r:id="rId23"/>
    <p:sldId id="259" r:id="rId24"/>
    <p:sldId id="674" r:id="rId25"/>
    <p:sldId id="678" r:id="rId26"/>
    <p:sldId id="266" r:id="rId27"/>
    <p:sldId id="682" r:id="rId28"/>
    <p:sldId id="68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3F865E-600B-4B0E-B6F8-00EE25E710B3}" type="datetimeFigureOut">
              <a:rPr lang="en-US" smtClean="0"/>
              <a:t>11/13/2019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10491A-29F0-4C07-9CAE-840FAC5B21C0}" type="slidenum">
              <a:rPr lang="en-US" smtClean="0"/>
              <a:t>‹#›</a:t>
            </a:fld>
            <a:endParaRPr lang="en-US"/>
          </a:p>
        </p:txBody>
      </p:sp>
    </p:spTree>
    <p:extLst>
      <p:ext uri="{BB962C8B-B14F-4D97-AF65-F5344CB8AC3E}">
        <p14:creationId xmlns:p14="http://schemas.microsoft.com/office/powerpoint/2010/main" val="1628704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D28FA-18BF-4BF9-A1AF-9ACD787856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AA39FE-A57C-471A-B2C3-D074A6B1A4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D715C3-B726-414E-ACCF-CF95F0FFFE93}"/>
              </a:ext>
            </a:extLst>
          </p:cNvPr>
          <p:cNvSpPr>
            <a:spLocks noGrp="1"/>
          </p:cNvSpPr>
          <p:nvPr>
            <p:ph type="dt" sz="half" idx="10"/>
          </p:nvPr>
        </p:nvSpPr>
        <p:spPr/>
        <p:txBody>
          <a:bodyPr/>
          <a:lstStyle/>
          <a:p>
            <a:r>
              <a:rPr lang="en-US"/>
              <a:t>10.31.19</a:t>
            </a:r>
          </a:p>
        </p:txBody>
      </p:sp>
      <p:sp>
        <p:nvSpPr>
          <p:cNvPr id="5" name="Footer Placeholder 4">
            <a:extLst>
              <a:ext uri="{FF2B5EF4-FFF2-40B4-BE49-F238E27FC236}">
                <a16:creationId xmlns:a16="http://schemas.microsoft.com/office/drawing/2014/main" id="{1332F4C7-76EF-4B23-80DB-8CAFCB4C0645}"/>
              </a:ext>
            </a:extLst>
          </p:cNvPr>
          <p:cNvSpPr>
            <a:spLocks noGrp="1"/>
          </p:cNvSpPr>
          <p:nvPr>
            <p:ph type="ftr" sz="quarter" idx="11"/>
          </p:nvPr>
        </p:nvSpPr>
        <p:spPr/>
        <p:txBody>
          <a:bodyPr/>
          <a:lstStyle/>
          <a:p>
            <a:r>
              <a:rPr lang="en-US"/>
              <a:t>Fowler | Systems Engineering</a:t>
            </a:r>
          </a:p>
        </p:txBody>
      </p:sp>
      <p:sp>
        <p:nvSpPr>
          <p:cNvPr id="6" name="Slide Number Placeholder 5">
            <a:extLst>
              <a:ext uri="{FF2B5EF4-FFF2-40B4-BE49-F238E27FC236}">
                <a16:creationId xmlns:a16="http://schemas.microsoft.com/office/drawing/2014/main" id="{33B61E4E-F80B-411E-AB34-EDE596DFC7A7}"/>
              </a:ext>
            </a:extLst>
          </p:cNvPr>
          <p:cNvSpPr>
            <a:spLocks noGrp="1"/>
          </p:cNvSpPr>
          <p:nvPr>
            <p:ph type="sldNum" sz="quarter" idx="12"/>
          </p:nvPr>
        </p:nvSpPr>
        <p:spPr/>
        <p:txBody>
          <a:bodyPr/>
          <a:lstStyle/>
          <a:p>
            <a:fld id="{7CFE6CC8-4FCB-4447-B7FB-95072E673B49}" type="slidenum">
              <a:rPr lang="en-US" smtClean="0"/>
              <a:t>‹#›</a:t>
            </a:fld>
            <a:endParaRPr lang="en-US"/>
          </a:p>
        </p:txBody>
      </p:sp>
    </p:spTree>
    <p:extLst>
      <p:ext uri="{BB962C8B-B14F-4D97-AF65-F5344CB8AC3E}">
        <p14:creationId xmlns:p14="http://schemas.microsoft.com/office/powerpoint/2010/main" val="2270749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B8036-AD50-4625-A343-AA2CFD7D22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70218C0-9EC9-4589-9360-F6F5F0E621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6751EA-66FE-41F5-989E-0E793C8AA71B}"/>
              </a:ext>
            </a:extLst>
          </p:cNvPr>
          <p:cNvSpPr>
            <a:spLocks noGrp="1"/>
          </p:cNvSpPr>
          <p:nvPr>
            <p:ph type="dt" sz="half" idx="10"/>
          </p:nvPr>
        </p:nvSpPr>
        <p:spPr/>
        <p:txBody>
          <a:bodyPr/>
          <a:lstStyle/>
          <a:p>
            <a:r>
              <a:rPr lang="en-US"/>
              <a:t>10.31.19</a:t>
            </a:r>
          </a:p>
        </p:txBody>
      </p:sp>
      <p:sp>
        <p:nvSpPr>
          <p:cNvPr id="5" name="Footer Placeholder 4">
            <a:extLst>
              <a:ext uri="{FF2B5EF4-FFF2-40B4-BE49-F238E27FC236}">
                <a16:creationId xmlns:a16="http://schemas.microsoft.com/office/drawing/2014/main" id="{CDF10969-BFF6-4AC7-9731-4D61168636AC}"/>
              </a:ext>
            </a:extLst>
          </p:cNvPr>
          <p:cNvSpPr>
            <a:spLocks noGrp="1"/>
          </p:cNvSpPr>
          <p:nvPr>
            <p:ph type="ftr" sz="quarter" idx="11"/>
          </p:nvPr>
        </p:nvSpPr>
        <p:spPr/>
        <p:txBody>
          <a:bodyPr/>
          <a:lstStyle/>
          <a:p>
            <a:r>
              <a:rPr lang="en-US"/>
              <a:t>Fowler | Systems Engineering</a:t>
            </a:r>
          </a:p>
        </p:txBody>
      </p:sp>
      <p:sp>
        <p:nvSpPr>
          <p:cNvPr id="6" name="Slide Number Placeholder 5">
            <a:extLst>
              <a:ext uri="{FF2B5EF4-FFF2-40B4-BE49-F238E27FC236}">
                <a16:creationId xmlns:a16="http://schemas.microsoft.com/office/drawing/2014/main" id="{8BDF3385-9E26-481A-A499-1C8224905A12}"/>
              </a:ext>
            </a:extLst>
          </p:cNvPr>
          <p:cNvSpPr>
            <a:spLocks noGrp="1"/>
          </p:cNvSpPr>
          <p:nvPr>
            <p:ph type="sldNum" sz="quarter" idx="12"/>
          </p:nvPr>
        </p:nvSpPr>
        <p:spPr/>
        <p:txBody>
          <a:bodyPr/>
          <a:lstStyle/>
          <a:p>
            <a:fld id="{7CFE6CC8-4FCB-4447-B7FB-95072E673B49}" type="slidenum">
              <a:rPr lang="en-US" smtClean="0"/>
              <a:t>‹#›</a:t>
            </a:fld>
            <a:endParaRPr lang="en-US"/>
          </a:p>
        </p:txBody>
      </p:sp>
    </p:spTree>
    <p:extLst>
      <p:ext uri="{BB962C8B-B14F-4D97-AF65-F5344CB8AC3E}">
        <p14:creationId xmlns:p14="http://schemas.microsoft.com/office/powerpoint/2010/main" val="3352743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83E0BC-7863-4260-9B22-8B027C17D5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1BD386-89D0-4ED5-91BC-8E9AE2E0C8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D3E843-3151-416D-9AC6-4FD90F0EC82C}"/>
              </a:ext>
            </a:extLst>
          </p:cNvPr>
          <p:cNvSpPr>
            <a:spLocks noGrp="1"/>
          </p:cNvSpPr>
          <p:nvPr>
            <p:ph type="dt" sz="half" idx="10"/>
          </p:nvPr>
        </p:nvSpPr>
        <p:spPr/>
        <p:txBody>
          <a:bodyPr/>
          <a:lstStyle/>
          <a:p>
            <a:r>
              <a:rPr lang="en-US"/>
              <a:t>10.31.19</a:t>
            </a:r>
          </a:p>
        </p:txBody>
      </p:sp>
      <p:sp>
        <p:nvSpPr>
          <p:cNvPr id="5" name="Footer Placeholder 4">
            <a:extLst>
              <a:ext uri="{FF2B5EF4-FFF2-40B4-BE49-F238E27FC236}">
                <a16:creationId xmlns:a16="http://schemas.microsoft.com/office/drawing/2014/main" id="{022176D1-042E-4DCD-9570-7160688F8165}"/>
              </a:ext>
            </a:extLst>
          </p:cNvPr>
          <p:cNvSpPr>
            <a:spLocks noGrp="1"/>
          </p:cNvSpPr>
          <p:nvPr>
            <p:ph type="ftr" sz="quarter" idx="11"/>
          </p:nvPr>
        </p:nvSpPr>
        <p:spPr/>
        <p:txBody>
          <a:bodyPr/>
          <a:lstStyle/>
          <a:p>
            <a:r>
              <a:rPr lang="en-US"/>
              <a:t>Fowler | Systems Engineering</a:t>
            </a:r>
          </a:p>
        </p:txBody>
      </p:sp>
      <p:sp>
        <p:nvSpPr>
          <p:cNvPr id="6" name="Slide Number Placeholder 5">
            <a:extLst>
              <a:ext uri="{FF2B5EF4-FFF2-40B4-BE49-F238E27FC236}">
                <a16:creationId xmlns:a16="http://schemas.microsoft.com/office/drawing/2014/main" id="{83E0E8D3-7D06-4393-B9EF-CB7305E2D7D5}"/>
              </a:ext>
            </a:extLst>
          </p:cNvPr>
          <p:cNvSpPr>
            <a:spLocks noGrp="1"/>
          </p:cNvSpPr>
          <p:nvPr>
            <p:ph type="sldNum" sz="quarter" idx="12"/>
          </p:nvPr>
        </p:nvSpPr>
        <p:spPr/>
        <p:txBody>
          <a:bodyPr/>
          <a:lstStyle/>
          <a:p>
            <a:fld id="{7CFE6CC8-4FCB-4447-B7FB-95072E673B49}" type="slidenum">
              <a:rPr lang="en-US" smtClean="0"/>
              <a:t>‹#›</a:t>
            </a:fld>
            <a:endParaRPr lang="en-US"/>
          </a:p>
        </p:txBody>
      </p:sp>
    </p:spTree>
    <p:extLst>
      <p:ext uri="{BB962C8B-B14F-4D97-AF65-F5344CB8AC3E}">
        <p14:creationId xmlns:p14="http://schemas.microsoft.com/office/powerpoint/2010/main" val="1049447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dirty="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r>
              <a:rPr lang="en-US"/>
              <a:t>10.31.19</a:t>
            </a:r>
            <a:endParaRPr lang="en-US" dirty="0"/>
          </a:p>
        </p:txBody>
      </p:sp>
      <p:sp>
        <p:nvSpPr>
          <p:cNvPr id="5" name="Footer Placeholder 4"/>
          <p:cNvSpPr>
            <a:spLocks noGrp="1"/>
          </p:cNvSpPr>
          <p:nvPr>
            <p:ph type="ftr" sz="quarter" idx="11"/>
          </p:nvPr>
        </p:nvSpPr>
        <p:spPr/>
        <p:txBody>
          <a:bodyPr/>
          <a:lstStyle/>
          <a:p>
            <a:pPr>
              <a:defRPr/>
            </a:pPr>
            <a:r>
              <a:rPr lang="en-US"/>
              <a:t>Fowler | Systems Engineering</a:t>
            </a:r>
            <a:endParaRPr lang="en-US" dirty="0"/>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dirty="0"/>
          </a:p>
        </p:txBody>
      </p:sp>
      <p:sp>
        <p:nvSpPr>
          <p:cNvPr id="8" name="Content Placeholder 2"/>
          <p:cNvSpPr>
            <a:spLocks noGrp="1"/>
          </p:cNvSpPr>
          <p:nvPr>
            <p:ph idx="13"/>
          </p:nvPr>
        </p:nvSpPr>
        <p:spPr>
          <a:xfrm>
            <a:off x="609600" y="1238250"/>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41234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dirty="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r>
              <a:rPr lang="en-US"/>
              <a:t>10.31.19</a:t>
            </a:r>
            <a:endParaRPr lang="en-US" dirty="0"/>
          </a:p>
        </p:txBody>
      </p:sp>
      <p:sp>
        <p:nvSpPr>
          <p:cNvPr id="5" name="Footer Placeholder 4"/>
          <p:cNvSpPr>
            <a:spLocks noGrp="1"/>
          </p:cNvSpPr>
          <p:nvPr>
            <p:ph type="ftr" sz="quarter" idx="11"/>
          </p:nvPr>
        </p:nvSpPr>
        <p:spPr/>
        <p:txBody>
          <a:bodyPr/>
          <a:lstStyle/>
          <a:p>
            <a:pPr>
              <a:defRPr/>
            </a:pPr>
            <a:r>
              <a:rPr lang="en-US"/>
              <a:t>Fowler | Systems Engineering</a:t>
            </a:r>
            <a:endParaRPr lang="en-US" dirty="0"/>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dirty="0"/>
          </a:p>
        </p:txBody>
      </p:sp>
      <p:sp>
        <p:nvSpPr>
          <p:cNvPr id="8" name="Content Placeholder 2"/>
          <p:cNvSpPr>
            <a:spLocks noGrp="1"/>
          </p:cNvSpPr>
          <p:nvPr>
            <p:ph idx="13"/>
          </p:nvPr>
        </p:nvSpPr>
        <p:spPr>
          <a:xfrm>
            <a:off x="609600" y="1238250"/>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38308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0C069-7A85-456B-8F20-4C9ED94DF3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3998C2-AFED-4940-A894-32C5D881BA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FC6ED5-3319-4DA7-81D7-689CCAFE744A}"/>
              </a:ext>
            </a:extLst>
          </p:cNvPr>
          <p:cNvSpPr>
            <a:spLocks noGrp="1"/>
          </p:cNvSpPr>
          <p:nvPr>
            <p:ph type="dt" sz="half" idx="10"/>
          </p:nvPr>
        </p:nvSpPr>
        <p:spPr/>
        <p:txBody>
          <a:bodyPr/>
          <a:lstStyle/>
          <a:p>
            <a:r>
              <a:rPr lang="en-US"/>
              <a:t>10.31.19</a:t>
            </a:r>
          </a:p>
        </p:txBody>
      </p:sp>
      <p:sp>
        <p:nvSpPr>
          <p:cNvPr id="5" name="Footer Placeholder 4">
            <a:extLst>
              <a:ext uri="{FF2B5EF4-FFF2-40B4-BE49-F238E27FC236}">
                <a16:creationId xmlns:a16="http://schemas.microsoft.com/office/drawing/2014/main" id="{95E3A10E-7D93-4D0E-AEBD-CDDF30F3DD3E}"/>
              </a:ext>
            </a:extLst>
          </p:cNvPr>
          <p:cNvSpPr>
            <a:spLocks noGrp="1"/>
          </p:cNvSpPr>
          <p:nvPr>
            <p:ph type="ftr" sz="quarter" idx="11"/>
          </p:nvPr>
        </p:nvSpPr>
        <p:spPr/>
        <p:txBody>
          <a:bodyPr/>
          <a:lstStyle/>
          <a:p>
            <a:r>
              <a:rPr lang="en-US"/>
              <a:t>Fowler | Systems Engineering</a:t>
            </a:r>
          </a:p>
        </p:txBody>
      </p:sp>
      <p:sp>
        <p:nvSpPr>
          <p:cNvPr id="6" name="Slide Number Placeholder 5">
            <a:extLst>
              <a:ext uri="{FF2B5EF4-FFF2-40B4-BE49-F238E27FC236}">
                <a16:creationId xmlns:a16="http://schemas.microsoft.com/office/drawing/2014/main" id="{5E3CD09B-2446-4329-98BB-1B3F8780279E}"/>
              </a:ext>
            </a:extLst>
          </p:cNvPr>
          <p:cNvSpPr>
            <a:spLocks noGrp="1"/>
          </p:cNvSpPr>
          <p:nvPr>
            <p:ph type="sldNum" sz="quarter" idx="12"/>
          </p:nvPr>
        </p:nvSpPr>
        <p:spPr/>
        <p:txBody>
          <a:bodyPr/>
          <a:lstStyle/>
          <a:p>
            <a:fld id="{7CFE6CC8-4FCB-4447-B7FB-95072E673B49}" type="slidenum">
              <a:rPr lang="en-US" smtClean="0"/>
              <a:t>‹#›</a:t>
            </a:fld>
            <a:endParaRPr lang="en-US"/>
          </a:p>
        </p:txBody>
      </p:sp>
    </p:spTree>
    <p:extLst>
      <p:ext uri="{BB962C8B-B14F-4D97-AF65-F5344CB8AC3E}">
        <p14:creationId xmlns:p14="http://schemas.microsoft.com/office/powerpoint/2010/main" val="2441413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F9CBF-A50E-40CB-B2AD-1AEFFF919A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B96CE1-4E4F-4BB2-86B5-A511EA6C8E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59944E-BA2E-44C2-A4E1-AFE4DE927BEE}"/>
              </a:ext>
            </a:extLst>
          </p:cNvPr>
          <p:cNvSpPr>
            <a:spLocks noGrp="1"/>
          </p:cNvSpPr>
          <p:nvPr>
            <p:ph type="dt" sz="half" idx="10"/>
          </p:nvPr>
        </p:nvSpPr>
        <p:spPr/>
        <p:txBody>
          <a:bodyPr/>
          <a:lstStyle/>
          <a:p>
            <a:r>
              <a:rPr lang="en-US"/>
              <a:t>10.31.19</a:t>
            </a:r>
          </a:p>
        </p:txBody>
      </p:sp>
      <p:sp>
        <p:nvSpPr>
          <p:cNvPr id="5" name="Footer Placeholder 4">
            <a:extLst>
              <a:ext uri="{FF2B5EF4-FFF2-40B4-BE49-F238E27FC236}">
                <a16:creationId xmlns:a16="http://schemas.microsoft.com/office/drawing/2014/main" id="{1CB98378-54B2-4F4B-83AF-335D5EA208C4}"/>
              </a:ext>
            </a:extLst>
          </p:cNvPr>
          <p:cNvSpPr>
            <a:spLocks noGrp="1"/>
          </p:cNvSpPr>
          <p:nvPr>
            <p:ph type="ftr" sz="quarter" idx="11"/>
          </p:nvPr>
        </p:nvSpPr>
        <p:spPr/>
        <p:txBody>
          <a:bodyPr/>
          <a:lstStyle/>
          <a:p>
            <a:r>
              <a:rPr lang="en-US"/>
              <a:t>Fowler | Systems Engineering</a:t>
            </a:r>
          </a:p>
        </p:txBody>
      </p:sp>
      <p:sp>
        <p:nvSpPr>
          <p:cNvPr id="6" name="Slide Number Placeholder 5">
            <a:extLst>
              <a:ext uri="{FF2B5EF4-FFF2-40B4-BE49-F238E27FC236}">
                <a16:creationId xmlns:a16="http://schemas.microsoft.com/office/drawing/2014/main" id="{9505CFF8-A5E8-4B2C-80F8-D017E49FD5F7}"/>
              </a:ext>
            </a:extLst>
          </p:cNvPr>
          <p:cNvSpPr>
            <a:spLocks noGrp="1"/>
          </p:cNvSpPr>
          <p:nvPr>
            <p:ph type="sldNum" sz="quarter" idx="12"/>
          </p:nvPr>
        </p:nvSpPr>
        <p:spPr/>
        <p:txBody>
          <a:bodyPr/>
          <a:lstStyle/>
          <a:p>
            <a:fld id="{7CFE6CC8-4FCB-4447-B7FB-95072E673B49}" type="slidenum">
              <a:rPr lang="en-US" smtClean="0"/>
              <a:t>‹#›</a:t>
            </a:fld>
            <a:endParaRPr lang="en-US"/>
          </a:p>
        </p:txBody>
      </p:sp>
    </p:spTree>
    <p:extLst>
      <p:ext uri="{BB962C8B-B14F-4D97-AF65-F5344CB8AC3E}">
        <p14:creationId xmlns:p14="http://schemas.microsoft.com/office/powerpoint/2010/main" val="466709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13502-8CF7-4756-ABC2-79CB0BC14A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20C206-0D0F-4001-9343-52E5D337B9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F40A18-914B-42F0-B1F3-CFCC37CE23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73AFE6-D9FB-40C8-903E-72E7CFA2A416}"/>
              </a:ext>
            </a:extLst>
          </p:cNvPr>
          <p:cNvSpPr>
            <a:spLocks noGrp="1"/>
          </p:cNvSpPr>
          <p:nvPr>
            <p:ph type="dt" sz="half" idx="10"/>
          </p:nvPr>
        </p:nvSpPr>
        <p:spPr/>
        <p:txBody>
          <a:bodyPr/>
          <a:lstStyle/>
          <a:p>
            <a:r>
              <a:rPr lang="en-US"/>
              <a:t>10.31.19</a:t>
            </a:r>
          </a:p>
        </p:txBody>
      </p:sp>
      <p:sp>
        <p:nvSpPr>
          <p:cNvPr id="6" name="Footer Placeholder 5">
            <a:extLst>
              <a:ext uri="{FF2B5EF4-FFF2-40B4-BE49-F238E27FC236}">
                <a16:creationId xmlns:a16="http://schemas.microsoft.com/office/drawing/2014/main" id="{21DB3D9F-4550-4960-8F98-45955F0498AC}"/>
              </a:ext>
            </a:extLst>
          </p:cNvPr>
          <p:cNvSpPr>
            <a:spLocks noGrp="1"/>
          </p:cNvSpPr>
          <p:nvPr>
            <p:ph type="ftr" sz="quarter" idx="11"/>
          </p:nvPr>
        </p:nvSpPr>
        <p:spPr/>
        <p:txBody>
          <a:bodyPr/>
          <a:lstStyle/>
          <a:p>
            <a:r>
              <a:rPr lang="en-US"/>
              <a:t>Fowler | Systems Engineering</a:t>
            </a:r>
          </a:p>
        </p:txBody>
      </p:sp>
      <p:sp>
        <p:nvSpPr>
          <p:cNvPr id="7" name="Slide Number Placeholder 6">
            <a:extLst>
              <a:ext uri="{FF2B5EF4-FFF2-40B4-BE49-F238E27FC236}">
                <a16:creationId xmlns:a16="http://schemas.microsoft.com/office/drawing/2014/main" id="{B1E0F7BA-B0CA-442D-8589-355AFC1CD19B}"/>
              </a:ext>
            </a:extLst>
          </p:cNvPr>
          <p:cNvSpPr>
            <a:spLocks noGrp="1"/>
          </p:cNvSpPr>
          <p:nvPr>
            <p:ph type="sldNum" sz="quarter" idx="12"/>
          </p:nvPr>
        </p:nvSpPr>
        <p:spPr/>
        <p:txBody>
          <a:bodyPr/>
          <a:lstStyle/>
          <a:p>
            <a:fld id="{7CFE6CC8-4FCB-4447-B7FB-95072E673B49}" type="slidenum">
              <a:rPr lang="en-US" smtClean="0"/>
              <a:t>‹#›</a:t>
            </a:fld>
            <a:endParaRPr lang="en-US"/>
          </a:p>
        </p:txBody>
      </p:sp>
    </p:spTree>
    <p:extLst>
      <p:ext uri="{BB962C8B-B14F-4D97-AF65-F5344CB8AC3E}">
        <p14:creationId xmlns:p14="http://schemas.microsoft.com/office/powerpoint/2010/main" val="1837403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1D721-5CCF-4E0C-8282-B823D4528F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4AFA06-340D-4400-8F62-899D77FECD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601D03-1E5D-4E40-A28B-3FF88EB37B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013A07-B88E-41B8-896E-19880F6B6D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DBB3FF-B9AC-430F-946B-84A62B6263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8BD95C-739C-4AA4-966D-F09DF4FD5D75}"/>
              </a:ext>
            </a:extLst>
          </p:cNvPr>
          <p:cNvSpPr>
            <a:spLocks noGrp="1"/>
          </p:cNvSpPr>
          <p:nvPr>
            <p:ph type="dt" sz="half" idx="10"/>
          </p:nvPr>
        </p:nvSpPr>
        <p:spPr/>
        <p:txBody>
          <a:bodyPr/>
          <a:lstStyle/>
          <a:p>
            <a:r>
              <a:rPr lang="en-US"/>
              <a:t>10.31.19</a:t>
            </a:r>
          </a:p>
        </p:txBody>
      </p:sp>
      <p:sp>
        <p:nvSpPr>
          <p:cNvPr id="8" name="Footer Placeholder 7">
            <a:extLst>
              <a:ext uri="{FF2B5EF4-FFF2-40B4-BE49-F238E27FC236}">
                <a16:creationId xmlns:a16="http://schemas.microsoft.com/office/drawing/2014/main" id="{57C2022E-7ACD-4853-B777-3A35E4A91E7D}"/>
              </a:ext>
            </a:extLst>
          </p:cNvPr>
          <p:cNvSpPr>
            <a:spLocks noGrp="1"/>
          </p:cNvSpPr>
          <p:nvPr>
            <p:ph type="ftr" sz="quarter" idx="11"/>
          </p:nvPr>
        </p:nvSpPr>
        <p:spPr/>
        <p:txBody>
          <a:bodyPr/>
          <a:lstStyle/>
          <a:p>
            <a:r>
              <a:rPr lang="en-US"/>
              <a:t>Fowler | Systems Engineering</a:t>
            </a:r>
          </a:p>
        </p:txBody>
      </p:sp>
      <p:sp>
        <p:nvSpPr>
          <p:cNvPr id="9" name="Slide Number Placeholder 8">
            <a:extLst>
              <a:ext uri="{FF2B5EF4-FFF2-40B4-BE49-F238E27FC236}">
                <a16:creationId xmlns:a16="http://schemas.microsoft.com/office/drawing/2014/main" id="{8F0F3B42-BCDD-400F-9BF4-66A2F7208E66}"/>
              </a:ext>
            </a:extLst>
          </p:cNvPr>
          <p:cNvSpPr>
            <a:spLocks noGrp="1"/>
          </p:cNvSpPr>
          <p:nvPr>
            <p:ph type="sldNum" sz="quarter" idx="12"/>
          </p:nvPr>
        </p:nvSpPr>
        <p:spPr/>
        <p:txBody>
          <a:bodyPr/>
          <a:lstStyle/>
          <a:p>
            <a:fld id="{7CFE6CC8-4FCB-4447-B7FB-95072E673B49}" type="slidenum">
              <a:rPr lang="en-US" smtClean="0"/>
              <a:t>‹#›</a:t>
            </a:fld>
            <a:endParaRPr lang="en-US"/>
          </a:p>
        </p:txBody>
      </p:sp>
    </p:spTree>
    <p:extLst>
      <p:ext uri="{BB962C8B-B14F-4D97-AF65-F5344CB8AC3E}">
        <p14:creationId xmlns:p14="http://schemas.microsoft.com/office/powerpoint/2010/main" val="2128889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A9432-75AA-4B2C-BCCF-18979D67A3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C97E47-DE25-4893-A6E2-747AE7062796}"/>
              </a:ext>
            </a:extLst>
          </p:cNvPr>
          <p:cNvSpPr>
            <a:spLocks noGrp="1"/>
          </p:cNvSpPr>
          <p:nvPr>
            <p:ph type="dt" sz="half" idx="10"/>
          </p:nvPr>
        </p:nvSpPr>
        <p:spPr/>
        <p:txBody>
          <a:bodyPr/>
          <a:lstStyle/>
          <a:p>
            <a:r>
              <a:rPr lang="en-US"/>
              <a:t>10.31.19</a:t>
            </a:r>
          </a:p>
        </p:txBody>
      </p:sp>
      <p:sp>
        <p:nvSpPr>
          <p:cNvPr id="4" name="Footer Placeholder 3">
            <a:extLst>
              <a:ext uri="{FF2B5EF4-FFF2-40B4-BE49-F238E27FC236}">
                <a16:creationId xmlns:a16="http://schemas.microsoft.com/office/drawing/2014/main" id="{DFEE5442-BD96-4AB1-B02C-13BE38B48375}"/>
              </a:ext>
            </a:extLst>
          </p:cNvPr>
          <p:cNvSpPr>
            <a:spLocks noGrp="1"/>
          </p:cNvSpPr>
          <p:nvPr>
            <p:ph type="ftr" sz="quarter" idx="11"/>
          </p:nvPr>
        </p:nvSpPr>
        <p:spPr/>
        <p:txBody>
          <a:bodyPr/>
          <a:lstStyle/>
          <a:p>
            <a:r>
              <a:rPr lang="en-US"/>
              <a:t>Fowler | Systems Engineering</a:t>
            </a:r>
          </a:p>
        </p:txBody>
      </p:sp>
      <p:sp>
        <p:nvSpPr>
          <p:cNvPr id="5" name="Slide Number Placeholder 4">
            <a:extLst>
              <a:ext uri="{FF2B5EF4-FFF2-40B4-BE49-F238E27FC236}">
                <a16:creationId xmlns:a16="http://schemas.microsoft.com/office/drawing/2014/main" id="{91FDAA0D-3A89-4D2D-92E4-01540DF794D0}"/>
              </a:ext>
            </a:extLst>
          </p:cNvPr>
          <p:cNvSpPr>
            <a:spLocks noGrp="1"/>
          </p:cNvSpPr>
          <p:nvPr>
            <p:ph type="sldNum" sz="quarter" idx="12"/>
          </p:nvPr>
        </p:nvSpPr>
        <p:spPr/>
        <p:txBody>
          <a:bodyPr/>
          <a:lstStyle/>
          <a:p>
            <a:fld id="{7CFE6CC8-4FCB-4447-B7FB-95072E673B49}" type="slidenum">
              <a:rPr lang="en-US" smtClean="0"/>
              <a:t>‹#›</a:t>
            </a:fld>
            <a:endParaRPr lang="en-US"/>
          </a:p>
        </p:txBody>
      </p:sp>
    </p:spTree>
    <p:extLst>
      <p:ext uri="{BB962C8B-B14F-4D97-AF65-F5344CB8AC3E}">
        <p14:creationId xmlns:p14="http://schemas.microsoft.com/office/powerpoint/2010/main" val="2918959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722570-1735-4B8E-B2B5-DA8B09F52B2B}"/>
              </a:ext>
            </a:extLst>
          </p:cNvPr>
          <p:cNvSpPr>
            <a:spLocks noGrp="1"/>
          </p:cNvSpPr>
          <p:nvPr>
            <p:ph type="dt" sz="half" idx="10"/>
          </p:nvPr>
        </p:nvSpPr>
        <p:spPr/>
        <p:txBody>
          <a:bodyPr/>
          <a:lstStyle/>
          <a:p>
            <a:r>
              <a:rPr lang="en-US"/>
              <a:t>10.31.19</a:t>
            </a:r>
          </a:p>
        </p:txBody>
      </p:sp>
      <p:sp>
        <p:nvSpPr>
          <p:cNvPr id="3" name="Footer Placeholder 2">
            <a:extLst>
              <a:ext uri="{FF2B5EF4-FFF2-40B4-BE49-F238E27FC236}">
                <a16:creationId xmlns:a16="http://schemas.microsoft.com/office/drawing/2014/main" id="{56D5DC40-AE57-417F-B6CF-8EB496435C2B}"/>
              </a:ext>
            </a:extLst>
          </p:cNvPr>
          <p:cNvSpPr>
            <a:spLocks noGrp="1"/>
          </p:cNvSpPr>
          <p:nvPr>
            <p:ph type="ftr" sz="quarter" idx="11"/>
          </p:nvPr>
        </p:nvSpPr>
        <p:spPr/>
        <p:txBody>
          <a:bodyPr/>
          <a:lstStyle/>
          <a:p>
            <a:r>
              <a:rPr lang="en-US"/>
              <a:t>Fowler | Systems Engineering</a:t>
            </a:r>
          </a:p>
        </p:txBody>
      </p:sp>
      <p:sp>
        <p:nvSpPr>
          <p:cNvPr id="4" name="Slide Number Placeholder 3">
            <a:extLst>
              <a:ext uri="{FF2B5EF4-FFF2-40B4-BE49-F238E27FC236}">
                <a16:creationId xmlns:a16="http://schemas.microsoft.com/office/drawing/2014/main" id="{A86581C6-B53B-4114-BF16-9E9A8EED67DD}"/>
              </a:ext>
            </a:extLst>
          </p:cNvPr>
          <p:cNvSpPr>
            <a:spLocks noGrp="1"/>
          </p:cNvSpPr>
          <p:nvPr>
            <p:ph type="sldNum" sz="quarter" idx="12"/>
          </p:nvPr>
        </p:nvSpPr>
        <p:spPr/>
        <p:txBody>
          <a:bodyPr/>
          <a:lstStyle/>
          <a:p>
            <a:fld id="{7CFE6CC8-4FCB-4447-B7FB-95072E673B49}" type="slidenum">
              <a:rPr lang="en-US" smtClean="0"/>
              <a:t>‹#›</a:t>
            </a:fld>
            <a:endParaRPr lang="en-US"/>
          </a:p>
        </p:txBody>
      </p:sp>
    </p:spTree>
    <p:extLst>
      <p:ext uri="{BB962C8B-B14F-4D97-AF65-F5344CB8AC3E}">
        <p14:creationId xmlns:p14="http://schemas.microsoft.com/office/powerpoint/2010/main" val="3133282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44C1-259D-40CC-AFD2-1B3DBB0FAC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68AF1E-BC89-428C-92F9-DFF36646E8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2EEDED-2193-4D9C-80EE-C3E0BFD272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9A4462-AB49-4A72-A965-EA4D4BF1CA18}"/>
              </a:ext>
            </a:extLst>
          </p:cNvPr>
          <p:cNvSpPr>
            <a:spLocks noGrp="1"/>
          </p:cNvSpPr>
          <p:nvPr>
            <p:ph type="dt" sz="half" idx="10"/>
          </p:nvPr>
        </p:nvSpPr>
        <p:spPr/>
        <p:txBody>
          <a:bodyPr/>
          <a:lstStyle/>
          <a:p>
            <a:r>
              <a:rPr lang="en-US"/>
              <a:t>10.31.19</a:t>
            </a:r>
          </a:p>
        </p:txBody>
      </p:sp>
      <p:sp>
        <p:nvSpPr>
          <p:cNvPr id="6" name="Footer Placeholder 5">
            <a:extLst>
              <a:ext uri="{FF2B5EF4-FFF2-40B4-BE49-F238E27FC236}">
                <a16:creationId xmlns:a16="http://schemas.microsoft.com/office/drawing/2014/main" id="{DA5B2C04-E973-4901-B221-58397FCA9674}"/>
              </a:ext>
            </a:extLst>
          </p:cNvPr>
          <p:cNvSpPr>
            <a:spLocks noGrp="1"/>
          </p:cNvSpPr>
          <p:nvPr>
            <p:ph type="ftr" sz="quarter" idx="11"/>
          </p:nvPr>
        </p:nvSpPr>
        <p:spPr/>
        <p:txBody>
          <a:bodyPr/>
          <a:lstStyle/>
          <a:p>
            <a:r>
              <a:rPr lang="en-US"/>
              <a:t>Fowler | Systems Engineering</a:t>
            </a:r>
          </a:p>
        </p:txBody>
      </p:sp>
      <p:sp>
        <p:nvSpPr>
          <p:cNvPr id="7" name="Slide Number Placeholder 6">
            <a:extLst>
              <a:ext uri="{FF2B5EF4-FFF2-40B4-BE49-F238E27FC236}">
                <a16:creationId xmlns:a16="http://schemas.microsoft.com/office/drawing/2014/main" id="{03BB7170-790A-4D6D-97AA-7BE9654775E5}"/>
              </a:ext>
            </a:extLst>
          </p:cNvPr>
          <p:cNvSpPr>
            <a:spLocks noGrp="1"/>
          </p:cNvSpPr>
          <p:nvPr>
            <p:ph type="sldNum" sz="quarter" idx="12"/>
          </p:nvPr>
        </p:nvSpPr>
        <p:spPr/>
        <p:txBody>
          <a:bodyPr/>
          <a:lstStyle/>
          <a:p>
            <a:fld id="{7CFE6CC8-4FCB-4447-B7FB-95072E673B49}" type="slidenum">
              <a:rPr lang="en-US" smtClean="0"/>
              <a:t>‹#›</a:t>
            </a:fld>
            <a:endParaRPr lang="en-US"/>
          </a:p>
        </p:txBody>
      </p:sp>
    </p:spTree>
    <p:extLst>
      <p:ext uri="{BB962C8B-B14F-4D97-AF65-F5344CB8AC3E}">
        <p14:creationId xmlns:p14="http://schemas.microsoft.com/office/powerpoint/2010/main" val="588590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37281-A7BF-4398-B3EB-E8887B20E2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FE524C-FE13-41CA-B0C7-89043186E2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184FBE-BD05-4EA3-A02B-4B6BB8E046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9B3E1-E20C-4D87-9C38-3C71E8D6F676}"/>
              </a:ext>
            </a:extLst>
          </p:cNvPr>
          <p:cNvSpPr>
            <a:spLocks noGrp="1"/>
          </p:cNvSpPr>
          <p:nvPr>
            <p:ph type="dt" sz="half" idx="10"/>
          </p:nvPr>
        </p:nvSpPr>
        <p:spPr/>
        <p:txBody>
          <a:bodyPr/>
          <a:lstStyle/>
          <a:p>
            <a:r>
              <a:rPr lang="en-US"/>
              <a:t>10.31.19</a:t>
            </a:r>
          </a:p>
        </p:txBody>
      </p:sp>
      <p:sp>
        <p:nvSpPr>
          <p:cNvPr id="6" name="Footer Placeholder 5">
            <a:extLst>
              <a:ext uri="{FF2B5EF4-FFF2-40B4-BE49-F238E27FC236}">
                <a16:creationId xmlns:a16="http://schemas.microsoft.com/office/drawing/2014/main" id="{8DE002B1-EB16-4748-980B-E740D42F6213}"/>
              </a:ext>
            </a:extLst>
          </p:cNvPr>
          <p:cNvSpPr>
            <a:spLocks noGrp="1"/>
          </p:cNvSpPr>
          <p:nvPr>
            <p:ph type="ftr" sz="quarter" idx="11"/>
          </p:nvPr>
        </p:nvSpPr>
        <p:spPr/>
        <p:txBody>
          <a:bodyPr/>
          <a:lstStyle/>
          <a:p>
            <a:r>
              <a:rPr lang="en-US"/>
              <a:t>Fowler | Systems Engineering</a:t>
            </a:r>
          </a:p>
        </p:txBody>
      </p:sp>
      <p:sp>
        <p:nvSpPr>
          <p:cNvPr id="7" name="Slide Number Placeholder 6">
            <a:extLst>
              <a:ext uri="{FF2B5EF4-FFF2-40B4-BE49-F238E27FC236}">
                <a16:creationId xmlns:a16="http://schemas.microsoft.com/office/drawing/2014/main" id="{0262B455-9CE6-48C9-B034-651F9DA261D8}"/>
              </a:ext>
            </a:extLst>
          </p:cNvPr>
          <p:cNvSpPr>
            <a:spLocks noGrp="1"/>
          </p:cNvSpPr>
          <p:nvPr>
            <p:ph type="sldNum" sz="quarter" idx="12"/>
          </p:nvPr>
        </p:nvSpPr>
        <p:spPr/>
        <p:txBody>
          <a:bodyPr/>
          <a:lstStyle/>
          <a:p>
            <a:fld id="{7CFE6CC8-4FCB-4447-B7FB-95072E673B49}" type="slidenum">
              <a:rPr lang="en-US" smtClean="0"/>
              <a:t>‹#›</a:t>
            </a:fld>
            <a:endParaRPr lang="en-US"/>
          </a:p>
        </p:txBody>
      </p:sp>
    </p:spTree>
    <p:extLst>
      <p:ext uri="{BB962C8B-B14F-4D97-AF65-F5344CB8AC3E}">
        <p14:creationId xmlns:p14="http://schemas.microsoft.com/office/powerpoint/2010/main" val="3980502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FAD69-9684-40FF-8D4C-B4D273ACAD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8CFA2C-B016-4056-AD02-59374560A3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5AE414-883D-47C1-8317-7EBC5CBA6B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10.31.19</a:t>
            </a:r>
          </a:p>
        </p:txBody>
      </p:sp>
      <p:sp>
        <p:nvSpPr>
          <p:cNvPr id="5" name="Footer Placeholder 4">
            <a:extLst>
              <a:ext uri="{FF2B5EF4-FFF2-40B4-BE49-F238E27FC236}">
                <a16:creationId xmlns:a16="http://schemas.microsoft.com/office/drawing/2014/main" id="{43716C8F-17BC-48A4-91EE-344BE2ACC6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Fowler | Systems Engineering</a:t>
            </a:r>
          </a:p>
        </p:txBody>
      </p:sp>
      <p:sp>
        <p:nvSpPr>
          <p:cNvPr id="6" name="Slide Number Placeholder 5">
            <a:extLst>
              <a:ext uri="{FF2B5EF4-FFF2-40B4-BE49-F238E27FC236}">
                <a16:creationId xmlns:a16="http://schemas.microsoft.com/office/drawing/2014/main" id="{5AC15B89-43B7-4F75-AB90-6497A38937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E6CC8-4FCB-4447-B7FB-95072E673B49}" type="slidenum">
              <a:rPr lang="en-US" smtClean="0"/>
              <a:t>‹#›</a:t>
            </a:fld>
            <a:endParaRPr lang="en-US"/>
          </a:p>
        </p:txBody>
      </p:sp>
    </p:spTree>
    <p:extLst>
      <p:ext uri="{BB962C8B-B14F-4D97-AF65-F5344CB8AC3E}">
        <p14:creationId xmlns:p14="http://schemas.microsoft.com/office/powerpoint/2010/main" val="698677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dms.cern.ch/document/2269160/1" TargetMode="External"/><Relationship Id="rId2" Type="http://schemas.openxmlformats.org/officeDocument/2006/relationships/hyperlink" Target="https://edms.cern.ch/project/CERN-000020286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dms.cern.ch/project/CERN-000020290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AD048-2518-4777-B64B-1D4F218629E1}"/>
              </a:ext>
            </a:extLst>
          </p:cNvPr>
          <p:cNvSpPr>
            <a:spLocks noGrp="1"/>
          </p:cNvSpPr>
          <p:nvPr>
            <p:ph type="ctrTitle"/>
          </p:nvPr>
        </p:nvSpPr>
        <p:spPr/>
        <p:txBody>
          <a:bodyPr>
            <a:normAutofit fontScale="90000"/>
          </a:bodyPr>
          <a:lstStyle/>
          <a:p>
            <a:r>
              <a:rPr lang="en-US" dirty="0"/>
              <a:t>Engineering Integration meetings </a:t>
            </a:r>
            <a:br>
              <a:rPr lang="en-US" dirty="0"/>
            </a:br>
            <a:r>
              <a:rPr lang="en-US" dirty="0"/>
              <a:t>CERN Nov 18-20</a:t>
            </a:r>
          </a:p>
        </p:txBody>
      </p:sp>
      <p:sp>
        <p:nvSpPr>
          <p:cNvPr id="3" name="Subtitle 2">
            <a:extLst>
              <a:ext uri="{FF2B5EF4-FFF2-40B4-BE49-F238E27FC236}">
                <a16:creationId xmlns:a16="http://schemas.microsoft.com/office/drawing/2014/main" id="{EE466956-FA8F-4E6C-B216-412036B30630}"/>
              </a:ext>
            </a:extLst>
          </p:cNvPr>
          <p:cNvSpPr>
            <a:spLocks noGrp="1"/>
          </p:cNvSpPr>
          <p:nvPr>
            <p:ph type="subTitle" idx="1"/>
          </p:nvPr>
        </p:nvSpPr>
        <p:spPr/>
        <p:txBody>
          <a:bodyPr/>
          <a:lstStyle/>
          <a:p>
            <a:r>
              <a:rPr lang="en-US" dirty="0"/>
              <a:t>Meeting info in</a:t>
            </a:r>
          </a:p>
          <a:p>
            <a:r>
              <a:rPr lang="en-US" dirty="0">
                <a:hlinkClick r:id="rId2"/>
              </a:rPr>
              <a:t>https://edms.cern.ch/project/CERN-0000202860</a:t>
            </a:r>
            <a:endParaRPr lang="en-US" dirty="0"/>
          </a:p>
          <a:p>
            <a:r>
              <a:rPr lang="en-US" dirty="0"/>
              <a:t> </a:t>
            </a:r>
            <a:r>
              <a:rPr lang="en-US" dirty="0">
                <a:hlinkClick r:id="rId3"/>
              </a:rPr>
              <a:t>https://edms.cern.ch/document/2269160/1</a:t>
            </a:r>
            <a:endParaRPr lang="en-US" dirty="0"/>
          </a:p>
        </p:txBody>
      </p:sp>
      <p:sp>
        <p:nvSpPr>
          <p:cNvPr id="4" name="Slide Number Placeholder 3">
            <a:extLst>
              <a:ext uri="{FF2B5EF4-FFF2-40B4-BE49-F238E27FC236}">
                <a16:creationId xmlns:a16="http://schemas.microsoft.com/office/drawing/2014/main" id="{0DB74D7D-25B3-4EA3-B692-9581EA13BD04}"/>
              </a:ext>
            </a:extLst>
          </p:cNvPr>
          <p:cNvSpPr>
            <a:spLocks noGrp="1"/>
          </p:cNvSpPr>
          <p:nvPr>
            <p:ph type="sldNum" sz="quarter" idx="12"/>
          </p:nvPr>
        </p:nvSpPr>
        <p:spPr/>
        <p:txBody>
          <a:bodyPr/>
          <a:lstStyle/>
          <a:p>
            <a:fld id="{7CFE6CC8-4FCB-4447-B7FB-95072E673B49}" type="slidenum">
              <a:rPr lang="en-US" smtClean="0"/>
              <a:t>1</a:t>
            </a:fld>
            <a:endParaRPr lang="en-US"/>
          </a:p>
        </p:txBody>
      </p:sp>
    </p:spTree>
    <p:extLst>
      <p:ext uri="{BB962C8B-B14F-4D97-AF65-F5344CB8AC3E}">
        <p14:creationId xmlns:p14="http://schemas.microsoft.com/office/powerpoint/2010/main" val="170395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DAF336-D83C-4F42-A491-BEAB606F3DEF}"/>
              </a:ext>
            </a:extLst>
          </p:cNvPr>
          <p:cNvSpPr>
            <a:spLocks noGrp="1"/>
          </p:cNvSpPr>
          <p:nvPr>
            <p:ph type="title"/>
          </p:nvPr>
        </p:nvSpPr>
        <p:spPr>
          <a:xfrm>
            <a:off x="838200" y="365126"/>
            <a:ext cx="10515600" cy="607148"/>
          </a:xfrm>
        </p:spPr>
        <p:txBody>
          <a:bodyPr>
            <a:normAutofit fontScale="90000"/>
          </a:bodyPr>
          <a:lstStyle/>
          <a:p>
            <a:r>
              <a:rPr lang="en-US" dirty="0"/>
              <a:t>Installation engineering coordinator</a:t>
            </a:r>
          </a:p>
        </p:txBody>
      </p:sp>
      <p:sp>
        <p:nvSpPr>
          <p:cNvPr id="5" name="Content Placeholder 4">
            <a:extLst>
              <a:ext uri="{FF2B5EF4-FFF2-40B4-BE49-F238E27FC236}">
                <a16:creationId xmlns:a16="http://schemas.microsoft.com/office/drawing/2014/main" id="{02466522-BE28-432D-B0EF-1E71DF5624FB}"/>
              </a:ext>
            </a:extLst>
          </p:cNvPr>
          <p:cNvSpPr>
            <a:spLocks noGrp="1"/>
          </p:cNvSpPr>
          <p:nvPr>
            <p:ph idx="1"/>
          </p:nvPr>
        </p:nvSpPr>
        <p:spPr>
          <a:xfrm>
            <a:off x="838200" y="1215342"/>
            <a:ext cx="10515600" cy="4961621"/>
          </a:xfrm>
        </p:spPr>
        <p:txBody>
          <a:bodyPr>
            <a:normAutofit fontScale="92500" lnSpcReduction="10000"/>
          </a:bodyPr>
          <a:lstStyle/>
          <a:p>
            <a:r>
              <a:rPr lang="en-US" dirty="0"/>
              <a:t>Engineering lead – J Freitag</a:t>
            </a:r>
          </a:p>
          <a:p>
            <a:r>
              <a:rPr lang="en-US" dirty="0"/>
              <a:t>All detector I&amp;I elements to be installed and the associated infrastructure.  </a:t>
            </a:r>
          </a:p>
          <a:p>
            <a:r>
              <a:rPr lang="en-US" dirty="0"/>
              <a:t>This also includes working with logistics, detector, cryogenics and cryostat to manage interfaces for all components from surface to 4850 station at bottom of Ross shaft and to the detector caverns and CUC.  Custom tooling and packaging required for material movement</a:t>
            </a:r>
          </a:p>
          <a:p>
            <a:r>
              <a:rPr lang="en-US" dirty="0"/>
              <a:t>Integration and infrastructure needed for the cleanroom, all installation work stations/platforms, custom tooling, custom fixtures, conveyances and cold boxes.</a:t>
            </a:r>
          </a:p>
          <a:p>
            <a:r>
              <a:rPr lang="en-US" dirty="0"/>
              <a:t>Infrastructure required and movement of detector elements inside the cryostat to their final position, includes trolleys, access equipment, false floor.</a:t>
            </a:r>
          </a:p>
          <a:p>
            <a:r>
              <a:rPr lang="en-US" dirty="0"/>
              <a:t>Ash River planning</a:t>
            </a:r>
          </a:p>
        </p:txBody>
      </p:sp>
      <p:sp>
        <p:nvSpPr>
          <p:cNvPr id="6" name="Slide Number Placeholder 5">
            <a:extLst>
              <a:ext uri="{FF2B5EF4-FFF2-40B4-BE49-F238E27FC236}">
                <a16:creationId xmlns:a16="http://schemas.microsoft.com/office/drawing/2014/main" id="{1D6152C7-0865-44B1-9E7F-CE20DB5C41AE}"/>
              </a:ext>
            </a:extLst>
          </p:cNvPr>
          <p:cNvSpPr>
            <a:spLocks noGrp="1"/>
          </p:cNvSpPr>
          <p:nvPr>
            <p:ph type="sldNum" sz="quarter" idx="12"/>
          </p:nvPr>
        </p:nvSpPr>
        <p:spPr/>
        <p:txBody>
          <a:bodyPr/>
          <a:lstStyle/>
          <a:p>
            <a:fld id="{7CFE6CC8-4FCB-4447-B7FB-95072E673B49}" type="slidenum">
              <a:rPr lang="en-US" smtClean="0"/>
              <a:t>10</a:t>
            </a:fld>
            <a:endParaRPr lang="en-US"/>
          </a:p>
        </p:txBody>
      </p:sp>
    </p:spTree>
    <p:extLst>
      <p:ext uri="{BB962C8B-B14F-4D97-AF65-F5344CB8AC3E}">
        <p14:creationId xmlns:p14="http://schemas.microsoft.com/office/powerpoint/2010/main" val="1504922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DAF336-D83C-4F42-A491-BEAB606F3DEF}"/>
              </a:ext>
            </a:extLst>
          </p:cNvPr>
          <p:cNvSpPr>
            <a:spLocks noGrp="1"/>
          </p:cNvSpPr>
          <p:nvPr>
            <p:ph type="title"/>
          </p:nvPr>
        </p:nvSpPr>
        <p:spPr>
          <a:xfrm>
            <a:off x="838200" y="365126"/>
            <a:ext cx="10515600" cy="607148"/>
          </a:xfrm>
        </p:spPr>
        <p:txBody>
          <a:bodyPr>
            <a:normAutofit fontScale="90000"/>
          </a:bodyPr>
          <a:lstStyle/>
          <a:p>
            <a:r>
              <a:rPr lang="en-US" dirty="0"/>
              <a:t>Facility engineering coordinators</a:t>
            </a:r>
          </a:p>
        </p:txBody>
      </p:sp>
      <p:sp>
        <p:nvSpPr>
          <p:cNvPr id="5" name="Content Placeholder 4">
            <a:extLst>
              <a:ext uri="{FF2B5EF4-FFF2-40B4-BE49-F238E27FC236}">
                <a16:creationId xmlns:a16="http://schemas.microsoft.com/office/drawing/2014/main" id="{02466522-BE28-432D-B0EF-1E71DF5624FB}"/>
              </a:ext>
            </a:extLst>
          </p:cNvPr>
          <p:cNvSpPr>
            <a:spLocks noGrp="1"/>
          </p:cNvSpPr>
          <p:nvPr>
            <p:ph idx="1"/>
          </p:nvPr>
        </p:nvSpPr>
        <p:spPr>
          <a:xfrm>
            <a:off x="838200" y="972274"/>
            <a:ext cx="10515600" cy="5278055"/>
          </a:xfrm>
        </p:spPr>
        <p:txBody>
          <a:bodyPr>
            <a:normAutofit/>
          </a:bodyPr>
          <a:lstStyle/>
          <a:p>
            <a:r>
              <a:rPr lang="en-US" dirty="0"/>
              <a:t>Engineering leads – D Mladenov/J Fowler</a:t>
            </a:r>
          </a:p>
          <a:p>
            <a:r>
              <a:rPr lang="en-US" dirty="0"/>
              <a:t>This contains coordination of all other elements.  Interfaces outside of the TPC detector and installation cleanroom.  </a:t>
            </a:r>
          </a:p>
          <a:p>
            <a:r>
              <a:rPr lang="en-US" dirty="0"/>
              <a:t>Includes all mezzanines, racks, cable trays, vent piping, position and alignment of flanges, barracks, bridge and connections </a:t>
            </a:r>
          </a:p>
          <a:p>
            <a:r>
              <a:rPr lang="en-US" dirty="0"/>
              <a:t>Will manage the interfaces between the internal cryostat, cryogenics and DSS.</a:t>
            </a:r>
          </a:p>
          <a:p>
            <a:r>
              <a:rPr lang="en-US" dirty="0"/>
              <a:t>Interfaces with the external facility and CF.  </a:t>
            </a:r>
          </a:p>
          <a:p>
            <a:r>
              <a:rPr lang="en-US" dirty="0"/>
              <a:t>Determines the position of the detector inside the cryostat.</a:t>
            </a:r>
          </a:p>
          <a:p>
            <a:r>
              <a:rPr lang="en-US" dirty="0"/>
              <a:t>Overall integration of all elements</a:t>
            </a:r>
          </a:p>
          <a:p>
            <a:endParaRPr lang="en-US" dirty="0"/>
          </a:p>
        </p:txBody>
      </p:sp>
      <p:sp>
        <p:nvSpPr>
          <p:cNvPr id="6" name="Slide Number Placeholder 5">
            <a:extLst>
              <a:ext uri="{FF2B5EF4-FFF2-40B4-BE49-F238E27FC236}">
                <a16:creationId xmlns:a16="http://schemas.microsoft.com/office/drawing/2014/main" id="{1D6152C7-0865-44B1-9E7F-CE20DB5C41AE}"/>
              </a:ext>
            </a:extLst>
          </p:cNvPr>
          <p:cNvSpPr>
            <a:spLocks noGrp="1"/>
          </p:cNvSpPr>
          <p:nvPr>
            <p:ph type="sldNum" sz="quarter" idx="12"/>
          </p:nvPr>
        </p:nvSpPr>
        <p:spPr/>
        <p:txBody>
          <a:bodyPr/>
          <a:lstStyle/>
          <a:p>
            <a:fld id="{7CFE6CC8-4FCB-4447-B7FB-95072E673B49}" type="slidenum">
              <a:rPr lang="en-US" smtClean="0"/>
              <a:t>11</a:t>
            </a:fld>
            <a:endParaRPr lang="en-US"/>
          </a:p>
        </p:txBody>
      </p:sp>
    </p:spTree>
    <p:extLst>
      <p:ext uri="{BB962C8B-B14F-4D97-AF65-F5344CB8AC3E}">
        <p14:creationId xmlns:p14="http://schemas.microsoft.com/office/powerpoint/2010/main" val="3481382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DAF336-D83C-4F42-A491-BEAB606F3DEF}"/>
              </a:ext>
            </a:extLst>
          </p:cNvPr>
          <p:cNvSpPr>
            <a:spLocks noGrp="1"/>
          </p:cNvSpPr>
          <p:nvPr>
            <p:ph type="title"/>
          </p:nvPr>
        </p:nvSpPr>
        <p:spPr>
          <a:xfrm>
            <a:off x="838200" y="365126"/>
            <a:ext cx="10515600" cy="607148"/>
          </a:xfrm>
        </p:spPr>
        <p:txBody>
          <a:bodyPr>
            <a:normAutofit fontScale="90000"/>
          </a:bodyPr>
          <a:lstStyle/>
          <a:p>
            <a:r>
              <a:rPr lang="en-US" dirty="0"/>
              <a:t>Detector scope</a:t>
            </a:r>
          </a:p>
        </p:txBody>
      </p:sp>
      <p:sp>
        <p:nvSpPr>
          <p:cNvPr id="5" name="Content Placeholder 4">
            <a:extLst>
              <a:ext uri="{FF2B5EF4-FFF2-40B4-BE49-F238E27FC236}">
                <a16:creationId xmlns:a16="http://schemas.microsoft.com/office/drawing/2014/main" id="{02466522-BE28-432D-B0EF-1E71DF5624FB}"/>
              </a:ext>
            </a:extLst>
          </p:cNvPr>
          <p:cNvSpPr>
            <a:spLocks noGrp="1"/>
          </p:cNvSpPr>
          <p:nvPr>
            <p:ph idx="1"/>
          </p:nvPr>
        </p:nvSpPr>
        <p:spPr>
          <a:xfrm>
            <a:off x="838200" y="1215342"/>
            <a:ext cx="10515600" cy="4961621"/>
          </a:xfrm>
        </p:spPr>
        <p:txBody>
          <a:bodyPr>
            <a:normAutofit lnSpcReduction="10000"/>
          </a:bodyPr>
          <a:lstStyle/>
          <a:p>
            <a:r>
              <a:rPr lang="en-US" dirty="0"/>
              <a:t>Engineering lead – K Zeug and consortia engineers</a:t>
            </a:r>
          </a:p>
          <a:p>
            <a:r>
              <a:rPr lang="en-US" dirty="0"/>
              <a:t>Custom material handling devices beyond what is planned by SDSD (carts and wagons)</a:t>
            </a:r>
          </a:p>
          <a:p>
            <a:r>
              <a:rPr lang="en-US" dirty="0"/>
              <a:t>Custom lifting tooling (beyond standard slings and tooling)</a:t>
            </a:r>
          </a:p>
          <a:p>
            <a:r>
              <a:rPr lang="en-US" dirty="0"/>
              <a:t>Cable management inside the cryostat</a:t>
            </a:r>
          </a:p>
          <a:p>
            <a:r>
              <a:rPr lang="en-US" dirty="0"/>
              <a:t>Cable management during installation (cold box test, for doublet)</a:t>
            </a:r>
          </a:p>
          <a:p>
            <a:r>
              <a:rPr lang="en-US" dirty="0"/>
              <a:t>Components that touch </a:t>
            </a:r>
            <a:r>
              <a:rPr lang="en-US" dirty="0" err="1"/>
              <a:t>Ar</a:t>
            </a:r>
            <a:r>
              <a:rPr lang="en-US" dirty="0"/>
              <a:t> (liquid or gas) excluding DSS, cryogenic piping and cryostat membrane</a:t>
            </a:r>
          </a:p>
          <a:p>
            <a:r>
              <a:rPr lang="en-US" dirty="0">
                <a:highlight>
                  <a:srgbClr val="FFFF00"/>
                </a:highlight>
              </a:rPr>
              <a:t>Material containers for transport from factory to SD to 4850</a:t>
            </a:r>
          </a:p>
          <a:p>
            <a:r>
              <a:rPr lang="en-US" dirty="0">
                <a:highlight>
                  <a:srgbClr val="FFFF00"/>
                </a:highlight>
              </a:rPr>
              <a:t>Integration of items from LBNF/DUNE subsystems inside the cryostat (</a:t>
            </a:r>
            <a:r>
              <a:rPr lang="en-US" dirty="0" err="1">
                <a:highlight>
                  <a:srgbClr val="FFFF00"/>
                </a:highlight>
              </a:rPr>
              <a:t>eg</a:t>
            </a:r>
            <a:r>
              <a:rPr lang="en-US" dirty="0">
                <a:highlight>
                  <a:srgbClr val="FFFF00"/>
                </a:highlight>
              </a:rPr>
              <a:t> cryogenic piping and likely CISC and Cal).  </a:t>
            </a:r>
          </a:p>
          <a:p>
            <a:endParaRPr lang="en-US" dirty="0">
              <a:highlight>
                <a:srgbClr val="FFFF00"/>
              </a:highlight>
            </a:endParaRPr>
          </a:p>
          <a:p>
            <a:endParaRPr lang="en-US" dirty="0"/>
          </a:p>
          <a:p>
            <a:endParaRPr lang="en-US" dirty="0"/>
          </a:p>
        </p:txBody>
      </p:sp>
      <p:sp>
        <p:nvSpPr>
          <p:cNvPr id="6" name="Slide Number Placeholder 5">
            <a:extLst>
              <a:ext uri="{FF2B5EF4-FFF2-40B4-BE49-F238E27FC236}">
                <a16:creationId xmlns:a16="http://schemas.microsoft.com/office/drawing/2014/main" id="{1D6152C7-0865-44B1-9E7F-CE20DB5C41AE}"/>
              </a:ext>
            </a:extLst>
          </p:cNvPr>
          <p:cNvSpPr>
            <a:spLocks noGrp="1"/>
          </p:cNvSpPr>
          <p:nvPr>
            <p:ph type="sldNum" sz="quarter" idx="12"/>
          </p:nvPr>
        </p:nvSpPr>
        <p:spPr/>
        <p:txBody>
          <a:bodyPr/>
          <a:lstStyle/>
          <a:p>
            <a:fld id="{7CFE6CC8-4FCB-4447-B7FB-95072E673B49}" type="slidenum">
              <a:rPr lang="en-US" smtClean="0"/>
              <a:t>12</a:t>
            </a:fld>
            <a:endParaRPr lang="en-US"/>
          </a:p>
        </p:txBody>
      </p:sp>
    </p:spTree>
    <p:extLst>
      <p:ext uri="{BB962C8B-B14F-4D97-AF65-F5344CB8AC3E}">
        <p14:creationId xmlns:p14="http://schemas.microsoft.com/office/powerpoint/2010/main" val="60039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DAF336-D83C-4F42-A491-BEAB606F3DEF}"/>
              </a:ext>
            </a:extLst>
          </p:cNvPr>
          <p:cNvSpPr>
            <a:spLocks noGrp="1"/>
          </p:cNvSpPr>
          <p:nvPr>
            <p:ph type="title"/>
          </p:nvPr>
        </p:nvSpPr>
        <p:spPr>
          <a:xfrm>
            <a:off x="838200" y="365126"/>
            <a:ext cx="10515600" cy="607148"/>
          </a:xfrm>
        </p:spPr>
        <p:txBody>
          <a:bodyPr>
            <a:normAutofit fontScale="90000"/>
          </a:bodyPr>
          <a:lstStyle/>
          <a:p>
            <a:r>
              <a:rPr lang="en-US" dirty="0"/>
              <a:t>Installation scope</a:t>
            </a:r>
          </a:p>
        </p:txBody>
      </p:sp>
      <p:sp>
        <p:nvSpPr>
          <p:cNvPr id="5" name="Content Placeholder 4">
            <a:extLst>
              <a:ext uri="{FF2B5EF4-FFF2-40B4-BE49-F238E27FC236}">
                <a16:creationId xmlns:a16="http://schemas.microsoft.com/office/drawing/2014/main" id="{02466522-BE28-432D-B0EF-1E71DF5624FB}"/>
              </a:ext>
            </a:extLst>
          </p:cNvPr>
          <p:cNvSpPr>
            <a:spLocks noGrp="1"/>
          </p:cNvSpPr>
          <p:nvPr>
            <p:ph idx="1"/>
          </p:nvPr>
        </p:nvSpPr>
        <p:spPr>
          <a:xfrm>
            <a:off x="838200" y="1215342"/>
            <a:ext cx="10515600" cy="4961621"/>
          </a:xfrm>
        </p:spPr>
        <p:txBody>
          <a:bodyPr>
            <a:normAutofit fontScale="85000" lnSpcReduction="20000"/>
          </a:bodyPr>
          <a:lstStyle/>
          <a:p>
            <a:r>
              <a:rPr lang="en-US" dirty="0"/>
              <a:t>Engineering lead – J Freitag</a:t>
            </a:r>
          </a:p>
          <a:p>
            <a:r>
              <a:rPr lang="en-US" dirty="0"/>
              <a:t>Cleanroom (includes inside the cryostat), work platforms, air filtration, SAS, lighting, electrical distribution, compressed air</a:t>
            </a:r>
          </a:p>
          <a:p>
            <a:r>
              <a:rPr lang="en-US" dirty="0"/>
              <a:t>Conveyances, hoists and cranes inside cleanroom</a:t>
            </a:r>
          </a:p>
          <a:p>
            <a:r>
              <a:rPr lang="en-US" dirty="0"/>
              <a:t>Connection from DSS to installation infrastructure</a:t>
            </a:r>
          </a:p>
          <a:p>
            <a:r>
              <a:rPr lang="en-US" dirty="0"/>
              <a:t>Access equipment and work floors</a:t>
            </a:r>
          </a:p>
          <a:p>
            <a:r>
              <a:rPr lang="en-US" dirty="0"/>
              <a:t>Structures inside cleanroom to support I&amp;I</a:t>
            </a:r>
          </a:p>
          <a:p>
            <a:r>
              <a:rPr lang="en-US" dirty="0"/>
              <a:t>Material needed for detector movement on rails</a:t>
            </a:r>
          </a:p>
          <a:p>
            <a:r>
              <a:rPr lang="en-US" dirty="0"/>
              <a:t>Clean room life safety and egress</a:t>
            </a:r>
          </a:p>
          <a:p>
            <a:r>
              <a:rPr lang="en-US" dirty="0"/>
              <a:t>Custom lifting tooling (beyond standard slings and tooling) </a:t>
            </a:r>
          </a:p>
          <a:p>
            <a:r>
              <a:rPr lang="en-US" dirty="0">
                <a:highlight>
                  <a:srgbClr val="FFFF00"/>
                </a:highlight>
              </a:rPr>
              <a:t>Cold box setup and operations (with cryogenics)</a:t>
            </a:r>
            <a:endParaRPr lang="en-US" dirty="0"/>
          </a:p>
          <a:p>
            <a:r>
              <a:rPr lang="en-US" dirty="0">
                <a:highlight>
                  <a:srgbClr val="FFFF00"/>
                </a:highlight>
              </a:rPr>
              <a:t>Cold box test plans (physics and test plan with consortia) Underground coordinators?</a:t>
            </a:r>
          </a:p>
          <a:p>
            <a:endParaRPr lang="en-US" dirty="0"/>
          </a:p>
          <a:p>
            <a:endParaRPr lang="en-US" dirty="0"/>
          </a:p>
          <a:p>
            <a:endParaRPr lang="en-US" dirty="0"/>
          </a:p>
        </p:txBody>
      </p:sp>
      <p:sp>
        <p:nvSpPr>
          <p:cNvPr id="6" name="Slide Number Placeholder 5">
            <a:extLst>
              <a:ext uri="{FF2B5EF4-FFF2-40B4-BE49-F238E27FC236}">
                <a16:creationId xmlns:a16="http://schemas.microsoft.com/office/drawing/2014/main" id="{1D6152C7-0865-44B1-9E7F-CE20DB5C41AE}"/>
              </a:ext>
            </a:extLst>
          </p:cNvPr>
          <p:cNvSpPr>
            <a:spLocks noGrp="1"/>
          </p:cNvSpPr>
          <p:nvPr>
            <p:ph type="sldNum" sz="quarter" idx="12"/>
          </p:nvPr>
        </p:nvSpPr>
        <p:spPr/>
        <p:txBody>
          <a:bodyPr/>
          <a:lstStyle/>
          <a:p>
            <a:fld id="{7CFE6CC8-4FCB-4447-B7FB-95072E673B49}" type="slidenum">
              <a:rPr lang="en-US" smtClean="0"/>
              <a:t>13</a:t>
            </a:fld>
            <a:endParaRPr lang="en-US"/>
          </a:p>
        </p:txBody>
      </p:sp>
    </p:spTree>
    <p:extLst>
      <p:ext uri="{BB962C8B-B14F-4D97-AF65-F5344CB8AC3E}">
        <p14:creationId xmlns:p14="http://schemas.microsoft.com/office/powerpoint/2010/main" val="1268194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DAF336-D83C-4F42-A491-BEAB606F3DEF}"/>
              </a:ext>
            </a:extLst>
          </p:cNvPr>
          <p:cNvSpPr>
            <a:spLocks noGrp="1"/>
          </p:cNvSpPr>
          <p:nvPr>
            <p:ph type="title"/>
          </p:nvPr>
        </p:nvSpPr>
        <p:spPr>
          <a:xfrm>
            <a:off x="838200" y="365126"/>
            <a:ext cx="10515600" cy="607148"/>
          </a:xfrm>
        </p:spPr>
        <p:txBody>
          <a:bodyPr>
            <a:normAutofit fontScale="90000"/>
          </a:bodyPr>
          <a:lstStyle/>
          <a:p>
            <a:r>
              <a:rPr lang="en-US" dirty="0"/>
              <a:t>Facility scope</a:t>
            </a:r>
          </a:p>
        </p:txBody>
      </p:sp>
      <p:sp>
        <p:nvSpPr>
          <p:cNvPr id="5" name="Content Placeholder 4">
            <a:extLst>
              <a:ext uri="{FF2B5EF4-FFF2-40B4-BE49-F238E27FC236}">
                <a16:creationId xmlns:a16="http://schemas.microsoft.com/office/drawing/2014/main" id="{02466522-BE28-432D-B0EF-1E71DF5624FB}"/>
              </a:ext>
            </a:extLst>
          </p:cNvPr>
          <p:cNvSpPr>
            <a:spLocks noGrp="1"/>
          </p:cNvSpPr>
          <p:nvPr>
            <p:ph idx="1"/>
          </p:nvPr>
        </p:nvSpPr>
        <p:spPr>
          <a:xfrm>
            <a:off x="838200" y="1215342"/>
            <a:ext cx="10515600" cy="4961621"/>
          </a:xfrm>
        </p:spPr>
        <p:txBody>
          <a:bodyPr>
            <a:normAutofit fontScale="92500" lnSpcReduction="10000"/>
          </a:bodyPr>
          <a:lstStyle/>
          <a:p>
            <a:r>
              <a:rPr lang="en-US" dirty="0"/>
              <a:t>Engineering leads – D Mladenov/J Fowler</a:t>
            </a:r>
          </a:p>
          <a:p>
            <a:r>
              <a:rPr lang="en-US" dirty="0"/>
              <a:t>Cold boxes</a:t>
            </a:r>
          </a:p>
          <a:p>
            <a:r>
              <a:rPr lang="en-US" dirty="0"/>
              <a:t>Barracks and layout (life safety, power and cooling) </a:t>
            </a:r>
          </a:p>
          <a:p>
            <a:r>
              <a:rPr lang="en-US" dirty="0"/>
              <a:t>DSS</a:t>
            </a:r>
          </a:p>
          <a:p>
            <a:r>
              <a:rPr lang="en-US" dirty="0"/>
              <a:t>Structures needed on cryostat and mezzanines to support I&amp;I</a:t>
            </a:r>
          </a:p>
          <a:p>
            <a:r>
              <a:rPr lang="en-US" dirty="0"/>
              <a:t>Flange height, support and alignment</a:t>
            </a:r>
          </a:p>
          <a:p>
            <a:r>
              <a:rPr lang="en-US" dirty="0"/>
              <a:t>Cable tray layout and support</a:t>
            </a:r>
          </a:p>
          <a:p>
            <a:r>
              <a:rPr lang="en-US" dirty="0"/>
              <a:t>Vent piping layout with cryogenics</a:t>
            </a:r>
          </a:p>
          <a:p>
            <a:r>
              <a:rPr lang="en-US" dirty="0"/>
              <a:t>Rack layout but not rack builds</a:t>
            </a:r>
          </a:p>
          <a:p>
            <a:r>
              <a:rPr lang="en-US" dirty="0"/>
              <a:t>Tolerancing and stack up should be covered somewhere?</a:t>
            </a:r>
          </a:p>
          <a:p>
            <a:r>
              <a:rPr lang="en-US" dirty="0">
                <a:highlight>
                  <a:srgbClr val="FFFF00"/>
                </a:highlight>
              </a:rPr>
              <a:t>Alignment, survey and …….. (Commissioning?)</a:t>
            </a:r>
          </a:p>
        </p:txBody>
      </p:sp>
      <p:sp>
        <p:nvSpPr>
          <p:cNvPr id="6" name="Slide Number Placeholder 5">
            <a:extLst>
              <a:ext uri="{FF2B5EF4-FFF2-40B4-BE49-F238E27FC236}">
                <a16:creationId xmlns:a16="http://schemas.microsoft.com/office/drawing/2014/main" id="{1D6152C7-0865-44B1-9E7F-CE20DB5C41AE}"/>
              </a:ext>
            </a:extLst>
          </p:cNvPr>
          <p:cNvSpPr>
            <a:spLocks noGrp="1"/>
          </p:cNvSpPr>
          <p:nvPr>
            <p:ph type="sldNum" sz="quarter" idx="12"/>
          </p:nvPr>
        </p:nvSpPr>
        <p:spPr/>
        <p:txBody>
          <a:bodyPr/>
          <a:lstStyle/>
          <a:p>
            <a:fld id="{7CFE6CC8-4FCB-4447-B7FB-95072E673B49}" type="slidenum">
              <a:rPr lang="en-US" smtClean="0"/>
              <a:t>14</a:t>
            </a:fld>
            <a:endParaRPr lang="en-US" dirty="0"/>
          </a:p>
        </p:txBody>
      </p:sp>
    </p:spTree>
    <p:extLst>
      <p:ext uri="{BB962C8B-B14F-4D97-AF65-F5344CB8AC3E}">
        <p14:creationId xmlns:p14="http://schemas.microsoft.com/office/powerpoint/2010/main" val="2569685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C095B-92AA-4910-8F90-7747059151A3}"/>
              </a:ext>
            </a:extLst>
          </p:cNvPr>
          <p:cNvSpPr>
            <a:spLocks noGrp="1"/>
          </p:cNvSpPr>
          <p:nvPr>
            <p:ph type="title"/>
          </p:nvPr>
        </p:nvSpPr>
        <p:spPr>
          <a:xfrm>
            <a:off x="838200" y="365125"/>
            <a:ext cx="10515600" cy="750611"/>
          </a:xfrm>
        </p:spPr>
        <p:txBody>
          <a:bodyPr/>
          <a:lstStyle/>
          <a:p>
            <a:r>
              <a:rPr lang="en-US" dirty="0"/>
              <a:t>Next Actions</a:t>
            </a:r>
          </a:p>
        </p:txBody>
      </p:sp>
      <p:sp>
        <p:nvSpPr>
          <p:cNvPr id="3" name="Content Placeholder 2">
            <a:extLst>
              <a:ext uri="{FF2B5EF4-FFF2-40B4-BE49-F238E27FC236}">
                <a16:creationId xmlns:a16="http://schemas.microsoft.com/office/drawing/2014/main" id="{7ACF9C62-338C-48CA-9F9A-EAB25E6B40F7}"/>
              </a:ext>
            </a:extLst>
          </p:cNvPr>
          <p:cNvSpPr>
            <a:spLocks noGrp="1"/>
          </p:cNvSpPr>
          <p:nvPr>
            <p:ph idx="1"/>
          </p:nvPr>
        </p:nvSpPr>
        <p:spPr>
          <a:xfrm>
            <a:off x="838200" y="1115736"/>
            <a:ext cx="10515600" cy="5061227"/>
          </a:xfrm>
        </p:spPr>
        <p:txBody>
          <a:bodyPr/>
          <a:lstStyle/>
          <a:p>
            <a:r>
              <a:rPr lang="en-US" dirty="0"/>
              <a:t>Agreement on path forward</a:t>
            </a:r>
          </a:p>
          <a:p>
            <a:r>
              <a:rPr lang="en-US" dirty="0"/>
              <a:t>Established mailing list</a:t>
            </a:r>
          </a:p>
          <a:p>
            <a:r>
              <a:rPr lang="en-US" dirty="0"/>
              <a:t>Initiate engineers meeting weekly</a:t>
            </a:r>
          </a:p>
          <a:p>
            <a:r>
              <a:rPr lang="en-US" dirty="0"/>
              <a:t>Utilize separate meeting for engineer &lt;&gt; stakeholder interactions</a:t>
            </a:r>
          </a:p>
          <a:p>
            <a:r>
              <a:rPr lang="en-US" dirty="0"/>
              <a:t>Communicate structure and plan to stakeholders (2-4 February) or before</a:t>
            </a:r>
          </a:p>
          <a:p>
            <a:r>
              <a:rPr lang="en-US" dirty="0"/>
              <a:t>Leverage </a:t>
            </a:r>
            <a:r>
              <a:rPr lang="en-US" dirty="0" err="1"/>
              <a:t>ProtoDUNE</a:t>
            </a:r>
            <a:r>
              <a:rPr lang="en-US" dirty="0"/>
              <a:t>-II as a test case for this engineer &lt;&gt; stakeholder interactions (roles, deliverables)</a:t>
            </a:r>
          </a:p>
          <a:p>
            <a:r>
              <a:rPr lang="en-US" dirty="0"/>
              <a:t>Identify milestones to track interactions, deliverables</a:t>
            </a:r>
          </a:p>
        </p:txBody>
      </p:sp>
      <p:sp>
        <p:nvSpPr>
          <p:cNvPr id="4" name="Slide Number Placeholder 3">
            <a:extLst>
              <a:ext uri="{FF2B5EF4-FFF2-40B4-BE49-F238E27FC236}">
                <a16:creationId xmlns:a16="http://schemas.microsoft.com/office/drawing/2014/main" id="{BAB2F20E-B988-47B2-B9CB-169F27C46DE3}"/>
              </a:ext>
            </a:extLst>
          </p:cNvPr>
          <p:cNvSpPr>
            <a:spLocks noGrp="1"/>
          </p:cNvSpPr>
          <p:nvPr>
            <p:ph type="sldNum" sz="quarter" idx="12"/>
          </p:nvPr>
        </p:nvSpPr>
        <p:spPr/>
        <p:txBody>
          <a:bodyPr/>
          <a:lstStyle/>
          <a:p>
            <a:fld id="{7CFE6CC8-4FCB-4447-B7FB-95072E673B49}" type="slidenum">
              <a:rPr lang="en-US" smtClean="0"/>
              <a:t>15</a:t>
            </a:fld>
            <a:endParaRPr lang="en-US"/>
          </a:p>
        </p:txBody>
      </p:sp>
    </p:spTree>
    <p:extLst>
      <p:ext uri="{BB962C8B-B14F-4D97-AF65-F5344CB8AC3E}">
        <p14:creationId xmlns:p14="http://schemas.microsoft.com/office/powerpoint/2010/main" val="2155871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DAF336-D83C-4F42-A491-BEAB606F3DEF}"/>
              </a:ext>
            </a:extLst>
          </p:cNvPr>
          <p:cNvSpPr>
            <a:spLocks noGrp="1"/>
          </p:cNvSpPr>
          <p:nvPr>
            <p:ph type="title"/>
          </p:nvPr>
        </p:nvSpPr>
        <p:spPr>
          <a:xfrm>
            <a:off x="838200" y="365126"/>
            <a:ext cx="10515600" cy="607148"/>
          </a:xfrm>
        </p:spPr>
        <p:txBody>
          <a:bodyPr>
            <a:normAutofit fontScale="90000"/>
          </a:bodyPr>
          <a:lstStyle/>
          <a:p>
            <a:r>
              <a:rPr lang="en-US" dirty="0"/>
              <a:t>Cryogenic design oversight and planning</a:t>
            </a:r>
          </a:p>
        </p:txBody>
      </p:sp>
      <p:sp>
        <p:nvSpPr>
          <p:cNvPr id="5" name="Content Placeholder 4">
            <a:extLst>
              <a:ext uri="{FF2B5EF4-FFF2-40B4-BE49-F238E27FC236}">
                <a16:creationId xmlns:a16="http://schemas.microsoft.com/office/drawing/2014/main" id="{02466522-BE28-432D-B0EF-1E71DF5624FB}"/>
              </a:ext>
            </a:extLst>
          </p:cNvPr>
          <p:cNvSpPr>
            <a:spLocks noGrp="1"/>
          </p:cNvSpPr>
          <p:nvPr>
            <p:ph idx="1"/>
          </p:nvPr>
        </p:nvSpPr>
        <p:spPr>
          <a:xfrm>
            <a:off x="838200" y="1215342"/>
            <a:ext cx="10515600" cy="4961621"/>
          </a:xfrm>
        </p:spPr>
        <p:txBody>
          <a:bodyPr/>
          <a:lstStyle/>
          <a:p>
            <a:r>
              <a:rPr lang="en-US" dirty="0"/>
              <a:t>Engineering lead – D Montanari</a:t>
            </a:r>
          </a:p>
          <a:p>
            <a:r>
              <a:rPr lang="en-US" dirty="0"/>
              <a:t>Cryogenic equipment and instrumentation</a:t>
            </a:r>
          </a:p>
          <a:p>
            <a:r>
              <a:rPr lang="en-US" dirty="0"/>
              <a:t>Cryogenic system for </a:t>
            </a:r>
            <a:r>
              <a:rPr lang="en-US" dirty="0" err="1"/>
              <a:t>coldboxes</a:t>
            </a:r>
            <a:endParaRPr lang="en-US" dirty="0"/>
          </a:p>
          <a:p>
            <a:r>
              <a:rPr lang="en-US" dirty="0"/>
              <a:t>Internal cryogenic cooldown piping</a:t>
            </a:r>
          </a:p>
          <a:p>
            <a:r>
              <a:rPr lang="en-US" dirty="0"/>
              <a:t>Internal cryogenic recirculation piping</a:t>
            </a:r>
          </a:p>
          <a:p>
            <a:r>
              <a:rPr lang="en-US" dirty="0"/>
              <a:t>Cryostat valves, pumps and protective structures</a:t>
            </a:r>
          </a:p>
          <a:p>
            <a:r>
              <a:rPr lang="en-US" dirty="0"/>
              <a:t>Piping to the caverns and support </a:t>
            </a:r>
          </a:p>
        </p:txBody>
      </p:sp>
      <p:sp>
        <p:nvSpPr>
          <p:cNvPr id="6" name="Slide Number Placeholder 5">
            <a:extLst>
              <a:ext uri="{FF2B5EF4-FFF2-40B4-BE49-F238E27FC236}">
                <a16:creationId xmlns:a16="http://schemas.microsoft.com/office/drawing/2014/main" id="{1D6152C7-0865-44B1-9E7F-CE20DB5C41AE}"/>
              </a:ext>
            </a:extLst>
          </p:cNvPr>
          <p:cNvSpPr>
            <a:spLocks noGrp="1"/>
          </p:cNvSpPr>
          <p:nvPr>
            <p:ph type="sldNum" sz="quarter" idx="12"/>
          </p:nvPr>
        </p:nvSpPr>
        <p:spPr/>
        <p:txBody>
          <a:bodyPr/>
          <a:lstStyle/>
          <a:p>
            <a:fld id="{7CFE6CC8-4FCB-4447-B7FB-95072E673B49}" type="slidenum">
              <a:rPr lang="en-US" smtClean="0"/>
              <a:t>16</a:t>
            </a:fld>
            <a:endParaRPr lang="en-US"/>
          </a:p>
        </p:txBody>
      </p:sp>
    </p:spTree>
    <p:extLst>
      <p:ext uri="{BB962C8B-B14F-4D97-AF65-F5344CB8AC3E}">
        <p14:creationId xmlns:p14="http://schemas.microsoft.com/office/powerpoint/2010/main" val="1289160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DAF336-D83C-4F42-A491-BEAB606F3DEF}"/>
              </a:ext>
            </a:extLst>
          </p:cNvPr>
          <p:cNvSpPr>
            <a:spLocks noGrp="1"/>
          </p:cNvSpPr>
          <p:nvPr>
            <p:ph type="title"/>
          </p:nvPr>
        </p:nvSpPr>
        <p:spPr>
          <a:xfrm>
            <a:off x="838200" y="365126"/>
            <a:ext cx="10515600" cy="607148"/>
          </a:xfrm>
        </p:spPr>
        <p:txBody>
          <a:bodyPr>
            <a:normAutofit fontScale="90000"/>
          </a:bodyPr>
          <a:lstStyle/>
          <a:p>
            <a:r>
              <a:rPr lang="en-US" dirty="0"/>
              <a:t>Electrical design oversight and planning</a:t>
            </a:r>
          </a:p>
        </p:txBody>
      </p:sp>
      <p:sp>
        <p:nvSpPr>
          <p:cNvPr id="5" name="Content Placeholder 4">
            <a:extLst>
              <a:ext uri="{FF2B5EF4-FFF2-40B4-BE49-F238E27FC236}">
                <a16:creationId xmlns:a16="http://schemas.microsoft.com/office/drawing/2014/main" id="{02466522-BE28-432D-B0EF-1E71DF5624FB}"/>
              </a:ext>
            </a:extLst>
          </p:cNvPr>
          <p:cNvSpPr>
            <a:spLocks noGrp="1"/>
          </p:cNvSpPr>
          <p:nvPr>
            <p:ph idx="1"/>
          </p:nvPr>
        </p:nvSpPr>
        <p:spPr>
          <a:xfrm>
            <a:off x="838200" y="1215342"/>
            <a:ext cx="10515600" cy="4961621"/>
          </a:xfrm>
        </p:spPr>
        <p:txBody>
          <a:bodyPr>
            <a:normAutofit lnSpcReduction="10000"/>
          </a:bodyPr>
          <a:lstStyle/>
          <a:p>
            <a:r>
              <a:rPr lang="en-US" dirty="0"/>
              <a:t>Engineering lead – T Shaw</a:t>
            </a:r>
          </a:p>
          <a:p>
            <a:r>
              <a:rPr lang="en-US" dirty="0"/>
              <a:t>Detector and AC power distribution</a:t>
            </a:r>
          </a:p>
          <a:p>
            <a:r>
              <a:rPr lang="en-US" dirty="0"/>
              <a:t>Detector grounding</a:t>
            </a:r>
          </a:p>
          <a:p>
            <a:r>
              <a:rPr lang="en-US" dirty="0"/>
              <a:t>Rack builds (with the DAQ)</a:t>
            </a:r>
          </a:p>
          <a:p>
            <a:r>
              <a:rPr lang="en-US" dirty="0"/>
              <a:t>Rack safety systems</a:t>
            </a:r>
          </a:p>
          <a:p>
            <a:r>
              <a:rPr lang="en-US" dirty="0"/>
              <a:t>Cable and fiber routing and lengths</a:t>
            </a:r>
          </a:p>
          <a:p>
            <a:r>
              <a:rPr lang="en-US" dirty="0"/>
              <a:t>Cable management from detector flanges to racks</a:t>
            </a:r>
          </a:p>
          <a:p>
            <a:r>
              <a:rPr lang="en-US" dirty="0"/>
              <a:t>ESD planning</a:t>
            </a:r>
          </a:p>
          <a:p>
            <a:r>
              <a:rPr lang="en-US" dirty="0"/>
              <a:t>SSDD (with DAQ) </a:t>
            </a:r>
          </a:p>
          <a:p>
            <a:r>
              <a:rPr lang="en-US" dirty="0"/>
              <a:t>Computing and cyberinfrastructure</a:t>
            </a:r>
          </a:p>
        </p:txBody>
      </p:sp>
      <p:sp>
        <p:nvSpPr>
          <p:cNvPr id="6" name="Slide Number Placeholder 5">
            <a:extLst>
              <a:ext uri="{FF2B5EF4-FFF2-40B4-BE49-F238E27FC236}">
                <a16:creationId xmlns:a16="http://schemas.microsoft.com/office/drawing/2014/main" id="{1D6152C7-0865-44B1-9E7F-CE20DB5C41AE}"/>
              </a:ext>
            </a:extLst>
          </p:cNvPr>
          <p:cNvSpPr>
            <a:spLocks noGrp="1"/>
          </p:cNvSpPr>
          <p:nvPr>
            <p:ph type="sldNum" sz="quarter" idx="12"/>
          </p:nvPr>
        </p:nvSpPr>
        <p:spPr/>
        <p:txBody>
          <a:bodyPr/>
          <a:lstStyle/>
          <a:p>
            <a:fld id="{7CFE6CC8-4FCB-4447-B7FB-95072E673B49}" type="slidenum">
              <a:rPr lang="en-US" smtClean="0"/>
              <a:t>17</a:t>
            </a:fld>
            <a:endParaRPr lang="en-US"/>
          </a:p>
        </p:txBody>
      </p:sp>
    </p:spTree>
    <p:extLst>
      <p:ext uri="{BB962C8B-B14F-4D97-AF65-F5344CB8AC3E}">
        <p14:creationId xmlns:p14="http://schemas.microsoft.com/office/powerpoint/2010/main" val="12477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63D8397-790C-4306-924A-715FD6D2B0FB}"/>
              </a:ext>
            </a:extLst>
          </p:cNvPr>
          <p:cNvSpPr>
            <a:spLocks noGrp="1"/>
          </p:cNvSpPr>
          <p:nvPr>
            <p:ph type="ctrTitle"/>
          </p:nvPr>
        </p:nvSpPr>
        <p:spPr/>
        <p:txBody>
          <a:bodyPr/>
          <a:lstStyle/>
          <a:p>
            <a:r>
              <a:rPr lang="en-US" dirty="0"/>
              <a:t>Back ups</a:t>
            </a:r>
          </a:p>
        </p:txBody>
      </p:sp>
      <p:sp>
        <p:nvSpPr>
          <p:cNvPr id="4" name="Slide Number Placeholder 3">
            <a:extLst>
              <a:ext uri="{FF2B5EF4-FFF2-40B4-BE49-F238E27FC236}">
                <a16:creationId xmlns:a16="http://schemas.microsoft.com/office/drawing/2014/main" id="{A627CE11-00A3-4CE1-B9AF-8D6951CC4C3F}"/>
              </a:ext>
            </a:extLst>
          </p:cNvPr>
          <p:cNvSpPr>
            <a:spLocks noGrp="1"/>
          </p:cNvSpPr>
          <p:nvPr>
            <p:ph type="sldNum" sz="quarter" idx="12"/>
          </p:nvPr>
        </p:nvSpPr>
        <p:spPr/>
        <p:txBody>
          <a:bodyPr/>
          <a:lstStyle/>
          <a:p>
            <a:fld id="{7CFE6CC8-4FCB-4447-B7FB-95072E673B49}" type="slidenum">
              <a:rPr lang="en-US" smtClean="0"/>
              <a:t>18</a:t>
            </a:fld>
            <a:endParaRPr lang="en-US"/>
          </a:p>
        </p:txBody>
      </p:sp>
    </p:spTree>
    <p:extLst>
      <p:ext uri="{BB962C8B-B14F-4D97-AF65-F5344CB8AC3E}">
        <p14:creationId xmlns:p14="http://schemas.microsoft.com/office/powerpoint/2010/main" val="2036709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DAF336-D83C-4F42-A491-BEAB606F3DEF}"/>
              </a:ext>
            </a:extLst>
          </p:cNvPr>
          <p:cNvSpPr>
            <a:spLocks noGrp="1"/>
          </p:cNvSpPr>
          <p:nvPr>
            <p:ph type="title"/>
          </p:nvPr>
        </p:nvSpPr>
        <p:spPr>
          <a:xfrm>
            <a:off x="838200" y="365126"/>
            <a:ext cx="10515600" cy="607148"/>
          </a:xfrm>
        </p:spPr>
        <p:txBody>
          <a:bodyPr>
            <a:normAutofit fontScale="90000"/>
          </a:bodyPr>
          <a:lstStyle/>
          <a:p>
            <a:r>
              <a:rPr lang="en-US" dirty="0"/>
              <a:t>LBNF-DUNE-FS-Integration-Engineering</a:t>
            </a:r>
          </a:p>
        </p:txBody>
      </p:sp>
      <p:sp>
        <p:nvSpPr>
          <p:cNvPr id="5" name="Content Placeholder 4">
            <a:extLst>
              <a:ext uri="{FF2B5EF4-FFF2-40B4-BE49-F238E27FC236}">
                <a16:creationId xmlns:a16="http://schemas.microsoft.com/office/drawing/2014/main" id="{02466522-BE28-432D-B0EF-1E71DF5624FB}"/>
              </a:ext>
            </a:extLst>
          </p:cNvPr>
          <p:cNvSpPr>
            <a:spLocks noGrp="1"/>
          </p:cNvSpPr>
          <p:nvPr>
            <p:ph idx="1"/>
          </p:nvPr>
        </p:nvSpPr>
        <p:spPr>
          <a:xfrm>
            <a:off x="838200" y="1215342"/>
            <a:ext cx="10515600" cy="4961621"/>
          </a:xfrm>
        </p:spPr>
        <p:txBody>
          <a:bodyPr>
            <a:normAutofit lnSpcReduction="10000"/>
          </a:bodyPr>
          <a:lstStyle/>
          <a:p>
            <a:r>
              <a:rPr lang="en-US" dirty="0"/>
              <a:t>Establish an ongoing forum to manage the FS integration, interfaces and planning between LBNF-DUNE-Integration</a:t>
            </a:r>
          </a:p>
          <a:p>
            <a:r>
              <a:rPr lang="en-US" dirty="0"/>
              <a:t>We will create a new distribution list (next bullet) for Thursday integration meeting.  (9CT, 10 ET, 1600 CERN), </a:t>
            </a:r>
            <a:r>
              <a:rPr lang="en-US" dirty="0">
                <a:highlight>
                  <a:srgbClr val="FFFF00"/>
                </a:highlight>
              </a:rPr>
              <a:t>Does this time work or should we reschedule?  Do we need a weekly coordination meeting with small group (Zeug, Freitag, Mladenov, Fowler, …..)?</a:t>
            </a:r>
          </a:p>
          <a:p>
            <a:r>
              <a:rPr lang="en-US" dirty="0"/>
              <a:t>K Zeug, J Freitag, D Mladenov, M Zhao, M Verzocchi, B Yu, V Guarino, D Warner, D </a:t>
            </a:r>
            <a:r>
              <a:rPr lang="en-US" dirty="0" err="1"/>
              <a:t>Wenman</a:t>
            </a:r>
            <a:r>
              <a:rPr lang="en-US" dirty="0"/>
              <a:t>, A Marchionni, B Miller, J Stewart, L Jakubec, T Shaw, D Montanari, J Fowler, S </a:t>
            </a:r>
            <a:r>
              <a:rPr lang="en-US" dirty="0" err="1"/>
              <a:t>Kettell</a:t>
            </a:r>
            <a:r>
              <a:rPr lang="en-US" dirty="0"/>
              <a:t>, E James, J Macier, M Nessi, P Weber, J Mateyack, D Newhart, G Lehman, A Thea, G Gallo</a:t>
            </a:r>
          </a:p>
          <a:p>
            <a:r>
              <a:rPr lang="en-US" dirty="0"/>
              <a:t>CISC and Cal will be addressed as their systems become more advanced.  How to integrate CISC and Cal will be assigned later?</a:t>
            </a:r>
          </a:p>
          <a:p>
            <a:endParaRPr lang="en-US" dirty="0"/>
          </a:p>
        </p:txBody>
      </p:sp>
      <p:sp>
        <p:nvSpPr>
          <p:cNvPr id="6" name="Slide Number Placeholder 5">
            <a:extLst>
              <a:ext uri="{FF2B5EF4-FFF2-40B4-BE49-F238E27FC236}">
                <a16:creationId xmlns:a16="http://schemas.microsoft.com/office/drawing/2014/main" id="{1D6152C7-0865-44B1-9E7F-CE20DB5C41AE}"/>
              </a:ext>
            </a:extLst>
          </p:cNvPr>
          <p:cNvSpPr>
            <a:spLocks noGrp="1"/>
          </p:cNvSpPr>
          <p:nvPr>
            <p:ph type="sldNum" sz="quarter" idx="12"/>
          </p:nvPr>
        </p:nvSpPr>
        <p:spPr/>
        <p:txBody>
          <a:bodyPr/>
          <a:lstStyle/>
          <a:p>
            <a:fld id="{7CFE6CC8-4FCB-4447-B7FB-95072E673B49}" type="slidenum">
              <a:rPr lang="en-US" smtClean="0"/>
              <a:t>19</a:t>
            </a:fld>
            <a:endParaRPr lang="en-US"/>
          </a:p>
        </p:txBody>
      </p:sp>
    </p:spTree>
    <p:extLst>
      <p:ext uri="{BB962C8B-B14F-4D97-AF65-F5344CB8AC3E}">
        <p14:creationId xmlns:p14="http://schemas.microsoft.com/office/powerpoint/2010/main" val="830923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7E2CAA-07EE-418F-BA5C-0317CC0B608C}"/>
              </a:ext>
            </a:extLst>
          </p:cNvPr>
          <p:cNvSpPr>
            <a:spLocks noGrp="1"/>
          </p:cNvSpPr>
          <p:nvPr>
            <p:ph type="title"/>
          </p:nvPr>
        </p:nvSpPr>
        <p:spPr>
          <a:xfrm>
            <a:off x="838200" y="365125"/>
            <a:ext cx="10515600" cy="648129"/>
          </a:xfrm>
        </p:spPr>
        <p:txBody>
          <a:bodyPr>
            <a:normAutofit fontScale="90000"/>
          </a:bodyPr>
          <a:lstStyle/>
          <a:p>
            <a:r>
              <a:rPr lang="en-US" dirty="0"/>
              <a:t>CERN meeting Nov 18</a:t>
            </a:r>
          </a:p>
        </p:txBody>
      </p:sp>
      <p:sp>
        <p:nvSpPr>
          <p:cNvPr id="6" name="Content Placeholder 5">
            <a:extLst>
              <a:ext uri="{FF2B5EF4-FFF2-40B4-BE49-F238E27FC236}">
                <a16:creationId xmlns:a16="http://schemas.microsoft.com/office/drawing/2014/main" id="{B325DEFF-DAFB-4A18-909D-8A2C6D85ADFA}"/>
              </a:ext>
            </a:extLst>
          </p:cNvPr>
          <p:cNvSpPr>
            <a:spLocks noGrp="1"/>
          </p:cNvSpPr>
          <p:nvPr>
            <p:ph idx="1"/>
          </p:nvPr>
        </p:nvSpPr>
        <p:spPr>
          <a:xfrm>
            <a:off x="838200" y="1070919"/>
            <a:ext cx="10515600" cy="5106044"/>
          </a:xfrm>
        </p:spPr>
        <p:txBody>
          <a:bodyPr>
            <a:normAutofit fontScale="92500" lnSpcReduction="20000"/>
          </a:bodyPr>
          <a:lstStyle/>
          <a:p>
            <a:r>
              <a:rPr lang="en-US" b="1" dirty="0"/>
              <a:t>18 November 2019, 0830 - 1500</a:t>
            </a:r>
            <a:endParaRPr lang="en-US" dirty="0"/>
          </a:p>
          <a:p>
            <a:r>
              <a:rPr lang="en-US" dirty="0"/>
              <a:t>Participants: Jack, Eric, Marzio, Dimitar, Justin, Kyle, Steve, Jolie</a:t>
            </a:r>
          </a:p>
          <a:p>
            <a:pPr marL="0" indent="0">
              <a:buNone/>
            </a:pPr>
            <a:r>
              <a:rPr lang="en-US" dirty="0">
                <a:solidFill>
                  <a:srgbClr val="FF0000"/>
                </a:solidFill>
              </a:rPr>
              <a:t>Please review EDMS 2269157 before meeting</a:t>
            </a:r>
          </a:p>
          <a:p>
            <a:r>
              <a:rPr lang="en-US" dirty="0"/>
              <a:t>Engineering coordinators: Facility, Detector, Installation</a:t>
            </a:r>
          </a:p>
          <a:p>
            <a:pPr marL="457200" lvl="1" indent="0">
              <a:buNone/>
            </a:pPr>
            <a:r>
              <a:rPr lang="en-US" dirty="0"/>
              <a:t>1. Define interactions, roles &amp; responsibilities (Jack, Justin, Kyle &amp; Dimitar).  Includes design oversight, review oversight, attention to resource needs &amp; usage</a:t>
            </a:r>
          </a:p>
          <a:p>
            <a:pPr marL="457200" lvl="1" indent="0">
              <a:buNone/>
            </a:pPr>
            <a:r>
              <a:rPr lang="en-US" dirty="0"/>
              <a:t>2. Define responsibilities for each all Integration elements; use </a:t>
            </a:r>
            <a:r>
              <a:rPr lang="en-US" dirty="0" err="1"/>
              <a:t>Marzio's</a:t>
            </a:r>
            <a:r>
              <a:rPr lang="en-US" dirty="0"/>
              <a:t> detailed cost sheet to assign design coverage for all items.  Ensure no scope gaps. </a:t>
            </a:r>
          </a:p>
          <a:p>
            <a:pPr marL="457200" lvl="1" indent="0">
              <a:buNone/>
            </a:pPr>
            <a:r>
              <a:rPr lang="en-US" dirty="0"/>
              <a:t>3. Agree to functional implementation: meetings, interactions, outreach to other key team members, goal is to begin with Wednesday 9a CT FS Interface meeting time slot</a:t>
            </a:r>
          </a:p>
          <a:p>
            <a:pPr lvl="0" fontAlgn="ctr"/>
            <a:r>
              <a:rPr lang="en-US" dirty="0"/>
              <a:t>2020 activities in preparation for DOE CD-2</a:t>
            </a:r>
          </a:p>
          <a:p>
            <a:pPr lvl="0" fontAlgn="ctr"/>
            <a:r>
              <a:rPr lang="en-US" dirty="0"/>
              <a:t>Planning for </a:t>
            </a:r>
            <a:r>
              <a:rPr lang="en-US" dirty="0" err="1"/>
              <a:t>ProtoDUNE</a:t>
            </a:r>
            <a:r>
              <a:rPr lang="en-US" dirty="0"/>
              <a:t> II</a:t>
            </a:r>
          </a:p>
          <a:p>
            <a:pPr lvl="0" fontAlgn="ctr"/>
            <a:r>
              <a:rPr lang="en-US" dirty="0">
                <a:highlight>
                  <a:srgbClr val="FFFF00"/>
                </a:highlight>
              </a:rPr>
              <a:t>Involvement of FD engineering, ESH &amp; QA, DAQ </a:t>
            </a:r>
          </a:p>
          <a:p>
            <a:pPr lvl="0" fontAlgn="ctr"/>
            <a:r>
              <a:rPr lang="en-US" dirty="0"/>
              <a:t>Meeting agenda for Feb 2020 workshop</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C5F77CA3-4F44-4DF5-AB6A-A55F4827D5AB}"/>
              </a:ext>
            </a:extLst>
          </p:cNvPr>
          <p:cNvSpPr>
            <a:spLocks noGrp="1"/>
          </p:cNvSpPr>
          <p:nvPr>
            <p:ph type="sldNum" sz="quarter" idx="12"/>
          </p:nvPr>
        </p:nvSpPr>
        <p:spPr/>
        <p:txBody>
          <a:bodyPr/>
          <a:lstStyle/>
          <a:p>
            <a:fld id="{7CFE6CC8-4FCB-4447-B7FB-95072E673B49}" type="slidenum">
              <a:rPr lang="en-US" smtClean="0"/>
              <a:t>2</a:t>
            </a:fld>
            <a:endParaRPr lang="en-US"/>
          </a:p>
        </p:txBody>
      </p:sp>
    </p:spTree>
    <p:extLst>
      <p:ext uri="{BB962C8B-B14F-4D97-AF65-F5344CB8AC3E}">
        <p14:creationId xmlns:p14="http://schemas.microsoft.com/office/powerpoint/2010/main" val="264297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DAF336-D83C-4F42-A491-BEAB606F3DEF}"/>
              </a:ext>
            </a:extLst>
          </p:cNvPr>
          <p:cNvSpPr>
            <a:spLocks noGrp="1"/>
          </p:cNvSpPr>
          <p:nvPr>
            <p:ph type="title"/>
          </p:nvPr>
        </p:nvSpPr>
        <p:spPr>
          <a:xfrm>
            <a:off x="838200" y="365126"/>
            <a:ext cx="10515600" cy="607148"/>
          </a:xfrm>
        </p:spPr>
        <p:txBody>
          <a:bodyPr>
            <a:normAutofit fontScale="90000"/>
          </a:bodyPr>
          <a:lstStyle/>
          <a:p>
            <a:r>
              <a:rPr lang="en-US" dirty="0"/>
              <a:t>Design and Interface contacts </a:t>
            </a:r>
          </a:p>
        </p:txBody>
      </p:sp>
      <p:sp>
        <p:nvSpPr>
          <p:cNvPr id="5" name="Content Placeholder 4">
            <a:extLst>
              <a:ext uri="{FF2B5EF4-FFF2-40B4-BE49-F238E27FC236}">
                <a16:creationId xmlns:a16="http://schemas.microsoft.com/office/drawing/2014/main" id="{02466522-BE28-432D-B0EF-1E71DF5624FB}"/>
              </a:ext>
            </a:extLst>
          </p:cNvPr>
          <p:cNvSpPr>
            <a:spLocks noGrp="1"/>
          </p:cNvSpPr>
          <p:nvPr>
            <p:ph idx="1"/>
          </p:nvPr>
        </p:nvSpPr>
        <p:spPr>
          <a:xfrm>
            <a:off x="838200" y="972274"/>
            <a:ext cx="10515600" cy="5384076"/>
          </a:xfrm>
        </p:spPr>
        <p:txBody>
          <a:bodyPr>
            <a:normAutofit fontScale="62500" lnSpcReduction="20000"/>
          </a:bodyPr>
          <a:lstStyle/>
          <a:p>
            <a:r>
              <a:rPr lang="en-US" dirty="0"/>
              <a:t>Design responsibilities*</a:t>
            </a:r>
          </a:p>
          <a:p>
            <a:pPr lvl="1"/>
            <a:r>
              <a:rPr lang="en-US" dirty="0"/>
              <a:t>CE Mechanical </a:t>
            </a:r>
            <a:r>
              <a:rPr lang="en-US" dirty="0" err="1"/>
              <a:t>Eng</a:t>
            </a:r>
            <a:r>
              <a:rPr lang="en-US" dirty="0"/>
              <a:t> – M Zhao  		Tech Lead – M Verzocchi</a:t>
            </a:r>
          </a:p>
          <a:p>
            <a:pPr lvl="1"/>
            <a:r>
              <a:rPr lang="en-US" dirty="0"/>
              <a:t>HV Mechanical </a:t>
            </a:r>
            <a:r>
              <a:rPr lang="en-US" dirty="0" err="1"/>
              <a:t>Eng</a:t>
            </a:r>
            <a:r>
              <a:rPr lang="en-US" dirty="0"/>
              <a:t> – V Guarino  	Tech Lead – B Yu</a:t>
            </a:r>
          </a:p>
          <a:p>
            <a:pPr lvl="1"/>
            <a:r>
              <a:rPr lang="en-US" dirty="0"/>
              <a:t>PD </a:t>
            </a:r>
            <a:r>
              <a:rPr lang="en-US" dirty="0" err="1"/>
              <a:t>Eng</a:t>
            </a:r>
            <a:r>
              <a:rPr lang="en-US" dirty="0"/>
              <a:t> – D Warner  			Tech Lead – D Warner</a:t>
            </a:r>
          </a:p>
          <a:p>
            <a:pPr lvl="1"/>
            <a:r>
              <a:rPr lang="en-US" dirty="0"/>
              <a:t>APA Mechanical </a:t>
            </a:r>
            <a:r>
              <a:rPr lang="en-US" dirty="0" err="1"/>
              <a:t>Eng</a:t>
            </a:r>
            <a:r>
              <a:rPr lang="en-US" dirty="0"/>
              <a:t> – D </a:t>
            </a:r>
            <a:r>
              <a:rPr lang="en-US" dirty="0" err="1"/>
              <a:t>Wenman</a:t>
            </a:r>
            <a:r>
              <a:rPr lang="en-US" dirty="0"/>
              <a:t>  	Tech Lead – A Marchionni</a:t>
            </a:r>
          </a:p>
          <a:p>
            <a:pPr lvl="1"/>
            <a:r>
              <a:rPr lang="en-US" dirty="0"/>
              <a:t>DAQ – G Lehman  			Tech Lead – A Thea</a:t>
            </a:r>
          </a:p>
          <a:p>
            <a:pPr lvl="1"/>
            <a:r>
              <a:rPr lang="en-US" dirty="0"/>
              <a:t>CISC and Cal </a:t>
            </a:r>
            <a:r>
              <a:rPr lang="en-US" dirty="0" err="1"/>
              <a:t>Eng</a:t>
            </a:r>
            <a:r>
              <a:rPr lang="en-US" dirty="0"/>
              <a:t> - ?</a:t>
            </a:r>
          </a:p>
          <a:p>
            <a:pPr lvl="1"/>
            <a:r>
              <a:rPr lang="en-US" dirty="0"/>
              <a:t>Electrical – T Shaw</a:t>
            </a:r>
          </a:p>
          <a:p>
            <a:pPr lvl="1"/>
            <a:r>
              <a:rPr lang="en-US" dirty="0"/>
              <a:t>Mechanical – G Gallo</a:t>
            </a:r>
          </a:p>
          <a:p>
            <a:pPr lvl="1"/>
            <a:r>
              <a:rPr lang="en-US" dirty="0"/>
              <a:t>Cryogenics – D Montanari</a:t>
            </a:r>
          </a:p>
          <a:p>
            <a:pPr lvl="1"/>
            <a:r>
              <a:rPr lang="en-US" dirty="0"/>
              <a:t>Cryostat and cold boxes – D Mladenov</a:t>
            </a:r>
          </a:p>
          <a:p>
            <a:pPr lvl="1"/>
            <a:r>
              <a:rPr lang="en-US" dirty="0"/>
              <a:t>Cleanroom and I&amp;I – J Freitag  	Tech Leads – B Miller J Stewart</a:t>
            </a:r>
          </a:p>
          <a:p>
            <a:r>
              <a:rPr lang="en-US" dirty="0"/>
              <a:t>Interface responsibilities*</a:t>
            </a:r>
          </a:p>
          <a:p>
            <a:pPr lvl="1"/>
            <a:r>
              <a:rPr lang="en-US" dirty="0"/>
              <a:t>Installation – J Freitag  		Tech Leads – B Miller J Stewart</a:t>
            </a:r>
          </a:p>
          <a:p>
            <a:pPr lvl="1"/>
            <a:r>
              <a:rPr lang="en-US" dirty="0"/>
              <a:t>Detector Integration – K Zeug</a:t>
            </a:r>
          </a:p>
          <a:p>
            <a:pPr lvl="1"/>
            <a:r>
              <a:rPr lang="en-US" dirty="0"/>
              <a:t>Electrical – T Shaw</a:t>
            </a:r>
          </a:p>
          <a:p>
            <a:pPr lvl="1"/>
            <a:r>
              <a:rPr lang="en-US" dirty="0"/>
              <a:t>Mechanical – G Gallo</a:t>
            </a:r>
          </a:p>
          <a:p>
            <a:pPr lvl="1"/>
            <a:r>
              <a:rPr lang="en-US" dirty="0"/>
              <a:t>Cryogenics – D Montanari</a:t>
            </a:r>
          </a:p>
          <a:p>
            <a:pPr lvl="1"/>
            <a:r>
              <a:rPr lang="en-US" dirty="0"/>
              <a:t>Cryostat – D Mladenov</a:t>
            </a:r>
          </a:p>
          <a:p>
            <a:pPr lvl="1"/>
            <a:r>
              <a:rPr lang="en-US" dirty="0"/>
              <a:t>All others – J Fowler/D Mladenov</a:t>
            </a:r>
          </a:p>
          <a:p>
            <a:r>
              <a:rPr lang="en-US" dirty="0"/>
              <a:t>J Fowler/D Mladenov – Overall integration of all models</a:t>
            </a:r>
          </a:p>
        </p:txBody>
      </p:sp>
      <p:sp>
        <p:nvSpPr>
          <p:cNvPr id="6" name="Slide Number Placeholder 5">
            <a:extLst>
              <a:ext uri="{FF2B5EF4-FFF2-40B4-BE49-F238E27FC236}">
                <a16:creationId xmlns:a16="http://schemas.microsoft.com/office/drawing/2014/main" id="{1D6152C7-0865-44B1-9E7F-CE20DB5C41AE}"/>
              </a:ext>
            </a:extLst>
          </p:cNvPr>
          <p:cNvSpPr>
            <a:spLocks noGrp="1"/>
          </p:cNvSpPr>
          <p:nvPr>
            <p:ph type="sldNum" sz="quarter" idx="12"/>
          </p:nvPr>
        </p:nvSpPr>
        <p:spPr/>
        <p:txBody>
          <a:bodyPr/>
          <a:lstStyle/>
          <a:p>
            <a:fld id="{7CFE6CC8-4FCB-4447-B7FB-95072E673B49}" type="slidenum">
              <a:rPr lang="en-US" smtClean="0"/>
              <a:t>20</a:t>
            </a:fld>
            <a:endParaRPr lang="en-US"/>
          </a:p>
        </p:txBody>
      </p:sp>
      <p:sp>
        <p:nvSpPr>
          <p:cNvPr id="2" name="TextBox 1">
            <a:extLst>
              <a:ext uri="{FF2B5EF4-FFF2-40B4-BE49-F238E27FC236}">
                <a16:creationId xmlns:a16="http://schemas.microsoft.com/office/drawing/2014/main" id="{90E79374-813D-4D9F-AB06-235F183D1E43}"/>
              </a:ext>
            </a:extLst>
          </p:cNvPr>
          <p:cNvSpPr txBox="1"/>
          <p:nvPr/>
        </p:nvSpPr>
        <p:spPr>
          <a:xfrm>
            <a:off x="9144000" y="2580238"/>
            <a:ext cx="2508565" cy="2308324"/>
          </a:xfrm>
          <a:prstGeom prst="rect">
            <a:avLst/>
          </a:prstGeom>
          <a:noFill/>
        </p:spPr>
        <p:txBody>
          <a:bodyPr wrap="square" rtlCol="0">
            <a:spAutoFit/>
          </a:bodyPr>
          <a:lstStyle/>
          <a:p>
            <a:r>
              <a:rPr lang="en-US" dirty="0"/>
              <a:t>*Responsibilities:</a:t>
            </a:r>
          </a:p>
          <a:p>
            <a:pPr marL="285750" indent="-285750">
              <a:buFont typeface="Arial" panose="020B0604020202020204" pitchFamily="34" charset="0"/>
              <a:buChar char="•"/>
            </a:pPr>
            <a:r>
              <a:rPr lang="en-US" dirty="0"/>
              <a:t>Each lead is expected to coordinate efforts within their team to ensure progress and quantify status</a:t>
            </a:r>
          </a:p>
          <a:p>
            <a:pPr marL="285750" indent="-285750">
              <a:buFont typeface="Arial" panose="020B0604020202020204" pitchFamily="34" charset="0"/>
              <a:buChar char="•"/>
            </a:pPr>
            <a:r>
              <a:rPr lang="en-US" dirty="0"/>
              <a:t>Ensure adequate resource planning </a:t>
            </a:r>
          </a:p>
        </p:txBody>
      </p:sp>
    </p:spTree>
    <p:extLst>
      <p:ext uri="{BB962C8B-B14F-4D97-AF65-F5344CB8AC3E}">
        <p14:creationId xmlns:p14="http://schemas.microsoft.com/office/powerpoint/2010/main" val="1441998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75A2428-A2F0-48D5-85BC-F892B00924A3}"/>
              </a:ext>
            </a:extLst>
          </p:cNvPr>
          <p:cNvSpPr>
            <a:spLocks noGrp="1"/>
          </p:cNvSpPr>
          <p:nvPr>
            <p:ph type="sldNum" sz="quarter" idx="12"/>
          </p:nvPr>
        </p:nvSpPr>
        <p:spPr/>
        <p:txBody>
          <a:bodyPr/>
          <a:lstStyle/>
          <a:p>
            <a:pPr algn="l" defTabSz="457200">
              <a:defRPr/>
            </a:pPr>
            <a:fld id="{98AA3EDC-84CE-5D44-955B-22A59AD27526}" type="slidenum">
              <a:rPr lang="en-US" b="1">
                <a:solidFill>
                  <a:srgbClr val="004C97"/>
                </a:solidFill>
                <a:latin typeface="Helvetica"/>
              </a:rPr>
              <a:pPr algn="l" defTabSz="457200">
                <a:defRPr/>
              </a:pPr>
              <a:t>21</a:t>
            </a:fld>
            <a:endParaRPr lang="en-US" b="1" dirty="0">
              <a:solidFill>
                <a:srgbClr val="004C97"/>
              </a:solidFill>
              <a:latin typeface="Helvetica"/>
            </a:endParaRPr>
          </a:p>
        </p:txBody>
      </p:sp>
      <p:sp>
        <p:nvSpPr>
          <p:cNvPr id="11" name="TextBox 10">
            <a:extLst>
              <a:ext uri="{FF2B5EF4-FFF2-40B4-BE49-F238E27FC236}">
                <a16:creationId xmlns:a16="http://schemas.microsoft.com/office/drawing/2014/main" id="{8896343C-A3DB-4A75-8215-911F9A0A859D}"/>
              </a:ext>
            </a:extLst>
          </p:cNvPr>
          <p:cNvSpPr txBox="1"/>
          <p:nvPr/>
        </p:nvSpPr>
        <p:spPr>
          <a:xfrm>
            <a:off x="4513277" y="2622836"/>
            <a:ext cx="3045451" cy="1569660"/>
          </a:xfrm>
          <a:prstGeom prst="rect">
            <a:avLst/>
          </a:prstGeom>
          <a:noFill/>
          <a:ln w="25400">
            <a:solidFill>
              <a:srgbClr val="7030A0"/>
            </a:solidFill>
          </a:ln>
          <a:effectLst>
            <a:softEdge rad="0"/>
          </a:effectLst>
          <a:scene3d>
            <a:camera prst="orthographicFront"/>
            <a:lightRig rig="threePt" dir="t"/>
          </a:scene3d>
          <a:sp3d>
            <a:bevelT/>
          </a:sp3d>
        </p:spPr>
        <p:txBody>
          <a:bodyPr wrap="square" rtlCol="0">
            <a:spAutoFit/>
          </a:bodyPr>
          <a:lstStyle/>
          <a:p>
            <a:pPr algn="ctr"/>
            <a:r>
              <a:rPr lang="en-US" sz="2000" b="1" dirty="0">
                <a:solidFill>
                  <a:srgbClr val="7030A0"/>
                </a:solidFill>
              </a:rPr>
              <a:t>LBNF/DUNE Integration</a:t>
            </a:r>
          </a:p>
          <a:p>
            <a:pPr algn="ctr"/>
            <a:r>
              <a:rPr lang="en-US" sz="2000" b="1" dirty="0">
                <a:solidFill>
                  <a:srgbClr val="7030A0"/>
                </a:solidFill>
              </a:rPr>
              <a:t>Engineering</a:t>
            </a:r>
          </a:p>
          <a:p>
            <a:r>
              <a:rPr lang="en-US" sz="1400" dirty="0"/>
              <a:t>Systems Engineers</a:t>
            </a:r>
          </a:p>
          <a:p>
            <a:r>
              <a:rPr lang="en-US" sz="1400" dirty="0"/>
              <a:t>Configuration Manager</a:t>
            </a:r>
          </a:p>
          <a:p>
            <a:r>
              <a:rPr lang="en-US" sz="1400" dirty="0"/>
              <a:t>Document Control</a:t>
            </a:r>
          </a:p>
          <a:p>
            <a:r>
              <a:rPr lang="en-US" sz="1400" dirty="0"/>
              <a:t>Designers</a:t>
            </a:r>
          </a:p>
        </p:txBody>
      </p:sp>
      <p:sp>
        <p:nvSpPr>
          <p:cNvPr id="12" name="TextBox 11">
            <a:extLst>
              <a:ext uri="{FF2B5EF4-FFF2-40B4-BE49-F238E27FC236}">
                <a16:creationId xmlns:a16="http://schemas.microsoft.com/office/drawing/2014/main" id="{C6DB1372-0DF8-4035-8A7E-23C8523009D4}"/>
              </a:ext>
            </a:extLst>
          </p:cNvPr>
          <p:cNvSpPr txBox="1"/>
          <p:nvPr/>
        </p:nvSpPr>
        <p:spPr>
          <a:xfrm>
            <a:off x="8527506" y="2999861"/>
            <a:ext cx="1454694" cy="815608"/>
          </a:xfrm>
          <a:prstGeom prst="rect">
            <a:avLst/>
          </a:prstGeom>
          <a:noFill/>
          <a:ln w="25400">
            <a:solidFill>
              <a:srgbClr val="FFC000"/>
            </a:solidFill>
          </a:ln>
        </p:spPr>
        <p:txBody>
          <a:bodyPr wrap="none" rtlCol="0">
            <a:spAutoFit/>
          </a:bodyPr>
          <a:lstStyle/>
          <a:p>
            <a:pPr algn="ctr"/>
            <a:r>
              <a:rPr lang="en-US" sz="1900" b="1" dirty="0">
                <a:solidFill>
                  <a:srgbClr val="FFC000"/>
                </a:solidFill>
              </a:rPr>
              <a:t>DUNE TC</a:t>
            </a:r>
          </a:p>
          <a:p>
            <a:r>
              <a:rPr lang="en-US" sz="1400" dirty="0"/>
              <a:t>Project Engineers</a:t>
            </a:r>
          </a:p>
          <a:p>
            <a:r>
              <a:rPr lang="en-US" sz="1400" dirty="0"/>
              <a:t>Designers</a:t>
            </a:r>
          </a:p>
        </p:txBody>
      </p:sp>
      <p:sp>
        <p:nvSpPr>
          <p:cNvPr id="13" name="TextBox 12">
            <a:extLst>
              <a:ext uri="{FF2B5EF4-FFF2-40B4-BE49-F238E27FC236}">
                <a16:creationId xmlns:a16="http://schemas.microsoft.com/office/drawing/2014/main" id="{A55F1819-C1C1-47D3-AA3C-622B2106F4D7}"/>
              </a:ext>
            </a:extLst>
          </p:cNvPr>
          <p:cNvSpPr txBox="1"/>
          <p:nvPr/>
        </p:nvSpPr>
        <p:spPr>
          <a:xfrm>
            <a:off x="1774254" y="4418017"/>
            <a:ext cx="1614926" cy="1031051"/>
          </a:xfrm>
          <a:prstGeom prst="rect">
            <a:avLst/>
          </a:prstGeom>
          <a:noFill/>
          <a:ln w="25400">
            <a:solidFill>
              <a:srgbClr val="0070C0"/>
            </a:solidFill>
          </a:ln>
        </p:spPr>
        <p:txBody>
          <a:bodyPr wrap="square" rtlCol="0">
            <a:spAutoFit/>
          </a:bodyPr>
          <a:lstStyle/>
          <a:p>
            <a:pPr algn="ctr"/>
            <a:r>
              <a:rPr lang="en-US" sz="1900" b="1" dirty="0">
                <a:solidFill>
                  <a:srgbClr val="0070C0"/>
                </a:solidFill>
              </a:rPr>
              <a:t>Cryogenics</a:t>
            </a:r>
          </a:p>
          <a:p>
            <a:r>
              <a:rPr lang="en-US" sz="1400" dirty="0"/>
              <a:t>Project Engineer</a:t>
            </a:r>
          </a:p>
          <a:p>
            <a:r>
              <a:rPr lang="en-US" sz="1400" dirty="0"/>
              <a:t>Engineers</a:t>
            </a:r>
          </a:p>
          <a:p>
            <a:r>
              <a:rPr lang="en-US" sz="1400" dirty="0"/>
              <a:t>Designers</a:t>
            </a:r>
          </a:p>
        </p:txBody>
      </p:sp>
      <p:sp>
        <p:nvSpPr>
          <p:cNvPr id="17" name="TextBox 16">
            <a:extLst>
              <a:ext uri="{FF2B5EF4-FFF2-40B4-BE49-F238E27FC236}">
                <a16:creationId xmlns:a16="http://schemas.microsoft.com/office/drawing/2014/main" id="{7297DE5B-91C4-40A3-BF16-B1D88BB0387E}"/>
              </a:ext>
            </a:extLst>
          </p:cNvPr>
          <p:cNvSpPr txBox="1"/>
          <p:nvPr/>
        </p:nvSpPr>
        <p:spPr>
          <a:xfrm>
            <a:off x="1749829" y="3201690"/>
            <a:ext cx="1614927" cy="1031051"/>
          </a:xfrm>
          <a:prstGeom prst="rect">
            <a:avLst/>
          </a:prstGeom>
          <a:noFill/>
          <a:ln w="25400">
            <a:solidFill>
              <a:srgbClr val="0070C0"/>
            </a:solidFill>
          </a:ln>
        </p:spPr>
        <p:txBody>
          <a:bodyPr wrap="square" rtlCol="0">
            <a:spAutoFit/>
          </a:bodyPr>
          <a:lstStyle/>
          <a:p>
            <a:pPr algn="ctr"/>
            <a:r>
              <a:rPr lang="en-US" sz="1900" b="1" dirty="0">
                <a:solidFill>
                  <a:srgbClr val="0070C0"/>
                </a:solidFill>
              </a:rPr>
              <a:t>Cryostat</a:t>
            </a:r>
          </a:p>
          <a:p>
            <a:pPr lvl="0"/>
            <a:r>
              <a:rPr lang="en-US" sz="1400" dirty="0">
                <a:solidFill>
                  <a:prstClr val="black"/>
                </a:solidFill>
              </a:rPr>
              <a:t>Project Engineer</a:t>
            </a:r>
            <a:endParaRPr lang="en-US" sz="1900" b="1" dirty="0"/>
          </a:p>
          <a:p>
            <a:pPr lvl="0"/>
            <a:r>
              <a:rPr lang="en-US" sz="1400" dirty="0">
                <a:solidFill>
                  <a:prstClr val="black"/>
                </a:solidFill>
              </a:rPr>
              <a:t>Engineers</a:t>
            </a:r>
          </a:p>
          <a:p>
            <a:pPr lvl="0"/>
            <a:r>
              <a:rPr lang="en-US" sz="1400" dirty="0">
                <a:solidFill>
                  <a:prstClr val="black"/>
                </a:solidFill>
              </a:rPr>
              <a:t>Designers</a:t>
            </a:r>
          </a:p>
        </p:txBody>
      </p:sp>
      <p:sp>
        <p:nvSpPr>
          <p:cNvPr id="18" name="TextBox 17">
            <a:extLst>
              <a:ext uri="{FF2B5EF4-FFF2-40B4-BE49-F238E27FC236}">
                <a16:creationId xmlns:a16="http://schemas.microsoft.com/office/drawing/2014/main" id="{3C7630E8-BE7C-441C-8567-DEE8FF70A751}"/>
              </a:ext>
            </a:extLst>
          </p:cNvPr>
          <p:cNvSpPr txBox="1"/>
          <p:nvPr/>
        </p:nvSpPr>
        <p:spPr>
          <a:xfrm>
            <a:off x="1753524" y="1908417"/>
            <a:ext cx="1614927" cy="1107996"/>
          </a:xfrm>
          <a:prstGeom prst="rect">
            <a:avLst/>
          </a:prstGeom>
          <a:noFill/>
          <a:ln w="25400">
            <a:solidFill>
              <a:srgbClr val="0070C0"/>
            </a:solidFill>
          </a:ln>
        </p:spPr>
        <p:txBody>
          <a:bodyPr wrap="square" rtlCol="0">
            <a:spAutoFit/>
          </a:bodyPr>
          <a:lstStyle/>
          <a:p>
            <a:pPr algn="ctr"/>
            <a:r>
              <a:rPr lang="en-US" sz="1900" b="1" dirty="0">
                <a:solidFill>
                  <a:srgbClr val="0070C0"/>
                </a:solidFill>
              </a:rPr>
              <a:t>Conventional Facilities</a:t>
            </a:r>
          </a:p>
          <a:p>
            <a:r>
              <a:rPr lang="en-US" sz="1400" dirty="0"/>
              <a:t>Project Engineers</a:t>
            </a:r>
          </a:p>
          <a:p>
            <a:r>
              <a:rPr lang="en-US" sz="1400" dirty="0"/>
              <a:t>A&amp;E firms</a:t>
            </a:r>
          </a:p>
        </p:txBody>
      </p:sp>
      <p:cxnSp>
        <p:nvCxnSpPr>
          <p:cNvPr id="19" name="Elbow Connector 9">
            <a:extLst>
              <a:ext uri="{FF2B5EF4-FFF2-40B4-BE49-F238E27FC236}">
                <a16:creationId xmlns:a16="http://schemas.microsoft.com/office/drawing/2014/main" id="{31ABEB8F-C24E-4348-BDAB-662A5EF34BD8}"/>
              </a:ext>
            </a:extLst>
          </p:cNvPr>
          <p:cNvCxnSpPr>
            <a:cxnSpLocks/>
            <a:stCxn id="11" idx="1"/>
            <a:endCxn id="17" idx="3"/>
          </p:cNvCxnSpPr>
          <p:nvPr/>
        </p:nvCxnSpPr>
        <p:spPr>
          <a:xfrm rot="10800000" flipV="1">
            <a:off x="3364757" y="3407666"/>
            <a:ext cx="1148521" cy="309550"/>
          </a:xfrm>
          <a:prstGeom prst="bentConnector3">
            <a:avLst>
              <a:gd name="adj1" fmla="val 50000"/>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0" name="Elbow Connector 18">
            <a:extLst>
              <a:ext uri="{FF2B5EF4-FFF2-40B4-BE49-F238E27FC236}">
                <a16:creationId xmlns:a16="http://schemas.microsoft.com/office/drawing/2014/main" id="{DEA270B6-332D-40D6-A958-2B1741D7CF12}"/>
              </a:ext>
            </a:extLst>
          </p:cNvPr>
          <p:cNvCxnSpPr>
            <a:cxnSpLocks/>
            <a:stCxn id="11" idx="1"/>
          </p:cNvCxnSpPr>
          <p:nvPr/>
        </p:nvCxnSpPr>
        <p:spPr>
          <a:xfrm rot="10800000" flipV="1">
            <a:off x="3388441" y="3407666"/>
            <a:ext cx="1124836" cy="1525874"/>
          </a:xfrm>
          <a:prstGeom prst="bentConnector2">
            <a:avLst/>
          </a:prstGeom>
          <a:ln>
            <a:solidFill>
              <a:srgbClr val="0070C0"/>
            </a:solidFill>
            <a:tailEnd type="none"/>
          </a:ln>
        </p:spPr>
        <p:style>
          <a:lnRef idx="1">
            <a:schemeClr val="accent1"/>
          </a:lnRef>
          <a:fillRef idx="0">
            <a:schemeClr val="accent1"/>
          </a:fillRef>
          <a:effectRef idx="0">
            <a:schemeClr val="accent1"/>
          </a:effectRef>
          <a:fontRef idx="minor">
            <a:schemeClr val="tx1"/>
          </a:fontRef>
        </p:style>
      </p:cxnSp>
      <p:cxnSp>
        <p:nvCxnSpPr>
          <p:cNvPr id="21" name="Elbow Connector 24">
            <a:extLst>
              <a:ext uri="{FF2B5EF4-FFF2-40B4-BE49-F238E27FC236}">
                <a16:creationId xmlns:a16="http://schemas.microsoft.com/office/drawing/2014/main" id="{1C21FF26-F706-4952-991F-C94ED1F37DA4}"/>
              </a:ext>
            </a:extLst>
          </p:cNvPr>
          <p:cNvCxnSpPr>
            <a:cxnSpLocks/>
            <a:stCxn id="11" idx="1"/>
            <a:endCxn id="18" idx="3"/>
          </p:cNvCxnSpPr>
          <p:nvPr/>
        </p:nvCxnSpPr>
        <p:spPr>
          <a:xfrm rot="10800000">
            <a:off x="3368451" y="2462416"/>
            <a:ext cx="1144826" cy="945251"/>
          </a:xfrm>
          <a:prstGeom prst="bentConnector3">
            <a:avLst>
              <a:gd name="adj1" fmla="val 50000"/>
            </a:avLst>
          </a:prstGeom>
          <a:ln>
            <a:solidFill>
              <a:srgbClr val="0070C0"/>
            </a:solidFill>
            <a:tailEnd type="none"/>
          </a:ln>
        </p:spPr>
        <p:style>
          <a:lnRef idx="1">
            <a:schemeClr val="accent1"/>
          </a:lnRef>
          <a:fillRef idx="0">
            <a:schemeClr val="accent1"/>
          </a:fillRef>
          <a:effectRef idx="0">
            <a:schemeClr val="accent1"/>
          </a:effectRef>
          <a:fontRef idx="minor">
            <a:schemeClr val="tx1"/>
          </a:fontRef>
        </p:style>
      </p:cxnSp>
      <p:cxnSp>
        <p:nvCxnSpPr>
          <p:cNvPr id="22" name="Elbow Connector 42">
            <a:extLst>
              <a:ext uri="{FF2B5EF4-FFF2-40B4-BE49-F238E27FC236}">
                <a16:creationId xmlns:a16="http://schemas.microsoft.com/office/drawing/2014/main" id="{4CA1356E-0DBE-4728-9E2B-9AA8C215687E}"/>
              </a:ext>
            </a:extLst>
          </p:cNvPr>
          <p:cNvCxnSpPr>
            <a:cxnSpLocks/>
            <a:stCxn id="11" idx="3"/>
            <a:endCxn id="12" idx="1"/>
          </p:cNvCxnSpPr>
          <p:nvPr/>
        </p:nvCxnSpPr>
        <p:spPr>
          <a:xfrm flipV="1">
            <a:off x="7558728" y="3407665"/>
            <a:ext cx="968778" cy="1"/>
          </a:xfrm>
          <a:prstGeom prst="bentConnector3">
            <a:avLst>
              <a:gd name="adj1" fmla="val 50000"/>
            </a:avLst>
          </a:prstGeom>
          <a:ln>
            <a:solidFill>
              <a:schemeClr val="accent6">
                <a:lumMod val="75000"/>
              </a:schemeClr>
            </a:solidFill>
            <a:tailEnd type="non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4AE01BA-33F1-4E37-A466-7FAB7D7B057B}"/>
              </a:ext>
            </a:extLst>
          </p:cNvPr>
          <p:cNvSpPr txBox="1"/>
          <p:nvPr/>
        </p:nvSpPr>
        <p:spPr>
          <a:xfrm>
            <a:off x="8551554" y="4014943"/>
            <a:ext cx="1715598" cy="1031051"/>
          </a:xfrm>
          <a:prstGeom prst="rect">
            <a:avLst/>
          </a:prstGeom>
          <a:noFill/>
          <a:ln w="25400">
            <a:solidFill>
              <a:srgbClr val="FFC000"/>
            </a:solidFill>
          </a:ln>
        </p:spPr>
        <p:txBody>
          <a:bodyPr wrap="square" rtlCol="0">
            <a:spAutoFit/>
          </a:bodyPr>
          <a:lstStyle/>
          <a:p>
            <a:pPr algn="ctr"/>
            <a:r>
              <a:rPr lang="en-US" sz="1900" b="1" dirty="0">
                <a:solidFill>
                  <a:srgbClr val="FFC000"/>
                </a:solidFill>
              </a:rPr>
              <a:t>Consortia</a:t>
            </a:r>
            <a:endParaRPr lang="en-US" sz="1400" dirty="0">
              <a:solidFill>
                <a:srgbClr val="FFC000"/>
              </a:solidFill>
            </a:endParaRPr>
          </a:p>
          <a:p>
            <a:r>
              <a:rPr lang="en-US" sz="1400" dirty="0"/>
              <a:t>Engineers</a:t>
            </a:r>
          </a:p>
          <a:p>
            <a:r>
              <a:rPr lang="en-US" sz="1400" dirty="0"/>
              <a:t>Tech Leads</a:t>
            </a:r>
          </a:p>
          <a:p>
            <a:r>
              <a:rPr lang="en-US" sz="1400" dirty="0"/>
              <a:t>Designers</a:t>
            </a:r>
          </a:p>
        </p:txBody>
      </p:sp>
      <p:cxnSp>
        <p:nvCxnSpPr>
          <p:cNvPr id="24" name="Elbow Connector 42">
            <a:extLst>
              <a:ext uri="{FF2B5EF4-FFF2-40B4-BE49-F238E27FC236}">
                <a16:creationId xmlns:a16="http://schemas.microsoft.com/office/drawing/2014/main" id="{3B356563-DA18-47B7-AD83-1A5F5863DA88}"/>
              </a:ext>
            </a:extLst>
          </p:cNvPr>
          <p:cNvCxnSpPr>
            <a:cxnSpLocks/>
            <a:stCxn id="12" idx="3"/>
            <a:endCxn id="23" idx="3"/>
          </p:cNvCxnSpPr>
          <p:nvPr/>
        </p:nvCxnSpPr>
        <p:spPr>
          <a:xfrm>
            <a:off x="9982200" y="3407665"/>
            <a:ext cx="284952" cy="1122804"/>
          </a:xfrm>
          <a:prstGeom prst="bentConnector3">
            <a:avLst>
              <a:gd name="adj1" fmla="val 180224"/>
            </a:avLst>
          </a:prstGeom>
          <a:ln>
            <a:solidFill>
              <a:schemeClr val="accent6">
                <a:lumMod val="75000"/>
              </a:schemeClr>
            </a:solidFill>
            <a:tailEnd type="non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FFE4FD9C-920D-405A-AF6C-3F9187E800E6}"/>
              </a:ext>
            </a:extLst>
          </p:cNvPr>
          <p:cNvSpPr txBox="1"/>
          <p:nvPr/>
        </p:nvSpPr>
        <p:spPr>
          <a:xfrm>
            <a:off x="4264984" y="4724400"/>
            <a:ext cx="1934437" cy="1107996"/>
          </a:xfrm>
          <a:prstGeom prst="rect">
            <a:avLst/>
          </a:prstGeom>
          <a:noFill/>
          <a:ln w="25400">
            <a:solidFill>
              <a:srgbClr val="FF0000"/>
            </a:solidFill>
          </a:ln>
        </p:spPr>
        <p:txBody>
          <a:bodyPr wrap="square" rtlCol="0">
            <a:spAutoFit/>
          </a:bodyPr>
          <a:lstStyle/>
          <a:p>
            <a:pPr algn="ctr"/>
            <a:r>
              <a:rPr lang="en-US" sz="1900" b="1" dirty="0">
                <a:solidFill>
                  <a:srgbClr val="FF0000"/>
                </a:solidFill>
              </a:rPr>
              <a:t>Facility Support &amp; Services</a:t>
            </a:r>
          </a:p>
          <a:p>
            <a:r>
              <a:rPr lang="en-US" sz="1400" dirty="0"/>
              <a:t>Logistics support</a:t>
            </a:r>
          </a:p>
          <a:p>
            <a:r>
              <a:rPr lang="en-US" sz="1400" dirty="0"/>
              <a:t>Core Technical Team</a:t>
            </a:r>
          </a:p>
        </p:txBody>
      </p:sp>
      <p:cxnSp>
        <p:nvCxnSpPr>
          <p:cNvPr id="26" name="Elbow Connector 9">
            <a:extLst>
              <a:ext uri="{FF2B5EF4-FFF2-40B4-BE49-F238E27FC236}">
                <a16:creationId xmlns:a16="http://schemas.microsoft.com/office/drawing/2014/main" id="{F64C642B-8E2C-4AF9-9656-F4BF2AFC6A05}"/>
              </a:ext>
            </a:extLst>
          </p:cNvPr>
          <p:cNvCxnSpPr>
            <a:cxnSpLocks/>
            <a:stCxn id="11" idx="2"/>
            <a:endCxn id="25" idx="0"/>
          </p:cNvCxnSpPr>
          <p:nvPr/>
        </p:nvCxnSpPr>
        <p:spPr>
          <a:xfrm rot="5400000">
            <a:off x="5368151" y="4056548"/>
            <a:ext cx="531904" cy="803800"/>
          </a:xfrm>
          <a:prstGeom prst="bent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FAF5C9B8-6907-4A50-8868-B989545AABF9}"/>
              </a:ext>
            </a:extLst>
          </p:cNvPr>
          <p:cNvSpPr txBox="1"/>
          <p:nvPr/>
        </p:nvSpPr>
        <p:spPr>
          <a:xfrm>
            <a:off x="6359703" y="4724401"/>
            <a:ext cx="1803186" cy="1031051"/>
          </a:xfrm>
          <a:prstGeom prst="rect">
            <a:avLst/>
          </a:prstGeom>
          <a:noFill/>
          <a:ln w="25400">
            <a:solidFill>
              <a:srgbClr val="FF0000"/>
            </a:solidFill>
          </a:ln>
        </p:spPr>
        <p:txBody>
          <a:bodyPr wrap="none" rtlCol="0">
            <a:spAutoFit/>
          </a:bodyPr>
          <a:lstStyle/>
          <a:p>
            <a:pPr algn="ctr"/>
            <a:r>
              <a:rPr lang="en-US" sz="1900" b="1" dirty="0">
                <a:solidFill>
                  <a:srgbClr val="FF0000"/>
                </a:solidFill>
              </a:rPr>
              <a:t>FS Installation </a:t>
            </a:r>
          </a:p>
          <a:p>
            <a:r>
              <a:rPr lang="en-US" sz="1400" dirty="0"/>
              <a:t>Project Engineers</a:t>
            </a:r>
          </a:p>
          <a:p>
            <a:r>
              <a:rPr lang="en-US" sz="1400" dirty="0"/>
              <a:t>Tech Leads</a:t>
            </a:r>
          </a:p>
          <a:p>
            <a:r>
              <a:rPr lang="en-US" sz="1400" dirty="0"/>
              <a:t>Designers</a:t>
            </a:r>
          </a:p>
        </p:txBody>
      </p:sp>
      <p:cxnSp>
        <p:nvCxnSpPr>
          <p:cNvPr id="28" name="Elbow Connector 9">
            <a:extLst>
              <a:ext uri="{FF2B5EF4-FFF2-40B4-BE49-F238E27FC236}">
                <a16:creationId xmlns:a16="http://schemas.microsoft.com/office/drawing/2014/main" id="{42E2D1AB-15BE-4C96-A926-77F9EB81F06F}"/>
              </a:ext>
            </a:extLst>
          </p:cNvPr>
          <p:cNvCxnSpPr>
            <a:cxnSpLocks/>
            <a:stCxn id="11" idx="2"/>
            <a:endCxn id="27" idx="0"/>
          </p:cNvCxnSpPr>
          <p:nvPr/>
        </p:nvCxnSpPr>
        <p:spPr>
          <a:xfrm rot="16200000" flipH="1">
            <a:off x="6382697" y="3845801"/>
            <a:ext cx="531905" cy="1225293"/>
          </a:xfrm>
          <a:prstGeom prst="bent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8419367-478A-4107-9DA8-CF415F8B457C}"/>
              </a:ext>
            </a:extLst>
          </p:cNvPr>
          <p:cNvSpPr txBox="1"/>
          <p:nvPr/>
        </p:nvSpPr>
        <p:spPr>
          <a:xfrm>
            <a:off x="9102812" y="5220302"/>
            <a:ext cx="1304804" cy="677108"/>
          </a:xfrm>
          <a:prstGeom prst="rect">
            <a:avLst/>
          </a:prstGeom>
          <a:noFill/>
          <a:ln w="25400">
            <a:solidFill>
              <a:srgbClr val="FFC000"/>
            </a:solidFill>
          </a:ln>
        </p:spPr>
        <p:txBody>
          <a:bodyPr wrap="square" rtlCol="0">
            <a:spAutoFit/>
          </a:bodyPr>
          <a:lstStyle/>
          <a:p>
            <a:pPr algn="ctr"/>
            <a:r>
              <a:rPr lang="en-US" sz="1900" b="1" dirty="0">
                <a:solidFill>
                  <a:srgbClr val="FFC000"/>
                </a:solidFill>
              </a:rPr>
              <a:t>FD </a:t>
            </a:r>
          </a:p>
          <a:p>
            <a:pPr algn="ctr"/>
            <a:r>
              <a:rPr lang="en-US" sz="1900" b="1" dirty="0">
                <a:solidFill>
                  <a:srgbClr val="FFC000"/>
                </a:solidFill>
              </a:rPr>
              <a:t>Production</a:t>
            </a:r>
          </a:p>
        </p:txBody>
      </p:sp>
      <p:cxnSp>
        <p:nvCxnSpPr>
          <p:cNvPr id="30" name="Elbow Connector 42">
            <a:extLst>
              <a:ext uri="{FF2B5EF4-FFF2-40B4-BE49-F238E27FC236}">
                <a16:creationId xmlns:a16="http://schemas.microsoft.com/office/drawing/2014/main" id="{605DC0C2-631F-4D31-B765-9A7049D14E24}"/>
              </a:ext>
            </a:extLst>
          </p:cNvPr>
          <p:cNvCxnSpPr>
            <a:cxnSpLocks/>
            <a:stCxn id="23" idx="2"/>
            <a:endCxn id="29" idx="0"/>
          </p:cNvCxnSpPr>
          <p:nvPr/>
        </p:nvCxnSpPr>
        <p:spPr>
          <a:xfrm rot="16200000" flipH="1">
            <a:off x="9495130" y="4960217"/>
            <a:ext cx="174309" cy="345861"/>
          </a:xfrm>
          <a:prstGeom prst="bentConnector3">
            <a:avLst>
              <a:gd name="adj1" fmla="val 50000"/>
            </a:avLst>
          </a:prstGeom>
          <a:ln>
            <a:solidFill>
              <a:schemeClr val="accent6">
                <a:lumMod val="75000"/>
              </a:schemeClr>
            </a:solidFill>
            <a:tailEnd type="none"/>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2354F8B0-5458-46B9-AFBE-2169A82A99A3}"/>
              </a:ext>
            </a:extLst>
          </p:cNvPr>
          <p:cNvSpPr/>
          <p:nvPr/>
        </p:nvSpPr>
        <p:spPr>
          <a:xfrm>
            <a:off x="1174459" y="864066"/>
            <a:ext cx="9999677" cy="5492284"/>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A54C833C-3C65-4115-9E69-77C3F4AE5BC8}"/>
              </a:ext>
            </a:extLst>
          </p:cNvPr>
          <p:cNvSpPr txBox="1"/>
          <p:nvPr/>
        </p:nvSpPr>
        <p:spPr>
          <a:xfrm>
            <a:off x="5911173" y="1330211"/>
            <a:ext cx="3249048" cy="954107"/>
          </a:xfrm>
          <a:prstGeom prst="rect">
            <a:avLst/>
          </a:prstGeom>
          <a:noFill/>
        </p:spPr>
        <p:txBody>
          <a:bodyPr wrap="square" rtlCol="0">
            <a:spAutoFit/>
          </a:bodyPr>
          <a:lstStyle/>
          <a:p>
            <a:pPr algn="ctr"/>
            <a:r>
              <a:rPr lang="en-US" sz="2800" b="1" dirty="0">
                <a:solidFill>
                  <a:srgbClr val="00B050"/>
                </a:solidFill>
              </a:rPr>
              <a:t>FS Integration Engineering</a:t>
            </a:r>
          </a:p>
        </p:txBody>
      </p:sp>
      <p:sp>
        <p:nvSpPr>
          <p:cNvPr id="33" name="TextBox 32">
            <a:extLst>
              <a:ext uri="{FF2B5EF4-FFF2-40B4-BE49-F238E27FC236}">
                <a16:creationId xmlns:a16="http://schemas.microsoft.com/office/drawing/2014/main" id="{32837C92-7DE6-4CB3-86B0-90C5B93721E5}"/>
              </a:ext>
            </a:extLst>
          </p:cNvPr>
          <p:cNvSpPr txBox="1"/>
          <p:nvPr/>
        </p:nvSpPr>
        <p:spPr>
          <a:xfrm>
            <a:off x="1600872" y="1210883"/>
            <a:ext cx="1934437" cy="4478149"/>
          </a:xfrm>
          <a:prstGeom prst="rect">
            <a:avLst/>
          </a:prstGeom>
          <a:noFill/>
          <a:ln w="25400">
            <a:solidFill>
              <a:srgbClr val="0070C0"/>
            </a:solidFill>
          </a:ln>
        </p:spPr>
        <p:txBody>
          <a:bodyPr wrap="square" rtlCol="0">
            <a:spAutoFit/>
          </a:bodyPr>
          <a:lstStyle/>
          <a:p>
            <a:pPr algn="ctr"/>
            <a:r>
              <a:rPr lang="en-US" sz="1900" b="1" dirty="0">
                <a:solidFill>
                  <a:srgbClr val="0070C0"/>
                </a:solidFill>
              </a:rPr>
              <a:t>Facility</a:t>
            </a: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p:txBody>
      </p:sp>
      <p:sp>
        <p:nvSpPr>
          <p:cNvPr id="34" name="TextBox 33">
            <a:extLst>
              <a:ext uri="{FF2B5EF4-FFF2-40B4-BE49-F238E27FC236}">
                <a16:creationId xmlns:a16="http://schemas.microsoft.com/office/drawing/2014/main" id="{F6BD0617-BB3E-40D6-BEC3-85DB8412948B}"/>
              </a:ext>
            </a:extLst>
          </p:cNvPr>
          <p:cNvSpPr txBox="1"/>
          <p:nvPr/>
        </p:nvSpPr>
        <p:spPr>
          <a:xfrm>
            <a:off x="3982725" y="4404017"/>
            <a:ext cx="4353567" cy="1846659"/>
          </a:xfrm>
          <a:prstGeom prst="rect">
            <a:avLst/>
          </a:prstGeom>
          <a:noFill/>
          <a:ln w="25400">
            <a:solidFill>
              <a:srgbClr val="FF0000"/>
            </a:solidFill>
          </a:ln>
        </p:spPr>
        <p:txBody>
          <a:bodyPr wrap="square" rtlCol="0">
            <a:spAutoFit/>
          </a:bodyPr>
          <a:lstStyle/>
          <a:p>
            <a:pPr algn="ctr"/>
            <a:endParaRPr lang="en-US" sz="1900" b="1" dirty="0">
              <a:solidFill>
                <a:srgbClr val="FF0000"/>
              </a:solidFill>
            </a:endParaRPr>
          </a:p>
          <a:p>
            <a:pPr algn="ctr"/>
            <a:endParaRPr lang="en-US" sz="1900" b="1" dirty="0">
              <a:solidFill>
                <a:srgbClr val="FF0000"/>
              </a:solidFill>
            </a:endParaRPr>
          </a:p>
          <a:p>
            <a:pPr algn="ctr"/>
            <a:endParaRPr lang="en-US" sz="1900" b="1" dirty="0">
              <a:solidFill>
                <a:srgbClr val="FF0000"/>
              </a:solidFill>
            </a:endParaRPr>
          </a:p>
          <a:p>
            <a:pPr algn="ctr"/>
            <a:endParaRPr lang="en-US" sz="1900" b="1" dirty="0">
              <a:solidFill>
                <a:srgbClr val="FF0000"/>
              </a:solidFill>
            </a:endParaRPr>
          </a:p>
          <a:p>
            <a:pPr algn="ctr"/>
            <a:endParaRPr lang="en-US" sz="1900" b="1" dirty="0">
              <a:solidFill>
                <a:srgbClr val="FF0000"/>
              </a:solidFill>
            </a:endParaRPr>
          </a:p>
          <a:p>
            <a:pPr algn="ctr"/>
            <a:r>
              <a:rPr lang="en-US" sz="1900" b="1" dirty="0">
                <a:solidFill>
                  <a:srgbClr val="FF0000"/>
                </a:solidFill>
              </a:rPr>
              <a:t>FS Installation </a:t>
            </a:r>
          </a:p>
        </p:txBody>
      </p:sp>
      <p:sp>
        <p:nvSpPr>
          <p:cNvPr id="35" name="TextBox 34">
            <a:extLst>
              <a:ext uri="{FF2B5EF4-FFF2-40B4-BE49-F238E27FC236}">
                <a16:creationId xmlns:a16="http://schemas.microsoft.com/office/drawing/2014/main" id="{9BF873BA-A99A-44AF-B7E8-86A39D2E3943}"/>
              </a:ext>
            </a:extLst>
          </p:cNvPr>
          <p:cNvSpPr txBox="1"/>
          <p:nvPr/>
        </p:nvSpPr>
        <p:spPr>
          <a:xfrm>
            <a:off x="8442396" y="2729975"/>
            <a:ext cx="2362200" cy="3600986"/>
          </a:xfrm>
          <a:prstGeom prst="rect">
            <a:avLst/>
          </a:prstGeom>
          <a:noFill/>
          <a:ln w="25400">
            <a:solidFill>
              <a:srgbClr val="FFC000"/>
            </a:solidFill>
          </a:ln>
        </p:spPr>
        <p:txBody>
          <a:bodyPr wrap="square" rtlCol="0">
            <a:spAutoFit/>
          </a:bodyPr>
          <a:lstStyle/>
          <a:p>
            <a:pPr algn="ctr"/>
            <a:endParaRPr lang="en-US" sz="1900" b="1" dirty="0">
              <a:solidFill>
                <a:srgbClr val="FFC000"/>
              </a:solidFill>
            </a:endParaRPr>
          </a:p>
          <a:p>
            <a:pPr algn="ctr"/>
            <a:endParaRPr lang="en-US" sz="1900" b="1" dirty="0">
              <a:solidFill>
                <a:srgbClr val="FFC000"/>
              </a:solidFill>
            </a:endParaRPr>
          </a:p>
          <a:p>
            <a:pPr algn="ctr"/>
            <a:endParaRPr lang="en-US" sz="1900" b="1" dirty="0">
              <a:solidFill>
                <a:srgbClr val="FFC000"/>
              </a:solidFill>
            </a:endParaRPr>
          </a:p>
          <a:p>
            <a:pPr algn="ctr"/>
            <a:endParaRPr lang="en-US" sz="1900" b="1" dirty="0">
              <a:solidFill>
                <a:srgbClr val="FFC000"/>
              </a:solidFill>
            </a:endParaRPr>
          </a:p>
          <a:p>
            <a:pPr algn="ctr"/>
            <a:endParaRPr lang="en-US" sz="1900" b="1" dirty="0">
              <a:solidFill>
                <a:srgbClr val="FFC000"/>
              </a:solidFill>
            </a:endParaRPr>
          </a:p>
          <a:p>
            <a:pPr algn="ctr"/>
            <a:endParaRPr lang="en-US" sz="1900" b="1" dirty="0">
              <a:solidFill>
                <a:srgbClr val="FFC000"/>
              </a:solidFill>
            </a:endParaRPr>
          </a:p>
          <a:p>
            <a:pPr algn="ctr"/>
            <a:endParaRPr lang="en-US" sz="1900" b="1" dirty="0">
              <a:solidFill>
                <a:srgbClr val="FFC000"/>
              </a:solidFill>
            </a:endParaRPr>
          </a:p>
          <a:p>
            <a:pPr algn="ctr"/>
            <a:endParaRPr lang="en-US" sz="1900" b="1" dirty="0">
              <a:solidFill>
                <a:srgbClr val="FFC000"/>
              </a:solidFill>
            </a:endParaRPr>
          </a:p>
          <a:p>
            <a:pPr algn="ctr"/>
            <a:endParaRPr lang="en-US" sz="1900" b="1" dirty="0">
              <a:solidFill>
                <a:srgbClr val="FFC000"/>
              </a:solidFill>
            </a:endParaRPr>
          </a:p>
          <a:p>
            <a:pPr algn="ctr"/>
            <a:endParaRPr lang="en-US" sz="1900" b="1" dirty="0">
              <a:solidFill>
                <a:srgbClr val="FFC000"/>
              </a:solidFill>
            </a:endParaRPr>
          </a:p>
          <a:p>
            <a:pPr algn="ctr"/>
            <a:endParaRPr lang="en-US" sz="1900" b="1" dirty="0">
              <a:solidFill>
                <a:srgbClr val="FFC000"/>
              </a:solidFill>
            </a:endParaRPr>
          </a:p>
          <a:p>
            <a:pPr algn="ctr"/>
            <a:r>
              <a:rPr lang="en-US" sz="1900" b="1" dirty="0">
                <a:solidFill>
                  <a:srgbClr val="FFC000"/>
                </a:solidFill>
              </a:rPr>
              <a:t>Detector</a:t>
            </a:r>
          </a:p>
        </p:txBody>
      </p:sp>
    </p:spTree>
    <p:extLst>
      <p:ext uri="{BB962C8B-B14F-4D97-AF65-F5344CB8AC3E}">
        <p14:creationId xmlns:p14="http://schemas.microsoft.com/office/powerpoint/2010/main" val="826647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a:extLst>
              <a:ext uri="{FF2B5EF4-FFF2-40B4-BE49-F238E27FC236}">
                <a16:creationId xmlns:a16="http://schemas.microsoft.com/office/drawing/2014/main" id="{F8C2B8F4-0AC3-4B05-90DB-0AEEEF4A9B64}"/>
              </a:ext>
            </a:extLst>
          </p:cNvPr>
          <p:cNvSpPr txBox="1"/>
          <p:nvPr/>
        </p:nvSpPr>
        <p:spPr>
          <a:xfrm>
            <a:off x="3860228" y="4373640"/>
            <a:ext cx="4353567" cy="1846659"/>
          </a:xfrm>
          <a:prstGeom prst="rect">
            <a:avLst/>
          </a:prstGeom>
          <a:noFill/>
          <a:ln w="25400">
            <a:solidFill>
              <a:srgbClr val="FF0000"/>
            </a:solidFill>
          </a:ln>
        </p:spPr>
        <p:txBody>
          <a:bodyPr wrap="square" rtlCol="0">
            <a:spAutoFit/>
          </a:bodyPr>
          <a:lstStyle/>
          <a:p>
            <a:pPr algn="ctr"/>
            <a:endParaRPr lang="en-US" sz="1900" b="1" dirty="0">
              <a:solidFill>
                <a:srgbClr val="FF0000"/>
              </a:solidFill>
            </a:endParaRPr>
          </a:p>
          <a:p>
            <a:pPr algn="ctr"/>
            <a:endParaRPr lang="en-US" sz="1900" b="1" dirty="0">
              <a:solidFill>
                <a:srgbClr val="FF0000"/>
              </a:solidFill>
            </a:endParaRPr>
          </a:p>
          <a:p>
            <a:pPr algn="ctr"/>
            <a:endParaRPr lang="en-US" sz="1900" b="1" dirty="0">
              <a:solidFill>
                <a:srgbClr val="FF0000"/>
              </a:solidFill>
            </a:endParaRPr>
          </a:p>
          <a:p>
            <a:pPr algn="ctr"/>
            <a:endParaRPr lang="en-US" sz="1900" b="1" dirty="0">
              <a:solidFill>
                <a:srgbClr val="FF0000"/>
              </a:solidFill>
            </a:endParaRPr>
          </a:p>
          <a:p>
            <a:pPr algn="ctr"/>
            <a:endParaRPr lang="en-US" sz="1900" b="1" dirty="0">
              <a:solidFill>
                <a:srgbClr val="FF0000"/>
              </a:solidFill>
            </a:endParaRPr>
          </a:p>
          <a:p>
            <a:pPr algn="ctr"/>
            <a:r>
              <a:rPr lang="en-US" sz="1900" b="1" dirty="0">
                <a:solidFill>
                  <a:srgbClr val="FF0000"/>
                </a:solidFill>
              </a:rPr>
              <a:t>FS Installation </a:t>
            </a:r>
          </a:p>
        </p:txBody>
      </p:sp>
      <p:sp>
        <p:nvSpPr>
          <p:cNvPr id="5" name="Slide Number Placeholder 4">
            <a:extLst>
              <a:ext uri="{FF2B5EF4-FFF2-40B4-BE49-F238E27FC236}">
                <a16:creationId xmlns:a16="http://schemas.microsoft.com/office/drawing/2014/main" id="{175A2428-A2F0-48D5-85BC-F892B00924A3}"/>
              </a:ext>
            </a:extLst>
          </p:cNvPr>
          <p:cNvSpPr>
            <a:spLocks noGrp="1"/>
          </p:cNvSpPr>
          <p:nvPr>
            <p:ph type="sldNum" sz="quarter" idx="12"/>
          </p:nvPr>
        </p:nvSpPr>
        <p:spPr/>
        <p:txBody>
          <a:bodyPr/>
          <a:lstStyle/>
          <a:p>
            <a:pPr algn="l" defTabSz="457200">
              <a:defRPr/>
            </a:pPr>
            <a:fld id="{98AA3EDC-84CE-5D44-955B-22A59AD27526}" type="slidenum">
              <a:rPr lang="en-US" b="1">
                <a:solidFill>
                  <a:srgbClr val="004C97"/>
                </a:solidFill>
                <a:latin typeface="Helvetica"/>
              </a:rPr>
              <a:pPr algn="l" defTabSz="457200">
                <a:defRPr/>
              </a:pPr>
              <a:t>22</a:t>
            </a:fld>
            <a:endParaRPr lang="en-US" b="1" dirty="0">
              <a:solidFill>
                <a:srgbClr val="004C97"/>
              </a:solidFill>
              <a:latin typeface="Helvetica"/>
            </a:endParaRPr>
          </a:p>
        </p:txBody>
      </p:sp>
      <p:sp>
        <p:nvSpPr>
          <p:cNvPr id="11" name="TextBox 10">
            <a:extLst>
              <a:ext uri="{FF2B5EF4-FFF2-40B4-BE49-F238E27FC236}">
                <a16:creationId xmlns:a16="http://schemas.microsoft.com/office/drawing/2014/main" id="{8896343C-A3DB-4A75-8215-911F9A0A859D}"/>
              </a:ext>
            </a:extLst>
          </p:cNvPr>
          <p:cNvSpPr txBox="1"/>
          <p:nvPr/>
        </p:nvSpPr>
        <p:spPr>
          <a:xfrm>
            <a:off x="4751202" y="2622836"/>
            <a:ext cx="2362200" cy="1569660"/>
          </a:xfrm>
          <a:prstGeom prst="rect">
            <a:avLst/>
          </a:prstGeom>
          <a:noFill/>
          <a:ln w="25400">
            <a:solidFill>
              <a:srgbClr val="7030A0"/>
            </a:solidFill>
          </a:ln>
          <a:effectLst>
            <a:softEdge rad="0"/>
          </a:effectLst>
          <a:scene3d>
            <a:camera prst="orthographicFront"/>
            <a:lightRig rig="threePt" dir="t"/>
          </a:scene3d>
          <a:sp3d>
            <a:bevelT/>
          </a:sp3d>
        </p:spPr>
        <p:txBody>
          <a:bodyPr wrap="square" rtlCol="0">
            <a:spAutoFit/>
          </a:bodyPr>
          <a:lstStyle/>
          <a:p>
            <a:pPr algn="ctr">
              <a:defRPr/>
            </a:pPr>
            <a:r>
              <a:rPr lang="en-US" sz="2000" b="1" dirty="0">
                <a:solidFill>
                  <a:srgbClr val="7030A0"/>
                </a:solidFill>
                <a:latin typeface="Calibri"/>
              </a:rPr>
              <a:t>LBNF/DUNE Systems Engineering</a:t>
            </a:r>
          </a:p>
          <a:p>
            <a:pPr>
              <a:defRPr/>
            </a:pPr>
            <a:r>
              <a:rPr lang="en-US" sz="1400" dirty="0">
                <a:solidFill>
                  <a:prstClr val="black"/>
                </a:solidFill>
                <a:latin typeface="Calibri"/>
              </a:rPr>
              <a:t>Systems Engineers</a:t>
            </a:r>
          </a:p>
          <a:p>
            <a:pPr>
              <a:defRPr/>
            </a:pPr>
            <a:r>
              <a:rPr lang="en-US" sz="1400" dirty="0">
                <a:solidFill>
                  <a:prstClr val="black"/>
                </a:solidFill>
                <a:latin typeface="Calibri"/>
              </a:rPr>
              <a:t>Configuration Manager</a:t>
            </a:r>
          </a:p>
          <a:p>
            <a:pPr>
              <a:defRPr/>
            </a:pPr>
            <a:r>
              <a:rPr lang="en-US" sz="1400" dirty="0">
                <a:solidFill>
                  <a:prstClr val="black"/>
                </a:solidFill>
                <a:latin typeface="Calibri"/>
              </a:rPr>
              <a:t>Document Control</a:t>
            </a:r>
          </a:p>
          <a:p>
            <a:pPr>
              <a:defRPr/>
            </a:pPr>
            <a:r>
              <a:rPr lang="en-US" sz="1400" dirty="0">
                <a:solidFill>
                  <a:prstClr val="black"/>
                </a:solidFill>
                <a:latin typeface="Calibri"/>
              </a:rPr>
              <a:t>Designers</a:t>
            </a:r>
          </a:p>
        </p:txBody>
      </p:sp>
      <p:sp>
        <p:nvSpPr>
          <p:cNvPr id="12" name="TextBox 11">
            <a:extLst>
              <a:ext uri="{FF2B5EF4-FFF2-40B4-BE49-F238E27FC236}">
                <a16:creationId xmlns:a16="http://schemas.microsoft.com/office/drawing/2014/main" id="{C6DB1372-0DF8-4035-8A7E-23C8523009D4}"/>
              </a:ext>
            </a:extLst>
          </p:cNvPr>
          <p:cNvSpPr txBox="1"/>
          <p:nvPr/>
        </p:nvSpPr>
        <p:spPr>
          <a:xfrm>
            <a:off x="8379767" y="2892139"/>
            <a:ext cx="1715598" cy="1031051"/>
          </a:xfrm>
          <a:prstGeom prst="rect">
            <a:avLst/>
          </a:prstGeom>
          <a:noFill/>
          <a:ln w="25400">
            <a:solidFill>
              <a:srgbClr val="FFC000"/>
            </a:solidFill>
          </a:ln>
        </p:spPr>
        <p:txBody>
          <a:bodyPr wrap="none" rtlCol="0">
            <a:spAutoFit/>
          </a:bodyPr>
          <a:lstStyle/>
          <a:p>
            <a:pPr algn="ctr">
              <a:defRPr/>
            </a:pPr>
            <a:r>
              <a:rPr lang="en-US" sz="1900" b="1" dirty="0">
                <a:solidFill>
                  <a:srgbClr val="F79646">
                    <a:lumMod val="75000"/>
                  </a:srgbClr>
                </a:solidFill>
                <a:latin typeface="Calibri"/>
              </a:rPr>
              <a:t>DUNE TC</a:t>
            </a:r>
          </a:p>
          <a:p>
            <a:pPr>
              <a:defRPr/>
            </a:pPr>
            <a:r>
              <a:rPr lang="en-US" sz="1400" dirty="0">
                <a:solidFill>
                  <a:prstClr val="black"/>
                </a:solidFill>
                <a:latin typeface="Calibri"/>
              </a:rPr>
              <a:t>Project Engineers</a:t>
            </a:r>
          </a:p>
          <a:p>
            <a:pPr>
              <a:defRPr/>
            </a:pPr>
            <a:r>
              <a:rPr lang="en-US" sz="1400" dirty="0">
                <a:solidFill>
                  <a:prstClr val="black"/>
                </a:solidFill>
                <a:latin typeface="Calibri"/>
              </a:rPr>
              <a:t>Consortia Tech Leads</a:t>
            </a:r>
          </a:p>
          <a:p>
            <a:pPr>
              <a:defRPr/>
            </a:pPr>
            <a:r>
              <a:rPr lang="en-US" sz="1400" dirty="0">
                <a:solidFill>
                  <a:prstClr val="black"/>
                </a:solidFill>
                <a:latin typeface="Calibri"/>
              </a:rPr>
              <a:t>Designers</a:t>
            </a:r>
          </a:p>
        </p:txBody>
      </p:sp>
      <p:sp>
        <p:nvSpPr>
          <p:cNvPr id="13" name="TextBox 12">
            <a:extLst>
              <a:ext uri="{FF2B5EF4-FFF2-40B4-BE49-F238E27FC236}">
                <a16:creationId xmlns:a16="http://schemas.microsoft.com/office/drawing/2014/main" id="{A55F1819-C1C1-47D3-AA3C-622B2106F4D7}"/>
              </a:ext>
            </a:extLst>
          </p:cNvPr>
          <p:cNvSpPr txBox="1"/>
          <p:nvPr/>
        </p:nvSpPr>
        <p:spPr>
          <a:xfrm>
            <a:off x="1774254" y="4418017"/>
            <a:ext cx="1614926" cy="1031051"/>
          </a:xfrm>
          <a:prstGeom prst="rect">
            <a:avLst/>
          </a:prstGeom>
          <a:noFill/>
          <a:ln w="25400">
            <a:solidFill>
              <a:srgbClr val="0070C0"/>
            </a:solidFill>
          </a:ln>
        </p:spPr>
        <p:txBody>
          <a:bodyPr wrap="square" rtlCol="0">
            <a:spAutoFit/>
          </a:bodyPr>
          <a:lstStyle/>
          <a:p>
            <a:pPr algn="ctr">
              <a:defRPr/>
            </a:pPr>
            <a:r>
              <a:rPr lang="en-US" sz="1900" b="1" dirty="0">
                <a:solidFill>
                  <a:srgbClr val="0070C0"/>
                </a:solidFill>
                <a:latin typeface="Calibri"/>
              </a:rPr>
              <a:t>Cryogenics</a:t>
            </a:r>
          </a:p>
          <a:p>
            <a:pPr>
              <a:defRPr/>
            </a:pPr>
            <a:r>
              <a:rPr lang="en-US" sz="1400" dirty="0">
                <a:solidFill>
                  <a:prstClr val="black"/>
                </a:solidFill>
                <a:latin typeface="Calibri"/>
              </a:rPr>
              <a:t>Project Engineer</a:t>
            </a:r>
          </a:p>
          <a:p>
            <a:pPr>
              <a:defRPr/>
            </a:pPr>
            <a:r>
              <a:rPr lang="en-US" sz="1400" dirty="0">
                <a:solidFill>
                  <a:prstClr val="black"/>
                </a:solidFill>
                <a:latin typeface="Calibri"/>
              </a:rPr>
              <a:t>Engineers</a:t>
            </a:r>
          </a:p>
          <a:p>
            <a:pPr>
              <a:defRPr/>
            </a:pPr>
            <a:r>
              <a:rPr lang="en-US" sz="1400" dirty="0">
                <a:solidFill>
                  <a:prstClr val="black"/>
                </a:solidFill>
                <a:latin typeface="Calibri"/>
              </a:rPr>
              <a:t>Designers</a:t>
            </a:r>
          </a:p>
        </p:txBody>
      </p:sp>
      <p:sp>
        <p:nvSpPr>
          <p:cNvPr id="17" name="TextBox 16">
            <a:extLst>
              <a:ext uri="{FF2B5EF4-FFF2-40B4-BE49-F238E27FC236}">
                <a16:creationId xmlns:a16="http://schemas.microsoft.com/office/drawing/2014/main" id="{7297DE5B-91C4-40A3-BF16-B1D88BB0387E}"/>
              </a:ext>
            </a:extLst>
          </p:cNvPr>
          <p:cNvSpPr txBox="1"/>
          <p:nvPr/>
        </p:nvSpPr>
        <p:spPr>
          <a:xfrm>
            <a:off x="1749829" y="3201690"/>
            <a:ext cx="1614927" cy="1031051"/>
          </a:xfrm>
          <a:prstGeom prst="rect">
            <a:avLst/>
          </a:prstGeom>
          <a:noFill/>
          <a:ln w="25400">
            <a:solidFill>
              <a:srgbClr val="0070C0"/>
            </a:solidFill>
          </a:ln>
        </p:spPr>
        <p:txBody>
          <a:bodyPr wrap="square" rtlCol="0">
            <a:spAutoFit/>
          </a:bodyPr>
          <a:lstStyle/>
          <a:p>
            <a:pPr algn="ctr">
              <a:defRPr/>
            </a:pPr>
            <a:r>
              <a:rPr lang="en-US" sz="1900" b="1" dirty="0">
                <a:solidFill>
                  <a:srgbClr val="0070C0"/>
                </a:solidFill>
                <a:latin typeface="Calibri"/>
              </a:rPr>
              <a:t>Cryostat</a:t>
            </a:r>
          </a:p>
          <a:p>
            <a:pPr>
              <a:defRPr/>
            </a:pPr>
            <a:r>
              <a:rPr lang="en-US" sz="1400" dirty="0">
                <a:solidFill>
                  <a:prstClr val="black"/>
                </a:solidFill>
                <a:latin typeface="Calibri"/>
              </a:rPr>
              <a:t>Project  Engineer</a:t>
            </a:r>
            <a:endParaRPr lang="en-US" sz="1900" b="1" dirty="0">
              <a:solidFill>
                <a:prstClr val="black"/>
              </a:solidFill>
              <a:latin typeface="Calibri"/>
            </a:endParaRPr>
          </a:p>
          <a:p>
            <a:pPr>
              <a:defRPr/>
            </a:pPr>
            <a:r>
              <a:rPr lang="en-US" sz="1400" dirty="0">
                <a:solidFill>
                  <a:prstClr val="black"/>
                </a:solidFill>
                <a:latin typeface="Calibri"/>
              </a:rPr>
              <a:t>Engineers</a:t>
            </a:r>
          </a:p>
          <a:p>
            <a:pPr>
              <a:defRPr/>
            </a:pPr>
            <a:r>
              <a:rPr lang="en-US" sz="1400" dirty="0">
                <a:solidFill>
                  <a:prstClr val="black"/>
                </a:solidFill>
                <a:latin typeface="Calibri"/>
              </a:rPr>
              <a:t>Designers</a:t>
            </a:r>
          </a:p>
        </p:txBody>
      </p:sp>
      <p:sp>
        <p:nvSpPr>
          <p:cNvPr id="18" name="TextBox 17">
            <a:extLst>
              <a:ext uri="{FF2B5EF4-FFF2-40B4-BE49-F238E27FC236}">
                <a16:creationId xmlns:a16="http://schemas.microsoft.com/office/drawing/2014/main" id="{3C7630E8-BE7C-441C-8567-DEE8FF70A751}"/>
              </a:ext>
            </a:extLst>
          </p:cNvPr>
          <p:cNvSpPr txBox="1"/>
          <p:nvPr/>
        </p:nvSpPr>
        <p:spPr>
          <a:xfrm>
            <a:off x="1753524" y="1908417"/>
            <a:ext cx="1614927" cy="1107996"/>
          </a:xfrm>
          <a:prstGeom prst="rect">
            <a:avLst/>
          </a:prstGeom>
          <a:noFill/>
          <a:ln w="25400">
            <a:solidFill>
              <a:srgbClr val="0070C0"/>
            </a:solidFill>
          </a:ln>
        </p:spPr>
        <p:txBody>
          <a:bodyPr wrap="square" rtlCol="0">
            <a:spAutoFit/>
          </a:bodyPr>
          <a:lstStyle/>
          <a:p>
            <a:pPr algn="ctr">
              <a:defRPr/>
            </a:pPr>
            <a:r>
              <a:rPr lang="en-US" sz="1900" b="1" dirty="0">
                <a:solidFill>
                  <a:srgbClr val="0070C0"/>
                </a:solidFill>
                <a:latin typeface="Calibri"/>
              </a:rPr>
              <a:t>Conventional Facilities</a:t>
            </a:r>
          </a:p>
          <a:p>
            <a:pPr>
              <a:defRPr/>
            </a:pPr>
            <a:r>
              <a:rPr lang="en-US" sz="1400" dirty="0">
                <a:solidFill>
                  <a:prstClr val="black"/>
                </a:solidFill>
                <a:latin typeface="Calibri"/>
              </a:rPr>
              <a:t>Project Engineers</a:t>
            </a:r>
          </a:p>
          <a:p>
            <a:pPr>
              <a:defRPr/>
            </a:pPr>
            <a:r>
              <a:rPr lang="en-US" sz="1400" dirty="0">
                <a:solidFill>
                  <a:prstClr val="black"/>
                </a:solidFill>
                <a:latin typeface="Calibri"/>
              </a:rPr>
              <a:t>A&amp;E firms</a:t>
            </a:r>
          </a:p>
        </p:txBody>
      </p:sp>
      <p:cxnSp>
        <p:nvCxnSpPr>
          <p:cNvPr id="19" name="Elbow Connector 9">
            <a:extLst>
              <a:ext uri="{FF2B5EF4-FFF2-40B4-BE49-F238E27FC236}">
                <a16:creationId xmlns:a16="http://schemas.microsoft.com/office/drawing/2014/main" id="{31ABEB8F-C24E-4348-BDAB-662A5EF34BD8}"/>
              </a:ext>
            </a:extLst>
          </p:cNvPr>
          <p:cNvCxnSpPr>
            <a:cxnSpLocks/>
            <a:stCxn id="11" idx="1"/>
            <a:endCxn id="17" idx="3"/>
          </p:cNvCxnSpPr>
          <p:nvPr/>
        </p:nvCxnSpPr>
        <p:spPr>
          <a:xfrm rot="10800000" flipV="1">
            <a:off x="3364757" y="3407666"/>
            <a:ext cx="1386447" cy="309549"/>
          </a:xfrm>
          <a:prstGeom prst="bentConnector3">
            <a:avLst>
              <a:gd name="adj1" fmla="val 50000"/>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0" name="Elbow Connector 18">
            <a:extLst>
              <a:ext uri="{FF2B5EF4-FFF2-40B4-BE49-F238E27FC236}">
                <a16:creationId xmlns:a16="http://schemas.microsoft.com/office/drawing/2014/main" id="{DEA270B6-332D-40D6-A958-2B1741D7CF12}"/>
              </a:ext>
            </a:extLst>
          </p:cNvPr>
          <p:cNvCxnSpPr>
            <a:cxnSpLocks/>
          </p:cNvCxnSpPr>
          <p:nvPr/>
        </p:nvCxnSpPr>
        <p:spPr>
          <a:xfrm rot="10800000" flipV="1">
            <a:off x="3388441" y="3407665"/>
            <a:ext cx="1362022" cy="1525876"/>
          </a:xfrm>
          <a:prstGeom prst="bentConnector3">
            <a:avLst>
              <a:gd name="adj1" fmla="val 50000"/>
            </a:avLst>
          </a:prstGeom>
          <a:ln>
            <a:solidFill>
              <a:srgbClr val="0070C0"/>
            </a:solidFill>
            <a:tailEnd type="none"/>
          </a:ln>
        </p:spPr>
        <p:style>
          <a:lnRef idx="1">
            <a:schemeClr val="accent1"/>
          </a:lnRef>
          <a:fillRef idx="0">
            <a:schemeClr val="accent1"/>
          </a:fillRef>
          <a:effectRef idx="0">
            <a:schemeClr val="accent1"/>
          </a:effectRef>
          <a:fontRef idx="minor">
            <a:schemeClr val="tx1"/>
          </a:fontRef>
        </p:style>
      </p:cxnSp>
      <p:cxnSp>
        <p:nvCxnSpPr>
          <p:cNvPr id="21" name="Elbow Connector 24">
            <a:extLst>
              <a:ext uri="{FF2B5EF4-FFF2-40B4-BE49-F238E27FC236}">
                <a16:creationId xmlns:a16="http://schemas.microsoft.com/office/drawing/2014/main" id="{1C21FF26-F706-4952-991F-C94ED1F37DA4}"/>
              </a:ext>
            </a:extLst>
          </p:cNvPr>
          <p:cNvCxnSpPr>
            <a:cxnSpLocks/>
            <a:stCxn id="11" idx="1"/>
            <a:endCxn id="18" idx="3"/>
          </p:cNvCxnSpPr>
          <p:nvPr/>
        </p:nvCxnSpPr>
        <p:spPr>
          <a:xfrm rot="10800000">
            <a:off x="3368450" y="2462417"/>
            <a:ext cx="1382752" cy="945251"/>
          </a:xfrm>
          <a:prstGeom prst="bentConnector3">
            <a:avLst>
              <a:gd name="adj1" fmla="val 50000"/>
            </a:avLst>
          </a:prstGeom>
          <a:ln>
            <a:solidFill>
              <a:srgbClr val="0070C0"/>
            </a:solidFill>
            <a:tailEnd type="none"/>
          </a:ln>
        </p:spPr>
        <p:style>
          <a:lnRef idx="1">
            <a:schemeClr val="accent1"/>
          </a:lnRef>
          <a:fillRef idx="0">
            <a:schemeClr val="accent1"/>
          </a:fillRef>
          <a:effectRef idx="0">
            <a:schemeClr val="accent1"/>
          </a:effectRef>
          <a:fontRef idx="minor">
            <a:schemeClr val="tx1"/>
          </a:fontRef>
        </p:style>
      </p:cxnSp>
      <p:cxnSp>
        <p:nvCxnSpPr>
          <p:cNvPr id="22" name="Elbow Connector 42">
            <a:extLst>
              <a:ext uri="{FF2B5EF4-FFF2-40B4-BE49-F238E27FC236}">
                <a16:creationId xmlns:a16="http://schemas.microsoft.com/office/drawing/2014/main" id="{4CA1356E-0DBE-4728-9E2B-9AA8C215687E}"/>
              </a:ext>
            </a:extLst>
          </p:cNvPr>
          <p:cNvCxnSpPr>
            <a:cxnSpLocks/>
            <a:stCxn id="11" idx="3"/>
            <a:endCxn id="12" idx="1"/>
          </p:cNvCxnSpPr>
          <p:nvPr/>
        </p:nvCxnSpPr>
        <p:spPr>
          <a:xfrm flipV="1">
            <a:off x="7113402" y="3407665"/>
            <a:ext cx="1266365" cy="1"/>
          </a:xfrm>
          <a:prstGeom prst="bentConnector3">
            <a:avLst>
              <a:gd name="adj1" fmla="val 50000"/>
            </a:avLst>
          </a:prstGeom>
          <a:ln>
            <a:solidFill>
              <a:schemeClr val="accent6">
                <a:lumMod val="75000"/>
              </a:schemeClr>
            </a:solidFill>
            <a:tailEnd type="non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4AE01BA-33F1-4E37-A466-7FAB7D7B057B}"/>
              </a:ext>
            </a:extLst>
          </p:cNvPr>
          <p:cNvSpPr txBox="1"/>
          <p:nvPr/>
        </p:nvSpPr>
        <p:spPr>
          <a:xfrm>
            <a:off x="8551554" y="4014943"/>
            <a:ext cx="1715598" cy="1031051"/>
          </a:xfrm>
          <a:prstGeom prst="rect">
            <a:avLst/>
          </a:prstGeom>
          <a:noFill/>
          <a:ln w="25400">
            <a:solidFill>
              <a:srgbClr val="FFC000"/>
            </a:solidFill>
          </a:ln>
        </p:spPr>
        <p:txBody>
          <a:bodyPr wrap="square" rtlCol="0">
            <a:spAutoFit/>
          </a:bodyPr>
          <a:lstStyle/>
          <a:p>
            <a:pPr algn="ctr">
              <a:defRPr/>
            </a:pPr>
            <a:r>
              <a:rPr lang="en-US" sz="1900" b="1" dirty="0">
                <a:solidFill>
                  <a:srgbClr val="F79646">
                    <a:lumMod val="75000"/>
                  </a:srgbClr>
                </a:solidFill>
                <a:latin typeface="Calibri"/>
              </a:rPr>
              <a:t>Consortia</a:t>
            </a:r>
            <a:endParaRPr lang="en-US" sz="1400" dirty="0">
              <a:solidFill>
                <a:prstClr val="black"/>
              </a:solidFill>
              <a:latin typeface="Calibri"/>
            </a:endParaRPr>
          </a:p>
          <a:p>
            <a:pPr>
              <a:defRPr/>
            </a:pPr>
            <a:r>
              <a:rPr lang="en-US" sz="1400" dirty="0">
                <a:solidFill>
                  <a:prstClr val="black"/>
                </a:solidFill>
                <a:latin typeface="Calibri"/>
              </a:rPr>
              <a:t>Engineers</a:t>
            </a:r>
          </a:p>
          <a:p>
            <a:pPr>
              <a:defRPr/>
            </a:pPr>
            <a:r>
              <a:rPr lang="en-US" sz="1400" dirty="0">
                <a:solidFill>
                  <a:prstClr val="black"/>
                </a:solidFill>
                <a:latin typeface="Calibri"/>
              </a:rPr>
              <a:t>Tech Leads</a:t>
            </a:r>
          </a:p>
          <a:p>
            <a:pPr>
              <a:defRPr/>
            </a:pPr>
            <a:r>
              <a:rPr lang="en-US" sz="1400" dirty="0">
                <a:solidFill>
                  <a:prstClr val="black"/>
                </a:solidFill>
                <a:latin typeface="Calibri"/>
              </a:rPr>
              <a:t>Designers</a:t>
            </a:r>
          </a:p>
        </p:txBody>
      </p:sp>
      <p:cxnSp>
        <p:nvCxnSpPr>
          <p:cNvPr id="24" name="Elbow Connector 42">
            <a:extLst>
              <a:ext uri="{FF2B5EF4-FFF2-40B4-BE49-F238E27FC236}">
                <a16:creationId xmlns:a16="http://schemas.microsoft.com/office/drawing/2014/main" id="{3B356563-DA18-47B7-AD83-1A5F5863DA88}"/>
              </a:ext>
            </a:extLst>
          </p:cNvPr>
          <p:cNvCxnSpPr>
            <a:cxnSpLocks/>
            <a:stCxn id="12" idx="3"/>
            <a:endCxn id="23" idx="3"/>
          </p:cNvCxnSpPr>
          <p:nvPr/>
        </p:nvCxnSpPr>
        <p:spPr>
          <a:xfrm>
            <a:off x="10095365" y="3407665"/>
            <a:ext cx="171787" cy="1122804"/>
          </a:xfrm>
          <a:prstGeom prst="bentConnector3">
            <a:avLst>
              <a:gd name="adj1" fmla="val 233072"/>
            </a:avLst>
          </a:prstGeom>
          <a:ln>
            <a:solidFill>
              <a:schemeClr val="accent6">
                <a:lumMod val="75000"/>
              </a:schemeClr>
            </a:solidFill>
            <a:tailEnd type="non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FFE4FD9C-920D-405A-AF6C-3F9187E800E6}"/>
              </a:ext>
            </a:extLst>
          </p:cNvPr>
          <p:cNvSpPr txBox="1"/>
          <p:nvPr/>
        </p:nvSpPr>
        <p:spPr>
          <a:xfrm>
            <a:off x="4264984" y="4724400"/>
            <a:ext cx="1934437" cy="1107996"/>
          </a:xfrm>
          <a:prstGeom prst="rect">
            <a:avLst/>
          </a:prstGeom>
          <a:noFill/>
          <a:ln w="25400">
            <a:solidFill>
              <a:srgbClr val="FF0000"/>
            </a:solidFill>
          </a:ln>
        </p:spPr>
        <p:txBody>
          <a:bodyPr wrap="square" rtlCol="0">
            <a:spAutoFit/>
          </a:bodyPr>
          <a:lstStyle/>
          <a:p>
            <a:pPr algn="ctr">
              <a:defRPr/>
            </a:pPr>
            <a:r>
              <a:rPr lang="en-US" sz="1900" b="1" dirty="0">
                <a:solidFill>
                  <a:srgbClr val="FF0000"/>
                </a:solidFill>
                <a:latin typeface="Calibri"/>
              </a:rPr>
              <a:t>Facility Support &amp; Services</a:t>
            </a:r>
          </a:p>
          <a:p>
            <a:pPr>
              <a:defRPr/>
            </a:pPr>
            <a:r>
              <a:rPr lang="en-US" sz="1400" dirty="0">
                <a:solidFill>
                  <a:prstClr val="black"/>
                </a:solidFill>
                <a:latin typeface="Calibri"/>
              </a:rPr>
              <a:t>Project Engineers</a:t>
            </a:r>
          </a:p>
          <a:p>
            <a:pPr>
              <a:defRPr/>
            </a:pPr>
            <a:r>
              <a:rPr lang="en-US" sz="1400" dirty="0">
                <a:solidFill>
                  <a:prstClr val="black"/>
                </a:solidFill>
                <a:latin typeface="Calibri"/>
              </a:rPr>
              <a:t>Designers</a:t>
            </a:r>
          </a:p>
        </p:txBody>
      </p:sp>
      <p:cxnSp>
        <p:nvCxnSpPr>
          <p:cNvPr id="26" name="Elbow Connector 9">
            <a:extLst>
              <a:ext uri="{FF2B5EF4-FFF2-40B4-BE49-F238E27FC236}">
                <a16:creationId xmlns:a16="http://schemas.microsoft.com/office/drawing/2014/main" id="{F64C642B-8E2C-4AF9-9656-F4BF2AFC6A05}"/>
              </a:ext>
            </a:extLst>
          </p:cNvPr>
          <p:cNvCxnSpPr>
            <a:cxnSpLocks/>
            <a:stCxn id="11" idx="2"/>
            <a:endCxn id="25" idx="0"/>
          </p:cNvCxnSpPr>
          <p:nvPr/>
        </p:nvCxnSpPr>
        <p:spPr>
          <a:xfrm rot="5400000">
            <a:off x="5316300" y="4108398"/>
            <a:ext cx="531904" cy="700100"/>
          </a:xfrm>
          <a:prstGeom prst="bent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FAF5C9B8-6907-4A50-8868-B989545AABF9}"/>
              </a:ext>
            </a:extLst>
          </p:cNvPr>
          <p:cNvSpPr txBox="1"/>
          <p:nvPr/>
        </p:nvSpPr>
        <p:spPr>
          <a:xfrm>
            <a:off x="6359703" y="4724401"/>
            <a:ext cx="1803186" cy="1031051"/>
          </a:xfrm>
          <a:prstGeom prst="rect">
            <a:avLst/>
          </a:prstGeom>
          <a:noFill/>
          <a:ln w="25400">
            <a:solidFill>
              <a:srgbClr val="FF0000"/>
            </a:solidFill>
          </a:ln>
        </p:spPr>
        <p:txBody>
          <a:bodyPr wrap="none" rtlCol="0">
            <a:spAutoFit/>
          </a:bodyPr>
          <a:lstStyle/>
          <a:p>
            <a:pPr algn="ctr">
              <a:defRPr/>
            </a:pPr>
            <a:r>
              <a:rPr lang="en-US" sz="1900" b="1" dirty="0">
                <a:solidFill>
                  <a:srgbClr val="FF0000"/>
                </a:solidFill>
                <a:latin typeface="Calibri"/>
              </a:rPr>
              <a:t>FS Installation </a:t>
            </a:r>
          </a:p>
          <a:p>
            <a:pPr>
              <a:defRPr/>
            </a:pPr>
            <a:r>
              <a:rPr lang="en-US" sz="1400" dirty="0">
                <a:solidFill>
                  <a:prstClr val="black"/>
                </a:solidFill>
                <a:latin typeface="Calibri"/>
              </a:rPr>
              <a:t>Project Engineers</a:t>
            </a:r>
          </a:p>
          <a:p>
            <a:pPr>
              <a:defRPr/>
            </a:pPr>
            <a:r>
              <a:rPr lang="en-US" sz="1400" dirty="0">
                <a:solidFill>
                  <a:prstClr val="black"/>
                </a:solidFill>
                <a:latin typeface="Calibri"/>
              </a:rPr>
              <a:t>Tech Leads</a:t>
            </a:r>
          </a:p>
          <a:p>
            <a:pPr>
              <a:defRPr/>
            </a:pPr>
            <a:r>
              <a:rPr lang="en-US" sz="1400" dirty="0">
                <a:solidFill>
                  <a:prstClr val="black"/>
                </a:solidFill>
                <a:latin typeface="Calibri"/>
              </a:rPr>
              <a:t>Designers</a:t>
            </a:r>
          </a:p>
        </p:txBody>
      </p:sp>
      <p:cxnSp>
        <p:nvCxnSpPr>
          <p:cNvPr id="28" name="Elbow Connector 9">
            <a:extLst>
              <a:ext uri="{FF2B5EF4-FFF2-40B4-BE49-F238E27FC236}">
                <a16:creationId xmlns:a16="http://schemas.microsoft.com/office/drawing/2014/main" id="{42E2D1AB-15BE-4C96-A926-77F9EB81F06F}"/>
              </a:ext>
            </a:extLst>
          </p:cNvPr>
          <p:cNvCxnSpPr>
            <a:cxnSpLocks/>
            <a:stCxn id="11" idx="2"/>
            <a:endCxn id="27" idx="0"/>
          </p:cNvCxnSpPr>
          <p:nvPr/>
        </p:nvCxnSpPr>
        <p:spPr>
          <a:xfrm rot="16200000" flipH="1">
            <a:off x="6330847" y="3793951"/>
            <a:ext cx="531904" cy="1328994"/>
          </a:xfrm>
          <a:prstGeom prst="bent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8419367-478A-4107-9DA8-CF415F8B457C}"/>
              </a:ext>
            </a:extLst>
          </p:cNvPr>
          <p:cNvSpPr txBox="1"/>
          <p:nvPr/>
        </p:nvSpPr>
        <p:spPr>
          <a:xfrm>
            <a:off x="9102812" y="5220302"/>
            <a:ext cx="1304804" cy="677108"/>
          </a:xfrm>
          <a:prstGeom prst="rect">
            <a:avLst/>
          </a:prstGeom>
          <a:noFill/>
          <a:ln w="25400">
            <a:solidFill>
              <a:srgbClr val="FFC000"/>
            </a:solidFill>
          </a:ln>
        </p:spPr>
        <p:txBody>
          <a:bodyPr wrap="square" rtlCol="0">
            <a:spAutoFit/>
          </a:bodyPr>
          <a:lstStyle/>
          <a:p>
            <a:pPr algn="ctr">
              <a:defRPr/>
            </a:pPr>
            <a:r>
              <a:rPr lang="en-US" sz="1900" b="1" dirty="0">
                <a:solidFill>
                  <a:srgbClr val="F79646">
                    <a:lumMod val="75000"/>
                  </a:srgbClr>
                </a:solidFill>
                <a:latin typeface="Calibri"/>
              </a:rPr>
              <a:t>FD </a:t>
            </a:r>
          </a:p>
          <a:p>
            <a:pPr algn="ctr">
              <a:defRPr/>
            </a:pPr>
            <a:r>
              <a:rPr lang="en-US" sz="1900" b="1" dirty="0">
                <a:solidFill>
                  <a:srgbClr val="F79646">
                    <a:lumMod val="75000"/>
                  </a:srgbClr>
                </a:solidFill>
                <a:latin typeface="Calibri"/>
              </a:rPr>
              <a:t>Production</a:t>
            </a:r>
          </a:p>
        </p:txBody>
      </p:sp>
      <p:cxnSp>
        <p:nvCxnSpPr>
          <p:cNvPr id="30" name="Elbow Connector 42">
            <a:extLst>
              <a:ext uri="{FF2B5EF4-FFF2-40B4-BE49-F238E27FC236}">
                <a16:creationId xmlns:a16="http://schemas.microsoft.com/office/drawing/2014/main" id="{605DC0C2-631F-4D31-B765-9A7049D14E24}"/>
              </a:ext>
            </a:extLst>
          </p:cNvPr>
          <p:cNvCxnSpPr>
            <a:cxnSpLocks/>
            <a:stCxn id="23" idx="2"/>
            <a:endCxn id="29" idx="0"/>
          </p:cNvCxnSpPr>
          <p:nvPr/>
        </p:nvCxnSpPr>
        <p:spPr>
          <a:xfrm rot="16200000" flipH="1">
            <a:off x="9495130" y="4960217"/>
            <a:ext cx="174309" cy="345861"/>
          </a:xfrm>
          <a:prstGeom prst="bentConnector3">
            <a:avLst>
              <a:gd name="adj1" fmla="val 50000"/>
            </a:avLst>
          </a:prstGeom>
          <a:ln>
            <a:solidFill>
              <a:schemeClr val="accent6">
                <a:lumMod val="75000"/>
              </a:schemeClr>
            </a:solidFill>
            <a:tailEnd type="none"/>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2354F8B0-5458-46B9-AFBE-2169A82A99A3}"/>
              </a:ext>
            </a:extLst>
          </p:cNvPr>
          <p:cNvSpPr/>
          <p:nvPr/>
        </p:nvSpPr>
        <p:spPr>
          <a:xfrm>
            <a:off x="1040235" y="838899"/>
            <a:ext cx="10100345" cy="5645791"/>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41" name="TextBox 40">
            <a:extLst>
              <a:ext uri="{FF2B5EF4-FFF2-40B4-BE49-F238E27FC236}">
                <a16:creationId xmlns:a16="http://schemas.microsoft.com/office/drawing/2014/main" id="{076DE691-B7F8-4BD5-BE91-424F619C8F2A}"/>
              </a:ext>
            </a:extLst>
          </p:cNvPr>
          <p:cNvSpPr txBox="1"/>
          <p:nvPr/>
        </p:nvSpPr>
        <p:spPr>
          <a:xfrm>
            <a:off x="4357592" y="4816732"/>
            <a:ext cx="1690339" cy="938719"/>
          </a:xfrm>
          <a:prstGeom prst="rect">
            <a:avLst/>
          </a:prstGeom>
          <a:solidFill>
            <a:schemeClr val="bg1"/>
          </a:solidFill>
        </p:spPr>
        <p:txBody>
          <a:bodyPr wrap="square" rtlCol="0">
            <a:spAutoFit/>
          </a:bodyPr>
          <a:lstStyle/>
          <a:p>
            <a:pPr algn="ctr"/>
            <a:r>
              <a:rPr lang="en-US" dirty="0">
                <a:solidFill>
                  <a:srgbClr val="FF0000"/>
                </a:solidFill>
              </a:rPr>
              <a:t>Weber Pygott Jakubec</a:t>
            </a:r>
          </a:p>
          <a:p>
            <a:pPr algn="ctr"/>
            <a:r>
              <a:rPr lang="en-US" dirty="0">
                <a:solidFill>
                  <a:srgbClr val="FF0000"/>
                </a:solidFill>
              </a:rPr>
              <a:t>Site services</a:t>
            </a:r>
          </a:p>
        </p:txBody>
      </p:sp>
      <p:sp>
        <p:nvSpPr>
          <p:cNvPr id="42" name="TextBox 41">
            <a:extLst>
              <a:ext uri="{FF2B5EF4-FFF2-40B4-BE49-F238E27FC236}">
                <a16:creationId xmlns:a16="http://schemas.microsoft.com/office/drawing/2014/main" id="{E528D60D-D99F-4F57-9771-D73144B37A3B}"/>
              </a:ext>
            </a:extLst>
          </p:cNvPr>
          <p:cNvSpPr txBox="1"/>
          <p:nvPr/>
        </p:nvSpPr>
        <p:spPr>
          <a:xfrm>
            <a:off x="8568225" y="4019973"/>
            <a:ext cx="1695999" cy="1200329"/>
          </a:xfrm>
          <a:prstGeom prst="rect">
            <a:avLst/>
          </a:prstGeom>
          <a:solidFill>
            <a:schemeClr val="bg1"/>
          </a:solidFill>
          <a:ln>
            <a:solidFill>
              <a:srgbClr val="FFC000"/>
            </a:solidFill>
          </a:ln>
        </p:spPr>
        <p:txBody>
          <a:bodyPr wrap="square" rtlCol="0">
            <a:spAutoFit/>
          </a:bodyPr>
          <a:lstStyle/>
          <a:p>
            <a:pPr algn="ctr"/>
            <a:r>
              <a:rPr lang="en-US" dirty="0">
                <a:solidFill>
                  <a:srgbClr val="FFC000"/>
                </a:solidFill>
              </a:rPr>
              <a:t>Marchionni Verzocchi Yu Warner Guarino </a:t>
            </a:r>
            <a:r>
              <a:rPr lang="en-US" dirty="0" err="1">
                <a:solidFill>
                  <a:srgbClr val="FFC000"/>
                </a:solidFill>
              </a:rPr>
              <a:t>Wenman</a:t>
            </a:r>
            <a:r>
              <a:rPr lang="en-US" dirty="0">
                <a:solidFill>
                  <a:srgbClr val="FFC000"/>
                </a:solidFill>
              </a:rPr>
              <a:t> Zhao</a:t>
            </a:r>
          </a:p>
        </p:txBody>
      </p:sp>
      <p:sp>
        <p:nvSpPr>
          <p:cNvPr id="43" name="TextBox 42">
            <a:extLst>
              <a:ext uri="{FF2B5EF4-FFF2-40B4-BE49-F238E27FC236}">
                <a16:creationId xmlns:a16="http://schemas.microsoft.com/office/drawing/2014/main" id="{EA98D3FC-42C2-41F5-8AD5-B2781306256A}"/>
              </a:ext>
            </a:extLst>
          </p:cNvPr>
          <p:cNvSpPr txBox="1"/>
          <p:nvPr/>
        </p:nvSpPr>
        <p:spPr>
          <a:xfrm>
            <a:off x="8447228" y="2995395"/>
            <a:ext cx="1623414" cy="923330"/>
          </a:xfrm>
          <a:prstGeom prst="rect">
            <a:avLst/>
          </a:prstGeom>
          <a:solidFill>
            <a:schemeClr val="bg1"/>
          </a:solidFill>
        </p:spPr>
        <p:txBody>
          <a:bodyPr wrap="square" rtlCol="0">
            <a:spAutoFit/>
          </a:bodyPr>
          <a:lstStyle/>
          <a:p>
            <a:pPr algn="ctr"/>
            <a:r>
              <a:rPr lang="en-US" dirty="0">
                <a:solidFill>
                  <a:srgbClr val="FFC000"/>
                </a:solidFill>
              </a:rPr>
              <a:t>James</a:t>
            </a:r>
          </a:p>
          <a:p>
            <a:pPr algn="ctr"/>
            <a:r>
              <a:rPr lang="en-US" dirty="0" err="1">
                <a:solidFill>
                  <a:srgbClr val="FFC000"/>
                </a:solidFill>
              </a:rPr>
              <a:t>Kettell</a:t>
            </a:r>
            <a:r>
              <a:rPr lang="en-US" dirty="0">
                <a:solidFill>
                  <a:srgbClr val="FFC000"/>
                </a:solidFill>
              </a:rPr>
              <a:t> Shaw </a:t>
            </a:r>
            <a:r>
              <a:rPr lang="en-US" dirty="0">
                <a:solidFill>
                  <a:srgbClr val="7030A0"/>
                </a:solidFill>
              </a:rPr>
              <a:t>Zeug</a:t>
            </a:r>
          </a:p>
        </p:txBody>
      </p:sp>
      <p:sp>
        <p:nvSpPr>
          <p:cNvPr id="44" name="TextBox 43">
            <a:extLst>
              <a:ext uri="{FF2B5EF4-FFF2-40B4-BE49-F238E27FC236}">
                <a16:creationId xmlns:a16="http://schemas.microsoft.com/office/drawing/2014/main" id="{51FE75F6-3DDC-4515-B662-DCFDB6311C97}"/>
              </a:ext>
            </a:extLst>
          </p:cNvPr>
          <p:cNvSpPr txBox="1"/>
          <p:nvPr/>
        </p:nvSpPr>
        <p:spPr>
          <a:xfrm>
            <a:off x="6393846" y="5050200"/>
            <a:ext cx="1676400" cy="646331"/>
          </a:xfrm>
          <a:prstGeom prst="rect">
            <a:avLst/>
          </a:prstGeom>
          <a:solidFill>
            <a:schemeClr val="bg1"/>
          </a:solidFill>
        </p:spPr>
        <p:txBody>
          <a:bodyPr wrap="square" rtlCol="0">
            <a:spAutoFit/>
          </a:bodyPr>
          <a:lstStyle/>
          <a:p>
            <a:pPr algn="ctr"/>
            <a:r>
              <a:rPr lang="en-US" dirty="0">
                <a:solidFill>
                  <a:srgbClr val="7030A0"/>
                </a:solidFill>
              </a:rPr>
              <a:t>Freitag</a:t>
            </a:r>
          </a:p>
          <a:p>
            <a:pPr algn="ctr"/>
            <a:r>
              <a:rPr lang="en-US" dirty="0">
                <a:solidFill>
                  <a:srgbClr val="FF0000"/>
                </a:solidFill>
              </a:rPr>
              <a:t>Miller Stewart</a:t>
            </a:r>
          </a:p>
        </p:txBody>
      </p:sp>
      <p:sp>
        <p:nvSpPr>
          <p:cNvPr id="45" name="TextBox 44">
            <a:extLst>
              <a:ext uri="{FF2B5EF4-FFF2-40B4-BE49-F238E27FC236}">
                <a16:creationId xmlns:a16="http://schemas.microsoft.com/office/drawing/2014/main" id="{ADED2FEA-498C-4ABB-937B-F184BDBD5703}"/>
              </a:ext>
            </a:extLst>
          </p:cNvPr>
          <p:cNvSpPr txBox="1"/>
          <p:nvPr/>
        </p:nvSpPr>
        <p:spPr>
          <a:xfrm>
            <a:off x="1867493" y="4471876"/>
            <a:ext cx="1413529" cy="923330"/>
          </a:xfrm>
          <a:prstGeom prst="rect">
            <a:avLst/>
          </a:prstGeom>
          <a:solidFill>
            <a:schemeClr val="bg1"/>
          </a:solidFill>
        </p:spPr>
        <p:txBody>
          <a:bodyPr wrap="square" rtlCol="0">
            <a:spAutoFit/>
          </a:bodyPr>
          <a:lstStyle/>
          <a:p>
            <a:pPr algn="ctr"/>
            <a:r>
              <a:rPr lang="en-US" dirty="0">
                <a:solidFill>
                  <a:srgbClr val="0070C0"/>
                </a:solidFill>
              </a:rPr>
              <a:t>Montanari</a:t>
            </a:r>
          </a:p>
          <a:p>
            <a:pPr algn="ctr"/>
            <a:r>
              <a:rPr lang="en-US" dirty="0" err="1">
                <a:solidFill>
                  <a:srgbClr val="0070C0"/>
                </a:solidFill>
              </a:rPr>
              <a:t>Adamowski</a:t>
            </a:r>
            <a:r>
              <a:rPr lang="en-US" dirty="0">
                <a:solidFill>
                  <a:srgbClr val="0070C0"/>
                </a:solidFill>
              </a:rPr>
              <a:t> Haaf</a:t>
            </a:r>
          </a:p>
        </p:txBody>
      </p:sp>
      <p:sp>
        <p:nvSpPr>
          <p:cNvPr id="46" name="TextBox 45">
            <a:extLst>
              <a:ext uri="{FF2B5EF4-FFF2-40B4-BE49-F238E27FC236}">
                <a16:creationId xmlns:a16="http://schemas.microsoft.com/office/drawing/2014/main" id="{4E661FBC-AC80-4E2C-A0DD-C9F374F2B941}"/>
              </a:ext>
            </a:extLst>
          </p:cNvPr>
          <p:cNvSpPr txBox="1"/>
          <p:nvPr/>
        </p:nvSpPr>
        <p:spPr>
          <a:xfrm>
            <a:off x="1853053" y="3270716"/>
            <a:ext cx="1363809" cy="923330"/>
          </a:xfrm>
          <a:prstGeom prst="rect">
            <a:avLst/>
          </a:prstGeom>
          <a:solidFill>
            <a:schemeClr val="bg1"/>
          </a:solidFill>
        </p:spPr>
        <p:txBody>
          <a:bodyPr wrap="square" rtlCol="0">
            <a:spAutoFit/>
          </a:bodyPr>
          <a:lstStyle/>
          <a:p>
            <a:pPr algn="ctr"/>
            <a:r>
              <a:rPr lang="en-US" dirty="0">
                <a:solidFill>
                  <a:srgbClr val="7030A0"/>
                </a:solidFill>
              </a:rPr>
              <a:t>Mladenov</a:t>
            </a:r>
          </a:p>
          <a:p>
            <a:pPr algn="ctr"/>
            <a:r>
              <a:rPr lang="en-US" dirty="0" err="1">
                <a:solidFill>
                  <a:srgbClr val="0070C0"/>
                </a:solidFill>
              </a:rPr>
              <a:t>Lacarelle</a:t>
            </a:r>
            <a:r>
              <a:rPr lang="en-US" dirty="0">
                <a:solidFill>
                  <a:srgbClr val="0070C0"/>
                </a:solidFill>
              </a:rPr>
              <a:t> </a:t>
            </a:r>
            <a:r>
              <a:rPr lang="en-US" dirty="0" err="1">
                <a:solidFill>
                  <a:srgbClr val="0070C0"/>
                </a:solidFill>
              </a:rPr>
              <a:t>Seleskaya</a:t>
            </a:r>
            <a:endParaRPr lang="en-US" dirty="0">
              <a:solidFill>
                <a:srgbClr val="0070C0"/>
              </a:solidFill>
            </a:endParaRPr>
          </a:p>
        </p:txBody>
      </p:sp>
      <p:sp>
        <p:nvSpPr>
          <p:cNvPr id="47" name="TextBox 46">
            <a:extLst>
              <a:ext uri="{FF2B5EF4-FFF2-40B4-BE49-F238E27FC236}">
                <a16:creationId xmlns:a16="http://schemas.microsoft.com/office/drawing/2014/main" id="{289877C4-1403-44F8-8F38-2F8AABE0F0DA}"/>
              </a:ext>
            </a:extLst>
          </p:cNvPr>
          <p:cNvSpPr txBox="1"/>
          <p:nvPr/>
        </p:nvSpPr>
        <p:spPr>
          <a:xfrm>
            <a:off x="1831362" y="2011712"/>
            <a:ext cx="1478240" cy="923330"/>
          </a:xfrm>
          <a:prstGeom prst="rect">
            <a:avLst/>
          </a:prstGeom>
          <a:solidFill>
            <a:schemeClr val="bg1"/>
          </a:solidFill>
        </p:spPr>
        <p:txBody>
          <a:bodyPr wrap="square" rtlCol="0">
            <a:spAutoFit/>
          </a:bodyPr>
          <a:lstStyle/>
          <a:p>
            <a:pPr algn="ctr"/>
            <a:r>
              <a:rPr lang="en-US" dirty="0">
                <a:solidFill>
                  <a:srgbClr val="0070C0"/>
                </a:solidFill>
              </a:rPr>
              <a:t>Pelletier</a:t>
            </a:r>
          </a:p>
          <a:p>
            <a:pPr algn="ctr"/>
            <a:r>
              <a:rPr lang="en-US" dirty="0">
                <a:solidFill>
                  <a:srgbClr val="0070C0"/>
                </a:solidFill>
              </a:rPr>
              <a:t>Willhite</a:t>
            </a:r>
          </a:p>
          <a:p>
            <a:pPr algn="ctr"/>
            <a:r>
              <a:rPr lang="en-US" dirty="0">
                <a:solidFill>
                  <a:srgbClr val="0070C0"/>
                </a:solidFill>
              </a:rPr>
              <a:t>CF team</a:t>
            </a:r>
          </a:p>
        </p:txBody>
      </p:sp>
      <p:sp>
        <p:nvSpPr>
          <p:cNvPr id="48" name="TextBox 47">
            <a:extLst>
              <a:ext uri="{FF2B5EF4-FFF2-40B4-BE49-F238E27FC236}">
                <a16:creationId xmlns:a16="http://schemas.microsoft.com/office/drawing/2014/main" id="{0F2E1B14-D1FC-4A1C-83AB-D78C06B2259E}"/>
              </a:ext>
            </a:extLst>
          </p:cNvPr>
          <p:cNvSpPr txBox="1"/>
          <p:nvPr/>
        </p:nvSpPr>
        <p:spPr>
          <a:xfrm>
            <a:off x="4792741" y="2690336"/>
            <a:ext cx="2279123" cy="1477328"/>
          </a:xfrm>
          <a:prstGeom prst="rect">
            <a:avLst/>
          </a:prstGeom>
          <a:solidFill>
            <a:schemeClr val="bg1"/>
          </a:solidFill>
        </p:spPr>
        <p:txBody>
          <a:bodyPr wrap="square" rtlCol="0">
            <a:spAutoFit/>
          </a:bodyPr>
          <a:lstStyle/>
          <a:p>
            <a:pPr algn="ctr"/>
            <a:r>
              <a:rPr lang="en-US" dirty="0">
                <a:solidFill>
                  <a:srgbClr val="7030A0"/>
                </a:solidFill>
              </a:rPr>
              <a:t>Fowler Mladenov Dhanaraj Freitag Macier </a:t>
            </a:r>
            <a:r>
              <a:rPr lang="en-US" dirty="0" err="1">
                <a:solidFill>
                  <a:srgbClr val="7030A0"/>
                </a:solidFill>
              </a:rPr>
              <a:t>Lacarelle</a:t>
            </a:r>
            <a:r>
              <a:rPr lang="en-US" dirty="0">
                <a:solidFill>
                  <a:srgbClr val="7030A0"/>
                </a:solidFill>
              </a:rPr>
              <a:t> </a:t>
            </a:r>
            <a:r>
              <a:rPr lang="en-US" dirty="0" err="1">
                <a:solidFill>
                  <a:srgbClr val="7030A0"/>
                </a:solidFill>
              </a:rPr>
              <a:t>Seleskaya</a:t>
            </a:r>
            <a:r>
              <a:rPr lang="en-US" dirty="0">
                <a:solidFill>
                  <a:srgbClr val="7030A0"/>
                </a:solidFill>
              </a:rPr>
              <a:t> </a:t>
            </a:r>
            <a:r>
              <a:rPr lang="en-US" dirty="0" err="1">
                <a:solidFill>
                  <a:srgbClr val="7030A0"/>
                </a:solidFill>
              </a:rPr>
              <a:t>Parchet</a:t>
            </a:r>
            <a:r>
              <a:rPr lang="en-US" dirty="0">
                <a:solidFill>
                  <a:srgbClr val="7030A0"/>
                </a:solidFill>
              </a:rPr>
              <a:t> Zeug, Data Mgr.</a:t>
            </a:r>
          </a:p>
        </p:txBody>
      </p:sp>
      <p:sp>
        <p:nvSpPr>
          <p:cNvPr id="49" name="TextBox 48">
            <a:extLst>
              <a:ext uri="{FF2B5EF4-FFF2-40B4-BE49-F238E27FC236}">
                <a16:creationId xmlns:a16="http://schemas.microsoft.com/office/drawing/2014/main" id="{6F6619DE-487D-48A3-AC02-78FB882B0D2D}"/>
              </a:ext>
            </a:extLst>
          </p:cNvPr>
          <p:cNvSpPr txBox="1"/>
          <p:nvPr/>
        </p:nvSpPr>
        <p:spPr>
          <a:xfrm>
            <a:off x="9121531" y="5236853"/>
            <a:ext cx="1221809" cy="646331"/>
          </a:xfrm>
          <a:prstGeom prst="rect">
            <a:avLst/>
          </a:prstGeom>
          <a:solidFill>
            <a:schemeClr val="bg1"/>
          </a:solidFill>
        </p:spPr>
        <p:txBody>
          <a:bodyPr wrap="square" rtlCol="0">
            <a:spAutoFit/>
          </a:bodyPr>
          <a:lstStyle/>
          <a:p>
            <a:pPr algn="ctr"/>
            <a:r>
              <a:rPr lang="en-US" dirty="0">
                <a:solidFill>
                  <a:srgbClr val="FFC000"/>
                </a:solidFill>
              </a:rPr>
              <a:t>Mateyack</a:t>
            </a:r>
          </a:p>
          <a:p>
            <a:pPr algn="ctr"/>
            <a:r>
              <a:rPr lang="en-US" dirty="0">
                <a:solidFill>
                  <a:srgbClr val="FFC000"/>
                </a:solidFill>
              </a:rPr>
              <a:t>Newhart</a:t>
            </a:r>
          </a:p>
        </p:txBody>
      </p:sp>
      <p:sp>
        <p:nvSpPr>
          <p:cNvPr id="34" name="TextBox 33">
            <a:extLst>
              <a:ext uri="{FF2B5EF4-FFF2-40B4-BE49-F238E27FC236}">
                <a16:creationId xmlns:a16="http://schemas.microsoft.com/office/drawing/2014/main" id="{C68092A5-4ABC-47DF-98C3-5700005D6A5A}"/>
              </a:ext>
            </a:extLst>
          </p:cNvPr>
          <p:cNvSpPr txBox="1"/>
          <p:nvPr/>
        </p:nvSpPr>
        <p:spPr>
          <a:xfrm>
            <a:off x="5911173" y="1330211"/>
            <a:ext cx="3249048" cy="954107"/>
          </a:xfrm>
          <a:prstGeom prst="rect">
            <a:avLst/>
          </a:prstGeom>
          <a:noFill/>
        </p:spPr>
        <p:txBody>
          <a:bodyPr wrap="square" rtlCol="0">
            <a:spAutoFit/>
          </a:bodyPr>
          <a:lstStyle/>
          <a:p>
            <a:pPr algn="ctr"/>
            <a:r>
              <a:rPr lang="en-US" sz="2800" b="1" dirty="0">
                <a:solidFill>
                  <a:srgbClr val="00B050"/>
                </a:solidFill>
              </a:rPr>
              <a:t>FS Integration Engineering</a:t>
            </a:r>
          </a:p>
        </p:txBody>
      </p:sp>
      <p:sp>
        <p:nvSpPr>
          <p:cNvPr id="39" name="TextBox 38">
            <a:extLst>
              <a:ext uri="{FF2B5EF4-FFF2-40B4-BE49-F238E27FC236}">
                <a16:creationId xmlns:a16="http://schemas.microsoft.com/office/drawing/2014/main" id="{9DD82710-5F03-4782-B9A2-70CC1FB2B15A}"/>
              </a:ext>
            </a:extLst>
          </p:cNvPr>
          <p:cNvSpPr txBox="1"/>
          <p:nvPr/>
        </p:nvSpPr>
        <p:spPr>
          <a:xfrm>
            <a:off x="1600872" y="1210883"/>
            <a:ext cx="1934437" cy="4478149"/>
          </a:xfrm>
          <a:prstGeom prst="rect">
            <a:avLst/>
          </a:prstGeom>
          <a:noFill/>
          <a:ln w="25400">
            <a:solidFill>
              <a:srgbClr val="0070C0"/>
            </a:solidFill>
          </a:ln>
        </p:spPr>
        <p:txBody>
          <a:bodyPr wrap="square" rtlCol="0">
            <a:spAutoFit/>
          </a:bodyPr>
          <a:lstStyle/>
          <a:p>
            <a:pPr algn="ctr"/>
            <a:r>
              <a:rPr lang="en-US" sz="1900" b="1" dirty="0">
                <a:solidFill>
                  <a:srgbClr val="0070C0"/>
                </a:solidFill>
              </a:rPr>
              <a:t>Facility</a:t>
            </a: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a:p>
            <a:pPr algn="ctr"/>
            <a:endParaRPr lang="en-US" sz="1900" b="1" dirty="0">
              <a:solidFill>
                <a:srgbClr val="0070C0"/>
              </a:solidFill>
            </a:endParaRPr>
          </a:p>
        </p:txBody>
      </p:sp>
      <p:sp>
        <p:nvSpPr>
          <p:cNvPr id="50" name="TextBox 49">
            <a:extLst>
              <a:ext uri="{FF2B5EF4-FFF2-40B4-BE49-F238E27FC236}">
                <a16:creationId xmlns:a16="http://schemas.microsoft.com/office/drawing/2014/main" id="{2AFF25B1-F6E3-4A6D-B37F-A14F5818B61D}"/>
              </a:ext>
            </a:extLst>
          </p:cNvPr>
          <p:cNvSpPr txBox="1"/>
          <p:nvPr/>
        </p:nvSpPr>
        <p:spPr>
          <a:xfrm>
            <a:off x="8357187" y="2690336"/>
            <a:ext cx="2362200" cy="3600986"/>
          </a:xfrm>
          <a:prstGeom prst="rect">
            <a:avLst/>
          </a:prstGeom>
          <a:noFill/>
          <a:ln w="25400">
            <a:solidFill>
              <a:srgbClr val="FFC000"/>
            </a:solidFill>
          </a:ln>
        </p:spPr>
        <p:txBody>
          <a:bodyPr wrap="square" rtlCol="0">
            <a:spAutoFit/>
          </a:bodyPr>
          <a:lstStyle/>
          <a:p>
            <a:pPr algn="ctr"/>
            <a:endParaRPr lang="en-US" sz="1900" b="1" dirty="0">
              <a:solidFill>
                <a:srgbClr val="FFC000"/>
              </a:solidFill>
            </a:endParaRPr>
          </a:p>
          <a:p>
            <a:pPr algn="ctr"/>
            <a:endParaRPr lang="en-US" sz="1900" b="1" dirty="0">
              <a:solidFill>
                <a:srgbClr val="FFC000"/>
              </a:solidFill>
            </a:endParaRPr>
          </a:p>
          <a:p>
            <a:pPr algn="ctr"/>
            <a:endParaRPr lang="en-US" sz="1900" b="1" dirty="0">
              <a:solidFill>
                <a:srgbClr val="FFC000"/>
              </a:solidFill>
            </a:endParaRPr>
          </a:p>
          <a:p>
            <a:pPr algn="ctr"/>
            <a:endParaRPr lang="en-US" sz="1900" b="1" dirty="0">
              <a:solidFill>
                <a:srgbClr val="FFC000"/>
              </a:solidFill>
            </a:endParaRPr>
          </a:p>
          <a:p>
            <a:pPr algn="ctr"/>
            <a:endParaRPr lang="en-US" sz="1900" b="1" dirty="0">
              <a:solidFill>
                <a:srgbClr val="FFC000"/>
              </a:solidFill>
            </a:endParaRPr>
          </a:p>
          <a:p>
            <a:pPr algn="ctr"/>
            <a:endParaRPr lang="en-US" sz="1900" b="1" dirty="0">
              <a:solidFill>
                <a:srgbClr val="FFC000"/>
              </a:solidFill>
            </a:endParaRPr>
          </a:p>
          <a:p>
            <a:pPr algn="ctr"/>
            <a:endParaRPr lang="en-US" sz="1900" b="1" dirty="0">
              <a:solidFill>
                <a:srgbClr val="FFC000"/>
              </a:solidFill>
            </a:endParaRPr>
          </a:p>
          <a:p>
            <a:pPr algn="ctr"/>
            <a:endParaRPr lang="en-US" sz="1900" b="1" dirty="0">
              <a:solidFill>
                <a:srgbClr val="FFC000"/>
              </a:solidFill>
            </a:endParaRPr>
          </a:p>
          <a:p>
            <a:pPr algn="ctr"/>
            <a:endParaRPr lang="en-US" sz="1900" b="1" dirty="0">
              <a:solidFill>
                <a:srgbClr val="FFC000"/>
              </a:solidFill>
            </a:endParaRPr>
          </a:p>
          <a:p>
            <a:pPr algn="ctr"/>
            <a:endParaRPr lang="en-US" sz="1900" b="1" dirty="0">
              <a:solidFill>
                <a:srgbClr val="FFC000"/>
              </a:solidFill>
            </a:endParaRPr>
          </a:p>
          <a:p>
            <a:pPr algn="ctr"/>
            <a:endParaRPr lang="en-US" sz="1900" b="1" dirty="0">
              <a:solidFill>
                <a:srgbClr val="FFC000"/>
              </a:solidFill>
            </a:endParaRPr>
          </a:p>
          <a:p>
            <a:pPr algn="ctr"/>
            <a:r>
              <a:rPr lang="en-US" sz="1900" b="1" dirty="0">
                <a:solidFill>
                  <a:srgbClr val="FFC000"/>
                </a:solidFill>
              </a:rPr>
              <a:t>Detector</a:t>
            </a:r>
          </a:p>
        </p:txBody>
      </p:sp>
    </p:spTree>
    <p:extLst>
      <p:ext uri="{BB962C8B-B14F-4D97-AF65-F5344CB8AC3E}">
        <p14:creationId xmlns:p14="http://schemas.microsoft.com/office/powerpoint/2010/main" val="357749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DAF336-D83C-4F42-A491-BEAB606F3DEF}"/>
              </a:ext>
            </a:extLst>
          </p:cNvPr>
          <p:cNvSpPr>
            <a:spLocks noGrp="1"/>
          </p:cNvSpPr>
          <p:nvPr>
            <p:ph type="title"/>
          </p:nvPr>
        </p:nvSpPr>
        <p:spPr>
          <a:xfrm>
            <a:off x="838200" y="365126"/>
            <a:ext cx="10515600" cy="607148"/>
          </a:xfrm>
        </p:spPr>
        <p:txBody>
          <a:bodyPr>
            <a:normAutofit fontScale="90000"/>
          </a:bodyPr>
          <a:lstStyle/>
          <a:p>
            <a:r>
              <a:rPr lang="en-US" dirty="0"/>
              <a:t>Other details</a:t>
            </a:r>
          </a:p>
        </p:txBody>
      </p:sp>
      <p:sp>
        <p:nvSpPr>
          <p:cNvPr id="6" name="Slide Number Placeholder 5">
            <a:extLst>
              <a:ext uri="{FF2B5EF4-FFF2-40B4-BE49-F238E27FC236}">
                <a16:creationId xmlns:a16="http://schemas.microsoft.com/office/drawing/2014/main" id="{1D6152C7-0865-44B1-9E7F-CE20DB5C41AE}"/>
              </a:ext>
            </a:extLst>
          </p:cNvPr>
          <p:cNvSpPr>
            <a:spLocks noGrp="1"/>
          </p:cNvSpPr>
          <p:nvPr>
            <p:ph type="sldNum" sz="quarter" idx="12"/>
          </p:nvPr>
        </p:nvSpPr>
        <p:spPr/>
        <p:txBody>
          <a:bodyPr/>
          <a:lstStyle/>
          <a:p>
            <a:fld id="{7CFE6CC8-4FCB-4447-B7FB-95072E673B49}" type="slidenum">
              <a:rPr lang="en-US" smtClean="0"/>
              <a:t>23</a:t>
            </a:fld>
            <a:endParaRPr lang="en-US"/>
          </a:p>
        </p:txBody>
      </p:sp>
      <p:sp>
        <p:nvSpPr>
          <p:cNvPr id="8" name="Content Placeholder 7">
            <a:extLst>
              <a:ext uri="{FF2B5EF4-FFF2-40B4-BE49-F238E27FC236}">
                <a16:creationId xmlns:a16="http://schemas.microsoft.com/office/drawing/2014/main" id="{2C33300A-7B9F-4CF7-A31A-C636AFC42036}"/>
              </a:ext>
            </a:extLst>
          </p:cNvPr>
          <p:cNvSpPr>
            <a:spLocks noGrp="1"/>
          </p:cNvSpPr>
          <p:nvPr>
            <p:ph idx="1"/>
          </p:nvPr>
        </p:nvSpPr>
        <p:spPr>
          <a:xfrm>
            <a:off x="838200" y="1191237"/>
            <a:ext cx="10515600" cy="4985726"/>
          </a:xfrm>
        </p:spPr>
        <p:txBody>
          <a:bodyPr>
            <a:normAutofit/>
          </a:bodyPr>
          <a:lstStyle/>
          <a:p>
            <a:r>
              <a:rPr lang="en-US" dirty="0"/>
              <a:t>Sample biweekly meeting agenda</a:t>
            </a:r>
          </a:p>
          <a:p>
            <a:pPr lvl="1"/>
            <a:r>
              <a:rPr lang="en-US" dirty="0"/>
              <a:t>Design teams status reports</a:t>
            </a:r>
          </a:p>
          <a:p>
            <a:pPr lvl="2"/>
            <a:r>
              <a:rPr lang="en-US" dirty="0"/>
              <a:t>Progress toward deliverables (i.e., Ash River test, load test at SURF, models on EDMS, </a:t>
            </a:r>
            <a:r>
              <a:rPr lang="en-US" dirty="0" err="1"/>
              <a:t>etc</a:t>
            </a:r>
            <a:r>
              <a:rPr lang="en-US" dirty="0"/>
              <a:t>)</a:t>
            </a:r>
          </a:p>
          <a:p>
            <a:pPr lvl="2"/>
            <a:r>
              <a:rPr lang="en-US" dirty="0"/>
              <a:t>Resource planning</a:t>
            </a:r>
          </a:p>
          <a:p>
            <a:pPr lvl="2"/>
            <a:r>
              <a:rPr lang="en-US" dirty="0"/>
              <a:t>Interfaces with other teams</a:t>
            </a:r>
          </a:p>
          <a:p>
            <a:pPr lvl="1"/>
            <a:r>
              <a:rPr lang="en-US" dirty="0"/>
              <a:t>Interface teams status reports</a:t>
            </a:r>
          </a:p>
          <a:p>
            <a:pPr lvl="2"/>
            <a:r>
              <a:rPr lang="en-US" dirty="0"/>
              <a:t>..</a:t>
            </a:r>
          </a:p>
          <a:p>
            <a:pPr lvl="2"/>
            <a:r>
              <a:rPr lang="en-US" dirty="0"/>
              <a:t>Update on interface drawings</a:t>
            </a:r>
          </a:p>
          <a:p>
            <a:pPr lvl="1"/>
            <a:r>
              <a:rPr lang="en-US" dirty="0"/>
              <a:t>Other reports:  Logistics, others?</a:t>
            </a:r>
          </a:p>
          <a:p>
            <a:r>
              <a:rPr lang="en-US" dirty="0"/>
              <a:t>Meeting frequency: 2x / month</a:t>
            </a:r>
          </a:p>
          <a:p>
            <a:r>
              <a:rPr lang="en-US" dirty="0"/>
              <a:t> </a:t>
            </a:r>
          </a:p>
        </p:txBody>
      </p:sp>
    </p:spTree>
    <p:extLst>
      <p:ext uri="{BB962C8B-B14F-4D97-AF65-F5344CB8AC3E}">
        <p14:creationId xmlns:p14="http://schemas.microsoft.com/office/powerpoint/2010/main" val="18667698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7E2CAA-07EE-418F-BA5C-0317CC0B608C}"/>
              </a:ext>
            </a:extLst>
          </p:cNvPr>
          <p:cNvSpPr>
            <a:spLocks noGrp="1"/>
          </p:cNvSpPr>
          <p:nvPr>
            <p:ph type="title"/>
          </p:nvPr>
        </p:nvSpPr>
        <p:spPr>
          <a:xfrm>
            <a:off x="838200" y="365125"/>
            <a:ext cx="10515600" cy="648129"/>
          </a:xfrm>
        </p:spPr>
        <p:txBody>
          <a:bodyPr>
            <a:normAutofit fontScale="90000"/>
          </a:bodyPr>
          <a:lstStyle/>
          <a:p>
            <a:r>
              <a:rPr lang="en-US" dirty="0"/>
              <a:t>CERN meeting Nov 18</a:t>
            </a:r>
          </a:p>
        </p:txBody>
      </p:sp>
      <p:sp>
        <p:nvSpPr>
          <p:cNvPr id="6" name="Content Placeholder 5">
            <a:extLst>
              <a:ext uri="{FF2B5EF4-FFF2-40B4-BE49-F238E27FC236}">
                <a16:creationId xmlns:a16="http://schemas.microsoft.com/office/drawing/2014/main" id="{B325DEFF-DAFB-4A18-909D-8A2C6D85ADFA}"/>
              </a:ext>
            </a:extLst>
          </p:cNvPr>
          <p:cNvSpPr>
            <a:spLocks noGrp="1"/>
          </p:cNvSpPr>
          <p:nvPr>
            <p:ph idx="1"/>
          </p:nvPr>
        </p:nvSpPr>
        <p:spPr>
          <a:xfrm>
            <a:off x="838200" y="1070919"/>
            <a:ext cx="10515600" cy="5106044"/>
          </a:xfrm>
        </p:spPr>
        <p:txBody>
          <a:bodyPr>
            <a:normAutofit fontScale="40000" lnSpcReduction="20000"/>
          </a:bodyPr>
          <a:lstStyle/>
          <a:p>
            <a:pPr marL="0" indent="0">
              <a:buNone/>
            </a:pPr>
            <a:r>
              <a:rPr lang="en-US" b="1" dirty="0"/>
              <a:t>Proposed participants:</a:t>
            </a:r>
            <a:r>
              <a:rPr lang="en-US" dirty="0"/>
              <a:t>  Jack Fowler, Marzio Nessi, Eric James, Dimitar Mladenov, Justin Freitag, Kyle Zeug, Steve </a:t>
            </a:r>
            <a:r>
              <a:rPr lang="en-US" dirty="0" err="1"/>
              <a:t>Kettell</a:t>
            </a:r>
            <a:r>
              <a:rPr lang="en-US" dirty="0"/>
              <a:t>, Jolie Macier, Olga Beltramello</a:t>
            </a:r>
          </a:p>
          <a:p>
            <a:pPr marL="0" indent="0">
              <a:buNone/>
            </a:pPr>
            <a:endParaRPr lang="en-US" dirty="0"/>
          </a:p>
          <a:p>
            <a:pPr marL="0" indent="0">
              <a:buNone/>
            </a:pPr>
            <a:r>
              <a:rPr lang="en-US" b="1" dirty="0"/>
              <a:t>Day 1 – Jack and Jolie to coordinate </a:t>
            </a:r>
          </a:p>
          <a:p>
            <a:pPr lvl="0"/>
            <a:r>
              <a:rPr lang="en-US" dirty="0"/>
              <a:t>Review design scope responsibilities assigned for detector, installation, facility.  Identify scope gaps</a:t>
            </a:r>
          </a:p>
          <a:p>
            <a:pPr lvl="0"/>
            <a:r>
              <a:rPr lang="en-US" dirty="0"/>
              <a:t>Prioritize and assign responsibilities and resources</a:t>
            </a:r>
          </a:p>
          <a:p>
            <a:pPr lvl="0"/>
            <a:r>
              <a:rPr lang="en-US" dirty="0"/>
              <a:t>Develop design plan with resources including procurements and scheduling.  What is needed at CD-2/3?  (</a:t>
            </a:r>
            <a:r>
              <a:rPr lang="en-US" strike="sngStrike" dirty="0"/>
              <a:t>April</a:t>
            </a:r>
            <a:r>
              <a:rPr lang="en-US" dirty="0"/>
              <a:t> Oct 2020)</a:t>
            </a:r>
          </a:p>
          <a:p>
            <a:pPr lvl="0"/>
            <a:r>
              <a:rPr lang="en-US" dirty="0" err="1"/>
              <a:t>ProtoDUNE</a:t>
            </a:r>
            <a:r>
              <a:rPr lang="en-US" dirty="0"/>
              <a:t> II in EHN1</a:t>
            </a:r>
          </a:p>
          <a:p>
            <a:pPr marL="0" indent="0">
              <a:buNone/>
            </a:pPr>
            <a:r>
              <a:rPr lang="en-US" b="1" dirty="0"/>
              <a:t>Day 2 – Dimitar, Justin, Kyle</a:t>
            </a:r>
          </a:p>
          <a:p>
            <a:pPr lvl="0"/>
            <a:r>
              <a:rPr lang="en-US" dirty="0"/>
              <a:t>Determine model formats from all sources, their deliverables and coordinate systems</a:t>
            </a:r>
          </a:p>
          <a:p>
            <a:pPr lvl="0"/>
            <a:r>
              <a:rPr lang="en-US" dirty="0"/>
              <a:t>Interface documentation – text or drawing or both</a:t>
            </a:r>
          </a:p>
          <a:p>
            <a:pPr lvl="0"/>
            <a:r>
              <a:rPr lang="en-US" dirty="0"/>
              <a:t>Establish control/critical dimensions</a:t>
            </a:r>
          </a:p>
          <a:p>
            <a:pPr marL="0" indent="0">
              <a:buNone/>
            </a:pPr>
            <a:r>
              <a:rPr lang="en-US" b="1" dirty="0"/>
              <a:t>Day 3 – Jack </a:t>
            </a:r>
          </a:p>
          <a:p>
            <a:pPr lvl="0"/>
            <a:r>
              <a:rPr lang="en-US" dirty="0"/>
              <a:t>Design and analysis documentation – Steve</a:t>
            </a:r>
          </a:p>
          <a:p>
            <a:pPr lvl="0"/>
            <a:r>
              <a:rPr lang="en-US" dirty="0"/>
              <a:t>Safety files, documentation and compliance office coordination - Olga</a:t>
            </a:r>
          </a:p>
          <a:p>
            <a:pPr lvl="0"/>
            <a:r>
              <a:rPr lang="en-US" dirty="0"/>
              <a:t>Design reviews – Jack, Steve, Olga, Marzio</a:t>
            </a:r>
          </a:p>
          <a:p>
            <a:pPr lvl="0"/>
            <a:r>
              <a:rPr lang="en-US" dirty="0"/>
              <a:t>EDMS coordination</a:t>
            </a:r>
          </a:p>
          <a:p>
            <a:pPr lvl="0"/>
            <a:r>
              <a:rPr lang="en-US" dirty="0"/>
              <a:t>Visit </a:t>
            </a:r>
            <a:r>
              <a:rPr lang="en-US" dirty="0" err="1"/>
              <a:t>ProtoDUNE</a:t>
            </a:r>
            <a:r>
              <a:rPr lang="en-US" dirty="0"/>
              <a:t> – need to coordinate</a:t>
            </a:r>
          </a:p>
          <a:p>
            <a:pPr marL="0" lvl="0" indent="0">
              <a:buNone/>
            </a:pPr>
            <a:r>
              <a:rPr lang="en-US" b="1" dirty="0"/>
              <a:t>Other items</a:t>
            </a:r>
          </a:p>
          <a:p>
            <a:pPr lvl="0"/>
            <a:r>
              <a:rPr lang="en-US" dirty="0"/>
              <a:t>Agenda Feb meeting</a:t>
            </a:r>
          </a:p>
          <a:p>
            <a:pPr lvl="0"/>
            <a:r>
              <a:rPr lang="en-US" dirty="0"/>
              <a:t>Interviews : EDMS and Safety compliance</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C5F77CA3-4F44-4DF5-AB6A-A55F4827D5AB}"/>
              </a:ext>
            </a:extLst>
          </p:cNvPr>
          <p:cNvSpPr>
            <a:spLocks noGrp="1"/>
          </p:cNvSpPr>
          <p:nvPr>
            <p:ph type="sldNum" sz="quarter" idx="12"/>
          </p:nvPr>
        </p:nvSpPr>
        <p:spPr/>
        <p:txBody>
          <a:bodyPr/>
          <a:lstStyle/>
          <a:p>
            <a:fld id="{7CFE6CC8-4FCB-4447-B7FB-95072E673B49}" type="slidenum">
              <a:rPr lang="en-US" smtClean="0"/>
              <a:t>24</a:t>
            </a:fld>
            <a:endParaRPr lang="en-US"/>
          </a:p>
        </p:txBody>
      </p:sp>
    </p:spTree>
    <p:extLst>
      <p:ext uri="{BB962C8B-B14F-4D97-AF65-F5344CB8AC3E}">
        <p14:creationId xmlns:p14="http://schemas.microsoft.com/office/powerpoint/2010/main" val="2447171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DAF336-D83C-4F42-A491-BEAB606F3DEF}"/>
              </a:ext>
            </a:extLst>
          </p:cNvPr>
          <p:cNvSpPr>
            <a:spLocks noGrp="1"/>
          </p:cNvSpPr>
          <p:nvPr>
            <p:ph type="title"/>
          </p:nvPr>
        </p:nvSpPr>
        <p:spPr>
          <a:xfrm>
            <a:off x="838200" y="365126"/>
            <a:ext cx="10515600" cy="607148"/>
          </a:xfrm>
        </p:spPr>
        <p:txBody>
          <a:bodyPr>
            <a:normAutofit fontScale="90000"/>
          </a:bodyPr>
          <a:lstStyle/>
          <a:p>
            <a:endParaRPr lang="en-US" dirty="0"/>
          </a:p>
        </p:txBody>
      </p:sp>
      <p:sp>
        <p:nvSpPr>
          <p:cNvPr id="5" name="Content Placeholder 4">
            <a:extLst>
              <a:ext uri="{FF2B5EF4-FFF2-40B4-BE49-F238E27FC236}">
                <a16:creationId xmlns:a16="http://schemas.microsoft.com/office/drawing/2014/main" id="{02466522-BE28-432D-B0EF-1E71DF5624FB}"/>
              </a:ext>
            </a:extLst>
          </p:cNvPr>
          <p:cNvSpPr>
            <a:spLocks noGrp="1"/>
          </p:cNvSpPr>
          <p:nvPr>
            <p:ph idx="1"/>
          </p:nvPr>
        </p:nvSpPr>
        <p:spPr>
          <a:xfrm>
            <a:off x="838200" y="1215342"/>
            <a:ext cx="10515600" cy="4961621"/>
          </a:xfrm>
        </p:spPr>
        <p:txBody>
          <a:bodyPr/>
          <a:lstStyle/>
          <a:p>
            <a:endParaRPr lang="en-US" dirty="0"/>
          </a:p>
        </p:txBody>
      </p:sp>
      <p:sp>
        <p:nvSpPr>
          <p:cNvPr id="6" name="Slide Number Placeholder 5">
            <a:extLst>
              <a:ext uri="{FF2B5EF4-FFF2-40B4-BE49-F238E27FC236}">
                <a16:creationId xmlns:a16="http://schemas.microsoft.com/office/drawing/2014/main" id="{1D6152C7-0865-44B1-9E7F-CE20DB5C41AE}"/>
              </a:ext>
            </a:extLst>
          </p:cNvPr>
          <p:cNvSpPr>
            <a:spLocks noGrp="1"/>
          </p:cNvSpPr>
          <p:nvPr>
            <p:ph type="sldNum" sz="quarter" idx="12"/>
          </p:nvPr>
        </p:nvSpPr>
        <p:spPr/>
        <p:txBody>
          <a:bodyPr/>
          <a:lstStyle/>
          <a:p>
            <a:fld id="{7CFE6CC8-4FCB-4447-B7FB-95072E673B49}" type="slidenum">
              <a:rPr lang="en-US" smtClean="0"/>
              <a:t>25</a:t>
            </a:fld>
            <a:endParaRPr lang="en-US"/>
          </a:p>
        </p:txBody>
      </p:sp>
    </p:spTree>
    <p:extLst>
      <p:ext uri="{BB962C8B-B14F-4D97-AF65-F5344CB8AC3E}">
        <p14:creationId xmlns:p14="http://schemas.microsoft.com/office/powerpoint/2010/main" val="1905503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7E2CAA-07EE-418F-BA5C-0317CC0B608C}"/>
              </a:ext>
            </a:extLst>
          </p:cNvPr>
          <p:cNvSpPr>
            <a:spLocks noGrp="1"/>
          </p:cNvSpPr>
          <p:nvPr>
            <p:ph type="title"/>
          </p:nvPr>
        </p:nvSpPr>
        <p:spPr>
          <a:xfrm>
            <a:off x="838200" y="365125"/>
            <a:ext cx="10515600" cy="648129"/>
          </a:xfrm>
        </p:spPr>
        <p:txBody>
          <a:bodyPr>
            <a:normAutofit fontScale="90000"/>
          </a:bodyPr>
          <a:lstStyle/>
          <a:p>
            <a:r>
              <a:rPr lang="en-US" dirty="0"/>
              <a:t>CERN meeting Nov 19</a:t>
            </a:r>
          </a:p>
        </p:txBody>
      </p:sp>
      <p:sp>
        <p:nvSpPr>
          <p:cNvPr id="6" name="Content Placeholder 5">
            <a:extLst>
              <a:ext uri="{FF2B5EF4-FFF2-40B4-BE49-F238E27FC236}">
                <a16:creationId xmlns:a16="http://schemas.microsoft.com/office/drawing/2014/main" id="{B325DEFF-DAFB-4A18-909D-8A2C6D85ADFA}"/>
              </a:ext>
            </a:extLst>
          </p:cNvPr>
          <p:cNvSpPr>
            <a:spLocks noGrp="1"/>
          </p:cNvSpPr>
          <p:nvPr>
            <p:ph idx="1"/>
          </p:nvPr>
        </p:nvSpPr>
        <p:spPr>
          <a:xfrm>
            <a:off x="838200" y="1070919"/>
            <a:ext cx="10515600" cy="5106044"/>
          </a:xfrm>
        </p:spPr>
        <p:txBody>
          <a:bodyPr>
            <a:normAutofit fontScale="85000" lnSpcReduction="20000"/>
          </a:bodyPr>
          <a:lstStyle/>
          <a:p>
            <a:r>
              <a:rPr lang="en-US" b="1" dirty="0"/>
              <a:t>19 November 2019, 0830 - 1200</a:t>
            </a:r>
            <a:endParaRPr lang="en-US" dirty="0"/>
          </a:p>
          <a:p>
            <a:r>
              <a:rPr lang="en-US" dirty="0"/>
              <a:t>Participants: Dimitar, Kyle, Justin, Jack, designers as needed</a:t>
            </a:r>
          </a:p>
          <a:p>
            <a:r>
              <a:rPr lang="en-US" dirty="0"/>
              <a:t>Engineering Planning</a:t>
            </a:r>
          </a:p>
          <a:p>
            <a:pPr lvl="0" fontAlgn="ctr"/>
            <a:r>
              <a:rPr lang="en-US" dirty="0"/>
              <a:t>Determine model formats from all sources, their deliverables and coordinate systems</a:t>
            </a:r>
          </a:p>
          <a:p>
            <a:pPr lvl="0" fontAlgn="ctr"/>
            <a:r>
              <a:rPr lang="en-US" dirty="0"/>
              <a:t>Interface documentation – text or drawing or both</a:t>
            </a:r>
          </a:p>
          <a:p>
            <a:pPr lvl="0" fontAlgn="ctr"/>
            <a:r>
              <a:rPr lang="en-US" dirty="0"/>
              <a:t>Establish control/critical dimensions</a:t>
            </a:r>
          </a:p>
          <a:p>
            <a:pPr lvl="0" fontAlgn="ctr"/>
            <a:r>
              <a:rPr lang="en-US" dirty="0"/>
              <a:t>DUNE interface drawings</a:t>
            </a:r>
          </a:p>
          <a:p>
            <a:pPr marL="0" indent="0" fontAlgn="ctr">
              <a:buNone/>
            </a:pPr>
            <a:endParaRPr lang="en-US" dirty="0"/>
          </a:p>
          <a:p>
            <a:r>
              <a:rPr lang="en-US" dirty="0">
                <a:solidFill>
                  <a:srgbClr val="FF0000"/>
                </a:solidFill>
              </a:rPr>
              <a:t>Assignment to Justin, Kyle:  Bring list of models (inputs); determine translation strategy - all</a:t>
            </a:r>
          </a:p>
          <a:p>
            <a:r>
              <a:rPr lang="en-US" dirty="0">
                <a:solidFill>
                  <a:srgbClr val="FF0000"/>
                </a:solidFill>
              </a:rPr>
              <a:t>Assignment to all : have all interface/control/envelope drawings available for review by team</a:t>
            </a:r>
          </a:p>
          <a:p>
            <a:r>
              <a:rPr lang="en-US" dirty="0">
                <a:solidFill>
                  <a:srgbClr val="FF0000"/>
                </a:solidFill>
              </a:rPr>
              <a:t>Attach or upload document to </a:t>
            </a:r>
            <a:r>
              <a:rPr lang="en-US" dirty="0">
                <a:solidFill>
                  <a:srgbClr val="FF0000"/>
                </a:solidFill>
                <a:hlinkClick r:id="rId2"/>
              </a:rPr>
              <a:t>https://edms.cern.ch/project/CERN-0000202906</a:t>
            </a:r>
            <a:endParaRPr lang="en-US" dirty="0">
              <a:solidFill>
                <a:srgbClr val="FF0000"/>
              </a:solidFill>
            </a:endParaRP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C5F77CA3-4F44-4DF5-AB6A-A55F4827D5AB}"/>
              </a:ext>
            </a:extLst>
          </p:cNvPr>
          <p:cNvSpPr>
            <a:spLocks noGrp="1"/>
          </p:cNvSpPr>
          <p:nvPr>
            <p:ph type="sldNum" sz="quarter" idx="12"/>
          </p:nvPr>
        </p:nvSpPr>
        <p:spPr/>
        <p:txBody>
          <a:bodyPr/>
          <a:lstStyle/>
          <a:p>
            <a:fld id="{7CFE6CC8-4FCB-4447-B7FB-95072E673B49}" type="slidenum">
              <a:rPr lang="en-US" smtClean="0"/>
              <a:t>3</a:t>
            </a:fld>
            <a:endParaRPr lang="en-US"/>
          </a:p>
        </p:txBody>
      </p:sp>
    </p:spTree>
    <p:extLst>
      <p:ext uri="{BB962C8B-B14F-4D97-AF65-F5344CB8AC3E}">
        <p14:creationId xmlns:p14="http://schemas.microsoft.com/office/powerpoint/2010/main" val="3483019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7E2CAA-07EE-418F-BA5C-0317CC0B608C}"/>
              </a:ext>
            </a:extLst>
          </p:cNvPr>
          <p:cNvSpPr>
            <a:spLocks noGrp="1"/>
          </p:cNvSpPr>
          <p:nvPr>
            <p:ph type="title"/>
          </p:nvPr>
        </p:nvSpPr>
        <p:spPr>
          <a:xfrm>
            <a:off x="838200" y="365125"/>
            <a:ext cx="10515600" cy="648129"/>
          </a:xfrm>
        </p:spPr>
        <p:txBody>
          <a:bodyPr>
            <a:normAutofit fontScale="90000"/>
          </a:bodyPr>
          <a:lstStyle/>
          <a:p>
            <a:r>
              <a:rPr lang="en-US" dirty="0"/>
              <a:t>CERN meeting Nov 20</a:t>
            </a:r>
          </a:p>
        </p:txBody>
      </p:sp>
      <p:sp>
        <p:nvSpPr>
          <p:cNvPr id="6" name="Content Placeholder 5">
            <a:extLst>
              <a:ext uri="{FF2B5EF4-FFF2-40B4-BE49-F238E27FC236}">
                <a16:creationId xmlns:a16="http://schemas.microsoft.com/office/drawing/2014/main" id="{B325DEFF-DAFB-4A18-909D-8A2C6D85ADFA}"/>
              </a:ext>
            </a:extLst>
          </p:cNvPr>
          <p:cNvSpPr>
            <a:spLocks noGrp="1"/>
          </p:cNvSpPr>
          <p:nvPr>
            <p:ph idx="1"/>
          </p:nvPr>
        </p:nvSpPr>
        <p:spPr>
          <a:xfrm>
            <a:off x="838200" y="1070919"/>
            <a:ext cx="10515600" cy="5106044"/>
          </a:xfrm>
        </p:spPr>
        <p:txBody>
          <a:bodyPr>
            <a:normAutofit fontScale="92500" lnSpcReduction="20000"/>
          </a:bodyPr>
          <a:lstStyle/>
          <a:p>
            <a:r>
              <a:rPr lang="en-US" b="1" dirty="0"/>
              <a:t>20 November 2019  0830 - 1200</a:t>
            </a:r>
            <a:endParaRPr lang="en-US" dirty="0"/>
          </a:p>
          <a:p>
            <a:r>
              <a:rPr lang="en-US" dirty="0"/>
              <a:t>Participants: Steve, Jack, Marzio, Jolie, Eric</a:t>
            </a:r>
          </a:p>
          <a:p>
            <a:r>
              <a:rPr lang="en-US" dirty="0"/>
              <a:t>Review Office Planning </a:t>
            </a:r>
          </a:p>
          <a:p>
            <a:r>
              <a:rPr lang="en-US" dirty="0"/>
              <a:t>Review revised design review document  EDMS 2173197</a:t>
            </a:r>
          </a:p>
          <a:p>
            <a:r>
              <a:rPr lang="en-US" dirty="0"/>
              <a:t>How to execute process; clarify oversight “review office” roles &amp; responsibilities EDMS documents 2093094, 2173000, 2216079, CERN-0000195184</a:t>
            </a:r>
          </a:p>
          <a:p>
            <a:r>
              <a:rPr lang="en-US" dirty="0"/>
              <a:t>Guidelines for reviewees to be included in the document (documentation required, deliverables, charge, </a:t>
            </a:r>
            <a:r>
              <a:rPr lang="en-US" dirty="0" err="1"/>
              <a:t>etc</a:t>
            </a:r>
            <a:r>
              <a:rPr lang="en-US" dirty="0"/>
              <a:t>)</a:t>
            </a:r>
          </a:p>
          <a:p>
            <a:r>
              <a:rPr lang="en-US" dirty="0"/>
              <a:t>Upcoming planned reviews &amp; coverage (design phase clarification)</a:t>
            </a:r>
          </a:p>
          <a:p>
            <a:r>
              <a:rPr lang="en-US" dirty="0"/>
              <a:t>Role of compliance office (&amp; timing for involvement)</a:t>
            </a:r>
          </a:p>
          <a:p>
            <a:r>
              <a:rPr lang="en-US" dirty="0"/>
              <a:t>Role of FD engineers</a:t>
            </a:r>
          </a:p>
          <a:p>
            <a:r>
              <a:rPr lang="en-US" dirty="0"/>
              <a:t>Role of ESH, QA</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C5F77CA3-4F44-4DF5-AB6A-A55F4827D5AB}"/>
              </a:ext>
            </a:extLst>
          </p:cNvPr>
          <p:cNvSpPr>
            <a:spLocks noGrp="1"/>
          </p:cNvSpPr>
          <p:nvPr>
            <p:ph type="sldNum" sz="quarter" idx="12"/>
          </p:nvPr>
        </p:nvSpPr>
        <p:spPr/>
        <p:txBody>
          <a:bodyPr/>
          <a:lstStyle/>
          <a:p>
            <a:fld id="{7CFE6CC8-4FCB-4447-B7FB-95072E673B49}" type="slidenum">
              <a:rPr lang="en-US" smtClean="0"/>
              <a:t>4</a:t>
            </a:fld>
            <a:endParaRPr lang="en-US"/>
          </a:p>
        </p:txBody>
      </p:sp>
    </p:spTree>
    <p:extLst>
      <p:ext uri="{BB962C8B-B14F-4D97-AF65-F5344CB8AC3E}">
        <p14:creationId xmlns:p14="http://schemas.microsoft.com/office/powerpoint/2010/main" val="1991917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7E2CAA-07EE-418F-BA5C-0317CC0B608C}"/>
              </a:ext>
            </a:extLst>
          </p:cNvPr>
          <p:cNvSpPr>
            <a:spLocks noGrp="1"/>
          </p:cNvSpPr>
          <p:nvPr>
            <p:ph type="title"/>
          </p:nvPr>
        </p:nvSpPr>
        <p:spPr>
          <a:xfrm>
            <a:off x="838200" y="365125"/>
            <a:ext cx="10515600" cy="648129"/>
          </a:xfrm>
        </p:spPr>
        <p:txBody>
          <a:bodyPr>
            <a:normAutofit fontScale="90000"/>
          </a:bodyPr>
          <a:lstStyle/>
          <a:p>
            <a:r>
              <a:rPr lang="en-US" dirty="0"/>
              <a:t>CERN meeting Nov 20 </a:t>
            </a:r>
            <a:r>
              <a:rPr lang="en-US" dirty="0" err="1"/>
              <a:t>cont</a:t>
            </a:r>
            <a:endParaRPr lang="en-US" dirty="0"/>
          </a:p>
        </p:txBody>
      </p:sp>
      <p:sp>
        <p:nvSpPr>
          <p:cNvPr id="6" name="Content Placeholder 5">
            <a:extLst>
              <a:ext uri="{FF2B5EF4-FFF2-40B4-BE49-F238E27FC236}">
                <a16:creationId xmlns:a16="http://schemas.microsoft.com/office/drawing/2014/main" id="{B325DEFF-DAFB-4A18-909D-8A2C6D85ADFA}"/>
              </a:ext>
            </a:extLst>
          </p:cNvPr>
          <p:cNvSpPr>
            <a:spLocks noGrp="1"/>
          </p:cNvSpPr>
          <p:nvPr>
            <p:ph idx="1"/>
          </p:nvPr>
        </p:nvSpPr>
        <p:spPr>
          <a:xfrm>
            <a:off x="838200" y="1070919"/>
            <a:ext cx="10515600" cy="5106044"/>
          </a:xfrm>
        </p:spPr>
        <p:txBody>
          <a:bodyPr>
            <a:normAutofit/>
          </a:bodyPr>
          <a:lstStyle/>
          <a:p>
            <a:pPr>
              <a:lnSpc>
                <a:spcPct val="70000"/>
              </a:lnSpc>
            </a:pPr>
            <a:r>
              <a:rPr lang="en-US" sz="2400" b="1" dirty="0"/>
              <a:t>20 November 2019  1330 - 1500</a:t>
            </a:r>
          </a:p>
          <a:p>
            <a:pPr>
              <a:lnSpc>
                <a:spcPct val="70000"/>
              </a:lnSpc>
            </a:pPr>
            <a:r>
              <a:rPr lang="en-US" sz="2400" dirty="0"/>
              <a:t>Participants: Steve, Jack, Olga, Marzio, Jolie, Eric</a:t>
            </a:r>
          </a:p>
          <a:p>
            <a:pPr>
              <a:lnSpc>
                <a:spcPct val="70000"/>
              </a:lnSpc>
            </a:pPr>
            <a:r>
              <a:rPr lang="en-US" sz="2400" dirty="0"/>
              <a:t>Safety and Compliance Integrated Project office </a:t>
            </a:r>
          </a:p>
          <a:p>
            <a:pPr>
              <a:lnSpc>
                <a:spcPct val="70000"/>
              </a:lnSpc>
            </a:pPr>
            <a:r>
              <a:rPr lang="en-US" sz="2400" dirty="0"/>
              <a:t>Clarify guidance for design review preparation</a:t>
            </a:r>
          </a:p>
          <a:p>
            <a:pPr>
              <a:lnSpc>
                <a:spcPct val="70000"/>
              </a:lnSpc>
            </a:pPr>
            <a:r>
              <a:rPr lang="en-US" sz="2400" dirty="0"/>
              <a:t>Please review the documents below before attending</a:t>
            </a:r>
          </a:p>
          <a:p>
            <a:pPr lvl="1">
              <a:lnSpc>
                <a:spcPct val="70000"/>
              </a:lnSpc>
            </a:pPr>
            <a:r>
              <a:rPr lang="en-US" sz="2000" dirty="0"/>
              <a:t>Structural analysis guideline – Olga   EDMS 2172998</a:t>
            </a:r>
          </a:p>
          <a:p>
            <a:pPr lvl="1">
              <a:lnSpc>
                <a:spcPct val="70000"/>
              </a:lnSpc>
            </a:pPr>
            <a:r>
              <a:rPr lang="en-US" sz="2000" dirty="0" err="1"/>
              <a:t>Farshid’s</a:t>
            </a:r>
            <a:r>
              <a:rPr lang="en-US" sz="2000" dirty="0"/>
              <a:t> document – status? who owns this now?  EDMS 2142687</a:t>
            </a:r>
          </a:p>
          <a:p>
            <a:pPr lvl="1">
              <a:lnSpc>
                <a:spcPct val="70000"/>
              </a:lnSpc>
            </a:pPr>
            <a:r>
              <a:rPr lang="en-US" sz="2000" dirty="0"/>
              <a:t>Electrical document – Terri  EDMS 2159583</a:t>
            </a:r>
          </a:p>
          <a:p>
            <a:pPr>
              <a:lnSpc>
                <a:spcPct val="70000"/>
              </a:lnSpc>
            </a:pPr>
            <a:r>
              <a:rPr lang="en-US" sz="2400" dirty="0"/>
              <a:t>Goals</a:t>
            </a:r>
          </a:p>
          <a:p>
            <a:pPr lvl="1">
              <a:lnSpc>
                <a:spcPct val="70000"/>
              </a:lnSpc>
            </a:pPr>
            <a:r>
              <a:rPr lang="en-US" sz="2000" dirty="0"/>
              <a:t>Notification list for reviews</a:t>
            </a:r>
          </a:p>
          <a:p>
            <a:pPr lvl="1">
              <a:lnSpc>
                <a:spcPct val="70000"/>
              </a:lnSpc>
            </a:pPr>
            <a:r>
              <a:rPr lang="en-US" sz="2000" dirty="0"/>
              <a:t>Consolidate &amp; centralize information (what are/aren’t we using (obsolete what we’re not using))</a:t>
            </a:r>
          </a:p>
          <a:p>
            <a:pPr lvl="1">
              <a:lnSpc>
                <a:spcPct val="70000"/>
              </a:lnSpc>
            </a:pPr>
            <a:r>
              <a:rPr lang="en-US" sz="2000" dirty="0"/>
              <a:t>Integrate these items into the JPO review document</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C5F77CA3-4F44-4DF5-AB6A-A55F4827D5AB}"/>
              </a:ext>
            </a:extLst>
          </p:cNvPr>
          <p:cNvSpPr>
            <a:spLocks noGrp="1"/>
          </p:cNvSpPr>
          <p:nvPr>
            <p:ph type="sldNum" sz="quarter" idx="12"/>
          </p:nvPr>
        </p:nvSpPr>
        <p:spPr/>
        <p:txBody>
          <a:bodyPr/>
          <a:lstStyle/>
          <a:p>
            <a:fld id="{7CFE6CC8-4FCB-4447-B7FB-95072E673B49}" type="slidenum">
              <a:rPr lang="en-US" smtClean="0"/>
              <a:t>5</a:t>
            </a:fld>
            <a:endParaRPr lang="en-US"/>
          </a:p>
        </p:txBody>
      </p:sp>
    </p:spTree>
    <p:extLst>
      <p:ext uri="{BB962C8B-B14F-4D97-AF65-F5344CB8AC3E}">
        <p14:creationId xmlns:p14="http://schemas.microsoft.com/office/powerpoint/2010/main" val="3288521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DAF336-D83C-4F42-A491-BEAB606F3DEF}"/>
              </a:ext>
            </a:extLst>
          </p:cNvPr>
          <p:cNvSpPr>
            <a:spLocks noGrp="1"/>
          </p:cNvSpPr>
          <p:nvPr>
            <p:ph type="title"/>
          </p:nvPr>
        </p:nvSpPr>
        <p:spPr>
          <a:xfrm>
            <a:off x="838200" y="365126"/>
            <a:ext cx="10515600" cy="607148"/>
          </a:xfrm>
        </p:spPr>
        <p:txBody>
          <a:bodyPr>
            <a:normAutofit fontScale="90000"/>
          </a:bodyPr>
          <a:lstStyle/>
          <a:p>
            <a:r>
              <a:rPr lang="en-US" dirty="0"/>
              <a:t>Goals for today</a:t>
            </a:r>
          </a:p>
        </p:txBody>
      </p:sp>
      <p:sp>
        <p:nvSpPr>
          <p:cNvPr id="5" name="Content Placeholder 4">
            <a:extLst>
              <a:ext uri="{FF2B5EF4-FFF2-40B4-BE49-F238E27FC236}">
                <a16:creationId xmlns:a16="http://schemas.microsoft.com/office/drawing/2014/main" id="{02466522-BE28-432D-B0EF-1E71DF5624FB}"/>
              </a:ext>
            </a:extLst>
          </p:cNvPr>
          <p:cNvSpPr>
            <a:spLocks noGrp="1"/>
          </p:cNvSpPr>
          <p:nvPr>
            <p:ph idx="1"/>
          </p:nvPr>
        </p:nvSpPr>
        <p:spPr>
          <a:xfrm>
            <a:off x="838200" y="1215342"/>
            <a:ext cx="10515600" cy="4961621"/>
          </a:xfrm>
        </p:spPr>
        <p:txBody>
          <a:bodyPr/>
          <a:lstStyle/>
          <a:p>
            <a:r>
              <a:rPr lang="en-US" dirty="0"/>
              <a:t>Discuss plans for engineering oversight for post CF work at FS</a:t>
            </a:r>
          </a:p>
          <a:p>
            <a:r>
              <a:rPr lang="en-US" dirty="0"/>
              <a:t>Agree on responsibilities for engineering coordinators and consortia technical leads</a:t>
            </a:r>
          </a:p>
          <a:p>
            <a:r>
              <a:rPr lang="en-US" dirty="0"/>
              <a:t>Agree on distinct project engineering roles: detector, installation and facility</a:t>
            </a:r>
          </a:p>
          <a:p>
            <a:r>
              <a:rPr lang="en-US" dirty="0"/>
              <a:t>Agree on scope for each of the 3 parts</a:t>
            </a:r>
          </a:p>
          <a:p>
            <a:r>
              <a:rPr lang="en-US" dirty="0"/>
              <a:t>Agree on next actions</a:t>
            </a:r>
          </a:p>
        </p:txBody>
      </p:sp>
      <p:sp>
        <p:nvSpPr>
          <p:cNvPr id="6" name="Slide Number Placeholder 5">
            <a:extLst>
              <a:ext uri="{FF2B5EF4-FFF2-40B4-BE49-F238E27FC236}">
                <a16:creationId xmlns:a16="http://schemas.microsoft.com/office/drawing/2014/main" id="{1D6152C7-0865-44B1-9E7F-CE20DB5C41AE}"/>
              </a:ext>
            </a:extLst>
          </p:cNvPr>
          <p:cNvSpPr>
            <a:spLocks noGrp="1"/>
          </p:cNvSpPr>
          <p:nvPr>
            <p:ph type="sldNum" sz="quarter" idx="12"/>
          </p:nvPr>
        </p:nvSpPr>
        <p:spPr/>
        <p:txBody>
          <a:bodyPr/>
          <a:lstStyle/>
          <a:p>
            <a:fld id="{7CFE6CC8-4FCB-4447-B7FB-95072E673B49}" type="slidenum">
              <a:rPr lang="en-US" smtClean="0"/>
              <a:t>6</a:t>
            </a:fld>
            <a:endParaRPr lang="en-US"/>
          </a:p>
        </p:txBody>
      </p:sp>
    </p:spTree>
    <p:extLst>
      <p:ext uri="{BB962C8B-B14F-4D97-AF65-F5344CB8AC3E}">
        <p14:creationId xmlns:p14="http://schemas.microsoft.com/office/powerpoint/2010/main" val="3474293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DAF336-D83C-4F42-A491-BEAB606F3DEF}"/>
              </a:ext>
            </a:extLst>
          </p:cNvPr>
          <p:cNvSpPr>
            <a:spLocks noGrp="1"/>
          </p:cNvSpPr>
          <p:nvPr>
            <p:ph type="title"/>
          </p:nvPr>
        </p:nvSpPr>
        <p:spPr>
          <a:xfrm>
            <a:off x="838200" y="365126"/>
            <a:ext cx="10515600" cy="607148"/>
          </a:xfrm>
        </p:spPr>
        <p:txBody>
          <a:bodyPr>
            <a:normAutofit fontScale="90000"/>
          </a:bodyPr>
          <a:lstStyle/>
          <a:p>
            <a:r>
              <a:rPr lang="en-US" dirty="0"/>
              <a:t>Integration engineering coordinators</a:t>
            </a:r>
          </a:p>
        </p:txBody>
      </p:sp>
      <p:sp>
        <p:nvSpPr>
          <p:cNvPr id="5" name="Content Placeholder 4">
            <a:extLst>
              <a:ext uri="{FF2B5EF4-FFF2-40B4-BE49-F238E27FC236}">
                <a16:creationId xmlns:a16="http://schemas.microsoft.com/office/drawing/2014/main" id="{02466522-BE28-432D-B0EF-1E71DF5624FB}"/>
              </a:ext>
            </a:extLst>
          </p:cNvPr>
          <p:cNvSpPr>
            <a:spLocks noGrp="1"/>
          </p:cNvSpPr>
          <p:nvPr>
            <p:ph idx="1"/>
          </p:nvPr>
        </p:nvSpPr>
        <p:spPr>
          <a:xfrm>
            <a:off x="838200" y="1215342"/>
            <a:ext cx="10515600" cy="4961621"/>
          </a:xfrm>
        </p:spPr>
        <p:txBody>
          <a:bodyPr/>
          <a:lstStyle/>
          <a:p>
            <a:r>
              <a:rPr lang="en-US" dirty="0"/>
              <a:t>Interface coordinators – detector (Zeug), installation (Freitag), facility (Fowler, Mladenov) infrastructure</a:t>
            </a:r>
          </a:p>
          <a:p>
            <a:r>
              <a:rPr lang="en-US" dirty="0"/>
              <a:t>Responsibilities</a:t>
            </a:r>
          </a:p>
          <a:p>
            <a:pPr lvl="1"/>
            <a:r>
              <a:rPr lang="en-US" dirty="0"/>
              <a:t>Oversight of the successful planning of deliverables of the elements in their purview to the FS</a:t>
            </a:r>
          </a:p>
          <a:p>
            <a:pPr lvl="1"/>
            <a:r>
              <a:rPr lang="en-US" dirty="0"/>
              <a:t>Oversight of the design of elements in their working group.  Includes assisting in the preparation for design reviews.</a:t>
            </a:r>
          </a:p>
          <a:p>
            <a:pPr lvl="1"/>
            <a:r>
              <a:rPr lang="en-US" dirty="0"/>
              <a:t>Oversight of all interfaces between elements within their working group and adjacent elements</a:t>
            </a:r>
          </a:p>
          <a:p>
            <a:pPr lvl="1"/>
            <a:r>
              <a:rPr lang="en-US" dirty="0"/>
              <a:t>Oversight and approval of drawings in their working group</a:t>
            </a:r>
          </a:p>
          <a:p>
            <a:pPr lvl="1"/>
            <a:r>
              <a:rPr lang="en-US" dirty="0"/>
              <a:t>Creation of documents or drawings to establish and control interfaces</a:t>
            </a:r>
          </a:p>
          <a:p>
            <a:pPr lvl="1"/>
            <a:r>
              <a:rPr lang="en-US" dirty="0"/>
              <a:t>Lead change efforts that may affect critical interfaces </a:t>
            </a:r>
          </a:p>
        </p:txBody>
      </p:sp>
      <p:sp>
        <p:nvSpPr>
          <p:cNvPr id="6" name="Slide Number Placeholder 5">
            <a:extLst>
              <a:ext uri="{FF2B5EF4-FFF2-40B4-BE49-F238E27FC236}">
                <a16:creationId xmlns:a16="http://schemas.microsoft.com/office/drawing/2014/main" id="{1D6152C7-0865-44B1-9E7F-CE20DB5C41AE}"/>
              </a:ext>
            </a:extLst>
          </p:cNvPr>
          <p:cNvSpPr>
            <a:spLocks noGrp="1"/>
          </p:cNvSpPr>
          <p:nvPr>
            <p:ph type="sldNum" sz="quarter" idx="12"/>
          </p:nvPr>
        </p:nvSpPr>
        <p:spPr/>
        <p:txBody>
          <a:bodyPr/>
          <a:lstStyle/>
          <a:p>
            <a:fld id="{7CFE6CC8-4FCB-4447-B7FB-95072E673B49}" type="slidenum">
              <a:rPr lang="en-US" smtClean="0"/>
              <a:t>7</a:t>
            </a:fld>
            <a:endParaRPr lang="en-US"/>
          </a:p>
        </p:txBody>
      </p:sp>
    </p:spTree>
    <p:extLst>
      <p:ext uri="{BB962C8B-B14F-4D97-AF65-F5344CB8AC3E}">
        <p14:creationId xmlns:p14="http://schemas.microsoft.com/office/powerpoint/2010/main" val="3677179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DAF336-D83C-4F42-A491-BEAB606F3DEF}"/>
              </a:ext>
            </a:extLst>
          </p:cNvPr>
          <p:cNvSpPr>
            <a:spLocks noGrp="1"/>
          </p:cNvSpPr>
          <p:nvPr>
            <p:ph type="title"/>
          </p:nvPr>
        </p:nvSpPr>
        <p:spPr>
          <a:xfrm>
            <a:off x="838200" y="365126"/>
            <a:ext cx="10515600" cy="607148"/>
          </a:xfrm>
        </p:spPr>
        <p:txBody>
          <a:bodyPr>
            <a:normAutofit fontScale="90000"/>
          </a:bodyPr>
          <a:lstStyle/>
          <a:p>
            <a:r>
              <a:rPr lang="en-US" dirty="0"/>
              <a:t>Consortia technical leads</a:t>
            </a:r>
          </a:p>
        </p:txBody>
      </p:sp>
      <p:sp>
        <p:nvSpPr>
          <p:cNvPr id="5" name="Content Placeholder 4">
            <a:extLst>
              <a:ext uri="{FF2B5EF4-FFF2-40B4-BE49-F238E27FC236}">
                <a16:creationId xmlns:a16="http://schemas.microsoft.com/office/drawing/2014/main" id="{02466522-BE28-432D-B0EF-1E71DF5624FB}"/>
              </a:ext>
            </a:extLst>
          </p:cNvPr>
          <p:cNvSpPr>
            <a:spLocks noGrp="1"/>
          </p:cNvSpPr>
          <p:nvPr>
            <p:ph idx="1"/>
          </p:nvPr>
        </p:nvSpPr>
        <p:spPr>
          <a:xfrm>
            <a:off x="838200" y="1215342"/>
            <a:ext cx="10515600" cy="4961621"/>
          </a:xfrm>
        </p:spPr>
        <p:txBody>
          <a:bodyPr/>
          <a:lstStyle/>
          <a:p>
            <a:r>
              <a:rPr lang="en-US" dirty="0"/>
              <a:t>Design lead engineers – CE, APA, HV, PD, DAQ, Cryogenics, Cryostat, Cold boxes, Electrical, Installation, CISC</a:t>
            </a:r>
          </a:p>
          <a:p>
            <a:r>
              <a:rPr lang="en-US" dirty="0"/>
              <a:t>Responsibilities</a:t>
            </a:r>
          </a:p>
          <a:p>
            <a:pPr lvl="1"/>
            <a:r>
              <a:rPr lang="en-US" dirty="0"/>
              <a:t>Interaction with the engineering coordinators to successfully provide consortia deliverables to the FS</a:t>
            </a:r>
          </a:p>
          <a:p>
            <a:pPr lvl="1"/>
            <a:r>
              <a:rPr lang="en-US" dirty="0"/>
              <a:t>Oversight or monitor of all design of elements within the consortia</a:t>
            </a:r>
          </a:p>
          <a:p>
            <a:pPr lvl="1"/>
            <a:r>
              <a:rPr lang="en-US" dirty="0"/>
              <a:t>Manage personnel available to accomplish designs within consortia</a:t>
            </a:r>
          </a:p>
          <a:p>
            <a:pPr lvl="1"/>
            <a:r>
              <a:rPr lang="en-US" dirty="0"/>
              <a:t>Review designs of adjacent elements that may effect their elements</a:t>
            </a:r>
          </a:p>
          <a:p>
            <a:pPr lvl="1"/>
            <a:r>
              <a:rPr lang="en-US" dirty="0"/>
              <a:t>Creation of documents or drawings for design of elements, analysis required. They should ultimately have approval responsibilities. </a:t>
            </a:r>
          </a:p>
          <a:p>
            <a:pPr lvl="1"/>
            <a:r>
              <a:rPr lang="en-US" dirty="0"/>
              <a:t>Lead design change efforts within the consortia</a:t>
            </a:r>
          </a:p>
          <a:p>
            <a:pPr lvl="1"/>
            <a:r>
              <a:rPr lang="en-US" dirty="0"/>
              <a:t>Negotiate with other technical leads to define interface boundaries</a:t>
            </a:r>
          </a:p>
          <a:p>
            <a:pPr marL="0" indent="0">
              <a:buNone/>
            </a:pPr>
            <a:endParaRPr lang="en-US" dirty="0"/>
          </a:p>
        </p:txBody>
      </p:sp>
      <p:sp>
        <p:nvSpPr>
          <p:cNvPr id="6" name="Slide Number Placeholder 5">
            <a:extLst>
              <a:ext uri="{FF2B5EF4-FFF2-40B4-BE49-F238E27FC236}">
                <a16:creationId xmlns:a16="http://schemas.microsoft.com/office/drawing/2014/main" id="{1D6152C7-0865-44B1-9E7F-CE20DB5C41AE}"/>
              </a:ext>
            </a:extLst>
          </p:cNvPr>
          <p:cNvSpPr>
            <a:spLocks noGrp="1"/>
          </p:cNvSpPr>
          <p:nvPr>
            <p:ph type="sldNum" sz="quarter" idx="12"/>
          </p:nvPr>
        </p:nvSpPr>
        <p:spPr/>
        <p:txBody>
          <a:bodyPr/>
          <a:lstStyle/>
          <a:p>
            <a:fld id="{7CFE6CC8-4FCB-4447-B7FB-95072E673B49}" type="slidenum">
              <a:rPr lang="en-US" smtClean="0"/>
              <a:t>8</a:t>
            </a:fld>
            <a:endParaRPr lang="en-US"/>
          </a:p>
        </p:txBody>
      </p:sp>
    </p:spTree>
    <p:extLst>
      <p:ext uri="{BB962C8B-B14F-4D97-AF65-F5344CB8AC3E}">
        <p14:creationId xmlns:p14="http://schemas.microsoft.com/office/powerpoint/2010/main" val="2514388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DAF336-D83C-4F42-A491-BEAB606F3DEF}"/>
              </a:ext>
            </a:extLst>
          </p:cNvPr>
          <p:cNvSpPr>
            <a:spLocks noGrp="1"/>
          </p:cNvSpPr>
          <p:nvPr>
            <p:ph type="title"/>
          </p:nvPr>
        </p:nvSpPr>
        <p:spPr>
          <a:xfrm>
            <a:off x="838200" y="365126"/>
            <a:ext cx="10515600" cy="607148"/>
          </a:xfrm>
        </p:spPr>
        <p:txBody>
          <a:bodyPr>
            <a:normAutofit fontScale="90000"/>
          </a:bodyPr>
          <a:lstStyle/>
          <a:p>
            <a:r>
              <a:rPr lang="en-US" dirty="0"/>
              <a:t>Detector engineering coordinator</a:t>
            </a:r>
          </a:p>
        </p:txBody>
      </p:sp>
      <p:sp>
        <p:nvSpPr>
          <p:cNvPr id="5" name="Content Placeholder 4">
            <a:extLst>
              <a:ext uri="{FF2B5EF4-FFF2-40B4-BE49-F238E27FC236}">
                <a16:creationId xmlns:a16="http://schemas.microsoft.com/office/drawing/2014/main" id="{02466522-BE28-432D-B0EF-1E71DF5624FB}"/>
              </a:ext>
            </a:extLst>
          </p:cNvPr>
          <p:cNvSpPr>
            <a:spLocks noGrp="1"/>
          </p:cNvSpPr>
          <p:nvPr>
            <p:ph idx="1"/>
          </p:nvPr>
        </p:nvSpPr>
        <p:spPr>
          <a:xfrm>
            <a:off x="838199" y="1215342"/>
            <a:ext cx="10772163" cy="4961621"/>
          </a:xfrm>
        </p:spPr>
        <p:txBody>
          <a:bodyPr>
            <a:normAutofit fontScale="92500" lnSpcReduction="20000"/>
          </a:bodyPr>
          <a:lstStyle/>
          <a:p>
            <a:r>
              <a:rPr lang="en-US" dirty="0"/>
              <a:t>Engineering lead – K Zeug</a:t>
            </a:r>
          </a:p>
          <a:p>
            <a:r>
              <a:rPr lang="en-US" dirty="0"/>
              <a:t>This contains elements of the APA, PD, HV, CE consortia.  </a:t>
            </a:r>
          </a:p>
          <a:p>
            <a:r>
              <a:rPr lang="en-US" dirty="0"/>
              <a:t>Interface with APA, PD, HV, CE, CISC consortia to integrate detector elements and define the envelopes. </a:t>
            </a:r>
          </a:p>
          <a:p>
            <a:r>
              <a:rPr lang="en-US" dirty="0"/>
              <a:t>This includes all detector elements in the final installed state, detector services inside the </a:t>
            </a:r>
            <a:r>
              <a:rPr lang="en-US" dirty="0" err="1"/>
              <a:t>LAr</a:t>
            </a:r>
            <a:r>
              <a:rPr lang="en-US" dirty="0"/>
              <a:t> volume and anything that physically connects to the flange on the warm side that supports APA, PD, HV, CE operation. The DSS is an exception to the above rule, as the interface is instead at the connection point on the DSS beam.</a:t>
            </a:r>
          </a:p>
          <a:p>
            <a:pPr lvl="0"/>
            <a:r>
              <a:rPr lang="en-US" dirty="0"/>
              <a:t>Independent verification that detector mechanical designs from individual consortia are consistent with ICDs</a:t>
            </a:r>
          </a:p>
          <a:p>
            <a:pPr lvl="0"/>
            <a:r>
              <a:rPr lang="en-US" dirty="0"/>
              <a:t>Make recommendations on interference resolution</a:t>
            </a:r>
          </a:p>
          <a:p>
            <a:pPr lvl="0"/>
            <a:r>
              <a:rPr lang="en-US" dirty="0"/>
              <a:t>Components that touch </a:t>
            </a:r>
            <a:r>
              <a:rPr lang="en-US" dirty="0" err="1"/>
              <a:t>Ar</a:t>
            </a:r>
            <a:r>
              <a:rPr lang="en-US" dirty="0"/>
              <a:t> (liquid or gas) excluding DSS, Cryo and membrane. </a:t>
            </a:r>
          </a:p>
          <a:p>
            <a:endParaRPr lang="en-US" dirty="0"/>
          </a:p>
        </p:txBody>
      </p:sp>
      <p:sp>
        <p:nvSpPr>
          <p:cNvPr id="6" name="Slide Number Placeholder 5">
            <a:extLst>
              <a:ext uri="{FF2B5EF4-FFF2-40B4-BE49-F238E27FC236}">
                <a16:creationId xmlns:a16="http://schemas.microsoft.com/office/drawing/2014/main" id="{1D6152C7-0865-44B1-9E7F-CE20DB5C41AE}"/>
              </a:ext>
            </a:extLst>
          </p:cNvPr>
          <p:cNvSpPr>
            <a:spLocks noGrp="1"/>
          </p:cNvSpPr>
          <p:nvPr>
            <p:ph type="sldNum" sz="quarter" idx="12"/>
          </p:nvPr>
        </p:nvSpPr>
        <p:spPr/>
        <p:txBody>
          <a:bodyPr/>
          <a:lstStyle/>
          <a:p>
            <a:fld id="{7CFE6CC8-4FCB-4447-B7FB-95072E673B49}" type="slidenum">
              <a:rPr lang="en-US" smtClean="0"/>
              <a:t>9</a:t>
            </a:fld>
            <a:endParaRPr lang="en-US"/>
          </a:p>
        </p:txBody>
      </p:sp>
    </p:spTree>
    <p:extLst>
      <p:ext uri="{BB962C8B-B14F-4D97-AF65-F5344CB8AC3E}">
        <p14:creationId xmlns:p14="http://schemas.microsoft.com/office/powerpoint/2010/main" val="2519593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DE136C6823184499040EF32FECB2863" ma:contentTypeVersion="12" ma:contentTypeDescription="Create a new document." ma:contentTypeScope="" ma:versionID="86b5167867d8a0c97ef44d66abf3dbbf">
  <xsd:schema xmlns:xsd="http://www.w3.org/2001/XMLSchema" xmlns:xs="http://www.w3.org/2001/XMLSchema" xmlns:p="http://schemas.microsoft.com/office/2006/metadata/properties" xmlns:ns3="217384e2-1cc7-462a-88d5-a9f0c79de128" xmlns:ns4="47630a84-84bd-4c0e-8a4d-0e925dfde686" targetNamespace="http://schemas.microsoft.com/office/2006/metadata/properties" ma:root="true" ma:fieldsID="7129394e52a3b6990431e8a208151742" ns3:_="" ns4:_="">
    <xsd:import namespace="217384e2-1cc7-462a-88d5-a9f0c79de128"/>
    <xsd:import namespace="47630a84-84bd-4c0e-8a4d-0e925dfde68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7384e2-1cc7-462a-88d5-a9f0c79de1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630a84-84bd-4c0e-8a4d-0e925dfde68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ADF26C-EC93-4562-B468-41721D43480D}">
  <ds:schemaRefs>
    <ds:schemaRef ds:uri="http://schemas.microsoft.com/sharepoint/v3/contenttype/forms"/>
  </ds:schemaRefs>
</ds:datastoreItem>
</file>

<file path=customXml/itemProps2.xml><?xml version="1.0" encoding="utf-8"?>
<ds:datastoreItem xmlns:ds="http://schemas.openxmlformats.org/officeDocument/2006/customXml" ds:itemID="{D1D7C690-3723-41E6-BC2F-899B0C351D53}">
  <ds:schemaRefs>
    <ds:schemaRef ds:uri="http://schemas.microsoft.com/office/2006/metadata/properties"/>
    <ds:schemaRef ds:uri="47630a84-84bd-4c0e-8a4d-0e925dfde686"/>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217384e2-1cc7-462a-88d5-a9f0c79de128"/>
    <ds:schemaRef ds:uri="http://www.w3.org/XML/1998/namespace"/>
    <ds:schemaRef ds:uri="http://purl.org/dc/dcmitype/"/>
  </ds:schemaRefs>
</ds:datastoreItem>
</file>

<file path=customXml/itemProps3.xml><?xml version="1.0" encoding="utf-8"?>
<ds:datastoreItem xmlns:ds="http://schemas.openxmlformats.org/officeDocument/2006/customXml" ds:itemID="{C08FD13A-1746-4B93-9CA7-5A0883E752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7384e2-1cc7-462a-88d5-a9f0c79de128"/>
    <ds:schemaRef ds:uri="47630a84-84bd-4c0e-8a4d-0e925dfde6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24900</TotalTime>
  <Words>1851</Words>
  <Application>Microsoft Office PowerPoint</Application>
  <PresentationFormat>Widescreen</PresentationFormat>
  <Paragraphs>398</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Helvetica</vt:lpstr>
      <vt:lpstr>Lucida Grande</vt:lpstr>
      <vt:lpstr>Office Theme</vt:lpstr>
      <vt:lpstr>Engineering Integration meetings  CERN Nov 18-20</vt:lpstr>
      <vt:lpstr>CERN meeting Nov 18</vt:lpstr>
      <vt:lpstr>CERN meeting Nov 19</vt:lpstr>
      <vt:lpstr>CERN meeting Nov 20</vt:lpstr>
      <vt:lpstr>CERN meeting Nov 20 cont</vt:lpstr>
      <vt:lpstr>Goals for today</vt:lpstr>
      <vt:lpstr>Integration engineering coordinators</vt:lpstr>
      <vt:lpstr>Consortia technical leads</vt:lpstr>
      <vt:lpstr>Detector engineering coordinator</vt:lpstr>
      <vt:lpstr>Installation engineering coordinator</vt:lpstr>
      <vt:lpstr>Facility engineering coordinators</vt:lpstr>
      <vt:lpstr>Detector scope</vt:lpstr>
      <vt:lpstr>Installation scope</vt:lpstr>
      <vt:lpstr>Facility scope</vt:lpstr>
      <vt:lpstr>Next Actions</vt:lpstr>
      <vt:lpstr>Cryogenic design oversight and planning</vt:lpstr>
      <vt:lpstr>Electrical design oversight and planning</vt:lpstr>
      <vt:lpstr>Back ups</vt:lpstr>
      <vt:lpstr>LBNF-DUNE-FS-Integration-Engineering</vt:lpstr>
      <vt:lpstr>Design and Interface contacts </vt:lpstr>
      <vt:lpstr>PowerPoint Presentation</vt:lpstr>
      <vt:lpstr>PowerPoint Presentation</vt:lpstr>
      <vt:lpstr>Other details</vt:lpstr>
      <vt:lpstr>CERN meeting Nov 18</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Consortia to Consortia</dc:title>
  <dc:creator>Jack Fowler</dc:creator>
  <cp:lastModifiedBy>Jack Fowler</cp:lastModifiedBy>
  <cp:revision>119</cp:revision>
  <dcterms:created xsi:type="dcterms:W3CDTF">2019-09-25T19:16:39Z</dcterms:created>
  <dcterms:modified xsi:type="dcterms:W3CDTF">2019-11-17T22:59:04Z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0x010100FDE136C6823184499040EF32FECB2863</vt:lpwstr>
  </property>
</Properties>
</file>