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7" r:id="rId4"/>
    <p:sldId id="264" r:id="rId5"/>
    <p:sldId id="265" r:id="rId6"/>
    <p:sldId id="272" r:id="rId7"/>
    <p:sldId id="269" r:id="rId8"/>
    <p:sldId id="273" r:id="rId9"/>
    <p:sldId id="27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 Neue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S4SD9IAgRI4hHMJ6lULAc/6UC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03ad66c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603ad66c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3b37809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63b37809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50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03ad66cf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603ad66cf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03ad66cf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603ad66cf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4544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03ad66cf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603ad66cf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358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2" descr="TitleSlide_06051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2" descr="FermiLogo_RGB_NAL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34" y="1149350"/>
            <a:ext cx="435610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2"/>
          <p:cNvSpPr txBox="1">
            <a:spLocks noGrp="1"/>
          </p:cNvSpPr>
          <p:nvPr>
            <p:ph type="title"/>
          </p:nvPr>
        </p:nvSpPr>
        <p:spPr>
          <a:xfrm>
            <a:off x="1075267" y="3559284"/>
            <a:ext cx="10035117" cy="113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body" idx="1"/>
          </p:nvPr>
        </p:nvSpPr>
        <p:spPr>
          <a:xfrm>
            <a:off x="1075267" y="4841093"/>
            <a:ext cx="10035117" cy="148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type="obj">
  <p:cSld name="OBJEC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600018" y="6515100"/>
            <a:ext cx="14351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10/03/2019</a:t>
            </a:r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1075267" y="6515100"/>
            <a:ext cx="716491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Muon Department Meeting | Slow Extraction WG</a:t>
            </a:r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304801" y="6515100"/>
            <a:ext cx="5969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&amp; Caption">
  <p:cSld name="Two Content &amp;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305820" y="4765101"/>
            <a:ext cx="5669280" cy="12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2"/>
          </p:nvPr>
        </p:nvSpPr>
        <p:spPr>
          <a:xfrm>
            <a:off x="6206067" y="4765101"/>
            <a:ext cx="5681133" cy="12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3"/>
          </p:nvPr>
        </p:nvSpPr>
        <p:spPr>
          <a:xfrm>
            <a:off x="304801" y="1043695"/>
            <a:ext cx="5668432" cy="356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4"/>
          </p:nvPr>
        </p:nvSpPr>
        <p:spPr>
          <a:xfrm>
            <a:off x="6206067" y="1043695"/>
            <a:ext cx="5681135" cy="356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dt" idx="10"/>
          </p:nvPr>
        </p:nvSpPr>
        <p:spPr>
          <a:xfrm>
            <a:off x="8612718" y="6515100"/>
            <a:ext cx="14351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10/03/2019</a:t>
            </a:r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ftr" idx="11"/>
          </p:nvPr>
        </p:nvSpPr>
        <p:spPr>
          <a:xfrm>
            <a:off x="1075267" y="6515100"/>
            <a:ext cx="716491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Muon Department Meeting | Slow Extraction WG</a:t>
            </a:r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304801" y="6515100"/>
            <a:ext cx="5969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Caption">
  <p:cSld name="Content &amp; 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304800" y="1043693"/>
            <a:ext cx="4037192" cy="499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4626611" y="1043695"/>
            <a:ext cx="7227147" cy="4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8612718" y="6515100"/>
            <a:ext cx="14351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10/03/2019</a:t>
            </a:r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1075267" y="6515100"/>
            <a:ext cx="716491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Muon Department Meeting | Slow Extraction WG</a:t>
            </a:r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304801" y="6515100"/>
            <a:ext cx="5969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&amp; Caption">
  <p:cSld name="Picture &amp;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>
            <a:spLocks noGrp="1"/>
          </p:cNvSpPr>
          <p:nvPr>
            <p:ph type="pic" idx="2"/>
          </p:nvPr>
        </p:nvSpPr>
        <p:spPr>
          <a:xfrm>
            <a:off x="298765" y="1043694"/>
            <a:ext cx="11601135" cy="369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298765" y="4943006"/>
            <a:ext cx="11601135" cy="109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8612718" y="6515100"/>
            <a:ext cx="14351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10/03/2019</a:t>
            </a:r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1075267" y="6515100"/>
            <a:ext cx="716491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Muon Department Meeting | Slow Extraction WG</a:t>
            </a:r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304801" y="6515100"/>
            <a:ext cx="5969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Only: Title &amp; Content">
  <p:cSld name="Footer Only: Title &amp;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612718" y="6515100"/>
            <a:ext cx="14351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10/03/2019</a:t>
            </a:r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1075267" y="6515100"/>
            <a:ext cx="716491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Muon Department Meeting | Slow Extraction WG</a:t>
            </a:r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304801" y="6515100"/>
            <a:ext cx="5969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Logo Bottom: Title &amp;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dt" idx="10"/>
          </p:nvPr>
        </p:nvSpPr>
        <p:spPr>
          <a:xfrm>
            <a:off x="982436" y="6504213"/>
            <a:ext cx="900491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10/03/2019</a:t>
            </a:r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ftr" idx="11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Muon Department Meeting | Slow Extraction WG</a:t>
            </a:r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296333" y="6504214"/>
            <a:ext cx="552451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dt" idx="10"/>
          </p:nvPr>
        </p:nvSpPr>
        <p:spPr>
          <a:xfrm>
            <a:off x="8612718" y="6515100"/>
            <a:ext cx="14351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10/03/2019</a:t>
            </a:r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ftr" idx="11"/>
          </p:nvPr>
        </p:nvSpPr>
        <p:spPr>
          <a:xfrm>
            <a:off x="1075267" y="6515100"/>
            <a:ext cx="716491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Muon Department Meeting | Slow Extraction WG</a:t>
            </a:r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304801" y="6515100"/>
            <a:ext cx="5969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1" descr="HeaderFooter_0060314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title"/>
          </p:nvPr>
        </p:nvSpPr>
        <p:spPr>
          <a:xfrm>
            <a:off x="2330450" y="3559176"/>
            <a:ext cx="7526338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Slow Extraction Working Group</a:t>
            </a:r>
            <a:endParaRPr/>
          </a:p>
        </p:txBody>
      </p:sp>
      <p:sp>
        <p:nvSpPr>
          <p:cNvPr id="61" name="Google Shape;61;p1"/>
          <p:cNvSpPr txBox="1">
            <a:spLocks noGrp="1"/>
          </p:cNvSpPr>
          <p:nvPr>
            <p:ph type="body" idx="1"/>
          </p:nvPr>
        </p:nvSpPr>
        <p:spPr>
          <a:xfrm>
            <a:off x="2330450" y="4841876"/>
            <a:ext cx="7526338" cy="14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000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Draft notes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Working group</a:t>
            </a:r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body" idx="1"/>
          </p:nvPr>
        </p:nvSpPr>
        <p:spPr>
          <a:xfrm>
            <a:off x="314250" y="1060750"/>
            <a:ext cx="7547360" cy="484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00"/>
              <a:buChar char="•"/>
            </a:pPr>
            <a:r>
              <a:rPr lang="en-US" sz="2200" dirty="0">
                <a:solidFill>
                  <a:srgbClr val="38761D"/>
                </a:solidFill>
              </a:rPr>
              <a:t>Vladimir Nagaslaev</a:t>
            </a:r>
            <a:endParaRPr sz="2200" dirty="0">
              <a:solidFill>
                <a:srgbClr val="38761D"/>
              </a:solidFill>
            </a:endParaRPr>
          </a:p>
          <a:p>
            <a:pPr marL="342900" lvl="0" indent="-330200" algn="l" rtl="0">
              <a:spcBef>
                <a:spcPts val="480"/>
              </a:spcBef>
              <a:spcAft>
                <a:spcPts val="0"/>
              </a:spcAft>
              <a:buClr>
                <a:srgbClr val="38761D"/>
              </a:buClr>
              <a:buSzPts val="2200"/>
              <a:buChar char="•"/>
            </a:pPr>
            <a:r>
              <a:rPr lang="en-US" sz="2200" dirty="0">
                <a:solidFill>
                  <a:srgbClr val="38761D"/>
                </a:solidFill>
              </a:rPr>
              <a:t>Vander </a:t>
            </a:r>
            <a:r>
              <a:rPr lang="en-US" sz="2200" dirty="0" err="1">
                <a:solidFill>
                  <a:srgbClr val="38761D"/>
                </a:solidFill>
              </a:rPr>
              <a:t>Meulen</a:t>
            </a:r>
            <a:endParaRPr sz="2200" dirty="0">
              <a:solidFill>
                <a:srgbClr val="38761D"/>
              </a:solidFill>
            </a:endParaRPr>
          </a:p>
          <a:p>
            <a:pPr marL="342900" lvl="0" indent="-330200" algn="l" rtl="0"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200"/>
              <a:buChar char="•"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George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</a:rPr>
              <a:t>Deinlein</a:t>
            </a:r>
            <a:endParaRPr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30200" algn="l" rtl="0">
              <a:spcBef>
                <a:spcPts val="480"/>
              </a:spcBef>
              <a:spcAft>
                <a:spcPts val="0"/>
              </a:spcAft>
              <a:buClr>
                <a:srgbClr val="38761D"/>
              </a:buClr>
              <a:buSzPts val="2200"/>
              <a:buChar char="•"/>
            </a:pPr>
            <a:r>
              <a:rPr lang="en-US" sz="2200" dirty="0">
                <a:solidFill>
                  <a:srgbClr val="38761D"/>
                </a:solidFill>
              </a:rPr>
              <a:t>Brian </a:t>
            </a:r>
            <a:r>
              <a:rPr lang="en-US" sz="2200" dirty="0" err="1">
                <a:solidFill>
                  <a:srgbClr val="38761D"/>
                </a:solidFill>
              </a:rPr>
              <a:t>Drendel</a:t>
            </a:r>
            <a:endParaRPr sz="2200" dirty="0">
              <a:solidFill>
                <a:srgbClr val="38761D"/>
              </a:solidFill>
            </a:endParaRPr>
          </a:p>
          <a:p>
            <a:pPr marL="342900" lvl="0" indent="-330200" algn="l" rtl="0">
              <a:spcBef>
                <a:spcPts val="480"/>
              </a:spcBef>
              <a:spcAft>
                <a:spcPts val="0"/>
              </a:spcAft>
              <a:buClr>
                <a:srgbClr val="38761D"/>
              </a:buClr>
              <a:buSzPts val="2200"/>
              <a:buChar char="•"/>
            </a:pPr>
            <a:r>
              <a:rPr lang="en-US" sz="2200" dirty="0">
                <a:solidFill>
                  <a:srgbClr val="38761D"/>
                </a:solidFill>
              </a:rPr>
              <a:t>Steve </a:t>
            </a:r>
            <a:r>
              <a:rPr lang="en-US" sz="2200" dirty="0" err="1">
                <a:solidFill>
                  <a:srgbClr val="38761D"/>
                </a:solidFill>
              </a:rPr>
              <a:t>Werkema</a:t>
            </a:r>
            <a:r>
              <a:rPr lang="en-US" sz="2200" dirty="0">
                <a:solidFill>
                  <a:srgbClr val="38761D"/>
                </a:solidFill>
              </a:rPr>
              <a:t> </a:t>
            </a:r>
            <a:endParaRPr sz="2200" dirty="0">
              <a:solidFill>
                <a:srgbClr val="38761D"/>
              </a:solidFill>
            </a:endParaRPr>
          </a:p>
          <a:p>
            <a:pPr marL="342900" indent="-330200">
              <a:buSzPts val="2200"/>
            </a:pPr>
            <a:r>
              <a:rPr lang="en-US" sz="2200" dirty="0">
                <a:solidFill>
                  <a:srgbClr val="38761D"/>
                </a:solidFill>
              </a:rPr>
              <a:t>Jerry </a:t>
            </a:r>
            <a:r>
              <a:rPr lang="en-US" sz="2200" dirty="0" err="1">
                <a:solidFill>
                  <a:srgbClr val="38761D"/>
                </a:solidFill>
              </a:rPr>
              <a:t>Annala</a:t>
            </a:r>
            <a:endParaRPr lang="en-US" sz="2200" dirty="0">
              <a:solidFill>
                <a:srgbClr val="38761D"/>
              </a:solidFill>
            </a:endParaRPr>
          </a:p>
          <a:p>
            <a:pPr marL="342900" lvl="0" indent="-330200" algn="l" rtl="0">
              <a:spcBef>
                <a:spcPts val="48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 err="1"/>
              <a:t>Aakaash</a:t>
            </a:r>
            <a:r>
              <a:rPr lang="en-US" sz="2200" dirty="0"/>
              <a:t> Narayanan</a:t>
            </a:r>
            <a:endParaRPr sz="2200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dirty="0"/>
          </a:p>
        </p:txBody>
      </p:sp>
      <p:sp>
        <p:nvSpPr>
          <p:cNvPr id="77" name="Google Shape;77;p3"/>
          <p:cNvSpPr txBox="1">
            <a:spLocks noGrp="1"/>
          </p:cNvSpPr>
          <p:nvPr>
            <p:ph type="dt" idx="10"/>
          </p:nvPr>
        </p:nvSpPr>
        <p:spPr>
          <a:xfrm>
            <a:off x="8600018" y="6515100"/>
            <a:ext cx="14351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10/03/2019</a:t>
            </a:r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ftr" idx="11"/>
          </p:nvPr>
        </p:nvSpPr>
        <p:spPr>
          <a:xfrm>
            <a:off x="1075267" y="6515100"/>
            <a:ext cx="716491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Muon Department Meeting | Slow Extraction WG</a:t>
            </a:r>
            <a:endParaRPr b="1"/>
          </a:p>
        </p:txBody>
      </p:sp>
      <p:sp>
        <p:nvSpPr>
          <p:cNvPr id="79" name="Google Shape;79;p3"/>
          <p:cNvSpPr txBox="1">
            <a:spLocks noGrp="1"/>
          </p:cNvSpPr>
          <p:nvPr>
            <p:ph type="sldNum" idx="12"/>
          </p:nvPr>
        </p:nvSpPr>
        <p:spPr>
          <a:xfrm>
            <a:off x="304801" y="6515100"/>
            <a:ext cx="5969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Interfaces</a:t>
            </a:r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body" idx="1"/>
          </p:nvPr>
        </p:nvSpPr>
        <p:spPr>
          <a:xfrm>
            <a:off x="603251" y="935100"/>
            <a:ext cx="5822700" cy="4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r>
              <a:rPr lang="en-US" dirty="0"/>
              <a:t>Infrastructure WG</a:t>
            </a:r>
            <a:endParaRPr dirty="0"/>
          </a:p>
          <a:p>
            <a:pPr marL="742950" lvl="1" indent="-26035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Aperture improvements</a:t>
            </a:r>
            <a:endParaRPr sz="1800" dirty="0"/>
          </a:p>
          <a:p>
            <a:pPr marL="742950" lvl="1" indent="-26035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Vacuum improvements</a:t>
            </a:r>
            <a:endParaRPr sz="1800" dirty="0"/>
          </a:p>
          <a:p>
            <a:pPr marL="742950" lvl="1" indent="-26035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Instrumentation options</a:t>
            </a:r>
            <a:endParaRPr sz="18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Installations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8 GeV Transport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Radiation and Loss Control </a:t>
            </a:r>
            <a:endParaRPr dirty="0"/>
          </a:p>
          <a:p>
            <a:pPr marL="742950" lvl="1" indent="-26035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Later stage</a:t>
            </a:r>
            <a:endParaRPr sz="18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Mu2e off-project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further upgrades?</a:t>
            </a:r>
            <a:endParaRPr dirty="0"/>
          </a:p>
          <a:p>
            <a:pPr marL="742950" lvl="1" indent="-26035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Beam profilometer at the ESS</a:t>
            </a:r>
            <a:endParaRPr sz="1800" dirty="0"/>
          </a:p>
          <a:p>
            <a:pPr marL="742950" lvl="1" indent="-26035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Ceramic pipes for tune quads</a:t>
            </a:r>
            <a:endParaRPr sz="1800" dirty="0"/>
          </a:p>
          <a:p>
            <a:pPr marL="742950" lvl="1" indent="-26035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Air core quads</a:t>
            </a:r>
            <a:endParaRPr sz="1800" dirty="0"/>
          </a:p>
          <a:p>
            <a:pPr marL="742950" lvl="1" indent="-26035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Regulation system</a:t>
            </a:r>
            <a:endParaRPr sz="18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Beam Studies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RF?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dirty="0"/>
          </a:p>
        </p:txBody>
      </p:sp>
      <p:sp>
        <p:nvSpPr>
          <p:cNvPr id="158" name="Google Shape;158;p9"/>
          <p:cNvSpPr txBox="1">
            <a:spLocks noGrp="1"/>
          </p:cNvSpPr>
          <p:nvPr>
            <p:ph type="dt" idx="10"/>
          </p:nvPr>
        </p:nvSpPr>
        <p:spPr>
          <a:xfrm>
            <a:off x="8600018" y="6515100"/>
            <a:ext cx="14351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10/03/2019</a:t>
            </a: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ftr" idx="11"/>
          </p:nvPr>
        </p:nvSpPr>
        <p:spPr>
          <a:xfrm>
            <a:off x="1075267" y="6515100"/>
            <a:ext cx="716491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Muon Department Meeting | Slow Extraction WG</a:t>
            </a:r>
            <a:endParaRPr b="1"/>
          </a:p>
        </p:txBody>
      </p:sp>
      <p:sp>
        <p:nvSpPr>
          <p:cNvPr id="160" name="Google Shape;160;p9"/>
          <p:cNvSpPr txBox="1">
            <a:spLocks noGrp="1"/>
          </p:cNvSpPr>
          <p:nvPr>
            <p:ph type="sldNum" idx="12"/>
          </p:nvPr>
        </p:nvSpPr>
        <p:spPr>
          <a:xfrm>
            <a:off x="304801" y="6515100"/>
            <a:ext cx="5969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03ad66cf1_0_0"/>
          <p:cNvSpPr txBox="1">
            <a:spLocks noGrp="1"/>
          </p:cNvSpPr>
          <p:nvPr>
            <p:ph type="title"/>
          </p:nvPr>
        </p:nvSpPr>
        <p:spPr>
          <a:xfrm>
            <a:off x="304800" y="103665"/>
            <a:ext cx="11582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Issues</a:t>
            </a:r>
            <a:endParaRPr/>
          </a:p>
        </p:txBody>
      </p:sp>
      <p:sp>
        <p:nvSpPr>
          <p:cNvPr id="130" name="Google Shape;130;g603ad66cf1_0_0"/>
          <p:cNvSpPr txBox="1">
            <a:spLocks noGrp="1"/>
          </p:cNvSpPr>
          <p:nvPr>
            <p:ph type="body" idx="1"/>
          </p:nvPr>
        </p:nvSpPr>
        <p:spPr>
          <a:xfrm>
            <a:off x="304801" y="1043047"/>
            <a:ext cx="11563500" cy="4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r>
              <a:rPr lang="en-US" dirty="0"/>
              <a:t>[All interfaces]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Production delays</a:t>
            </a:r>
            <a:endParaRPr dirty="0"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dirty="0"/>
              <a:t>ESS</a:t>
            </a:r>
            <a:endParaRPr dirty="0"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dirty="0"/>
              <a:t>Regulation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dirty="0"/>
          </a:p>
        </p:txBody>
      </p:sp>
      <p:sp>
        <p:nvSpPr>
          <p:cNvPr id="131" name="Google Shape;131;g603ad66cf1_0_0"/>
          <p:cNvSpPr txBox="1">
            <a:spLocks noGrp="1"/>
          </p:cNvSpPr>
          <p:nvPr>
            <p:ph type="dt" idx="10"/>
          </p:nvPr>
        </p:nvSpPr>
        <p:spPr>
          <a:xfrm>
            <a:off x="8600018" y="6515100"/>
            <a:ext cx="14352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10/03/2019</a:t>
            </a:r>
            <a:endParaRPr/>
          </a:p>
        </p:txBody>
      </p:sp>
      <p:sp>
        <p:nvSpPr>
          <p:cNvPr id="132" name="Google Shape;132;g603ad66cf1_0_0"/>
          <p:cNvSpPr txBox="1">
            <a:spLocks noGrp="1"/>
          </p:cNvSpPr>
          <p:nvPr>
            <p:ph type="ftr" idx="11"/>
          </p:nvPr>
        </p:nvSpPr>
        <p:spPr>
          <a:xfrm>
            <a:off x="1075267" y="6515100"/>
            <a:ext cx="7164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Muon Department Meeting | Slow Extraction WG</a:t>
            </a:r>
            <a:endParaRPr b="1"/>
          </a:p>
        </p:txBody>
      </p:sp>
      <p:sp>
        <p:nvSpPr>
          <p:cNvPr id="133" name="Google Shape;133;g603ad66cf1_0_0"/>
          <p:cNvSpPr txBox="1">
            <a:spLocks noGrp="1"/>
          </p:cNvSpPr>
          <p:nvPr>
            <p:ph type="sldNum" idx="12"/>
          </p:nvPr>
        </p:nvSpPr>
        <p:spPr>
          <a:xfrm>
            <a:off x="304801" y="6515100"/>
            <a:ext cx="5970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3b3780983_0_0"/>
          <p:cNvSpPr txBox="1">
            <a:spLocks noGrp="1"/>
          </p:cNvSpPr>
          <p:nvPr>
            <p:ph type="title"/>
          </p:nvPr>
        </p:nvSpPr>
        <p:spPr>
          <a:xfrm>
            <a:off x="304800" y="103665"/>
            <a:ext cx="11582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 of Actions</a:t>
            </a:r>
            <a:endParaRPr/>
          </a:p>
        </p:txBody>
      </p:sp>
      <p:sp>
        <p:nvSpPr>
          <p:cNvPr id="139" name="Google Shape;139;g63b3780983_0_0"/>
          <p:cNvSpPr txBox="1">
            <a:spLocks noGrp="1"/>
          </p:cNvSpPr>
          <p:nvPr>
            <p:ph type="body" idx="1"/>
          </p:nvPr>
        </p:nvSpPr>
        <p:spPr>
          <a:xfrm>
            <a:off x="304801" y="1043047"/>
            <a:ext cx="11582399" cy="4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SzPts val="2200"/>
              <a:buFont typeface="Wingdings" panose="05000000000000000000" pitchFamily="2" charset="2"/>
              <a:buChar char="Ø"/>
            </a:pPr>
            <a:r>
              <a:rPr lang="en-US" sz="2200" dirty="0"/>
              <a:t>Meetings bi-weekly, or in person with each interface</a:t>
            </a:r>
            <a:endParaRPr sz="2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2200"/>
              <a:buFont typeface="Wingdings" panose="05000000000000000000" pitchFamily="2" charset="2"/>
              <a:buChar char="Ø"/>
            </a:pPr>
            <a:r>
              <a:rPr lang="en-US" sz="2200" dirty="0"/>
              <a:t>Machine studies - on opportunity, chances to schedule?    </a:t>
            </a:r>
            <a:r>
              <a:rPr lang="en-US" sz="2000" i="1" dirty="0">
                <a:solidFill>
                  <a:srgbClr val="0070C0"/>
                </a:solidFill>
              </a:rPr>
              <a:t>Not discussed with George D.</a:t>
            </a:r>
            <a:endParaRPr sz="2200" i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2200"/>
              <a:buFont typeface="Wingdings" panose="05000000000000000000" pitchFamily="2" charset="2"/>
              <a:buChar char="Ø"/>
            </a:pPr>
            <a:r>
              <a:rPr lang="en-US" sz="2200" dirty="0"/>
              <a:t>Installation			</a:t>
            </a:r>
            <a:r>
              <a:rPr lang="en-US" i="1" dirty="0">
                <a:solidFill>
                  <a:srgbClr val="0070C0"/>
                </a:solidFill>
              </a:rPr>
              <a:t> 				</a:t>
            </a:r>
            <a:r>
              <a:rPr lang="en-US" sz="2000" i="1" dirty="0">
                <a:solidFill>
                  <a:srgbClr val="0070C0"/>
                </a:solidFill>
              </a:rPr>
              <a:t>Met and discussed with Jim B.</a:t>
            </a:r>
            <a:endParaRPr lang="en-US" sz="20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2200"/>
              <a:buFont typeface="Wingdings" panose="05000000000000000000" pitchFamily="2" charset="2"/>
              <a:buChar char="Ø"/>
            </a:pPr>
            <a:r>
              <a:rPr lang="en-US" sz="2200" dirty="0"/>
              <a:t>Infrastructure						</a:t>
            </a:r>
            <a:r>
              <a:rPr lang="en-US" sz="2000" i="1" dirty="0">
                <a:solidFill>
                  <a:srgbClr val="0070C0"/>
                </a:solidFill>
              </a:rPr>
              <a:t>Talking with Dave V. on occasions</a:t>
            </a:r>
            <a:endParaRPr lang="en-US" sz="2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2200"/>
              <a:buFont typeface="Wingdings" panose="05000000000000000000" pitchFamily="2" charset="2"/>
              <a:buChar char="Ø"/>
            </a:pPr>
            <a:r>
              <a:rPr lang="en-US" sz="2200" dirty="0"/>
              <a:t>Programming: 						</a:t>
            </a:r>
            <a:r>
              <a:rPr lang="en-US" sz="2200" i="1" dirty="0">
                <a:solidFill>
                  <a:srgbClr val="0070C0"/>
                </a:solidFill>
              </a:rPr>
              <a:t>start talking to who?</a:t>
            </a:r>
            <a:endParaRPr sz="2200" i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2200"/>
              <a:buFont typeface="Wingdings" panose="05000000000000000000" pitchFamily="2" charset="2"/>
              <a:buChar char="Ø"/>
            </a:pPr>
            <a:r>
              <a:rPr lang="en-US" sz="2200" dirty="0"/>
              <a:t>Guidance: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End of October: present the plan, group list</a:t>
            </a:r>
            <a:endParaRPr sz="1600" dirty="0"/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Starting November 1 - monthly reports [WBS, milestones, labor resources for the WG, justification if more than 6 months needed, ref to documentation]</a:t>
            </a:r>
            <a:endParaRPr sz="1600" dirty="0"/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January 31: Preliminary plan</a:t>
            </a:r>
            <a:endParaRPr sz="1600" dirty="0"/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March 2020: Full report</a:t>
            </a:r>
            <a:endParaRPr sz="1600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dirty="0"/>
          </a:p>
        </p:txBody>
      </p:sp>
      <p:sp>
        <p:nvSpPr>
          <p:cNvPr id="140" name="Google Shape;140;g63b3780983_0_0"/>
          <p:cNvSpPr txBox="1">
            <a:spLocks noGrp="1"/>
          </p:cNvSpPr>
          <p:nvPr>
            <p:ph type="dt" idx="10"/>
          </p:nvPr>
        </p:nvSpPr>
        <p:spPr>
          <a:xfrm>
            <a:off x="8600018" y="6515100"/>
            <a:ext cx="14352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10/03/2019</a:t>
            </a:r>
            <a:endParaRPr/>
          </a:p>
        </p:txBody>
      </p:sp>
      <p:sp>
        <p:nvSpPr>
          <p:cNvPr id="141" name="Google Shape;141;g63b3780983_0_0"/>
          <p:cNvSpPr txBox="1">
            <a:spLocks noGrp="1"/>
          </p:cNvSpPr>
          <p:nvPr>
            <p:ph type="ftr" idx="11"/>
          </p:nvPr>
        </p:nvSpPr>
        <p:spPr>
          <a:xfrm>
            <a:off x="1075267" y="6515100"/>
            <a:ext cx="7164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Muon Department Meeting | Slow Extraction WG</a:t>
            </a:r>
            <a:endParaRPr b="1"/>
          </a:p>
        </p:txBody>
      </p:sp>
      <p:sp>
        <p:nvSpPr>
          <p:cNvPr id="142" name="Google Shape;142;g63b3780983_0_0"/>
          <p:cNvSpPr txBox="1">
            <a:spLocks noGrp="1"/>
          </p:cNvSpPr>
          <p:nvPr>
            <p:ph type="sldNum" idx="12"/>
          </p:nvPr>
        </p:nvSpPr>
        <p:spPr>
          <a:xfrm>
            <a:off x="304801" y="6515100"/>
            <a:ext cx="5970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Milestones</a:t>
            </a:r>
            <a:endParaRPr dirty="0"/>
          </a:p>
        </p:txBody>
      </p:sp>
      <p:sp>
        <p:nvSpPr>
          <p:cNvPr id="157" name="Google Shape;157;p9"/>
          <p:cNvSpPr txBox="1">
            <a:spLocks noGrp="1"/>
          </p:cNvSpPr>
          <p:nvPr>
            <p:ph type="body" idx="1"/>
          </p:nvPr>
        </p:nvSpPr>
        <p:spPr>
          <a:xfrm>
            <a:off x="538408" y="930855"/>
            <a:ext cx="7701776" cy="539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2200" dirty="0"/>
              <a:t>Installations: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600" dirty="0"/>
              <a:t>Septa HV supplies installed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600" dirty="0"/>
              <a:t>Septa cabling complete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600" dirty="0"/>
              <a:t>Shutdown 2020 installations complete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600" dirty="0"/>
              <a:t>FC-40 circulation system complete	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600" dirty="0"/>
              <a:t>Spill Regulation system installed	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600" dirty="0"/>
              <a:t>Electrostatic Septa installed</a:t>
            </a:r>
          </a:p>
          <a:p>
            <a:pPr marL="285750" indent="-285750">
              <a:spcBef>
                <a:spcPts val="0"/>
              </a:spcBef>
            </a:pPr>
            <a:r>
              <a:rPr lang="en-US" sz="2200" dirty="0"/>
              <a:t>Beam studies:	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600" dirty="0"/>
              <a:t>General studies complete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600" dirty="0"/>
              <a:t>Dedicated studies complete</a:t>
            </a:r>
          </a:p>
          <a:p>
            <a:pPr marL="285750" indent="-285750">
              <a:spcBef>
                <a:spcPts val="0"/>
              </a:spcBef>
            </a:pPr>
            <a:r>
              <a:rPr lang="en-US" sz="2200" dirty="0"/>
              <a:t>Application programming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600" dirty="0"/>
              <a:t>Items #n complete</a:t>
            </a:r>
          </a:p>
          <a:p>
            <a:pPr marL="285750" indent="-285750">
              <a:spcBef>
                <a:spcPts val="0"/>
              </a:spcBef>
            </a:pPr>
            <a:r>
              <a:rPr lang="en-US" sz="2200" dirty="0"/>
              <a:t>Instrumentation systems (each) ready for integration</a:t>
            </a:r>
          </a:p>
          <a:p>
            <a:pPr marL="285750" indent="-285750">
              <a:spcBef>
                <a:spcPts val="0"/>
              </a:spcBef>
            </a:pPr>
            <a:r>
              <a:rPr lang="en-US" sz="2200" dirty="0"/>
              <a:t>Spill Regulation system is ready for integration</a:t>
            </a:r>
          </a:p>
          <a:p>
            <a:pPr marL="285750" indent="-285750">
              <a:spcBef>
                <a:spcPts val="0"/>
              </a:spcBef>
            </a:pPr>
            <a:r>
              <a:rPr lang="en-US" sz="2200" dirty="0"/>
              <a:t>Slow Extraction systems integration complete</a:t>
            </a:r>
          </a:p>
          <a:p>
            <a:pPr marL="285750" indent="-285750">
              <a:spcBef>
                <a:spcPts val="0"/>
              </a:spcBef>
            </a:pPr>
            <a:r>
              <a:rPr lang="en-US" sz="2200" dirty="0"/>
              <a:t>Slow Extraction commissioning start</a:t>
            </a:r>
          </a:p>
          <a:p>
            <a:pPr marL="285750" indent="-285750">
              <a:spcBef>
                <a:spcPts val="0"/>
              </a:spcBef>
            </a:pPr>
            <a:r>
              <a:rPr lang="en-US" sz="2200" dirty="0"/>
              <a:t>Slow Extraction commissioning complete</a:t>
            </a:r>
          </a:p>
          <a:p>
            <a:pPr marL="285750" indent="-285750">
              <a:spcBef>
                <a:spcPts val="0"/>
              </a:spcBef>
            </a:pPr>
            <a:endParaRPr lang="en-US" dirty="0"/>
          </a:p>
          <a:p>
            <a:pPr marL="285750" indent="-285750">
              <a:spcBef>
                <a:spcPts val="0"/>
              </a:spcBef>
            </a:pPr>
            <a:endParaRPr lang="en-US" dirty="0"/>
          </a:p>
          <a:p>
            <a:pPr marL="742950" lvl="1" indent="-285750">
              <a:spcBef>
                <a:spcPts val="0"/>
              </a:spcBef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dirty="0"/>
          </a:p>
        </p:txBody>
      </p:sp>
      <p:sp>
        <p:nvSpPr>
          <p:cNvPr id="158" name="Google Shape;158;p9"/>
          <p:cNvSpPr txBox="1">
            <a:spLocks noGrp="1"/>
          </p:cNvSpPr>
          <p:nvPr>
            <p:ph type="dt" idx="10"/>
          </p:nvPr>
        </p:nvSpPr>
        <p:spPr>
          <a:xfrm>
            <a:off x="8600018" y="6515100"/>
            <a:ext cx="14351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10/03/2019</a:t>
            </a: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ftr" idx="11"/>
          </p:nvPr>
        </p:nvSpPr>
        <p:spPr>
          <a:xfrm>
            <a:off x="1075267" y="6515100"/>
            <a:ext cx="716491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Muon Department Meeting | Slow Extraction WG</a:t>
            </a:r>
            <a:endParaRPr b="1"/>
          </a:p>
        </p:txBody>
      </p:sp>
      <p:sp>
        <p:nvSpPr>
          <p:cNvPr id="160" name="Google Shape;160;p9"/>
          <p:cNvSpPr txBox="1">
            <a:spLocks noGrp="1"/>
          </p:cNvSpPr>
          <p:nvPr>
            <p:ph type="sldNum" idx="12"/>
          </p:nvPr>
        </p:nvSpPr>
        <p:spPr>
          <a:xfrm>
            <a:off x="304801" y="6515100"/>
            <a:ext cx="5969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08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03ad66cf1_0_16"/>
          <p:cNvSpPr txBox="1">
            <a:spLocks noGrp="1"/>
          </p:cNvSpPr>
          <p:nvPr>
            <p:ph type="title"/>
          </p:nvPr>
        </p:nvSpPr>
        <p:spPr>
          <a:xfrm>
            <a:off x="304800" y="103665"/>
            <a:ext cx="11582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WBS-I</a:t>
            </a:r>
            <a:endParaRPr dirty="0"/>
          </a:p>
        </p:txBody>
      </p:sp>
      <p:sp>
        <p:nvSpPr>
          <p:cNvPr id="177" name="Google Shape;177;g603ad66cf1_0_16"/>
          <p:cNvSpPr txBox="1">
            <a:spLocks noGrp="1"/>
          </p:cNvSpPr>
          <p:nvPr>
            <p:ph type="dt" idx="10"/>
          </p:nvPr>
        </p:nvSpPr>
        <p:spPr>
          <a:xfrm>
            <a:off x="8600018" y="6515100"/>
            <a:ext cx="14352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10/03/2019</a:t>
            </a:r>
            <a:endParaRPr/>
          </a:p>
        </p:txBody>
      </p:sp>
      <p:sp>
        <p:nvSpPr>
          <p:cNvPr id="178" name="Google Shape;178;g603ad66cf1_0_16"/>
          <p:cNvSpPr txBox="1">
            <a:spLocks noGrp="1"/>
          </p:cNvSpPr>
          <p:nvPr>
            <p:ph type="ftr" idx="11"/>
          </p:nvPr>
        </p:nvSpPr>
        <p:spPr>
          <a:xfrm>
            <a:off x="1075267" y="6515100"/>
            <a:ext cx="7164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Muon Department Meeting | Slow Extraction WG</a:t>
            </a:r>
            <a:endParaRPr b="1"/>
          </a:p>
        </p:txBody>
      </p:sp>
      <p:sp>
        <p:nvSpPr>
          <p:cNvPr id="179" name="Google Shape;179;g603ad66cf1_0_16"/>
          <p:cNvSpPr txBox="1">
            <a:spLocks noGrp="1"/>
          </p:cNvSpPr>
          <p:nvPr>
            <p:ph type="sldNum" idx="12"/>
          </p:nvPr>
        </p:nvSpPr>
        <p:spPr>
          <a:xfrm>
            <a:off x="304801" y="6515100"/>
            <a:ext cx="5970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5521F0-6459-45B3-9407-F0990D7A9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19" y="840722"/>
            <a:ext cx="8915561" cy="54114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03ad66cf1_0_16"/>
          <p:cNvSpPr txBox="1">
            <a:spLocks noGrp="1"/>
          </p:cNvSpPr>
          <p:nvPr>
            <p:ph type="title"/>
          </p:nvPr>
        </p:nvSpPr>
        <p:spPr>
          <a:xfrm>
            <a:off x="304800" y="103665"/>
            <a:ext cx="11582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WBS-II</a:t>
            </a:r>
            <a:endParaRPr dirty="0"/>
          </a:p>
        </p:txBody>
      </p:sp>
      <p:sp>
        <p:nvSpPr>
          <p:cNvPr id="177" name="Google Shape;177;g603ad66cf1_0_16"/>
          <p:cNvSpPr txBox="1">
            <a:spLocks noGrp="1"/>
          </p:cNvSpPr>
          <p:nvPr>
            <p:ph type="dt" idx="10"/>
          </p:nvPr>
        </p:nvSpPr>
        <p:spPr>
          <a:xfrm>
            <a:off x="8600018" y="6515100"/>
            <a:ext cx="14352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10/03/2019</a:t>
            </a:r>
            <a:endParaRPr/>
          </a:p>
        </p:txBody>
      </p:sp>
      <p:sp>
        <p:nvSpPr>
          <p:cNvPr id="178" name="Google Shape;178;g603ad66cf1_0_16"/>
          <p:cNvSpPr txBox="1">
            <a:spLocks noGrp="1"/>
          </p:cNvSpPr>
          <p:nvPr>
            <p:ph type="ftr" idx="11"/>
          </p:nvPr>
        </p:nvSpPr>
        <p:spPr>
          <a:xfrm>
            <a:off x="1075267" y="6515100"/>
            <a:ext cx="7164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Muon Department Meeting | Slow Extraction WG</a:t>
            </a:r>
            <a:endParaRPr b="1"/>
          </a:p>
        </p:txBody>
      </p:sp>
      <p:sp>
        <p:nvSpPr>
          <p:cNvPr id="179" name="Google Shape;179;g603ad66cf1_0_16"/>
          <p:cNvSpPr txBox="1">
            <a:spLocks noGrp="1"/>
          </p:cNvSpPr>
          <p:nvPr>
            <p:ph type="sldNum" idx="12"/>
          </p:nvPr>
        </p:nvSpPr>
        <p:spPr>
          <a:xfrm>
            <a:off x="304801" y="6515100"/>
            <a:ext cx="5970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B1EEB-0F4B-4B13-9BB4-8B740E9D5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307" y="863566"/>
            <a:ext cx="8187502" cy="54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0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03ad66cf1_0_16"/>
          <p:cNvSpPr txBox="1">
            <a:spLocks noGrp="1"/>
          </p:cNvSpPr>
          <p:nvPr>
            <p:ph type="title"/>
          </p:nvPr>
        </p:nvSpPr>
        <p:spPr>
          <a:xfrm>
            <a:off x="304800" y="103665"/>
            <a:ext cx="11582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WBS-III</a:t>
            </a:r>
            <a:endParaRPr dirty="0"/>
          </a:p>
        </p:txBody>
      </p:sp>
      <p:sp>
        <p:nvSpPr>
          <p:cNvPr id="177" name="Google Shape;177;g603ad66cf1_0_16"/>
          <p:cNvSpPr txBox="1">
            <a:spLocks noGrp="1"/>
          </p:cNvSpPr>
          <p:nvPr>
            <p:ph type="dt" idx="10"/>
          </p:nvPr>
        </p:nvSpPr>
        <p:spPr>
          <a:xfrm>
            <a:off x="8600018" y="6515100"/>
            <a:ext cx="14352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10/03/2019</a:t>
            </a:r>
            <a:endParaRPr/>
          </a:p>
        </p:txBody>
      </p:sp>
      <p:sp>
        <p:nvSpPr>
          <p:cNvPr id="178" name="Google Shape;178;g603ad66cf1_0_16"/>
          <p:cNvSpPr txBox="1">
            <a:spLocks noGrp="1"/>
          </p:cNvSpPr>
          <p:nvPr>
            <p:ph type="ftr" idx="11"/>
          </p:nvPr>
        </p:nvSpPr>
        <p:spPr>
          <a:xfrm>
            <a:off x="1075267" y="6515100"/>
            <a:ext cx="7164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Muon Department Meeting | Slow Extraction WG</a:t>
            </a:r>
            <a:endParaRPr b="1"/>
          </a:p>
        </p:txBody>
      </p:sp>
      <p:sp>
        <p:nvSpPr>
          <p:cNvPr id="179" name="Google Shape;179;g603ad66cf1_0_16"/>
          <p:cNvSpPr txBox="1">
            <a:spLocks noGrp="1"/>
          </p:cNvSpPr>
          <p:nvPr>
            <p:ph type="sldNum" idx="12"/>
          </p:nvPr>
        </p:nvSpPr>
        <p:spPr>
          <a:xfrm>
            <a:off x="304801" y="6515100"/>
            <a:ext cx="5970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5BE8E-8A5F-45F6-AF09-E9C12FB20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801" y="962660"/>
            <a:ext cx="9202601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58894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197</Words>
  <Application>Microsoft Office PowerPoint</Application>
  <PresentationFormat>Widescreen</PresentationFormat>
  <Paragraphs>93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Wingdings</vt:lpstr>
      <vt:lpstr>Calibri</vt:lpstr>
      <vt:lpstr>Helvetica Neue</vt:lpstr>
      <vt:lpstr>FNAL_TemplateMac_060514</vt:lpstr>
      <vt:lpstr>Slow Extraction Working Group</vt:lpstr>
      <vt:lpstr>Working group</vt:lpstr>
      <vt:lpstr>Interfaces</vt:lpstr>
      <vt:lpstr>Issues</vt:lpstr>
      <vt:lpstr>Plan of Actions</vt:lpstr>
      <vt:lpstr>Milestones</vt:lpstr>
      <vt:lpstr>WBS-I</vt:lpstr>
      <vt:lpstr>WBS-II</vt:lpstr>
      <vt:lpstr>WBS-III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Extraction Working Group</dc:title>
  <dc:creator>Vladimir P Nagaslaev</dc:creator>
  <cp:lastModifiedBy>Vladimir P Nagaslaev</cp:lastModifiedBy>
  <cp:revision>20</cp:revision>
  <dcterms:created xsi:type="dcterms:W3CDTF">2019-09-18T22:12:16Z</dcterms:created>
  <dcterms:modified xsi:type="dcterms:W3CDTF">2019-11-20T23:18:01Z</dcterms:modified>
</cp:coreProperties>
</file>