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581" r:id="rId2"/>
    <p:sldId id="598" r:id="rId3"/>
    <p:sldId id="609" r:id="rId4"/>
    <p:sldId id="589" r:id="rId5"/>
    <p:sldId id="588" r:id="rId6"/>
    <p:sldId id="573" r:id="rId7"/>
    <p:sldId id="590" r:id="rId8"/>
    <p:sldId id="608" r:id="rId9"/>
    <p:sldId id="583" r:id="rId10"/>
    <p:sldId id="610" r:id="rId11"/>
    <p:sldId id="591" r:id="rId12"/>
    <p:sldId id="600" r:id="rId13"/>
    <p:sldId id="601" r:id="rId14"/>
    <p:sldId id="602" r:id="rId15"/>
    <p:sldId id="603" r:id="rId16"/>
    <p:sldId id="604" r:id="rId17"/>
    <p:sldId id="605" r:id="rId18"/>
    <p:sldId id="606" r:id="rId19"/>
    <p:sldId id="607" r:id="rId20"/>
    <p:sldId id="611" r:id="rId21"/>
    <p:sldId id="612" r:id="rId22"/>
  </p:sldIdLst>
  <p:sldSz cx="9144000" cy="6858000" type="screen4x3"/>
  <p:notesSz cx="6950075" cy="9236075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7000"/>
    <a:srgbClr val="F2F2F2"/>
    <a:srgbClr val="A4001D"/>
    <a:srgbClr val="0D0D0D"/>
    <a:srgbClr val="FFFFFF"/>
    <a:srgbClr val="E4DABE"/>
    <a:srgbClr val="981E32"/>
    <a:srgbClr val="5B8F22"/>
    <a:srgbClr val="BDABAB"/>
    <a:srgbClr val="D2C2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8882" autoAdjust="0"/>
    <p:restoredTop sz="99015" autoAdjust="0"/>
  </p:normalViewPr>
  <p:slideViewPr>
    <p:cSldViewPr snapToObjects="1">
      <p:cViewPr varScale="1">
        <p:scale>
          <a:sx n="81" d="100"/>
          <a:sy n="81" d="100"/>
        </p:scale>
        <p:origin x="-128" y="-304"/>
      </p:cViewPr>
      <p:guideLst>
        <p:guide orient="horz" pos="326"/>
        <p:guide orient="horz" pos="1294"/>
        <p:guide orient="horz" pos="3745"/>
        <p:guide orient="horz" pos="3980"/>
        <p:guide orient="horz" pos="1052"/>
        <p:guide orient="horz" pos="1741"/>
        <p:guide orient="horz" pos="4183"/>
        <p:guide orient="horz" pos="566"/>
        <p:guide pos="2880"/>
        <p:guide pos="363"/>
        <p:guide pos="5396"/>
        <p:guide pos="282"/>
        <p:guide pos="3784"/>
        <p:guide pos="3736"/>
        <p:guide pos="2179"/>
        <p:guide pos="54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0" d="100"/>
          <a:sy n="80" d="100"/>
        </p:scale>
        <p:origin x="-3324" y="-96"/>
      </p:cViewPr>
      <p:guideLst>
        <p:guide orient="horz" pos="2910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tags" Target="tags/tag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699" cy="461406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7" y="1"/>
            <a:ext cx="3011699" cy="461406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87CEFA-0FE1-4D25-9946-488737EBAFB0}" type="datetimeFigureOut">
              <a:rPr lang="en-US"/>
              <a:pPr>
                <a:defRPr/>
              </a:pPr>
              <a:t>11/21/19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078"/>
            <a:ext cx="3011699" cy="461406"/>
          </a:xfrm>
          <a:prstGeom prst="rect">
            <a:avLst/>
          </a:prstGeom>
        </p:spPr>
        <p:txBody>
          <a:bodyPr vert="horz" lIns="92199" tIns="46099" rIns="92199" bIns="4609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7" y="8773078"/>
            <a:ext cx="3011699" cy="461406"/>
          </a:xfrm>
          <a:prstGeom prst="rect">
            <a:avLst/>
          </a:prstGeom>
        </p:spPr>
        <p:txBody>
          <a:bodyPr vert="horz" lIns="92199" tIns="46099" rIns="92199" bIns="4609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D572CA6-E17A-4AEB-99C9-4EA94E17A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550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699" cy="461406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7" y="1"/>
            <a:ext cx="3011699" cy="461406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480383E-8F07-4DAD-8A84-2193E232473B}" type="datetimeFigureOut">
              <a:rPr lang="en-US"/>
              <a:pPr>
                <a:defRPr/>
              </a:pPr>
              <a:t>11/21/19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9" tIns="46099" rIns="92199" bIns="4609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6539"/>
            <a:ext cx="5560060" cy="4157426"/>
          </a:xfrm>
          <a:prstGeom prst="rect">
            <a:avLst/>
          </a:prstGeom>
        </p:spPr>
        <p:txBody>
          <a:bodyPr vert="horz" lIns="92199" tIns="46099" rIns="92199" bIns="4609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3078"/>
            <a:ext cx="3011699" cy="461406"/>
          </a:xfrm>
          <a:prstGeom prst="rect">
            <a:avLst/>
          </a:prstGeom>
        </p:spPr>
        <p:txBody>
          <a:bodyPr vert="horz" lIns="92199" tIns="46099" rIns="92199" bIns="4609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7" y="8773078"/>
            <a:ext cx="3011699" cy="461406"/>
          </a:xfrm>
          <a:prstGeom prst="rect">
            <a:avLst/>
          </a:prstGeom>
        </p:spPr>
        <p:txBody>
          <a:bodyPr vert="horz" lIns="92199" tIns="46099" rIns="92199" bIns="4609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1B55B69-D7F5-4AC0-B881-12E6D545A7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5512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69113" y="6197600"/>
            <a:ext cx="2274887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6140450"/>
            <a:ext cx="1973263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935038"/>
            <a:ext cx="868521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481F-9224-4E20-B5E5-7FED227799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6"/>
          </p:nvPr>
        </p:nvSpPr>
        <p:spPr>
          <a:xfrm>
            <a:off x="446088" y="6400800"/>
            <a:ext cx="4811712" cy="314325"/>
          </a:xfrm>
        </p:spPr>
        <p:txBody>
          <a:bodyPr/>
          <a:lstStyle>
            <a:lvl1pPr algn="l">
              <a:defRPr lang="en-US" sz="1100" b="0"/>
            </a:lvl1pPr>
          </a:lstStyle>
          <a:p>
            <a:pPr>
              <a:defRPr/>
            </a:pPr>
            <a:r>
              <a:rPr lang="en-US" smtClean="0"/>
              <a:t>WIB interface for Cryo ASIC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935038"/>
            <a:ext cx="868521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7D795-F3E0-4A97-B0AA-99D855BCF4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446088" y="6400800"/>
            <a:ext cx="4125912" cy="314325"/>
          </a:xfr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WIB interface for Cryo ASIC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935038"/>
            <a:ext cx="868521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CA" noProof="0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CA" noProof="0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CA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0639A-1953-420C-81FD-BF55CB0586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20"/>
          </p:nvPr>
        </p:nvSpPr>
        <p:spPr>
          <a:xfrm>
            <a:off x="446088" y="6400800"/>
            <a:ext cx="4125912" cy="314325"/>
          </a:xfr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WIB interface for Cryo ASIC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935038"/>
            <a:ext cx="868521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CA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A0B87-3E28-4611-894C-F47A4C7617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8"/>
          </p:nvPr>
        </p:nvSpPr>
        <p:spPr>
          <a:xfrm>
            <a:off x="446088" y="6400800"/>
            <a:ext cx="4125912" cy="314325"/>
          </a:xfr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WIB interface for Cryo ASIC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lIns="432000" rtlCol="0">
            <a:normAutofit/>
          </a:bodyPr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CA" noProof="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WIB interface for Cryo ASIC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2438" y="128588"/>
            <a:ext cx="810260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43013"/>
            <a:ext cx="811053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0"/>
            <a:ext cx="319088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568BBA6-BE69-428D-A07E-145976F2CB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6088" y="6400800"/>
            <a:ext cx="4887912" cy="3143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WIB interface for Cryo ASIC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itchFamily="34" charset="0"/>
          <a:cs typeface="Arial" pitchFamily="34" charset="0"/>
        </a:defRPr>
      </a:lvl9pPr>
    </p:titleStyle>
    <p:bodyStyle>
      <a:lvl1pPr algn="l" rtl="0" eaLnBrk="0" fontAlgn="base" hangingPunct="0">
        <a:lnSpc>
          <a:spcPct val="120000"/>
        </a:lnSpc>
        <a:spcBef>
          <a:spcPct val="0"/>
        </a:spcBef>
        <a:spcAft>
          <a:spcPts val="300"/>
        </a:spcAft>
        <a:buClr>
          <a:schemeClr val="tx1"/>
        </a:buClr>
        <a:buFont typeface="Arial" pitchFamily="34" charset="0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2"/>
        </a:buClr>
        <a:buSzPct val="100000"/>
        <a:buFont typeface="Arial" pitchFamily="34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6.emf"/><Relationship Id="rId5" Type="http://schemas.openxmlformats.org/officeDocument/2006/relationships/image" Target="../media/image17.png"/><Relationship Id="rId6" Type="http://schemas.microsoft.com/office/2007/relationships/hdphoto" Target="../media/hdphoto1.wdp"/><Relationship Id="rId7" Type="http://schemas.openxmlformats.org/officeDocument/2006/relationships/image" Target="../media/image1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slaclab/surf" TargetMode="Externa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CRYO ASIC readout system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Presenter: Dionisio</a:t>
            </a:r>
          </a:p>
          <a:p>
            <a:pPr algn="r"/>
            <a:r>
              <a:rPr lang="en-US" sz="1400" dirty="0" smtClean="0"/>
              <a:t>On behalf of SLAC team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9381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Initialization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57200" y="1259078"/>
            <a:ext cx="8108950" cy="506552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Global reset is always issued at the beginning of operation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SACI configures all ASIC registers</a:t>
            </a:r>
          </a:p>
          <a:p>
            <a:pPr marL="800100" lvl="1" indent="-342900"/>
            <a:r>
              <a:rPr lang="en-US" sz="1400" dirty="0" smtClean="0"/>
              <a:t>Including: </a:t>
            </a:r>
            <a:r>
              <a:rPr lang="en-US" sz="1200" dirty="0" smtClean="0"/>
              <a:t>Enable LDO and PLL, sets channel gain, filter, offsets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err="1" smtClean="0"/>
              <a:t>SamClkEn</a:t>
            </a:r>
            <a:r>
              <a:rPr lang="en-US" sz="1600" dirty="0" smtClean="0"/>
              <a:t> </a:t>
            </a:r>
            <a:r>
              <a:rPr lang="en-US" sz="1600" dirty="0"/>
              <a:t>signal </a:t>
            </a:r>
            <a:r>
              <a:rPr lang="en-US" sz="1600" dirty="0" smtClean="0"/>
              <a:t>(FPGA controlled synchronization signal)</a:t>
            </a:r>
          </a:p>
          <a:p>
            <a:pPr marL="800100" lvl="1" indent="-342900"/>
            <a:r>
              <a:rPr lang="en-US" sz="1400" dirty="0" smtClean="0"/>
              <a:t>After PLL is stable, </a:t>
            </a:r>
            <a:r>
              <a:rPr lang="en-US" sz="1400" dirty="0" err="1" smtClean="0"/>
              <a:t>SamClkEn</a:t>
            </a:r>
            <a:r>
              <a:rPr lang="en-US" sz="1400" dirty="0" smtClean="0"/>
              <a:t> signal control the exact moment when the internal clocks start</a:t>
            </a:r>
          </a:p>
          <a:p>
            <a:pPr marL="800100" lvl="1" indent="-342900"/>
            <a:r>
              <a:rPr lang="en-US" sz="1400" dirty="0" smtClean="0"/>
              <a:t>This enables precise control of sampling and hold moment</a:t>
            </a:r>
          </a:p>
          <a:p>
            <a:pPr marL="800100" lvl="1" indent="-342900"/>
            <a:r>
              <a:rPr lang="en-US" sz="1400" dirty="0" smtClean="0"/>
              <a:t>Associated with DUNE fast command structures it allows to synchronize the ASICs to +/- 56MHz clock pulse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Start of Readout </a:t>
            </a:r>
            <a:r>
              <a:rPr lang="en-US" sz="1600" dirty="0"/>
              <a:t>signals (FPGA controlled synchronization signal</a:t>
            </a:r>
            <a:r>
              <a:rPr lang="en-US" sz="1600" dirty="0" smtClean="0"/>
              <a:t>)</a:t>
            </a:r>
          </a:p>
          <a:p>
            <a:pPr marL="800100" lvl="1" indent="-342900"/>
            <a:r>
              <a:rPr lang="en-US" sz="1400" dirty="0" smtClean="0"/>
              <a:t>Synchronize the ASIC data collection at the sample level</a:t>
            </a:r>
          </a:p>
          <a:p>
            <a:pPr marL="800100" lvl="1" indent="-342900"/>
            <a:r>
              <a:rPr lang="en-US" sz="1400" dirty="0" smtClean="0"/>
              <a:t>Associated with internal 8MHz clock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66150" y="6318250"/>
            <a:ext cx="319088" cy="5397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39B481F-9224-4E20-B5E5-7FED227799F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46088" y="6400800"/>
            <a:ext cx="4811712" cy="314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WIB interface for Cryo ASIC</a:t>
            </a: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59992" y="6093023"/>
            <a:ext cx="3478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Concept waveform initialization sequence</a:t>
            </a:r>
            <a:endParaRPr lang="en-US" sz="1400" dirty="0"/>
          </a:p>
        </p:txBody>
      </p:sp>
      <p:pic>
        <p:nvPicPr>
          <p:cNvPr id="4102" name="Picture 6" descr="C:\Users\ddoering\Downloads\wavedrom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3" y="4712970"/>
            <a:ext cx="8764905" cy="13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533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D64262-3656-AC48-8CD3-6E18DEDE2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CRYO ASIC timing </a:t>
            </a:r>
            <a:r>
              <a:rPr lang="en-US" dirty="0" smtClean="0"/>
              <a:t>details (Sub-bank level)</a:t>
            </a:r>
            <a:br>
              <a:rPr lang="en-US" dirty="0" smtClean="0"/>
            </a:br>
            <a:r>
              <a:rPr lang="en-US" dirty="0" smtClean="0"/>
              <a:t>PRELIMINARY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F724AF3-0856-A046-9F5F-78607525AE1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66150" y="6318250"/>
            <a:ext cx="319088" cy="5397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39B481F-9224-4E20-B5E5-7FED227799F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745545"/>
              </p:ext>
            </p:extLst>
          </p:nvPr>
        </p:nvGraphicFramePr>
        <p:xfrm>
          <a:off x="568325" y="1219200"/>
          <a:ext cx="7997825" cy="544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Visio" r:id="rId3" imgW="9561262" imgH="6041836" progId="Visio.Drawing.11">
                  <p:embed/>
                </p:oleObj>
              </mc:Choice>
              <mc:Fallback>
                <p:oleObj name="Visio" r:id="rId3" imgW="9561262" imgH="604183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8325" y="1219200"/>
                        <a:ext cx="7997825" cy="5446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6858000" y="76200"/>
            <a:ext cx="2178892" cy="1333401"/>
            <a:chOff x="4821757" y="1371600"/>
            <a:chExt cx="4246043" cy="2858262"/>
          </a:xfrm>
          <a:solidFill>
            <a:schemeClr val="bg1"/>
          </a:solidFill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1757" y="1371600"/>
              <a:ext cx="4246043" cy="285826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0" t="19882" r="66233" b="65766"/>
            <a:stretch/>
          </p:blipFill>
          <p:spPr bwMode="auto">
            <a:xfrm>
              <a:off x="4922378" y="1939895"/>
              <a:ext cx="1333144" cy="41019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4885346" y="1896454"/>
              <a:ext cx="1417320" cy="490884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5689302" y="2362200"/>
            <a:ext cx="23878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‘</a:t>
            </a:r>
            <a:r>
              <a:rPr lang="en-US" sz="1200" dirty="0" err="1"/>
              <a:t>StartRO</a:t>
            </a:r>
            <a:r>
              <a:rPr lang="en-US" sz="1200" dirty="0"/>
              <a:t>’ latched with ‘</a:t>
            </a:r>
            <a:r>
              <a:rPr lang="en-US" sz="1200" dirty="0" err="1"/>
              <a:t>sampCKi</a:t>
            </a:r>
            <a:r>
              <a:rPr lang="en-US" sz="1200" dirty="0"/>
              <a:t>’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WIB interface for Cryo ASIC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09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 data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57200" y="1219200"/>
            <a:ext cx="8108950" cy="506552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CRYO ADC is 12 bit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Data in encoded as 12b14b (similar to 8b10b)</a:t>
            </a:r>
          </a:p>
          <a:p>
            <a:pPr marL="800100" lvl="1" indent="-342900"/>
            <a:r>
              <a:rPr lang="en-US" sz="1800" dirty="0" smtClean="0"/>
              <a:t>Data is DC balanced</a:t>
            </a:r>
          </a:p>
          <a:p>
            <a:pPr marL="800100" lvl="1" indent="-342900"/>
            <a:r>
              <a:rPr lang="en-US" sz="1800" dirty="0" smtClean="0"/>
              <a:t>SURF library (public) contains modules for decode data</a:t>
            </a:r>
          </a:p>
          <a:p>
            <a:pPr marL="1033463" lvl="2" indent="-342900"/>
            <a:r>
              <a:rPr lang="en-US" sz="1600" dirty="0">
                <a:hlinkClick r:id="rId2"/>
              </a:rPr>
              <a:t>https://github.com/slaclab/surf</a:t>
            </a:r>
            <a:endParaRPr lang="en-US" sz="1600" dirty="0" smtClean="0"/>
          </a:p>
          <a:p>
            <a:pPr marL="800100" lvl="1" indent="-342900"/>
            <a:r>
              <a:rPr lang="en-US" sz="1800" dirty="0" smtClean="0"/>
              <a:t>Requires custom firmware to de-serialize the data</a:t>
            </a:r>
          </a:p>
          <a:p>
            <a:pPr marL="1033463" lvl="2" indent="-342900"/>
            <a:r>
              <a:rPr lang="en-US" sz="1600" dirty="0" smtClean="0"/>
              <a:t>Already developed </a:t>
            </a:r>
          </a:p>
          <a:p>
            <a:pPr marL="1033463" lvl="2" indent="-342900"/>
            <a:r>
              <a:rPr lang="en-US" sz="1600" dirty="0" smtClean="0"/>
              <a:t>Uses Xilinx specific features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39B481F-9224-4E20-B5E5-7FED227799F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WIB interface for Cryo ASIC</a:t>
            </a:r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40155"/>
            <a:ext cx="6038124" cy="256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371600" y="3878889"/>
            <a:ext cx="2714262" cy="2483175"/>
          </a:xfrm>
          <a:prstGeom prst="rect">
            <a:avLst/>
          </a:prstGeom>
          <a:solidFill>
            <a:srgbClr val="F2F2F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26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Encoder description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Data encoding format </a:t>
            </a:r>
            <a:endParaRPr lang="en-US" sz="1600" dirty="0" smtClean="0"/>
          </a:p>
          <a:p>
            <a:pPr marL="628650" lvl="1" indent="-171450"/>
            <a:r>
              <a:rPr lang="en-US" sz="1400" dirty="0" smtClean="0"/>
              <a:t>The </a:t>
            </a:r>
            <a:r>
              <a:rPr lang="en-US" sz="1400" dirty="0"/>
              <a:t>12B/14B line code is designed to provide a DC balanced encoding scheme for transmitting 12-bit data words over high speed serial links.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Encoding </a:t>
            </a:r>
            <a:r>
              <a:rPr lang="en-US" sz="1600" dirty="0" smtClean="0"/>
              <a:t>Algorithm</a:t>
            </a:r>
          </a:p>
          <a:p>
            <a:pPr marL="628650" lvl="1" indent="-171450"/>
            <a:r>
              <a:rPr lang="en-US" sz="1400" dirty="0" smtClean="0"/>
              <a:t>Like </a:t>
            </a:r>
            <a:r>
              <a:rPr lang="en-US" sz="1400" dirty="0"/>
              <a:t>8B/10B, the code table is split into two parts. The 7 least significant bits are encoded using a 7B/8B encoding table, and the 5 most significant bits are encoding using a 5B/6B </a:t>
            </a:r>
            <a:r>
              <a:rPr lang="en-US" sz="1400" dirty="0" smtClean="0"/>
              <a:t>table.</a:t>
            </a:r>
          </a:p>
          <a:p>
            <a:pPr marL="628650" lvl="1" indent="-171450"/>
            <a:r>
              <a:rPr lang="en-US" sz="1400" dirty="0" smtClean="0"/>
              <a:t>Also </a:t>
            </a:r>
            <a:r>
              <a:rPr lang="en-US" sz="1400" dirty="0"/>
              <a:t>like 8B/10B, a running disparity is output with each code, and fed back to the input for use in selecting the next </a:t>
            </a:r>
            <a:r>
              <a:rPr lang="en-US" sz="1400" dirty="0" smtClean="0"/>
              <a:t>code.</a:t>
            </a:r>
          </a:p>
          <a:p>
            <a:pPr marL="628650" lvl="1" indent="-171450"/>
            <a:r>
              <a:rPr lang="en-US" sz="1400" dirty="0" smtClean="0"/>
              <a:t>The </a:t>
            </a:r>
            <a:r>
              <a:rPr lang="en-US" sz="1400" dirty="0"/>
              <a:t>7/8 encoding is considered first, along with a running disparity count. The code is looked up in the 7B/8B table. Then it is optionally inverted if doing so would bring would bring the running disparity closer to 0. Some codes naturally have 0 disparity (4 ones and 4 zeros), and these are never </a:t>
            </a:r>
            <a:r>
              <a:rPr lang="en-US" sz="1400" dirty="0" smtClean="0"/>
              <a:t>inverted.</a:t>
            </a:r>
          </a:p>
          <a:p>
            <a:pPr marL="628650" lvl="1" indent="-171450"/>
            <a:r>
              <a:rPr lang="en-US" sz="1400" dirty="0" smtClean="0"/>
              <a:t>Then </a:t>
            </a:r>
            <a:r>
              <a:rPr lang="en-US" sz="1400" dirty="0"/>
              <a:t>the 5/6 encoding is considered. The code is looked up in the code table, and then optionally inverted according to the following </a:t>
            </a:r>
            <a:r>
              <a:rPr lang="en-US" sz="1400" dirty="0" smtClean="0"/>
              <a:t>rules</a:t>
            </a:r>
          </a:p>
          <a:p>
            <a:pPr marL="862013" lvl="2" indent="-171450"/>
            <a:r>
              <a:rPr lang="en-US" sz="1100" dirty="0" smtClean="0"/>
              <a:t>Attempt </a:t>
            </a:r>
            <a:r>
              <a:rPr lang="en-US" sz="1100" dirty="0"/>
              <a:t>to balance the overall 14-bit </a:t>
            </a:r>
            <a:r>
              <a:rPr lang="en-US" sz="1100" dirty="0" smtClean="0"/>
              <a:t>code.</a:t>
            </a:r>
          </a:p>
          <a:p>
            <a:pPr marL="1085850" lvl="3" indent="-171450"/>
            <a:r>
              <a:rPr lang="en-US" sz="1100" dirty="0" smtClean="0"/>
              <a:t>If </a:t>
            </a:r>
            <a:r>
              <a:rPr lang="en-US" sz="1100" dirty="0"/>
              <a:t>the selected 8-bit code has positive disparity, invert the 6-bit code if needed to achieve negative </a:t>
            </a:r>
            <a:r>
              <a:rPr lang="en-US" sz="1100" dirty="0" smtClean="0"/>
              <a:t>disparity.</a:t>
            </a:r>
          </a:p>
          <a:p>
            <a:pPr marL="1085850" lvl="3" indent="-171450"/>
            <a:r>
              <a:rPr lang="en-US" sz="1400" dirty="0" smtClean="0"/>
              <a:t>If </a:t>
            </a:r>
            <a:r>
              <a:rPr lang="en-US" sz="1400" dirty="0"/>
              <a:t>the selected 8-bit code has negative disparity, invert the 6-bit code if needed to achieve positive </a:t>
            </a:r>
            <a:r>
              <a:rPr lang="en-US" sz="1400" dirty="0" smtClean="0"/>
              <a:t>disparity.</a:t>
            </a:r>
          </a:p>
          <a:p>
            <a:pPr marL="862013" lvl="2" indent="-171450"/>
            <a:r>
              <a:rPr lang="en-US" sz="1100" dirty="0" smtClean="0"/>
              <a:t>Attempt </a:t>
            </a:r>
            <a:r>
              <a:rPr lang="en-US" sz="1100" dirty="0"/>
              <a:t>to balance the running </a:t>
            </a:r>
            <a:r>
              <a:rPr lang="en-US" sz="1100" dirty="0" smtClean="0"/>
              <a:t>disparity</a:t>
            </a:r>
          </a:p>
          <a:p>
            <a:pPr marL="1085850" lvl="3" indent="-171450"/>
            <a:r>
              <a:rPr lang="en-US" sz="1100" dirty="0" smtClean="0"/>
              <a:t>If </a:t>
            </a:r>
            <a:r>
              <a:rPr lang="en-US" sz="1100" dirty="0"/>
              <a:t>the selected 8-bit code has even disparity, invert by rules above based on the input running disparity rather than the selected 8-bit code disparity.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39B481F-9224-4E20-B5E5-7FED227799F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WIB interface for Cryo ASIC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58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12b14b decoder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57200" y="1640078"/>
            <a:ext cx="3962400" cy="506552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 smtClean="0"/>
              <a:t>Deserializer</a:t>
            </a:r>
            <a:r>
              <a:rPr lang="en-US" sz="1800" dirty="0" smtClean="0"/>
              <a:t> converts streams at 896Mbps to 14b encoded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12b14b decoder decodes the 14b data back to raw ADC (12b)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Error detection</a:t>
            </a:r>
          </a:p>
          <a:p>
            <a:pPr marL="800100" lvl="1" indent="-342900"/>
            <a:r>
              <a:rPr lang="en-US" sz="1800" dirty="0" smtClean="0"/>
              <a:t>End of Frame error</a:t>
            </a:r>
          </a:p>
          <a:p>
            <a:pPr marL="800100" lvl="1" indent="-342900"/>
            <a:r>
              <a:rPr lang="en-US" sz="1800" dirty="0" smtClean="0"/>
              <a:t>Disparity errors</a:t>
            </a:r>
          </a:p>
          <a:p>
            <a:pPr marL="800100" lvl="1" indent="-342900"/>
            <a:r>
              <a:rPr lang="en-US" sz="1800" dirty="0" smtClean="0"/>
              <a:t>Encoding errors</a:t>
            </a:r>
          </a:p>
          <a:p>
            <a:pPr marL="800100" lvl="1" indent="-342900"/>
            <a:r>
              <a:rPr lang="en-US" sz="1800" dirty="0" smtClean="0"/>
              <a:t>Currently we have counters that enable us to track these errors if they happen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39B481F-9224-4E20-B5E5-7FED227799F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WIB interface for Cryo ASIC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575" y="1981200"/>
            <a:ext cx="3792825" cy="3539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179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SLAC ASIC Control Interface (SACI)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5900" y="1219200"/>
            <a:ext cx="8686800" cy="4525963"/>
          </a:xfrm>
          <a:prstGeom prst="rect">
            <a:avLst/>
          </a:prstGeom>
        </p:spPr>
        <p:txBody>
          <a:bodyPr/>
          <a:lstStyle/>
          <a:p>
            <a:r>
              <a:rPr lang="en-US" sz="2000" dirty="0" smtClean="0"/>
              <a:t>Motivation</a:t>
            </a:r>
          </a:p>
          <a:p>
            <a:pPr lvl="1"/>
            <a:r>
              <a:rPr lang="en-US" sz="1800" dirty="0" smtClean="0"/>
              <a:t>Need simple serial interface to ASICs for configuring registers and sending commands.</a:t>
            </a:r>
          </a:p>
          <a:p>
            <a:r>
              <a:rPr lang="en-US" sz="2000" dirty="0" smtClean="0"/>
              <a:t>Standard Options Not a Great Fit</a:t>
            </a:r>
          </a:p>
          <a:p>
            <a:pPr lvl="1"/>
            <a:r>
              <a:rPr lang="en-US" sz="1800" dirty="0" smtClean="0"/>
              <a:t>SPI: No backpressure. No way for ASIC to signal that it is done with a command or ready for new data. Requires polling.</a:t>
            </a:r>
          </a:p>
          <a:p>
            <a:pPr lvl="1"/>
            <a:r>
              <a:rPr lang="en-US" sz="1800" dirty="0" smtClean="0"/>
              <a:t>I2C: Backpressure possible through clock stretching, but complex protocol and implementation.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Adoption</a:t>
            </a:r>
          </a:p>
          <a:p>
            <a:pPr lvl="1"/>
            <a:r>
              <a:rPr lang="en-US" sz="1800" dirty="0"/>
              <a:t>It is used by several ASICs, leveraging the platform design methodology adopted at SLAC</a:t>
            </a:r>
          </a:p>
          <a:p>
            <a:pPr lvl="1"/>
            <a:endParaRPr lang="en-US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703" y="4832967"/>
            <a:ext cx="2271082" cy="170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WIB interface for Cryo ASIC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39B481F-9224-4E20-B5E5-7FED227799F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208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SACI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Master/Slave Serial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4 Signals</a:t>
            </a:r>
          </a:p>
          <a:p>
            <a:pPr lvl="1"/>
            <a:r>
              <a:rPr lang="en-US" sz="1600" dirty="0" smtClean="0"/>
              <a:t>3 shared: </a:t>
            </a:r>
            <a:r>
              <a:rPr lang="en-US" sz="1600" dirty="0" err="1" smtClean="0"/>
              <a:t>saciClk</a:t>
            </a:r>
            <a:r>
              <a:rPr lang="en-US" sz="1600" dirty="0" smtClean="0"/>
              <a:t>, </a:t>
            </a:r>
            <a:r>
              <a:rPr lang="en-US" sz="1600" dirty="0" err="1" smtClean="0"/>
              <a:t>saciCmd</a:t>
            </a:r>
            <a:r>
              <a:rPr lang="en-US" sz="1600" dirty="0" smtClean="0"/>
              <a:t>, </a:t>
            </a:r>
            <a:r>
              <a:rPr lang="en-US" sz="1600" dirty="0" err="1" smtClean="0"/>
              <a:t>saciRsp</a:t>
            </a:r>
            <a:endParaRPr lang="en-US" sz="1600" dirty="0" smtClean="0"/>
          </a:p>
          <a:p>
            <a:pPr lvl="1"/>
            <a:r>
              <a:rPr lang="en-US" sz="1600" dirty="0" smtClean="0"/>
              <a:t>1 dedicated select line per slave: </a:t>
            </a:r>
            <a:r>
              <a:rPr lang="en-US" sz="1600" dirty="0" err="1" smtClean="0"/>
              <a:t>saciSelL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Allows multiple slaves on same SACI bus. (Similar to  SPI.)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Serial data transmitted on rising edge of clock and sampled on falling edge. MSB first.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Toggling </a:t>
            </a:r>
            <a:r>
              <a:rPr lang="en-US" sz="1800" dirty="0" err="1" smtClean="0"/>
              <a:t>saciSelL</a:t>
            </a:r>
            <a:r>
              <a:rPr lang="en-US" sz="1800" dirty="0" smtClean="0"/>
              <a:t> resets Slave state machine in case of lockup.</a:t>
            </a:r>
          </a:p>
          <a:p>
            <a:endParaRPr lang="en-US" sz="1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WIB interface for Cryo ASIC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39B481F-9224-4E20-B5E5-7FED227799F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077" y="4222984"/>
            <a:ext cx="3825542" cy="2163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417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SACI Writes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5900" y="1219201"/>
            <a:ext cx="8686800" cy="761999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2000" dirty="0" smtClean="0"/>
              <a:t>Master lowers </a:t>
            </a:r>
            <a:r>
              <a:rPr lang="en-US" sz="2000" dirty="0" err="1" smtClean="0"/>
              <a:t>saciSelL</a:t>
            </a:r>
            <a:endParaRPr lang="en-US" sz="2000" dirty="0" smtClean="0"/>
          </a:p>
          <a:p>
            <a:pPr eaLnBrk="1" hangingPunct="1"/>
            <a:r>
              <a:rPr lang="en-US" sz="2000" dirty="0" smtClean="0"/>
              <a:t>Master sends Start Bit, Write Bit, Command, Address and Data</a:t>
            </a:r>
          </a:p>
        </p:txBody>
      </p:sp>
      <p:pic>
        <p:nvPicPr>
          <p:cNvPr id="5" name="Picture 4" descr="SaciWrCm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09800"/>
            <a:ext cx="9144000" cy="953668"/>
          </a:xfrm>
          <a:prstGeom prst="rect">
            <a:avLst/>
          </a:prstGeom>
        </p:spPr>
      </p:pic>
      <p:pic>
        <p:nvPicPr>
          <p:cNvPr id="9" name="Picture 8" descr="SaciWrRsp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48132"/>
            <a:ext cx="9144000" cy="1166868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04800" y="3709932"/>
            <a:ext cx="8686800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Slave responds with Start Bit, Write bit, Command and Address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Master optionally raises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saciSelL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when done.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WIB interface for Cryo ASIC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39B481F-9224-4E20-B5E5-7FED227799F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425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SACI Reads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5900" y="1219201"/>
            <a:ext cx="8686800" cy="761999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2000" dirty="0" smtClean="0"/>
              <a:t>Master lowers </a:t>
            </a:r>
            <a:r>
              <a:rPr lang="en-US" sz="2000" dirty="0" err="1" smtClean="0"/>
              <a:t>saciSelL</a:t>
            </a:r>
            <a:endParaRPr lang="en-US" sz="2000" dirty="0" smtClean="0"/>
          </a:p>
          <a:p>
            <a:pPr eaLnBrk="1" hangingPunct="1"/>
            <a:r>
              <a:rPr lang="en-US" sz="2000" dirty="0" smtClean="0"/>
              <a:t>Master sends Start Bit, Read Bit, Command and Address</a:t>
            </a:r>
          </a:p>
        </p:txBody>
      </p:sp>
      <p:pic>
        <p:nvPicPr>
          <p:cNvPr id="5" name="Picture 4" descr="SaciWrCm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133600"/>
            <a:ext cx="8672687" cy="1066800"/>
          </a:xfrm>
          <a:prstGeom prst="rect">
            <a:avLst/>
          </a:prstGeom>
        </p:spPr>
      </p:pic>
      <p:pic>
        <p:nvPicPr>
          <p:cNvPr id="9" name="Picture 8" descr="SaciWrRsp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83199"/>
            <a:ext cx="9144000" cy="982470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04800" y="3352800"/>
            <a:ext cx="8686800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Slave responds with Start Bit, Write bit, Command, Address and Data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Master optionally raises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saciSelL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when done.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WIB interface for Cryo ASIC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39B481F-9224-4E20-B5E5-7FED227799F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926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SACI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Global registers</a:t>
            </a:r>
          </a:p>
          <a:p>
            <a:pPr marL="800100" lvl="1" indent="-342900"/>
            <a:r>
              <a:rPr lang="en-US" sz="2000" dirty="0" smtClean="0"/>
              <a:t>19 registers 16 bits</a:t>
            </a:r>
          </a:p>
          <a:p>
            <a:pPr marL="800100" lvl="1" indent="-342900"/>
            <a:r>
              <a:rPr lang="en-US" sz="2000" dirty="0" smtClean="0"/>
              <a:t>Examples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Channel registers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39B481F-9224-4E20-B5E5-7FED227799F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WIB interface for Cryo ASIC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131" y="1371600"/>
            <a:ext cx="18288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43262"/>
            <a:ext cx="3102359" cy="279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971800" y="2362200"/>
            <a:ext cx="2286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816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 ASIC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CMOS </a:t>
            </a:r>
            <a:r>
              <a:rPr lang="en-US" sz="1800" dirty="0" smtClean="0"/>
              <a:t>process 0.13µm </a:t>
            </a:r>
            <a:r>
              <a:rPr lang="en-US" sz="1800" dirty="0"/>
              <a:t>(1P8M)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Supply </a:t>
            </a:r>
            <a:r>
              <a:rPr lang="en-US" sz="1800" dirty="0" smtClean="0"/>
              <a:t>voltage 2.5V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Version </a:t>
            </a:r>
            <a:r>
              <a:rPr lang="en-US" sz="1800" dirty="0" smtClean="0"/>
              <a:t>v.0.2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Die size 6774 </a:t>
            </a:r>
            <a:r>
              <a:rPr lang="en-US" sz="1800" dirty="0"/>
              <a:t>x </a:t>
            </a:r>
            <a:r>
              <a:rPr lang="en-US" sz="1800" dirty="0" smtClean="0"/>
              <a:t>8948</a:t>
            </a:r>
            <a:r>
              <a:rPr lang="en-US" sz="1800" dirty="0"/>
              <a:t>µ</a:t>
            </a:r>
            <a:r>
              <a:rPr lang="en-US" sz="1800" dirty="0" smtClean="0"/>
              <a:t>m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Die size after </a:t>
            </a:r>
            <a:r>
              <a:rPr lang="en-US" sz="1800" dirty="0" smtClean="0"/>
              <a:t>cut 7236 </a:t>
            </a:r>
            <a:r>
              <a:rPr lang="en-US" sz="1800" dirty="0"/>
              <a:t>x </a:t>
            </a:r>
            <a:r>
              <a:rPr lang="en-US" sz="1800" dirty="0" smtClean="0"/>
              <a:t>9400 µm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Die </a:t>
            </a:r>
            <a:r>
              <a:rPr lang="en-US" sz="1800" dirty="0" smtClean="0"/>
              <a:t>thickness</a:t>
            </a:r>
            <a:r>
              <a:rPr lang="en-US" sz="1800" dirty="0"/>
              <a:t>	</a:t>
            </a:r>
            <a:r>
              <a:rPr lang="en-US" sz="1800" dirty="0" smtClean="0"/>
              <a:t>250-300 µm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39B481F-9224-4E20-B5E5-7FED227799F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WIB interface for Cryo ASIC</a:t>
            </a:r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934051" y="2027673"/>
            <a:ext cx="3569083" cy="3779005"/>
            <a:chOff x="0" y="0"/>
            <a:chExt cx="7963344" cy="886419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6896" y="535360"/>
              <a:ext cx="5880269" cy="7761905"/>
            </a:xfrm>
            <a:prstGeom prst="roundRect">
              <a:avLst>
                <a:gd name="adj" fmla="val 2574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8" name="Group 7"/>
            <p:cNvGrpSpPr/>
            <p:nvPr/>
          </p:nvGrpSpPr>
          <p:grpSpPr>
            <a:xfrm>
              <a:off x="0" y="1811710"/>
              <a:ext cx="351011" cy="5137955"/>
              <a:chOff x="0" y="1811710"/>
              <a:chExt cx="351011" cy="5137955"/>
            </a:xfrm>
          </p:grpSpPr>
          <p:cxnSp>
            <p:nvCxnSpPr>
              <p:cNvPr id="24" name="Straight Arrow Connector 23"/>
              <p:cNvCxnSpPr/>
              <p:nvPr/>
            </p:nvCxnSpPr>
            <p:spPr>
              <a:xfrm>
                <a:off x="351011" y="1945060"/>
                <a:ext cx="0" cy="492442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oval" w="med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7"/>
              <p:cNvSpPr txBox="1"/>
              <p:nvPr/>
            </p:nvSpPr>
            <p:spPr>
              <a:xfrm>
                <a:off x="83524" y="1811710"/>
                <a:ext cx="262349" cy="280205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b="1">
                    <a:solidFill>
                      <a:sysClr val="windowText" lastClr="000000"/>
                    </a:solidFill>
                  </a:rPr>
                  <a:t>Pin 1</a:t>
                </a:r>
              </a:p>
            </p:txBody>
          </p:sp>
          <p:sp>
            <p:nvSpPr>
              <p:cNvPr id="26" name="TextBox 8"/>
              <p:cNvSpPr txBox="1"/>
              <p:nvPr/>
            </p:nvSpPr>
            <p:spPr>
              <a:xfrm>
                <a:off x="135184" y="6669460"/>
                <a:ext cx="210689" cy="280205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b="0"/>
                  <a:t>64</a:t>
                </a:r>
              </a:p>
            </p:txBody>
          </p:sp>
          <p:sp>
            <p:nvSpPr>
              <p:cNvPr id="27" name="TextBox 15"/>
              <p:cNvSpPr txBox="1"/>
              <p:nvPr/>
            </p:nvSpPr>
            <p:spPr>
              <a:xfrm>
                <a:off x="0" y="4107235"/>
                <a:ext cx="339331" cy="280205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0"/>
                  <a:t>PinLeft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728538" y="8524875"/>
              <a:ext cx="4451859" cy="339315"/>
              <a:chOff x="1728538" y="8524875"/>
              <a:chExt cx="4451859" cy="339315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 rot="5400000" flipH="1" flipV="1">
                <a:off x="3946300" y="6378209"/>
                <a:ext cx="0" cy="429333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13"/>
              <p:cNvSpPr txBox="1"/>
              <p:nvPr/>
            </p:nvSpPr>
            <p:spPr>
              <a:xfrm rot="10800000" flipV="1">
                <a:off x="5815464" y="8571731"/>
                <a:ext cx="364933" cy="25473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b="0"/>
                  <a:t>120</a:t>
                </a:r>
              </a:p>
            </p:txBody>
          </p:sp>
          <p:sp>
            <p:nvSpPr>
              <p:cNvPr id="22" name="TextBox 14"/>
              <p:cNvSpPr txBox="1"/>
              <p:nvPr/>
            </p:nvSpPr>
            <p:spPr>
              <a:xfrm rot="10800000" flipV="1">
                <a:off x="1728538" y="8562206"/>
                <a:ext cx="296955" cy="25473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b="0"/>
                  <a:t>65</a:t>
                </a:r>
              </a:p>
            </p:txBody>
          </p:sp>
          <p:sp>
            <p:nvSpPr>
              <p:cNvPr id="23" name="TextBox 16"/>
              <p:cNvSpPr txBox="1"/>
              <p:nvPr/>
            </p:nvSpPr>
            <p:spPr>
              <a:xfrm>
                <a:off x="3362090" y="8583985"/>
                <a:ext cx="973751" cy="280205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0"/>
                  <a:t>PinBottom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7151946" y="1840285"/>
              <a:ext cx="811398" cy="5109380"/>
              <a:chOff x="7151946" y="1840285"/>
              <a:chExt cx="811398" cy="5109380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 flipV="1">
                <a:off x="7151946" y="1954585"/>
                <a:ext cx="0" cy="492442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0"/>
              <p:cNvSpPr txBox="1"/>
              <p:nvPr/>
            </p:nvSpPr>
            <p:spPr>
              <a:xfrm>
                <a:off x="7179636" y="1840285"/>
                <a:ext cx="418576" cy="280205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b="0"/>
                  <a:t>184</a:t>
                </a:r>
              </a:p>
            </p:txBody>
          </p:sp>
          <p:sp>
            <p:nvSpPr>
              <p:cNvPr id="18" name="TextBox 11"/>
              <p:cNvSpPr txBox="1"/>
              <p:nvPr/>
            </p:nvSpPr>
            <p:spPr>
              <a:xfrm>
                <a:off x="7170111" y="6669460"/>
                <a:ext cx="418576" cy="280205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b="0"/>
                  <a:t>121</a:t>
                </a:r>
              </a:p>
            </p:txBody>
          </p:sp>
          <p:sp>
            <p:nvSpPr>
              <p:cNvPr id="19" name="TextBox 17"/>
              <p:cNvSpPr txBox="1"/>
              <p:nvPr/>
            </p:nvSpPr>
            <p:spPr>
              <a:xfrm>
                <a:off x="7298259" y="4107235"/>
                <a:ext cx="665085" cy="280205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0"/>
                  <a:t>PinRight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 flipV="1">
              <a:off x="1757113" y="0"/>
              <a:ext cx="4432809" cy="339315"/>
              <a:chOff x="1757113" y="0"/>
              <a:chExt cx="4432809" cy="339315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 rot="16200000" flipV="1">
                <a:off x="3955825" y="-2146666"/>
                <a:ext cx="0" cy="429333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21"/>
              <p:cNvSpPr txBox="1"/>
              <p:nvPr/>
            </p:nvSpPr>
            <p:spPr>
              <a:xfrm rot="10800000">
                <a:off x="5824989" y="18281"/>
                <a:ext cx="364933" cy="25473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b="0"/>
                  <a:t>185</a:t>
                </a:r>
              </a:p>
            </p:txBody>
          </p:sp>
          <p:sp>
            <p:nvSpPr>
              <p:cNvPr id="14" name="TextBox 22"/>
              <p:cNvSpPr txBox="1"/>
              <p:nvPr/>
            </p:nvSpPr>
            <p:spPr>
              <a:xfrm rot="10800000">
                <a:off x="1757113" y="46856"/>
                <a:ext cx="296955" cy="25473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b="0"/>
                  <a:t>240</a:t>
                </a:r>
              </a:p>
            </p:txBody>
          </p:sp>
          <p:sp>
            <p:nvSpPr>
              <p:cNvPr id="15" name="TextBox 23"/>
              <p:cNvSpPr txBox="1"/>
              <p:nvPr/>
            </p:nvSpPr>
            <p:spPr>
              <a:xfrm flipV="1">
                <a:off x="3371615" y="59110"/>
                <a:ext cx="973751" cy="280205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0"/>
                  <a:t>PinTop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886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39B481F-9224-4E20-B5E5-7FED227799F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WIB interface for Cryo ASIC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77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/>
          <a:lstStyle/>
          <a:p>
            <a:fld id="{5BD36294-2849-48A8-8531-5354CF3095D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DD5DC961-BBBB-A544-BEE1-5AA7EB8A6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38" y="128588"/>
            <a:ext cx="8102600" cy="754062"/>
          </a:xfrm>
        </p:spPr>
        <p:txBody>
          <a:bodyPr/>
          <a:lstStyle/>
          <a:p>
            <a:r>
              <a:rPr lang="en-US" dirty="0" smtClean="0"/>
              <a:t>PLL settling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" y="1854395"/>
            <a:ext cx="8527310" cy="434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2235" y="1278320"/>
            <a:ext cx="4662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err="1" smtClean="0"/>
              <a:t>SubBank</a:t>
            </a:r>
            <a:r>
              <a:rPr lang="en-US" sz="1200" dirty="0" smtClean="0"/>
              <a:t> Enabled </a:t>
            </a:r>
            <a:r>
              <a:rPr lang="en-US" sz="1200" dirty="0" smtClean="0">
                <a:sym typeface="Wingdings" panose="05000000000000000000" pitchFamily="2" charset="2"/>
              </a:rPr>
              <a:t> </a:t>
            </a:r>
            <a:r>
              <a:rPr lang="en-US" sz="1200" dirty="0" smtClean="0"/>
              <a:t>GR at 50ns </a:t>
            </a:r>
            <a:r>
              <a:rPr lang="en-US" sz="1200" dirty="0" smtClean="0">
                <a:sym typeface="Wingdings" panose="05000000000000000000" pitchFamily="2" charset="2"/>
              </a:rPr>
              <a:t> PLL out of reset at 500ns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sym typeface="Wingdings" panose="05000000000000000000" pitchFamily="2" charset="2"/>
              </a:rPr>
              <a:t>PLL settled already at 4us</a:t>
            </a:r>
            <a:endParaRPr lang="en-US" sz="12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WIB interface for Cryo ASIC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9024" y="4267200"/>
            <a:ext cx="815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PLL </a:t>
            </a:r>
            <a:r>
              <a:rPr lang="en-US" sz="1400" dirty="0" err="1" smtClean="0">
                <a:solidFill>
                  <a:schemeClr val="bg1"/>
                </a:solidFill>
              </a:rPr>
              <a:t>Rst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6304" y="3581400"/>
            <a:ext cx="1021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Global </a:t>
            </a:r>
            <a:r>
              <a:rPr lang="en-US" sz="1400" dirty="0" err="1" smtClean="0">
                <a:solidFill>
                  <a:schemeClr val="bg1"/>
                </a:solidFill>
              </a:rPr>
              <a:t>Rst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2895600"/>
            <a:ext cx="1132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SubBankEn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0956" y="2133600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56MHz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263" y="5638800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448MHz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140" y="4953000"/>
            <a:ext cx="905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PLL </a:t>
            </a:r>
            <a:r>
              <a:rPr lang="en-US" sz="1400" dirty="0" err="1" smtClean="0">
                <a:solidFill>
                  <a:schemeClr val="bg1"/>
                </a:solidFill>
              </a:rPr>
              <a:t>Vcrtl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327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dirty="0" smtClean="0"/>
              <a:t>CRYO ASIC</a:t>
            </a:r>
            <a:endParaRPr lang="en-US" sz="2300" dirty="0"/>
          </a:p>
        </p:txBody>
      </p:sp>
      <p:sp>
        <p:nvSpPr>
          <p:cNvPr id="11" name="Text Box 38"/>
          <p:cNvSpPr txBox="1">
            <a:spLocks noChangeArrowheads="1"/>
          </p:cNvSpPr>
          <p:nvPr/>
        </p:nvSpPr>
        <p:spPr bwMode="auto">
          <a:xfrm>
            <a:off x="5318125" y="728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" name="Text Box 39"/>
          <p:cNvSpPr txBox="1">
            <a:spLocks noChangeArrowheads="1"/>
          </p:cNvSpPr>
          <p:nvPr/>
        </p:nvSpPr>
        <p:spPr bwMode="auto">
          <a:xfrm>
            <a:off x="5470525" y="8048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9" name="Picture 8" descr="IMG_20190128_0855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20" y="3401662"/>
            <a:ext cx="2611540" cy="2611540"/>
          </a:xfrm>
          <a:prstGeom prst="rect">
            <a:avLst/>
          </a:prstGeom>
        </p:spPr>
      </p:pic>
      <p:pic>
        <p:nvPicPr>
          <p:cNvPr id="10" name="Picture 9" descr="IMG_2646 (1)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9" t="46600" r="42124" b="24966"/>
          <a:stretch/>
        </p:blipFill>
        <p:spPr>
          <a:xfrm rot="10800000">
            <a:off x="3105962" y="3179209"/>
            <a:ext cx="2426850" cy="3296858"/>
          </a:xfrm>
          <a:prstGeom prst="rect">
            <a:avLst/>
          </a:prstGeom>
        </p:spPr>
      </p:pic>
      <p:pic>
        <p:nvPicPr>
          <p:cNvPr id="13" name="Picture 12" descr="IMG_2649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4" r="12393" b="18788"/>
          <a:stretch/>
        </p:blipFill>
        <p:spPr>
          <a:xfrm>
            <a:off x="5730333" y="3313785"/>
            <a:ext cx="3058626" cy="285806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CRYO ASIC (left)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CRYO ASIC </a:t>
            </a:r>
            <a:r>
              <a:rPr lang="en-US" sz="2000" dirty="0" smtClean="0"/>
              <a:t>wire-bonded to the cold board (center)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CRYO </a:t>
            </a:r>
            <a:r>
              <a:rPr lang="en-US" sz="2000" dirty="0" smtClean="0"/>
              <a:t>ASIC test system (right)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WIB interface for Cryo ASIC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70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5" y="1600200"/>
            <a:ext cx="8840415" cy="374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</p:spPr>
        <p:txBody>
          <a:bodyPr/>
          <a:lstStyle/>
          <a:p>
            <a:r>
              <a:rPr lang="en-US" dirty="0" smtClean="0"/>
              <a:t>CRYO – Clock </a:t>
            </a:r>
            <a:r>
              <a:rPr lang="en-US" dirty="0"/>
              <a:t>d</a:t>
            </a:r>
            <a:r>
              <a:rPr lang="en-US" dirty="0" smtClean="0"/>
              <a:t>omains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4320" y="5562600"/>
            <a:ext cx="8411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All internal clocks are synchronized to the external input clock of 56MHz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Clocks at the </a:t>
            </a:r>
            <a:r>
              <a:rPr lang="en-US" sz="1600" dirty="0" err="1" smtClean="0"/>
              <a:t>SubBank</a:t>
            </a:r>
            <a:r>
              <a:rPr lang="en-US" sz="1600" dirty="0" smtClean="0"/>
              <a:t> level are generated when </a:t>
            </a:r>
            <a:r>
              <a:rPr lang="en-US" sz="1600" dirty="0" err="1" smtClean="0"/>
              <a:t>StartRO</a:t>
            </a:r>
            <a:r>
              <a:rPr lang="en-US" sz="1600" dirty="0" smtClean="0"/>
              <a:t> goes high (next slide)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WIB interface for Cryo ASIC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99730" y="4952999"/>
            <a:ext cx="832279" cy="276999"/>
          </a:xfrm>
          <a:prstGeom prst="rect">
            <a:avLst/>
          </a:prstGeom>
          <a:solidFill>
            <a:srgbClr val="E1700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Registers</a:t>
            </a:r>
            <a:endParaRPr lang="en-US" sz="12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942751" y="5098865"/>
            <a:ext cx="744049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610600" y="4953000"/>
            <a:ext cx="4603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SACI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3366189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38" y="128588"/>
            <a:ext cx="6634162" cy="754062"/>
          </a:xfrm>
        </p:spPr>
        <p:txBody>
          <a:bodyPr/>
          <a:lstStyle/>
          <a:p>
            <a:r>
              <a:rPr lang="en-US" dirty="0" smtClean="0"/>
              <a:t>Signals to control 2 </a:t>
            </a:r>
            <a:r>
              <a:rPr lang="en-US" dirty="0"/>
              <a:t>ASICs Based on CRYO </a:t>
            </a:r>
            <a:r>
              <a:rPr lang="en-US" dirty="0" smtClean="0"/>
              <a:t>(variant </a:t>
            </a:r>
            <a:r>
              <a:rPr lang="en-US" dirty="0" err="1" smtClean="0"/>
              <a:t>nExo</a:t>
            </a:r>
            <a:r>
              <a:rPr lang="en-US" dirty="0" smtClean="0"/>
              <a:t> or version 0.2)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39B481F-9224-4E20-B5E5-7FED227799F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WIB interface for Cryo ASIC</a:t>
            </a:r>
            <a:endParaRPr lang="en-US"/>
          </a:p>
        </p:txBody>
      </p:sp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8879995"/>
              </p:ext>
            </p:extLst>
          </p:nvPr>
        </p:nvGraphicFramePr>
        <p:xfrm>
          <a:off x="381000" y="1676400"/>
          <a:ext cx="3754708" cy="222503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97030"/>
                <a:gridCol w="1138774"/>
                <a:gridCol w="1018904"/>
              </a:tblGrid>
              <a:tr h="25659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Signal 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Type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#</a:t>
                      </a:r>
                      <a:r>
                        <a:rPr lang="en-US" sz="1400" b="1" baseline="0" dirty="0" smtClean="0"/>
                        <a:t> of pins</a:t>
                      </a:r>
                      <a:endParaRPr lang="en-US" sz="1400" b="1" dirty="0"/>
                    </a:p>
                  </a:txBody>
                  <a:tcPr/>
                </a:tc>
              </a:tr>
              <a:tr h="23326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4x Data Out (DO)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Differential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8</a:t>
                      </a:r>
                      <a:endParaRPr lang="en-US" sz="1200" b="1" dirty="0"/>
                    </a:p>
                  </a:txBody>
                  <a:tcPr/>
                </a:tc>
              </a:tr>
              <a:tr h="23326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CLK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Differential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2</a:t>
                      </a:r>
                      <a:endParaRPr lang="en-US" sz="1200" b="1" dirty="0"/>
                    </a:p>
                  </a:txBody>
                  <a:tcPr/>
                </a:tc>
              </a:tr>
              <a:tr h="39655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SACI (CLK,</a:t>
                      </a:r>
                      <a:r>
                        <a:rPr lang="en-US" sz="1200" baseline="0" dirty="0" smtClean="0"/>
                        <a:t> CMD, RESP) , </a:t>
                      </a:r>
                      <a:r>
                        <a:rPr lang="en-US" sz="1200" baseline="0" dirty="0" err="1" smtClean="0"/>
                        <a:t>SHClkEn</a:t>
                      </a:r>
                      <a:r>
                        <a:rPr lang="en-US" sz="1200" baseline="0" dirty="0" smtClean="0"/>
                        <a:t> and </a:t>
                      </a:r>
                      <a:r>
                        <a:rPr lang="en-US" sz="1200" dirty="0" smtClean="0"/>
                        <a:t>SRO*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Differential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10 (multi drop</a:t>
                      </a:r>
                      <a:r>
                        <a:rPr lang="en-US" sz="1200" b="1" baseline="0" dirty="0" smtClean="0"/>
                        <a:t>)</a:t>
                      </a:r>
                      <a:endParaRPr lang="en-US" sz="1200" b="1" dirty="0"/>
                    </a:p>
                  </a:txBody>
                  <a:tcPr/>
                </a:tc>
              </a:tr>
              <a:tr h="23326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SACI SEL(x2), GR, ACQ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4</a:t>
                      </a:r>
                      <a:endParaRPr lang="en-US" sz="1200" b="1" dirty="0"/>
                    </a:p>
                  </a:txBody>
                  <a:tcPr/>
                </a:tc>
              </a:tr>
              <a:tr h="23326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 pins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24</a:t>
                      </a:r>
                      <a:endParaRPr lang="en-US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1692" y="3962400"/>
            <a:ext cx="375470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*New connection needed when SR0 becomes differential </a:t>
            </a:r>
          </a:p>
          <a:p>
            <a:r>
              <a:rPr lang="en-US" sz="1100" dirty="0" smtClean="0"/>
              <a:t>**ASIC Sync will be removed. ASIC pulse is used for the tests with internal pulse</a:t>
            </a:r>
            <a:endParaRPr lang="en-US" sz="1100" dirty="0"/>
          </a:p>
        </p:txBody>
      </p:sp>
      <p:graphicFrame>
        <p:nvGraphicFramePr>
          <p:cNvPr id="1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3886533"/>
              </p:ext>
            </p:extLst>
          </p:nvPr>
        </p:nvGraphicFramePr>
        <p:xfrm>
          <a:off x="3179492" y="4754562"/>
          <a:ext cx="3754708" cy="179863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97030"/>
                <a:gridCol w="1138774"/>
                <a:gridCol w="1018904"/>
              </a:tblGrid>
              <a:tr h="25659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Signal 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Type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#</a:t>
                      </a:r>
                      <a:r>
                        <a:rPr lang="en-US" sz="1400" b="1" baseline="0" dirty="0" smtClean="0"/>
                        <a:t> of pins</a:t>
                      </a:r>
                      <a:endParaRPr lang="en-US" sz="1400" b="1" dirty="0"/>
                    </a:p>
                  </a:txBody>
                  <a:tcPr/>
                </a:tc>
              </a:tr>
              <a:tr h="23326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Digital monitoring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Single ended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4</a:t>
                      </a:r>
                      <a:endParaRPr lang="en-US" sz="1200" b="1" dirty="0"/>
                    </a:p>
                  </a:txBody>
                  <a:tcPr/>
                </a:tc>
              </a:tr>
              <a:tr h="23326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Analog</a:t>
                      </a:r>
                      <a:r>
                        <a:rPr lang="en-US" sz="1200" baseline="0" dirty="0" smtClean="0"/>
                        <a:t> monitoring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Analog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6</a:t>
                      </a:r>
                      <a:endParaRPr lang="en-US" sz="1200" b="1" dirty="0"/>
                    </a:p>
                  </a:txBody>
                  <a:tcPr/>
                </a:tc>
              </a:tr>
              <a:tr h="39655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External DAC S&amp;H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Analog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/>
                </a:tc>
              </a:tr>
              <a:tr h="23326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</a:tr>
              <a:tr h="23326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 pins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11</a:t>
                      </a:r>
                      <a:endParaRPr lang="en-US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4676" y="1295400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Required signals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246292" y="430903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Optional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7192254" y="14654"/>
            <a:ext cx="1799346" cy="6850795"/>
            <a:chOff x="0" y="0"/>
            <a:chExt cx="3487881" cy="16017280"/>
          </a:xfrm>
        </p:grpSpPr>
        <p:sp>
          <p:nvSpPr>
            <p:cNvPr id="16" name="Rounded Rectangle 15"/>
            <p:cNvSpPr/>
            <p:nvPr/>
          </p:nvSpPr>
          <p:spPr>
            <a:xfrm>
              <a:off x="0" y="0"/>
              <a:ext cx="3487881" cy="16017280"/>
            </a:xfrm>
            <a:prstGeom prst="roundRect">
              <a:avLst>
                <a:gd name="adj" fmla="val 2955"/>
              </a:avLst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04670" y="167472"/>
              <a:ext cx="2857500" cy="15659062"/>
              <a:chOff x="104670" y="167472"/>
              <a:chExt cx="2857500" cy="15228503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2"/>
              <a:srcRect l="623" r="33222"/>
              <a:stretch/>
            </p:blipFill>
            <p:spPr>
              <a:xfrm>
                <a:off x="104670" y="167472"/>
                <a:ext cx="2857500" cy="7958561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3"/>
              <a:srcRect l="2688" r="29310"/>
              <a:stretch/>
            </p:blipFill>
            <p:spPr>
              <a:xfrm>
                <a:off x="108006" y="8125949"/>
                <a:ext cx="2850404" cy="7270026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8" name="TextBox 9"/>
            <p:cNvSpPr txBox="1"/>
            <p:nvPr/>
          </p:nvSpPr>
          <p:spPr>
            <a:xfrm>
              <a:off x="2971616" y="15499276"/>
              <a:ext cx="457867" cy="29982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/>
                <a:t>121</a:t>
              </a:r>
            </a:p>
          </p:txBody>
        </p:sp>
        <p:sp>
          <p:nvSpPr>
            <p:cNvPr id="19" name="TextBox 11"/>
            <p:cNvSpPr txBox="1"/>
            <p:nvPr/>
          </p:nvSpPr>
          <p:spPr>
            <a:xfrm>
              <a:off x="2982083" y="144243"/>
              <a:ext cx="457867" cy="29982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/>
                <a:t>184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10800000">
              <a:off x="1823201" y="305098"/>
              <a:ext cx="11593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0800000">
              <a:off x="1790811" y="15660129"/>
              <a:ext cx="11593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ounded Rectangle 21"/>
            <p:cNvSpPr/>
            <p:nvPr/>
          </p:nvSpPr>
          <p:spPr>
            <a:xfrm>
              <a:off x="73277" y="8342606"/>
              <a:ext cx="2627218" cy="481483"/>
            </a:xfrm>
            <a:prstGeom prst="round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>
                <a:ln>
                  <a:solidFill>
                    <a:schemeClr val="accent6"/>
                  </a:solidFill>
                </a:ln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68672" y="7584377"/>
              <a:ext cx="2627218" cy="481483"/>
            </a:xfrm>
            <a:prstGeom prst="round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>
                <a:ln>
                  <a:solidFill>
                    <a:schemeClr val="accent6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8567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Cryo</a:t>
            </a:r>
            <a:r>
              <a:rPr lang="en-US" dirty="0" smtClean="0"/>
              <a:t> supply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228600" y="1243584"/>
            <a:ext cx="8108950" cy="506552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Power supplies</a:t>
            </a:r>
          </a:p>
          <a:p>
            <a:pPr marL="800100" lvl="1" indent="-342900"/>
            <a:r>
              <a:rPr lang="en-US" sz="1800" dirty="0" smtClean="0"/>
              <a:t>2x 2.5V digital</a:t>
            </a:r>
          </a:p>
          <a:p>
            <a:pPr marL="1033463" lvl="2" indent="-342900"/>
            <a:r>
              <a:rPr lang="en-US" sz="1600" dirty="0" smtClean="0"/>
              <a:t>Current drawn: 0.1A/ASIC</a:t>
            </a:r>
          </a:p>
          <a:p>
            <a:pPr marL="1033463" lvl="2" indent="-342900"/>
            <a:r>
              <a:rPr lang="en-US" sz="1600" dirty="0" smtClean="0"/>
              <a:t>Ripple accepted:  &lt;25mV</a:t>
            </a:r>
          </a:p>
          <a:p>
            <a:pPr marL="1033463" lvl="2" indent="-342900"/>
            <a:r>
              <a:rPr lang="en-US" sz="1600" dirty="0" smtClean="0"/>
              <a:t>Must be regulated, using linear regulator</a:t>
            </a:r>
          </a:p>
          <a:p>
            <a:pPr marL="800100" lvl="1" indent="-342900"/>
            <a:r>
              <a:rPr lang="en-US" sz="1800" dirty="0" smtClean="0"/>
              <a:t>2x 2.5V analog</a:t>
            </a:r>
          </a:p>
          <a:p>
            <a:pPr marL="1033463" lvl="2" indent="-342900"/>
            <a:r>
              <a:rPr lang="en-US" sz="1600" dirty="0"/>
              <a:t>Current </a:t>
            </a:r>
            <a:r>
              <a:rPr lang="en-US" sz="1600" dirty="0" smtClean="0"/>
              <a:t>drawn: 0.65A/ASIC</a:t>
            </a:r>
            <a:endParaRPr lang="en-US" sz="1600" dirty="0"/>
          </a:p>
          <a:p>
            <a:pPr marL="1033463" lvl="2" indent="-342900"/>
            <a:r>
              <a:rPr lang="en-US" sz="1600" dirty="0"/>
              <a:t>Ripple </a:t>
            </a:r>
            <a:r>
              <a:rPr lang="en-US" sz="1600" dirty="0" smtClean="0"/>
              <a:t>accepted: &lt;25mV</a:t>
            </a:r>
            <a:endParaRPr lang="en-US" sz="1600" dirty="0"/>
          </a:p>
          <a:p>
            <a:pPr marL="1033463" lvl="2" indent="-342900"/>
            <a:r>
              <a:rPr lang="en-US" sz="1600" dirty="0"/>
              <a:t>Must be </a:t>
            </a:r>
            <a:r>
              <a:rPr lang="en-US" sz="1600" dirty="0" smtClean="0"/>
              <a:t>regulated, using linear regulator</a:t>
            </a: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WIB</a:t>
            </a:r>
          </a:p>
          <a:p>
            <a:pPr marL="800100" lvl="1" indent="-342900"/>
            <a:r>
              <a:rPr lang="en-US" sz="1800" dirty="0"/>
              <a:t>2</a:t>
            </a:r>
            <a:r>
              <a:rPr lang="en-US" sz="1800" dirty="0" smtClean="0"/>
              <a:t> possible supplies</a:t>
            </a:r>
          </a:p>
          <a:p>
            <a:pPr marL="1033463" lvl="2" indent="-342900"/>
            <a:r>
              <a:rPr lang="en-US" sz="1600" dirty="0" smtClean="0"/>
              <a:t>DC-DC + LDO (provides 2.5V direct to the ASICs)</a:t>
            </a:r>
          </a:p>
          <a:p>
            <a:pPr marL="1033463" lvl="2" indent="-342900"/>
            <a:r>
              <a:rPr lang="en-US" sz="1600" dirty="0" smtClean="0"/>
              <a:t>DC-DC </a:t>
            </a:r>
            <a:r>
              <a:rPr lang="en-US" sz="1600" dirty="0"/>
              <a:t>(provides </a:t>
            </a:r>
            <a:r>
              <a:rPr lang="en-US" sz="1600" dirty="0" smtClean="0"/>
              <a:t>5V to COTS LDO in the FEMB)</a:t>
            </a:r>
            <a:endParaRPr lang="en-US" sz="1600" dirty="0"/>
          </a:p>
          <a:p>
            <a:pPr marL="1033463" lvl="2" indent="-342900"/>
            <a:endParaRPr lang="en-US" sz="1600" dirty="0" smtClean="0"/>
          </a:p>
          <a:p>
            <a:pPr marL="1033463" lvl="2" indent="-342900"/>
            <a:endParaRPr lang="en-US" sz="1600" dirty="0" smtClean="0"/>
          </a:p>
          <a:p>
            <a:pPr marL="800100" lvl="1" indent="-342900"/>
            <a:endParaRPr lang="en-US" sz="1800" dirty="0" smtClean="0"/>
          </a:p>
          <a:p>
            <a:pPr marL="800100" lvl="1" indent="-342900"/>
            <a:endParaRPr lang="en-US" sz="1800" dirty="0" smtClean="0"/>
          </a:p>
          <a:p>
            <a:pPr marL="800100" lvl="1" indent="-342900"/>
            <a:endParaRPr lang="en-US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39B481F-9224-4E20-B5E5-7FED227799F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WIB interface for Cryo ASIC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879" y="1600200"/>
            <a:ext cx="3279775" cy="2031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234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943100" y="1447800"/>
            <a:ext cx="1104900" cy="419100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current WIB power scheme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39B481F-9224-4E20-B5E5-7FED227799F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66060" y="6308045"/>
            <a:ext cx="4811712" cy="314325"/>
          </a:xfrm>
        </p:spPr>
        <p:txBody>
          <a:bodyPr/>
          <a:lstStyle/>
          <a:p>
            <a:pPr>
              <a:defRPr/>
            </a:pPr>
            <a:r>
              <a:rPr lang="en-US" smtClean="0"/>
              <a:t>WIB interface for Cryo ASIC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55973" y="1524000"/>
            <a:ext cx="3625666" cy="411480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875373" y="5269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FEMB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5249969" y="5868318"/>
            <a:ext cx="58282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261296" y="6046461"/>
            <a:ext cx="838200" cy="0"/>
          </a:xfrm>
          <a:prstGeom prst="line">
            <a:avLst/>
          </a:prstGeom>
          <a:ln w="38100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096000" y="5715000"/>
            <a:ext cx="16417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Current carrying lines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6096000" y="5898178"/>
            <a:ext cx="17343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Voltage monitoring line</a:t>
            </a:r>
            <a:endParaRPr lang="en-US" sz="1200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2874382" y="5047734"/>
            <a:ext cx="243557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835167" y="2639973"/>
            <a:ext cx="3797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Brace 16"/>
          <p:cNvSpPr/>
          <p:nvPr/>
        </p:nvSpPr>
        <p:spPr>
          <a:xfrm flipH="1">
            <a:off x="2699952" y="4235967"/>
            <a:ext cx="119448" cy="945633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Brace 63"/>
          <p:cNvSpPr/>
          <p:nvPr/>
        </p:nvSpPr>
        <p:spPr>
          <a:xfrm flipH="1">
            <a:off x="2610366" y="3340444"/>
            <a:ext cx="152400" cy="54120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/>
          <p:nvPr/>
        </p:nvCxnSpPr>
        <p:spPr>
          <a:xfrm flipH="1" flipV="1">
            <a:off x="1471077" y="3643260"/>
            <a:ext cx="1106338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222133" y="526946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WIB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973" y="4614446"/>
            <a:ext cx="1477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DC-DC @ 5V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274" y="3790435"/>
            <a:ext cx="1414375" cy="88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874" y="2456163"/>
            <a:ext cx="1414375" cy="88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Rectangle 67"/>
          <p:cNvSpPr/>
          <p:nvPr/>
        </p:nvSpPr>
        <p:spPr>
          <a:xfrm>
            <a:off x="6239609" y="3787860"/>
            <a:ext cx="710578" cy="390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Ext.</a:t>
            </a:r>
          </a:p>
          <a:p>
            <a:pPr algn="ctr"/>
            <a:r>
              <a:rPr lang="en-US" sz="1100" dirty="0" smtClean="0"/>
              <a:t>LDO</a:t>
            </a:r>
            <a:endParaRPr lang="en-US" sz="1100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7946622" y="2749401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cryo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asic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 flipV="1">
            <a:off x="5824152" y="2514600"/>
            <a:ext cx="22030" cy="2590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 rot="16200000">
            <a:off x="7974925" y="4104922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cryo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asic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H="1">
            <a:off x="1471077" y="4781037"/>
            <a:ext cx="10951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6200" y="3162299"/>
            <a:ext cx="1477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Front panel LDO voltage monitoring </a:t>
            </a:r>
            <a:endParaRPr lang="en-US" sz="1600" dirty="0"/>
          </a:p>
        </p:txBody>
      </p:sp>
      <p:sp>
        <p:nvSpPr>
          <p:cNvPr id="36" name="Left-Right Arrow 35"/>
          <p:cNvSpPr/>
          <p:nvPr/>
        </p:nvSpPr>
        <p:spPr>
          <a:xfrm>
            <a:off x="2874382" y="2106051"/>
            <a:ext cx="2403390" cy="609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Twin-ax</a:t>
            </a:r>
            <a:endParaRPr lang="en-US" dirty="0"/>
          </a:p>
        </p:txBody>
      </p:sp>
      <p:cxnSp>
        <p:nvCxnSpPr>
          <p:cNvPr id="80" name="Straight Connector 79"/>
          <p:cNvCxnSpPr/>
          <p:nvPr/>
        </p:nvCxnSpPr>
        <p:spPr>
          <a:xfrm>
            <a:off x="5848306" y="3162299"/>
            <a:ext cx="3797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5867953" y="3983251"/>
            <a:ext cx="3797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5867953" y="4491683"/>
            <a:ext cx="3797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6247681" y="2967835"/>
            <a:ext cx="710578" cy="390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Ext.</a:t>
            </a:r>
          </a:p>
          <a:p>
            <a:pPr algn="ctr"/>
            <a:r>
              <a:rPr lang="en-US" sz="1100" dirty="0" smtClean="0"/>
              <a:t>LDO</a:t>
            </a:r>
            <a:endParaRPr lang="en-US" sz="1100" dirty="0"/>
          </a:p>
        </p:txBody>
      </p:sp>
      <p:sp>
        <p:nvSpPr>
          <p:cNvPr id="84" name="Rectangle 83"/>
          <p:cNvSpPr/>
          <p:nvPr/>
        </p:nvSpPr>
        <p:spPr>
          <a:xfrm>
            <a:off x="6247681" y="2422958"/>
            <a:ext cx="710578" cy="390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Ext.</a:t>
            </a:r>
          </a:p>
          <a:p>
            <a:pPr algn="ctr"/>
            <a:r>
              <a:rPr lang="en-US" sz="1100" dirty="0" smtClean="0"/>
              <a:t>LDO</a:t>
            </a:r>
            <a:endParaRPr lang="en-US" sz="1100" dirty="0"/>
          </a:p>
        </p:txBody>
      </p:sp>
      <p:sp>
        <p:nvSpPr>
          <p:cNvPr id="85" name="Rectangle 84"/>
          <p:cNvSpPr/>
          <p:nvPr/>
        </p:nvSpPr>
        <p:spPr>
          <a:xfrm>
            <a:off x="6239609" y="4298012"/>
            <a:ext cx="710578" cy="390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Ext.</a:t>
            </a:r>
          </a:p>
          <a:p>
            <a:pPr algn="ctr"/>
            <a:r>
              <a:rPr lang="en-US" sz="1100" dirty="0" smtClean="0"/>
              <a:t>LDO</a:t>
            </a:r>
            <a:endParaRPr lang="en-US" sz="1100" dirty="0"/>
          </a:p>
        </p:txBody>
      </p:sp>
      <p:sp>
        <p:nvSpPr>
          <p:cNvPr id="86" name="TextBox 85"/>
          <p:cNvSpPr txBox="1"/>
          <p:nvPr/>
        </p:nvSpPr>
        <p:spPr>
          <a:xfrm>
            <a:off x="76200" y="1949186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Data and control signals</a:t>
            </a:r>
            <a:endParaRPr lang="en-US" sz="1600" dirty="0"/>
          </a:p>
        </p:txBody>
      </p:sp>
      <p:cxnSp>
        <p:nvCxnSpPr>
          <p:cNvPr id="88" name="Straight Connector 87"/>
          <p:cNvCxnSpPr/>
          <p:nvPr/>
        </p:nvCxnSpPr>
        <p:spPr>
          <a:xfrm flipV="1">
            <a:off x="2819400" y="3458688"/>
            <a:ext cx="2622989" cy="3715"/>
          </a:xfrm>
          <a:prstGeom prst="line">
            <a:avLst/>
          </a:prstGeom>
          <a:ln w="38100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5309961" y="3221927"/>
            <a:ext cx="132428" cy="20475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2808791" y="3221927"/>
            <a:ext cx="132428" cy="20475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/>
          <p:cNvCxnSpPr/>
          <p:nvPr/>
        </p:nvCxnSpPr>
        <p:spPr>
          <a:xfrm>
            <a:off x="2864261" y="4909752"/>
            <a:ext cx="243557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2864261" y="4787215"/>
            <a:ext cx="243557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2898421" y="4655152"/>
            <a:ext cx="243557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2875005" y="4532616"/>
            <a:ext cx="243557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2858287" y="4419600"/>
            <a:ext cx="243557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5442389" y="4787215"/>
            <a:ext cx="3797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>
          <a:xfrm>
            <a:off x="5286161" y="1849902"/>
            <a:ext cx="132428" cy="10181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2805816" y="1877451"/>
            <a:ext cx="132428" cy="10181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5181600" y="6100862"/>
            <a:ext cx="30059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FEMB does not include passive components.</a:t>
            </a:r>
            <a:endParaRPr lang="en-US" sz="1100" dirty="0"/>
          </a:p>
        </p:txBody>
      </p:sp>
      <p:cxnSp>
        <p:nvCxnSpPr>
          <p:cNvPr id="104" name="Straight Connector 103"/>
          <p:cNvCxnSpPr/>
          <p:nvPr/>
        </p:nvCxnSpPr>
        <p:spPr>
          <a:xfrm flipV="1">
            <a:off x="2819400" y="3538603"/>
            <a:ext cx="2622989" cy="3715"/>
          </a:xfrm>
          <a:prstGeom prst="line">
            <a:avLst/>
          </a:prstGeom>
          <a:ln w="38100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2821466" y="3642417"/>
            <a:ext cx="2622989" cy="3715"/>
          </a:xfrm>
          <a:prstGeom prst="line">
            <a:avLst/>
          </a:prstGeom>
          <a:ln w="38100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2821466" y="3730085"/>
            <a:ext cx="2622989" cy="3715"/>
          </a:xfrm>
          <a:prstGeom prst="line">
            <a:avLst/>
          </a:prstGeom>
          <a:ln w="38100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6959367" y="4038600"/>
            <a:ext cx="1566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6940001" y="2639973"/>
            <a:ext cx="17487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6959367" y="4427989"/>
            <a:ext cx="1566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6959367" y="3124200"/>
            <a:ext cx="1566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2827638" y="3810000"/>
            <a:ext cx="2622989" cy="3715"/>
          </a:xfrm>
          <a:prstGeom prst="line">
            <a:avLst/>
          </a:prstGeom>
          <a:ln w="38100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348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943100" y="1447800"/>
            <a:ext cx="1104900" cy="419100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current WIB power scheme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39B481F-9224-4E20-B5E5-7FED227799F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66060" y="6308045"/>
            <a:ext cx="4811712" cy="314325"/>
          </a:xfrm>
        </p:spPr>
        <p:txBody>
          <a:bodyPr/>
          <a:lstStyle/>
          <a:p>
            <a:pPr>
              <a:defRPr/>
            </a:pPr>
            <a:r>
              <a:rPr lang="en-US" smtClean="0"/>
              <a:t>WIB interface for Cryo ASIC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55973" y="1524000"/>
            <a:ext cx="3625666" cy="411480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875373" y="5269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FEMB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5249969" y="5868318"/>
            <a:ext cx="58282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261296" y="6046461"/>
            <a:ext cx="838200" cy="0"/>
          </a:xfrm>
          <a:prstGeom prst="line">
            <a:avLst/>
          </a:prstGeom>
          <a:ln w="38100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096000" y="5715000"/>
            <a:ext cx="16417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Current carrying lines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6096000" y="5898178"/>
            <a:ext cx="17343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Voltage monitoring line</a:t>
            </a:r>
            <a:endParaRPr lang="en-US" sz="1200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2874382" y="5047734"/>
            <a:ext cx="243557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Brace 16"/>
          <p:cNvSpPr/>
          <p:nvPr/>
        </p:nvSpPr>
        <p:spPr>
          <a:xfrm flipH="1">
            <a:off x="2699952" y="4235967"/>
            <a:ext cx="119448" cy="945633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Brace 63"/>
          <p:cNvSpPr/>
          <p:nvPr/>
        </p:nvSpPr>
        <p:spPr>
          <a:xfrm flipH="1">
            <a:off x="2610366" y="3340444"/>
            <a:ext cx="152400" cy="54120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/>
          <p:nvPr/>
        </p:nvCxnSpPr>
        <p:spPr>
          <a:xfrm flipH="1" flipV="1">
            <a:off x="1471077" y="3643260"/>
            <a:ext cx="1106338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222133" y="526946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WIB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973" y="4614446"/>
            <a:ext cx="1477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DC-DC+LDO @ 2.5V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274" y="3790435"/>
            <a:ext cx="1414375" cy="88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874" y="2456163"/>
            <a:ext cx="1414375" cy="88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 rot="16200000">
            <a:off x="7946622" y="2749401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cryo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asic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 flipV="1">
            <a:off x="5824152" y="2514600"/>
            <a:ext cx="22030" cy="2590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 rot="16200000">
            <a:off x="7974925" y="4104922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cryo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asic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H="1">
            <a:off x="1471077" y="4781037"/>
            <a:ext cx="10951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6200" y="3162299"/>
            <a:ext cx="1477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Front panel LDO voltage monitoring </a:t>
            </a:r>
            <a:endParaRPr lang="en-US" sz="1600" dirty="0"/>
          </a:p>
        </p:txBody>
      </p:sp>
      <p:sp>
        <p:nvSpPr>
          <p:cNvPr id="36" name="Left-Right Arrow 35"/>
          <p:cNvSpPr/>
          <p:nvPr/>
        </p:nvSpPr>
        <p:spPr>
          <a:xfrm>
            <a:off x="2874382" y="2106051"/>
            <a:ext cx="2403390" cy="609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Twin-ax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76200" y="1949186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Data and control signals</a:t>
            </a:r>
            <a:endParaRPr lang="en-US" sz="1600" dirty="0"/>
          </a:p>
        </p:txBody>
      </p:sp>
      <p:cxnSp>
        <p:nvCxnSpPr>
          <p:cNvPr id="88" name="Straight Connector 87"/>
          <p:cNvCxnSpPr/>
          <p:nvPr/>
        </p:nvCxnSpPr>
        <p:spPr>
          <a:xfrm flipV="1">
            <a:off x="2819400" y="3458688"/>
            <a:ext cx="2622989" cy="3715"/>
          </a:xfrm>
          <a:prstGeom prst="line">
            <a:avLst/>
          </a:prstGeom>
          <a:ln w="38100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5309961" y="3221927"/>
            <a:ext cx="132428" cy="20475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2808791" y="3221927"/>
            <a:ext cx="132428" cy="20475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/>
          <p:cNvCxnSpPr/>
          <p:nvPr/>
        </p:nvCxnSpPr>
        <p:spPr>
          <a:xfrm>
            <a:off x="2864261" y="4909752"/>
            <a:ext cx="243557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2864261" y="4787215"/>
            <a:ext cx="243557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2898421" y="4655152"/>
            <a:ext cx="243557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2875005" y="4532616"/>
            <a:ext cx="243557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2858287" y="4419600"/>
            <a:ext cx="243557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5442389" y="4787215"/>
            <a:ext cx="3797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>
          <a:xfrm>
            <a:off x="5286161" y="1849902"/>
            <a:ext cx="132428" cy="10181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2805816" y="1877451"/>
            <a:ext cx="132428" cy="10181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5181600" y="6100862"/>
            <a:ext cx="30059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FEMB does not include passive components.</a:t>
            </a:r>
            <a:endParaRPr lang="en-US" sz="1100" dirty="0"/>
          </a:p>
        </p:txBody>
      </p:sp>
      <p:cxnSp>
        <p:nvCxnSpPr>
          <p:cNvPr id="104" name="Straight Connector 103"/>
          <p:cNvCxnSpPr/>
          <p:nvPr/>
        </p:nvCxnSpPr>
        <p:spPr>
          <a:xfrm flipV="1">
            <a:off x="2819400" y="3538603"/>
            <a:ext cx="2622989" cy="3715"/>
          </a:xfrm>
          <a:prstGeom prst="line">
            <a:avLst/>
          </a:prstGeom>
          <a:ln w="38100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2821466" y="3642417"/>
            <a:ext cx="2622989" cy="3715"/>
          </a:xfrm>
          <a:prstGeom prst="line">
            <a:avLst/>
          </a:prstGeom>
          <a:ln w="38100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2821466" y="3730085"/>
            <a:ext cx="2622989" cy="3715"/>
          </a:xfrm>
          <a:prstGeom prst="line">
            <a:avLst/>
          </a:prstGeom>
          <a:ln w="38100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5867400" y="4038600"/>
            <a:ext cx="128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5806440" y="2639973"/>
            <a:ext cx="128016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5867400" y="4427989"/>
            <a:ext cx="128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5806440" y="3124200"/>
            <a:ext cx="128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2827638" y="3810000"/>
            <a:ext cx="2622989" cy="3715"/>
          </a:xfrm>
          <a:prstGeom prst="line">
            <a:avLst/>
          </a:prstGeom>
          <a:ln w="38100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058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FIRMWARE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57200" y="1630933"/>
            <a:ext cx="3886200" cy="393166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Slow control lines </a:t>
            </a:r>
          </a:p>
          <a:p>
            <a:pPr marL="800100" lvl="1" indent="-342900"/>
            <a:r>
              <a:rPr lang="en-US" sz="1600" dirty="0" smtClean="0"/>
              <a:t>Global reset</a:t>
            </a:r>
          </a:p>
          <a:p>
            <a:pPr marL="800100" lvl="1" indent="-342900"/>
            <a:r>
              <a:rPr lang="en-US" sz="1600" dirty="0" smtClean="0"/>
              <a:t>SACI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Fast control lines</a:t>
            </a:r>
          </a:p>
          <a:p>
            <a:pPr marL="800100" lvl="1" indent="-342900"/>
            <a:r>
              <a:rPr lang="en-US" sz="1800" dirty="0" smtClean="0"/>
              <a:t>SR0</a:t>
            </a:r>
            <a:endParaRPr lang="en-US" sz="1800" dirty="0"/>
          </a:p>
          <a:p>
            <a:pPr marL="800100" lvl="1" indent="-342900"/>
            <a:r>
              <a:rPr lang="en-US" sz="1800" dirty="0" err="1"/>
              <a:t>SamClkEn</a:t>
            </a:r>
            <a:endParaRPr lang="en-US" sz="1800" dirty="0"/>
          </a:p>
          <a:p>
            <a:pPr marL="800100" lvl="1" indent="-342900"/>
            <a:r>
              <a:rPr lang="en-US" sz="1800" dirty="0"/>
              <a:t>ACQ </a:t>
            </a:r>
            <a:endParaRPr lang="en-US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Data and Clock lines</a:t>
            </a:r>
          </a:p>
          <a:p>
            <a:pPr marL="800100" lvl="1" indent="-342900"/>
            <a:r>
              <a:rPr lang="en-US" sz="1800" smtClean="0"/>
              <a:t>CLK </a:t>
            </a:r>
            <a:r>
              <a:rPr lang="en-US" sz="1800" smtClean="0"/>
              <a:t>(</a:t>
            </a:r>
            <a:r>
              <a:rPr lang="en-US" sz="1800" smtClean="0"/>
              <a:t>56</a:t>
            </a:r>
            <a:r>
              <a:rPr lang="en-US" sz="1800" smtClean="0"/>
              <a:t>MHz</a:t>
            </a:r>
            <a:r>
              <a:rPr lang="en-US" sz="1800" dirty="0" smtClean="0"/>
              <a:t>)</a:t>
            </a:r>
          </a:p>
          <a:p>
            <a:pPr marL="800100" lvl="1" indent="-342900"/>
            <a:r>
              <a:rPr lang="en-US" sz="1800" dirty="0" smtClean="0"/>
              <a:t>Data (896Mbps)</a:t>
            </a:r>
          </a:p>
          <a:p>
            <a:pPr marL="800100" lvl="1" indent="-342900"/>
            <a:endParaRPr lang="en-US" sz="1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648200" y="1640078"/>
            <a:ext cx="3886200" cy="392252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SACI (register)</a:t>
            </a:r>
          </a:p>
          <a:p>
            <a:pPr marL="800100" lvl="1" indent="-342900"/>
            <a:r>
              <a:rPr lang="en-US" sz="1600" dirty="0"/>
              <a:t>Enable internal LDO</a:t>
            </a:r>
          </a:p>
          <a:p>
            <a:pPr marL="800100" lvl="1" indent="-342900"/>
            <a:r>
              <a:rPr lang="en-US" sz="1600" dirty="0"/>
              <a:t>Enable PLL</a:t>
            </a:r>
          </a:p>
          <a:p>
            <a:pPr marL="800100" lvl="1" indent="-342900"/>
            <a:r>
              <a:rPr lang="en-US" sz="1600" dirty="0"/>
              <a:t>Program channels (gain, filtering, bias and offsets)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CRYO specific fast commands</a:t>
            </a:r>
          </a:p>
          <a:p>
            <a:pPr marL="800100" lvl="1" indent="-342900"/>
            <a:r>
              <a:rPr lang="en-US" sz="1800" dirty="0"/>
              <a:t>SR0En</a:t>
            </a:r>
          </a:p>
          <a:p>
            <a:pPr marL="800100" lvl="1" indent="-342900"/>
            <a:r>
              <a:rPr lang="en-US" sz="1800" dirty="0" err="1"/>
              <a:t>SamClkEn</a:t>
            </a:r>
            <a:endParaRPr lang="en-US" sz="1800" dirty="0"/>
          </a:p>
          <a:p>
            <a:pPr marL="800100" lvl="1" indent="-342900"/>
            <a:r>
              <a:rPr lang="en-US" sz="1800" dirty="0" err="1"/>
              <a:t>samplingCycleSync</a:t>
            </a:r>
            <a:endParaRPr lang="en-US" sz="1800" dirty="0"/>
          </a:p>
          <a:p>
            <a:pPr marL="800100" lvl="1" indent="-342900"/>
            <a:r>
              <a:rPr lang="en-US" sz="1800" dirty="0" err="1"/>
              <a:t>chargeInjection</a:t>
            </a:r>
            <a:r>
              <a:rPr lang="en-US" sz="1800" dirty="0"/>
              <a:t> (ACQ</a:t>
            </a:r>
            <a:r>
              <a:rPr lang="en-US" sz="1800" dirty="0" smtClean="0"/>
              <a:t>)</a:t>
            </a:r>
          </a:p>
          <a:p>
            <a:pPr marL="800100" lvl="1" indent="-342900"/>
            <a:r>
              <a:rPr lang="en-US" sz="1800" dirty="0" smtClean="0"/>
              <a:t>…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39B481F-9224-4E20-B5E5-7FED227799F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WIB interface for Cryo ASIC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737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1384</Words>
  <Application>Microsoft Macintosh PowerPoint</Application>
  <PresentationFormat>On-screen Show (4:3)</PresentationFormat>
  <Paragraphs>267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Blank</vt:lpstr>
      <vt:lpstr>Visio</vt:lpstr>
      <vt:lpstr>CRYO ASIC readout system</vt:lpstr>
      <vt:lpstr>CRYO ASIC</vt:lpstr>
      <vt:lpstr>CRYO ASIC</vt:lpstr>
      <vt:lpstr>CRYO – Clock domains</vt:lpstr>
      <vt:lpstr>Signals to control 2 ASICs Based on CRYO (variant nExo or version 0.2)</vt:lpstr>
      <vt:lpstr>Cryo supply requirements</vt:lpstr>
      <vt:lpstr>Possible current WIB power scheme</vt:lpstr>
      <vt:lpstr>Possible current WIB power scheme</vt:lpstr>
      <vt:lpstr>FIRMWARE</vt:lpstr>
      <vt:lpstr>Initialization sequence</vt:lpstr>
      <vt:lpstr>CRYO ASIC timing details (Sub-bank level) PRELIMINARY</vt:lpstr>
      <vt:lpstr>CRYO data format</vt:lpstr>
      <vt:lpstr>Encoder description </vt:lpstr>
      <vt:lpstr>12b14b decoder</vt:lpstr>
      <vt:lpstr>SLAC ASIC Control Interface (SACI)</vt:lpstr>
      <vt:lpstr>SACI Features</vt:lpstr>
      <vt:lpstr>SACI Writes</vt:lpstr>
      <vt:lpstr>SACI Reads</vt:lpstr>
      <vt:lpstr>SACI Registers</vt:lpstr>
      <vt:lpstr>BACKUP</vt:lpstr>
      <vt:lpstr>PLL settling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2012-06-11T23:50:00Z</dcterms:created>
  <dcterms:modified xsi:type="dcterms:W3CDTF">2019-11-21T21:19:27Z</dcterms:modified>
</cp:coreProperties>
</file>