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263" r:id="rId5"/>
    <p:sldId id="354" r:id="rId6"/>
    <p:sldId id="394" r:id="rId7"/>
    <p:sldId id="363" r:id="rId8"/>
    <p:sldId id="395" r:id="rId9"/>
    <p:sldId id="393" r:id="rId10"/>
    <p:sldId id="533" r:id="rId11"/>
    <p:sldId id="531" r:id="rId12"/>
    <p:sldId id="530" r:id="rId13"/>
    <p:sldId id="381" r:id="rId14"/>
    <p:sldId id="536" r:id="rId15"/>
    <p:sldId id="537" r:id="rId16"/>
    <p:sldId id="535" r:id="rId17"/>
    <p:sldId id="538" r:id="rId18"/>
    <p:sldId id="540" r:id="rId19"/>
    <p:sldId id="541" r:id="rId20"/>
    <p:sldId id="542" r:id="rId21"/>
    <p:sldId id="543" r:id="rId22"/>
    <p:sldId id="544" r:id="rId23"/>
    <p:sldId id="310" r:id="rId24"/>
    <p:sldId id="337" r:id="rId25"/>
    <p:sldId id="392" r:id="rId26"/>
    <p:sldId id="396" r:id="rId27"/>
    <p:sldId id="539" r:id="rId28"/>
    <p:sldId id="257" r:id="rId29"/>
    <p:sldId id="456" r:id="rId30"/>
    <p:sldId id="458" r:id="rId31"/>
    <p:sldId id="457" r:id="rId32"/>
    <p:sldId id="259" r:id="rId33"/>
    <p:sldId id="260" r:id="rId3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DB7B"/>
    <a:srgbClr val="009900"/>
    <a:srgbClr val="FFE699"/>
    <a:srgbClr val="FFCC00"/>
    <a:srgbClr val="B4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11" autoAdjust="0"/>
    <p:restoredTop sz="96357" autoAdjust="0"/>
  </p:normalViewPr>
  <p:slideViewPr>
    <p:cSldViewPr snapToObjects="1" showGuides="1">
      <p:cViewPr varScale="1">
        <p:scale>
          <a:sx n="63" d="100"/>
          <a:sy n="63" d="100"/>
        </p:scale>
        <p:origin x="1056" y="48"/>
      </p:cViewPr>
      <p:guideLst>
        <p:guide orient="horz" pos="4080"/>
        <p:guide pos="2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Object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06/12/2019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06/12/2019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FEM analysis confirmed that shocks up to 10 g are acceptable using the AUP MQXFA shipping fixture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5481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22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Accelerometers on the crate for highest value after 2015</a:t>
            </a:r>
          </a:p>
          <a:p>
            <a:r>
              <a:rPr lang="en-US" dirty="0"/>
              <a:t>No info about accelerometers position before 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7466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>
            <a:extLst>
              <a:ext uri="{FF2B5EF4-FFF2-40B4-BE49-F238E27FC236}">
                <a16:creationId xmlns:a16="http://schemas.microsoft.com/office/drawing/2014/main" id="{A21FDB5A-F558-4BA4-90B2-BA99B3C967F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A2CBD2D-46D5-422B-BBAB-BABFE9C65014}" type="slidenum">
              <a:rPr lang="en-US" altLang="en-US" sz="1400" smtClean="0"/>
              <a:pPr>
                <a:spcBef>
                  <a:spcPct val="0"/>
                </a:spcBef>
              </a:pPr>
              <a:t>25</a:t>
            </a:fld>
            <a:endParaRPr lang="en-US" altLang="en-US" sz="1400"/>
          </a:p>
        </p:txBody>
      </p:sp>
      <p:sp>
        <p:nvSpPr>
          <p:cNvPr id="7171" name="Rectangle 1">
            <a:extLst>
              <a:ext uri="{FF2B5EF4-FFF2-40B4-BE49-F238E27FC236}">
                <a16:creationId xmlns:a16="http://schemas.microsoft.com/office/drawing/2014/main" id="{911A3565-AAB0-40B5-BB30-E0F0A8C83A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DA3B2DF7-BBDC-494A-BF12-F2290DE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>
            <a:extLst>
              <a:ext uri="{FF2B5EF4-FFF2-40B4-BE49-F238E27FC236}">
                <a16:creationId xmlns:a16="http://schemas.microsoft.com/office/drawing/2014/main" id="{E562870B-DCD8-4D8C-9ED5-6D852D1F1A8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E92452F-AB56-4E18-869D-19100C42540C}" type="slidenum">
              <a:rPr lang="en-US" altLang="en-US" sz="1400" smtClean="0"/>
              <a:pPr>
                <a:spcBef>
                  <a:spcPct val="0"/>
                </a:spcBef>
              </a:pPr>
              <a:t>29</a:t>
            </a:fld>
            <a:endParaRPr lang="en-US" altLang="en-US" sz="1400"/>
          </a:p>
        </p:txBody>
      </p:sp>
      <p:sp>
        <p:nvSpPr>
          <p:cNvPr id="14339" name="Rectangle 1">
            <a:extLst>
              <a:ext uri="{FF2B5EF4-FFF2-40B4-BE49-F238E27FC236}">
                <a16:creationId xmlns:a16="http://schemas.microsoft.com/office/drawing/2014/main" id="{E4282BC6-7339-40D5-9410-1E0C26ECA0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5E9CF755-AF9D-4325-9EA3-3261A74568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>
            <a:extLst>
              <a:ext uri="{FF2B5EF4-FFF2-40B4-BE49-F238E27FC236}">
                <a16:creationId xmlns:a16="http://schemas.microsoft.com/office/drawing/2014/main" id="{1A8A3CF1-AF72-4706-A71C-92A95CE3C17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09051B2-5D3A-457D-A3C1-E4127D95BFCA}" type="slidenum">
              <a:rPr lang="en-US" altLang="en-US" sz="1400" smtClean="0"/>
              <a:pPr>
                <a:spcBef>
                  <a:spcPct val="0"/>
                </a:spcBef>
              </a:pPr>
              <a:t>30</a:t>
            </a:fld>
            <a:endParaRPr lang="en-US" altLang="en-US" sz="1400"/>
          </a:p>
        </p:txBody>
      </p:sp>
      <p:sp>
        <p:nvSpPr>
          <p:cNvPr id="16387" name="Rectangle 1">
            <a:extLst>
              <a:ext uri="{FF2B5EF4-FFF2-40B4-BE49-F238E27FC236}">
                <a16:creationId xmlns:a16="http://schemas.microsoft.com/office/drawing/2014/main" id="{4760CFA0-3230-47D2-9CC8-377F57E5B5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5277170C-F25E-4919-A191-8C03B253F4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AF289B4-A20D-8546-820F-224929B92E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dirty="0"/>
              <a:t>HL-LHC AUP IPR DOE/SC Review– Jan 14-16, 2020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4243A9A-9BE1-474F-94E0-BE7B890B86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72574" y="6356350"/>
            <a:ext cx="6550800" cy="360000"/>
          </a:xfrm>
        </p:spPr>
        <p:txBody>
          <a:bodyPr/>
          <a:lstStyle/>
          <a:p>
            <a:r>
              <a:rPr lang="en-US" dirty="0"/>
              <a:t>HL-LHC AUP IPR DOE/SC Review– Jan 14-16, 2020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2158561-15A4-6C46-8971-CBB5B9C53BF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dirty="0"/>
              <a:t>HL-LHC AUP IPR DOE/SC Review– Jan 14-16, 2020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409759-FF9E-CD40-BCA2-05AD3452F2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dirty="0"/>
              <a:t>HL-LHC AUP IPR DOE/SC Review– Jan 14-16, 2020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C0678-C4FF-EE4B-808D-948246C403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dirty="0"/>
              <a:t>HL-LHC AUP IPR DOE/SC Review– Jan 14-16, 2020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AB84FB2-61C3-0F49-99A3-609B4E15E3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dirty="0"/>
              <a:t>HL-LHC AUP IPR DOE/SC Review– Jan 14-16, 2020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HL-LHC AUP IPR DOE/SC Review– Jan 14-16, 2020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4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3608" y="2819400"/>
            <a:ext cx="7527992" cy="1800000"/>
          </a:xfrm>
        </p:spPr>
        <p:txBody>
          <a:bodyPr/>
          <a:lstStyle/>
          <a:p>
            <a:r>
              <a:rPr lang="en-US" sz="3600"/>
              <a:t>Magnets 302.2</a:t>
            </a:r>
            <a:r>
              <a:rPr lang="en-US" sz="3600" dirty="0"/>
              <a:t>.</a:t>
            </a:r>
            <a:r>
              <a:rPr lang="en-GB" sz="3600" dirty="0"/>
              <a:t> Shipment Requirements and Execution</a:t>
            </a:r>
            <a:br>
              <a:rPr lang="en-GB" sz="3600" dirty="0"/>
            </a:br>
            <a:endParaRPr lang="en-GB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Maria Baldini - FNAL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HL-LHC AUP IPR DOE/SC Review – Jan. 14</a:t>
            </a:r>
            <a:r>
              <a:rPr lang="en-US" baseline="30000" dirty="0"/>
              <a:t>th</a:t>
            </a:r>
            <a:r>
              <a:rPr lang="en-US" dirty="0"/>
              <a:t>–16</a:t>
            </a:r>
            <a:r>
              <a:rPr lang="en-US" baseline="30000" dirty="0"/>
              <a:t>th</a:t>
            </a:r>
            <a:r>
              <a:rPr lang="en-US" dirty="0"/>
              <a:t> 2020</a:t>
            </a:r>
            <a:endParaRPr lang="en-GB" dirty="0"/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14BC2-E1B7-46E5-BB71-ED497D1DE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Shock measurements: accelerometers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6FEF5D-F15C-4FC9-90AD-405D4405D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2C342-2401-4A5C-9CC9-0ABF25B63B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IPR DOE/SC Review– Jan 14-16, 2020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F3F731-237D-4FB4-B5D9-2B19927AF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2" y="900000"/>
            <a:ext cx="3383936" cy="4906963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GP1L </a:t>
            </a:r>
            <a:r>
              <a:rPr lang="en-US" sz="2400" dirty="0" err="1"/>
              <a:t>Senseware</a:t>
            </a:r>
            <a:r>
              <a:rPr lang="en-US" sz="2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 range up to 6.7 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Sample rate 100 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Frequency response 50 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Event recorded if &gt; 3g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106706-AC34-49D3-81BF-6DCE4E1E2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599" y="4209011"/>
            <a:ext cx="2327564" cy="142978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03A54C1-D4D0-47E7-84BC-DE8C4189E459}"/>
              </a:ext>
            </a:extLst>
          </p:cNvPr>
          <p:cNvGrpSpPr/>
          <p:nvPr/>
        </p:nvGrpSpPr>
        <p:grpSpPr>
          <a:xfrm>
            <a:off x="4394535" y="741972"/>
            <a:ext cx="4749465" cy="5837147"/>
            <a:chOff x="4394535" y="741972"/>
            <a:chExt cx="4749465" cy="583714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A0E1698-D92C-4AC9-94BF-34B6E73D1D87}"/>
                </a:ext>
              </a:extLst>
            </p:cNvPr>
            <p:cNvGrpSpPr/>
            <p:nvPr/>
          </p:nvGrpSpPr>
          <p:grpSpPr>
            <a:xfrm>
              <a:off x="4394535" y="741972"/>
              <a:ext cx="4032448" cy="5837147"/>
              <a:chOff x="4718852" y="879203"/>
              <a:chExt cx="4032448" cy="5837147"/>
            </a:xfrm>
          </p:grpSpPr>
          <p:sp>
            <p:nvSpPr>
              <p:cNvPr id="10" name="Content Placeholder 5">
                <a:extLst>
                  <a:ext uri="{FF2B5EF4-FFF2-40B4-BE49-F238E27FC236}">
                    <a16:creationId xmlns:a16="http://schemas.microsoft.com/office/drawing/2014/main" id="{043FD11B-261D-4230-A524-FDB9EA6A242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18852" y="879203"/>
                <a:ext cx="4032448" cy="4906963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2800" kern="120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2400" kern="120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2000" kern="120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1800" kern="120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1600" kern="120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SLAMSTICK X and C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g range up to 25 g and 16 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Sample rate up 20 kHz or 3.2 kHz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Frequency response up to 2000 Hz or 500 Hz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Vibration spectral analysis</a:t>
                </a:r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5A5A219B-FF4A-4570-8CCB-BA5AE9E581D2}"/>
                  </a:ext>
                </a:extLst>
              </p:cNvPr>
              <p:cNvPicPr/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8718" r="32124"/>
              <a:stretch/>
            </p:blipFill>
            <p:spPr>
              <a:xfrm>
                <a:off x="5236183" y="3782015"/>
                <a:ext cx="1584176" cy="2934335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CEC0315-5969-4117-9BD2-8E55BDC9797D}"/>
                </a:ext>
              </a:extLst>
            </p:cNvPr>
            <p:cNvSpPr txBox="1"/>
            <p:nvPr/>
          </p:nvSpPr>
          <p:spPr>
            <a:xfrm>
              <a:off x="6625197" y="4096494"/>
              <a:ext cx="251880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From FNAL coil 115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From BNL coil 206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From magnet MQXFA03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680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AF1928-A5BD-4D3E-B609-C97D96DF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21B477-3AA5-45F8-A240-06470A4217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IPR DOE/SC Review– Jan 14-16, 2020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6BB8535-1DA4-49A0-BEDA-701C357AD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179388"/>
            <a:ext cx="7918450" cy="720725"/>
          </a:xfrm>
        </p:spPr>
        <p:txBody>
          <a:bodyPr/>
          <a:lstStyle/>
          <a:p>
            <a:r>
              <a:rPr lang="en-US" dirty="0"/>
              <a:t>Accelerometers data set examples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A4174B-56D8-4FDE-A16C-A1D5CA9A3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86" y="1196752"/>
            <a:ext cx="4711825" cy="40770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A4C843-E38C-4506-A20F-87A264AC1488}"/>
              </a:ext>
            </a:extLst>
          </p:cNvPr>
          <p:cNvSpPr txBox="1"/>
          <p:nvPr/>
        </p:nvSpPr>
        <p:spPr>
          <a:xfrm>
            <a:off x="586631" y="783432"/>
            <a:ext cx="3300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GP1L: entire trip in a snapshot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EE1E91-B913-41BB-9A86-185D46117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4915" y="2432598"/>
            <a:ext cx="4264261" cy="40770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07379AC-A9F3-43F9-BBE9-4B577C5B8FB1}"/>
              </a:ext>
            </a:extLst>
          </p:cNvPr>
          <p:cNvSpPr txBox="1"/>
          <p:nvPr/>
        </p:nvSpPr>
        <p:spPr>
          <a:xfrm>
            <a:off x="5165441" y="1951293"/>
            <a:ext cx="2614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GP1L: event &gt;3g, 100 s</a:t>
            </a:r>
          </a:p>
        </p:txBody>
      </p:sp>
    </p:spTree>
    <p:extLst>
      <p:ext uri="{BB962C8B-B14F-4D97-AF65-F5344CB8AC3E}">
        <p14:creationId xmlns:p14="http://schemas.microsoft.com/office/powerpoint/2010/main" val="38602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5A2215-B230-4F37-9CA7-0F53ED4DD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5FA325-670A-40E3-923D-332B7A8C37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IPR DOE/SC Review– Jan 14-16, 2020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C820990-B8B1-42AB-98AD-D550A537CF6E}"/>
              </a:ext>
            </a:extLst>
          </p:cNvPr>
          <p:cNvSpPr txBox="1">
            <a:spLocks/>
          </p:cNvSpPr>
          <p:nvPr/>
        </p:nvSpPr>
        <p:spPr>
          <a:xfrm>
            <a:off x="467544" y="109042"/>
            <a:ext cx="7918450" cy="720725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Accelerometers data set examples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E1A008-D655-4DBE-89AE-FF47E26F2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05" y="1200046"/>
            <a:ext cx="6385108" cy="51467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5ABAA0-4CCC-4D2A-B520-57BB9D1FF53C}"/>
              </a:ext>
            </a:extLst>
          </p:cNvPr>
          <p:cNvSpPr txBox="1"/>
          <p:nvPr/>
        </p:nvSpPr>
        <p:spPr>
          <a:xfrm>
            <a:off x="3793582" y="839287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Sept 21 2019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3294AC-397F-43DB-891B-F9974A7DA906}"/>
              </a:ext>
            </a:extLst>
          </p:cNvPr>
          <p:cNvSpPr txBox="1"/>
          <p:nvPr/>
        </p:nvSpPr>
        <p:spPr>
          <a:xfrm>
            <a:off x="6804248" y="2132856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36 min of data</a:t>
            </a:r>
          </a:p>
        </p:txBody>
      </p:sp>
    </p:spTree>
    <p:extLst>
      <p:ext uri="{BB962C8B-B14F-4D97-AF65-F5344CB8AC3E}">
        <p14:creationId xmlns:p14="http://schemas.microsoft.com/office/powerpoint/2010/main" val="1556179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CF1113-EC95-470A-BFAE-883AD6A08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20BBBD-CBFE-4A11-9A3D-E26A5CFB5E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IPR DOE/SC Review– Jan 14-16, 2020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E0D9B00-1ACF-42C1-99A1-4C569EEEB017}"/>
              </a:ext>
            </a:extLst>
          </p:cNvPr>
          <p:cNvSpPr txBox="1">
            <a:spLocks/>
          </p:cNvSpPr>
          <p:nvPr/>
        </p:nvSpPr>
        <p:spPr>
          <a:xfrm>
            <a:off x="612000" y="14165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AUP Coil shipments summary (max shocks)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84BCB8-5338-4005-BC63-39C72C704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015145"/>
            <a:ext cx="6168804" cy="537343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A07732-A428-4802-81F7-AA16615EA179}"/>
              </a:ext>
            </a:extLst>
          </p:cNvPr>
          <p:cNvCxnSpPr>
            <a:cxnSpLocks/>
          </p:cNvCxnSpPr>
          <p:nvPr/>
        </p:nvCxnSpPr>
        <p:spPr>
          <a:xfrm>
            <a:off x="1547664" y="1916832"/>
            <a:ext cx="1512168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6EC63BD-387E-471D-A247-75110C7E8A1C}"/>
              </a:ext>
            </a:extLst>
          </p:cNvPr>
          <p:cNvCxnSpPr>
            <a:cxnSpLocks/>
          </p:cNvCxnSpPr>
          <p:nvPr/>
        </p:nvCxnSpPr>
        <p:spPr>
          <a:xfrm>
            <a:off x="3521858" y="1789513"/>
            <a:ext cx="1734742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050F3D5-6456-4CE2-85DA-3826EDFAA2D1}"/>
              </a:ext>
            </a:extLst>
          </p:cNvPr>
          <p:cNvSpPr txBox="1"/>
          <p:nvPr/>
        </p:nvSpPr>
        <p:spPr>
          <a:xfrm>
            <a:off x="1646522" y="1575761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MQXFA03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8A207A-88BB-48B8-B19F-8D520FF5E077}"/>
              </a:ext>
            </a:extLst>
          </p:cNvPr>
          <p:cNvSpPr txBox="1"/>
          <p:nvPr/>
        </p:nvSpPr>
        <p:spPr>
          <a:xfrm>
            <a:off x="3808191" y="1433139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MQXFA04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2242D3-AA15-460E-8522-B3E42013E573}"/>
              </a:ext>
            </a:extLst>
          </p:cNvPr>
          <p:cNvSpPr txBox="1"/>
          <p:nvPr/>
        </p:nvSpPr>
        <p:spPr>
          <a:xfrm>
            <a:off x="6446074" y="1217146"/>
            <a:ext cx="26007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Max shocks are during loading/unloading</a:t>
            </a:r>
          </a:p>
          <a:p>
            <a:endParaRPr lang="en-US" sz="2400" dirty="0"/>
          </a:p>
          <a:p>
            <a:r>
              <a:rPr lang="en-US" sz="2400" dirty="0"/>
              <a:t>No shock &gt; 10 g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8586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31F118-6E24-4370-8359-4500F5ACD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A07E3D-0AC9-4D48-A3CD-B737D4F562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IPR DOE/SC Review– Jan 14-16, 2020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C7D014A-8F5B-4621-AA92-442D62D06C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2775" y="179388"/>
            <a:ext cx="7918450" cy="720725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AUP magnet shipments summary (max shocks)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5F9E1F-034E-4167-8181-E7E89F0F8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81" y="1170899"/>
            <a:ext cx="6130984" cy="49146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D18439-08C4-4744-BB1B-89CDC715DF42}"/>
              </a:ext>
            </a:extLst>
          </p:cNvPr>
          <p:cNvSpPr txBox="1"/>
          <p:nvPr/>
        </p:nvSpPr>
        <p:spPr>
          <a:xfrm>
            <a:off x="2555776" y="1694867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Z-axis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8B1BF2-FCC0-41F5-A4B0-93FA54F1A8B5}"/>
              </a:ext>
            </a:extLst>
          </p:cNvPr>
          <p:cNvSpPr/>
          <p:nvPr/>
        </p:nvSpPr>
        <p:spPr>
          <a:xfrm>
            <a:off x="3208289" y="3356992"/>
            <a:ext cx="1584176" cy="1872208"/>
          </a:xfrm>
          <a:prstGeom prst="rect">
            <a:avLst/>
          </a:prstGeom>
          <a:solidFill>
            <a:srgbClr val="ADDB7B">
              <a:alpha val="21961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A71379-698C-4CA1-BBDA-8BCF57AA2B2B}"/>
              </a:ext>
            </a:extLst>
          </p:cNvPr>
          <p:cNvSpPr txBox="1"/>
          <p:nvPr/>
        </p:nvSpPr>
        <p:spPr>
          <a:xfrm>
            <a:off x="3292491" y="2987412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After testing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F84E32-AC67-475C-A3ED-8EE43CC93F10}"/>
              </a:ext>
            </a:extLst>
          </p:cNvPr>
          <p:cNvSpPr txBox="1"/>
          <p:nvPr/>
        </p:nvSpPr>
        <p:spPr>
          <a:xfrm>
            <a:off x="6404004" y="2644170"/>
            <a:ext cx="26007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2400" dirty="0"/>
              <a:t>No shock &gt; 5 g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4976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827C17-587D-45CD-A795-E5E055E57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DEF064-A26A-4C9B-BAE2-51A8644C4C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HL-LHC AUP IPR DOE/SC Review– Jan 14-16, 2020</a:t>
            </a:r>
            <a:endParaRPr lang="en-GB" dirty="0"/>
          </a:p>
        </p:txBody>
      </p:sp>
      <p:pic>
        <p:nvPicPr>
          <p:cNvPr id="5" name="Picture 4" descr="IMG_5231.jpeg">
            <a:extLst>
              <a:ext uri="{FF2B5EF4-FFF2-40B4-BE49-F238E27FC236}">
                <a16:creationId xmlns:a16="http://schemas.microsoft.com/office/drawing/2014/main" id="{844CFD71-E787-4AB4-B93A-44AB8E794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42" y="1990907"/>
            <a:ext cx="2743200" cy="3657600"/>
          </a:xfrm>
          <a:prstGeom prst="rect">
            <a:avLst/>
          </a:prstGeom>
        </p:spPr>
      </p:pic>
      <p:pic>
        <p:nvPicPr>
          <p:cNvPr id="6" name="Picture 5" descr="IMG_5232.jpeg">
            <a:extLst>
              <a:ext uri="{FF2B5EF4-FFF2-40B4-BE49-F238E27FC236}">
                <a16:creationId xmlns:a16="http://schemas.microsoft.com/office/drawing/2014/main" id="{041B00E3-CD0E-4435-879C-19D1F915BB6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567" r="27755"/>
          <a:stretch>
            <a:fillRect/>
          </a:stretch>
        </p:blipFill>
        <p:spPr>
          <a:xfrm>
            <a:off x="3604375" y="1987077"/>
            <a:ext cx="1886227" cy="3657600"/>
          </a:xfrm>
          <a:prstGeom prst="rect">
            <a:avLst/>
          </a:prstGeom>
        </p:spPr>
      </p:pic>
      <p:pic>
        <p:nvPicPr>
          <p:cNvPr id="7" name="Picture 6" descr="IMG_5234.jpeg">
            <a:extLst>
              <a:ext uri="{FF2B5EF4-FFF2-40B4-BE49-F238E27FC236}">
                <a16:creationId xmlns:a16="http://schemas.microsoft.com/office/drawing/2014/main" id="{9DD5D2E7-0044-4ABC-8541-3944F66324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786" y="1987258"/>
            <a:ext cx="2743200" cy="36576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44E3D71-01AD-491B-8CFD-DCD21BA49FA7}"/>
              </a:ext>
            </a:extLst>
          </p:cNvPr>
          <p:cNvSpPr txBox="1">
            <a:spLocks/>
          </p:cNvSpPr>
          <p:nvPr/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Lesson learned: Coil 206 DR 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A63F35E-C54B-43E6-AC56-00B01FCA9348}"/>
              </a:ext>
            </a:extLst>
          </p:cNvPr>
          <p:cNvSpPr txBox="1">
            <a:spLocks/>
          </p:cNvSpPr>
          <p:nvPr/>
        </p:nvSpPr>
        <p:spPr>
          <a:xfrm>
            <a:off x="467544" y="1124744"/>
            <a:ext cx="8136904" cy="66133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Example of marks under Clamping Rib 4</a:t>
            </a:r>
          </a:p>
          <a:p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B03C30C-5E77-4989-9C4F-3612E84A097C}"/>
              </a:ext>
            </a:extLst>
          </p:cNvPr>
          <p:cNvCxnSpPr>
            <a:cxnSpLocks/>
          </p:cNvCxnSpPr>
          <p:nvPr/>
        </p:nvCxnSpPr>
        <p:spPr>
          <a:xfrm rot="10800000">
            <a:off x="1178692" y="3718506"/>
            <a:ext cx="3261962" cy="612138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F720E63-FE11-4715-98BD-043A2A9DE4B6}"/>
              </a:ext>
            </a:extLst>
          </p:cNvPr>
          <p:cNvCxnSpPr>
            <a:cxnSpLocks/>
          </p:cNvCxnSpPr>
          <p:nvPr/>
        </p:nvCxnSpPr>
        <p:spPr>
          <a:xfrm rot="10800000">
            <a:off x="1745197" y="3654553"/>
            <a:ext cx="6048790" cy="475094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599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IMG_5222.jpeg"/>
          <p:cNvPicPr>
            <a:picLocks noChangeAspect="1"/>
          </p:cNvPicPr>
          <p:nvPr/>
        </p:nvPicPr>
        <p:blipFill>
          <a:blip r:embed="rId2"/>
          <a:srcRect l="39682"/>
          <a:stretch>
            <a:fillRect/>
          </a:stretch>
        </p:blipFill>
        <p:spPr>
          <a:xfrm>
            <a:off x="5043705" y="1347234"/>
            <a:ext cx="3676955" cy="4572000"/>
          </a:xfrm>
          <a:prstGeom prst="rect">
            <a:avLst/>
          </a:prstGeom>
        </p:spPr>
      </p:pic>
      <p:pic>
        <p:nvPicPr>
          <p:cNvPr id="12" name="Picture 11" descr="IMG_5227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770" y="1011096"/>
            <a:ext cx="4114800" cy="5486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EC0C42-05D1-1D44-84EB-99DDAE208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206 DR: Axial Restraints Not Engaged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7F0A-BA20-5B4D-80B3-FC74D85E4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219200"/>
            <a:ext cx="3960000" cy="4906963"/>
          </a:xfrm>
        </p:spPr>
        <p:txBody>
          <a:bodyPr>
            <a:normAutofit/>
          </a:bodyPr>
          <a:lstStyle/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0A59D1-3E19-B742-A8BA-66B29B8C9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12BC861-FC12-6245-8303-8ECBE0D1C9E2}"/>
              </a:ext>
            </a:extLst>
          </p:cNvPr>
          <p:cNvSpPr/>
          <p:nvPr/>
        </p:nvSpPr>
        <p:spPr>
          <a:xfrm>
            <a:off x="2202051" y="2585597"/>
            <a:ext cx="429447" cy="251250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FC7919B-5221-E848-A1FA-8A812E85FD47}"/>
              </a:ext>
            </a:extLst>
          </p:cNvPr>
          <p:cNvCxnSpPr>
            <a:cxnSpLocks/>
          </p:cNvCxnSpPr>
          <p:nvPr/>
        </p:nvCxnSpPr>
        <p:spPr>
          <a:xfrm rot="10800000" flipV="1">
            <a:off x="2457894" y="2708436"/>
            <a:ext cx="2608377" cy="608071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81DFB7C-26FB-514F-8C42-AF4F6392407E}"/>
              </a:ext>
            </a:extLst>
          </p:cNvPr>
          <p:cNvCxnSpPr>
            <a:cxnSpLocks/>
          </p:cNvCxnSpPr>
          <p:nvPr/>
        </p:nvCxnSpPr>
        <p:spPr>
          <a:xfrm rot="10800000" flipV="1">
            <a:off x="2476168" y="2708436"/>
            <a:ext cx="2590103" cy="1503437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81DFB7C-26FB-514F-8C42-AF4F6392407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125606" y="2685678"/>
            <a:ext cx="1348120" cy="735816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81DFB7C-26FB-514F-8C42-AF4F6392407E}"/>
              </a:ext>
            </a:extLst>
          </p:cNvPr>
          <p:cNvCxnSpPr>
            <a:cxnSpLocks/>
          </p:cNvCxnSpPr>
          <p:nvPr/>
        </p:nvCxnSpPr>
        <p:spPr>
          <a:xfrm>
            <a:off x="5464014" y="2384597"/>
            <a:ext cx="1635549" cy="456819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B59EBD37-E7BE-4051-9922-F8864396E0B5}"/>
              </a:ext>
            </a:extLst>
          </p:cNvPr>
          <p:cNvSpPr txBox="1">
            <a:spLocks/>
          </p:cNvSpPr>
          <p:nvPr/>
        </p:nvSpPr>
        <p:spPr>
          <a:xfrm>
            <a:off x="2150785" y="6300326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HL-LHC AUP IPR DOE/SC Review– Jan 14-16,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3556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FA5C0-2D0D-41CB-A9A7-59BCBEAE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495" y="19050"/>
            <a:ext cx="5687752" cy="720000"/>
          </a:xfrm>
        </p:spPr>
        <p:txBody>
          <a:bodyPr/>
          <a:lstStyle/>
          <a:p>
            <a:pPr algn="l"/>
            <a:r>
              <a:rPr lang="en-US" dirty="0"/>
              <a:t>Accelerometer data for coil 206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63EC84-2B4B-4D21-9E1E-C6F87A863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2DC2DE-BEB9-4DB5-BFF5-7EDF7068E5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IPR DOE/SC Review– Jan 14-16, 2020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2FFCEB-AE98-481B-9714-0B00983D8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35" y="605458"/>
            <a:ext cx="3925262" cy="31936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10947D-D61D-4EAA-B834-EC9EC4A96C5B}"/>
              </a:ext>
            </a:extLst>
          </p:cNvPr>
          <p:cNvSpPr txBox="1"/>
          <p:nvPr/>
        </p:nvSpPr>
        <p:spPr>
          <a:xfrm>
            <a:off x="73235" y="4057487"/>
            <a:ext cx="29835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/>
              <a:t>GP1L: &lt;5g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/>
              <a:t>SLAMSTICK shocks &gt; 10g along x and y axes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/>
              <a:t>No shock &gt; 10g along z-axes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3406B2-AB2B-4963-963D-B41722A80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5574" y="593279"/>
            <a:ext cx="3608305" cy="31279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70C27E-1D64-45BF-BBA3-C460D585C9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4963" y="3786118"/>
            <a:ext cx="3441837" cy="30243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E6B9D8-560A-4583-9FD2-F46FB5D6D0A4}"/>
              </a:ext>
            </a:extLst>
          </p:cNvPr>
          <p:cNvPicPr/>
          <p:nvPr/>
        </p:nvPicPr>
        <p:blipFill rotWithShape="1">
          <a:blip r:embed="rId5"/>
          <a:srcRect l="12640" t="27146" r="30603" b="26460"/>
          <a:stretch/>
        </p:blipFill>
        <p:spPr bwMode="auto">
          <a:xfrm>
            <a:off x="3201637" y="3707110"/>
            <a:ext cx="2304256" cy="26393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98260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1023EE-DC2D-4142-9C6E-D1EFB9CBB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6643C7-28FE-4AFE-BAE9-665C5CED2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IPR DOE/SC Review– Jan 14-16, 2020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A4A475-8336-44D9-A46F-5DAE0DCB3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51" y="1190959"/>
            <a:ext cx="2869181" cy="222911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CD7AB0B-AD32-41A4-9E92-D4B90BE18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179388"/>
            <a:ext cx="7918450" cy="720725"/>
          </a:xfrm>
        </p:spPr>
        <p:txBody>
          <a:bodyPr/>
          <a:lstStyle/>
          <a:p>
            <a:pPr algn="l"/>
            <a:r>
              <a:rPr lang="en-US" dirty="0"/>
              <a:t>Accelerometer data for coil 206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1AF129-CA65-4DEF-9C67-F30C782745B9}"/>
              </a:ext>
            </a:extLst>
          </p:cNvPr>
          <p:cNvSpPr txBox="1"/>
          <p:nvPr/>
        </p:nvSpPr>
        <p:spPr>
          <a:xfrm>
            <a:off x="632619" y="821626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GPL1 event time is 20 </a:t>
            </a:r>
            <a:r>
              <a:rPr lang="en-US" dirty="0" err="1"/>
              <a:t>ms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03DCC9-4211-40A7-8D29-742DF99A3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293" y="1318629"/>
            <a:ext cx="2376264" cy="21014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E9A7F3-2E2C-4650-8AE8-753E3AF4DCE0}"/>
              </a:ext>
            </a:extLst>
          </p:cNvPr>
          <p:cNvSpPr txBox="1"/>
          <p:nvPr/>
        </p:nvSpPr>
        <p:spPr>
          <a:xfrm>
            <a:off x="5556250" y="845134"/>
            <a:ext cx="354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SLAMSTICK event time is 2 </a:t>
            </a:r>
            <a:r>
              <a:rPr lang="en-US" dirty="0" err="1"/>
              <a:t>ms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0AD8C1-C52F-45F4-9083-A38CEDC5C410}"/>
              </a:ext>
            </a:extLst>
          </p:cNvPr>
          <p:cNvSpPr txBox="1"/>
          <p:nvPr/>
        </p:nvSpPr>
        <p:spPr>
          <a:xfrm>
            <a:off x="3148382" y="1570116"/>
            <a:ext cx="2658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Very sharp shocks along x and y directions: coil is shaking because is not clamped well </a:t>
            </a:r>
          </a:p>
        </p:txBody>
      </p:sp>
      <p:pic>
        <p:nvPicPr>
          <p:cNvPr id="11" name="Picture 22">
            <a:extLst>
              <a:ext uri="{FF2B5EF4-FFF2-40B4-BE49-F238E27FC236}">
                <a16:creationId xmlns:a16="http://schemas.microsoft.com/office/drawing/2014/main" id="{6F96EF21-3FF4-4082-B049-3D7FC89F3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0" y="4146550"/>
            <a:ext cx="3054350" cy="192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0">
            <a:extLst>
              <a:ext uri="{FF2B5EF4-FFF2-40B4-BE49-F238E27FC236}">
                <a16:creationId xmlns:a16="http://schemas.microsoft.com/office/drawing/2014/main" id="{5D3EDC46-98C0-4086-A931-A5C48D0A4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" y="4514850"/>
            <a:ext cx="2654300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1">
            <a:extLst>
              <a:ext uri="{FF2B5EF4-FFF2-40B4-BE49-F238E27FC236}">
                <a16:creationId xmlns:a16="http://schemas.microsoft.com/office/drawing/2014/main" id="{ED0A5B2A-BDEA-4180-94B6-288A20D03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000" y="5765800"/>
            <a:ext cx="254317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8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6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1400">
                <a:solidFill>
                  <a:srgbClr val="000000"/>
                </a:solidFill>
                <a:latin typeface="Century Gothic" panose="020B0502020202020204" pitchFamily="34" charset="0"/>
              </a:rPr>
              <a:t>Coil Vertical Deflection (mm)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06C64B6D-1B75-40AA-8EB1-1FB3CA387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175" y="4232275"/>
            <a:ext cx="27654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8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6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1400">
                <a:solidFill>
                  <a:srgbClr val="000000"/>
                </a:solidFill>
                <a:latin typeface="Century Gothic" panose="020B0502020202020204" pitchFamily="34" charset="0"/>
              </a:rPr>
              <a:t>Coil deformation is ~56 (µm)</a:t>
            </a:r>
          </a:p>
        </p:txBody>
      </p:sp>
      <p:pic>
        <p:nvPicPr>
          <p:cNvPr id="15" name="Picture 19">
            <a:extLst>
              <a:ext uri="{FF2B5EF4-FFF2-40B4-BE49-F238E27FC236}">
                <a16:creationId xmlns:a16="http://schemas.microsoft.com/office/drawing/2014/main" id="{AA0BA385-2843-456A-A847-ADEE8AFE7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4495800"/>
            <a:ext cx="92075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1">
            <a:extLst>
              <a:ext uri="{FF2B5EF4-FFF2-40B4-BE49-F238E27FC236}">
                <a16:creationId xmlns:a16="http://schemas.microsoft.com/office/drawing/2014/main" id="{C55D57D6-6DE9-4A65-A26F-1E524C892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25" y="4706938"/>
            <a:ext cx="769938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0">
            <a:extLst>
              <a:ext uri="{FF2B5EF4-FFF2-40B4-BE49-F238E27FC236}">
                <a16:creationId xmlns:a16="http://schemas.microsoft.com/office/drawing/2014/main" id="{DB12EAF3-A686-4353-A3D8-2DB4D4162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6768" y="5834063"/>
            <a:ext cx="3300412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8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6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Coil Equivalent Strain,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Maximum strain is ~1.4 µε</a:t>
            </a: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098E1731-AE14-43EE-B1BA-527A514C9E4A}"/>
              </a:ext>
            </a:extLst>
          </p:cNvPr>
          <p:cNvSpPr txBox="1">
            <a:spLocks noChangeArrowheads="1"/>
          </p:cNvSpPr>
          <p:nvPr/>
        </p:nvSpPr>
        <p:spPr>
          <a:xfrm>
            <a:off x="182564" y="3437286"/>
            <a:ext cx="8781924" cy="719137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</a:pPr>
            <a:r>
              <a:rPr lang="fr-FR" altLang="en-US" dirty="0">
                <a:solidFill>
                  <a:srgbClr val="0093BE"/>
                </a:solidFill>
              </a:rPr>
              <a:t>FEM: 1g Vertical </a:t>
            </a:r>
            <a:r>
              <a:rPr lang="fr-FR" altLang="en-US" dirty="0" err="1">
                <a:solidFill>
                  <a:srgbClr val="0093BE"/>
                </a:solidFill>
              </a:rPr>
              <a:t>Inertial</a:t>
            </a:r>
            <a:r>
              <a:rPr lang="fr-FR" altLang="en-US" dirty="0">
                <a:solidFill>
                  <a:srgbClr val="0093BE"/>
                </a:solidFill>
              </a:rPr>
              <a:t> </a:t>
            </a:r>
            <a:r>
              <a:rPr lang="fr-FR" altLang="en-US" dirty="0" err="1">
                <a:solidFill>
                  <a:srgbClr val="0093BE"/>
                </a:solidFill>
              </a:rPr>
              <a:t>Load</a:t>
            </a:r>
            <a:r>
              <a:rPr lang="fr-FR" altLang="en-US" dirty="0">
                <a:solidFill>
                  <a:srgbClr val="0093BE"/>
                </a:solidFill>
              </a:rPr>
              <a:t>---</a:t>
            </a:r>
            <a:r>
              <a:rPr lang="fr-FR" altLang="en-US" dirty="0" err="1">
                <a:solidFill>
                  <a:srgbClr val="0093BE"/>
                </a:solidFill>
              </a:rPr>
              <a:t>upward</a:t>
            </a:r>
            <a:r>
              <a:rPr lang="fr-FR" altLang="en-US" dirty="0">
                <a:solidFill>
                  <a:srgbClr val="0093BE"/>
                </a:solidFill>
              </a:rPr>
              <a:t> on </a:t>
            </a:r>
            <a:r>
              <a:rPr lang="fr-FR" altLang="en-US" dirty="0" err="1">
                <a:solidFill>
                  <a:srgbClr val="0093BE"/>
                </a:solidFill>
              </a:rPr>
              <a:t>Coil</a:t>
            </a:r>
            <a:r>
              <a:rPr lang="fr-FR" altLang="en-US" dirty="0">
                <a:solidFill>
                  <a:srgbClr val="0093BE"/>
                </a:solidFill>
              </a:rPr>
              <a:t> </a:t>
            </a:r>
            <a:r>
              <a:rPr lang="fr-FR" altLang="en-US" dirty="0" err="1">
                <a:solidFill>
                  <a:srgbClr val="0093BE"/>
                </a:solidFill>
              </a:rPr>
              <a:t>Only</a:t>
            </a:r>
            <a:endParaRPr lang="fr-FR" altLang="en-US" dirty="0">
              <a:solidFill>
                <a:srgbClr val="0093BE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BF6A8C-6CF5-4AA0-B42D-28BC573A7E79}"/>
              </a:ext>
            </a:extLst>
          </p:cNvPr>
          <p:cNvSpPr/>
          <p:nvPr/>
        </p:nvSpPr>
        <p:spPr>
          <a:xfrm>
            <a:off x="7524328" y="6012866"/>
            <a:ext cx="747229" cy="389885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89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0EBF0-2D54-419C-B7FC-89651CDA9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206: lesson learned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75C8BD-F102-4EB2-A07C-65676EE05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E81526-7B89-46CF-9ECF-AD504C3448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8986" y="3170855"/>
            <a:ext cx="6550800" cy="360000"/>
          </a:xfrm>
        </p:spPr>
        <p:txBody>
          <a:bodyPr/>
          <a:lstStyle/>
          <a:p>
            <a:pPr lvl="1"/>
            <a:r>
              <a:rPr lang="en-US" b="1" dirty="0"/>
              <a:t>Lesson learned: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4991EA-5FA0-40E7-9FA3-7C32A5BD3A18}"/>
              </a:ext>
            </a:extLst>
          </p:cNvPr>
          <p:cNvSpPr txBox="1"/>
          <p:nvPr/>
        </p:nvSpPr>
        <p:spPr>
          <a:xfrm>
            <a:off x="272086" y="1628800"/>
            <a:ext cx="8352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b="1" dirty="0"/>
              <a:t>Mitigations: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Add rubber material under the fixture clamps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Install locking nuts on axial restraints to prevent screws from backing out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Wrap coil in Kapton/Mylar around fixture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4EBBED-DED5-4B04-B3A4-FA53ADF249A7}"/>
              </a:ext>
            </a:extLst>
          </p:cNvPr>
          <p:cNvSpPr txBox="1"/>
          <p:nvPr/>
        </p:nvSpPr>
        <p:spPr>
          <a:xfrm>
            <a:off x="251520" y="3732545"/>
            <a:ext cx="8496944" cy="21236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/>
            <a:endParaRPr lang="en-US" dirty="0"/>
          </a:p>
          <a:p>
            <a:pPr marL="742950" lvl="1" indent="-285750">
              <a:buClr>
                <a:schemeClr val="accent6"/>
              </a:buClr>
              <a:buSzPct val="200000"/>
              <a:buFont typeface="Wingdings" panose="05000000000000000000" pitchFamily="2" charset="2"/>
              <a:buChar char="§"/>
            </a:pPr>
            <a:r>
              <a:rPr lang="en-US" sz="2400" dirty="0"/>
              <a:t>All those  procedures have been specified in the coils shipping and handling requirements (</a:t>
            </a:r>
            <a:r>
              <a:rPr lang="en-US" sz="2400" dirty="0" err="1"/>
              <a:t>Docdb</a:t>
            </a:r>
            <a:r>
              <a:rPr lang="en-US" sz="2400" dirty="0"/>
              <a:t> 820)</a:t>
            </a:r>
          </a:p>
          <a:p>
            <a:pPr marL="742950" lvl="1" indent="-285750">
              <a:buClr>
                <a:schemeClr val="accent6"/>
              </a:buClr>
              <a:buSzPct val="200000"/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742950" lvl="1" indent="-285750">
              <a:buClr>
                <a:schemeClr val="accent6"/>
              </a:buClr>
              <a:buSzPct val="200000"/>
              <a:buFont typeface="Wingdings" panose="05000000000000000000" pitchFamily="2" charset="2"/>
              <a:buChar char="§"/>
            </a:pPr>
            <a:r>
              <a:rPr lang="en-US" sz="2400" dirty="0"/>
              <a:t>Travelers have been updated and modified accordingly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2795E0-4B8D-4CB6-A18F-EBCD4787C05E}"/>
              </a:ext>
            </a:extLst>
          </p:cNvPr>
          <p:cNvSpPr txBox="1"/>
          <p:nvPr/>
        </p:nvSpPr>
        <p:spPr>
          <a:xfrm>
            <a:off x="899592" y="999534"/>
            <a:ext cx="6340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Based on results and FEM analysis Coil 206 </a:t>
            </a:r>
            <a:r>
              <a:rPr lang="en-US" b="1" dirty="0"/>
              <a:t>was accepted </a:t>
            </a:r>
          </a:p>
        </p:txBody>
      </p:sp>
    </p:spTree>
    <p:extLst>
      <p:ext uri="{BB962C8B-B14F-4D97-AF65-F5344CB8AC3E}">
        <p14:creationId xmlns:p14="http://schemas.microsoft.com/office/powerpoint/2010/main" val="2670975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Requirements</a:t>
            </a:r>
          </a:p>
          <a:p>
            <a:r>
              <a:rPr lang="en-US" dirty="0"/>
              <a:t>Travelers and shipping plans</a:t>
            </a:r>
          </a:p>
          <a:p>
            <a:r>
              <a:rPr lang="en-US"/>
              <a:t>Shock data</a:t>
            </a:r>
            <a:endParaRPr lang="en-US" dirty="0"/>
          </a:p>
          <a:p>
            <a:r>
              <a:rPr lang="en-US" dirty="0"/>
              <a:t>Lesson learned: coil 206, humidity test</a:t>
            </a:r>
          </a:p>
          <a:p>
            <a:r>
              <a:rPr lang="en-US" dirty="0"/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1619672" y="6228601"/>
            <a:ext cx="639919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Lab</a:t>
            </a:r>
          </a:p>
          <a:p>
            <a:r>
              <a:rPr lang="en-US" sz="1600" dirty="0"/>
              <a:t>Logo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5F3BEEC-6891-9544-A37F-1AEDE9E891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IPR DOE/SC Review– Jan 14-16,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4689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819EB40-5C96-4A8A-95D3-4736770F8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90" y="-10438"/>
            <a:ext cx="8892480" cy="720000"/>
          </a:xfrm>
        </p:spPr>
        <p:txBody>
          <a:bodyPr/>
          <a:lstStyle/>
          <a:p>
            <a:r>
              <a:rPr lang="en-US" sz="3600" dirty="0"/>
              <a:t>Humidity and Temperature test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25DF43D-74A1-4B89-8B8E-A4D5CA1E17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3468093"/>
              </p:ext>
            </p:extLst>
          </p:nvPr>
        </p:nvGraphicFramePr>
        <p:xfrm>
          <a:off x="93390" y="845479"/>
          <a:ext cx="4161581" cy="3170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Graph" r:id="rId3" imgW="3840480" imgH="2926080" progId="Origin50.Graph">
                  <p:embed/>
                </p:oleObj>
              </mc:Choice>
              <mc:Fallback>
                <p:oleObj name="Graph" r:id="rId3" imgW="3840480" imgH="2926080" progId="Origin50.Graph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D25DF43D-74A1-4B89-8B8E-A4D5CA1E17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390" y="845479"/>
                        <a:ext cx="4161581" cy="31706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5BB41DB-A61F-4F88-B2CF-B829773A0B99}"/>
              </a:ext>
            </a:extLst>
          </p:cNvPr>
          <p:cNvSpPr txBox="1"/>
          <p:nvPr/>
        </p:nvSpPr>
        <p:spPr>
          <a:xfrm>
            <a:off x="4067944" y="980728"/>
            <a:ext cx="50760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Trip from FNAL to LBNL (Nov 8-Nov 14 2019)</a:t>
            </a:r>
          </a:p>
          <a:p>
            <a:endParaRPr lang="en-US" b="1" dirty="0"/>
          </a:p>
          <a:p>
            <a:r>
              <a:rPr lang="en-US" b="1" dirty="0"/>
              <a:t>Coil 117</a:t>
            </a:r>
          </a:p>
          <a:p>
            <a:pPr lvl="1"/>
            <a:r>
              <a:rPr lang="en-US" dirty="0"/>
              <a:t>80 units of desiccant in the crate</a:t>
            </a:r>
          </a:p>
          <a:p>
            <a:pPr lvl="1"/>
            <a:endParaRPr lang="en-US" dirty="0"/>
          </a:p>
          <a:p>
            <a:r>
              <a:rPr lang="en-US" b="1" dirty="0"/>
              <a:t>Empty crate</a:t>
            </a:r>
          </a:p>
          <a:p>
            <a:pPr lvl="1">
              <a:buClr>
                <a:srgbClr val="FB963C"/>
              </a:buClr>
            </a:pPr>
            <a:r>
              <a:rPr lang="en-US" dirty="0">
                <a:solidFill>
                  <a:srgbClr val="5A5A5A"/>
                </a:solidFill>
              </a:rPr>
              <a:t>10 units of desiccant in the empty crate</a:t>
            </a:r>
            <a:endParaRPr lang="en-US" dirty="0"/>
          </a:p>
          <a:p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22FBC01-81F9-4D02-8D0F-B89B26101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776" y="4255917"/>
            <a:ext cx="8111224" cy="219481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FINDINGS</a:t>
            </a:r>
          </a:p>
          <a:p>
            <a:r>
              <a:rPr lang="en-US" dirty="0"/>
              <a:t>Relative humidity in the empty crate is around 10%-20% higher than in the coil 117 crate</a:t>
            </a:r>
          </a:p>
          <a:p>
            <a:r>
              <a:rPr lang="en-US" dirty="0"/>
              <a:t>During the trip: relative humidity never raises above 33 % for both crates.</a:t>
            </a:r>
          </a:p>
          <a:p>
            <a:r>
              <a:rPr lang="en-US" dirty="0"/>
              <a:t>Relative humidity values are well below 60%</a:t>
            </a:r>
          </a:p>
          <a:p>
            <a:r>
              <a:rPr lang="en-US" b="1" dirty="0">
                <a:solidFill>
                  <a:schemeClr val="tx1"/>
                </a:solidFill>
              </a:rPr>
              <a:t>Humidity will be measured from now on for each trip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71CC24-B49D-4E0C-9F6E-547340D3C311}"/>
              </a:ext>
            </a:extLst>
          </p:cNvPr>
          <p:cNvSpPr txBox="1"/>
          <p:nvPr/>
        </p:nvSpPr>
        <p:spPr>
          <a:xfrm>
            <a:off x="1331640" y="592855"/>
            <a:ext cx="2309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from Nov 11-14</a:t>
            </a:r>
          </a:p>
        </p:txBody>
      </p:sp>
    </p:spTree>
    <p:extLst>
      <p:ext uri="{BB962C8B-B14F-4D97-AF65-F5344CB8AC3E}">
        <p14:creationId xmlns:p14="http://schemas.microsoft.com/office/powerpoint/2010/main" val="15854880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302.2.: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270" y="900000"/>
            <a:ext cx="7920000" cy="4658072"/>
          </a:xfrm>
        </p:spPr>
        <p:txBody>
          <a:bodyPr>
            <a:normAutofit/>
          </a:bodyPr>
          <a:lstStyle/>
          <a:p>
            <a:r>
              <a:rPr lang="en-US" dirty="0"/>
              <a:t>Requirements for QXFA coils and MQXFA magnets shipping and handling are established and well defined.</a:t>
            </a:r>
          </a:p>
          <a:p>
            <a:r>
              <a:rPr lang="en-US" dirty="0"/>
              <a:t>No shocks above 5g were observed for MQXFA magnet shipments</a:t>
            </a:r>
          </a:p>
          <a:p>
            <a:r>
              <a:rPr lang="en-US" dirty="0"/>
              <a:t>Shocks above 10g were observed only for 206 coil trip</a:t>
            </a:r>
          </a:p>
          <a:p>
            <a:r>
              <a:rPr lang="en-US" dirty="0"/>
              <a:t>Problems were identified and mitigated: Travelers and requirements were updated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6" name="TextBox 5"/>
          <p:cNvSpPr txBox="1"/>
          <p:nvPr/>
        </p:nvSpPr>
        <p:spPr>
          <a:xfrm>
            <a:off x="1619672" y="6228601"/>
            <a:ext cx="639919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Lab</a:t>
            </a:r>
          </a:p>
          <a:p>
            <a:r>
              <a:rPr lang="en-US" sz="1600" dirty="0"/>
              <a:t>Logo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B512816-28A5-B241-AAB2-30EC23B955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IPR DOE/SC Review– Jan 14-16,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80500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D4666-BA24-4175-9C32-19348EE01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11E29-C5FC-4AAA-A13A-38DBD71AE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should keep the pie-charts and tables from the CAM e-Toolbox as backup slides in case someone asks 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3D43F1-5141-48A8-81C1-856E4D901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9B875-C5FE-435C-9020-CCFF28CE7B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IPR DOE/SC Review– Jan 14-16,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10520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45374-F713-450E-9C20-69979D0BB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581" y="-15167"/>
            <a:ext cx="7920000" cy="720000"/>
          </a:xfrm>
        </p:spPr>
        <p:txBody>
          <a:bodyPr/>
          <a:lstStyle/>
          <a:p>
            <a:r>
              <a:rPr lang="en-US" dirty="0"/>
              <a:t>Magnet MQXFA Shipping traveler @FNAL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524653-8532-4BE3-8CEF-97B3C4EC4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D77C6A-5F39-4016-80C7-20EEB6D358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IPR DOE/SC Review– Jan 14-16, 2020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3534E9-5BE7-4238-A70F-6632CF688DC4}"/>
              </a:ext>
            </a:extLst>
          </p:cNvPr>
          <p:cNvSpPr txBox="1"/>
          <p:nvPr/>
        </p:nvSpPr>
        <p:spPr>
          <a:xfrm>
            <a:off x="3395249" y="586196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FEM analysis confirmed that shocks up to 10 g are acceptable using the AUP MQXFA shipping fixture </a:t>
            </a:r>
          </a:p>
        </p:txBody>
      </p:sp>
    </p:spTree>
    <p:extLst>
      <p:ext uri="{BB962C8B-B14F-4D97-AF65-F5344CB8AC3E}">
        <p14:creationId xmlns:p14="http://schemas.microsoft.com/office/powerpoint/2010/main" val="33778947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32FC13-43B5-4D8D-9635-C993CF801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47F456-ABCA-4853-B3BF-3DD0513229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IPR DOE/SC Review– Jan 14-16, 2020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1A28D3-473B-4550-947A-67411DBB0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38536"/>
            <a:ext cx="3209819" cy="32098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B28DE8-2BD7-490B-876C-42140F8412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1716"/>
          <a:stretch/>
        </p:blipFill>
        <p:spPr>
          <a:xfrm>
            <a:off x="179512" y="3645024"/>
            <a:ext cx="4077072" cy="237626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217F544-AA7E-49D8-9568-8144C60544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2775" y="179388"/>
            <a:ext cx="7918450" cy="720725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MQXFAP2 yoke and axial plate accelerometers</a:t>
            </a:r>
          </a:p>
        </p:txBody>
      </p:sp>
    </p:spTree>
    <p:extLst>
      <p:ext uri="{BB962C8B-B14F-4D97-AF65-F5344CB8AC3E}">
        <p14:creationId xmlns:p14="http://schemas.microsoft.com/office/powerpoint/2010/main" val="16727274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>
            <a:extLst>
              <a:ext uri="{FF2B5EF4-FFF2-40B4-BE49-F238E27FC236}">
                <a16:creationId xmlns:a16="http://schemas.microsoft.com/office/drawing/2014/main" id="{92AD3DA4-58AB-45D9-BBCA-C104422BB7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4850" y="85725"/>
            <a:ext cx="7920038" cy="719138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</a:pPr>
            <a:r>
              <a:rPr lang="fr-FR" altLang="en-US" sz="2800" b="1">
                <a:solidFill>
                  <a:srgbClr val="0093BE"/>
                </a:solidFill>
              </a:rPr>
              <a:t>FE Model Overview</a:t>
            </a:r>
          </a:p>
        </p:txBody>
      </p:sp>
      <p:sp>
        <p:nvSpPr>
          <p:cNvPr id="6147" name="Text Box 2">
            <a:extLst>
              <a:ext uri="{FF2B5EF4-FFF2-40B4-BE49-F238E27FC236}">
                <a16:creationId xmlns:a16="http://schemas.microsoft.com/office/drawing/2014/main" id="{BB50B6EC-8766-49CE-987E-8267D8083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6356350"/>
            <a:ext cx="3603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0B03F964-8CFB-4B38-9D3E-A899AC5C2FC0}" type="slidenum">
              <a:rPr lang="en-US" altLang="en-US" sz="1200">
                <a:solidFill>
                  <a:srgbClr val="64BCD9"/>
                </a:solidFill>
              </a:rPr>
              <a:pPr algn="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25</a:t>
            </a:fld>
            <a:endParaRPr lang="en-US" altLang="en-US" sz="1200">
              <a:solidFill>
                <a:srgbClr val="64BCD9"/>
              </a:solidFill>
            </a:endParaRP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AC6ABE7B-2D6B-42D5-A84B-E30B0E643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450" y="3295650"/>
            <a:ext cx="7754938" cy="275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marL="285750" indent="-284163"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8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1pPr>
            <a:lvl2pPr indent="-284163"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16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rgbClr val="004769"/>
              </a:buClr>
              <a:buFont typeface="Arial" panose="020B0604020202020204" pitchFamily="34" charset="0"/>
              <a:buChar char="•"/>
            </a:pPr>
            <a:r>
              <a:rPr lang="en-US" altLang="en-US" sz="1500">
                <a:solidFill>
                  <a:srgbClr val="004769"/>
                </a:solidFill>
                <a:latin typeface="Century Gothic" panose="020B0502020202020204" pitchFamily="34" charset="0"/>
              </a:rPr>
              <a:t>The material of the coil shipping fixture components is Aluminum 6061.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rgbClr val="004769"/>
              </a:buClr>
              <a:buFont typeface="Arial" panose="020B0604020202020204" pitchFamily="34" charset="0"/>
              <a:buChar char="•"/>
            </a:pPr>
            <a:r>
              <a:rPr lang="en-US" altLang="en-US" sz="1500">
                <a:solidFill>
                  <a:srgbClr val="004769"/>
                </a:solidFill>
                <a:latin typeface="Century Gothic" panose="020B0502020202020204" pitchFamily="34" charset="0"/>
              </a:rPr>
              <a:t>All components are in contact using contact elements 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buClr>
                <a:srgbClr val="004769"/>
              </a:buClr>
              <a:buFont typeface="Arial" panose="020B0604020202020204" pitchFamily="34" charset="0"/>
              <a:buChar char="•"/>
            </a:pPr>
            <a:r>
              <a:rPr lang="en-US" altLang="en-US" sz="1500">
                <a:solidFill>
                  <a:srgbClr val="004769"/>
                </a:solidFill>
                <a:latin typeface="Century Gothic" panose="020B0502020202020204" pitchFamily="34" charset="0"/>
              </a:rPr>
              <a:t>Contact174 --- 3D surface-surface contact element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buClr>
                <a:srgbClr val="004769"/>
              </a:buClr>
              <a:buFont typeface="Arial" panose="020B0604020202020204" pitchFamily="34" charset="0"/>
              <a:buChar char="•"/>
            </a:pPr>
            <a:r>
              <a:rPr lang="en-US" altLang="en-US" sz="1500">
                <a:solidFill>
                  <a:srgbClr val="004769"/>
                </a:solidFill>
                <a:latin typeface="Century Gothic" panose="020B0502020202020204" pitchFamily="34" charset="0"/>
              </a:rPr>
              <a:t>Target170 --- Associated 3D target element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buClr>
                <a:srgbClr val="004769"/>
              </a:buClr>
              <a:buFont typeface="Arial" panose="020B0604020202020204" pitchFamily="34" charset="0"/>
              <a:buChar char="•"/>
            </a:pPr>
            <a:r>
              <a:rPr lang="en-US" altLang="en-US" sz="1500">
                <a:solidFill>
                  <a:srgbClr val="004769"/>
                </a:solidFill>
                <a:latin typeface="Century Gothic" panose="020B0502020202020204" pitchFamily="34" charset="0"/>
              </a:rPr>
              <a:t>Friction coefficient is 0.2 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endParaRPr lang="en-US" altLang="en-US" sz="1500">
              <a:solidFill>
                <a:srgbClr val="004769"/>
              </a:solidFill>
              <a:latin typeface="Century Gothic" panose="020B0502020202020204" pitchFamily="34" charset="0"/>
            </a:endParaRP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buClr>
                <a:srgbClr val="004769"/>
              </a:buClr>
              <a:buFont typeface="Arial" panose="020B0604020202020204" pitchFamily="34" charset="0"/>
              <a:buChar char="•"/>
            </a:pPr>
            <a:r>
              <a:rPr lang="en-US" altLang="en-US" sz="1500">
                <a:solidFill>
                  <a:srgbClr val="004769"/>
                </a:solidFill>
                <a:latin typeface="Century Gothic" panose="020B0502020202020204" pitchFamily="34" charset="0"/>
              </a:rPr>
              <a:t>Inside coil winding --- bonded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buClr>
                <a:srgbClr val="004769"/>
              </a:buClr>
              <a:buFont typeface="Arial" panose="020B0604020202020204" pitchFamily="34" charset="0"/>
              <a:buChar char="•"/>
            </a:pPr>
            <a:r>
              <a:rPr lang="en-US" altLang="en-US" sz="1500">
                <a:solidFill>
                  <a:srgbClr val="004769"/>
                </a:solidFill>
                <a:latin typeface="Century Gothic" panose="020B0502020202020204" pitchFamily="34" charset="0"/>
              </a:rPr>
              <a:t>Between shipping fixture components --- bonded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buClr>
                <a:srgbClr val="004769"/>
              </a:buClr>
              <a:buFont typeface="Arial" panose="020B0604020202020204" pitchFamily="34" charset="0"/>
              <a:buChar char="•"/>
            </a:pPr>
            <a:r>
              <a:rPr lang="en-US" altLang="en-US" sz="1500">
                <a:solidFill>
                  <a:srgbClr val="004769"/>
                </a:solidFill>
                <a:latin typeface="Century Gothic" panose="020B0502020202020204" pitchFamily="34" charset="0"/>
              </a:rPr>
              <a:t>Between coil and fixture --- frictional, mu=0.2</a:t>
            </a:r>
          </a:p>
        </p:txBody>
      </p:sp>
      <p:pic>
        <p:nvPicPr>
          <p:cNvPr id="6149" name="Picture 4">
            <a:extLst>
              <a:ext uri="{FF2B5EF4-FFF2-40B4-BE49-F238E27FC236}">
                <a16:creationId xmlns:a16="http://schemas.microsoft.com/office/drawing/2014/main" id="{7D5B1DF1-6105-4688-A72E-F90A1A99E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958850"/>
            <a:ext cx="4448175" cy="170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0" name="Picture 5">
            <a:extLst>
              <a:ext uri="{FF2B5EF4-FFF2-40B4-BE49-F238E27FC236}">
                <a16:creationId xmlns:a16="http://schemas.microsoft.com/office/drawing/2014/main" id="{5D240925-A5DE-472C-AB86-BC92C5C12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38" y="738188"/>
            <a:ext cx="4373562" cy="170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1" name="Rectangle 6">
            <a:extLst>
              <a:ext uri="{FF2B5EF4-FFF2-40B4-BE49-F238E27FC236}">
                <a16:creationId xmlns:a16="http://schemas.microsoft.com/office/drawing/2014/main" id="{5024D1BF-EFDB-4679-B311-B637519E0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25" y="2662238"/>
            <a:ext cx="1154113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8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16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1100">
                <a:solidFill>
                  <a:srgbClr val="000000"/>
                </a:solidFill>
                <a:latin typeface="Century Gothic" panose="020B0502020202020204" pitchFamily="34" charset="0"/>
              </a:rPr>
              <a:t>Support Tube </a:t>
            </a:r>
          </a:p>
        </p:txBody>
      </p:sp>
      <p:sp>
        <p:nvSpPr>
          <p:cNvPr id="6152" name="Rectangle 7">
            <a:extLst>
              <a:ext uri="{FF2B5EF4-FFF2-40B4-BE49-F238E27FC236}">
                <a16:creationId xmlns:a16="http://schemas.microsoft.com/office/drawing/2014/main" id="{C979FC86-37B6-4731-BBAE-B4D3F774C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" y="2924175"/>
            <a:ext cx="1417638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8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16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1100">
                <a:solidFill>
                  <a:srgbClr val="000000"/>
                </a:solidFill>
                <a:latin typeface="Century Gothic" panose="020B0502020202020204" pitchFamily="34" charset="0"/>
              </a:rPr>
              <a:t>Support Channel</a:t>
            </a:r>
          </a:p>
        </p:txBody>
      </p:sp>
      <p:sp>
        <p:nvSpPr>
          <p:cNvPr id="6153" name="Rectangle 8">
            <a:extLst>
              <a:ext uri="{FF2B5EF4-FFF2-40B4-BE49-F238E27FC236}">
                <a16:creationId xmlns:a16="http://schemas.microsoft.com/office/drawing/2014/main" id="{478DDBF2-7424-4579-9F41-1D2007E61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9625" y="2212975"/>
            <a:ext cx="1230313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8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16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1100">
                <a:solidFill>
                  <a:srgbClr val="000000"/>
                </a:solidFill>
                <a:latin typeface="Century Gothic" panose="020B0502020202020204" pitchFamily="34" charset="0"/>
              </a:rPr>
              <a:t>Base Channel</a:t>
            </a:r>
          </a:p>
        </p:txBody>
      </p:sp>
      <p:sp>
        <p:nvSpPr>
          <p:cNvPr id="6154" name="Rectangle 9">
            <a:extLst>
              <a:ext uri="{FF2B5EF4-FFF2-40B4-BE49-F238E27FC236}">
                <a16:creationId xmlns:a16="http://schemas.microsoft.com/office/drawing/2014/main" id="{A5F4AC44-6F24-4D17-B7AD-A9BFDAF86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725" y="1100138"/>
            <a:ext cx="1230313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8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16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1100">
                <a:solidFill>
                  <a:srgbClr val="000000"/>
                </a:solidFill>
                <a:latin typeface="Century Gothic" panose="020B0502020202020204" pitchFamily="34" charset="0"/>
              </a:rPr>
              <a:t>End Stopper</a:t>
            </a:r>
          </a:p>
        </p:txBody>
      </p:sp>
      <p:sp>
        <p:nvSpPr>
          <p:cNvPr id="6155" name="Rectangle 10">
            <a:extLst>
              <a:ext uri="{FF2B5EF4-FFF2-40B4-BE49-F238E27FC236}">
                <a16:creationId xmlns:a16="http://schemas.microsoft.com/office/drawing/2014/main" id="{84B3B951-14B7-4B16-AE06-00FCB3C0E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3025" y="2446338"/>
            <a:ext cx="833438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8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16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1100">
                <a:solidFill>
                  <a:srgbClr val="000000"/>
                </a:solidFill>
                <a:latin typeface="Century Gothic" panose="020B0502020202020204" pitchFamily="34" charset="0"/>
              </a:rPr>
              <a:t>Side Rail</a:t>
            </a:r>
          </a:p>
        </p:txBody>
      </p:sp>
      <p:cxnSp>
        <p:nvCxnSpPr>
          <p:cNvPr id="6156" name="AutoShape 11">
            <a:extLst>
              <a:ext uri="{FF2B5EF4-FFF2-40B4-BE49-F238E27FC236}">
                <a16:creationId xmlns:a16="http://schemas.microsoft.com/office/drawing/2014/main" id="{17DAECAC-19E1-4E3E-B0E9-332656ED651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81063" y="2108200"/>
            <a:ext cx="930275" cy="554038"/>
          </a:xfrm>
          <a:prstGeom prst="straightConnector1">
            <a:avLst/>
          </a:prstGeom>
          <a:noFill/>
          <a:ln w="19080">
            <a:solidFill>
              <a:srgbClr val="FFC000"/>
            </a:solidFill>
            <a:round/>
            <a:headEnd/>
            <a:tailEnd type="triangle" w="med" len="med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7" name="AutoShape 12">
            <a:extLst>
              <a:ext uri="{FF2B5EF4-FFF2-40B4-BE49-F238E27FC236}">
                <a16:creationId xmlns:a16="http://schemas.microsoft.com/office/drawing/2014/main" id="{AA0638CB-6A83-459F-8996-716AECF9527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52488" y="2386013"/>
            <a:ext cx="230187" cy="554037"/>
          </a:xfrm>
          <a:prstGeom prst="straightConnector1">
            <a:avLst/>
          </a:prstGeom>
          <a:noFill/>
          <a:ln w="19080">
            <a:solidFill>
              <a:srgbClr val="FFC000"/>
            </a:solidFill>
            <a:round/>
            <a:headEnd/>
            <a:tailEnd type="triangle" w="med" len="med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8" name="AutoShape 13">
            <a:extLst>
              <a:ext uri="{FF2B5EF4-FFF2-40B4-BE49-F238E27FC236}">
                <a16:creationId xmlns:a16="http://schemas.microsoft.com/office/drawing/2014/main" id="{0D2741A9-7362-4063-A605-9A96C364E3F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97238" y="1970088"/>
            <a:ext cx="341312" cy="277812"/>
          </a:xfrm>
          <a:prstGeom prst="straightConnector1">
            <a:avLst/>
          </a:prstGeom>
          <a:noFill/>
          <a:ln w="19080">
            <a:solidFill>
              <a:srgbClr val="FFC000"/>
            </a:solidFill>
            <a:round/>
            <a:headEnd/>
            <a:tailEnd type="triangle" w="med" len="med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9" name="AutoShape 14">
            <a:extLst>
              <a:ext uri="{FF2B5EF4-FFF2-40B4-BE49-F238E27FC236}">
                <a16:creationId xmlns:a16="http://schemas.microsoft.com/office/drawing/2014/main" id="{ED796027-688C-4E4C-B1C4-F7300AA2899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55713" y="1882775"/>
            <a:ext cx="1470025" cy="561975"/>
          </a:xfrm>
          <a:prstGeom prst="straightConnector1">
            <a:avLst/>
          </a:prstGeom>
          <a:noFill/>
          <a:ln w="19080">
            <a:solidFill>
              <a:srgbClr val="FFC000"/>
            </a:solidFill>
            <a:round/>
            <a:headEnd/>
            <a:tailEnd type="triangle" w="med" len="med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0" name="AutoShape 15">
            <a:extLst>
              <a:ext uri="{FF2B5EF4-FFF2-40B4-BE49-F238E27FC236}">
                <a16:creationId xmlns:a16="http://schemas.microsoft.com/office/drawing/2014/main" id="{FD776091-51C9-4F0C-89E6-0E91806F21D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66750" y="1360488"/>
            <a:ext cx="95250" cy="569912"/>
          </a:xfrm>
          <a:prstGeom prst="straightConnector1">
            <a:avLst/>
          </a:prstGeom>
          <a:noFill/>
          <a:ln w="19080">
            <a:solidFill>
              <a:srgbClr val="FFC000"/>
            </a:solidFill>
            <a:round/>
            <a:headEnd/>
            <a:tailEnd type="triangle" w="med" len="med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61" name="Rectangle 16">
            <a:extLst>
              <a:ext uri="{FF2B5EF4-FFF2-40B4-BE49-F238E27FC236}">
                <a16:creationId xmlns:a16="http://schemas.microsoft.com/office/drawing/2014/main" id="{DE305F0C-5D72-402F-9998-3017E380C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9850" y="846138"/>
            <a:ext cx="1230313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8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16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1100">
                <a:solidFill>
                  <a:srgbClr val="000000"/>
                </a:solidFill>
                <a:latin typeface="Century Gothic" panose="020B0502020202020204" pitchFamily="34" charset="0"/>
              </a:rPr>
              <a:t>Coil Clamp</a:t>
            </a:r>
          </a:p>
        </p:txBody>
      </p:sp>
      <p:cxnSp>
        <p:nvCxnSpPr>
          <p:cNvPr id="6162" name="AutoShape 17">
            <a:extLst>
              <a:ext uri="{FF2B5EF4-FFF2-40B4-BE49-F238E27FC236}">
                <a16:creationId xmlns:a16="http://schemas.microsoft.com/office/drawing/2014/main" id="{25BB1C8F-29AB-4D99-8FC6-3B6D310DCB2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763713" y="1108075"/>
            <a:ext cx="47625" cy="485775"/>
          </a:xfrm>
          <a:prstGeom prst="straightConnector1">
            <a:avLst/>
          </a:prstGeom>
          <a:noFill/>
          <a:ln w="19080">
            <a:solidFill>
              <a:srgbClr val="FFC000"/>
            </a:solidFill>
            <a:round/>
            <a:headEnd/>
            <a:tailEnd type="triangle" w="med" len="med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63" name="Rectangle 18">
            <a:extLst>
              <a:ext uri="{FF2B5EF4-FFF2-40B4-BE49-F238E27FC236}">
                <a16:creationId xmlns:a16="http://schemas.microsoft.com/office/drawing/2014/main" id="{79E86476-8079-4F30-A8A6-181504299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6188" y="711200"/>
            <a:ext cx="1230312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8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16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1100">
                <a:solidFill>
                  <a:srgbClr val="000000"/>
                </a:solidFill>
                <a:latin typeface="Century Gothic" panose="020B0502020202020204" pitchFamily="34" charset="0"/>
              </a:rPr>
              <a:t>Rubber Isolator</a:t>
            </a:r>
          </a:p>
        </p:txBody>
      </p:sp>
      <p:cxnSp>
        <p:nvCxnSpPr>
          <p:cNvPr id="6164" name="AutoShape 19">
            <a:extLst>
              <a:ext uri="{FF2B5EF4-FFF2-40B4-BE49-F238E27FC236}">
                <a16:creationId xmlns:a16="http://schemas.microsoft.com/office/drawing/2014/main" id="{690CFDE0-4716-478C-8302-C58F661CED1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278313" y="957263"/>
            <a:ext cx="1587" cy="655637"/>
          </a:xfrm>
          <a:prstGeom prst="straightConnector1">
            <a:avLst/>
          </a:prstGeom>
          <a:noFill/>
          <a:ln w="19080">
            <a:solidFill>
              <a:srgbClr val="FFC000"/>
            </a:solidFill>
            <a:round/>
            <a:headEnd/>
            <a:tailEnd type="triangle" w="med" len="med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65" name="Rectangle 20">
            <a:extLst>
              <a:ext uri="{FF2B5EF4-FFF2-40B4-BE49-F238E27FC236}">
                <a16:creationId xmlns:a16="http://schemas.microsoft.com/office/drawing/2014/main" id="{6D51EEA3-E11B-48DA-9753-E72E01211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6463" y="2540000"/>
            <a:ext cx="28956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8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6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1100">
                <a:solidFill>
                  <a:srgbClr val="000000"/>
                </a:solidFill>
                <a:latin typeface="Century Gothic" panose="020B0502020202020204" pitchFamily="34" charset="0"/>
              </a:rPr>
              <a:t>Fixed support on the bottom e surface</a:t>
            </a:r>
          </a:p>
        </p:txBody>
      </p:sp>
      <p:cxnSp>
        <p:nvCxnSpPr>
          <p:cNvPr id="6166" name="AutoShape 21">
            <a:extLst>
              <a:ext uri="{FF2B5EF4-FFF2-40B4-BE49-F238E27FC236}">
                <a16:creationId xmlns:a16="http://schemas.microsoft.com/office/drawing/2014/main" id="{4DB801D3-A7EC-49A5-AB1B-D69A2F5A7744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7027863" y="2163763"/>
            <a:ext cx="185737" cy="309562"/>
          </a:xfrm>
          <a:prstGeom prst="straightConnector1">
            <a:avLst/>
          </a:prstGeom>
          <a:noFill/>
          <a:ln w="19080">
            <a:solidFill>
              <a:srgbClr val="FFC000"/>
            </a:solidFill>
            <a:round/>
            <a:headEnd/>
            <a:tailEnd type="triangle" w="med" len="med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7" name="AutoShape 22">
            <a:extLst>
              <a:ext uri="{FF2B5EF4-FFF2-40B4-BE49-F238E27FC236}">
                <a16:creationId xmlns:a16="http://schemas.microsoft.com/office/drawing/2014/main" id="{397C3D20-43D9-40C3-9904-07FB85B476C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199313" y="1079500"/>
            <a:ext cx="12700" cy="508000"/>
          </a:xfrm>
          <a:prstGeom prst="straightConnector1">
            <a:avLst/>
          </a:prstGeom>
          <a:noFill/>
          <a:ln w="25560">
            <a:solidFill>
              <a:srgbClr val="64BCD9"/>
            </a:solidFill>
            <a:round/>
            <a:headEnd/>
            <a:tailEnd type="triangle" w="med" len="med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68" name="Rectangle 23">
            <a:extLst>
              <a:ext uri="{FF2B5EF4-FFF2-40B4-BE49-F238E27FC236}">
                <a16:creationId xmlns:a16="http://schemas.microsoft.com/office/drawing/2014/main" id="{25A2C603-CEFF-43C1-96DD-4C7697443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2475" y="858838"/>
            <a:ext cx="16541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8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16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1100" b="1">
                <a:solidFill>
                  <a:srgbClr val="000000"/>
                </a:solidFill>
                <a:latin typeface="Century Gothic" panose="020B0502020202020204" pitchFamily="34" charset="0"/>
              </a:rPr>
              <a:t>Vertical inertial load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4C6E8012-3888-45E0-9352-0655C373DC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5g Vertical Inertial Load</a:t>
            </a:r>
          </a:p>
        </p:txBody>
      </p:sp>
      <p:sp>
        <p:nvSpPr>
          <p:cNvPr id="8195" name="Slide Number Placeholder 2">
            <a:extLst>
              <a:ext uri="{FF2B5EF4-FFF2-40B4-BE49-F238E27FC236}">
                <a16:creationId xmlns:a16="http://schemas.microsoft.com/office/drawing/2014/main" id="{862E77D6-6AA5-4A2C-A530-4CD4D9D35B7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686800" y="6356350"/>
            <a:ext cx="3587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 kern="1200">
                <a:solidFill>
                  <a:srgbClr val="64BCD9"/>
                </a:solidFill>
                <a:latin typeface="Arial" panose="020B0604020202020204" pitchFamily="34" charset="0"/>
                <a:ea typeface="+mn-ea"/>
                <a:cs typeface="Noto Sans CJK SC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Noto Sans CJK SC" charset="0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Noto Sans CJK SC" charset="0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Noto Sans CJK SC" charset="0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Noto Sans CJK SC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Noto Sans CJK SC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Noto Sans CJK SC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Noto Sans CJK SC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Noto Sans CJK SC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fld id="{BB3BC4D7-042D-4E35-A31A-43D511435694}" type="slidenum">
              <a:rPr lang="en-US" altLang="en-US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26</a:t>
            </a:fld>
            <a:endParaRPr lang="fr-FR" altLang="en-US" sz="1200">
              <a:solidFill>
                <a:schemeClr val="accent1"/>
              </a:solidFill>
            </a:endParaRPr>
          </a:p>
        </p:txBody>
      </p:sp>
      <p:grpSp>
        <p:nvGrpSpPr>
          <p:cNvPr id="8196" name="Group 4">
            <a:extLst>
              <a:ext uri="{FF2B5EF4-FFF2-40B4-BE49-F238E27FC236}">
                <a16:creationId xmlns:a16="http://schemas.microsoft.com/office/drawing/2014/main" id="{266128A2-3ED1-4964-BA2E-C2E7BB841F32}"/>
              </a:ext>
            </a:extLst>
          </p:cNvPr>
          <p:cNvGrpSpPr>
            <a:grpSpLocks/>
          </p:cNvGrpSpPr>
          <p:nvPr/>
        </p:nvGrpSpPr>
        <p:grpSpPr bwMode="auto">
          <a:xfrm>
            <a:off x="911225" y="892175"/>
            <a:ext cx="7434263" cy="2524125"/>
            <a:chOff x="1783602" y="1712914"/>
            <a:chExt cx="7433297" cy="2525356"/>
          </a:xfrm>
        </p:grpSpPr>
        <p:pic>
          <p:nvPicPr>
            <p:cNvPr id="8209" name="Picture 2">
              <a:extLst>
                <a:ext uri="{FF2B5EF4-FFF2-40B4-BE49-F238E27FC236}">
                  <a16:creationId xmlns:a16="http://schemas.microsoft.com/office/drawing/2014/main" id="{6AA2F21F-2A8A-4422-8133-E01EFB4F8E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3602" y="2282383"/>
              <a:ext cx="815539" cy="1386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0" name="Picture 3">
              <a:extLst>
                <a:ext uri="{FF2B5EF4-FFF2-40B4-BE49-F238E27FC236}">
                  <a16:creationId xmlns:a16="http://schemas.microsoft.com/office/drawing/2014/main" id="{8A932B15-F746-456E-98F9-DBE5D60582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9141" y="1712914"/>
              <a:ext cx="6617758" cy="2525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197" name="Picture 2">
            <a:extLst>
              <a:ext uri="{FF2B5EF4-FFF2-40B4-BE49-F238E27FC236}">
                <a16:creationId xmlns:a16="http://schemas.microsoft.com/office/drawing/2014/main" id="{2C08302F-5F45-4A21-A2BD-A4BA51059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563" y="4117975"/>
            <a:ext cx="3325812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3">
            <a:extLst>
              <a:ext uri="{FF2B5EF4-FFF2-40B4-BE49-F238E27FC236}">
                <a16:creationId xmlns:a16="http://schemas.microsoft.com/office/drawing/2014/main" id="{5981E0F2-5A67-43E4-90C0-1EB3FBB61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4054475"/>
            <a:ext cx="881063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Box 5">
            <a:extLst>
              <a:ext uri="{FF2B5EF4-FFF2-40B4-BE49-F238E27FC236}">
                <a16:creationId xmlns:a16="http://schemas.microsoft.com/office/drawing/2014/main" id="{35738A66-9FDA-432D-A6F2-D9531D0F6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225" y="960438"/>
            <a:ext cx="2570163" cy="3381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latin typeface="Century Gothic" panose="020B0502020202020204" pitchFamily="34" charset="0"/>
              </a:rPr>
              <a:t>0.5GPa Isolator modulus</a:t>
            </a:r>
          </a:p>
        </p:txBody>
      </p:sp>
      <p:sp>
        <p:nvSpPr>
          <p:cNvPr id="8200" name="TextBox 10">
            <a:extLst>
              <a:ext uri="{FF2B5EF4-FFF2-40B4-BE49-F238E27FC236}">
                <a16:creationId xmlns:a16="http://schemas.microsoft.com/office/drawing/2014/main" id="{DB2DEA52-8135-4F5A-A6E1-89A70BF6A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9563" y="3078163"/>
            <a:ext cx="2317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>
                <a:latin typeface="Century Gothic" panose="020B0502020202020204" pitchFamily="34" charset="0"/>
              </a:rPr>
              <a:t>Vertical Deflection (mm)</a:t>
            </a:r>
          </a:p>
        </p:txBody>
      </p:sp>
      <p:sp>
        <p:nvSpPr>
          <p:cNvPr id="8201" name="TextBox 11">
            <a:extLst>
              <a:ext uri="{FF2B5EF4-FFF2-40B4-BE49-F238E27FC236}">
                <a16:creationId xmlns:a16="http://schemas.microsoft.com/office/drawing/2014/main" id="{D4616CAE-6234-440C-8263-92F192388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1150" y="1060450"/>
            <a:ext cx="10795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latin typeface="Century Gothic" panose="020B0502020202020204" pitchFamily="34" charset="0"/>
              </a:rPr>
              <a:t>0.39 mm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BF45748-5F8F-48C5-9043-D11781D2D7B2}"/>
              </a:ext>
            </a:extLst>
          </p:cNvPr>
          <p:cNvCxnSpPr/>
          <p:nvPr/>
        </p:nvCxnSpPr>
        <p:spPr>
          <a:xfrm flipH="1" flipV="1">
            <a:off x="4826000" y="1400175"/>
            <a:ext cx="279400" cy="2841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03" name="TextBox 14">
            <a:extLst>
              <a:ext uri="{FF2B5EF4-FFF2-40B4-BE49-F238E27FC236}">
                <a16:creationId xmlns:a16="http://schemas.microsoft.com/office/drawing/2014/main" id="{5871279F-D0B2-492B-998C-E73020EBE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3588" y="5402263"/>
            <a:ext cx="33004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latin typeface="Century Gothic" panose="020B0502020202020204" pitchFamily="34" charset="0"/>
              </a:rPr>
              <a:t>Coil Equivalent Strain, </a:t>
            </a:r>
          </a:p>
          <a:p>
            <a:r>
              <a:rPr lang="en-US" altLang="en-US" sz="1400">
                <a:latin typeface="Century Gothic" panose="020B0502020202020204" pitchFamily="34" charset="0"/>
              </a:rPr>
              <a:t>Maximum strain is ~25.4 µ</a:t>
            </a:r>
            <a:r>
              <a:rPr lang="el-GR" altLang="en-US" sz="1400">
                <a:latin typeface="Century Gothic" panose="020B0502020202020204" pitchFamily="34" charset="0"/>
              </a:rPr>
              <a:t>ε</a:t>
            </a:r>
            <a:endParaRPr lang="en-US" altLang="en-US" sz="1400">
              <a:latin typeface="Century Gothic" panose="020B0502020202020204" pitchFamily="34" charset="0"/>
            </a:endParaRPr>
          </a:p>
        </p:txBody>
      </p:sp>
      <p:pic>
        <p:nvPicPr>
          <p:cNvPr id="8204" name="Picture 4">
            <a:extLst>
              <a:ext uri="{FF2B5EF4-FFF2-40B4-BE49-F238E27FC236}">
                <a16:creationId xmlns:a16="http://schemas.microsoft.com/office/drawing/2014/main" id="{760C6A7E-EC98-4981-A67D-840D3703B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4160838"/>
            <a:ext cx="3092450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5">
            <a:extLst>
              <a:ext uri="{FF2B5EF4-FFF2-40B4-BE49-F238E27FC236}">
                <a16:creationId xmlns:a16="http://schemas.microsoft.com/office/drawing/2014/main" id="{14FA0028-DA8E-4E69-AF0F-131AE43F1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4143375"/>
            <a:ext cx="750887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6" name="TextBox 17">
            <a:extLst>
              <a:ext uri="{FF2B5EF4-FFF2-40B4-BE49-F238E27FC236}">
                <a16:creationId xmlns:a16="http://schemas.microsoft.com/office/drawing/2014/main" id="{DC051632-6E08-41F9-9E6E-8E5EC44CF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9213" y="5586413"/>
            <a:ext cx="2700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>
                <a:latin typeface="Century Gothic" panose="020B0502020202020204" pitchFamily="34" charset="0"/>
              </a:rPr>
              <a:t>Coil Vertical Deflection (mm)</a:t>
            </a:r>
          </a:p>
        </p:txBody>
      </p:sp>
      <p:sp>
        <p:nvSpPr>
          <p:cNvPr id="8207" name="TextBox 18">
            <a:extLst>
              <a:ext uri="{FF2B5EF4-FFF2-40B4-BE49-F238E27FC236}">
                <a16:creationId xmlns:a16="http://schemas.microsoft.com/office/drawing/2014/main" id="{551E6C35-D2ED-495D-8C95-BA606690C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075" y="4160838"/>
            <a:ext cx="2176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latin typeface="Century Gothic" panose="020B0502020202020204" pitchFamily="34" charset="0"/>
              </a:rPr>
              <a:t>Coil deformation is ~105 (µm)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DC80A5B-606A-4A4B-B1AA-F541C2FB2546}"/>
              </a:ext>
            </a:extLst>
          </p:cNvPr>
          <p:cNvCxnSpPr/>
          <p:nvPr/>
        </p:nvCxnSpPr>
        <p:spPr>
          <a:xfrm>
            <a:off x="2668588" y="1400175"/>
            <a:ext cx="269875" cy="1447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>
            <a:extLst>
              <a:ext uri="{FF2B5EF4-FFF2-40B4-BE49-F238E27FC236}">
                <a16:creationId xmlns:a16="http://schemas.microsoft.com/office/drawing/2014/main" id="{2E3936CA-C3C4-4AD3-91A2-E2BA39F13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300538"/>
            <a:ext cx="3025775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">
            <a:extLst>
              <a:ext uri="{FF2B5EF4-FFF2-40B4-BE49-F238E27FC236}">
                <a16:creationId xmlns:a16="http://schemas.microsoft.com/office/drawing/2014/main" id="{3967E6CB-BC89-422F-9FD2-C0FCB7140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5" y="4384675"/>
            <a:ext cx="3151188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2">
            <a:extLst>
              <a:ext uri="{FF2B5EF4-FFF2-40B4-BE49-F238E27FC236}">
                <a16:creationId xmlns:a16="http://schemas.microsoft.com/office/drawing/2014/main" id="{821E84D6-8445-4805-AA75-C1E080E2A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960438"/>
            <a:ext cx="6264275" cy="229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itle 1">
            <a:extLst>
              <a:ext uri="{FF2B5EF4-FFF2-40B4-BE49-F238E27FC236}">
                <a16:creationId xmlns:a16="http://schemas.microsoft.com/office/drawing/2014/main" id="{721AA3D2-0AD1-4662-A84A-14433B4AA5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10g Vertical Inertial Load</a:t>
            </a:r>
          </a:p>
        </p:txBody>
      </p:sp>
      <p:sp>
        <p:nvSpPr>
          <p:cNvPr id="9222" name="Slide Number Placeholder 2">
            <a:extLst>
              <a:ext uri="{FF2B5EF4-FFF2-40B4-BE49-F238E27FC236}">
                <a16:creationId xmlns:a16="http://schemas.microsoft.com/office/drawing/2014/main" id="{8BD5F5A6-9E06-4A62-9B33-BA87A7C145E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686800" y="6356350"/>
            <a:ext cx="3587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 kern="1200">
                <a:solidFill>
                  <a:srgbClr val="64BCD9"/>
                </a:solidFill>
                <a:latin typeface="Arial" panose="020B0604020202020204" pitchFamily="34" charset="0"/>
                <a:ea typeface="+mn-ea"/>
                <a:cs typeface="Noto Sans CJK SC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Noto Sans CJK SC" charset="0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Noto Sans CJK SC" charset="0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Noto Sans CJK SC" charset="0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Noto Sans CJK SC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Noto Sans CJK SC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Noto Sans CJK SC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Noto Sans CJK SC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Noto Sans CJK SC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fld id="{BB3BC4D7-042D-4E35-A31A-43D511435694}" type="slidenum">
              <a:rPr lang="en-US" altLang="en-US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27</a:t>
            </a:fld>
            <a:endParaRPr lang="fr-FR" altLang="en-US" sz="1200">
              <a:solidFill>
                <a:schemeClr val="accent1"/>
              </a:solidFill>
            </a:endParaRPr>
          </a:p>
        </p:txBody>
      </p:sp>
      <p:sp>
        <p:nvSpPr>
          <p:cNvPr id="9223" name="TextBox 5">
            <a:extLst>
              <a:ext uri="{FF2B5EF4-FFF2-40B4-BE49-F238E27FC236}">
                <a16:creationId xmlns:a16="http://schemas.microsoft.com/office/drawing/2014/main" id="{43DA6F1C-399F-42A0-B31F-9614E741D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225" y="960438"/>
            <a:ext cx="2570163" cy="3381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latin typeface="Century Gothic" panose="020B0502020202020204" pitchFamily="34" charset="0"/>
              </a:rPr>
              <a:t>0.5GPa Isolator modulus</a:t>
            </a:r>
          </a:p>
        </p:txBody>
      </p:sp>
      <p:sp>
        <p:nvSpPr>
          <p:cNvPr id="9224" name="TextBox 10">
            <a:extLst>
              <a:ext uri="{FF2B5EF4-FFF2-40B4-BE49-F238E27FC236}">
                <a16:creationId xmlns:a16="http://schemas.microsoft.com/office/drawing/2014/main" id="{7652F73D-2951-4F54-ADD6-D55EBAB4E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9563" y="3078163"/>
            <a:ext cx="2317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>
                <a:latin typeface="Century Gothic" panose="020B0502020202020204" pitchFamily="34" charset="0"/>
              </a:rPr>
              <a:t>Vertical Deflection (mm)</a:t>
            </a:r>
          </a:p>
        </p:txBody>
      </p:sp>
      <p:sp>
        <p:nvSpPr>
          <p:cNvPr id="9225" name="TextBox 11">
            <a:extLst>
              <a:ext uri="{FF2B5EF4-FFF2-40B4-BE49-F238E27FC236}">
                <a16:creationId xmlns:a16="http://schemas.microsoft.com/office/drawing/2014/main" id="{39FC3435-36E9-485C-9287-3CC88E85F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1150" y="1060450"/>
            <a:ext cx="10795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latin typeface="Century Gothic" panose="020B0502020202020204" pitchFamily="34" charset="0"/>
              </a:rPr>
              <a:t>0.71 mm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6630B96-CAD2-4EA5-863F-28CA954107D3}"/>
              </a:ext>
            </a:extLst>
          </p:cNvPr>
          <p:cNvCxnSpPr/>
          <p:nvPr/>
        </p:nvCxnSpPr>
        <p:spPr>
          <a:xfrm flipH="1" flipV="1">
            <a:off x="4826000" y="1400175"/>
            <a:ext cx="279400" cy="2841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27" name="TextBox 14">
            <a:extLst>
              <a:ext uri="{FF2B5EF4-FFF2-40B4-BE49-F238E27FC236}">
                <a16:creationId xmlns:a16="http://schemas.microsoft.com/office/drawing/2014/main" id="{7A166E3B-A6E8-4DC7-8E07-75BFE607D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25" y="5519738"/>
            <a:ext cx="33004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latin typeface="Century Gothic" panose="020B0502020202020204" pitchFamily="34" charset="0"/>
              </a:rPr>
              <a:t>Coil Equivalent Strain, </a:t>
            </a:r>
          </a:p>
          <a:p>
            <a:r>
              <a:rPr lang="en-US" altLang="en-US" sz="1400">
                <a:latin typeface="Century Gothic" panose="020B0502020202020204" pitchFamily="34" charset="0"/>
              </a:rPr>
              <a:t>Maximum strain is ~52 µ</a:t>
            </a:r>
            <a:r>
              <a:rPr lang="el-GR" altLang="en-US" sz="1400">
                <a:latin typeface="Century Gothic" panose="020B0502020202020204" pitchFamily="34" charset="0"/>
              </a:rPr>
              <a:t>ε</a:t>
            </a:r>
            <a:endParaRPr lang="en-US" altLang="en-US" sz="1400">
              <a:latin typeface="Century Gothic" panose="020B0502020202020204" pitchFamily="34" charset="0"/>
            </a:endParaRPr>
          </a:p>
        </p:txBody>
      </p:sp>
      <p:sp>
        <p:nvSpPr>
          <p:cNvPr id="9228" name="TextBox 17">
            <a:extLst>
              <a:ext uri="{FF2B5EF4-FFF2-40B4-BE49-F238E27FC236}">
                <a16:creationId xmlns:a16="http://schemas.microsoft.com/office/drawing/2014/main" id="{F81BBE9C-9687-4F21-A212-5EFC9F249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925" y="5627688"/>
            <a:ext cx="270033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>
                <a:latin typeface="Century Gothic" panose="020B0502020202020204" pitchFamily="34" charset="0"/>
              </a:rPr>
              <a:t>Coil Vertical Deflection (mm)</a:t>
            </a:r>
          </a:p>
        </p:txBody>
      </p:sp>
      <p:sp>
        <p:nvSpPr>
          <p:cNvPr id="9229" name="TextBox 18">
            <a:extLst>
              <a:ext uri="{FF2B5EF4-FFF2-40B4-BE49-F238E27FC236}">
                <a16:creationId xmlns:a16="http://schemas.microsoft.com/office/drawing/2014/main" id="{99850275-09CF-4C2F-A911-5A0E457B7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338" y="4160838"/>
            <a:ext cx="2178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latin typeface="Century Gothic" panose="020B0502020202020204" pitchFamily="34" charset="0"/>
              </a:rPr>
              <a:t>Coil deformation is ~210(µm)</a:t>
            </a:r>
          </a:p>
        </p:txBody>
      </p:sp>
      <p:pic>
        <p:nvPicPr>
          <p:cNvPr id="9230" name="Picture 3">
            <a:extLst>
              <a:ext uri="{FF2B5EF4-FFF2-40B4-BE49-F238E27FC236}">
                <a16:creationId xmlns:a16="http://schemas.microsoft.com/office/drawing/2014/main" id="{1C9594B2-EFBD-484D-9D9B-1C771D8B3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88" y="1643063"/>
            <a:ext cx="854075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4">
            <a:extLst>
              <a:ext uri="{FF2B5EF4-FFF2-40B4-BE49-F238E27FC236}">
                <a16:creationId xmlns:a16="http://schemas.microsoft.com/office/drawing/2014/main" id="{E5D97C4A-4787-451A-BC18-458B19A73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4298950"/>
            <a:ext cx="7874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6">
            <a:extLst>
              <a:ext uri="{FF2B5EF4-FFF2-40B4-BE49-F238E27FC236}">
                <a16:creationId xmlns:a16="http://schemas.microsoft.com/office/drawing/2014/main" id="{7BCBA17A-793A-4A46-8F36-A88EDFCBB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75" y="4300538"/>
            <a:ext cx="806450" cy="136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11BEB785-3B2A-4977-90B0-8F6142DA63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Results with stiffer or softer isolators</a:t>
            </a:r>
          </a:p>
        </p:txBody>
      </p:sp>
      <p:sp>
        <p:nvSpPr>
          <p:cNvPr id="10243" name="Slide Number Placeholder 2">
            <a:extLst>
              <a:ext uri="{FF2B5EF4-FFF2-40B4-BE49-F238E27FC236}">
                <a16:creationId xmlns:a16="http://schemas.microsoft.com/office/drawing/2014/main" id="{9C94296B-15E0-44F4-B4B9-3C504AF7BC1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686800" y="6356350"/>
            <a:ext cx="3587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 kern="1200">
                <a:solidFill>
                  <a:srgbClr val="64BCD9"/>
                </a:solidFill>
                <a:latin typeface="Arial" panose="020B0604020202020204" pitchFamily="34" charset="0"/>
                <a:ea typeface="+mn-ea"/>
                <a:cs typeface="Noto Sans CJK SC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Noto Sans CJK SC" charset="0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Noto Sans CJK SC" charset="0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Noto Sans CJK SC" charset="0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Noto Sans CJK SC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Noto Sans CJK SC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Noto Sans CJK SC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Noto Sans CJK SC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Noto Sans CJK SC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fld id="{BB3BC4D7-042D-4E35-A31A-43D511435694}" type="slidenum">
              <a:rPr lang="en-US" altLang="en-US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28</a:t>
            </a:fld>
            <a:endParaRPr lang="fr-FR" altLang="en-US" sz="1200">
              <a:solidFill>
                <a:schemeClr val="accent1"/>
              </a:solidFill>
            </a:endParaRPr>
          </a:p>
        </p:txBody>
      </p:sp>
      <p:pic>
        <p:nvPicPr>
          <p:cNvPr id="10244" name="Picture 7">
            <a:extLst>
              <a:ext uri="{FF2B5EF4-FFF2-40B4-BE49-F238E27FC236}">
                <a16:creationId xmlns:a16="http://schemas.microsoft.com/office/drawing/2014/main" id="{77E7FD46-E986-4EFB-B84A-128DC2823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0175"/>
            <a:ext cx="9144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17">
            <a:extLst>
              <a:ext uri="{FF2B5EF4-FFF2-40B4-BE49-F238E27FC236}">
                <a16:creationId xmlns:a16="http://schemas.microsoft.com/office/drawing/2014/main" id="{8A939FEF-CA32-4448-8ACE-F4B23E1F0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8" y="1123950"/>
            <a:ext cx="24812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/>
              <a:t>Maximum vertical deflection (mm)</a:t>
            </a:r>
          </a:p>
        </p:txBody>
      </p:sp>
      <p:sp>
        <p:nvSpPr>
          <p:cNvPr id="10246" name="TextBox 26">
            <a:extLst>
              <a:ext uri="{FF2B5EF4-FFF2-40B4-BE49-F238E27FC236}">
                <a16:creationId xmlns:a16="http://schemas.microsoft.com/office/drawing/2014/main" id="{114A7D4E-1802-45C6-9DD4-97B3A6F80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1100" y="1123950"/>
            <a:ext cx="1701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/>
              <a:t>Coil deformation (mm)</a:t>
            </a:r>
          </a:p>
        </p:txBody>
      </p:sp>
      <p:sp>
        <p:nvSpPr>
          <p:cNvPr id="10247" name="TextBox 27">
            <a:extLst>
              <a:ext uri="{FF2B5EF4-FFF2-40B4-BE49-F238E27FC236}">
                <a16:creationId xmlns:a16="http://schemas.microsoft.com/office/drawing/2014/main" id="{52F18027-E097-4BBB-B9EF-1452AE0B1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9300" y="1123950"/>
            <a:ext cx="1193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/>
              <a:t>Coil Strain (µ</a:t>
            </a:r>
            <a:r>
              <a:rPr lang="el-GR" altLang="en-US" sz="1200"/>
              <a:t>ε</a:t>
            </a:r>
            <a:r>
              <a:rPr lang="en-US" altLang="en-US" sz="1200"/>
              <a:t>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BC5DBCA-0E16-4046-AF95-2D504422B574}"/>
              </a:ext>
            </a:extLst>
          </p:cNvPr>
          <p:cNvSpPr txBox="1"/>
          <p:nvPr/>
        </p:nvSpPr>
        <p:spPr>
          <a:xfrm>
            <a:off x="900113" y="3760788"/>
            <a:ext cx="7756525" cy="14001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500">
                <a:solidFill>
                  <a:srgbClr val="000000"/>
                </a:solidFill>
                <a:latin typeface="Century Gothic" panose="020B0502020202020204" pitchFamily="34" charset="0"/>
              </a:rPr>
              <a:t>When the isolators are stiffer, the overall deflection and coil deformation become smaller.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500">
                <a:solidFill>
                  <a:srgbClr val="0070C0"/>
                </a:solidFill>
                <a:latin typeface="Century Gothic" panose="020B0502020202020204" pitchFamily="34" charset="0"/>
              </a:rPr>
              <a:t>The stiffer the fixture is, the larger safety factor we have.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500">
                <a:solidFill>
                  <a:srgbClr val="000000"/>
                </a:solidFill>
                <a:latin typeface="Century Gothic" panose="020B0502020202020204" pitchFamily="34" charset="0"/>
              </a:rPr>
              <a:t> Coil strain is much below the limit of 500 µ</a:t>
            </a:r>
            <a:r>
              <a:rPr lang="el-GR" altLang="en-US" sz="1500">
                <a:solidFill>
                  <a:srgbClr val="000000"/>
                </a:solidFill>
                <a:latin typeface="Century Gothic" panose="020B0502020202020204" pitchFamily="34" charset="0"/>
              </a:rPr>
              <a:t>ε</a:t>
            </a:r>
            <a:r>
              <a:rPr lang="en-US" altLang="en-US" sz="1500">
                <a:solidFill>
                  <a:srgbClr val="000000"/>
                </a:solidFill>
                <a:latin typeface="Century Gothic" panose="020B0502020202020204" pitchFamily="34" charset="0"/>
              </a:rPr>
              <a:t> with the current fixture design under 5g and 10g loads.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>
            <a:extLst>
              <a:ext uri="{FF2B5EF4-FFF2-40B4-BE49-F238E27FC236}">
                <a16:creationId xmlns:a16="http://schemas.microsoft.com/office/drawing/2014/main" id="{53755851-F467-4E10-860E-A8DEE26AC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94175"/>
            <a:ext cx="2819400" cy="196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4">
            <a:extLst>
              <a:ext uri="{FF2B5EF4-FFF2-40B4-BE49-F238E27FC236}">
                <a16:creationId xmlns:a16="http://schemas.microsoft.com/office/drawing/2014/main" id="{3B514CE7-4224-43BE-9E53-F74D45FDD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38" y="4486275"/>
            <a:ext cx="3065462" cy="169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2">
            <a:extLst>
              <a:ext uri="{FF2B5EF4-FFF2-40B4-BE49-F238E27FC236}">
                <a16:creationId xmlns:a16="http://schemas.microsoft.com/office/drawing/2014/main" id="{5CE9E6DA-93EF-4BA2-B944-F25B036DD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838200"/>
            <a:ext cx="699135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7" name="Rectangle 4">
            <a:extLst>
              <a:ext uri="{FF2B5EF4-FFF2-40B4-BE49-F238E27FC236}">
                <a16:creationId xmlns:a16="http://schemas.microsoft.com/office/drawing/2014/main" id="{5E3D2982-CE24-44B7-820E-2150B4C8DC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2775" y="179388"/>
            <a:ext cx="7920038" cy="719137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</a:pPr>
            <a:r>
              <a:rPr lang="fr-FR" altLang="en-US" sz="2800" b="1">
                <a:solidFill>
                  <a:srgbClr val="0093BE"/>
                </a:solidFill>
              </a:rPr>
              <a:t>10g Vertical Inertial Load---upward (All parts)</a:t>
            </a:r>
          </a:p>
        </p:txBody>
      </p:sp>
      <p:sp>
        <p:nvSpPr>
          <p:cNvPr id="13318" name="Text Box 5">
            <a:extLst>
              <a:ext uri="{FF2B5EF4-FFF2-40B4-BE49-F238E27FC236}">
                <a16:creationId xmlns:a16="http://schemas.microsoft.com/office/drawing/2014/main" id="{C90E031D-2683-4E3C-B4D0-0B8F02C69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6356350"/>
            <a:ext cx="3603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A20D452D-E78B-4E74-8B2C-200FE056B8DE}" type="slidenum">
              <a:rPr lang="en-US" altLang="en-US" sz="1200">
                <a:solidFill>
                  <a:srgbClr val="64BCD9"/>
                </a:solidFill>
              </a:rPr>
              <a:pPr algn="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29</a:t>
            </a:fld>
            <a:endParaRPr lang="en-US" altLang="en-US" sz="1200">
              <a:solidFill>
                <a:srgbClr val="64BCD9"/>
              </a:solidFill>
            </a:endParaRPr>
          </a:p>
        </p:txBody>
      </p:sp>
      <p:sp>
        <p:nvSpPr>
          <p:cNvPr id="13319" name="Rectangle 6">
            <a:extLst>
              <a:ext uri="{FF2B5EF4-FFF2-40B4-BE49-F238E27FC236}">
                <a16:creationId xmlns:a16="http://schemas.microsoft.com/office/drawing/2014/main" id="{FC59EBB2-45F5-4F14-9BB4-762975AA4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0650" y="1231900"/>
            <a:ext cx="2486025" cy="333375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8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6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1600">
                <a:solidFill>
                  <a:srgbClr val="000000"/>
                </a:solidFill>
                <a:latin typeface="Century Gothic" panose="020B0502020202020204" pitchFamily="34" charset="0"/>
              </a:rPr>
              <a:t>0.5GPa Isolator modulus</a:t>
            </a:r>
          </a:p>
        </p:txBody>
      </p:sp>
      <p:sp>
        <p:nvSpPr>
          <p:cNvPr id="13320" name="Rectangle 7">
            <a:extLst>
              <a:ext uri="{FF2B5EF4-FFF2-40B4-BE49-F238E27FC236}">
                <a16:creationId xmlns:a16="http://schemas.microsoft.com/office/drawing/2014/main" id="{3F18E230-F988-476A-B434-F869DB03A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2200" y="3381375"/>
            <a:ext cx="21812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1400">
                <a:solidFill>
                  <a:srgbClr val="000000"/>
                </a:solidFill>
                <a:latin typeface="Century Gothic" panose="020B0502020202020204" pitchFamily="34" charset="0"/>
              </a:rPr>
              <a:t>Vertical Deflection (mm)</a:t>
            </a:r>
          </a:p>
        </p:txBody>
      </p:sp>
      <p:sp>
        <p:nvSpPr>
          <p:cNvPr id="13321" name="Rectangle 8">
            <a:extLst>
              <a:ext uri="{FF2B5EF4-FFF2-40B4-BE49-F238E27FC236}">
                <a16:creationId xmlns:a16="http://schemas.microsoft.com/office/drawing/2014/main" id="{FA186224-24C7-42A1-909B-AD1D4F034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1062038"/>
            <a:ext cx="1076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8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16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1600">
                <a:solidFill>
                  <a:srgbClr val="000000"/>
                </a:solidFill>
                <a:latin typeface="Century Gothic" panose="020B0502020202020204" pitchFamily="34" charset="0"/>
              </a:rPr>
              <a:t>0.65 mm </a:t>
            </a:r>
          </a:p>
        </p:txBody>
      </p:sp>
      <p:cxnSp>
        <p:nvCxnSpPr>
          <p:cNvPr id="13322" name="AutoShape 9">
            <a:extLst>
              <a:ext uri="{FF2B5EF4-FFF2-40B4-BE49-F238E27FC236}">
                <a16:creationId xmlns:a16="http://schemas.microsoft.com/office/drawing/2014/main" id="{B90EAC2A-BCFF-424F-A8C9-0F915AD1143D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826000" y="1398588"/>
            <a:ext cx="279400" cy="284162"/>
          </a:xfrm>
          <a:prstGeom prst="straightConnector1">
            <a:avLst/>
          </a:prstGeom>
          <a:noFill/>
          <a:ln w="25560">
            <a:solidFill>
              <a:srgbClr val="64BCD9"/>
            </a:solidFill>
            <a:round/>
            <a:headEnd/>
            <a:tailEnd type="triangle" w="med" len="med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3" name="Rectangle 10">
            <a:extLst>
              <a:ext uri="{FF2B5EF4-FFF2-40B4-BE49-F238E27FC236}">
                <a16:creationId xmlns:a16="http://schemas.microsoft.com/office/drawing/2014/main" id="{57BE8FB8-1C3B-4E8B-8E1D-CA211EA29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5732463"/>
            <a:ext cx="3300413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8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6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1400">
                <a:solidFill>
                  <a:srgbClr val="000000"/>
                </a:solidFill>
                <a:latin typeface="Century Gothic" panose="020B0502020202020204" pitchFamily="34" charset="0"/>
              </a:rPr>
              <a:t>Coil Equivalent Strain,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1400">
                <a:solidFill>
                  <a:srgbClr val="000000"/>
                </a:solidFill>
                <a:latin typeface="Century Gothic" panose="020B0502020202020204" pitchFamily="34" charset="0"/>
              </a:rPr>
              <a:t>Maximum strain is ~16 µε</a:t>
            </a:r>
          </a:p>
        </p:txBody>
      </p:sp>
      <p:sp>
        <p:nvSpPr>
          <p:cNvPr id="13324" name="Rectangle 11">
            <a:extLst>
              <a:ext uri="{FF2B5EF4-FFF2-40B4-BE49-F238E27FC236}">
                <a16:creationId xmlns:a16="http://schemas.microsoft.com/office/drawing/2014/main" id="{065C02B9-9B92-496B-B634-5A320A740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5951538"/>
            <a:ext cx="2543175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8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6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1400">
                <a:solidFill>
                  <a:srgbClr val="000000"/>
                </a:solidFill>
                <a:latin typeface="Century Gothic" panose="020B0502020202020204" pitchFamily="34" charset="0"/>
              </a:rPr>
              <a:t>Coil Vertical Deflection (mm)</a:t>
            </a:r>
          </a:p>
        </p:txBody>
      </p:sp>
      <p:cxnSp>
        <p:nvCxnSpPr>
          <p:cNvPr id="13325" name="AutoShape 12">
            <a:extLst>
              <a:ext uri="{FF2B5EF4-FFF2-40B4-BE49-F238E27FC236}">
                <a16:creationId xmlns:a16="http://schemas.microsoft.com/office/drawing/2014/main" id="{C22FE257-452D-44A4-A864-97650FAC63B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19363" y="1720850"/>
            <a:ext cx="452437" cy="1447800"/>
          </a:xfrm>
          <a:prstGeom prst="straightConnector1">
            <a:avLst/>
          </a:prstGeom>
          <a:noFill/>
          <a:ln w="25560">
            <a:solidFill>
              <a:srgbClr val="64BCD9"/>
            </a:solidFill>
            <a:round/>
            <a:headEnd/>
            <a:tailEnd type="triangle" w="med" len="med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6" name="Rectangle 14">
            <a:extLst>
              <a:ext uri="{FF2B5EF4-FFF2-40B4-BE49-F238E27FC236}">
                <a16:creationId xmlns:a16="http://schemas.microsoft.com/office/drawing/2014/main" id="{842022BD-D36D-4E1C-84FD-2CC2D8C89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175" y="4232275"/>
            <a:ext cx="27654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8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6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1400">
                <a:solidFill>
                  <a:srgbClr val="000000"/>
                </a:solidFill>
                <a:latin typeface="Century Gothic" panose="020B0502020202020204" pitchFamily="34" charset="0"/>
              </a:rPr>
              <a:t>Coil deformation is ~653 (µm)</a:t>
            </a:r>
          </a:p>
        </p:txBody>
      </p:sp>
      <p:sp>
        <p:nvSpPr>
          <p:cNvPr id="13327" name="Rectangle 15">
            <a:extLst>
              <a:ext uri="{FF2B5EF4-FFF2-40B4-BE49-F238E27FC236}">
                <a16:creationId xmlns:a16="http://schemas.microsoft.com/office/drawing/2014/main" id="{B2290400-96CF-4FF2-9C5B-B03BE94D4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5488" y="4895850"/>
            <a:ext cx="792162" cy="9366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pic>
        <p:nvPicPr>
          <p:cNvPr id="13328" name="Picture 3">
            <a:extLst>
              <a:ext uri="{FF2B5EF4-FFF2-40B4-BE49-F238E27FC236}">
                <a16:creationId xmlns:a16="http://schemas.microsoft.com/office/drawing/2014/main" id="{BFE6D786-8814-4BCF-9394-8EDCD8CA2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4818063"/>
            <a:ext cx="768350" cy="113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9" name="Picture 5">
            <a:extLst>
              <a:ext uri="{FF2B5EF4-FFF2-40B4-BE49-F238E27FC236}">
                <a16:creationId xmlns:a16="http://schemas.microsoft.com/office/drawing/2014/main" id="{B2B83D5A-3F3A-41CB-9CB4-BC289986B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775" y="4818063"/>
            <a:ext cx="825500" cy="120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35EA2-503C-4AA5-AB24-EFE805870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HL-LHC AUP shipments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C4B471-5F9A-4954-9BC9-3AE64D464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0D197-73BA-43F0-96A1-35636194C6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IPR DOE/SC Review– Jan 14-16, 2020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465C11-E929-4775-AF86-2E6721235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517" y="1195164"/>
            <a:ext cx="9144000" cy="4467672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CFA736C-2657-480F-914F-768FB304C5EC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755576" y="3352624"/>
            <a:ext cx="7836619" cy="634438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B1F501C-663F-4107-8BF1-FA561218C512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6234689" y="3092054"/>
            <a:ext cx="2357506" cy="260570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Curved 28">
            <a:extLst>
              <a:ext uri="{FF2B5EF4-FFF2-40B4-BE49-F238E27FC236}">
                <a16:creationId xmlns:a16="http://schemas.microsoft.com/office/drawing/2014/main" id="{A07A1A50-3F7F-4A70-AD66-7B07177B5427}"/>
              </a:ext>
            </a:extLst>
          </p:cNvPr>
          <p:cNvCxnSpPr>
            <a:cxnSpLocks/>
          </p:cNvCxnSpPr>
          <p:nvPr/>
        </p:nvCxnSpPr>
        <p:spPr>
          <a:xfrm flipV="1">
            <a:off x="6268352" y="2471328"/>
            <a:ext cx="2918157" cy="655256"/>
          </a:xfrm>
          <a:prstGeom prst="curvedConnector3">
            <a:avLst>
              <a:gd name="adj1" fmla="val -5358"/>
            </a:avLst>
          </a:prstGeom>
          <a:ln w="57150">
            <a:solidFill>
              <a:srgbClr val="0099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7829D9D-729B-4610-AC3D-6DF4F65D5C87}"/>
              </a:ext>
            </a:extLst>
          </p:cNvPr>
          <p:cNvGrpSpPr/>
          <p:nvPr/>
        </p:nvGrpSpPr>
        <p:grpSpPr>
          <a:xfrm>
            <a:off x="524407" y="3140968"/>
            <a:ext cx="8036152" cy="935199"/>
            <a:chOff x="524407" y="3140968"/>
            <a:chExt cx="8036152" cy="935199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B1E99F2-5525-49FA-9D7E-D56F8126AB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576" y="3140968"/>
              <a:ext cx="5436604" cy="84609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89FE4AC-8A18-46AA-8DFF-F9E511F2AB63}"/>
                </a:ext>
              </a:extLst>
            </p:cNvPr>
            <p:cNvCxnSpPr>
              <a:cxnSpLocks/>
              <a:stCxn id="8" idx="2"/>
            </p:cNvCxnSpPr>
            <p:nvPr/>
          </p:nvCxnSpPr>
          <p:spPr>
            <a:xfrm flipH="1">
              <a:off x="524407" y="3429000"/>
              <a:ext cx="8036152" cy="64716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0A9A6E56-F190-4C1F-A72B-4CF402FB9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39" y="2995856"/>
            <a:ext cx="443404" cy="1954988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796A04CE-627E-4CA9-97CF-3D464F805654}"/>
              </a:ext>
            </a:extLst>
          </p:cNvPr>
          <p:cNvGrpSpPr/>
          <p:nvPr/>
        </p:nvGrpSpPr>
        <p:grpSpPr>
          <a:xfrm>
            <a:off x="6052343" y="2622116"/>
            <a:ext cx="2710353" cy="1394970"/>
            <a:chOff x="6052343" y="2622116"/>
            <a:chExt cx="2710353" cy="139497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4C55BAA-2559-4304-BB28-49FBEEB08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538" b="89878" l="9043" r="89894">
                          <a14:foregroundMark x1="47872" y1="13089" x2="45745" y2="24782"/>
                          <a14:foregroundMark x1="59511" y1="27117" x2="60106" y2="33508"/>
                          <a14:foregroundMark x1="57979" y1="15009" x2="59043" y2="20244"/>
                          <a14:foregroundMark x1="56915" y1="11169" x2="57447" y2="13787"/>
                          <a14:backgroundMark x1="59574" y1="4538" x2="60494" y2="10620"/>
                          <a14:backgroundMark x1="44149" y1="5759" x2="44149" y2="5759"/>
                          <a14:backgroundMark x1="44149" y1="6632" x2="44149" y2="6632"/>
                          <a14:backgroundMark x1="45213" y1="7679" x2="45213" y2="7679"/>
                          <a14:backgroundMark x1="41489" y1="10646" x2="41489" y2="10646"/>
                          <a14:backgroundMark x1="46277" y1="6981" x2="44502" y2="13023"/>
                          <a14:backgroundMark x1="40504" y1="24679" x2="38298" y2="27574"/>
                          <a14:backgroundMark x1="38298" y1="27574" x2="31383" y2="66841"/>
                          <a14:backgroundMark x1="62183" y1="20175" x2="63298" y2="27051"/>
                          <a14:backgroundMark x1="61135" y1="13707" x2="61334" y2="14936"/>
                          <a14:backgroundMark x1="60638" y1="10646" x2="60709" y2="1108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1396716">
              <a:off x="6052343" y="2622116"/>
              <a:ext cx="331029" cy="100893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64C5183-AF5C-4B6A-80C7-568BAEF4F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538" b="89878" l="9043" r="89894">
                          <a14:foregroundMark x1="47872" y1="13089" x2="45745" y2="24782"/>
                          <a14:foregroundMark x1="59511" y1="27117" x2="60106" y2="33508"/>
                          <a14:foregroundMark x1="57979" y1="15009" x2="59043" y2="20244"/>
                          <a14:foregroundMark x1="56915" y1="11169" x2="57447" y2="13787"/>
                          <a14:backgroundMark x1="59574" y1="4538" x2="60494" y2="10620"/>
                          <a14:backgroundMark x1="44149" y1="5759" x2="44149" y2="5759"/>
                          <a14:backgroundMark x1="44149" y1="6632" x2="44149" y2="6632"/>
                          <a14:backgroundMark x1="45213" y1="7679" x2="45213" y2="7679"/>
                          <a14:backgroundMark x1="41489" y1="10646" x2="41489" y2="10646"/>
                          <a14:backgroundMark x1="46277" y1="6981" x2="44502" y2="13023"/>
                          <a14:backgroundMark x1="40504" y1="24679" x2="38298" y2="27574"/>
                          <a14:backgroundMark x1="38298" y1="27574" x2="31383" y2="66841"/>
                          <a14:backgroundMark x1="62183" y1="20175" x2="63298" y2="27051"/>
                          <a14:backgroundMark x1="61135" y1="13707" x2="61334" y2="14936"/>
                          <a14:backgroundMark x1="60638" y1="10646" x2="60709" y2="1108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1396716">
              <a:off x="8431667" y="3008151"/>
              <a:ext cx="331029" cy="10089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264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>
            <a:extLst>
              <a:ext uri="{FF2B5EF4-FFF2-40B4-BE49-F238E27FC236}">
                <a16:creationId xmlns:a16="http://schemas.microsoft.com/office/drawing/2014/main" id="{6880ACEA-0A0F-4193-87AA-AEF3B7823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388" y="4343400"/>
            <a:ext cx="3201987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6">
            <a:extLst>
              <a:ext uri="{FF2B5EF4-FFF2-40B4-BE49-F238E27FC236}">
                <a16:creationId xmlns:a16="http://schemas.microsoft.com/office/drawing/2014/main" id="{8B958BF7-8D79-4CE8-A14B-AACFA6C3B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1044575"/>
            <a:ext cx="6230938" cy="278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5">
            <a:extLst>
              <a:ext uri="{FF2B5EF4-FFF2-40B4-BE49-F238E27FC236}">
                <a16:creationId xmlns:a16="http://schemas.microsoft.com/office/drawing/2014/main" id="{A95CBC06-ED9C-482B-9469-B66EADE1F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4267200"/>
            <a:ext cx="3132138" cy="200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Rectangle 4">
            <a:extLst>
              <a:ext uri="{FF2B5EF4-FFF2-40B4-BE49-F238E27FC236}">
                <a16:creationId xmlns:a16="http://schemas.microsoft.com/office/drawing/2014/main" id="{EB641C33-01A7-4E39-892D-BBC507AF25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2775" y="179388"/>
            <a:ext cx="7920038" cy="719137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</a:pPr>
            <a:r>
              <a:rPr lang="fr-FR" altLang="en-US" sz="2800" b="1">
                <a:solidFill>
                  <a:srgbClr val="0093BE"/>
                </a:solidFill>
              </a:rPr>
              <a:t>10g Inertial Load---Lateral (All parts)</a:t>
            </a:r>
          </a:p>
        </p:txBody>
      </p:sp>
      <p:sp>
        <p:nvSpPr>
          <p:cNvPr id="15366" name="Text Box 5">
            <a:extLst>
              <a:ext uri="{FF2B5EF4-FFF2-40B4-BE49-F238E27FC236}">
                <a16:creationId xmlns:a16="http://schemas.microsoft.com/office/drawing/2014/main" id="{692BDB5C-6581-4EDF-8314-93FEC7C9E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6356350"/>
            <a:ext cx="3603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4ECE1D7F-1B08-4F66-A16D-C10EFB2419AC}" type="slidenum">
              <a:rPr lang="en-US" altLang="en-US" sz="1200">
                <a:solidFill>
                  <a:srgbClr val="64BCD9"/>
                </a:solidFill>
              </a:rPr>
              <a:pPr algn="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30</a:t>
            </a:fld>
            <a:endParaRPr lang="en-US" altLang="en-US" sz="1200">
              <a:solidFill>
                <a:srgbClr val="64BCD9"/>
              </a:solidFill>
            </a:endParaRPr>
          </a:p>
        </p:txBody>
      </p:sp>
      <p:sp>
        <p:nvSpPr>
          <p:cNvPr id="15367" name="Rectangle 6">
            <a:extLst>
              <a:ext uri="{FF2B5EF4-FFF2-40B4-BE49-F238E27FC236}">
                <a16:creationId xmlns:a16="http://schemas.microsoft.com/office/drawing/2014/main" id="{0A2C0561-48DB-40B2-9E0B-572425188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0650" y="1231900"/>
            <a:ext cx="2486025" cy="333375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8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6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1600">
                <a:solidFill>
                  <a:srgbClr val="000000"/>
                </a:solidFill>
                <a:latin typeface="Century Gothic" panose="020B0502020202020204" pitchFamily="34" charset="0"/>
              </a:rPr>
              <a:t>0.5GPa Isolator modulus</a:t>
            </a:r>
          </a:p>
        </p:txBody>
      </p:sp>
      <p:sp>
        <p:nvSpPr>
          <p:cNvPr id="15368" name="Rectangle 7">
            <a:extLst>
              <a:ext uri="{FF2B5EF4-FFF2-40B4-BE49-F238E27FC236}">
                <a16:creationId xmlns:a16="http://schemas.microsoft.com/office/drawing/2014/main" id="{735FF56D-8CC0-4BFF-A907-7EFCE1984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00" y="3517900"/>
            <a:ext cx="2500313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1400">
                <a:solidFill>
                  <a:srgbClr val="000000"/>
                </a:solidFill>
                <a:latin typeface="Century Gothic" panose="020B0502020202020204" pitchFamily="34" charset="0"/>
              </a:rPr>
              <a:t>Horizontal Deflection (mm)</a:t>
            </a:r>
          </a:p>
        </p:txBody>
      </p:sp>
      <p:sp>
        <p:nvSpPr>
          <p:cNvPr id="15369" name="Rectangle 8">
            <a:extLst>
              <a:ext uri="{FF2B5EF4-FFF2-40B4-BE49-F238E27FC236}">
                <a16:creationId xmlns:a16="http://schemas.microsoft.com/office/drawing/2014/main" id="{712E3ADC-14E5-4691-A8BB-D877E200B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5338" y="2863850"/>
            <a:ext cx="3457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8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16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1600">
                <a:solidFill>
                  <a:srgbClr val="000000"/>
                </a:solidFill>
                <a:latin typeface="Century Gothic" panose="020B0502020202020204" pitchFamily="34" charset="0"/>
              </a:rPr>
              <a:t>Horizontal deformation: 1.42 mm </a:t>
            </a:r>
          </a:p>
        </p:txBody>
      </p:sp>
      <p:cxnSp>
        <p:nvCxnSpPr>
          <p:cNvPr id="15370" name="AutoShape 9">
            <a:extLst>
              <a:ext uri="{FF2B5EF4-FFF2-40B4-BE49-F238E27FC236}">
                <a16:creationId xmlns:a16="http://schemas.microsoft.com/office/drawing/2014/main" id="{C4CA0E8C-1FA8-4D34-83E3-2F1D9083A2B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67200" y="1828800"/>
            <a:ext cx="1828800" cy="1066800"/>
          </a:xfrm>
          <a:prstGeom prst="straightConnector1">
            <a:avLst/>
          </a:prstGeom>
          <a:noFill/>
          <a:ln w="25560">
            <a:solidFill>
              <a:srgbClr val="64BCD9"/>
            </a:solidFill>
            <a:round/>
            <a:headEnd/>
            <a:tailEnd type="triangle" w="med" len="med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71" name="Rectangle 10">
            <a:extLst>
              <a:ext uri="{FF2B5EF4-FFF2-40B4-BE49-F238E27FC236}">
                <a16:creationId xmlns:a16="http://schemas.microsoft.com/office/drawing/2014/main" id="{79B2436E-54F7-4488-8E6F-72E91C926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5732463"/>
            <a:ext cx="3300413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8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6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1400">
                <a:solidFill>
                  <a:srgbClr val="000000"/>
                </a:solidFill>
                <a:latin typeface="Century Gothic" panose="020B0502020202020204" pitchFamily="34" charset="0"/>
              </a:rPr>
              <a:t>Coil Equivalent Strain,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1400">
                <a:solidFill>
                  <a:srgbClr val="000000"/>
                </a:solidFill>
                <a:latin typeface="Century Gothic" panose="020B0502020202020204" pitchFamily="34" charset="0"/>
              </a:rPr>
              <a:t>Maximum strain is ~95 µε</a:t>
            </a:r>
          </a:p>
        </p:txBody>
      </p:sp>
      <p:sp>
        <p:nvSpPr>
          <p:cNvPr id="15372" name="Rectangle 11">
            <a:extLst>
              <a:ext uri="{FF2B5EF4-FFF2-40B4-BE49-F238E27FC236}">
                <a16:creationId xmlns:a16="http://schemas.microsoft.com/office/drawing/2014/main" id="{C25A9A96-726A-4DB3-80B5-DD4F3C2D0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5951538"/>
            <a:ext cx="2543175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8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6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1400">
                <a:solidFill>
                  <a:srgbClr val="000000"/>
                </a:solidFill>
                <a:latin typeface="Century Gothic" panose="020B0502020202020204" pitchFamily="34" charset="0"/>
              </a:rPr>
              <a:t>Coil Vertical Deflection (mm)</a:t>
            </a:r>
          </a:p>
        </p:txBody>
      </p:sp>
      <p:cxnSp>
        <p:nvCxnSpPr>
          <p:cNvPr id="15373" name="AutoShape 12">
            <a:extLst>
              <a:ext uri="{FF2B5EF4-FFF2-40B4-BE49-F238E27FC236}">
                <a16:creationId xmlns:a16="http://schemas.microsoft.com/office/drawing/2014/main" id="{B171B249-C6D0-42B2-9088-8A221F6D6966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133600" y="1720850"/>
            <a:ext cx="385763" cy="1660525"/>
          </a:xfrm>
          <a:prstGeom prst="straightConnector1">
            <a:avLst/>
          </a:prstGeom>
          <a:noFill/>
          <a:ln w="25560">
            <a:solidFill>
              <a:srgbClr val="64BCD9"/>
            </a:solidFill>
            <a:round/>
            <a:headEnd/>
            <a:tailEnd type="triangle" w="med" len="med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74" name="Rectangle 14">
            <a:extLst>
              <a:ext uri="{FF2B5EF4-FFF2-40B4-BE49-F238E27FC236}">
                <a16:creationId xmlns:a16="http://schemas.microsoft.com/office/drawing/2014/main" id="{E2781E56-0A6D-4FAD-8CCE-6FE64B498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175" y="4232275"/>
            <a:ext cx="2765425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8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6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5A5A5A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1400">
                <a:solidFill>
                  <a:srgbClr val="000000"/>
                </a:solidFill>
                <a:latin typeface="Century Gothic" panose="020B0502020202020204" pitchFamily="34" charset="0"/>
              </a:rPr>
              <a:t>Coil deformation (horizontal) is ~1.24 (mm)</a:t>
            </a:r>
          </a:p>
        </p:txBody>
      </p:sp>
      <p:sp>
        <p:nvSpPr>
          <p:cNvPr id="15375" name="Rectangle 15">
            <a:extLst>
              <a:ext uri="{FF2B5EF4-FFF2-40B4-BE49-F238E27FC236}">
                <a16:creationId xmlns:a16="http://schemas.microsoft.com/office/drawing/2014/main" id="{4814DE84-41E6-496F-AAA3-C50CB557D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5488" y="4895850"/>
            <a:ext cx="792162" cy="9366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grpSp>
        <p:nvGrpSpPr>
          <p:cNvPr id="15376" name="Group 1">
            <a:extLst>
              <a:ext uri="{FF2B5EF4-FFF2-40B4-BE49-F238E27FC236}">
                <a16:creationId xmlns:a16="http://schemas.microsoft.com/office/drawing/2014/main" id="{58246CA8-AA9D-44E6-A23B-F75114B42101}"/>
              </a:ext>
            </a:extLst>
          </p:cNvPr>
          <p:cNvGrpSpPr>
            <a:grpSpLocks/>
          </p:cNvGrpSpPr>
          <p:nvPr/>
        </p:nvGrpSpPr>
        <p:grpSpPr bwMode="auto">
          <a:xfrm>
            <a:off x="6526213" y="639763"/>
            <a:ext cx="2697162" cy="1049337"/>
            <a:chOff x="4770438" y="738188"/>
            <a:chExt cx="4373562" cy="1700212"/>
          </a:xfrm>
        </p:grpSpPr>
        <p:pic>
          <p:nvPicPr>
            <p:cNvPr id="15379" name="Picture 5">
              <a:extLst>
                <a:ext uri="{FF2B5EF4-FFF2-40B4-BE49-F238E27FC236}">
                  <a16:creationId xmlns:a16="http://schemas.microsoft.com/office/drawing/2014/main" id="{F4EC6DB4-E892-4495-9AA3-CCC817053A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0438" y="738188"/>
              <a:ext cx="4373562" cy="1700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cxnSp>
          <p:nvCxnSpPr>
            <p:cNvPr id="15380" name="AutoShape 22">
              <a:extLst>
                <a:ext uri="{FF2B5EF4-FFF2-40B4-BE49-F238E27FC236}">
                  <a16:creationId xmlns:a16="http://schemas.microsoft.com/office/drawing/2014/main" id="{E49DBFF9-C58B-48AC-BF64-00732B7C17D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977120" y="1540667"/>
              <a:ext cx="678645" cy="74135"/>
            </a:xfrm>
            <a:prstGeom prst="straightConnector1">
              <a:avLst/>
            </a:prstGeom>
            <a:noFill/>
            <a:ln w="25560">
              <a:solidFill>
                <a:srgbClr val="64BCD9"/>
              </a:solidFill>
              <a:round/>
              <a:headEnd/>
              <a:tailEnd type="triangle" w="med" len="med"/>
            </a:ln>
            <a:effectLst>
              <a:outerShdw dist="20160" dir="5400000" algn="ctr" rotWithShape="0">
                <a:srgbClr val="000000">
                  <a:alpha val="38033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381" name="Rectangle 23">
              <a:extLst>
                <a:ext uri="{FF2B5EF4-FFF2-40B4-BE49-F238E27FC236}">
                  <a16:creationId xmlns:a16="http://schemas.microsoft.com/office/drawing/2014/main" id="{C0AAAFBC-78B3-46F2-BC98-5369E9FBBC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5210" y="1698822"/>
              <a:ext cx="1950866" cy="3469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>
                <a:lnSpc>
                  <a:spcPct val="93000"/>
                </a:lnSpc>
                <a:spcBef>
                  <a:spcPts val="1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</a:tabLst>
                <a:defRPr sz="2800">
                  <a:solidFill>
                    <a:srgbClr val="5A5A5A"/>
                  </a:solidFill>
                  <a:latin typeface="Arial" panose="020B0604020202020204" pitchFamily="34" charset="0"/>
                  <a:cs typeface="Noto Sans CJK SC" charset="0"/>
                </a:defRPr>
              </a:lvl1pPr>
              <a:lvl2pPr>
                <a:lnSpc>
                  <a:spcPct val="93000"/>
                </a:lnSpc>
                <a:spcBef>
                  <a:spcPts val="1138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</a:tabLst>
                <a:defRPr sz="2000">
                  <a:solidFill>
                    <a:srgbClr val="5A5A5A"/>
                  </a:solidFill>
                  <a:latin typeface="Arial" panose="020B0604020202020204" pitchFamily="34" charset="0"/>
                  <a:cs typeface="Noto Sans CJK SC" charset="0"/>
                </a:defRPr>
              </a:lvl2pPr>
              <a:lvl3pPr>
                <a:lnSpc>
                  <a:spcPct val="93000"/>
                </a:lnSpc>
                <a:spcBef>
                  <a:spcPts val="8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rgbClr val="5A5A5A"/>
                  </a:solidFill>
                  <a:latin typeface="Arial" panose="020B0604020202020204" pitchFamily="34" charset="0"/>
                  <a:cs typeface="Noto Sans CJK SC" charset="0"/>
                </a:defRPr>
              </a:lvl3pPr>
              <a:lvl4pPr>
                <a:lnSpc>
                  <a:spcPct val="93000"/>
                </a:lnSpc>
                <a:spcBef>
                  <a:spcPts val="57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</a:tabLst>
                <a:defRPr sz="1600">
                  <a:solidFill>
                    <a:srgbClr val="5A5A5A"/>
                  </a:solidFill>
                  <a:latin typeface="Arial" panose="020B0604020202020204" pitchFamily="34" charset="0"/>
                  <a:cs typeface="Noto Sans CJK SC" charset="0"/>
                </a:defRPr>
              </a:lvl4pPr>
              <a:lvl5pPr>
                <a:lnSpc>
                  <a:spcPct val="93000"/>
                </a:lnSpc>
                <a:spcBef>
                  <a:spcPts val="288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</a:tabLst>
                <a:defRPr sz="2000">
                  <a:solidFill>
                    <a:srgbClr val="5A5A5A"/>
                  </a:solidFill>
                  <a:latin typeface="Arial" panose="020B0604020202020204" pitchFamily="34" charset="0"/>
                  <a:cs typeface="Noto Sans CJK SC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</a:tabLst>
                <a:defRPr sz="2000">
                  <a:solidFill>
                    <a:srgbClr val="5A5A5A"/>
                  </a:solidFill>
                  <a:latin typeface="Arial" panose="020B0604020202020204" pitchFamily="34" charset="0"/>
                  <a:cs typeface="Noto Sans CJK SC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</a:tabLst>
                <a:defRPr sz="2000">
                  <a:solidFill>
                    <a:srgbClr val="5A5A5A"/>
                  </a:solidFill>
                  <a:latin typeface="Arial" panose="020B0604020202020204" pitchFamily="34" charset="0"/>
                  <a:cs typeface="Noto Sans CJK SC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</a:tabLst>
                <a:defRPr sz="2000">
                  <a:solidFill>
                    <a:srgbClr val="5A5A5A"/>
                  </a:solidFill>
                  <a:latin typeface="Arial" panose="020B0604020202020204" pitchFamily="34" charset="0"/>
                  <a:cs typeface="Noto Sans CJK SC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</a:tabLst>
                <a:defRPr sz="2000">
                  <a:solidFill>
                    <a:srgbClr val="5A5A5A"/>
                  </a:solidFill>
                  <a:latin typeface="Arial" panose="020B0604020202020204" pitchFamily="34" charset="0"/>
                  <a:cs typeface="Noto Sans CJK SC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800" b="1">
                  <a:solidFill>
                    <a:srgbClr val="000000"/>
                  </a:solidFill>
                  <a:latin typeface="Century Gothic" panose="020B0502020202020204" pitchFamily="34" charset="0"/>
                </a:rPr>
                <a:t>Lateral inertial load</a:t>
              </a:r>
            </a:p>
          </p:txBody>
        </p:sp>
      </p:grpSp>
      <p:pic>
        <p:nvPicPr>
          <p:cNvPr id="15377" name="Picture 4">
            <a:extLst>
              <a:ext uri="{FF2B5EF4-FFF2-40B4-BE49-F238E27FC236}">
                <a16:creationId xmlns:a16="http://schemas.microsoft.com/office/drawing/2014/main" id="{30B2E00B-9C7B-42F1-A09D-1C4C12577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4802188"/>
            <a:ext cx="574675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8" name="Picture 7">
            <a:extLst>
              <a:ext uri="{FF2B5EF4-FFF2-40B4-BE49-F238E27FC236}">
                <a16:creationId xmlns:a16="http://schemas.microsoft.com/office/drawing/2014/main" id="{6E32110A-76D9-44DA-BA94-E4AE2C9A1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825" y="4792663"/>
            <a:ext cx="717550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9A6CB-D4C1-C94C-8C36-5CF22E3EF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41650"/>
            <a:ext cx="7920000" cy="720000"/>
          </a:xfrm>
        </p:spPr>
        <p:txBody>
          <a:bodyPr/>
          <a:lstStyle/>
          <a:p>
            <a:r>
              <a:rPr lang="en-US" dirty="0"/>
              <a:t>Coil shipping Requirements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6EDB9E-BD8E-6C4D-A6E6-295F1A68A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9FDFA-C837-544C-892E-D7576E4CF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dirty="0"/>
              <a:t>HL-LHC AUP IPR DOE/SC Review– Jan 14-16, 2020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32F0EF-CA92-4932-8D82-19A6A73FC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22" y="751624"/>
            <a:ext cx="8796956" cy="1766975"/>
          </a:xfrm>
          <a:prstGeom prst="rect">
            <a:avLst/>
          </a:prstGeom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D21CC0C-DBF3-8E48-B0AD-0FCBC7A4D68B}"/>
              </a:ext>
            </a:extLst>
          </p:cNvPr>
          <p:cNvSpPr/>
          <p:nvPr/>
        </p:nvSpPr>
        <p:spPr>
          <a:xfrm>
            <a:off x="7102624" y="1112173"/>
            <a:ext cx="1717848" cy="35773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5AF96D64-4937-4DCD-9C97-A646E67DF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103" y="2087424"/>
            <a:ext cx="7752313" cy="426892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b="1" dirty="0"/>
              <a:t>Coils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&lt;500 </a:t>
            </a:r>
            <a:r>
              <a:rPr lang="en-US" dirty="0" err="1"/>
              <a:t>microstrain</a:t>
            </a:r>
            <a:r>
              <a:rPr lang="en-US" dirty="0"/>
              <a:t> = shocks &lt;10 g (FEM analysis on </a:t>
            </a:r>
            <a:r>
              <a:rPr lang="en-US" dirty="0" err="1"/>
              <a:t>Docdb</a:t>
            </a:r>
            <a:r>
              <a:rPr lang="en-US" dirty="0"/>
              <a:t> 2478)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dedicated shipping fixtures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Provision against moisture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minimum of 2 accelerometers on the LE and 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5g and 10 g shock watches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Air ride dedicated truck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920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C5E2DCB-D0AC-44AB-85D0-DD051A1BA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696"/>
            <a:ext cx="9144000" cy="16286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F9A6CB-D4C1-C94C-8C36-5CF22E3EF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41650"/>
            <a:ext cx="7920000" cy="720000"/>
          </a:xfrm>
        </p:spPr>
        <p:txBody>
          <a:bodyPr/>
          <a:lstStyle/>
          <a:p>
            <a:r>
              <a:rPr lang="en-US" dirty="0"/>
              <a:t>Magnet shipping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0E48E-6651-514A-9C85-B60055664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00" y="2398957"/>
            <a:ext cx="5770944" cy="450075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/>
              <a:t>Magnets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conductor strain shall be &lt;500 </a:t>
            </a:r>
            <a:r>
              <a:rPr lang="en-US" sz="2000" dirty="0" err="1"/>
              <a:t>microstrain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the laminations shall always remain in contact during any MQXFA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4 point lifting and </a:t>
            </a:r>
            <a:r>
              <a:rPr lang="en-US" sz="2000" dirty="0"/>
              <a:t>shocks &lt; 5 g (FEM analysis in </a:t>
            </a:r>
            <a:r>
              <a:rPr lang="en-US" sz="2000" dirty="0" err="1"/>
              <a:t>DocDb</a:t>
            </a:r>
            <a:r>
              <a:rPr lang="en-US" sz="2000" dirty="0"/>
              <a:t> 838)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dedicated shipping fixtures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2 accelerometers on the LE and 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5 g and 10 g shock watches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Air ride dedicated truck</a:t>
            </a:r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6EDB9E-BD8E-6C4D-A6E6-295F1A68A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9FDFA-C837-544C-892E-D7576E4CF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dirty="0"/>
              <a:t>HL-LHC AUP IPR DOE/SC Review– Jan 14-16, 2020</a:t>
            </a:r>
            <a:endParaRPr lang="en-GB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D21CC0C-DBF3-8E48-B0AD-0FCBC7A4D68B}"/>
              </a:ext>
            </a:extLst>
          </p:cNvPr>
          <p:cNvSpPr/>
          <p:nvPr/>
        </p:nvSpPr>
        <p:spPr>
          <a:xfrm>
            <a:off x="6982258" y="1054871"/>
            <a:ext cx="1717848" cy="35773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P:\giorgioa\Documents C\Projects\LARP\MQXF\MQXFAP1\pictures\IMG_1457.JPG">
            <a:extLst>
              <a:ext uri="{FF2B5EF4-FFF2-40B4-BE49-F238E27FC236}">
                <a16:creationId xmlns:a16="http://schemas.microsoft.com/office/drawing/2014/main" id="{FE50175A-2BBE-48B1-9B10-53ACDBB9533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392186"/>
            <a:ext cx="2399914" cy="28370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8343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45374-F713-450E-9C20-69979D0BB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40568" y="-35856"/>
            <a:ext cx="7920000" cy="720000"/>
          </a:xfrm>
        </p:spPr>
        <p:txBody>
          <a:bodyPr/>
          <a:lstStyle/>
          <a:p>
            <a:r>
              <a:rPr lang="en-US" dirty="0"/>
              <a:t>Coil QXFA Shipping travelers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524653-8532-4BE3-8CEF-97B3C4EC4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D77C6A-5F39-4016-80C7-20EEB6D358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HL-LHC AUP IPR DOE/SC Review– Jan 14-16, 2020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CA6C5B-1348-451F-BC15-1FF73A09B7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231"/>
          <a:stretch/>
        </p:blipFill>
        <p:spPr>
          <a:xfrm>
            <a:off x="0" y="689282"/>
            <a:ext cx="2143967" cy="36758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988B4D-E3D6-4D66-8CC2-4EF3DEA7E3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31" r="22942"/>
          <a:stretch/>
        </p:blipFill>
        <p:spPr>
          <a:xfrm>
            <a:off x="1921164" y="2125059"/>
            <a:ext cx="1728192" cy="31239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F2B022-6B61-4B58-B495-EA8C21324A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009" r="22759"/>
          <a:stretch/>
        </p:blipFill>
        <p:spPr>
          <a:xfrm>
            <a:off x="4139952" y="2578288"/>
            <a:ext cx="1614359" cy="35736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705AA2-3F58-4AB6-98E4-F3CED41382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6277" y="3992200"/>
            <a:ext cx="2926766" cy="17895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FC0C3D-9892-452D-BE5F-C1C2C3DAE18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3406" b="19727"/>
          <a:stretch/>
        </p:blipFill>
        <p:spPr>
          <a:xfrm>
            <a:off x="986290" y="4988371"/>
            <a:ext cx="1626556" cy="16468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2BC99BF-85CA-4587-BF1A-0B716C84553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0214" b="24065"/>
          <a:stretch/>
        </p:blipFill>
        <p:spPr>
          <a:xfrm>
            <a:off x="2622621" y="4986059"/>
            <a:ext cx="1658012" cy="16468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7A4216-A45A-4AFB-8F9B-E83FE260256E}"/>
              </a:ext>
            </a:extLst>
          </p:cNvPr>
          <p:cNvSpPr txBox="1"/>
          <p:nvPr/>
        </p:nvSpPr>
        <p:spPr>
          <a:xfrm>
            <a:off x="2325657" y="566888"/>
            <a:ext cx="5545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Procedures are well defined by travelers in each lab.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001A1C-3736-4631-A43B-BF52E9B7E9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49467" y="1094483"/>
            <a:ext cx="4742562" cy="13255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0011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AD662-4E43-4E3E-9431-2E5E3332E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-20273"/>
            <a:ext cx="7920000" cy="720000"/>
          </a:xfrm>
        </p:spPr>
        <p:txBody>
          <a:bodyPr/>
          <a:lstStyle/>
          <a:p>
            <a:r>
              <a:rPr lang="en-US" dirty="0"/>
              <a:t>Planning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7D9EFE-A9B8-4AA6-ADAD-C5D95C47F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8FFBE1-72B8-4CAE-82A4-513E5CB05F42}"/>
              </a:ext>
            </a:extLst>
          </p:cNvPr>
          <p:cNvSpPr txBox="1"/>
          <p:nvPr/>
        </p:nvSpPr>
        <p:spPr>
          <a:xfrm>
            <a:off x="3565" y="1140594"/>
            <a:ext cx="352839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Coils shipped  to LBNL from FNAL and BNL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fixture shipped back to BNL and FNAL from LBNL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At production peak: 6 shipping fixture (two spares)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BB54A4-2B62-4F2E-ACB4-E99CF99EDB5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35000"/>
          </a:blip>
          <a:stretch>
            <a:fillRect/>
          </a:stretch>
        </p:blipFill>
        <p:spPr>
          <a:xfrm>
            <a:off x="2195736" y="1237613"/>
            <a:ext cx="4102968" cy="28529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C7204F3-622A-4EC8-B1B8-42496A085368}"/>
              </a:ext>
            </a:extLst>
          </p:cNvPr>
          <p:cNvSpPr/>
          <p:nvPr/>
        </p:nvSpPr>
        <p:spPr>
          <a:xfrm>
            <a:off x="988300" y="567637"/>
            <a:ext cx="7543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Handling and shipping plan: </a:t>
            </a:r>
            <a:r>
              <a:rPr lang="en-US" sz="2400" b="1" i="1" dirty="0"/>
              <a:t>US </a:t>
            </a:r>
            <a:r>
              <a:rPr lang="en-US" sz="2400" b="1" i="1" dirty="0" err="1"/>
              <a:t>HiLumi</a:t>
            </a:r>
            <a:r>
              <a:rPr lang="en-US" sz="2400" b="1" i="1" dirty="0"/>
              <a:t> Doc DB 1686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404E32-19A8-4A75-BEDA-A350E7A303AA}"/>
              </a:ext>
            </a:extLst>
          </p:cNvPr>
          <p:cNvSpPr txBox="1"/>
          <p:nvPr/>
        </p:nvSpPr>
        <p:spPr>
          <a:xfrm>
            <a:off x="5544108" y="1081379"/>
            <a:ext cx="352839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Magnets shipped  to BNL from LBNL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Magnets shipped  to FNAL from BNL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At production peak: 4 shipping fixture (one spare)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A3EC70A-6526-4CD0-B9CE-B09C009862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295606"/>
              </p:ext>
            </p:extLst>
          </p:nvPr>
        </p:nvGraphicFramePr>
        <p:xfrm>
          <a:off x="578807" y="4390500"/>
          <a:ext cx="7918450" cy="1600151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1108583">
                  <a:extLst>
                    <a:ext uri="{9D8B030D-6E8A-4147-A177-3AD203B41FA5}">
                      <a16:colId xmlns:a16="http://schemas.microsoft.com/office/drawing/2014/main" val="3223941745"/>
                    </a:ext>
                  </a:extLst>
                </a:gridCol>
                <a:gridCol w="764922">
                  <a:extLst>
                    <a:ext uri="{9D8B030D-6E8A-4147-A177-3AD203B41FA5}">
                      <a16:colId xmlns:a16="http://schemas.microsoft.com/office/drawing/2014/main" val="3592107554"/>
                    </a:ext>
                  </a:extLst>
                </a:gridCol>
                <a:gridCol w="1718304">
                  <a:extLst>
                    <a:ext uri="{9D8B030D-6E8A-4147-A177-3AD203B41FA5}">
                      <a16:colId xmlns:a16="http://schemas.microsoft.com/office/drawing/2014/main" val="488639570"/>
                    </a:ext>
                  </a:extLst>
                </a:gridCol>
                <a:gridCol w="3134122">
                  <a:extLst>
                    <a:ext uri="{9D8B030D-6E8A-4147-A177-3AD203B41FA5}">
                      <a16:colId xmlns:a16="http://schemas.microsoft.com/office/drawing/2014/main" val="2503500746"/>
                    </a:ext>
                  </a:extLst>
                </a:gridCol>
                <a:gridCol w="1192519">
                  <a:extLst>
                    <a:ext uri="{9D8B030D-6E8A-4147-A177-3AD203B41FA5}">
                      <a16:colId xmlns:a16="http://schemas.microsoft.com/office/drawing/2014/main" val="4134741277"/>
                    </a:ext>
                  </a:extLst>
                </a:gridCol>
              </a:tblGrid>
              <a:tr h="19419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LABS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583" marR="6658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Trips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583" marR="6658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# fixture/crates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583" marR="66583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Accelerometers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583" marR="66583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# batteries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583" marR="66583" marT="0" marB="0" anchor="b"/>
                </a:tc>
                <a:extLst>
                  <a:ext uri="{0D108BD9-81ED-4DB2-BD59-A6C34878D82A}">
                    <a16:rowId xmlns:a16="http://schemas.microsoft.com/office/drawing/2014/main" val="256967447"/>
                  </a:ext>
                </a:extLst>
              </a:tr>
              <a:tr h="40011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FNAL coils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583" marR="665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583" marR="66583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2+ 1 spare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583" marR="66583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 (2 for each fixture) +1 spare to be returned with the empty crate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583" marR="665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583" marR="66583" marT="0" marB="0" anchor="b"/>
                </a:tc>
                <a:extLst>
                  <a:ext uri="{0D108BD9-81ED-4DB2-BD59-A6C34878D82A}">
                    <a16:rowId xmlns:a16="http://schemas.microsoft.com/office/drawing/2014/main" val="1886985192"/>
                  </a:ext>
                </a:extLst>
              </a:tr>
              <a:tr h="32551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BNL coils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583" marR="665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583" marR="66583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2+ 1 spare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583" marR="66583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 (2 for each fixture) +1 spare to be returned with the empty crate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583" marR="665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583" marR="66583" marT="0" marB="0" anchor="b"/>
                </a:tc>
                <a:extLst>
                  <a:ext uri="{0D108BD9-81ED-4DB2-BD59-A6C34878D82A}">
                    <a16:rowId xmlns:a16="http://schemas.microsoft.com/office/drawing/2014/main" val="3197670842"/>
                  </a:ext>
                </a:extLst>
              </a:tr>
              <a:tr h="18495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LBNL magnets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583" marR="665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583" marR="66583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 crates + 1 spare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583" marR="66583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 (2 each)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583" marR="665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583" marR="66583" marT="0" marB="0" anchor="b"/>
                </a:tc>
                <a:extLst>
                  <a:ext uri="{0D108BD9-81ED-4DB2-BD59-A6C34878D82A}">
                    <a16:rowId xmlns:a16="http://schemas.microsoft.com/office/drawing/2014/main" val="166377315"/>
                  </a:ext>
                </a:extLst>
              </a:tr>
              <a:tr h="32551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BNL magnets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583" marR="665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583" marR="66583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3" marR="66583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keeps the ones received and use them for the shipment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583" marR="665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583" marR="66583" marT="0" marB="0" anchor="b"/>
                </a:tc>
                <a:extLst>
                  <a:ext uri="{0D108BD9-81ED-4DB2-BD59-A6C34878D82A}">
                    <a16:rowId xmlns:a16="http://schemas.microsoft.com/office/drawing/2014/main" val="2763900707"/>
                  </a:ext>
                </a:extLst>
              </a:tr>
            </a:tbl>
          </a:graphicData>
        </a:graphic>
      </p:graphicFrame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04FEC5F9-034F-47D5-ADAA-92F79F8307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dirty="0"/>
              <a:t>HL-LHC AUP IPR DOE/SC Review– Jan 14-16,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370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271F7-8A5C-4794-9BF9-7AB3A4393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796" y="141650"/>
            <a:ext cx="7920000" cy="720000"/>
          </a:xfrm>
        </p:spPr>
        <p:txBody>
          <a:bodyPr/>
          <a:lstStyle/>
          <a:p>
            <a:r>
              <a:rPr lang="en-US" dirty="0"/>
              <a:t>LARP Coil shipments summary (max shocks)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72DDCA-69F8-4E25-A050-E09D6F4B5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B66A60-974E-42A8-89CA-CF8DAE378A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06" r="10000" b="2625"/>
          <a:stretch/>
        </p:blipFill>
        <p:spPr>
          <a:xfrm>
            <a:off x="323528" y="759420"/>
            <a:ext cx="6696744" cy="591514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1BC245F-DDCF-4FE4-9BC8-37D72B6ACD29}"/>
              </a:ext>
            </a:extLst>
          </p:cNvPr>
          <p:cNvGrpSpPr/>
          <p:nvPr/>
        </p:nvGrpSpPr>
        <p:grpSpPr>
          <a:xfrm>
            <a:off x="1475656" y="1628800"/>
            <a:ext cx="7199877" cy="2952288"/>
            <a:chOff x="1475656" y="1628800"/>
            <a:chExt cx="7199877" cy="295228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EB7154D-DD79-4F75-A921-8B5A41448158}"/>
                </a:ext>
              </a:extLst>
            </p:cNvPr>
            <p:cNvGrpSpPr/>
            <p:nvPr/>
          </p:nvGrpSpPr>
          <p:grpSpPr>
            <a:xfrm>
              <a:off x="1475656" y="1772856"/>
              <a:ext cx="1953397" cy="2808232"/>
              <a:chOff x="1475656" y="1772856"/>
              <a:chExt cx="1953397" cy="2808232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538EFDB4-DA92-4F1D-AA2B-6A4A1B040D20}"/>
                  </a:ext>
                </a:extLst>
              </p:cNvPr>
              <p:cNvSpPr/>
              <p:nvPr/>
            </p:nvSpPr>
            <p:spPr>
              <a:xfrm>
                <a:off x="1475656" y="1772856"/>
                <a:ext cx="360040" cy="360000"/>
              </a:xfrm>
              <a:prstGeom prst="ellipse">
                <a:avLst/>
              </a:prstGeom>
              <a:noFill/>
              <a:ln w="28575">
                <a:solidFill>
                  <a:srgbClr val="FFCC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C5F3DF21-CC29-4678-BB3D-C251D007F06D}"/>
                  </a:ext>
                </a:extLst>
              </p:cNvPr>
              <p:cNvSpPr/>
              <p:nvPr/>
            </p:nvSpPr>
            <p:spPr>
              <a:xfrm>
                <a:off x="2267744" y="4221088"/>
                <a:ext cx="360040" cy="360000"/>
              </a:xfrm>
              <a:prstGeom prst="ellipse">
                <a:avLst/>
              </a:prstGeom>
              <a:noFill/>
              <a:ln w="28575">
                <a:solidFill>
                  <a:srgbClr val="FFCC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4A3BD88E-FCDA-4DA3-A71E-2F479222F222}"/>
                  </a:ext>
                </a:extLst>
              </p:cNvPr>
              <p:cNvSpPr/>
              <p:nvPr/>
            </p:nvSpPr>
            <p:spPr>
              <a:xfrm>
                <a:off x="2699792" y="2085826"/>
                <a:ext cx="360040" cy="360000"/>
              </a:xfrm>
              <a:prstGeom prst="ellipse">
                <a:avLst/>
              </a:prstGeom>
              <a:noFill/>
              <a:ln w="28575">
                <a:solidFill>
                  <a:srgbClr val="FFCC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CD477E6-B0D3-46C4-89C7-91D59AB7AF84}"/>
                  </a:ext>
                </a:extLst>
              </p:cNvPr>
              <p:cNvSpPr/>
              <p:nvPr/>
            </p:nvSpPr>
            <p:spPr>
              <a:xfrm>
                <a:off x="3069013" y="3585062"/>
                <a:ext cx="360040" cy="360000"/>
              </a:xfrm>
              <a:prstGeom prst="ellipse">
                <a:avLst/>
              </a:prstGeom>
              <a:noFill/>
              <a:ln w="28575">
                <a:solidFill>
                  <a:srgbClr val="FFCC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B66B064-2228-4874-9352-03DFCB133391}"/>
                </a:ext>
              </a:extLst>
            </p:cNvPr>
            <p:cNvSpPr txBox="1"/>
            <p:nvPr/>
          </p:nvSpPr>
          <p:spPr>
            <a:xfrm>
              <a:off x="7020272" y="1628800"/>
              <a:ext cx="16552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MQXFAP1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42816BA-8B5A-4780-B9B9-6008682623DF}"/>
              </a:ext>
            </a:extLst>
          </p:cNvPr>
          <p:cNvGrpSpPr/>
          <p:nvPr/>
        </p:nvGrpSpPr>
        <p:grpSpPr>
          <a:xfrm>
            <a:off x="3866564" y="2273623"/>
            <a:ext cx="4792444" cy="2894925"/>
            <a:chOff x="3866564" y="2273623"/>
            <a:chExt cx="4792444" cy="289492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BE4BCBB-88E9-4BE3-BE0C-6B24DE327C77}"/>
                </a:ext>
              </a:extLst>
            </p:cNvPr>
            <p:cNvGrpSpPr/>
            <p:nvPr/>
          </p:nvGrpSpPr>
          <p:grpSpPr>
            <a:xfrm>
              <a:off x="3866564" y="3141008"/>
              <a:ext cx="1575786" cy="2027540"/>
              <a:chOff x="3866564" y="3141008"/>
              <a:chExt cx="1575786" cy="2027540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0EDC3222-345E-4471-996E-54D3BF2E04A7}"/>
                  </a:ext>
                </a:extLst>
              </p:cNvPr>
              <p:cNvSpPr/>
              <p:nvPr/>
            </p:nvSpPr>
            <p:spPr>
              <a:xfrm>
                <a:off x="3866564" y="3141008"/>
                <a:ext cx="345396" cy="360000"/>
              </a:xfrm>
              <a:prstGeom prst="ellipse">
                <a:avLst/>
              </a:prstGeom>
              <a:noFill/>
              <a:ln w="285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8F22325B-9ECD-4080-9D38-457D805B5645}"/>
                  </a:ext>
                </a:extLst>
              </p:cNvPr>
              <p:cNvSpPr/>
              <p:nvPr/>
            </p:nvSpPr>
            <p:spPr>
              <a:xfrm>
                <a:off x="4269324" y="4790706"/>
                <a:ext cx="345396" cy="360000"/>
              </a:xfrm>
              <a:prstGeom prst="ellipse">
                <a:avLst/>
              </a:prstGeom>
              <a:noFill/>
              <a:ln w="285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BE5FEB24-480B-4760-A016-DC361411DB8D}"/>
                  </a:ext>
                </a:extLst>
              </p:cNvPr>
              <p:cNvSpPr/>
              <p:nvPr/>
            </p:nvSpPr>
            <p:spPr>
              <a:xfrm>
                <a:off x="4699358" y="4533569"/>
                <a:ext cx="345396" cy="360000"/>
              </a:xfrm>
              <a:prstGeom prst="ellipse">
                <a:avLst/>
              </a:prstGeom>
              <a:noFill/>
              <a:ln w="285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6108590E-3014-4F68-A06A-E4A5A6375079}"/>
                  </a:ext>
                </a:extLst>
              </p:cNvPr>
              <p:cNvSpPr/>
              <p:nvPr/>
            </p:nvSpPr>
            <p:spPr>
              <a:xfrm>
                <a:off x="5096954" y="4808548"/>
                <a:ext cx="345396" cy="360000"/>
              </a:xfrm>
              <a:prstGeom prst="ellipse">
                <a:avLst/>
              </a:prstGeom>
              <a:noFill/>
              <a:ln w="285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5DD5E89-C3EB-4D73-BD4A-5A4B4665EAB2}"/>
                </a:ext>
              </a:extLst>
            </p:cNvPr>
            <p:cNvSpPr txBox="1"/>
            <p:nvPr/>
          </p:nvSpPr>
          <p:spPr>
            <a:xfrm>
              <a:off x="7003747" y="2273623"/>
              <a:ext cx="16552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MQXFAP2</a:t>
              </a:r>
            </a:p>
          </p:txBody>
        </p:sp>
      </p:grp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CBE1492D-81A8-454E-ABE3-2BF2253C01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01732" y="6374882"/>
            <a:ext cx="6550800" cy="360000"/>
          </a:xfrm>
        </p:spPr>
        <p:txBody>
          <a:bodyPr/>
          <a:lstStyle/>
          <a:p>
            <a:r>
              <a:rPr lang="en-US" dirty="0"/>
              <a:t>HL-LHC AUP IPR DOE/SC Review– Jan 14-16,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019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C7FFA-EC94-40F4-A902-897EF7471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417" y="60947"/>
            <a:ext cx="8563214" cy="720000"/>
          </a:xfrm>
        </p:spPr>
        <p:txBody>
          <a:bodyPr/>
          <a:lstStyle/>
          <a:p>
            <a:r>
              <a:rPr lang="en-US" dirty="0"/>
              <a:t>LARP Magnet shipments summary (max shocks)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D6B833-855F-41F1-80A1-7CD6C7A54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C4CF7E-EE42-478B-8123-4EDE4C6487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70" r="9488"/>
          <a:stretch/>
        </p:blipFill>
        <p:spPr>
          <a:xfrm>
            <a:off x="258797" y="764704"/>
            <a:ext cx="6263208" cy="566465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FDB003C-BC2D-4DB7-9874-199B8033F774}"/>
              </a:ext>
            </a:extLst>
          </p:cNvPr>
          <p:cNvGrpSpPr/>
          <p:nvPr/>
        </p:nvGrpSpPr>
        <p:grpSpPr>
          <a:xfrm>
            <a:off x="3491880" y="2218074"/>
            <a:ext cx="5652119" cy="830997"/>
            <a:chOff x="3779912" y="2519317"/>
            <a:chExt cx="5652119" cy="83099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A44745E-D43D-4711-84A4-9F3281C013FE}"/>
                </a:ext>
              </a:extLst>
            </p:cNvPr>
            <p:cNvGrpSpPr/>
            <p:nvPr/>
          </p:nvGrpSpPr>
          <p:grpSpPr>
            <a:xfrm>
              <a:off x="3779912" y="2564903"/>
              <a:ext cx="3397779" cy="504057"/>
              <a:chOff x="3779912" y="2564903"/>
              <a:chExt cx="3397779" cy="504057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B4068B7-C451-493F-A1CB-756E26DED419}"/>
                  </a:ext>
                </a:extLst>
              </p:cNvPr>
              <p:cNvSpPr/>
              <p:nvPr/>
            </p:nvSpPr>
            <p:spPr>
              <a:xfrm>
                <a:off x="3779912" y="2564903"/>
                <a:ext cx="1296144" cy="504057"/>
              </a:xfrm>
              <a:prstGeom prst="rect">
                <a:avLst/>
              </a:prstGeom>
              <a:solidFill>
                <a:srgbClr val="FFE699">
                  <a:alpha val="63137"/>
                </a:srgb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B6D88450-7A5D-4CD3-B269-8FF57BB2C8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76056" y="2780928"/>
                <a:ext cx="2101635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5BDC6DD-3D1F-49A0-B5B7-DCACDB10C8B9}"/>
                </a:ext>
              </a:extLst>
            </p:cNvPr>
            <p:cNvSpPr txBox="1"/>
            <p:nvPr/>
          </p:nvSpPr>
          <p:spPr>
            <a:xfrm>
              <a:off x="7177690" y="2519317"/>
              <a:ext cx="22543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Accelerometer on the crate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4733F76-6E79-4591-9EA8-550C363F4F12}"/>
              </a:ext>
            </a:extLst>
          </p:cNvPr>
          <p:cNvSpPr txBox="1"/>
          <p:nvPr/>
        </p:nvSpPr>
        <p:spPr>
          <a:xfrm>
            <a:off x="6369645" y="1202933"/>
            <a:ext cx="2603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loading/unloading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EA71F67E-0E91-42D1-9D58-AF4FCC4E6C77}"/>
              </a:ext>
            </a:extLst>
          </p:cNvPr>
          <p:cNvSpPr txBox="1">
            <a:spLocks/>
          </p:cNvSpPr>
          <p:nvPr/>
        </p:nvSpPr>
        <p:spPr>
          <a:xfrm>
            <a:off x="1907704" y="6393376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HL-LHC AUP IPR DOE/SC Review– Jan 14-16,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171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Props1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8EF391-2BAD-45F4-B22E-736040720C99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8946e33d-fd2f-4ae4-8ee9-d90c129cdf9e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41888</TotalTime>
  <Words>1505</Words>
  <Application>Microsoft Office PowerPoint</Application>
  <PresentationFormat>On-screen Show (4:3)</PresentationFormat>
  <Paragraphs>277</Paragraphs>
  <Slides>30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Century Gothic</vt:lpstr>
      <vt:lpstr>Times New Roman</vt:lpstr>
      <vt:lpstr>Wingdings</vt:lpstr>
      <vt:lpstr>Thème Office</vt:lpstr>
      <vt:lpstr>Graph</vt:lpstr>
      <vt:lpstr>Magnets 302.2. Shipment Requirements and Execution </vt:lpstr>
      <vt:lpstr>Outline</vt:lpstr>
      <vt:lpstr>HL-LHC AUP shipments</vt:lpstr>
      <vt:lpstr>Coil shipping Requirements</vt:lpstr>
      <vt:lpstr>Magnet shipping Requirements</vt:lpstr>
      <vt:lpstr>Coil QXFA Shipping travelers</vt:lpstr>
      <vt:lpstr>Planning</vt:lpstr>
      <vt:lpstr>LARP Coil shipments summary (max shocks)</vt:lpstr>
      <vt:lpstr>LARP Magnet shipments summary (max shocks)</vt:lpstr>
      <vt:lpstr>Shock measurements: accelerometers</vt:lpstr>
      <vt:lpstr>Accelerometers data set examples</vt:lpstr>
      <vt:lpstr>PowerPoint Presentation</vt:lpstr>
      <vt:lpstr>PowerPoint Presentation</vt:lpstr>
      <vt:lpstr>AUP magnet shipments summary (max shocks)</vt:lpstr>
      <vt:lpstr>PowerPoint Presentation</vt:lpstr>
      <vt:lpstr>Coil 206 DR: Axial Restraints Not Engaged</vt:lpstr>
      <vt:lpstr>Accelerometer data for coil 206</vt:lpstr>
      <vt:lpstr>Accelerometer data for coil 206</vt:lpstr>
      <vt:lpstr>Coil 206: lesson learned</vt:lpstr>
      <vt:lpstr>Humidity and Temperature test</vt:lpstr>
      <vt:lpstr>302.2.: Summary</vt:lpstr>
      <vt:lpstr>Backup Slides</vt:lpstr>
      <vt:lpstr>Magnet MQXFA Shipping traveler @FNAL</vt:lpstr>
      <vt:lpstr>MQXFAP2 yoke and axial plate accelerometers</vt:lpstr>
      <vt:lpstr>FE Model Overview</vt:lpstr>
      <vt:lpstr>5g Vertical Inertial Load</vt:lpstr>
      <vt:lpstr>10g Vertical Inertial Load</vt:lpstr>
      <vt:lpstr>Results with stiffer or softer isolators</vt:lpstr>
      <vt:lpstr>10g Vertical Inertial Load---upward (All parts)</vt:lpstr>
      <vt:lpstr>10g Inertial Load---Lateral (All parts)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HiLumi-Pres-Template-4-3-LARP</dc:title>
  <dc:creator>André-Pierre OLIVIER</dc:creator>
  <cp:lastModifiedBy>Maria Baldini</cp:lastModifiedBy>
  <cp:revision>826</cp:revision>
  <cp:lastPrinted>2018-05-26T23:25:07Z</cp:lastPrinted>
  <dcterms:created xsi:type="dcterms:W3CDTF">2016-03-23T12:58:39Z</dcterms:created>
  <dcterms:modified xsi:type="dcterms:W3CDTF">2019-12-06T20:44:34Z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