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6"/>
  </p:notesMasterIdLst>
  <p:handoutMasterIdLst>
    <p:handoutMasterId r:id="rId27"/>
  </p:handoutMasterIdLst>
  <p:sldIdLst>
    <p:sldId id="263" r:id="rId5"/>
    <p:sldId id="354" r:id="rId6"/>
    <p:sldId id="382" r:id="rId7"/>
    <p:sldId id="393" r:id="rId8"/>
    <p:sldId id="394" r:id="rId9"/>
    <p:sldId id="399" r:id="rId10"/>
    <p:sldId id="395" r:id="rId11"/>
    <p:sldId id="400" r:id="rId12"/>
    <p:sldId id="409" r:id="rId13"/>
    <p:sldId id="401" r:id="rId14"/>
    <p:sldId id="397" r:id="rId15"/>
    <p:sldId id="403" r:id="rId16"/>
    <p:sldId id="404" r:id="rId17"/>
    <p:sldId id="405" r:id="rId18"/>
    <p:sldId id="406" r:id="rId19"/>
    <p:sldId id="407" r:id="rId20"/>
    <p:sldId id="408" r:id="rId21"/>
    <p:sldId id="392" r:id="rId22"/>
    <p:sldId id="377" r:id="rId23"/>
    <p:sldId id="378" r:id="rId24"/>
    <p:sldId id="379" r:id="rId25"/>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80">
          <p15:clr>
            <a:srgbClr val="A4A3A4"/>
          </p15:clr>
        </p15:guide>
        <p15:guide id="2" pos="2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699"/>
    <a:srgbClr val="FFCC00"/>
    <a:srgbClr val="009900"/>
    <a:srgbClr val="B4C6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473" autoAdjust="0"/>
    <p:restoredTop sz="96407" autoAdjust="0"/>
  </p:normalViewPr>
  <p:slideViewPr>
    <p:cSldViewPr snapToObjects="1" showGuides="1">
      <p:cViewPr varScale="1">
        <p:scale>
          <a:sx n="125" d="100"/>
          <a:sy n="125" d="100"/>
        </p:scale>
        <p:origin x="858" y="108"/>
      </p:cViewPr>
      <p:guideLst>
        <p:guide orient="horz" pos="4080"/>
        <p:guide pos="240"/>
      </p:guideLst>
    </p:cSldViewPr>
  </p:slideViewPr>
  <p:notesTextViewPr>
    <p:cViewPr>
      <p:scale>
        <a:sx n="3" d="2"/>
        <a:sy n="3" d="2"/>
      </p:scale>
      <p:origin x="0" y="0"/>
    </p:cViewPr>
  </p:notesTextViewPr>
  <p:sorterViewPr>
    <p:cViewPr>
      <p:scale>
        <a:sx n="120" d="100"/>
        <a:sy n="12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r>
              <a:rPr lang="fr-FR"/>
              <a:t>12/5/2019</a:t>
            </a: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C405983-79D5-E84D-A19B-6B5F52179104}" type="slidenum">
              <a:rPr lang="fr-FR" smtClean="0"/>
              <a:pPr/>
              <a:t>‹#›</a:t>
            </a:fld>
            <a:endParaRPr lang="fr-FR"/>
          </a:p>
        </p:txBody>
      </p:sp>
    </p:spTree>
    <p:extLst>
      <p:ext uri="{BB962C8B-B14F-4D97-AF65-F5344CB8AC3E}">
        <p14:creationId xmlns:p14="http://schemas.microsoft.com/office/powerpoint/2010/main" val="2360430898"/>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r>
              <a:rPr lang="fr-FR"/>
              <a:t>12/5/2019</a:t>
            </a: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4B141A-D04E-DD49-88DC-EFA90428BA41}" type="slidenum">
              <a:rPr lang="fr-FR" smtClean="0"/>
              <a:pPr/>
              <a:t>‹#›</a:t>
            </a:fld>
            <a:endParaRPr lang="fr-FR"/>
          </a:p>
        </p:txBody>
      </p:sp>
    </p:spTree>
    <p:extLst>
      <p:ext uri="{BB962C8B-B14F-4D97-AF65-F5344CB8AC3E}">
        <p14:creationId xmlns:p14="http://schemas.microsoft.com/office/powerpoint/2010/main" val="3753587215"/>
      </p:ext>
    </p:extLst>
  </p:cSld>
  <p:clrMap bg1="lt1" tx1="dk1" bg2="lt2" tx2="dk2" accent1="accent1" accent2="accent2" accent3="accent3" accent4="accent4" accent5="accent5" accent6="accent6" hlink="hlink" folHlink="folHlink"/>
  <p:hf hdr="0" ftr="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4B141A-D04E-DD49-88DC-EFA90428BA41}" type="slidenum">
              <a:rPr lang="fr-FR" smtClean="0"/>
              <a:pPr/>
              <a:t>1</a:t>
            </a:fld>
            <a:endParaRPr lang="fr-FR"/>
          </a:p>
        </p:txBody>
      </p:sp>
      <p:sp>
        <p:nvSpPr>
          <p:cNvPr id="5" name="Date Placeholder 4">
            <a:extLst>
              <a:ext uri="{FF2B5EF4-FFF2-40B4-BE49-F238E27FC236}">
                <a16:creationId xmlns:a16="http://schemas.microsoft.com/office/drawing/2014/main" id="{F65AE1F8-63DD-4C1A-9FF2-C2F83C0FBA62}"/>
              </a:ext>
            </a:extLst>
          </p:cNvPr>
          <p:cNvSpPr>
            <a:spLocks noGrp="1"/>
          </p:cNvSpPr>
          <p:nvPr>
            <p:ph type="dt" idx="1"/>
          </p:nvPr>
        </p:nvSpPr>
        <p:spPr/>
        <p:txBody>
          <a:bodyPr/>
          <a:lstStyle/>
          <a:p>
            <a:r>
              <a:rPr lang="fr-FR"/>
              <a:t>12/5/2019</a:t>
            </a:r>
          </a:p>
        </p:txBody>
      </p:sp>
    </p:spTree>
    <p:extLst>
      <p:ext uri="{BB962C8B-B14F-4D97-AF65-F5344CB8AC3E}">
        <p14:creationId xmlns:p14="http://schemas.microsoft.com/office/powerpoint/2010/main" val="1014498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1371600" y="2819400"/>
            <a:ext cx="7200000" cy="1800000"/>
          </a:xfrm>
        </p:spPr>
        <p:txBody>
          <a:bodyPr lIns="0" tIns="0" rIns="0" bIns="0" anchor="t" anchorCtr="0">
            <a:noAutofit/>
          </a:bodyPr>
          <a:lstStyle>
            <a:lvl1pPr algn="l">
              <a:defRPr sz="2800" b="1" baseline="0">
                <a:solidFill>
                  <a:schemeClr val="accent5"/>
                </a:solidFill>
              </a:defRPr>
            </a:lvl1pPr>
          </a:lstStyle>
          <a:p>
            <a:r>
              <a:rPr lang="en-GB" noProof="0"/>
              <a:t>Presentation title - line 1 - Arial 30pt - bold HiLumi dark grey - line 2</a:t>
            </a:r>
            <a:br>
              <a:rPr lang="en-GB" noProof="0"/>
            </a:br>
            <a:r>
              <a:rPr lang="en-GB" noProof="0"/>
              <a:t>line 3</a:t>
            </a:r>
            <a:br>
              <a:rPr lang="en-GB" noProof="0"/>
            </a:br>
            <a:r>
              <a:rPr lang="en-GB" noProof="0"/>
              <a:t>line 4   </a:t>
            </a:r>
          </a:p>
        </p:txBody>
      </p:sp>
      <p:sp>
        <p:nvSpPr>
          <p:cNvPr id="3" name="Sous-titre 2"/>
          <p:cNvSpPr>
            <a:spLocks noGrp="1"/>
          </p:cNvSpPr>
          <p:nvPr>
            <p:ph type="subTitle" idx="1" hasCustomPrompt="1"/>
          </p:nvPr>
        </p:nvSpPr>
        <p:spPr>
          <a:xfrm>
            <a:off x="1371600" y="4800600"/>
            <a:ext cx="6480000" cy="990600"/>
          </a:xfrm>
        </p:spPr>
        <p:txBody>
          <a:bodyPr lIns="0" tIns="0" rIns="0" bIns="0">
            <a:normAutofit/>
          </a:bodyPr>
          <a:lstStyle>
            <a:lvl1pPr marL="0" indent="0" algn="l">
              <a:buNone/>
              <a:defRPr sz="2000" b="0" baseline="0">
                <a:solidFill>
                  <a:schemeClr val="accent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err="1"/>
              <a:t>Author(s</a:t>
            </a:r>
            <a:r>
              <a:rPr lang="en-GB" noProof="0" dirty="0"/>
              <a:t>)  - Arial 20 pt – </a:t>
            </a:r>
            <a:r>
              <a:rPr lang="en-GB" noProof="0" dirty="0" err="1"/>
              <a:t>HiLumi</a:t>
            </a:r>
            <a:r>
              <a:rPr lang="en-GB" noProof="0" dirty="0"/>
              <a:t> dark grey</a:t>
            </a:r>
          </a:p>
        </p:txBody>
      </p:sp>
      <p:sp>
        <p:nvSpPr>
          <p:cNvPr id="6" name="Espace réservé du numéro de diapositive 5"/>
          <p:cNvSpPr>
            <a:spLocks noGrp="1"/>
          </p:cNvSpPr>
          <p:nvPr>
            <p:ph type="sldNum" sz="quarter" idx="12"/>
          </p:nvPr>
        </p:nvSpPr>
        <p:spPr>
          <a:xfrm>
            <a:off x="8686800" y="6356350"/>
            <a:ext cx="360000" cy="360000"/>
          </a:xfrm>
          <a:ln>
            <a:solidFill>
              <a:srgbClr val="2BABAD"/>
            </a:solidFill>
          </a:ln>
        </p:spPr>
        <p:txBody>
          <a:bodyPr lIns="0" tIns="0" rIns="0" bIns="0" anchor="b" anchorCtr="0"/>
          <a:lstStyle>
            <a:lvl1pPr>
              <a:defRPr>
                <a:solidFill>
                  <a:schemeClr val="bg1"/>
                </a:solidFill>
              </a:defRPr>
            </a:lvl1pPr>
          </a:lstStyle>
          <a:p>
            <a:fld id="{BFDCA1C4-9514-7B4F-976F-D92F7E296653}" type="slidenum">
              <a:rPr lang="fr-FR" smtClean="0"/>
              <a:pPr/>
              <a:t>‹#›</a:t>
            </a:fld>
            <a:endParaRPr lang="fr-FR" dirty="0"/>
          </a:p>
        </p:txBody>
      </p:sp>
      <p:sp>
        <p:nvSpPr>
          <p:cNvPr id="15" name="Espace réservé du texte 14"/>
          <p:cNvSpPr>
            <a:spLocks noGrp="1"/>
          </p:cNvSpPr>
          <p:nvPr>
            <p:ph type="body" sz="quarter" idx="14" hasCustomPrompt="1"/>
          </p:nvPr>
        </p:nvSpPr>
        <p:spPr>
          <a:xfrm>
            <a:off x="1371600" y="5899150"/>
            <a:ext cx="6480000" cy="349250"/>
          </a:xfrm>
        </p:spPr>
        <p:txBody>
          <a:bodyPr>
            <a:normAutofit/>
          </a:bodyPr>
          <a:lstStyle>
            <a:lvl1pPr marL="342900" marR="0" indent="-342900" algn="l" defTabSz="457200" rtl="0" eaLnBrk="1" fontAlgn="auto" latinLnBrk="0" hangingPunct="1">
              <a:lnSpc>
                <a:spcPct val="100000"/>
              </a:lnSpc>
              <a:spcBef>
                <a:spcPct val="20000"/>
              </a:spcBef>
              <a:spcAft>
                <a:spcPts val="0"/>
              </a:spcAft>
              <a:buClr>
                <a:schemeClr val="accent6"/>
              </a:buClr>
              <a:buSzTx/>
              <a:buFontTx/>
              <a:buNone/>
              <a:tabLst/>
              <a:defRPr sz="1600">
                <a:solidFill>
                  <a:schemeClr val="bg2"/>
                </a:solidFill>
              </a:defRPr>
            </a:lvl1pPr>
            <a:lvl2pPr>
              <a:buFontTx/>
              <a:buNone/>
              <a:defRPr/>
            </a:lvl2pPr>
            <a:lvl3pPr>
              <a:buFontTx/>
              <a:buNone/>
              <a:defRPr/>
            </a:lvl3pPr>
            <a:lvl4pPr>
              <a:buFontTx/>
              <a:buNone/>
              <a:defRPr/>
            </a:lvl4pPr>
            <a:lvl5pPr>
              <a:buFontTx/>
              <a:buNone/>
              <a:defRPr/>
            </a:lvl5pPr>
          </a:lstStyle>
          <a:p>
            <a:pPr marL="342900" marR="0" lvl="0" indent="-342900" algn="l" defTabSz="457200" rtl="0" eaLnBrk="1" fontAlgn="auto" latinLnBrk="0" hangingPunct="1">
              <a:lnSpc>
                <a:spcPct val="100000"/>
              </a:lnSpc>
              <a:spcBef>
                <a:spcPct val="20000"/>
              </a:spcBef>
              <a:spcAft>
                <a:spcPts val="0"/>
              </a:spcAft>
              <a:buClr>
                <a:schemeClr val="accent6"/>
              </a:buClr>
              <a:buSzTx/>
              <a:buFontTx/>
              <a:buNone/>
              <a:tabLst/>
              <a:defRPr/>
            </a:pPr>
            <a:r>
              <a:rPr kumimoji="0" lang="en-GB" sz="1600" b="0" i="0" u="none" strike="noStrike" kern="1200" cap="none" spc="0" normalizeH="0" baseline="0" noProof="0">
                <a:ln>
                  <a:noFill/>
                </a:ln>
                <a:solidFill>
                  <a:schemeClr val="bg2"/>
                </a:solidFill>
                <a:effectLst/>
                <a:uLnTx/>
                <a:uFillTx/>
                <a:latin typeface="+mn-lt"/>
                <a:ea typeface="+mn-ea"/>
                <a:cs typeface="+mn-cs"/>
              </a:rPr>
              <a:t>Conference - Location - Date</a:t>
            </a:r>
          </a:p>
          <a:p>
            <a:pPr lvl="0"/>
            <a:endParaRPr lang="en-GB" noProof="0"/>
          </a:p>
        </p:txBody>
      </p:sp>
      <p:sp>
        <p:nvSpPr>
          <p:cNvPr id="7" name="Footer Placeholder 4">
            <a:extLst>
              <a:ext uri="{FF2B5EF4-FFF2-40B4-BE49-F238E27FC236}">
                <a16:creationId xmlns:a16="http://schemas.microsoft.com/office/drawing/2014/main" id="{7AF289B4-A20D-8546-820F-224929B92EE9}"/>
              </a:ext>
            </a:extLst>
          </p:cNvPr>
          <p:cNvSpPr>
            <a:spLocks noGrp="1"/>
          </p:cNvSpPr>
          <p:nvPr>
            <p:ph type="ftr" sz="quarter" idx="3"/>
          </p:nvPr>
        </p:nvSpPr>
        <p:spPr>
          <a:xfrm>
            <a:off x="1981200" y="6356350"/>
            <a:ext cx="6550800" cy="360000"/>
          </a:xfrm>
        </p:spPr>
        <p:txBody>
          <a:bodyPr/>
          <a:lstStyle/>
          <a:p>
            <a:r>
              <a:rPr lang="en-US"/>
              <a:t>HL-LHC AUP IPR DOE/SC Review– Jan 14-16, 2020</a:t>
            </a:r>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nchor="ctr" anchorCtr="1"/>
          <a:lstStyle/>
          <a:p>
            <a:r>
              <a:rPr lang="en-GB" noProof="0"/>
              <a:t>Slide title – line 1 – Arial 30 pt – HiLumi blue</a:t>
            </a:r>
            <a:br>
              <a:rPr lang="en-GB" noProof="0"/>
            </a:br>
            <a:r>
              <a:rPr lang="en-GB" noProof="0"/>
              <a:t>Slide title – line 2 – Arial 30 pt – HiLumi blue</a:t>
            </a:r>
          </a:p>
        </p:txBody>
      </p:sp>
      <p:sp>
        <p:nvSpPr>
          <p:cNvPr id="3" name="Espace réservé du contenu 2"/>
          <p:cNvSpPr>
            <a:spLocks noGrp="1"/>
          </p:cNvSpPr>
          <p:nvPr>
            <p:ph idx="1" hasCustomPrompt="1"/>
          </p:nvPr>
        </p:nvSpPr>
        <p:spPr>
          <a:xfrm>
            <a:off x="612000" y="1219200"/>
            <a:ext cx="7920000" cy="4906963"/>
          </a:xfrm>
        </p:spPr>
        <p:txBody>
          <a:bodyPr lIns="0" tIns="0" rIns="0" bIns="0"/>
          <a:lstStyle/>
          <a:p>
            <a:pPr lvl="0"/>
            <a:r>
              <a:rPr lang="en-GB" noProof="0" dirty="0"/>
              <a:t>Click to modify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Espace réservé du numéro de diapositive 5"/>
          <p:cNvSpPr>
            <a:spLocks noGrp="1"/>
          </p:cNvSpPr>
          <p:nvPr>
            <p:ph type="sldNum" sz="quarter" idx="12"/>
          </p:nvPr>
        </p:nvSpPr>
        <p:spPr/>
        <p:txBody>
          <a:bodyPr/>
          <a:lstStyle>
            <a:lvl1pPr>
              <a:defRPr>
                <a:solidFill>
                  <a:schemeClr val="bg1"/>
                </a:solidFill>
              </a:defRPr>
            </a:lvl1pPr>
          </a:lstStyle>
          <a:p>
            <a:fld id="{BFDCA1C4-9514-7B4F-976F-D92F7E296653}" type="slidenum">
              <a:rPr lang="fr-FR" smtClean="0"/>
              <a:pPr/>
              <a:t>‹#›</a:t>
            </a:fld>
            <a:endParaRPr lang="fr-FR" dirty="0"/>
          </a:p>
        </p:txBody>
      </p:sp>
      <p:sp>
        <p:nvSpPr>
          <p:cNvPr id="7" name="Footer Placeholder 4">
            <a:extLst>
              <a:ext uri="{FF2B5EF4-FFF2-40B4-BE49-F238E27FC236}">
                <a16:creationId xmlns:a16="http://schemas.microsoft.com/office/drawing/2014/main" id="{54243A9A-9BE1-474F-94E0-BE7B890B8669}"/>
              </a:ext>
            </a:extLst>
          </p:cNvPr>
          <p:cNvSpPr>
            <a:spLocks noGrp="1"/>
          </p:cNvSpPr>
          <p:nvPr>
            <p:ph type="ftr" sz="quarter" idx="3"/>
          </p:nvPr>
        </p:nvSpPr>
        <p:spPr>
          <a:xfrm>
            <a:off x="1981200" y="6356350"/>
            <a:ext cx="6550800" cy="360000"/>
          </a:xfrm>
        </p:spPr>
        <p:txBody>
          <a:bodyPr/>
          <a:lstStyle/>
          <a:p>
            <a:r>
              <a:rPr lang="en-US"/>
              <a:t>HL-LHC AUP IPR DOE/SC Review– Jan 14-16, 2020</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lvl1pPr>
              <a:defRPr/>
            </a:lvl1pPr>
          </a:lstStyle>
          <a:p>
            <a:r>
              <a:rPr lang="en-GB" noProof="0"/>
              <a:t>Slide title – line 1 – Arial 30 pt – HiLumi blue</a:t>
            </a:r>
            <a:br>
              <a:rPr lang="en-GB" noProof="0"/>
            </a:br>
            <a:r>
              <a:rPr lang="en-GB" noProof="0"/>
              <a:t>Slide title – line 2 – Arial 30 pt – HiLumi blue</a:t>
            </a:r>
          </a:p>
        </p:txBody>
      </p:sp>
      <p:sp>
        <p:nvSpPr>
          <p:cNvPr id="3" name="Espace réservé du texte 2"/>
          <p:cNvSpPr>
            <a:spLocks noGrp="1"/>
          </p:cNvSpPr>
          <p:nvPr>
            <p:ph type="body" idx="1" hasCustomPrompt="1"/>
          </p:nvPr>
        </p:nvSpPr>
        <p:spPr>
          <a:xfrm>
            <a:off x="457200" y="1215232"/>
            <a:ext cx="4040188" cy="639762"/>
          </a:xfrm>
        </p:spPr>
        <p:txBody>
          <a:bodyPr anchor="t">
            <a:normAutofit/>
          </a:bodyPr>
          <a:lstStyle>
            <a:lvl1pPr marL="0" indent="0">
              <a:buNone/>
              <a:defRPr sz="20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Click to edit Master text styles </a:t>
            </a:r>
          </a:p>
        </p:txBody>
      </p:sp>
      <p:sp>
        <p:nvSpPr>
          <p:cNvPr id="4" name="Espace réservé du contenu 3"/>
          <p:cNvSpPr>
            <a:spLocks noGrp="1"/>
          </p:cNvSpPr>
          <p:nvPr>
            <p:ph sz="half" idx="2" hasCustomPrompt="1"/>
          </p:nvPr>
        </p:nvSpPr>
        <p:spPr>
          <a:xfrm>
            <a:off x="457200" y="2057400"/>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noProof="0" dirty="0"/>
              <a:t>Click to edit Master texts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Espace réservé du texte 4"/>
          <p:cNvSpPr>
            <a:spLocks noGrp="1"/>
          </p:cNvSpPr>
          <p:nvPr>
            <p:ph type="body" sz="quarter" idx="3" hasCustomPrompt="1"/>
          </p:nvPr>
        </p:nvSpPr>
        <p:spPr>
          <a:xfrm>
            <a:off x="4645025" y="1215232"/>
            <a:ext cx="4041775" cy="639762"/>
          </a:xfrm>
        </p:spPr>
        <p:txBody>
          <a:bodyPr anchor="t">
            <a:normAutofit/>
          </a:bodyPr>
          <a:lstStyle>
            <a:lvl1pPr marL="0" indent="0">
              <a:buNone/>
              <a:defRPr sz="20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Click to edit Master text styles</a:t>
            </a:r>
          </a:p>
        </p:txBody>
      </p:sp>
      <p:sp>
        <p:nvSpPr>
          <p:cNvPr id="6" name="Espace réservé du contenu 5"/>
          <p:cNvSpPr>
            <a:spLocks noGrp="1"/>
          </p:cNvSpPr>
          <p:nvPr>
            <p:ph sz="quarter" idx="4" hasCustomPrompt="1"/>
          </p:nvPr>
        </p:nvSpPr>
        <p:spPr>
          <a:xfrm>
            <a:off x="4645025" y="2057400"/>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noProof="0" dirty="0"/>
              <a:t>Click to edit Master texts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9" name="Espace réservé du numéro de diapositive 8"/>
          <p:cNvSpPr>
            <a:spLocks noGrp="1"/>
          </p:cNvSpPr>
          <p:nvPr>
            <p:ph type="sldNum" sz="quarter" idx="12"/>
          </p:nvPr>
        </p:nvSpPr>
        <p:spPr/>
        <p:txBody>
          <a:bodyPr/>
          <a:lstStyle/>
          <a:p>
            <a:fld id="{BFDCA1C4-9514-7B4F-976F-D92F7E296653}" type="slidenum">
              <a:rPr lang="fr-FR" smtClean="0"/>
              <a:pPr/>
              <a:t>‹#›</a:t>
            </a:fld>
            <a:endParaRPr lang="fr-FR"/>
          </a:p>
        </p:txBody>
      </p:sp>
      <p:sp>
        <p:nvSpPr>
          <p:cNvPr id="10" name="Footer Placeholder 4">
            <a:extLst>
              <a:ext uri="{FF2B5EF4-FFF2-40B4-BE49-F238E27FC236}">
                <a16:creationId xmlns:a16="http://schemas.microsoft.com/office/drawing/2014/main" id="{C2158561-15A4-6C46-8971-CBB5B9C53BFB}"/>
              </a:ext>
            </a:extLst>
          </p:cNvPr>
          <p:cNvSpPr>
            <a:spLocks noGrp="1"/>
          </p:cNvSpPr>
          <p:nvPr>
            <p:ph type="ftr" sz="quarter" idx="13"/>
          </p:nvPr>
        </p:nvSpPr>
        <p:spPr>
          <a:xfrm>
            <a:off x="1981200" y="6356350"/>
            <a:ext cx="6550800" cy="360000"/>
          </a:xfrm>
        </p:spPr>
        <p:txBody>
          <a:bodyPr/>
          <a:lstStyle/>
          <a:p>
            <a:r>
              <a:rPr lang="en-US"/>
              <a:t>HL-LHC AUP IPR DOE/SC Review– Jan 14-16, 2020</a:t>
            </a:r>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en-GB" noProof="0"/>
              <a:t>Slide title – line 1 – Arial 30 pt – HiLumi blue</a:t>
            </a:r>
            <a:br>
              <a:rPr lang="en-GB" noProof="0"/>
            </a:br>
            <a:r>
              <a:rPr lang="en-GB" noProof="0"/>
              <a:t>Slide title – line 2 – Arial 30 pt – HiLumi blue</a:t>
            </a:r>
          </a:p>
        </p:txBody>
      </p:sp>
      <p:sp>
        <p:nvSpPr>
          <p:cNvPr id="5" name="Espace réservé du numéro de diapositive 4"/>
          <p:cNvSpPr>
            <a:spLocks noGrp="1"/>
          </p:cNvSpPr>
          <p:nvPr>
            <p:ph type="sldNum" sz="quarter" idx="12"/>
          </p:nvPr>
        </p:nvSpPr>
        <p:spPr/>
        <p:txBody>
          <a:bodyPr/>
          <a:lstStyle/>
          <a:p>
            <a:fld id="{BFDCA1C4-9514-7B4F-976F-D92F7E296653}" type="slidenum">
              <a:rPr lang="fr-FR" smtClean="0"/>
              <a:pPr/>
              <a:t>‹#›</a:t>
            </a:fld>
            <a:endParaRPr lang="fr-FR"/>
          </a:p>
        </p:txBody>
      </p:sp>
      <p:sp>
        <p:nvSpPr>
          <p:cNvPr id="6" name="Footer Placeholder 4">
            <a:extLst>
              <a:ext uri="{FF2B5EF4-FFF2-40B4-BE49-F238E27FC236}">
                <a16:creationId xmlns:a16="http://schemas.microsoft.com/office/drawing/2014/main" id="{BF409759-FF9E-CD40-BCA2-05AD3452F284}"/>
              </a:ext>
            </a:extLst>
          </p:cNvPr>
          <p:cNvSpPr>
            <a:spLocks noGrp="1"/>
          </p:cNvSpPr>
          <p:nvPr>
            <p:ph type="ftr" sz="quarter" idx="3"/>
          </p:nvPr>
        </p:nvSpPr>
        <p:spPr>
          <a:xfrm>
            <a:off x="1981200" y="6356350"/>
            <a:ext cx="6550800" cy="360000"/>
          </a:xfrm>
        </p:spPr>
        <p:txBody>
          <a:bodyPr/>
          <a:lstStyle/>
          <a:p>
            <a:r>
              <a:rPr lang="en-US"/>
              <a:t>HL-LHC AUP IPR DOE/SC Review– Jan 14-16, 2020</a:t>
            </a:r>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BFDCA1C4-9514-7B4F-976F-D92F7E296653}" type="slidenum">
              <a:rPr lang="fr-FR" smtClean="0"/>
              <a:pPr/>
              <a:t>‹#›</a:t>
            </a:fld>
            <a:endParaRPr lang="fr-FR"/>
          </a:p>
        </p:txBody>
      </p:sp>
      <p:sp>
        <p:nvSpPr>
          <p:cNvPr id="5" name="Footer Placeholder 4">
            <a:extLst>
              <a:ext uri="{FF2B5EF4-FFF2-40B4-BE49-F238E27FC236}">
                <a16:creationId xmlns:a16="http://schemas.microsoft.com/office/drawing/2014/main" id="{6CDC0678-C4FF-EE4B-808D-948246C40338}"/>
              </a:ext>
            </a:extLst>
          </p:cNvPr>
          <p:cNvSpPr>
            <a:spLocks noGrp="1"/>
          </p:cNvSpPr>
          <p:nvPr>
            <p:ph type="ftr" sz="quarter" idx="3"/>
          </p:nvPr>
        </p:nvSpPr>
        <p:spPr>
          <a:xfrm>
            <a:off x="1981200" y="6356350"/>
            <a:ext cx="6550800" cy="360000"/>
          </a:xfrm>
        </p:spPr>
        <p:txBody>
          <a:bodyPr/>
          <a:lstStyle/>
          <a:p>
            <a:r>
              <a:rPr lang="en-US"/>
              <a:t>HL-LHC AUP IPR DOE/SC Review– Jan 14-16, 2020</a:t>
            </a:r>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 avec légende">
    <p:spTree>
      <p:nvGrpSpPr>
        <p:cNvPr id="1" name=""/>
        <p:cNvGrpSpPr/>
        <p:nvPr/>
      </p:nvGrpSpPr>
      <p:grpSpPr>
        <a:xfrm>
          <a:off x="0" y="0"/>
          <a:ext cx="0" cy="0"/>
          <a:chOff x="0" y="0"/>
          <a:chExt cx="0" cy="0"/>
        </a:xfrm>
      </p:grpSpPr>
      <p:sp>
        <p:nvSpPr>
          <p:cNvPr id="3" name="Espace réservé pour une image  2"/>
          <p:cNvSpPr>
            <a:spLocks noGrp="1"/>
          </p:cNvSpPr>
          <p:nvPr>
            <p:ph type="pic" idx="1"/>
          </p:nvPr>
        </p:nvSpPr>
        <p:spPr>
          <a:xfrm>
            <a:off x="612000" y="457200"/>
            <a:ext cx="79200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noProof="0"/>
          </a:p>
        </p:txBody>
      </p:sp>
      <p:sp>
        <p:nvSpPr>
          <p:cNvPr id="4" name="Espace réservé du texte 3"/>
          <p:cNvSpPr>
            <a:spLocks noGrp="1"/>
          </p:cNvSpPr>
          <p:nvPr>
            <p:ph type="body" sz="half" idx="2" hasCustomPrompt="1"/>
          </p:nvPr>
        </p:nvSpPr>
        <p:spPr>
          <a:xfrm>
            <a:off x="612000" y="5105400"/>
            <a:ext cx="7920000" cy="9906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noProof="0"/>
              <a:t>Text – image caption – comments ....</a:t>
            </a:r>
          </a:p>
        </p:txBody>
      </p:sp>
      <p:sp>
        <p:nvSpPr>
          <p:cNvPr id="7" name="Espace réservé du numéro de diapositive 6"/>
          <p:cNvSpPr>
            <a:spLocks noGrp="1"/>
          </p:cNvSpPr>
          <p:nvPr>
            <p:ph type="sldNum" sz="quarter" idx="12"/>
          </p:nvPr>
        </p:nvSpPr>
        <p:spPr/>
        <p:txBody>
          <a:bodyPr/>
          <a:lstStyle/>
          <a:p>
            <a:fld id="{BFDCA1C4-9514-7B4F-976F-D92F7E296653}" type="slidenum">
              <a:rPr lang="fr-FR" smtClean="0"/>
              <a:pPr/>
              <a:t>‹#›</a:t>
            </a:fld>
            <a:endParaRPr lang="fr-FR"/>
          </a:p>
        </p:txBody>
      </p:sp>
      <p:sp>
        <p:nvSpPr>
          <p:cNvPr id="9" name="Espace réservé du contenu 8"/>
          <p:cNvSpPr>
            <a:spLocks noGrp="1"/>
          </p:cNvSpPr>
          <p:nvPr>
            <p:ph sz="quarter" idx="14" hasCustomPrompt="1"/>
          </p:nvPr>
        </p:nvSpPr>
        <p:spPr>
          <a:xfrm>
            <a:off x="613550" y="4648200"/>
            <a:ext cx="7918450" cy="381000"/>
          </a:xfrm>
        </p:spPr>
        <p:txBody>
          <a:bodyPr/>
          <a:lstStyle>
            <a:lvl1pPr>
              <a:buFontTx/>
              <a:buNone/>
              <a:defRPr sz="1800">
                <a:solidFill>
                  <a:schemeClr val="bg2"/>
                </a:solidFill>
              </a:defRPr>
            </a:lvl1pPr>
          </a:lstStyle>
          <a:p>
            <a:pPr lvl="0"/>
            <a:r>
              <a:rPr lang="en-GB" dirty="0"/>
              <a:t>Image title</a:t>
            </a:r>
          </a:p>
        </p:txBody>
      </p:sp>
      <p:sp>
        <p:nvSpPr>
          <p:cNvPr id="8" name="Footer Placeholder 4">
            <a:extLst>
              <a:ext uri="{FF2B5EF4-FFF2-40B4-BE49-F238E27FC236}">
                <a16:creationId xmlns:a16="http://schemas.microsoft.com/office/drawing/2014/main" id="{1AB84FB2-61C3-0F49-99A3-609B4E15E3D8}"/>
              </a:ext>
            </a:extLst>
          </p:cNvPr>
          <p:cNvSpPr>
            <a:spLocks noGrp="1"/>
          </p:cNvSpPr>
          <p:nvPr>
            <p:ph type="ftr" sz="quarter" idx="3"/>
          </p:nvPr>
        </p:nvSpPr>
        <p:spPr>
          <a:xfrm>
            <a:off x="1981200" y="6356350"/>
            <a:ext cx="6550800" cy="360000"/>
          </a:xfrm>
        </p:spPr>
        <p:txBody>
          <a:bodyPr/>
          <a:lstStyle/>
          <a:p>
            <a:r>
              <a:rPr lang="en-US"/>
              <a:t>HL-LHC AUP IPR DOE/SC Review– Jan 14-16, 2020</a:t>
            </a:r>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12000" y="180000"/>
            <a:ext cx="7920000" cy="720000"/>
          </a:xfrm>
          <a:prstGeom prst="rect">
            <a:avLst/>
          </a:prstGeom>
        </p:spPr>
        <p:txBody>
          <a:bodyPr vert="horz" lIns="0" tIns="0" rIns="0" bIns="0" rtlCol="0" anchor="ctr" anchorCtr="1">
            <a:noAutofit/>
          </a:bodyPr>
          <a:lstStyle/>
          <a:p>
            <a:r>
              <a:rPr lang="en-GB" noProof="0"/>
              <a:t>Slide title – line 1 – Arial 30 pt – HiLumi blue</a:t>
            </a:r>
            <a:br>
              <a:rPr lang="en-GB" noProof="0"/>
            </a:br>
            <a:r>
              <a:rPr lang="en-GB" noProof="0"/>
              <a:t>Slide title – line 2 – Arial 30 pt – HiLumi blue</a:t>
            </a:r>
          </a:p>
        </p:txBody>
      </p:sp>
      <p:sp>
        <p:nvSpPr>
          <p:cNvPr id="3" name="Espace réservé du texte 2"/>
          <p:cNvSpPr>
            <a:spLocks noGrp="1"/>
          </p:cNvSpPr>
          <p:nvPr>
            <p:ph type="body" idx="1"/>
          </p:nvPr>
        </p:nvSpPr>
        <p:spPr>
          <a:xfrm>
            <a:off x="612000" y="1371600"/>
            <a:ext cx="7920000" cy="4754563"/>
          </a:xfrm>
          <a:prstGeom prst="rect">
            <a:avLst/>
          </a:prstGeom>
        </p:spPr>
        <p:txBody>
          <a:bodyPr vert="horz" lIns="0" tIns="0" rIns="0" bIns="0" rtlCol="0">
            <a:normAutofit/>
          </a:bodyPr>
          <a:lstStyle/>
          <a:p>
            <a:pPr lvl="0"/>
            <a:r>
              <a:rPr lang="en-GB" noProof="0"/>
              <a:t>Click to edit Master texts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5" name="Espace réservé du pied de page 4"/>
          <p:cNvSpPr>
            <a:spLocks noGrp="1"/>
          </p:cNvSpPr>
          <p:nvPr>
            <p:ph type="ftr" sz="quarter" idx="3"/>
          </p:nvPr>
        </p:nvSpPr>
        <p:spPr>
          <a:xfrm>
            <a:off x="1981200" y="6356350"/>
            <a:ext cx="6550800" cy="360000"/>
          </a:xfrm>
          <a:prstGeom prst="rect">
            <a:avLst/>
          </a:prstGeom>
        </p:spPr>
        <p:txBody>
          <a:bodyPr vert="horz" lIns="0" tIns="0" rIns="0" bIns="0" rtlCol="0" anchor="b"/>
          <a:lstStyle>
            <a:lvl1pPr algn="r">
              <a:defRPr sz="1200">
                <a:solidFill>
                  <a:schemeClr val="accent1"/>
                </a:solidFill>
              </a:defRPr>
            </a:lvl1pPr>
          </a:lstStyle>
          <a:p>
            <a:r>
              <a:rPr lang="en-US"/>
              <a:t>HL-LHC AUP IPR DOE/SC Review– Jan 14-16, 2020</a:t>
            </a:r>
            <a:endParaRPr lang="en-GB"/>
          </a:p>
        </p:txBody>
      </p:sp>
      <p:sp>
        <p:nvSpPr>
          <p:cNvPr id="6" name="Espace réservé du numéro de diapositive 5"/>
          <p:cNvSpPr>
            <a:spLocks noGrp="1"/>
          </p:cNvSpPr>
          <p:nvPr>
            <p:ph type="sldNum" sz="quarter" idx="4"/>
          </p:nvPr>
        </p:nvSpPr>
        <p:spPr>
          <a:xfrm>
            <a:off x="8686800" y="6356350"/>
            <a:ext cx="360000" cy="360000"/>
          </a:xfrm>
          <a:prstGeom prst="rect">
            <a:avLst/>
          </a:prstGeom>
        </p:spPr>
        <p:txBody>
          <a:bodyPr vert="horz" lIns="0" tIns="0" rIns="0" bIns="0" rtlCol="0" anchor="b"/>
          <a:lstStyle>
            <a:lvl1pPr algn="r">
              <a:defRPr sz="1200">
                <a:solidFill>
                  <a:schemeClr val="bg1"/>
                </a:solidFill>
              </a:defRPr>
            </a:lvl1pPr>
          </a:lstStyle>
          <a:p>
            <a:fld id="{BFDCA1C4-9514-7B4F-976F-D92F7E296653}" type="slidenum">
              <a:rPr lang="fr-FR" smtClean="0"/>
              <a:pPr/>
              <a:t>‹#›</a:t>
            </a:fld>
            <a:endParaRPr lang="fr-FR" dirty="0"/>
          </a:p>
        </p:txBody>
      </p:sp>
      <p:pic>
        <p:nvPicPr>
          <p:cNvPr id="7" name="Picture 6"/>
          <p:cNvPicPr>
            <a:picLocks noChangeAspect="1"/>
          </p:cNvPicPr>
          <p:nvPr userDrawn="1"/>
        </p:nvPicPr>
        <p:blipFill rotWithShape="1">
          <a:blip r:embed="rId9">
            <a:extLst>
              <a:ext uri="{28A0092B-C50C-407E-A947-70E740481C1C}">
                <a14:useLocalDpi xmlns:a14="http://schemas.microsoft.com/office/drawing/2010/main"/>
              </a:ext>
            </a:extLst>
          </a:blip>
          <a:srcRect/>
          <a:stretch/>
        </p:blipFill>
        <p:spPr>
          <a:xfrm>
            <a:off x="0" y="6212900"/>
            <a:ext cx="1907704" cy="645100"/>
          </a:xfrm>
          <a:prstGeom prst="rect">
            <a:avLst/>
          </a:prstGeom>
        </p:spPr>
      </p:pic>
      <p:pic>
        <p:nvPicPr>
          <p:cNvPr id="8" name="Picture 7">
            <a:extLst>
              <a:ext uri="{FF2B5EF4-FFF2-40B4-BE49-F238E27FC236}">
                <a16:creationId xmlns:a16="http://schemas.microsoft.com/office/drawing/2014/main" id="{673A5F28-9B2D-45F8-8AA1-BFF6DA39073C}"/>
              </a:ext>
            </a:extLst>
          </p:cNvPr>
          <p:cNvPicPr>
            <a:picLocks noChangeAspect="1"/>
          </p:cNvPicPr>
          <p:nvPr userDrawn="1"/>
        </p:nvPicPr>
        <p:blipFill rotWithShape="1">
          <a:blip r:embed="rId10"/>
          <a:srcRect r="76503"/>
          <a:stretch/>
        </p:blipFill>
        <p:spPr>
          <a:xfrm>
            <a:off x="1619672" y="6228601"/>
            <a:ext cx="639919" cy="591591"/>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3" r:id="rId3"/>
    <p:sldLayoutId id="2147483654" r:id="rId4"/>
    <p:sldLayoutId id="2147483655" r:id="rId5"/>
    <p:sldLayoutId id="2147483657" r:id="rId6"/>
  </p:sldLayoutIdLst>
  <p:hf hdr="0" dt="0"/>
  <p:txStyles>
    <p:titleStyle>
      <a:lvl1pPr algn="ctr" defTabSz="457200" rtl="0" eaLnBrk="1" latinLnBrk="0" hangingPunct="1">
        <a:spcBef>
          <a:spcPct val="0"/>
        </a:spcBef>
        <a:buNone/>
        <a:defRPr sz="2800" b="1" kern="1200">
          <a:solidFill>
            <a:schemeClr val="bg2"/>
          </a:solidFill>
          <a:latin typeface="+mj-lt"/>
          <a:ea typeface="+mj-ea"/>
          <a:cs typeface="+mj-cs"/>
        </a:defRPr>
      </a:lvl1pPr>
    </p:titleStyle>
    <p:bodyStyle>
      <a:lvl1pPr marL="342900" indent="-342900" algn="l" defTabSz="457200" rtl="0" eaLnBrk="1" latinLnBrk="0" hangingPunct="1">
        <a:spcBef>
          <a:spcPct val="20000"/>
        </a:spcBef>
        <a:buClr>
          <a:schemeClr val="accent6"/>
        </a:buClr>
        <a:buFont typeface="Wingdings" charset="2"/>
        <a:buChar char="§"/>
        <a:defRPr sz="2800" kern="1200">
          <a:solidFill>
            <a:schemeClr val="accent5"/>
          </a:solidFill>
          <a:latin typeface="+mn-lt"/>
          <a:ea typeface="+mn-ea"/>
          <a:cs typeface="+mn-cs"/>
        </a:defRPr>
      </a:lvl1pPr>
      <a:lvl2pPr marL="742950" indent="-285750" algn="l" defTabSz="457200" rtl="0" eaLnBrk="1" latinLnBrk="0" hangingPunct="1">
        <a:spcBef>
          <a:spcPct val="20000"/>
        </a:spcBef>
        <a:buClr>
          <a:schemeClr val="accent6"/>
        </a:buClr>
        <a:buFont typeface="Wingdings" charset="2"/>
        <a:buChar char="§"/>
        <a:defRPr sz="2400" kern="1200">
          <a:solidFill>
            <a:schemeClr val="accent5"/>
          </a:solidFill>
          <a:latin typeface="+mn-lt"/>
          <a:ea typeface="+mn-ea"/>
          <a:cs typeface="+mn-cs"/>
        </a:defRPr>
      </a:lvl2pPr>
      <a:lvl3pPr marL="1143000" indent="-228600" algn="l" defTabSz="457200" rtl="0" eaLnBrk="1" latinLnBrk="0" hangingPunct="1">
        <a:spcBef>
          <a:spcPct val="20000"/>
        </a:spcBef>
        <a:buClr>
          <a:schemeClr val="accent6"/>
        </a:buClr>
        <a:buFont typeface="Wingdings" charset="2"/>
        <a:buChar char="§"/>
        <a:defRPr sz="2000" kern="1200">
          <a:solidFill>
            <a:schemeClr val="accent5"/>
          </a:solidFill>
          <a:latin typeface="+mn-lt"/>
          <a:ea typeface="+mn-ea"/>
          <a:cs typeface="+mn-cs"/>
        </a:defRPr>
      </a:lvl3pPr>
      <a:lvl4pPr marL="1600200" indent="-228600" algn="l" defTabSz="457200" rtl="0" eaLnBrk="1" latinLnBrk="0" hangingPunct="1">
        <a:spcBef>
          <a:spcPct val="20000"/>
        </a:spcBef>
        <a:buClr>
          <a:schemeClr val="accent6"/>
        </a:buClr>
        <a:buFont typeface="Wingdings" charset="2"/>
        <a:buChar char="§"/>
        <a:defRPr sz="1800" kern="1200">
          <a:solidFill>
            <a:schemeClr val="accent5"/>
          </a:solidFill>
          <a:latin typeface="+mn-lt"/>
          <a:ea typeface="+mn-ea"/>
          <a:cs typeface="+mn-cs"/>
        </a:defRPr>
      </a:lvl4pPr>
      <a:lvl5pPr marL="2057400" indent="-228600" algn="l" defTabSz="457200" rtl="0" eaLnBrk="1" latinLnBrk="0" hangingPunct="1">
        <a:spcBef>
          <a:spcPct val="20000"/>
        </a:spcBef>
        <a:buClr>
          <a:schemeClr val="accent6"/>
        </a:buClr>
        <a:buFont typeface="Wingdings" charset="2"/>
        <a:buChar char="§"/>
        <a:defRPr sz="1600" kern="1200">
          <a:solidFill>
            <a:schemeClr val="accent5"/>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tmp"/><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image" Target="../media/image24.tmp"/><Relationship Id="rId4" Type="http://schemas.openxmlformats.org/officeDocument/2006/relationships/image" Target="../media/image23.tmp"/></Relationships>
</file>

<file path=ppt/slides/_rels/slide2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5.tmp"/><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198915" y="2634656"/>
            <a:ext cx="7200000" cy="1658439"/>
          </a:xfrm>
        </p:spPr>
        <p:txBody>
          <a:bodyPr/>
          <a:lstStyle/>
          <a:p>
            <a:r>
              <a:rPr lang="en-GB" sz="3600" dirty="0"/>
              <a:t>Magnets 302.2.05 </a:t>
            </a:r>
            <a:br>
              <a:rPr lang="en-GB" sz="3600" dirty="0"/>
            </a:br>
            <a:r>
              <a:rPr lang="en-GB" sz="3600" dirty="0"/>
              <a:t>Coil Fabrication at FNAL</a:t>
            </a:r>
            <a:br>
              <a:rPr lang="en-GB" sz="3600" dirty="0"/>
            </a:br>
            <a:br>
              <a:rPr lang="en-GB" sz="3600" dirty="0"/>
            </a:br>
            <a:endParaRPr lang="en-GB" sz="3600" dirty="0"/>
          </a:p>
        </p:txBody>
      </p:sp>
      <p:sp>
        <p:nvSpPr>
          <p:cNvPr id="3" name="Sous-titre 2"/>
          <p:cNvSpPr>
            <a:spLocks noGrp="1"/>
          </p:cNvSpPr>
          <p:nvPr>
            <p:ph type="subTitle" idx="1"/>
          </p:nvPr>
        </p:nvSpPr>
        <p:spPr/>
        <p:txBody>
          <a:bodyPr>
            <a:normAutofit/>
          </a:bodyPr>
          <a:lstStyle/>
          <a:p>
            <a:r>
              <a:rPr lang="en-GB" dirty="0"/>
              <a:t>Fred Nobrega - Fermilab</a:t>
            </a:r>
          </a:p>
        </p:txBody>
      </p:sp>
      <p:sp>
        <p:nvSpPr>
          <p:cNvPr id="4" name="Espace réservé du texte 3"/>
          <p:cNvSpPr>
            <a:spLocks noGrp="1"/>
          </p:cNvSpPr>
          <p:nvPr>
            <p:ph type="body" sz="quarter" idx="14"/>
          </p:nvPr>
        </p:nvSpPr>
        <p:spPr>
          <a:xfrm>
            <a:off x="1371600" y="5877272"/>
            <a:ext cx="6480000" cy="349250"/>
          </a:xfrm>
        </p:spPr>
        <p:txBody>
          <a:bodyPr>
            <a:normAutofit/>
          </a:bodyPr>
          <a:lstStyle/>
          <a:p>
            <a:r>
              <a:rPr lang="en-US" dirty="0"/>
              <a:t>HL-LHC AUP IPR DOE/SC Review – Jan. 14</a:t>
            </a:r>
            <a:r>
              <a:rPr lang="en-US" baseline="30000" dirty="0"/>
              <a:t>th</a:t>
            </a:r>
            <a:r>
              <a:rPr lang="en-US" dirty="0"/>
              <a:t>–16</a:t>
            </a:r>
            <a:r>
              <a:rPr lang="en-US" baseline="30000" dirty="0"/>
              <a:t>th</a:t>
            </a:r>
            <a:r>
              <a:rPr lang="en-US" dirty="0"/>
              <a:t> 2020</a:t>
            </a:r>
            <a:endParaRPr lang="en-GB" dirty="0"/>
          </a:p>
        </p:txBody>
      </p:sp>
      <p:sp>
        <p:nvSpPr>
          <p:cNvPr id="8" name="Freeform 7"/>
          <p:cNvSpPr/>
          <p:nvPr/>
        </p:nvSpPr>
        <p:spPr>
          <a:xfrm>
            <a:off x="871672" y="908720"/>
            <a:ext cx="604431" cy="1286727"/>
          </a:xfrm>
          <a:custGeom>
            <a:avLst/>
            <a:gdLst>
              <a:gd name="connsiteX0" fmla="*/ 460739 w 604431"/>
              <a:gd name="connsiteY0" fmla="*/ 0 h 1286727"/>
              <a:gd name="connsiteX1" fmla="*/ 460739 w 604431"/>
              <a:gd name="connsiteY1" fmla="*/ 0 h 1286727"/>
              <a:gd name="connsiteX2" fmla="*/ 447677 w 604431"/>
              <a:gd name="connsiteY2" fmla="*/ 117566 h 1286727"/>
              <a:gd name="connsiteX3" fmla="*/ 421551 w 604431"/>
              <a:gd name="connsiteY3" fmla="*/ 156754 h 1286727"/>
              <a:gd name="connsiteX4" fmla="*/ 356237 w 604431"/>
              <a:gd name="connsiteY4" fmla="*/ 274320 h 1286727"/>
              <a:gd name="connsiteX5" fmla="*/ 330111 w 604431"/>
              <a:gd name="connsiteY5" fmla="*/ 313509 h 1286727"/>
              <a:gd name="connsiteX6" fmla="*/ 251734 w 604431"/>
              <a:gd name="connsiteY6" fmla="*/ 378823 h 1286727"/>
              <a:gd name="connsiteX7" fmla="*/ 225608 w 604431"/>
              <a:gd name="connsiteY7" fmla="*/ 418011 h 1286727"/>
              <a:gd name="connsiteX8" fmla="*/ 186419 w 604431"/>
              <a:gd name="connsiteY8" fmla="*/ 444137 h 1286727"/>
              <a:gd name="connsiteX9" fmla="*/ 134168 w 604431"/>
              <a:gd name="connsiteY9" fmla="*/ 522514 h 1286727"/>
              <a:gd name="connsiteX10" fmla="*/ 108042 w 604431"/>
              <a:gd name="connsiteY10" fmla="*/ 561703 h 1286727"/>
              <a:gd name="connsiteX11" fmla="*/ 68854 w 604431"/>
              <a:gd name="connsiteY11" fmla="*/ 679269 h 1286727"/>
              <a:gd name="connsiteX12" fmla="*/ 55791 w 604431"/>
              <a:gd name="connsiteY12" fmla="*/ 718457 h 1286727"/>
              <a:gd name="connsiteX13" fmla="*/ 42728 w 604431"/>
              <a:gd name="connsiteY13" fmla="*/ 757646 h 1286727"/>
              <a:gd name="connsiteX14" fmla="*/ 16602 w 604431"/>
              <a:gd name="connsiteY14" fmla="*/ 809897 h 1286727"/>
              <a:gd name="connsiteX15" fmla="*/ 16602 w 604431"/>
              <a:gd name="connsiteY15" fmla="*/ 1045029 h 1286727"/>
              <a:gd name="connsiteX16" fmla="*/ 55791 w 604431"/>
              <a:gd name="connsiteY16" fmla="*/ 1084217 h 1286727"/>
              <a:gd name="connsiteX17" fmla="*/ 121105 w 604431"/>
              <a:gd name="connsiteY17" fmla="*/ 1162594 h 1286727"/>
              <a:gd name="connsiteX18" fmla="*/ 173357 w 604431"/>
              <a:gd name="connsiteY18" fmla="*/ 1175657 h 1286727"/>
              <a:gd name="connsiteX19" fmla="*/ 199482 w 604431"/>
              <a:gd name="connsiteY19" fmla="*/ 1214846 h 1286727"/>
              <a:gd name="connsiteX20" fmla="*/ 238671 w 604431"/>
              <a:gd name="connsiteY20" fmla="*/ 1227909 h 1286727"/>
              <a:gd name="connsiteX21" fmla="*/ 277859 w 604431"/>
              <a:gd name="connsiteY21" fmla="*/ 1254034 h 1286727"/>
              <a:gd name="connsiteX22" fmla="*/ 369299 w 604431"/>
              <a:gd name="connsiteY22" fmla="*/ 1280160 h 1286727"/>
              <a:gd name="connsiteX23" fmla="*/ 591368 w 604431"/>
              <a:gd name="connsiteY23" fmla="*/ 1227909 h 1286727"/>
              <a:gd name="connsiteX24" fmla="*/ 604431 w 604431"/>
              <a:gd name="connsiteY24" fmla="*/ 1136469 h 1286727"/>
              <a:gd name="connsiteX25" fmla="*/ 578305 w 604431"/>
              <a:gd name="connsiteY25" fmla="*/ 757646 h 1286727"/>
              <a:gd name="connsiteX26" fmla="*/ 565242 w 604431"/>
              <a:gd name="connsiteY26" fmla="*/ 718457 h 1286727"/>
              <a:gd name="connsiteX27" fmla="*/ 578305 w 604431"/>
              <a:gd name="connsiteY27" fmla="*/ 235131 h 1286727"/>
              <a:gd name="connsiteX28" fmla="*/ 486865 w 604431"/>
              <a:gd name="connsiteY28" fmla="*/ 0 h 1286727"/>
              <a:gd name="connsiteX29" fmla="*/ 460739 w 604431"/>
              <a:gd name="connsiteY29" fmla="*/ 0 h 1286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04431" h="1286727">
                <a:moveTo>
                  <a:pt x="460739" y="0"/>
                </a:moveTo>
                <a:lnTo>
                  <a:pt x="460739" y="0"/>
                </a:lnTo>
                <a:cubicBezTo>
                  <a:pt x="456385" y="39189"/>
                  <a:pt x="457240" y="79313"/>
                  <a:pt x="447677" y="117566"/>
                </a:cubicBezTo>
                <a:cubicBezTo>
                  <a:pt x="443869" y="132797"/>
                  <a:pt x="429340" y="143123"/>
                  <a:pt x="421551" y="156754"/>
                </a:cubicBezTo>
                <a:cubicBezTo>
                  <a:pt x="338365" y="302328"/>
                  <a:pt x="465035" y="100242"/>
                  <a:pt x="356237" y="274320"/>
                </a:cubicBezTo>
                <a:cubicBezTo>
                  <a:pt x="347916" y="287633"/>
                  <a:pt x="340162" y="301448"/>
                  <a:pt x="330111" y="313509"/>
                </a:cubicBezTo>
                <a:cubicBezTo>
                  <a:pt x="298682" y="351224"/>
                  <a:pt x="290264" y="353136"/>
                  <a:pt x="251734" y="378823"/>
                </a:cubicBezTo>
                <a:cubicBezTo>
                  <a:pt x="243025" y="391886"/>
                  <a:pt x="236709" y="406910"/>
                  <a:pt x="225608" y="418011"/>
                </a:cubicBezTo>
                <a:cubicBezTo>
                  <a:pt x="214506" y="429112"/>
                  <a:pt x="196757" y="432322"/>
                  <a:pt x="186419" y="444137"/>
                </a:cubicBezTo>
                <a:cubicBezTo>
                  <a:pt x="165743" y="467767"/>
                  <a:pt x="151585" y="496388"/>
                  <a:pt x="134168" y="522514"/>
                </a:cubicBezTo>
                <a:cubicBezTo>
                  <a:pt x="125459" y="535577"/>
                  <a:pt x="113007" y="546809"/>
                  <a:pt x="108042" y="561703"/>
                </a:cubicBezTo>
                <a:lnTo>
                  <a:pt x="68854" y="679269"/>
                </a:lnTo>
                <a:lnTo>
                  <a:pt x="55791" y="718457"/>
                </a:lnTo>
                <a:cubicBezTo>
                  <a:pt x="51437" y="731520"/>
                  <a:pt x="48886" y="745330"/>
                  <a:pt x="42728" y="757646"/>
                </a:cubicBezTo>
                <a:lnTo>
                  <a:pt x="16602" y="809897"/>
                </a:lnTo>
                <a:cubicBezTo>
                  <a:pt x="1443" y="900852"/>
                  <a:pt x="-11575" y="939366"/>
                  <a:pt x="16602" y="1045029"/>
                </a:cubicBezTo>
                <a:cubicBezTo>
                  <a:pt x="21362" y="1062879"/>
                  <a:pt x="43964" y="1070025"/>
                  <a:pt x="55791" y="1084217"/>
                </a:cubicBezTo>
                <a:cubicBezTo>
                  <a:pt x="80384" y="1113729"/>
                  <a:pt x="84677" y="1141778"/>
                  <a:pt x="121105" y="1162594"/>
                </a:cubicBezTo>
                <a:cubicBezTo>
                  <a:pt x="136693" y="1171501"/>
                  <a:pt x="155940" y="1171303"/>
                  <a:pt x="173357" y="1175657"/>
                </a:cubicBezTo>
                <a:cubicBezTo>
                  <a:pt x="182065" y="1188720"/>
                  <a:pt x="187223" y="1205038"/>
                  <a:pt x="199482" y="1214846"/>
                </a:cubicBezTo>
                <a:cubicBezTo>
                  <a:pt x="210234" y="1223448"/>
                  <a:pt x="226355" y="1221751"/>
                  <a:pt x="238671" y="1227909"/>
                </a:cubicBezTo>
                <a:cubicBezTo>
                  <a:pt x="252713" y="1234930"/>
                  <a:pt x="263817" y="1247013"/>
                  <a:pt x="277859" y="1254034"/>
                </a:cubicBezTo>
                <a:cubicBezTo>
                  <a:pt x="296599" y="1263404"/>
                  <a:pt x="352558" y="1275975"/>
                  <a:pt x="369299" y="1280160"/>
                </a:cubicBezTo>
                <a:cubicBezTo>
                  <a:pt x="434801" y="1275793"/>
                  <a:pt x="563973" y="1319226"/>
                  <a:pt x="591368" y="1227909"/>
                </a:cubicBezTo>
                <a:cubicBezTo>
                  <a:pt x="600215" y="1198418"/>
                  <a:pt x="600077" y="1166949"/>
                  <a:pt x="604431" y="1136469"/>
                </a:cubicBezTo>
                <a:cubicBezTo>
                  <a:pt x="598352" y="990576"/>
                  <a:pt x="610202" y="885233"/>
                  <a:pt x="578305" y="757646"/>
                </a:cubicBezTo>
                <a:cubicBezTo>
                  <a:pt x="574965" y="744288"/>
                  <a:pt x="569596" y="731520"/>
                  <a:pt x="565242" y="718457"/>
                </a:cubicBezTo>
                <a:cubicBezTo>
                  <a:pt x="569596" y="557348"/>
                  <a:pt x="578305" y="396298"/>
                  <a:pt x="578305" y="235131"/>
                </a:cubicBezTo>
                <a:cubicBezTo>
                  <a:pt x="578305" y="188617"/>
                  <a:pt x="608232" y="0"/>
                  <a:pt x="486865" y="0"/>
                </a:cubicBezTo>
                <a:lnTo>
                  <a:pt x="460739" y="0"/>
                </a:lnTo>
                <a:close/>
              </a:path>
            </a:pathLst>
          </a:cu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Image 11" descr="HLU-logoN-title.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352050" y="585575"/>
            <a:ext cx="3540430" cy="1534388"/>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1287690" y="585575"/>
            <a:ext cx="4057610" cy="169129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E5945-937E-428F-83BF-EEB71D8DE644}"/>
              </a:ext>
            </a:extLst>
          </p:cNvPr>
          <p:cNvSpPr>
            <a:spLocks noGrp="1"/>
          </p:cNvSpPr>
          <p:nvPr>
            <p:ph type="title"/>
          </p:nvPr>
        </p:nvSpPr>
        <p:spPr/>
        <p:txBody>
          <a:bodyPr/>
          <a:lstStyle/>
          <a:p>
            <a:r>
              <a:rPr lang="en-US" dirty="0"/>
              <a:t>WBS 302.2.05 </a:t>
            </a:r>
            <a:br>
              <a:rPr lang="en-US" dirty="0"/>
            </a:br>
            <a:r>
              <a:rPr lang="en-US" dirty="0"/>
              <a:t>Approved Baseline Change Requests</a:t>
            </a:r>
          </a:p>
        </p:txBody>
      </p:sp>
      <p:sp>
        <p:nvSpPr>
          <p:cNvPr id="3" name="Content Placeholder 2">
            <a:extLst>
              <a:ext uri="{FF2B5EF4-FFF2-40B4-BE49-F238E27FC236}">
                <a16:creationId xmlns:a16="http://schemas.microsoft.com/office/drawing/2014/main" id="{8302B565-3259-47E4-931C-078C77DA5D5F}"/>
              </a:ext>
            </a:extLst>
          </p:cNvPr>
          <p:cNvSpPr>
            <a:spLocks noGrp="1"/>
          </p:cNvSpPr>
          <p:nvPr>
            <p:ph idx="1"/>
          </p:nvPr>
        </p:nvSpPr>
        <p:spPr>
          <a:xfrm>
            <a:off x="612000" y="1219200"/>
            <a:ext cx="8208472" cy="4906963"/>
          </a:xfrm>
        </p:spPr>
        <p:txBody>
          <a:bodyPr>
            <a:normAutofit/>
          </a:bodyPr>
          <a:lstStyle/>
          <a:p>
            <a:r>
              <a:rPr lang="en-US" dirty="0"/>
              <a:t>BCR#0078 </a:t>
            </a:r>
          </a:p>
          <a:p>
            <a:pPr lvl="1"/>
            <a:r>
              <a:rPr lang="en-US" dirty="0"/>
              <a:t>Remapping of coils due to number of rejections</a:t>
            </a:r>
          </a:p>
          <a:p>
            <a:pPr lvl="1"/>
            <a:r>
              <a:rPr lang="en-US" dirty="0"/>
              <a:t>Impact: Cost -$194,056; Sched Days 0</a:t>
            </a:r>
          </a:p>
          <a:p>
            <a:r>
              <a:rPr lang="en-US" dirty="0"/>
              <a:t>BCR#0086 </a:t>
            </a:r>
          </a:p>
          <a:p>
            <a:pPr lvl="1"/>
            <a:r>
              <a:rPr lang="en-US" dirty="0" err="1"/>
              <a:t>Tg</a:t>
            </a:r>
            <a:r>
              <a:rPr lang="en-US" dirty="0"/>
              <a:t> Testing on Coils QXFS08 and QXFP03 from MQXFAP1b</a:t>
            </a:r>
          </a:p>
          <a:p>
            <a:pPr lvl="1"/>
            <a:r>
              <a:rPr lang="en-US" dirty="0"/>
              <a:t>Impact: Cost $43,975; Sched Days 0</a:t>
            </a:r>
          </a:p>
          <a:p>
            <a:r>
              <a:rPr lang="en-US" dirty="0"/>
              <a:t>BCR#0065 – mitigation of risk RT 02-2-01-017</a:t>
            </a:r>
          </a:p>
          <a:p>
            <a:pPr lvl="1"/>
            <a:r>
              <a:rPr lang="en-US" dirty="0"/>
              <a:t>Short Coil Fabrication for QH Qualification Magnet Test (Short coil fabrication during long coil production.)</a:t>
            </a:r>
          </a:p>
          <a:p>
            <a:pPr lvl="1"/>
            <a:r>
              <a:rPr lang="en-US" dirty="0"/>
              <a:t>Impact: Cost $299,388, Sched Days 0</a:t>
            </a:r>
          </a:p>
        </p:txBody>
      </p:sp>
      <p:sp>
        <p:nvSpPr>
          <p:cNvPr id="4" name="Slide Number Placeholder 3">
            <a:extLst>
              <a:ext uri="{FF2B5EF4-FFF2-40B4-BE49-F238E27FC236}">
                <a16:creationId xmlns:a16="http://schemas.microsoft.com/office/drawing/2014/main" id="{9E57203D-6D6D-4FF4-AB11-681B2F6E2FC2}"/>
              </a:ext>
            </a:extLst>
          </p:cNvPr>
          <p:cNvSpPr>
            <a:spLocks noGrp="1"/>
          </p:cNvSpPr>
          <p:nvPr>
            <p:ph type="sldNum" sz="quarter" idx="12"/>
          </p:nvPr>
        </p:nvSpPr>
        <p:spPr/>
        <p:txBody>
          <a:bodyPr/>
          <a:lstStyle/>
          <a:p>
            <a:fld id="{BFDCA1C4-9514-7B4F-976F-D92F7E296653}" type="slidenum">
              <a:rPr lang="fr-FR" smtClean="0"/>
              <a:pPr/>
              <a:t>10</a:t>
            </a:fld>
            <a:endParaRPr lang="fr-FR" dirty="0"/>
          </a:p>
        </p:txBody>
      </p:sp>
      <p:sp>
        <p:nvSpPr>
          <p:cNvPr id="5" name="Footer Placeholder 4">
            <a:extLst>
              <a:ext uri="{FF2B5EF4-FFF2-40B4-BE49-F238E27FC236}">
                <a16:creationId xmlns:a16="http://schemas.microsoft.com/office/drawing/2014/main" id="{37B64732-B1D3-4FA7-B78A-A7647DA9411F}"/>
              </a:ext>
            </a:extLst>
          </p:cNvPr>
          <p:cNvSpPr>
            <a:spLocks noGrp="1"/>
          </p:cNvSpPr>
          <p:nvPr>
            <p:ph type="ftr" sz="quarter" idx="3"/>
          </p:nvPr>
        </p:nvSpPr>
        <p:spPr/>
        <p:txBody>
          <a:bodyPr/>
          <a:lstStyle/>
          <a:p>
            <a:r>
              <a:rPr lang="en-US"/>
              <a:t>HL-LHC AUP IPR DOE/SC Review– Jan 14-16, 2020</a:t>
            </a:r>
            <a:endParaRPr lang="en-GB" dirty="0"/>
          </a:p>
        </p:txBody>
      </p:sp>
      <p:sp>
        <p:nvSpPr>
          <p:cNvPr id="6" name="Oval 5">
            <a:extLst>
              <a:ext uri="{FF2B5EF4-FFF2-40B4-BE49-F238E27FC236}">
                <a16:creationId xmlns:a16="http://schemas.microsoft.com/office/drawing/2014/main" id="{6D8513B7-AF69-471E-8403-BBC10B1B3DEC}"/>
              </a:ext>
            </a:extLst>
          </p:cNvPr>
          <p:cNvSpPr/>
          <p:nvPr/>
        </p:nvSpPr>
        <p:spPr>
          <a:xfrm>
            <a:off x="2288208" y="5445224"/>
            <a:ext cx="4444032" cy="911126"/>
          </a:xfrm>
          <a:prstGeom prst="ellipse">
            <a:avLst/>
          </a:prstGeom>
          <a:noFill/>
          <a:ln>
            <a:solidFill>
              <a:schemeClr val="accent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A41C6937-330A-498B-B1FE-F7784ADA7BC4}"/>
              </a:ext>
            </a:extLst>
          </p:cNvPr>
          <p:cNvSpPr txBox="1"/>
          <p:nvPr/>
        </p:nvSpPr>
        <p:spPr>
          <a:xfrm>
            <a:off x="7784916" y="79506"/>
            <a:ext cx="1261884" cy="369332"/>
          </a:xfrm>
          <a:prstGeom prst="rect">
            <a:avLst/>
          </a:prstGeom>
          <a:solidFill>
            <a:schemeClr val="accent6">
              <a:lumMod val="60000"/>
              <a:lumOff val="40000"/>
            </a:schemeClr>
          </a:solidFill>
        </p:spPr>
        <p:txBody>
          <a:bodyPr wrap="none" rtlCol="0">
            <a:spAutoFit/>
          </a:bodyPr>
          <a:lstStyle/>
          <a:p>
            <a:r>
              <a:rPr lang="en-US" dirty="0"/>
              <a:t>Charge #3</a:t>
            </a:r>
          </a:p>
        </p:txBody>
      </p:sp>
    </p:spTree>
    <p:extLst>
      <p:ext uri="{BB962C8B-B14F-4D97-AF65-F5344CB8AC3E}">
        <p14:creationId xmlns:p14="http://schemas.microsoft.com/office/powerpoint/2010/main" val="577183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CA2DDC-B3DA-4B9C-8F95-14BAEF8995B7}"/>
              </a:ext>
            </a:extLst>
          </p:cNvPr>
          <p:cNvSpPr>
            <a:spLocks noGrp="1"/>
          </p:cNvSpPr>
          <p:nvPr>
            <p:ph type="title"/>
          </p:nvPr>
        </p:nvSpPr>
        <p:spPr/>
        <p:txBody>
          <a:bodyPr/>
          <a:lstStyle/>
          <a:p>
            <a:r>
              <a:rPr lang="en-US" dirty="0"/>
              <a:t>WBS 302.2.05  Schedule</a:t>
            </a:r>
          </a:p>
        </p:txBody>
      </p:sp>
      <p:sp>
        <p:nvSpPr>
          <p:cNvPr id="4" name="Slide Number Placeholder 3">
            <a:extLst>
              <a:ext uri="{FF2B5EF4-FFF2-40B4-BE49-F238E27FC236}">
                <a16:creationId xmlns:a16="http://schemas.microsoft.com/office/drawing/2014/main" id="{2450A530-54B0-4938-8502-2F767D888259}"/>
              </a:ext>
            </a:extLst>
          </p:cNvPr>
          <p:cNvSpPr>
            <a:spLocks noGrp="1"/>
          </p:cNvSpPr>
          <p:nvPr>
            <p:ph type="sldNum" sz="quarter" idx="12"/>
          </p:nvPr>
        </p:nvSpPr>
        <p:spPr/>
        <p:txBody>
          <a:bodyPr/>
          <a:lstStyle/>
          <a:p>
            <a:fld id="{BFDCA1C4-9514-7B4F-976F-D92F7E296653}" type="slidenum">
              <a:rPr lang="fr-FR" smtClean="0"/>
              <a:pPr/>
              <a:t>11</a:t>
            </a:fld>
            <a:endParaRPr lang="fr-FR" dirty="0"/>
          </a:p>
        </p:txBody>
      </p:sp>
      <p:sp>
        <p:nvSpPr>
          <p:cNvPr id="5" name="Footer Placeholder 4">
            <a:extLst>
              <a:ext uri="{FF2B5EF4-FFF2-40B4-BE49-F238E27FC236}">
                <a16:creationId xmlns:a16="http://schemas.microsoft.com/office/drawing/2014/main" id="{0301BCDD-4980-4C2B-B86D-922478561145}"/>
              </a:ext>
            </a:extLst>
          </p:cNvPr>
          <p:cNvSpPr>
            <a:spLocks noGrp="1"/>
          </p:cNvSpPr>
          <p:nvPr>
            <p:ph type="ftr" sz="quarter" idx="3"/>
          </p:nvPr>
        </p:nvSpPr>
        <p:spPr/>
        <p:txBody>
          <a:bodyPr/>
          <a:lstStyle/>
          <a:p>
            <a:r>
              <a:rPr lang="en-US"/>
              <a:t>HL-LHC AUP IPR DOE/SC Review– Jan 14-16, 2020</a:t>
            </a:r>
            <a:endParaRPr lang="en-GB" dirty="0"/>
          </a:p>
        </p:txBody>
      </p:sp>
      <p:pic>
        <p:nvPicPr>
          <p:cNvPr id="6" name="Content Placeholder 8">
            <a:extLst>
              <a:ext uri="{FF2B5EF4-FFF2-40B4-BE49-F238E27FC236}">
                <a16:creationId xmlns:a16="http://schemas.microsoft.com/office/drawing/2014/main" id="{3EAF6065-5DEA-466E-A9FD-010767CBA248}"/>
              </a:ext>
            </a:extLst>
          </p:cNvPr>
          <p:cNvPicPr>
            <a:picLocks noGrp="1" noChangeAspect="1"/>
          </p:cNvPicPr>
          <p:nvPr>
            <p:ph idx="1"/>
          </p:nvPr>
        </p:nvPicPr>
        <p:blipFill>
          <a:blip r:embed="rId2"/>
          <a:stretch>
            <a:fillRect/>
          </a:stretch>
        </p:blipFill>
        <p:spPr>
          <a:xfrm>
            <a:off x="920256" y="1219200"/>
            <a:ext cx="7303488" cy="4906963"/>
          </a:xfrm>
          <a:prstGeom prst="rect">
            <a:avLst/>
          </a:prstGeom>
        </p:spPr>
      </p:pic>
      <p:sp>
        <p:nvSpPr>
          <p:cNvPr id="8" name="TextBox 7">
            <a:extLst>
              <a:ext uri="{FF2B5EF4-FFF2-40B4-BE49-F238E27FC236}">
                <a16:creationId xmlns:a16="http://schemas.microsoft.com/office/drawing/2014/main" id="{4971749A-F293-464F-9E37-636622F4DB0F}"/>
              </a:ext>
            </a:extLst>
          </p:cNvPr>
          <p:cNvSpPr txBox="1"/>
          <p:nvPr/>
        </p:nvSpPr>
        <p:spPr>
          <a:xfrm>
            <a:off x="4860032" y="3518792"/>
            <a:ext cx="1152128" cy="307777"/>
          </a:xfrm>
          <a:prstGeom prst="rect">
            <a:avLst/>
          </a:prstGeom>
          <a:noFill/>
        </p:spPr>
        <p:txBody>
          <a:bodyPr wrap="square" rtlCol="0">
            <a:spAutoFit/>
          </a:bodyPr>
          <a:lstStyle/>
          <a:p>
            <a:r>
              <a:rPr lang="en-US" sz="1400" dirty="0">
                <a:solidFill>
                  <a:srgbClr val="00B0F0"/>
                </a:solidFill>
              </a:rPr>
              <a:t>302.2.05</a:t>
            </a:r>
          </a:p>
        </p:txBody>
      </p:sp>
      <p:sp>
        <p:nvSpPr>
          <p:cNvPr id="9" name="TextBox 8">
            <a:extLst>
              <a:ext uri="{FF2B5EF4-FFF2-40B4-BE49-F238E27FC236}">
                <a16:creationId xmlns:a16="http://schemas.microsoft.com/office/drawing/2014/main" id="{F1EF8D77-3E77-4AA1-B2CB-F5DF39A62B70}"/>
              </a:ext>
            </a:extLst>
          </p:cNvPr>
          <p:cNvSpPr txBox="1"/>
          <p:nvPr/>
        </p:nvSpPr>
        <p:spPr>
          <a:xfrm>
            <a:off x="7784916" y="79506"/>
            <a:ext cx="1261884" cy="369332"/>
          </a:xfrm>
          <a:prstGeom prst="rect">
            <a:avLst/>
          </a:prstGeom>
          <a:solidFill>
            <a:schemeClr val="accent6">
              <a:lumMod val="60000"/>
              <a:lumOff val="40000"/>
            </a:schemeClr>
          </a:solidFill>
        </p:spPr>
        <p:txBody>
          <a:bodyPr wrap="none" rtlCol="0">
            <a:spAutoFit/>
          </a:bodyPr>
          <a:lstStyle/>
          <a:p>
            <a:r>
              <a:rPr lang="en-US" dirty="0"/>
              <a:t>Charge #2</a:t>
            </a:r>
          </a:p>
        </p:txBody>
      </p:sp>
    </p:spTree>
    <p:extLst>
      <p:ext uri="{BB962C8B-B14F-4D97-AF65-F5344CB8AC3E}">
        <p14:creationId xmlns:p14="http://schemas.microsoft.com/office/powerpoint/2010/main" val="18150485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6C6F5BB-AC5C-4CAA-920D-E7CF58F42F91}"/>
              </a:ext>
            </a:extLst>
          </p:cNvPr>
          <p:cNvPicPr>
            <a:picLocks noChangeAspect="1"/>
          </p:cNvPicPr>
          <p:nvPr/>
        </p:nvPicPr>
        <p:blipFill>
          <a:blip r:embed="rId2"/>
          <a:stretch>
            <a:fillRect/>
          </a:stretch>
        </p:blipFill>
        <p:spPr>
          <a:xfrm>
            <a:off x="3059832" y="1268760"/>
            <a:ext cx="2810805" cy="1124322"/>
          </a:xfrm>
          <a:prstGeom prst="rect">
            <a:avLst/>
          </a:prstGeom>
        </p:spPr>
      </p:pic>
      <p:pic>
        <p:nvPicPr>
          <p:cNvPr id="10" name="Picture 9">
            <a:extLst>
              <a:ext uri="{FF2B5EF4-FFF2-40B4-BE49-F238E27FC236}">
                <a16:creationId xmlns:a16="http://schemas.microsoft.com/office/drawing/2014/main" id="{1CA141C4-F422-40C6-8480-594089BDDCF8}"/>
              </a:ext>
            </a:extLst>
          </p:cNvPr>
          <p:cNvPicPr>
            <a:picLocks noChangeAspect="1"/>
          </p:cNvPicPr>
          <p:nvPr/>
        </p:nvPicPr>
        <p:blipFill>
          <a:blip r:embed="rId3"/>
          <a:stretch>
            <a:fillRect/>
          </a:stretch>
        </p:blipFill>
        <p:spPr>
          <a:xfrm>
            <a:off x="410670" y="1268760"/>
            <a:ext cx="8337794" cy="1124322"/>
          </a:xfrm>
          <a:prstGeom prst="rect">
            <a:avLst/>
          </a:prstGeom>
        </p:spPr>
      </p:pic>
      <p:sp>
        <p:nvSpPr>
          <p:cNvPr id="8" name="Title 7">
            <a:extLst>
              <a:ext uri="{FF2B5EF4-FFF2-40B4-BE49-F238E27FC236}">
                <a16:creationId xmlns:a16="http://schemas.microsoft.com/office/drawing/2014/main" id="{A5C1E008-0E88-42ED-9487-AA5E9D914854}"/>
              </a:ext>
            </a:extLst>
          </p:cNvPr>
          <p:cNvSpPr>
            <a:spLocks noGrp="1"/>
          </p:cNvSpPr>
          <p:nvPr>
            <p:ph type="title"/>
          </p:nvPr>
        </p:nvSpPr>
        <p:spPr/>
        <p:txBody>
          <a:bodyPr/>
          <a:lstStyle/>
          <a:p>
            <a:r>
              <a:rPr lang="en-US" dirty="0"/>
              <a:t>WBS 302.2.05 Cost and Schedule </a:t>
            </a:r>
            <a:br>
              <a:rPr lang="en-US" dirty="0"/>
            </a:br>
            <a:r>
              <a:rPr lang="en-US" dirty="0"/>
              <a:t>Performance </a:t>
            </a:r>
            <a:r>
              <a:rPr lang="en-US" i="1" dirty="0"/>
              <a:t>&amp; VAR Reports</a:t>
            </a:r>
            <a:endParaRPr lang="en-US" dirty="0"/>
          </a:p>
        </p:txBody>
      </p:sp>
      <p:sp>
        <p:nvSpPr>
          <p:cNvPr id="9" name="Content Placeholder 8">
            <a:extLst>
              <a:ext uri="{FF2B5EF4-FFF2-40B4-BE49-F238E27FC236}">
                <a16:creationId xmlns:a16="http://schemas.microsoft.com/office/drawing/2014/main" id="{D591E293-640C-4155-8C98-44CEA9A42D4F}"/>
              </a:ext>
            </a:extLst>
          </p:cNvPr>
          <p:cNvSpPr>
            <a:spLocks noGrp="1"/>
          </p:cNvSpPr>
          <p:nvPr>
            <p:ph idx="1"/>
          </p:nvPr>
        </p:nvSpPr>
        <p:spPr>
          <a:xfrm>
            <a:off x="612000" y="5157192"/>
            <a:ext cx="7920000" cy="968971"/>
          </a:xfrm>
        </p:spPr>
        <p:txBody>
          <a:bodyPr/>
          <a:lstStyle/>
          <a:p>
            <a:r>
              <a:rPr lang="en-US" dirty="0"/>
              <a:t>Current period schedule variance ahead of schedule.</a:t>
            </a:r>
          </a:p>
        </p:txBody>
      </p:sp>
      <p:sp>
        <p:nvSpPr>
          <p:cNvPr id="2" name="Slide Number Placeholder 1">
            <a:extLst>
              <a:ext uri="{FF2B5EF4-FFF2-40B4-BE49-F238E27FC236}">
                <a16:creationId xmlns:a16="http://schemas.microsoft.com/office/drawing/2014/main" id="{F32B3031-64C6-4EBA-B78E-93EF094B8DFD}"/>
              </a:ext>
            </a:extLst>
          </p:cNvPr>
          <p:cNvSpPr>
            <a:spLocks noGrp="1"/>
          </p:cNvSpPr>
          <p:nvPr>
            <p:ph type="sldNum" sz="quarter" idx="12"/>
          </p:nvPr>
        </p:nvSpPr>
        <p:spPr/>
        <p:txBody>
          <a:bodyPr/>
          <a:lstStyle/>
          <a:p>
            <a:fld id="{BFDCA1C4-9514-7B4F-976F-D92F7E296653}" type="slidenum">
              <a:rPr lang="fr-FR" smtClean="0"/>
              <a:pPr/>
              <a:t>12</a:t>
            </a:fld>
            <a:endParaRPr lang="fr-FR"/>
          </a:p>
        </p:txBody>
      </p:sp>
      <p:sp>
        <p:nvSpPr>
          <p:cNvPr id="3" name="Footer Placeholder 2">
            <a:extLst>
              <a:ext uri="{FF2B5EF4-FFF2-40B4-BE49-F238E27FC236}">
                <a16:creationId xmlns:a16="http://schemas.microsoft.com/office/drawing/2014/main" id="{62892660-0342-4929-AA73-72F5C1C5E0AF}"/>
              </a:ext>
            </a:extLst>
          </p:cNvPr>
          <p:cNvSpPr>
            <a:spLocks noGrp="1"/>
          </p:cNvSpPr>
          <p:nvPr>
            <p:ph type="ftr" sz="quarter" idx="3"/>
          </p:nvPr>
        </p:nvSpPr>
        <p:spPr/>
        <p:txBody>
          <a:bodyPr/>
          <a:lstStyle/>
          <a:p>
            <a:r>
              <a:rPr lang="en-US"/>
              <a:t>HL-LHC AUP IPR DOE/SC Review– Jan 14-16, 2020</a:t>
            </a:r>
            <a:endParaRPr lang="en-GB" dirty="0"/>
          </a:p>
        </p:txBody>
      </p:sp>
      <p:pic>
        <p:nvPicPr>
          <p:cNvPr id="5" name="Picture 4">
            <a:extLst>
              <a:ext uri="{FF2B5EF4-FFF2-40B4-BE49-F238E27FC236}">
                <a16:creationId xmlns:a16="http://schemas.microsoft.com/office/drawing/2014/main" id="{83CAE538-4C2F-4C9E-9735-A82EE259FE1F}"/>
              </a:ext>
            </a:extLst>
          </p:cNvPr>
          <p:cNvPicPr>
            <a:picLocks noChangeAspect="1"/>
          </p:cNvPicPr>
          <p:nvPr/>
        </p:nvPicPr>
        <p:blipFill>
          <a:blip r:embed="rId4"/>
          <a:stretch>
            <a:fillRect/>
          </a:stretch>
        </p:blipFill>
        <p:spPr>
          <a:xfrm>
            <a:off x="0" y="2420888"/>
            <a:ext cx="4584589" cy="2755631"/>
          </a:xfrm>
          <a:prstGeom prst="rect">
            <a:avLst/>
          </a:prstGeom>
        </p:spPr>
      </p:pic>
      <p:pic>
        <p:nvPicPr>
          <p:cNvPr id="6" name="Picture 5">
            <a:extLst>
              <a:ext uri="{FF2B5EF4-FFF2-40B4-BE49-F238E27FC236}">
                <a16:creationId xmlns:a16="http://schemas.microsoft.com/office/drawing/2014/main" id="{B0A0A09F-85F5-4265-BF93-42A43BFD3767}"/>
              </a:ext>
            </a:extLst>
          </p:cNvPr>
          <p:cNvPicPr>
            <a:picLocks noChangeAspect="1"/>
          </p:cNvPicPr>
          <p:nvPr/>
        </p:nvPicPr>
        <p:blipFill>
          <a:blip r:embed="rId5"/>
          <a:stretch>
            <a:fillRect/>
          </a:stretch>
        </p:blipFill>
        <p:spPr>
          <a:xfrm>
            <a:off x="4559411" y="2401561"/>
            <a:ext cx="4584589" cy="2755631"/>
          </a:xfrm>
          <a:prstGeom prst="rect">
            <a:avLst/>
          </a:prstGeom>
        </p:spPr>
      </p:pic>
      <p:sp>
        <p:nvSpPr>
          <p:cNvPr id="11" name="TextBox 10">
            <a:extLst>
              <a:ext uri="{FF2B5EF4-FFF2-40B4-BE49-F238E27FC236}">
                <a16:creationId xmlns:a16="http://schemas.microsoft.com/office/drawing/2014/main" id="{56F0FE2F-74EF-4F84-9C5A-A4B07A86DBA9}"/>
              </a:ext>
            </a:extLst>
          </p:cNvPr>
          <p:cNvSpPr txBox="1"/>
          <p:nvPr/>
        </p:nvSpPr>
        <p:spPr>
          <a:xfrm>
            <a:off x="7784916" y="79506"/>
            <a:ext cx="1261884" cy="369332"/>
          </a:xfrm>
          <a:prstGeom prst="rect">
            <a:avLst/>
          </a:prstGeom>
          <a:solidFill>
            <a:schemeClr val="accent6">
              <a:lumMod val="60000"/>
              <a:lumOff val="40000"/>
            </a:schemeClr>
          </a:solidFill>
        </p:spPr>
        <p:txBody>
          <a:bodyPr wrap="none" rtlCol="0">
            <a:spAutoFit/>
          </a:bodyPr>
          <a:lstStyle/>
          <a:p>
            <a:r>
              <a:rPr lang="en-US" dirty="0"/>
              <a:t>Charge #2</a:t>
            </a:r>
          </a:p>
        </p:txBody>
      </p:sp>
    </p:spTree>
    <p:extLst>
      <p:ext uri="{BB962C8B-B14F-4D97-AF65-F5344CB8AC3E}">
        <p14:creationId xmlns:p14="http://schemas.microsoft.com/office/powerpoint/2010/main" val="12800221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748AC-7663-4079-956A-7949F4E19D19}"/>
              </a:ext>
            </a:extLst>
          </p:cNvPr>
          <p:cNvSpPr>
            <a:spLocks noGrp="1"/>
          </p:cNvSpPr>
          <p:nvPr>
            <p:ph type="title"/>
          </p:nvPr>
        </p:nvSpPr>
        <p:spPr/>
        <p:txBody>
          <a:bodyPr/>
          <a:lstStyle/>
          <a:p>
            <a:r>
              <a:rPr lang="en-US" dirty="0"/>
              <a:t>WBS 302.2.05 Estimate at Completion</a:t>
            </a:r>
          </a:p>
        </p:txBody>
      </p:sp>
      <p:sp>
        <p:nvSpPr>
          <p:cNvPr id="3" name="Content Placeholder 2">
            <a:extLst>
              <a:ext uri="{FF2B5EF4-FFF2-40B4-BE49-F238E27FC236}">
                <a16:creationId xmlns:a16="http://schemas.microsoft.com/office/drawing/2014/main" id="{70FE0294-85B6-4C63-9029-8ABBCE0D82FC}"/>
              </a:ext>
            </a:extLst>
          </p:cNvPr>
          <p:cNvSpPr>
            <a:spLocks noGrp="1"/>
          </p:cNvSpPr>
          <p:nvPr>
            <p:ph idx="1"/>
          </p:nvPr>
        </p:nvSpPr>
        <p:spPr>
          <a:xfrm>
            <a:off x="612000" y="2492896"/>
            <a:ext cx="7920000" cy="3633267"/>
          </a:xfrm>
        </p:spPr>
        <p:txBody>
          <a:bodyPr/>
          <a:lstStyle/>
          <a:p>
            <a:r>
              <a:rPr lang="en-US" dirty="0"/>
              <a:t>VAC due to failed coils</a:t>
            </a:r>
          </a:p>
          <a:p>
            <a:pPr lvl="1"/>
            <a:r>
              <a:rPr lang="en-US" dirty="0"/>
              <a:t>Added $1.2M manual adjustment to EAC for rejected and/or quarantined coils to date.</a:t>
            </a:r>
          </a:p>
        </p:txBody>
      </p:sp>
      <p:sp>
        <p:nvSpPr>
          <p:cNvPr id="4" name="Slide Number Placeholder 3">
            <a:extLst>
              <a:ext uri="{FF2B5EF4-FFF2-40B4-BE49-F238E27FC236}">
                <a16:creationId xmlns:a16="http://schemas.microsoft.com/office/drawing/2014/main" id="{70260010-F931-4658-8DF7-9CCDBD35DA64}"/>
              </a:ext>
            </a:extLst>
          </p:cNvPr>
          <p:cNvSpPr>
            <a:spLocks noGrp="1"/>
          </p:cNvSpPr>
          <p:nvPr>
            <p:ph type="sldNum" sz="quarter" idx="12"/>
          </p:nvPr>
        </p:nvSpPr>
        <p:spPr/>
        <p:txBody>
          <a:bodyPr/>
          <a:lstStyle/>
          <a:p>
            <a:fld id="{BFDCA1C4-9514-7B4F-976F-D92F7E296653}" type="slidenum">
              <a:rPr lang="fr-FR" smtClean="0"/>
              <a:pPr/>
              <a:t>13</a:t>
            </a:fld>
            <a:endParaRPr lang="fr-FR" dirty="0"/>
          </a:p>
        </p:txBody>
      </p:sp>
      <p:sp>
        <p:nvSpPr>
          <p:cNvPr id="5" name="Footer Placeholder 4">
            <a:extLst>
              <a:ext uri="{FF2B5EF4-FFF2-40B4-BE49-F238E27FC236}">
                <a16:creationId xmlns:a16="http://schemas.microsoft.com/office/drawing/2014/main" id="{4EAF9B6F-1CCE-48FF-B5C3-B5DD31A83B99}"/>
              </a:ext>
            </a:extLst>
          </p:cNvPr>
          <p:cNvSpPr>
            <a:spLocks noGrp="1"/>
          </p:cNvSpPr>
          <p:nvPr>
            <p:ph type="ftr" sz="quarter" idx="3"/>
          </p:nvPr>
        </p:nvSpPr>
        <p:spPr/>
        <p:txBody>
          <a:bodyPr/>
          <a:lstStyle/>
          <a:p>
            <a:r>
              <a:rPr lang="en-US"/>
              <a:t>HL-LHC AUP IPR DOE/SC Review– Jan 14-16, 2020</a:t>
            </a:r>
            <a:endParaRPr lang="en-GB" dirty="0"/>
          </a:p>
        </p:txBody>
      </p:sp>
      <p:pic>
        <p:nvPicPr>
          <p:cNvPr id="6" name="Picture 5">
            <a:extLst>
              <a:ext uri="{FF2B5EF4-FFF2-40B4-BE49-F238E27FC236}">
                <a16:creationId xmlns:a16="http://schemas.microsoft.com/office/drawing/2014/main" id="{B016E428-B692-441D-BEAB-27013E6092A3}"/>
              </a:ext>
            </a:extLst>
          </p:cNvPr>
          <p:cNvPicPr>
            <a:picLocks noChangeAspect="1"/>
          </p:cNvPicPr>
          <p:nvPr/>
        </p:nvPicPr>
        <p:blipFill>
          <a:blip r:embed="rId2"/>
          <a:stretch>
            <a:fillRect/>
          </a:stretch>
        </p:blipFill>
        <p:spPr>
          <a:xfrm>
            <a:off x="2261827" y="1243038"/>
            <a:ext cx="4620345" cy="1033834"/>
          </a:xfrm>
          <a:prstGeom prst="rect">
            <a:avLst/>
          </a:prstGeom>
        </p:spPr>
      </p:pic>
      <p:sp>
        <p:nvSpPr>
          <p:cNvPr id="7" name="TextBox 6">
            <a:extLst>
              <a:ext uri="{FF2B5EF4-FFF2-40B4-BE49-F238E27FC236}">
                <a16:creationId xmlns:a16="http://schemas.microsoft.com/office/drawing/2014/main" id="{BC37B317-AB25-4199-9956-E308A93925F2}"/>
              </a:ext>
            </a:extLst>
          </p:cNvPr>
          <p:cNvSpPr txBox="1"/>
          <p:nvPr/>
        </p:nvSpPr>
        <p:spPr>
          <a:xfrm>
            <a:off x="7784916" y="79506"/>
            <a:ext cx="1261884" cy="369332"/>
          </a:xfrm>
          <a:prstGeom prst="rect">
            <a:avLst/>
          </a:prstGeom>
          <a:solidFill>
            <a:schemeClr val="accent6">
              <a:lumMod val="60000"/>
              <a:lumOff val="40000"/>
            </a:schemeClr>
          </a:solidFill>
        </p:spPr>
        <p:txBody>
          <a:bodyPr wrap="none" rtlCol="0">
            <a:spAutoFit/>
          </a:bodyPr>
          <a:lstStyle/>
          <a:p>
            <a:r>
              <a:rPr lang="en-US" dirty="0"/>
              <a:t>Charge #2</a:t>
            </a:r>
          </a:p>
        </p:txBody>
      </p:sp>
    </p:spTree>
    <p:extLst>
      <p:ext uri="{BB962C8B-B14F-4D97-AF65-F5344CB8AC3E}">
        <p14:creationId xmlns:p14="http://schemas.microsoft.com/office/powerpoint/2010/main" val="34237301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10936-2D93-4068-B290-7C2A0C92A794}"/>
              </a:ext>
            </a:extLst>
          </p:cNvPr>
          <p:cNvSpPr>
            <a:spLocks noGrp="1"/>
          </p:cNvSpPr>
          <p:nvPr>
            <p:ph type="title"/>
          </p:nvPr>
        </p:nvSpPr>
        <p:spPr/>
        <p:txBody>
          <a:bodyPr/>
          <a:lstStyle/>
          <a:p>
            <a:r>
              <a:rPr lang="en-US" dirty="0"/>
              <a:t>Risk Assessment</a:t>
            </a:r>
          </a:p>
        </p:txBody>
      </p:sp>
      <p:sp>
        <p:nvSpPr>
          <p:cNvPr id="4" name="Slide Number Placeholder 3">
            <a:extLst>
              <a:ext uri="{FF2B5EF4-FFF2-40B4-BE49-F238E27FC236}">
                <a16:creationId xmlns:a16="http://schemas.microsoft.com/office/drawing/2014/main" id="{A58DA7FD-BB73-4E5D-B9F3-175B35DA9F7F}"/>
              </a:ext>
            </a:extLst>
          </p:cNvPr>
          <p:cNvSpPr>
            <a:spLocks noGrp="1"/>
          </p:cNvSpPr>
          <p:nvPr>
            <p:ph type="sldNum" sz="quarter" idx="12"/>
          </p:nvPr>
        </p:nvSpPr>
        <p:spPr/>
        <p:txBody>
          <a:bodyPr/>
          <a:lstStyle/>
          <a:p>
            <a:fld id="{BFDCA1C4-9514-7B4F-976F-D92F7E296653}" type="slidenum">
              <a:rPr lang="fr-FR" smtClean="0"/>
              <a:pPr/>
              <a:t>14</a:t>
            </a:fld>
            <a:endParaRPr lang="fr-FR" dirty="0"/>
          </a:p>
        </p:txBody>
      </p:sp>
      <p:sp>
        <p:nvSpPr>
          <p:cNvPr id="5" name="Footer Placeholder 4">
            <a:extLst>
              <a:ext uri="{FF2B5EF4-FFF2-40B4-BE49-F238E27FC236}">
                <a16:creationId xmlns:a16="http://schemas.microsoft.com/office/drawing/2014/main" id="{7F185207-E451-4A98-A5EE-8509311EF672}"/>
              </a:ext>
            </a:extLst>
          </p:cNvPr>
          <p:cNvSpPr>
            <a:spLocks noGrp="1"/>
          </p:cNvSpPr>
          <p:nvPr>
            <p:ph type="ftr" sz="quarter" idx="3"/>
          </p:nvPr>
        </p:nvSpPr>
        <p:spPr/>
        <p:txBody>
          <a:bodyPr/>
          <a:lstStyle/>
          <a:p>
            <a:r>
              <a:rPr lang="en-US"/>
              <a:t>HL-LHC AUP IPR DOE/SC Review– Jan 14-16, 2020</a:t>
            </a:r>
            <a:endParaRPr lang="en-GB" dirty="0"/>
          </a:p>
        </p:txBody>
      </p:sp>
      <p:graphicFrame>
        <p:nvGraphicFramePr>
          <p:cNvPr id="7" name="Content Placeholder 5">
            <a:extLst>
              <a:ext uri="{FF2B5EF4-FFF2-40B4-BE49-F238E27FC236}">
                <a16:creationId xmlns:a16="http://schemas.microsoft.com/office/drawing/2014/main" id="{F540C797-C00E-4832-99CA-C35B341E3722}"/>
              </a:ext>
            </a:extLst>
          </p:cNvPr>
          <p:cNvGraphicFramePr>
            <a:graphicFrameLocks noGrp="1"/>
          </p:cNvGraphicFramePr>
          <p:nvPr>
            <p:ph idx="1"/>
            <p:extLst>
              <p:ext uri="{D42A27DB-BD31-4B8C-83A1-F6EECF244321}">
                <p14:modId xmlns:p14="http://schemas.microsoft.com/office/powerpoint/2010/main" val="830536883"/>
              </p:ext>
            </p:extLst>
          </p:nvPr>
        </p:nvGraphicFramePr>
        <p:xfrm>
          <a:off x="899812" y="1124744"/>
          <a:ext cx="7344376" cy="3211626"/>
        </p:xfrm>
        <a:graphic>
          <a:graphicData uri="http://schemas.openxmlformats.org/drawingml/2006/table">
            <a:tbl>
              <a:tblPr>
                <a:tableStyleId>{5C22544A-7EE6-4342-B048-85BDC9FD1C3A}</a:tableStyleId>
              </a:tblPr>
              <a:tblGrid>
                <a:gridCol w="2311179">
                  <a:extLst>
                    <a:ext uri="{9D8B030D-6E8A-4147-A177-3AD203B41FA5}">
                      <a16:colId xmlns:a16="http://schemas.microsoft.com/office/drawing/2014/main" val="1430786844"/>
                    </a:ext>
                  </a:extLst>
                </a:gridCol>
                <a:gridCol w="3504046">
                  <a:extLst>
                    <a:ext uri="{9D8B030D-6E8A-4147-A177-3AD203B41FA5}">
                      <a16:colId xmlns:a16="http://schemas.microsoft.com/office/drawing/2014/main" val="1243351937"/>
                    </a:ext>
                  </a:extLst>
                </a:gridCol>
                <a:gridCol w="1529151">
                  <a:extLst>
                    <a:ext uri="{9D8B030D-6E8A-4147-A177-3AD203B41FA5}">
                      <a16:colId xmlns:a16="http://schemas.microsoft.com/office/drawing/2014/main" val="1005270737"/>
                    </a:ext>
                  </a:extLst>
                </a:gridCol>
              </a:tblGrid>
              <a:tr h="535271">
                <a:tc>
                  <a:txBody>
                    <a:bodyPr/>
                    <a:lstStyle/>
                    <a:p>
                      <a:pPr algn="ctr" fontAlgn="ctr"/>
                      <a:r>
                        <a:rPr lang="en-US" sz="1400" b="1" u="none" strike="noStrike" dirty="0">
                          <a:effectLst/>
                        </a:rPr>
                        <a:t>ID Threats</a:t>
                      </a:r>
                    </a:p>
                  </a:txBody>
                  <a:tcPr marL="7620" marR="7620" marT="7620" marB="0" anchor="ctr">
                    <a:solidFill>
                      <a:schemeClr val="accent1"/>
                    </a:solidFill>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en-US" sz="1400" b="1" u="none" strike="noStrike" dirty="0">
                          <a:effectLst/>
                        </a:rPr>
                        <a:t>Title</a:t>
                      </a:r>
                      <a:endParaRPr lang="en-US" sz="1400" b="1" i="0" u="none" strike="noStrike" dirty="0">
                        <a:solidFill>
                          <a:srgbClr val="000000"/>
                        </a:solidFill>
                        <a:effectLst/>
                        <a:latin typeface="Calibri" panose="020F0502020204030204" pitchFamily="34" charset="0"/>
                      </a:endParaRPr>
                    </a:p>
                  </a:txBody>
                  <a:tcPr marL="7620" marR="7620" marT="7620" marB="0" anchor="ctr">
                    <a:solidFill>
                      <a:schemeClr val="accent1"/>
                    </a:solidFill>
                  </a:tcPr>
                </a:tc>
                <a:tc>
                  <a:txBody>
                    <a:bodyPr/>
                    <a:lstStyle/>
                    <a:p>
                      <a:pPr algn="ctr" fontAlgn="ctr"/>
                      <a:r>
                        <a:rPr lang="en-US" sz="1400" b="1" u="none" strike="noStrike" dirty="0">
                          <a:effectLst/>
                        </a:rPr>
                        <a:t>Risk Rank</a:t>
                      </a:r>
                      <a:endParaRPr lang="en-US" sz="1400" b="1" i="0" u="none" strike="noStrike" dirty="0">
                        <a:solidFill>
                          <a:srgbClr val="000000"/>
                        </a:solidFill>
                        <a:effectLst/>
                        <a:latin typeface="Calibri" panose="020F0502020204030204" pitchFamily="34" charset="0"/>
                      </a:endParaRPr>
                    </a:p>
                  </a:txBody>
                  <a:tcPr marL="7620" marR="7620" marT="7620" marB="0" anchor="ctr">
                    <a:solidFill>
                      <a:schemeClr val="accent1"/>
                    </a:solidFill>
                  </a:tcPr>
                </a:tc>
                <a:extLst>
                  <a:ext uri="{0D108BD9-81ED-4DB2-BD59-A6C34878D82A}">
                    <a16:rowId xmlns:a16="http://schemas.microsoft.com/office/drawing/2014/main" val="860142435"/>
                  </a:ext>
                </a:extLst>
              </a:tr>
              <a:tr h="535271">
                <a:tc>
                  <a:txBody>
                    <a:bodyPr/>
                    <a:lstStyle/>
                    <a:p>
                      <a:pPr algn="ctr" fontAlgn="ctr"/>
                      <a:r>
                        <a:rPr lang="en-US" sz="1400" u="none" strike="noStrike" dirty="0">
                          <a:solidFill>
                            <a:schemeClr val="tx1"/>
                          </a:solidFill>
                          <a:effectLst/>
                        </a:rPr>
                        <a:t>RT-302-2-05-001</a:t>
                      </a:r>
                      <a:endParaRPr lang="en-US" sz="1400" b="0" i="0" u="none" strike="noStrike" dirty="0">
                        <a:solidFill>
                          <a:schemeClr val="tx1"/>
                        </a:solidFill>
                        <a:effectLst/>
                        <a:latin typeface="Calibri" panose="020F0502020204030204" pitchFamily="34" charset="0"/>
                      </a:endParaRPr>
                    </a:p>
                  </a:txBody>
                  <a:tcPr marL="7620" marR="7620" marT="7620" marB="0" anchor="ctr"/>
                </a:tc>
                <a:tc>
                  <a:txBody>
                    <a:bodyPr/>
                    <a:lstStyle/>
                    <a:p>
                      <a:pPr algn="l" fontAlgn="ctr"/>
                      <a:r>
                        <a:rPr lang="en-US" sz="1400" u="none" strike="noStrike" dirty="0">
                          <a:solidFill>
                            <a:schemeClr val="tx1"/>
                          </a:solidFill>
                          <a:effectLst/>
                        </a:rPr>
                        <a:t>FNAL Winding Machine Failure</a:t>
                      </a:r>
                      <a:r>
                        <a:rPr lang="en-US" sz="1400" b="0" i="0" u="none" strike="noStrike" dirty="0">
                          <a:solidFill>
                            <a:schemeClr val="tx1"/>
                          </a:solidFill>
                          <a:effectLst/>
                          <a:latin typeface="Calibri" panose="020F0502020204030204" pitchFamily="34" charset="0"/>
                        </a:rPr>
                        <a:t> (MTBF 3 </a:t>
                      </a:r>
                      <a:r>
                        <a:rPr lang="en-US" sz="1400" b="0" i="0" u="none" strike="noStrike" dirty="0" err="1">
                          <a:solidFill>
                            <a:schemeClr val="tx1"/>
                          </a:solidFill>
                          <a:effectLst/>
                          <a:latin typeface="Calibri" panose="020F0502020204030204" pitchFamily="34" charset="0"/>
                        </a:rPr>
                        <a:t>yrs</a:t>
                      </a:r>
                      <a:r>
                        <a:rPr lang="en-US" sz="1400" b="0" i="0" u="none" strike="noStrike" dirty="0">
                          <a:solidFill>
                            <a:schemeClr val="tx1"/>
                          </a:solidFill>
                          <a:effectLst/>
                          <a:latin typeface="Calibri" panose="020F0502020204030204" pitchFamily="34" charset="0"/>
                        </a:rPr>
                        <a:t>)</a:t>
                      </a:r>
                      <a:endParaRPr lang="en-US" sz="1400" u="none" strike="noStrike" dirty="0">
                        <a:solidFill>
                          <a:schemeClr val="tx1"/>
                        </a:solidFill>
                        <a:effectLst/>
                      </a:endParaRPr>
                    </a:p>
                  </a:txBody>
                  <a:tcPr marL="7620" marR="7620" marT="7620" marB="0" anchor="ctr"/>
                </a:tc>
                <a:tc>
                  <a:txBody>
                    <a:bodyPr/>
                    <a:lstStyle/>
                    <a:p>
                      <a:pPr algn="ctr" fontAlgn="ctr"/>
                      <a:r>
                        <a:rPr lang="en-US" sz="1400" u="none" strike="noStrike" dirty="0">
                          <a:solidFill>
                            <a:schemeClr val="tx1"/>
                          </a:solidFill>
                          <a:effectLst/>
                        </a:rPr>
                        <a:t>Medium</a:t>
                      </a:r>
                      <a:endParaRPr lang="en-US" sz="1400" b="0" i="0" u="none" strike="noStrike" dirty="0">
                        <a:solidFill>
                          <a:schemeClr val="tx1"/>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2279876376"/>
                  </a:ext>
                </a:extLst>
              </a:tr>
              <a:tr h="535271">
                <a:tc>
                  <a:txBody>
                    <a:bodyPr/>
                    <a:lstStyle/>
                    <a:p>
                      <a:pPr algn="ctr" fontAlgn="ctr"/>
                      <a:r>
                        <a:rPr lang="en-US" sz="1400" u="none" strike="noStrike" dirty="0">
                          <a:solidFill>
                            <a:schemeClr val="tx1"/>
                          </a:solidFill>
                          <a:effectLst/>
                        </a:rPr>
                        <a:t>RT-302-2-05-002</a:t>
                      </a:r>
                      <a:endParaRPr lang="en-US" sz="1400" b="0" i="0" u="none" strike="noStrike" dirty="0">
                        <a:solidFill>
                          <a:schemeClr val="tx1"/>
                        </a:solidFill>
                        <a:effectLst/>
                        <a:latin typeface="Calibri" panose="020F0502020204030204" pitchFamily="34" charset="0"/>
                      </a:endParaRPr>
                    </a:p>
                  </a:txBody>
                  <a:tcPr marL="7620" marR="7620" marT="7620" marB="0" anchor="ctr">
                    <a:solidFill>
                      <a:schemeClr val="accent1">
                        <a:lumMod val="40000"/>
                        <a:lumOff val="60000"/>
                      </a:schemeClr>
                    </a:solidFill>
                  </a:tcPr>
                </a:tc>
                <a:tc>
                  <a:txBody>
                    <a:bodyPr/>
                    <a:lstStyle/>
                    <a:p>
                      <a:pPr algn="l" fontAlgn="ctr"/>
                      <a:r>
                        <a:rPr lang="en-US" sz="1400" u="none" strike="noStrike" dirty="0">
                          <a:solidFill>
                            <a:schemeClr val="tx1"/>
                          </a:solidFill>
                          <a:effectLst/>
                        </a:rPr>
                        <a:t>FNAL Curing Press Failure</a:t>
                      </a:r>
                      <a:endParaRPr lang="en-US" sz="1400" b="0" i="0" u="none" strike="noStrike" dirty="0">
                        <a:solidFill>
                          <a:schemeClr val="tx1"/>
                        </a:solidFill>
                        <a:effectLst/>
                        <a:latin typeface="Calibri" panose="020F0502020204030204" pitchFamily="34" charset="0"/>
                      </a:endParaRPr>
                    </a:p>
                  </a:txBody>
                  <a:tcPr marL="7620" marR="7620" marT="7620" marB="0" anchor="ctr">
                    <a:solidFill>
                      <a:schemeClr val="accent1">
                        <a:lumMod val="40000"/>
                        <a:lumOff val="60000"/>
                      </a:schemeClr>
                    </a:solidFill>
                  </a:tcPr>
                </a:tc>
                <a:tc>
                  <a:txBody>
                    <a:bodyPr/>
                    <a:lstStyle/>
                    <a:p>
                      <a:pPr algn="ctr" fontAlgn="ctr"/>
                      <a:r>
                        <a:rPr lang="en-US" sz="1400" u="none" strike="noStrike" dirty="0">
                          <a:solidFill>
                            <a:schemeClr val="tx1"/>
                          </a:solidFill>
                          <a:effectLst/>
                        </a:rPr>
                        <a:t>Medium</a:t>
                      </a:r>
                      <a:endParaRPr lang="en-US" sz="1400" b="0" i="0" u="none" strike="noStrike" dirty="0">
                        <a:solidFill>
                          <a:schemeClr val="tx1"/>
                        </a:solidFill>
                        <a:effectLst/>
                        <a:latin typeface="Calibri" panose="020F0502020204030204" pitchFamily="34" charset="0"/>
                      </a:endParaRPr>
                    </a:p>
                  </a:txBody>
                  <a:tcPr marL="7620" marR="7620" marT="7620" marB="0" anchor="ctr">
                    <a:solidFill>
                      <a:schemeClr val="accent1">
                        <a:lumMod val="40000"/>
                        <a:lumOff val="60000"/>
                      </a:schemeClr>
                    </a:solidFill>
                  </a:tcPr>
                </a:tc>
                <a:extLst>
                  <a:ext uri="{0D108BD9-81ED-4DB2-BD59-A6C34878D82A}">
                    <a16:rowId xmlns:a16="http://schemas.microsoft.com/office/drawing/2014/main" val="3116375241"/>
                  </a:ext>
                </a:extLst>
              </a:tr>
              <a:tr h="535271">
                <a:tc>
                  <a:txBody>
                    <a:bodyPr/>
                    <a:lstStyle/>
                    <a:p>
                      <a:pPr algn="ctr" fontAlgn="ctr"/>
                      <a:r>
                        <a:rPr lang="en-US" sz="1400" u="none" strike="noStrike" dirty="0">
                          <a:solidFill>
                            <a:schemeClr val="tx1"/>
                          </a:solidFill>
                          <a:effectLst/>
                        </a:rPr>
                        <a:t>RT-302-2-05-003</a:t>
                      </a:r>
                      <a:endParaRPr lang="en-US" sz="1400" b="0" i="0" u="none" strike="noStrike" dirty="0">
                        <a:solidFill>
                          <a:schemeClr val="tx1"/>
                        </a:solidFill>
                        <a:effectLst/>
                        <a:latin typeface="Calibri" panose="020F0502020204030204" pitchFamily="34" charset="0"/>
                      </a:endParaRPr>
                    </a:p>
                  </a:txBody>
                  <a:tcPr marL="7620" marR="7620" marT="7620" marB="0" anchor="ctr"/>
                </a:tc>
                <a:tc>
                  <a:txBody>
                    <a:bodyPr/>
                    <a:lstStyle/>
                    <a:p>
                      <a:pPr algn="l" fontAlgn="ctr"/>
                      <a:r>
                        <a:rPr lang="en-US" sz="1400" u="none" strike="noStrike" dirty="0">
                          <a:solidFill>
                            <a:schemeClr val="tx1"/>
                          </a:solidFill>
                          <a:effectLst/>
                        </a:rPr>
                        <a:t>FNAL Reaction Oven Failure</a:t>
                      </a:r>
                      <a:r>
                        <a:rPr lang="en-US" sz="1400" b="0" i="0" u="none" strike="noStrike" dirty="0">
                          <a:solidFill>
                            <a:schemeClr val="tx1"/>
                          </a:solidFill>
                          <a:effectLst/>
                          <a:latin typeface="Calibri" panose="020F0502020204030204" pitchFamily="34" charset="0"/>
                        </a:rPr>
                        <a:t> (MTBF 3 </a:t>
                      </a:r>
                      <a:r>
                        <a:rPr lang="en-US" sz="1400" b="0" i="0" u="none" strike="noStrike" dirty="0" err="1">
                          <a:solidFill>
                            <a:schemeClr val="tx1"/>
                          </a:solidFill>
                          <a:effectLst/>
                          <a:latin typeface="Calibri" panose="020F0502020204030204" pitchFamily="34" charset="0"/>
                        </a:rPr>
                        <a:t>yrs</a:t>
                      </a:r>
                      <a:r>
                        <a:rPr lang="en-US" sz="1400" b="0" i="0" u="none" strike="noStrike" dirty="0">
                          <a:solidFill>
                            <a:schemeClr val="tx1"/>
                          </a:solidFill>
                          <a:effectLst/>
                          <a:latin typeface="Calibri" panose="020F0502020204030204" pitchFamily="34" charset="0"/>
                        </a:rPr>
                        <a:t>)</a:t>
                      </a:r>
                    </a:p>
                  </a:txBody>
                  <a:tcPr marL="7620" marR="7620" marT="7620" marB="0" anchor="ctr"/>
                </a:tc>
                <a:tc>
                  <a:txBody>
                    <a:bodyPr/>
                    <a:lstStyle/>
                    <a:p>
                      <a:pPr algn="ctr" fontAlgn="ctr"/>
                      <a:r>
                        <a:rPr lang="en-US" sz="1400" u="none" strike="noStrike">
                          <a:solidFill>
                            <a:schemeClr val="tx1"/>
                          </a:solidFill>
                          <a:effectLst/>
                        </a:rPr>
                        <a:t>Medium</a:t>
                      </a:r>
                      <a:endParaRPr lang="en-US" sz="1400" b="0" i="0" u="none" strike="noStrike">
                        <a:solidFill>
                          <a:schemeClr val="tx1"/>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2626933538"/>
                  </a:ext>
                </a:extLst>
              </a:tr>
              <a:tr h="535271">
                <a:tc>
                  <a:txBody>
                    <a:bodyPr/>
                    <a:lstStyle/>
                    <a:p>
                      <a:pPr algn="ctr" fontAlgn="ctr"/>
                      <a:r>
                        <a:rPr lang="en-US" sz="1400" u="none" strike="noStrike" dirty="0">
                          <a:solidFill>
                            <a:schemeClr val="tx1"/>
                          </a:solidFill>
                          <a:effectLst/>
                        </a:rPr>
                        <a:t>RT-302-2-05-004</a:t>
                      </a:r>
                      <a:endParaRPr lang="en-US" sz="1400" b="0" i="0" u="none" strike="noStrike" dirty="0">
                        <a:solidFill>
                          <a:schemeClr val="tx1"/>
                        </a:solidFill>
                        <a:effectLst/>
                        <a:latin typeface="Calibri" panose="020F0502020204030204" pitchFamily="34" charset="0"/>
                      </a:endParaRPr>
                    </a:p>
                  </a:txBody>
                  <a:tcPr marL="7620" marR="7620" marT="7620" marB="0" anchor="ctr">
                    <a:solidFill>
                      <a:schemeClr val="accent1">
                        <a:lumMod val="40000"/>
                        <a:lumOff val="60000"/>
                      </a:schemeClr>
                    </a:solidFill>
                  </a:tcPr>
                </a:tc>
                <a:tc>
                  <a:txBody>
                    <a:bodyPr/>
                    <a:lstStyle/>
                    <a:p>
                      <a:pPr algn="l" fontAlgn="ctr"/>
                      <a:r>
                        <a:rPr lang="en-US" sz="1400" u="none" strike="noStrike" dirty="0">
                          <a:solidFill>
                            <a:schemeClr val="tx1"/>
                          </a:solidFill>
                          <a:effectLst/>
                        </a:rPr>
                        <a:t>FNAL Impregnation Station Failure</a:t>
                      </a:r>
                      <a:endParaRPr lang="en-US" sz="1400" b="0" i="0" u="none" strike="noStrike" dirty="0">
                        <a:solidFill>
                          <a:schemeClr val="tx1"/>
                        </a:solidFill>
                        <a:effectLst/>
                        <a:latin typeface="Calibri" panose="020F0502020204030204" pitchFamily="34" charset="0"/>
                      </a:endParaRPr>
                    </a:p>
                  </a:txBody>
                  <a:tcPr marL="7620" marR="7620" marT="7620" marB="0" anchor="ctr">
                    <a:solidFill>
                      <a:schemeClr val="accent1">
                        <a:lumMod val="40000"/>
                        <a:lumOff val="60000"/>
                      </a:schemeClr>
                    </a:solidFill>
                  </a:tcPr>
                </a:tc>
                <a:tc>
                  <a:txBody>
                    <a:bodyPr/>
                    <a:lstStyle/>
                    <a:p>
                      <a:pPr algn="ctr" fontAlgn="ctr"/>
                      <a:r>
                        <a:rPr lang="en-US" sz="1400" u="none" strike="noStrike" dirty="0">
                          <a:solidFill>
                            <a:schemeClr val="tx1"/>
                          </a:solidFill>
                          <a:effectLst/>
                        </a:rPr>
                        <a:t>Medium</a:t>
                      </a:r>
                      <a:endParaRPr lang="en-US" sz="1400" b="0" i="0" u="none" strike="noStrike" dirty="0">
                        <a:solidFill>
                          <a:schemeClr val="tx1"/>
                        </a:solidFill>
                        <a:effectLst/>
                        <a:latin typeface="Calibri" panose="020F0502020204030204" pitchFamily="34" charset="0"/>
                      </a:endParaRPr>
                    </a:p>
                  </a:txBody>
                  <a:tcPr marL="7620" marR="7620" marT="7620" marB="0" anchor="ctr">
                    <a:solidFill>
                      <a:schemeClr val="accent1">
                        <a:lumMod val="40000"/>
                        <a:lumOff val="60000"/>
                      </a:schemeClr>
                    </a:solidFill>
                  </a:tcPr>
                </a:tc>
                <a:extLst>
                  <a:ext uri="{0D108BD9-81ED-4DB2-BD59-A6C34878D82A}">
                    <a16:rowId xmlns:a16="http://schemas.microsoft.com/office/drawing/2014/main" val="3870142983"/>
                  </a:ext>
                </a:extLst>
              </a:tr>
              <a:tr h="535271">
                <a:tc>
                  <a:txBody>
                    <a:bodyPr/>
                    <a:lstStyle/>
                    <a:p>
                      <a:pPr algn="ctr" fontAlgn="ctr"/>
                      <a:r>
                        <a:rPr lang="en-US" sz="1400" u="none" strike="noStrike" dirty="0">
                          <a:solidFill>
                            <a:schemeClr val="tx1"/>
                          </a:solidFill>
                          <a:effectLst/>
                        </a:rPr>
                        <a:t>RT-302-2-05-005</a:t>
                      </a:r>
                      <a:endParaRPr lang="en-US" sz="1400" b="0" i="0" u="none" strike="noStrike" dirty="0">
                        <a:solidFill>
                          <a:schemeClr val="tx1"/>
                        </a:solidFill>
                        <a:effectLst/>
                        <a:latin typeface="Calibri" panose="020F0502020204030204" pitchFamily="34" charset="0"/>
                      </a:endParaRPr>
                    </a:p>
                  </a:txBody>
                  <a:tcPr marL="7620" marR="7620" marT="7620" marB="0" anchor="ctr"/>
                </a:tc>
                <a:tc>
                  <a:txBody>
                    <a:bodyPr/>
                    <a:lstStyle/>
                    <a:p>
                      <a:pPr algn="l" fontAlgn="ctr"/>
                      <a:r>
                        <a:rPr lang="en-US" sz="1400" u="none" strike="noStrike" dirty="0">
                          <a:solidFill>
                            <a:schemeClr val="tx1"/>
                          </a:solidFill>
                          <a:effectLst/>
                        </a:rPr>
                        <a:t>FNAL Impregnation Station Availability</a:t>
                      </a:r>
                      <a:endParaRPr lang="en-US" sz="1400" b="0" i="0" u="none" strike="noStrike" dirty="0">
                        <a:solidFill>
                          <a:schemeClr val="tx1"/>
                        </a:solidFill>
                        <a:effectLst/>
                        <a:latin typeface="Calibri" panose="020F0502020204030204" pitchFamily="34" charset="0"/>
                      </a:endParaRPr>
                    </a:p>
                  </a:txBody>
                  <a:tcPr marL="7620" marR="7620" marT="7620" marB="0" anchor="ctr"/>
                </a:tc>
                <a:tc>
                  <a:txBody>
                    <a:bodyPr/>
                    <a:lstStyle/>
                    <a:p>
                      <a:pPr algn="ctr" fontAlgn="ctr"/>
                      <a:r>
                        <a:rPr lang="en-US" sz="1400" u="none" strike="noStrike" dirty="0">
                          <a:solidFill>
                            <a:schemeClr val="tx1"/>
                          </a:solidFill>
                          <a:effectLst/>
                        </a:rPr>
                        <a:t>Low</a:t>
                      </a:r>
                      <a:endParaRPr lang="en-US" sz="1400" b="0" i="0" u="none" strike="noStrike" dirty="0">
                        <a:solidFill>
                          <a:schemeClr val="tx1"/>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3222069256"/>
                  </a:ext>
                </a:extLst>
              </a:tr>
            </a:tbl>
          </a:graphicData>
        </a:graphic>
      </p:graphicFrame>
      <p:sp>
        <p:nvSpPr>
          <p:cNvPr id="10" name="TextBox 9">
            <a:extLst>
              <a:ext uri="{FF2B5EF4-FFF2-40B4-BE49-F238E27FC236}">
                <a16:creationId xmlns:a16="http://schemas.microsoft.com/office/drawing/2014/main" id="{E18D105E-89C0-462B-9D6F-1FC11BB7D8C0}"/>
              </a:ext>
            </a:extLst>
          </p:cNvPr>
          <p:cNvSpPr txBox="1"/>
          <p:nvPr/>
        </p:nvSpPr>
        <p:spPr>
          <a:xfrm>
            <a:off x="7784916" y="79506"/>
            <a:ext cx="1261884" cy="369332"/>
          </a:xfrm>
          <a:prstGeom prst="rect">
            <a:avLst/>
          </a:prstGeom>
          <a:solidFill>
            <a:schemeClr val="accent6">
              <a:lumMod val="60000"/>
              <a:lumOff val="40000"/>
            </a:schemeClr>
          </a:solidFill>
        </p:spPr>
        <p:txBody>
          <a:bodyPr wrap="none" rtlCol="0">
            <a:spAutoFit/>
          </a:bodyPr>
          <a:lstStyle/>
          <a:p>
            <a:r>
              <a:rPr lang="en-US" dirty="0"/>
              <a:t>Charge #6</a:t>
            </a:r>
          </a:p>
        </p:txBody>
      </p:sp>
      <p:sp>
        <p:nvSpPr>
          <p:cNvPr id="11" name="Content Placeholder 2">
            <a:extLst>
              <a:ext uri="{FF2B5EF4-FFF2-40B4-BE49-F238E27FC236}">
                <a16:creationId xmlns:a16="http://schemas.microsoft.com/office/drawing/2014/main" id="{166B7691-E230-454C-ACA1-3B7DCB2DA035}"/>
              </a:ext>
            </a:extLst>
          </p:cNvPr>
          <p:cNvSpPr txBox="1">
            <a:spLocks/>
          </p:cNvSpPr>
          <p:nvPr/>
        </p:nvSpPr>
        <p:spPr>
          <a:xfrm>
            <a:off x="863270" y="4462882"/>
            <a:ext cx="8280730" cy="1999166"/>
          </a:xfrm>
          <a:prstGeom prst="rect">
            <a:avLst/>
          </a:prstGeom>
        </p:spPr>
        <p:txBody>
          <a:bodyPr vert="horz" lIns="0" tIns="0" rIns="0" bIns="0" rtlCol="0">
            <a:normAutofit/>
          </a:bodyPr>
          <a:lstStyle>
            <a:lvl1pPr marL="342900" indent="-342900" algn="l" defTabSz="457200" rtl="0" eaLnBrk="1" latinLnBrk="0" hangingPunct="1">
              <a:spcBef>
                <a:spcPct val="20000"/>
              </a:spcBef>
              <a:buClr>
                <a:schemeClr val="accent6"/>
              </a:buClr>
              <a:buFont typeface="Wingdings" charset="2"/>
              <a:buChar char="§"/>
              <a:defRPr sz="2800" kern="1200">
                <a:solidFill>
                  <a:schemeClr val="accent5"/>
                </a:solidFill>
                <a:latin typeface="+mn-lt"/>
                <a:ea typeface="+mn-ea"/>
                <a:cs typeface="+mn-cs"/>
              </a:defRPr>
            </a:lvl1pPr>
            <a:lvl2pPr marL="742950" indent="-285750" algn="l" defTabSz="457200" rtl="0" eaLnBrk="1" latinLnBrk="0" hangingPunct="1">
              <a:spcBef>
                <a:spcPct val="20000"/>
              </a:spcBef>
              <a:buClr>
                <a:schemeClr val="accent6"/>
              </a:buClr>
              <a:buFont typeface="Wingdings" charset="2"/>
              <a:buChar char="§"/>
              <a:defRPr sz="2400" kern="1200">
                <a:solidFill>
                  <a:schemeClr val="accent5"/>
                </a:solidFill>
                <a:latin typeface="+mn-lt"/>
                <a:ea typeface="+mn-ea"/>
                <a:cs typeface="+mn-cs"/>
              </a:defRPr>
            </a:lvl2pPr>
            <a:lvl3pPr marL="1143000" indent="-228600" algn="l" defTabSz="457200" rtl="0" eaLnBrk="1" latinLnBrk="0" hangingPunct="1">
              <a:spcBef>
                <a:spcPct val="20000"/>
              </a:spcBef>
              <a:buClr>
                <a:schemeClr val="accent6"/>
              </a:buClr>
              <a:buFont typeface="Wingdings" charset="2"/>
              <a:buChar char="§"/>
              <a:defRPr sz="2000" kern="1200">
                <a:solidFill>
                  <a:schemeClr val="accent5"/>
                </a:solidFill>
                <a:latin typeface="+mn-lt"/>
                <a:ea typeface="+mn-ea"/>
                <a:cs typeface="+mn-cs"/>
              </a:defRPr>
            </a:lvl3pPr>
            <a:lvl4pPr marL="1600200" indent="-228600" algn="l" defTabSz="457200" rtl="0" eaLnBrk="1" latinLnBrk="0" hangingPunct="1">
              <a:spcBef>
                <a:spcPct val="20000"/>
              </a:spcBef>
              <a:buClr>
                <a:schemeClr val="accent6"/>
              </a:buClr>
              <a:buFont typeface="Wingdings" charset="2"/>
              <a:buChar char="§"/>
              <a:defRPr sz="1800" kern="1200">
                <a:solidFill>
                  <a:schemeClr val="accent5"/>
                </a:solidFill>
                <a:latin typeface="+mn-lt"/>
                <a:ea typeface="+mn-ea"/>
                <a:cs typeface="+mn-cs"/>
              </a:defRPr>
            </a:lvl4pPr>
            <a:lvl5pPr marL="2057400" indent="-228600" algn="l" defTabSz="457200" rtl="0" eaLnBrk="1" latinLnBrk="0" hangingPunct="1">
              <a:spcBef>
                <a:spcPct val="20000"/>
              </a:spcBef>
              <a:buClr>
                <a:schemeClr val="accent6"/>
              </a:buClr>
              <a:buFont typeface="Wingdings" charset="2"/>
              <a:buChar char="§"/>
              <a:defRPr sz="1600" kern="1200">
                <a:solidFill>
                  <a:schemeClr val="accent5"/>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dirty="0"/>
              <a:t>Coil fab risks included in risk register (US-HiLumi-doc-79).</a:t>
            </a:r>
          </a:p>
          <a:p>
            <a:pPr lvl="1"/>
            <a:r>
              <a:rPr lang="en-US" sz="1800" dirty="0"/>
              <a:t>Equipment used have critical spare components in house.</a:t>
            </a:r>
          </a:p>
          <a:p>
            <a:pPr lvl="1"/>
            <a:r>
              <a:rPr lang="en-US" sz="1800" dirty="0"/>
              <a:t>Risk of coil failure is addressed in WBS 302.2.01 (RT-302-2-01-002).</a:t>
            </a:r>
          </a:p>
          <a:p>
            <a:pPr lvl="2"/>
            <a:r>
              <a:rPr lang="en-US" sz="1600" dirty="0"/>
              <a:t>Coil production yield is assumed to be 87.5% (</a:t>
            </a:r>
            <a:r>
              <a:rPr lang="en-US" sz="1600" dirty="0" err="1"/>
              <a:t>ie</a:t>
            </a:r>
            <a:r>
              <a:rPr lang="en-US" sz="1600" dirty="0"/>
              <a:t> 1 coil out of 8 rejected).</a:t>
            </a:r>
          </a:p>
        </p:txBody>
      </p:sp>
    </p:spTree>
    <p:extLst>
      <p:ext uri="{BB962C8B-B14F-4D97-AF65-F5344CB8AC3E}">
        <p14:creationId xmlns:p14="http://schemas.microsoft.com/office/powerpoint/2010/main" val="13250180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9A430E-D08C-43BE-BE9F-118829B58958}"/>
              </a:ext>
            </a:extLst>
          </p:cNvPr>
          <p:cNvSpPr>
            <a:spLocks noGrp="1"/>
          </p:cNvSpPr>
          <p:nvPr>
            <p:ph type="title"/>
          </p:nvPr>
        </p:nvSpPr>
        <p:spPr/>
        <p:txBody>
          <a:bodyPr/>
          <a:lstStyle/>
          <a:p>
            <a:r>
              <a:rPr lang="en-US" dirty="0"/>
              <a:t>WBS 302.2.05 ES&amp;H</a:t>
            </a:r>
          </a:p>
        </p:txBody>
      </p:sp>
      <p:sp>
        <p:nvSpPr>
          <p:cNvPr id="3" name="Content Placeholder 2">
            <a:extLst>
              <a:ext uri="{FF2B5EF4-FFF2-40B4-BE49-F238E27FC236}">
                <a16:creationId xmlns:a16="http://schemas.microsoft.com/office/drawing/2014/main" id="{0C24D5FB-6A0E-4752-9E72-5A611FCA8DE3}"/>
              </a:ext>
            </a:extLst>
          </p:cNvPr>
          <p:cNvSpPr>
            <a:spLocks noGrp="1"/>
          </p:cNvSpPr>
          <p:nvPr>
            <p:ph idx="1"/>
          </p:nvPr>
        </p:nvSpPr>
        <p:spPr/>
        <p:txBody>
          <a:bodyPr>
            <a:normAutofit fontScale="85000" lnSpcReduction="10000"/>
          </a:bodyPr>
          <a:lstStyle/>
          <a:p>
            <a:r>
              <a:rPr lang="en-US" dirty="0"/>
              <a:t>All tasks are planned and performed to minimize the risk of injury to personnel and damage to equipment.</a:t>
            </a:r>
          </a:p>
          <a:p>
            <a:pPr lvl="1"/>
            <a:r>
              <a:rPr lang="en-US" dirty="0"/>
              <a:t>Regular walkthroughs of fabrication area</a:t>
            </a:r>
          </a:p>
          <a:p>
            <a:pPr lvl="1"/>
            <a:r>
              <a:rPr lang="en-US" dirty="0"/>
              <a:t>Engineers &amp; tech’s attend required ES&amp;H training courses</a:t>
            </a:r>
          </a:p>
          <a:p>
            <a:pPr lvl="1"/>
            <a:r>
              <a:rPr lang="en-US" dirty="0"/>
              <a:t>Identify hazards and use appropriate PPE.</a:t>
            </a:r>
          </a:p>
          <a:p>
            <a:r>
              <a:rPr lang="en-US" dirty="0"/>
              <a:t>Hazards include:</a:t>
            </a:r>
          </a:p>
          <a:p>
            <a:pPr lvl="1"/>
            <a:r>
              <a:rPr lang="en-US" dirty="0"/>
              <a:t>Electrical</a:t>
            </a:r>
          </a:p>
          <a:p>
            <a:pPr lvl="1"/>
            <a:r>
              <a:rPr lang="en-US" dirty="0"/>
              <a:t>Chemicals (Boron Nitride, Mold release, Epoxy, Soldering flux).</a:t>
            </a:r>
          </a:p>
          <a:p>
            <a:pPr lvl="1"/>
            <a:r>
              <a:rPr lang="en-US" dirty="0"/>
              <a:t>Hot surfaces from ovens, curing press, and soldering irons.</a:t>
            </a:r>
          </a:p>
          <a:p>
            <a:pPr lvl="1"/>
            <a:r>
              <a:rPr lang="en-US" dirty="0"/>
              <a:t>Use of overhead cranes and lifting fixtures.</a:t>
            </a:r>
          </a:p>
          <a:p>
            <a:pPr lvl="1"/>
            <a:r>
              <a:rPr lang="en-US" dirty="0"/>
              <a:t>Use of liquid argon</a:t>
            </a:r>
          </a:p>
          <a:p>
            <a:r>
              <a:rPr lang="en-US" dirty="0"/>
              <a:t>Hazard analysis</a:t>
            </a:r>
          </a:p>
          <a:p>
            <a:pPr lvl="1"/>
            <a:r>
              <a:rPr lang="en-US" dirty="0"/>
              <a:t>Hazard Analysis Form: FESHM Chapter 2060</a:t>
            </a:r>
          </a:p>
          <a:p>
            <a:pPr lvl="1"/>
            <a:r>
              <a:rPr lang="en-US" dirty="0"/>
              <a:t>AUP Hazard Analysis Report: US-HiLumi-doc-303</a:t>
            </a:r>
          </a:p>
          <a:p>
            <a:pPr lvl="1"/>
            <a:endParaRPr lang="en-US" dirty="0"/>
          </a:p>
          <a:p>
            <a:endParaRPr lang="en-US" dirty="0"/>
          </a:p>
        </p:txBody>
      </p:sp>
      <p:sp>
        <p:nvSpPr>
          <p:cNvPr id="4" name="Slide Number Placeholder 3">
            <a:extLst>
              <a:ext uri="{FF2B5EF4-FFF2-40B4-BE49-F238E27FC236}">
                <a16:creationId xmlns:a16="http://schemas.microsoft.com/office/drawing/2014/main" id="{809DC3FF-EAF1-4DE6-9891-E6A47E90A2FF}"/>
              </a:ext>
            </a:extLst>
          </p:cNvPr>
          <p:cNvSpPr>
            <a:spLocks noGrp="1"/>
          </p:cNvSpPr>
          <p:nvPr>
            <p:ph type="sldNum" sz="quarter" idx="12"/>
          </p:nvPr>
        </p:nvSpPr>
        <p:spPr/>
        <p:txBody>
          <a:bodyPr/>
          <a:lstStyle/>
          <a:p>
            <a:fld id="{BFDCA1C4-9514-7B4F-976F-D92F7E296653}" type="slidenum">
              <a:rPr lang="fr-FR" smtClean="0"/>
              <a:pPr/>
              <a:t>15</a:t>
            </a:fld>
            <a:endParaRPr lang="fr-FR" dirty="0"/>
          </a:p>
        </p:txBody>
      </p:sp>
      <p:sp>
        <p:nvSpPr>
          <p:cNvPr id="5" name="Footer Placeholder 4">
            <a:extLst>
              <a:ext uri="{FF2B5EF4-FFF2-40B4-BE49-F238E27FC236}">
                <a16:creationId xmlns:a16="http://schemas.microsoft.com/office/drawing/2014/main" id="{D1D490C0-104A-4280-BE5C-5B4BB62ED9A8}"/>
              </a:ext>
            </a:extLst>
          </p:cNvPr>
          <p:cNvSpPr>
            <a:spLocks noGrp="1"/>
          </p:cNvSpPr>
          <p:nvPr>
            <p:ph type="ftr" sz="quarter" idx="3"/>
          </p:nvPr>
        </p:nvSpPr>
        <p:spPr/>
        <p:txBody>
          <a:bodyPr/>
          <a:lstStyle/>
          <a:p>
            <a:r>
              <a:rPr lang="en-US"/>
              <a:t>HL-LHC AUP IPR DOE/SC Review– Jan 14-16, 2020</a:t>
            </a:r>
            <a:endParaRPr lang="en-GB" dirty="0"/>
          </a:p>
        </p:txBody>
      </p:sp>
      <p:sp>
        <p:nvSpPr>
          <p:cNvPr id="6" name="TextBox 5">
            <a:extLst>
              <a:ext uri="{FF2B5EF4-FFF2-40B4-BE49-F238E27FC236}">
                <a16:creationId xmlns:a16="http://schemas.microsoft.com/office/drawing/2014/main" id="{6768F6B7-E4C7-4D25-A685-BF6BA13D3004}"/>
              </a:ext>
            </a:extLst>
          </p:cNvPr>
          <p:cNvSpPr txBox="1"/>
          <p:nvPr/>
        </p:nvSpPr>
        <p:spPr>
          <a:xfrm>
            <a:off x="7784916" y="79506"/>
            <a:ext cx="1261884" cy="369332"/>
          </a:xfrm>
          <a:prstGeom prst="rect">
            <a:avLst/>
          </a:prstGeom>
          <a:solidFill>
            <a:schemeClr val="accent6">
              <a:lumMod val="60000"/>
              <a:lumOff val="40000"/>
            </a:schemeClr>
          </a:solidFill>
        </p:spPr>
        <p:txBody>
          <a:bodyPr wrap="none" rtlCol="0">
            <a:spAutoFit/>
          </a:bodyPr>
          <a:lstStyle/>
          <a:p>
            <a:r>
              <a:rPr lang="en-US" dirty="0"/>
              <a:t>Charge #5</a:t>
            </a:r>
          </a:p>
        </p:txBody>
      </p:sp>
    </p:spTree>
    <p:extLst>
      <p:ext uri="{BB962C8B-B14F-4D97-AF65-F5344CB8AC3E}">
        <p14:creationId xmlns:p14="http://schemas.microsoft.com/office/powerpoint/2010/main" val="33612000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3F72B-D3A7-4223-A348-81FD02DCA14E}"/>
              </a:ext>
            </a:extLst>
          </p:cNvPr>
          <p:cNvSpPr>
            <a:spLocks noGrp="1"/>
          </p:cNvSpPr>
          <p:nvPr>
            <p:ph type="title"/>
          </p:nvPr>
        </p:nvSpPr>
        <p:spPr/>
        <p:txBody>
          <a:bodyPr/>
          <a:lstStyle/>
          <a:p>
            <a:r>
              <a:rPr lang="en-US" dirty="0"/>
              <a:t>WBS 302.2.05 Plans for CD-3c</a:t>
            </a:r>
          </a:p>
        </p:txBody>
      </p:sp>
      <p:sp>
        <p:nvSpPr>
          <p:cNvPr id="3" name="Content Placeholder 2">
            <a:extLst>
              <a:ext uri="{FF2B5EF4-FFF2-40B4-BE49-F238E27FC236}">
                <a16:creationId xmlns:a16="http://schemas.microsoft.com/office/drawing/2014/main" id="{0E21950C-EEDA-45F2-92C7-C28F540A3709}"/>
              </a:ext>
            </a:extLst>
          </p:cNvPr>
          <p:cNvSpPr>
            <a:spLocks noGrp="1"/>
          </p:cNvSpPr>
          <p:nvPr>
            <p:ph idx="1"/>
          </p:nvPr>
        </p:nvSpPr>
        <p:spPr>
          <a:xfrm>
            <a:off x="612000" y="2722583"/>
            <a:ext cx="7920000" cy="3403579"/>
          </a:xfrm>
        </p:spPr>
        <p:txBody>
          <a:bodyPr>
            <a:normAutofit/>
          </a:bodyPr>
          <a:lstStyle/>
          <a:p>
            <a:r>
              <a:rPr lang="en-US" dirty="0"/>
              <a:t>CD-3b Scope</a:t>
            </a:r>
          </a:p>
          <a:p>
            <a:pPr lvl="1"/>
            <a:r>
              <a:rPr lang="en-US" dirty="0"/>
              <a:t>Fabricate coils (7)</a:t>
            </a:r>
          </a:p>
          <a:p>
            <a:r>
              <a:rPr lang="en-US" dirty="0"/>
              <a:t>CD-3c Scope</a:t>
            </a:r>
          </a:p>
          <a:p>
            <a:pPr lvl="1"/>
            <a:r>
              <a:rPr lang="en-US" dirty="0"/>
              <a:t>Fabricate coils (27)</a:t>
            </a:r>
          </a:p>
        </p:txBody>
      </p:sp>
      <p:sp>
        <p:nvSpPr>
          <p:cNvPr id="4" name="Slide Number Placeholder 3">
            <a:extLst>
              <a:ext uri="{FF2B5EF4-FFF2-40B4-BE49-F238E27FC236}">
                <a16:creationId xmlns:a16="http://schemas.microsoft.com/office/drawing/2014/main" id="{D18A26F3-3764-4563-9289-0697A7426A34}"/>
              </a:ext>
            </a:extLst>
          </p:cNvPr>
          <p:cNvSpPr>
            <a:spLocks noGrp="1"/>
          </p:cNvSpPr>
          <p:nvPr>
            <p:ph type="sldNum" sz="quarter" idx="12"/>
          </p:nvPr>
        </p:nvSpPr>
        <p:spPr/>
        <p:txBody>
          <a:bodyPr/>
          <a:lstStyle/>
          <a:p>
            <a:fld id="{BFDCA1C4-9514-7B4F-976F-D92F7E296653}" type="slidenum">
              <a:rPr lang="fr-FR" smtClean="0"/>
              <a:pPr/>
              <a:t>16</a:t>
            </a:fld>
            <a:endParaRPr lang="fr-FR" dirty="0"/>
          </a:p>
        </p:txBody>
      </p:sp>
      <p:sp>
        <p:nvSpPr>
          <p:cNvPr id="5" name="Footer Placeholder 4">
            <a:extLst>
              <a:ext uri="{FF2B5EF4-FFF2-40B4-BE49-F238E27FC236}">
                <a16:creationId xmlns:a16="http://schemas.microsoft.com/office/drawing/2014/main" id="{F6519E92-36E7-4E8F-8694-CF683E82DEF1}"/>
              </a:ext>
            </a:extLst>
          </p:cNvPr>
          <p:cNvSpPr>
            <a:spLocks noGrp="1"/>
          </p:cNvSpPr>
          <p:nvPr>
            <p:ph type="ftr" sz="quarter" idx="3"/>
          </p:nvPr>
        </p:nvSpPr>
        <p:spPr/>
        <p:txBody>
          <a:bodyPr/>
          <a:lstStyle/>
          <a:p>
            <a:r>
              <a:rPr lang="en-US"/>
              <a:t>HL-LHC AUP IPR DOE/SC Review– Jan 14-16, 2020</a:t>
            </a:r>
            <a:endParaRPr lang="en-GB" dirty="0"/>
          </a:p>
        </p:txBody>
      </p:sp>
      <p:graphicFrame>
        <p:nvGraphicFramePr>
          <p:cNvPr id="6" name="Table 6">
            <a:extLst>
              <a:ext uri="{FF2B5EF4-FFF2-40B4-BE49-F238E27FC236}">
                <a16:creationId xmlns:a16="http://schemas.microsoft.com/office/drawing/2014/main" id="{6FBE2DAD-2531-48EF-ACD1-377108395A1C}"/>
              </a:ext>
            </a:extLst>
          </p:cNvPr>
          <p:cNvGraphicFramePr>
            <a:graphicFrameLocks noGrp="1"/>
          </p:cNvGraphicFramePr>
          <p:nvPr>
            <p:extLst>
              <p:ext uri="{D42A27DB-BD31-4B8C-83A1-F6EECF244321}">
                <p14:modId xmlns:p14="http://schemas.microsoft.com/office/powerpoint/2010/main" val="286985479"/>
              </p:ext>
            </p:extLst>
          </p:nvPr>
        </p:nvGraphicFramePr>
        <p:xfrm>
          <a:off x="395536" y="1198002"/>
          <a:ext cx="8173888" cy="1438910"/>
        </p:xfrm>
        <a:graphic>
          <a:graphicData uri="http://schemas.openxmlformats.org/drawingml/2006/table">
            <a:tbl>
              <a:tblPr firstRow="1" bandRow="1">
                <a:tableStyleId>{5C22544A-7EE6-4342-B048-85BDC9FD1C3A}</a:tableStyleId>
              </a:tblPr>
              <a:tblGrid>
                <a:gridCol w="2802571">
                  <a:extLst>
                    <a:ext uri="{9D8B030D-6E8A-4147-A177-3AD203B41FA5}">
                      <a16:colId xmlns:a16="http://schemas.microsoft.com/office/drawing/2014/main" val="4164384243"/>
                    </a:ext>
                  </a:extLst>
                </a:gridCol>
                <a:gridCol w="437789">
                  <a:extLst>
                    <a:ext uri="{9D8B030D-6E8A-4147-A177-3AD203B41FA5}">
                      <a16:colId xmlns:a16="http://schemas.microsoft.com/office/drawing/2014/main" val="4041466417"/>
                    </a:ext>
                  </a:extLst>
                </a:gridCol>
                <a:gridCol w="1406008">
                  <a:extLst>
                    <a:ext uri="{9D8B030D-6E8A-4147-A177-3AD203B41FA5}">
                      <a16:colId xmlns:a16="http://schemas.microsoft.com/office/drawing/2014/main" val="331248726"/>
                    </a:ext>
                  </a:extLst>
                </a:gridCol>
                <a:gridCol w="1032526">
                  <a:extLst>
                    <a:ext uri="{9D8B030D-6E8A-4147-A177-3AD203B41FA5}">
                      <a16:colId xmlns:a16="http://schemas.microsoft.com/office/drawing/2014/main" val="3876323487"/>
                    </a:ext>
                  </a:extLst>
                </a:gridCol>
                <a:gridCol w="442511">
                  <a:extLst>
                    <a:ext uri="{9D8B030D-6E8A-4147-A177-3AD203B41FA5}">
                      <a16:colId xmlns:a16="http://schemas.microsoft.com/office/drawing/2014/main" val="567443522"/>
                    </a:ext>
                  </a:extLst>
                </a:gridCol>
                <a:gridCol w="442511">
                  <a:extLst>
                    <a:ext uri="{9D8B030D-6E8A-4147-A177-3AD203B41FA5}">
                      <a16:colId xmlns:a16="http://schemas.microsoft.com/office/drawing/2014/main" val="4207893910"/>
                    </a:ext>
                  </a:extLst>
                </a:gridCol>
                <a:gridCol w="1609972">
                  <a:extLst>
                    <a:ext uri="{9D8B030D-6E8A-4147-A177-3AD203B41FA5}">
                      <a16:colId xmlns:a16="http://schemas.microsoft.com/office/drawing/2014/main" val="2326505464"/>
                    </a:ext>
                  </a:extLst>
                </a:gridCol>
              </a:tblGrid>
              <a:tr h="314378">
                <a:tc rowSpan="2">
                  <a:txBody>
                    <a:bodyPr/>
                    <a:lstStyle/>
                    <a:p>
                      <a:pPr algn="ctr">
                        <a:lnSpc>
                          <a:spcPct val="200000"/>
                        </a:lnSpc>
                      </a:pPr>
                      <a:r>
                        <a:rPr lang="en-US" sz="1800" b="1" kern="1200" dirty="0">
                          <a:solidFill>
                            <a:schemeClr val="lt1"/>
                          </a:solidFill>
                          <a:effectLst/>
                          <a:latin typeface="+mn-lt"/>
                          <a:ea typeface="+mn-ea"/>
                          <a:cs typeface="+mn-cs"/>
                        </a:rPr>
                        <a:t>CD‐3b Scope Items</a:t>
                      </a:r>
                      <a:endParaRPr lang="en-US" dirty="0"/>
                    </a:p>
                  </a:txBody>
                  <a:tcPr/>
                </a:tc>
                <a:tc gridSpan="6">
                  <a:txBody>
                    <a:bodyPr/>
                    <a:lstStyle/>
                    <a:p>
                      <a:pPr algn="ctr"/>
                      <a:r>
                        <a:rPr lang="en-US" sz="1800" b="1" kern="1200" dirty="0">
                          <a:solidFill>
                            <a:schemeClr val="lt1"/>
                          </a:solidFill>
                          <a:effectLst/>
                          <a:latin typeface="+mn-lt"/>
                          <a:ea typeface="+mn-ea"/>
                          <a:cs typeface="+mn-cs"/>
                        </a:rPr>
                        <a:t>Fiscal Year Obligations</a:t>
                      </a:r>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683123726"/>
                  </a:ext>
                </a:extLst>
              </a:tr>
              <a:tr h="439268">
                <a:tc vMerge="1">
                  <a:txBody>
                    <a:bodyPr/>
                    <a:lstStyle/>
                    <a:p>
                      <a:endParaRPr lang="en-US" dirty="0"/>
                    </a:p>
                  </a:txBody>
                  <a:tcPr/>
                </a:tc>
                <a:tc>
                  <a:txBody>
                    <a:bodyPr/>
                    <a:lstStyle/>
                    <a:p>
                      <a:pPr algn="ctr"/>
                      <a:r>
                        <a:rPr lang="en-US" sz="1400" dirty="0"/>
                        <a:t>FY19</a:t>
                      </a:r>
                    </a:p>
                  </a:txBody>
                  <a:tcPr/>
                </a:tc>
                <a:tc>
                  <a:txBody>
                    <a:bodyPr/>
                    <a:lstStyle/>
                    <a:p>
                      <a:pPr algn="ctr"/>
                      <a:r>
                        <a:rPr lang="en-US" sz="1400" dirty="0"/>
                        <a:t>FY20</a:t>
                      </a:r>
                    </a:p>
                  </a:txBody>
                  <a:tcPr/>
                </a:tc>
                <a:tc>
                  <a:txBody>
                    <a:bodyPr/>
                    <a:lstStyle/>
                    <a:p>
                      <a:pPr algn="ctr"/>
                      <a:r>
                        <a:rPr lang="en-US" sz="1400" dirty="0"/>
                        <a:t>FY21</a:t>
                      </a:r>
                    </a:p>
                  </a:txBody>
                  <a:tcPr/>
                </a:tc>
                <a:tc>
                  <a:txBody>
                    <a:bodyPr/>
                    <a:lstStyle/>
                    <a:p>
                      <a:pPr algn="ctr"/>
                      <a:r>
                        <a:rPr lang="en-US" sz="1400" dirty="0"/>
                        <a:t>FY22</a:t>
                      </a:r>
                    </a:p>
                  </a:txBody>
                  <a:tcPr/>
                </a:tc>
                <a:tc>
                  <a:txBody>
                    <a:bodyPr/>
                    <a:lstStyle/>
                    <a:p>
                      <a:pPr algn="ctr"/>
                      <a:r>
                        <a:rPr lang="en-US" sz="1400" dirty="0"/>
                        <a:t>FY23</a:t>
                      </a:r>
                    </a:p>
                  </a:txBody>
                  <a:tcPr/>
                </a:tc>
                <a:tc>
                  <a:txBody>
                    <a:bodyPr/>
                    <a:lstStyle/>
                    <a:p>
                      <a:pPr algn="ctr"/>
                      <a:r>
                        <a:rPr lang="en-US" sz="1400" dirty="0"/>
                        <a:t>Total</a:t>
                      </a:r>
                    </a:p>
                  </a:txBody>
                  <a:tcPr/>
                </a:tc>
                <a:extLst>
                  <a:ext uri="{0D108BD9-81ED-4DB2-BD59-A6C34878D82A}">
                    <a16:rowId xmlns:a16="http://schemas.microsoft.com/office/drawing/2014/main" val="3622394501"/>
                  </a:ext>
                </a:extLst>
              </a:tr>
              <a:tr h="470490">
                <a:tc>
                  <a:txBody>
                    <a:bodyPr/>
                    <a:lstStyle/>
                    <a:p>
                      <a:pPr algn="ctr"/>
                      <a:r>
                        <a:rPr lang="en-US" sz="1400" kern="1200" dirty="0">
                          <a:solidFill>
                            <a:schemeClr val="dk1"/>
                          </a:solidFill>
                          <a:effectLst/>
                          <a:latin typeface="+mn-lt"/>
                          <a:ea typeface="+mn-ea"/>
                          <a:cs typeface="+mn-cs"/>
                        </a:rPr>
                        <a:t>302.2.05 Coil Fabrication at FNAL of 7 coils</a:t>
                      </a:r>
                      <a:endParaRPr lang="en-US" sz="1400" dirty="0"/>
                    </a:p>
                  </a:txBody>
                  <a:tcPr/>
                </a:tc>
                <a:tc>
                  <a:txBody>
                    <a:bodyPr/>
                    <a:lstStyle/>
                    <a:p>
                      <a:pPr algn="ctr">
                        <a:lnSpc>
                          <a:spcPct val="200000"/>
                        </a:lnSpc>
                      </a:pPr>
                      <a:endParaRPr lang="en-US" dirty="0"/>
                    </a:p>
                  </a:txBody>
                  <a:tcPr/>
                </a:tc>
                <a:tc>
                  <a:txBody>
                    <a:bodyPr/>
                    <a:lstStyle/>
                    <a:p>
                      <a:pPr algn="ctr">
                        <a:lnSpc>
                          <a:spcPct val="200000"/>
                        </a:lnSpc>
                      </a:pPr>
                      <a:r>
                        <a:rPr lang="en-US" sz="1400" dirty="0">
                          <a:latin typeface="Arial" panose="020B0604020202020204" pitchFamily="34" charset="0"/>
                        </a:rPr>
                        <a:t>$1,410,073 </a:t>
                      </a:r>
                      <a:endParaRPr lang="en-US" sz="1400" dirty="0"/>
                    </a:p>
                  </a:txBody>
                  <a:tcPr/>
                </a:tc>
                <a:tc>
                  <a:txBody>
                    <a:bodyPr/>
                    <a:lstStyle/>
                    <a:p>
                      <a:pPr algn="ctr">
                        <a:lnSpc>
                          <a:spcPct val="200000"/>
                        </a:lnSpc>
                      </a:pPr>
                      <a:r>
                        <a:rPr lang="en-US" sz="1400" kern="1200" dirty="0">
                          <a:solidFill>
                            <a:schemeClr val="dk1"/>
                          </a:solidFill>
                          <a:effectLst/>
                          <a:latin typeface="+mn-lt"/>
                          <a:ea typeface="+mn-ea"/>
                          <a:cs typeface="+mn-cs"/>
                        </a:rPr>
                        <a:t>$168,109</a:t>
                      </a:r>
                      <a:endParaRPr lang="en-US" sz="1400" dirty="0"/>
                    </a:p>
                  </a:txBody>
                  <a:tcPr/>
                </a:tc>
                <a:tc>
                  <a:txBody>
                    <a:bodyPr/>
                    <a:lstStyle/>
                    <a:p>
                      <a:pPr algn="ctr">
                        <a:lnSpc>
                          <a:spcPct val="200000"/>
                        </a:lnSpc>
                      </a:pPr>
                      <a:endParaRPr lang="en-US" sz="1400" dirty="0"/>
                    </a:p>
                  </a:txBody>
                  <a:tcPr/>
                </a:tc>
                <a:tc>
                  <a:txBody>
                    <a:bodyPr/>
                    <a:lstStyle/>
                    <a:p>
                      <a:pPr algn="ctr">
                        <a:lnSpc>
                          <a:spcPct val="200000"/>
                        </a:lnSpc>
                      </a:pPr>
                      <a:endParaRPr lang="en-US" sz="1400" dirty="0"/>
                    </a:p>
                  </a:txBody>
                  <a:tcPr/>
                </a:tc>
                <a:tc>
                  <a:txBody>
                    <a:bodyPr/>
                    <a:lstStyle/>
                    <a:p>
                      <a:pPr algn="ctr">
                        <a:lnSpc>
                          <a:spcPct val="200000"/>
                        </a:lnSpc>
                      </a:pPr>
                      <a:r>
                        <a:rPr lang="en-US" sz="1400" kern="1200" dirty="0">
                          <a:solidFill>
                            <a:schemeClr val="dk1"/>
                          </a:solidFill>
                          <a:effectLst/>
                          <a:latin typeface="+mn-lt"/>
                          <a:ea typeface="+mn-ea"/>
                          <a:cs typeface="+mn-cs"/>
                        </a:rPr>
                        <a:t>$1,578,182</a:t>
                      </a:r>
                      <a:endParaRPr lang="en-US" sz="1400" dirty="0"/>
                    </a:p>
                  </a:txBody>
                  <a:tcPr/>
                </a:tc>
                <a:extLst>
                  <a:ext uri="{0D108BD9-81ED-4DB2-BD59-A6C34878D82A}">
                    <a16:rowId xmlns:a16="http://schemas.microsoft.com/office/drawing/2014/main" val="2442964279"/>
                  </a:ext>
                </a:extLst>
              </a:tr>
            </a:tbl>
          </a:graphicData>
        </a:graphic>
      </p:graphicFrame>
      <p:sp>
        <p:nvSpPr>
          <p:cNvPr id="7" name="TextBox 6">
            <a:extLst>
              <a:ext uri="{FF2B5EF4-FFF2-40B4-BE49-F238E27FC236}">
                <a16:creationId xmlns:a16="http://schemas.microsoft.com/office/drawing/2014/main" id="{DD4BC00E-199C-4C86-855B-82710457A362}"/>
              </a:ext>
            </a:extLst>
          </p:cNvPr>
          <p:cNvSpPr txBox="1"/>
          <p:nvPr/>
        </p:nvSpPr>
        <p:spPr>
          <a:xfrm>
            <a:off x="5374432" y="944409"/>
            <a:ext cx="3312368" cy="276999"/>
          </a:xfrm>
          <a:prstGeom prst="rect">
            <a:avLst/>
          </a:prstGeom>
          <a:noFill/>
        </p:spPr>
        <p:txBody>
          <a:bodyPr wrap="square" rtlCol="0">
            <a:spAutoFit/>
          </a:bodyPr>
          <a:lstStyle/>
          <a:p>
            <a:r>
              <a:rPr lang="en-US" sz="1200" dirty="0">
                <a:solidFill>
                  <a:srgbClr val="5A5A5A"/>
                </a:solidFill>
              </a:rPr>
              <a:t>Project Execution Plan, US-HiLumi-doc-1341</a:t>
            </a:r>
            <a:endParaRPr lang="en-US" sz="1200" dirty="0"/>
          </a:p>
        </p:txBody>
      </p:sp>
    </p:spTree>
    <p:extLst>
      <p:ext uri="{BB962C8B-B14F-4D97-AF65-F5344CB8AC3E}">
        <p14:creationId xmlns:p14="http://schemas.microsoft.com/office/powerpoint/2010/main" val="20838874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8F5BF5-8AC8-4086-8E56-16182B6828CF}"/>
              </a:ext>
            </a:extLst>
          </p:cNvPr>
          <p:cNvSpPr>
            <a:spLocks noGrp="1"/>
          </p:cNvSpPr>
          <p:nvPr>
            <p:ph type="title"/>
          </p:nvPr>
        </p:nvSpPr>
        <p:spPr/>
        <p:txBody>
          <a:bodyPr/>
          <a:lstStyle/>
          <a:p>
            <a:r>
              <a:rPr lang="en-US" dirty="0"/>
              <a:t>WBS 302.2.05 Summary</a:t>
            </a:r>
          </a:p>
        </p:txBody>
      </p:sp>
      <p:sp>
        <p:nvSpPr>
          <p:cNvPr id="3" name="Content Placeholder 2">
            <a:extLst>
              <a:ext uri="{FF2B5EF4-FFF2-40B4-BE49-F238E27FC236}">
                <a16:creationId xmlns:a16="http://schemas.microsoft.com/office/drawing/2014/main" id="{7DF46C93-071B-4388-B0E4-B24712C45368}"/>
              </a:ext>
            </a:extLst>
          </p:cNvPr>
          <p:cNvSpPr>
            <a:spLocks noGrp="1"/>
          </p:cNvSpPr>
          <p:nvPr>
            <p:ph idx="1"/>
          </p:nvPr>
        </p:nvSpPr>
        <p:spPr/>
        <p:txBody>
          <a:bodyPr/>
          <a:lstStyle/>
          <a:p>
            <a:r>
              <a:rPr lang="en-US" dirty="0"/>
              <a:t>FNAL coil fabrication is proceeding according to the baseline plan.</a:t>
            </a:r>
          </a:p>
          <a:p>
            <a:r>
              <a:rPr lang="en-US" dirty="0"/>
              <a:t>SPI &amp; CPI are nearly 1.0</a:t>
            </a:r>
          </a:p>
          <a:p>
            <a:r>
              <a:rPr lang="en-US" dirty="0"/>
              <a:t>Risks are identified and mitigated.</a:t>
            </a:r>
          </a:p>
          <a:p>
            <a:r>
              <a:rPr lang="en-US" dirty="0"/>
              <a:t>Coil production yield is lower than assumed.</a:t>
            </a:r>
          </a:p>
          <a:p>
            <a:r>
              <a:rPr lang="en-US" dirty="0"/>
              <a:t>All aspects of WBS 302.2.05, Coil Fabrication At Fermilab, are actively managed.</a:t>
            </a:r>
          </a:p>
          <a:p>
            <a:endParaRPr lang="en-US" dirty="0"/>
          </a:p>
          <a:p>
            <a:endParaRPr lang="en-US" dirty="0"/>
          </a:p>
        </p:txBody>
      </p:sp>
      <p:sp>
        <p:nvSpPr>
          <p:cNvPr id="4" name="Slide Number Placeholder 3">
            <a:extLst>
              <a:ext uri="{FF2B5EF4-FFF2-40B4-BE49-F238E27FC236}">
                <a16:creationId xmlns:a16="http://schemas.microsoft.com/office/drawing/2014/main" id="{DAFA0ACA-A3C7-443C-BA1F-FF19BE86ECBF}"/>
              </a:ext>
            </a:extLst>
          </p:cNvPr>
          <p:cNvSpPr>
            <a:spLocks noGrp="1"/>
          </p:cNvSpPr>
          <p:nvPr>
            <p:ph type="sldNum" sz="quarter" idx="12"/>
          </p:nvPr>
        </p:nvSpPr>
        <p:spPr/>
        <p:txBody>
          <a:bodyPr/>
          <a:lstStyle/>
          <a:p>
            <a:fld id="{BFDCA1C4-9514-7B4F-976F-D92F7E296653}" type="slidenum">
              <a:rPr lang="fr-FR" smtClean="0"/>
              <a:pPr/>
              <a:t>17</a:t>
            </a:fld>
            <a:endParaRPr lang="fr-FR" dirty="0"/>
          </a:p>
        </p:txBody>
      </p:sp>
      <p:sp>
        <p:nvSpPr>
          <p:cNvPr id="5" name="Footer Placeholder 4">
            <a:extLst>
              <a:ext uri="{FF2B5EF4-FFF2-40B4-BE49-F238E27FC236}">
                <a16:creationId xmlns:a16="http://schemas.microsoft.com/office/drawing/2014/main" id="{567CFF6D-8D05-400B-A069-50B266135517}"/>
              </a:ext>
            </a:extLst>
          </p:cNvPr>
          <p:cNvSpPr>
            <a:spLocks noGrp="1"/>
          </p:cNvSpPr>
          <p:nvPr>
            <p:ph type="ftr" sz="quarter" idx="3"/>
          </p:nvPr>
        </p:nvSpPr>
        <p:spPr/>
        <p:txBody>
          <a:bodyPr/>
          <a:lstStyle/>
          <a:p>
            <a:r>
              <a:rPr lang="en-US"/>
              <a:t>HL-LHC AUP IPR DOE/SC Review– Jan 14-16, 2020</a:t>
            </a:r>
            <a:endParaRPr lang="en-GB" dirty="0"/>
          </a:p>
        </p:txBody>
      </p:sp>
    </p:spTree>
    <p:extLst>
      <p:ext uri="{BB962C8B-B14F-4D97-AF65-F5344CB8AC3E}">
        <p14:creationId xmlns:p14="http://schemas.microsoft.com/office/powerpoint/2010/main" val="30579608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D4666-BA24-4175-9C32-19348EE010D8}"/>
              </a:ext>
            </a:extLst>
          </p:cNvPr>
          <p:cNvSpPr>
            <a:spLocks noGrp="1"/>
          </p:cNvSpPr>
          <p:nvPr>
            <p:ph type="title"/>
          </p:nvPr>
        </p:nvSpPr>
        <p:spPr/>
        <p:txBody>
          <a:bodyPr/>
          <a:lstStyle/>
          <a:p>
            <a:r>
              <a:rPr lang="en-US" dirty="0"/>
              <a:t>Backup Slides</a:t>
            </a:r>
          </a:p>
        </p:txBody>
      </p:sp>
      <p:sp>
        <p:nvSpPr>
          <p:cNvPr id="4" name="Slide Number Placeholder 3">
            <a:extLst>
              <a:ext uri="{FF2B5EF4-FFF2-40B4-BE49-F238E27FC236}">
                <a16:creationId xmlns:a16="http://schemas.microsoft.com/office/drawing/2014/main" id="{6C3D43F1-5141-48A8-81C1-856E4D9010A7}"/>
              </a:ext>
            </a:extLst>
          </p:cNvPr>
          <p:cNvSpPr>
            <a:spLocks noGrp="1"/>
          </p:cNvSpPr>
          <p:nvPr>
            <p:ph type="sldNum" sz="quarter" idx="12"/>
          </p:nvPr>
        </p:nvSpPr>
        <p:spPr/>
        <p:txBody>
          <a:bodyPr/>
          <a:lstStyle/>
          <a:p>
            <a:fld id="{BFDCA1C4-9514-7B4F-976F-D92F7E296653}" type="slidenum">
              <a:rPr lang="fr-FR" smtClean="0"/>
              <a:pPr/>
              <a:t>18</a:t>
            </a:fld>
            <a:endParaRPr lang="fr-FR"/>
          </a:p>
        </p:txBody>
      </p:sp>
      <p:sp>
        <p:nvSpPr>
          <p:cNvPr id="5" name="Footer Placeholder 4">
            <a:extLst>
              <a:ext uri="{FF2B5EF4-FFF2-40B4-BE49-F238E27FC236}">
                <a16:creationId xmlns:a16="http://schemas.microsoft.com/office/drawing/2014/main" id="{0359B875-C5FE-435C-9020-CCFF28CE7B15}"/>
              </a:ext>
            </a:extLst>
          </p:cNvPr>
          <p:cNvSpPr>
            <a:spLocks noGrp="1"/>
          </p:cNvSpPr>
          <p:nvPr>
            <p:ph type="ftr" sz="quarter" idx="3"/>
          </p:nvPr>
        </p:nvSpPr>
        <p:spPr/>
        <p:txBody>
          <a:bodyPr/>
          <a:lstStyle/>
          <a:p>
            <a:r>
              <a:rPr lang="en-US"/>
              <a:t>HL-LHC AUP IPR DOE/SC Review– Jan 14-16, 2020</a:t>
            </a:r>
            <a:endParaRPr lang="en-GB" dirty="0"/>
          </a:p>
        </p:txBody>
      </p:sp>
    </p:spTree>
    <p:extLst>
      <p:ext uri="{BB962C8B-B14F-4D97-AF65-F5344CB8AC3E}">
        <p14:creationId xmlns:p14="http://schemas.microsoft.com/office/powerpoint/2010/main" val="28710520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7925A-DAF5-3446-BBA0-F176EE91F6A3}"/>
              </a:ext>
            </a:extLst>
          </p:cNvPr>
          <p:cNvSpPr>
            <a:spLocks noGrp="1"/>
          </p:cNvSpPr>
          <p:nvPr>
            <p:ph type="title"/>
          </p:nvPr>
        </p:nvSpPr>
        <p:spPr/>
        <p:txBody>
          <a:bodyPr/>
          <a:lstStyle/>
          <a:p>
            <a:r>
              <a:rPr lang="en-US" dirty="0"/>
              <a:t>302.2.05 Resource Type Breakdown</a:t>
            </a:r>
          </a:p>
        </p:txBody>
      </p:sp>
      <p:sp>
        <p:nvSpPr>
          <p:cNvPr id="3" name="Content Placeholder 2">
            <a:extLst>
              <a:ext uri="{FF2B5EF4-FFF2-40B4-BE49-F238E27FC236}">
                <a16:creationId xmlns:a16="http://schemas.microsoft.com/office/drawing/2014/main" id="{07DEB99A-9188-F14A-8EF4-C4D5963C6AEF}"/>
              </a:ext>
            </a:extLst>
          </p:cNvPr>
          <p:cNvSpPr>
            <a:spLocks noGrp="1"/>
          </p:cNvSpPr>
          <p:nvPr>
            <p:ph idx="1"/>
          </p:nvPr>
        </p:nvSpPr>
        <p:spPr>
          <a:xfrm>
            <a:off x="612000" y="1219201"/>
            <a:ext cx="8208472" cy="769640"/>
          </a:xfrm>
        </p:spPr>
        <p:txBody>
          <a:bodyPr>
            <a:normAutofit/>
          </a:bodyPr>
          <a:lstStyle/>
          <a:p>
            <a:r>
              <a:rPr lang="en-US" dirty="0"/>
              <a:t>97% labor, remaining 3% M&amp;S is for coil shipping</a:t>
            </a:r>
          </a:p>
        </p:txBody>
      </p:sp>
      <p:sp>
        <p:nvSpPr>
          <p:cNvPr id="4" name="Slide Number Placeholder 3">
            <a:extLst>
              <a:ext uri="{FF2B5EF4-FFF2-40B4-BE49-F238E27FC236}">
                <a16:creationId xmlns:a16="http://schemas.microsoft.com/office/drawing/2014/main" id="{0F375BBC-F515-FF46-ADC5-7E25401E79ED}"/>
              </a:ext>
            </a:extLst>
          </p:cNvPr>
          <p:cNvSpPr>
            <a:spLocks noGrp="1"/>
          </p:cNvSpPr>
          <p:nvPr>
            <p:ph type="sldNum" sz="quarter" idx="12"/>
          </p:nvPr>
        </p:nvSpPr>
        <p:spPr/>
        <p:txBody>
          <a:bodyPr/>
          <a:lstStyle/>
          <a:p>
            <a:fld id="{BFDCA1C4-9514-7B4F-976F-D92F7E296653}" type="slidenum">
              <a:rPr lang="fr-FR" smtClean="0"/>
              <a:pPr/>
              <a:t>19</a:t>
            </a:fld>
            <a:endParaRPr lang="fr-FR" dirty="0"/>
          </a:p>
        </p:txBody>
      </p:sp>
      <p:sp>
        <p:nvSpPr>
          <p:cNvPr id="11" name="TextBox 10">
            <a:extLst>
              <a:ext uri="{FF2B5EF4-FFF2-40B4-BE49-F238E27FC236}">
                <a16:creationId xmlns:a16="http://schemas.microsoft.com/office/drawing/2014/main" id="{A74F7D83-A913-1E4C-9295-3D7B67E9FF56}"/>
              </a:ext>
            </a:extLst>
          </p:cNvPr>
          <p:cNvSpPr txBox="1"/>
          <p:nvPr/>
        </p:nvSpPr>
        <p:spPr>
          <a:xfrm>
            <a:off x="1619672" y="6228601"/>
            <a:ext cx="639919" cy="584775"/>
          </a:xfrm>
          <a:prstGeom prst="rect">
            <a:avLst/>
          </a:prstGeom>
          <a:solidFill>
            <a:schemeClr val="bg1">
              <a:lumMod val="85000"/>
            </a:schemeClr>
          </a:solidFill>
        </p:spPr>
        <p:txBody>
          <a:bodyPr wrap="none" rtlCol="0">
            <a:spAutoFit/>
          </a:bodyPr>
          <a:lstStyle/>
          <a:p>
            <a:r>
              <a:rPr lang="en-US" sz="1600" dirty="0"/>
              <a:t>Lab</a:t>
            </a:r>
          </a:p>
          <a:p>
            <a:r>
              <a:rPr lang="en-US" sz="1600" dirty="0"/>
              <a:t>Logo</a:t>
            </a:r>
          </a:p>
        </p:txBody>
      </p:sp>
      <p:sp>
        <p:nvSpPr>
          <p:cNvPr id="10" name="Footer Placeholder 4">
            <a:extLst>
              <a:ext uri="{FF2B5EF4-FFF2-40B4-BE49-F238E27FC236}">
                <a16:creationId xmlns:a16="http://schemas.microsoft.com/office/drawing/2014/main" id="{AF6D2820-D3AE-3C40-959C-51B805B093FF}"/>
              </a:ext>
            </a:extLst>
          </p:cNvPr>
          <p:cNvSpPr>
            <a:spLocks noGrp="1"/>
          </p:cNvSpPr>
          <p:nvPr>
            <p:ph type="ftr" sz="quarter" idx="3"/>
          </p:nvPr>
        </p:nvSpPr>
        <p:spPr>
          <a:xfrm>
            <a:off x="1981200" y="6356350"/>
            <a:ext cx="6550800" cy="360000"/>
          </a:xfrm>
        </p:spPr>
        <p:txBody>
          <a:bodyPr/>
          <a:lstStyle/>
          <a:p>
            <a:r>
              <a:rPr lang="en-US"/>
              <a:t>HL-LHC AUP IPR DOE/SC Review– Jan 14-16, 2020</a:t>
            </a:r>
            <a:endParaRPr lang="en-GB" dirty="0"/>
          </a:p>
        </p:txBody>
      </p:sp>
      <p:pic>
        <p:nvPicPr>
          <p:cNvPr id="12" name="Picture 11">
            <a:extLst>
              <a:ext uri="{FF2B5EF4-FFF2-40B4-BE49-F238E27FC236}">
                <a16:creationId xmlns:a16="http://schemas.microsoft.com/office/drawing/2014/main" id="{4D814559-A8AC-4371-8340-F03F214FEBF5}"/>
              </a:ext>
            </a:extLst>
          </p:cNvPr>
          <p:cNvPicPr>
            <a:picLocks noChangeAspect="1"/>
          </p:cNvPicPr>
          <p:nvPr/>
        </p:nvPicPr>
        <p:blipFill rotWithShape="1">
          <a:blip r:embed="rId2"/>
          <a:srcRect r="76503"/>
          <a:stretch/>
        </p:blipFill>
        <p:spPr>
          <a:xfrm>
            <a:off x="1619672" y="6228601"/>
            <a:ext cx="639919" cy="591591"/>
          </a:xfrm>
          <a:prstGeom prst="rect">
            <a:avLst/>
          </a:prstGeom>
        </p:spPr>
      </p:pic>
      <p:pic>
        <p:nvPicPr>
          <p:cNvPr id="13" name="Picture 12" descr="C:\Users\alyssap\AppData\Local\Microsoft\Windows\INetCache\Content.MSO\A08FD347.tmp">
            <a:extLst>
              <a:ext uri="{FF2B5EF4-FFF2-40B4-BE49-F238E27FC236}">
                <a16:creationId xmlns:a16="http://schemas.microsoft.com/office/drawing/2014/main" id="{06D0E2B5-DF31-4F0F-A74F-521278A1EC08}"/>
              </a:ext>
            </a:extLst>
          </p:cNvPr>
          <p:cNvPicPr/>
          <p:nvPr/>
        </p:nvPicPr>
        <p:blipFill rotWithShape="1">
          <a:blip r:embed="rId3">
            <a:extLst>
              <a:ext uri="{28A0092B-C50C-407E-A947-70E740481C1C}">
                <a14:useLocalDpi xmlns:a14="http://schemas.microsoft.com/office/drawing/2010/main" val="0"/>
              </a:ext>
            </a:extLst>
          </a:blip>
          <a:srcRect l="6410" t="16297" r="5174" b="10748"/>
          <a:stretch/>
        </p:blipFill>
        <p:spPr bwMode="auto">
          <a:xfrm>
            <a:off x="971600" y="2492896"/>
            <a:ext cx="6912548" cy="3312368"/>
          </a:xfrm>
          <a:prstGeom prst="rect">
            <a:avLst/>
          </a:prstGeom>
          <a:noFill/>
          <a:ln>
            <a:noFill/>
          </a:ln>
        </p:spPr>
      </p:pic>
      <p:pic>
        <p:nvPicPr>
          <p:cNvPr id="14" name="Picture 13">
            <a:extLst>
              <a:ext uri="{FF2B5EF4-FFF2-40B4-BE49-F238E27FC236}">
                <a16:creationId xmlns:a16="http://schemas.microsoft.com/office/drawing/2014/main" id="{6A2C8798-8C5F-427A-96DE-E45FA61CD9FB}"/>
              </a:ext>
            </a:extLst>
          </p:cNvPr>
          <p:cNvPicPr/>
          <p:nvPr/>
        </p:nvPicPr>
        <p:blipFill>
          <a:blip r:embed="rId4"/>
          <a:stretch>
            <a:fillRect/>
          </a:stretch>
        </p:blipFill>
        <p:spPr>
          <a:xfrm>
            <a:off x="5436096" y="4648384"/>
            <a:ext cx="2324100" cy="619125"/>
          </a:xfrm>
          <a:prstGeom prst="rect">
            <a:avLst/>
          </a:prstGeom>
        </p:spPr>
      </p:pic>
      <p:pic>
        <p:nvPicPr>
          <p:cNvPr id="15" name="Picture 14" descr="C:\Users\alyssap\AppData\Local\Microsoft\Windows\INetCache\Content.MSO\A08FD347.tmp">
            <a:extLst>
              <a:ext uri="{FF2B5EF4-FFF2-40B4-BE49-F238E27FC236}">
                <a16:creationId xmlns:a16="http://schemas.microsoft.com/office/drawing/2014/main" id="{89619679-77B6-492C-AAE8-2CF16039E71E}"/>
              </a:ext>
            </a:extLst>
          </p:cNvPr>
          <p:cNvPicPr/>
          <p:nvPr/>
        </p:nvPicPr>
        <p:blipFill rotWithShape="1">
          <a:blip r:embed="rId3">
            <a:extLst>
              <a:ext uri="{28A0092B-C50C-407E-A947-70E740481C1C}">
                <a14:useLocalDpi xmlns:a14="http://schemas.microsoft.com/office/drawing/2010/main" val="0"/>
              </a:ext>
            </a:extLst>
          </a:blip>
          <a:srcRect l="23802" t="1838" r="22778" b="91131"/>
          <a:stretch/>
        </p:blipFill>
        <p:spPr bwMode="auto">
          <a:xfrm>
            <a:off x="1475656" y="2111728"/>
            <a:ext cx="4752528" cy="352901"/>
          </a:xfrm>
          <a:prstGeom prst="rect">
            <a:avLst/>
          </a:prstGeom>
          <a:noFill/>
          <a:ln>
            <a:noFill/>
          </a:ln>
        </p:spPr>
      </p:pic>
    </p:spTree>
    <p:extLst>
      <p:ext uri="{BB962C8B-B14F-4D97-AF65-F5344CB8AC3E}">
        <p14:creationId xmlns:p14="http://schemas.microsoft.com/office/powerpoint/2010/main" val="32828938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Outline</a:t>
            </a:r>
          </a:p>
        </p:txBody>
      </p:sp>
      <p:sp>
        <p:nvSpPr>
          <p:cNvPr id="3" name="Content Placeholder 2"/>
          <p:cNvSpPr>
            <a:spLocks noGrp="1"/>
          </p:cNvSpPr>
          <p:nvPr>
            <p:ph idx="1"/>
          </p:nvPr>
        </p:nvSpPr>
        <p:spPr/>
        <p:txBody>
          <a:bodyPr>
            <a:normAutofit fontScale="92500" lnSpcReduction="20000"/>
          </a:bodyPr>
          <a:lstStyle/>
          <a:p>
            <a:r>
              <a:rPr lang="en-US" dirty="0"/>
              <a:t>Scope and Interfaces</a:t>
            </a:r>
          </a:p>
          <a:p>
            <a:r>
              <a:rPr lang="en-US" dirty="0"/>
              <a:t>Organization</a:t>
            </a:r>
          </a:p>
          <a:p>
            <a:r>
              <a:rPr lang="en-US" dirty="0"/>
              <a:t>Technical Status and Progress</a:t>
            </a:r>
          </a:p>
          <a:p>
            <a:r>
              <a:rPr lang="en-US" dirty="0"/>
              <a:t>QA/QC</a:t>
            </a:r>
          </a:p>
          <a:p>
            <a:r>
              <a:rPr lang="en-US" dirty="0"/>
              <a:t>Approved BCRs</a:t>
            </a:r>
          </a:p>
          <a:p>
            <a:r>
              <a:rPr lang="en-US" dirty="0"/>
              <a:t>Schedule</a:t>
            </a:r>
          </a:p>
          <a:p>
            <a:r>
              <a:rPr lang="en-US" dirty="0"/>
              <a:t>Cost and Schedule Performance &amp; VAR Reports</a:t>
            </a:r>
            <a:endParaRPr lang="en-US" i="1" dirty="0"/>
          </a:p>
          <a:p>
            <a:r>
              <a:rPr lang="en-US" dirty="0"/>
              <a:t>Estimate at Completion</a:t>
            </a:r>
          </a:p>
          <a:p>
            <a:r>
              <a:rPr lang="en-US" dirty="0"/>
              <a:t>Risks</a:t>
            </a:r>
          </a:p>
          <a:p>
            <a:r>
              <a:rPr lang="en-US" dirty="0"/>
              <a:t>ES&amp;H</a:t>
            </a:r>
          </a:p>
          <a:p>
            <a:r>
              <a:rPr lang="en-US" dirty="0"/>
              <a:t>Plans for CD-3c</a:t>
            </a:r>
          </a:p>
          <a:p>
            <a:r>
              <a:rPr lang="en-US" dirty="0"/>
              <a:t>Summary</a:t>
            </a:r>
          </a:p>
        </p:txBody>
      </p:sp>
      <p:sp>
        <p:nvSpPr>
          <p:cNvPr id="4" name="Slide Number Placeholder 3"/>
          <p:cNvSpPr>
            <a:spLocks noGrp="1"/>
          </p:cNvSpPr>
          <p:nvPr>
            <p:ph type="sldNum" sz="quarter" idx="12"/>
          </p:nvPr>
        </p:nvSpPr>
        <p:spPr/>
        <p:txBody>
          <a:bodyPr/>
          <a:lstStyle/>
          <a:p>
            <a:fld id="{BFDCA1C4-9514-7B4F-976F-D92F7E296653}" type="slidenum">
              <a:rPr lang="fr-FR" smtClean="0"/>
              <a:pPr/>
              <a:t>2</a:t>
            </a:fld>
            <a:endParaRPr lang="fr-FR" dirty="0"/>
          </a:p>
        </p:txBody>
      </p:sp>
      <p:sp>
        <p:nvSpPr>
          <p:cNvPr id="6" name="TextBox 5"/>
          <p:cNvSpPr txBox="1"/>
          <p:nvPr/>
        </p:nvSpPr>
        <p:spPr>
          <a:xfrm>
            <a:off x="1619672" y="6228601"/>
            <a:ext cx="639919" cy="584775"/>
          </a:xfrm>
          <a:prstGeom prst="rect">
            <a:avLst/>
          </a:prstGeom>
          <a:solidFill>
            <a:schemeClr val="bg1">
              <a:lumMod val="85000"/>
            </a:schemeClr>
          </a:solidFill>
        </p:spPr>
        <p:txBody>
          <a:bodyPr wrap="none" rtlCol="0">
            <a:spAutoFit/>
          </a:bodyPr>
          <a:lstStyle/>
          <a:p>
            <a:r>
              <a:rPr lang="en-US" sz="1600" dirty="0"/>
              <a:t>Lab</a:t>
            </a:r>
          </a:p>
          <a:p>
            <a:r>
              <a:rPr lang="en-US" sz="1600" dirty="0"/>
              <a:t>Logo</a:t>
            </a:r>
          </a:p>
        </p:txBody>
      </p:sp>
      <p:sp>
        <p:nvSpPr>
          <p:cNvPr id="8" name="Footer Placeholder 4">
            <a:extLst>
              <a:ext uri="{FF2B5EF4-FFF2-40B4-BE49-F238E27FC236}">
                <a16:creationId xmlns:a16="http://schemas.microsoft.com/office/drawing/2014/main" id="{75F3BEEC-6891-9544-A37F-1AEDE9E891B8}"/>
              </a:ext>
            </a:extLst>
          </p:cNvPr>
          <p:cNvSpPr>
            <a:spLocks noGrp="1"/>
          </p:cNvSpPr>
          <p:nvPr>
            <p:ph type="ftr" sz="quarter" idx="3"/>
          </p:nvPr>
        </p:nvSpPr>
        <p:spPr>
          <a:xfrm>
            <a:off x="1981200" y="6356350"/>
            <a:ext cx="6550800" cy="360000"/>
          </a:xfrm>
        </p:spPr>
        <p:txBody>
          <a:bodyPr/>
          <a:lstStyle/>
          <a:p>
            <a:r>
              <a:rPr lang="en-US"/>
              <a:t>HL-LHC AUP IPR DOE/SC Review– Jan 14-16, 2020</a:t>
            </a:r>
            <a:endParaRPr lang="en-GB" dirty="0"/>
          </a:p>
        </p:txBody>
      </p:sp>
      <p:pic>
        <p:nvPicPr>
          <p:cNvPr id="7" name="Picture 6">
            <a:extLst>
              <a:ext uri="{FF2B5EF4-FFF2-40B4-BE49-F238E27FC236}">
                <a16:creationId xmlns:a16="http://schemas.microsoft.com/office/drawing/2014/main" id="{DAA74C7C-8337-4907-8F17-AC21AB4CBE08}"/>
              </a:ext>
            </a:extLst>
          </p:cNvPr>
          <p:cNvPicPr>
            <a:picLocks noChangeAspect="1"/>
          </p:cNvPicPr>
          <p:nvPr/>
        </p:nvPicPr>
        <p:blipFill rotWithShape="1">
          <a:blip r:embed="rId2"/>
          <a:srcRect r="76503"/>
          <a:stretch/>
        </p:blipFill>
        <p:spPr>
          <a:xfrm>
            <a:off x="1619672" y="6228601"/>
            <a:ext cx="639919" cy="591591"/>
          </a:xfrm>
          <a:prstGeom prst="rect">
            <a:avLst/>
          </a:prstGeom>
        </p:spPr>
      </p:pic>
    </p:spTree>
    <p:extLst>
      <p:ext uri="{BB962C8B-B14F-4D97-AF65-F5344CB8AC3E}">
        <p14:creationId xmlns:p14="http://schemas.microsoft.com/office/powerpoint/2010/main" val="19146894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D666F-872D-694B-8E64-BFAD8907C3AA}"/>
              </a:ext>
            </a:extLst>
          </p:cNvPr>
          <p:cNvSpPr>
            <a:spLocks noGrp="1"/>
          </p:cNvSpPr>
          <p:nvPr>
            <p:ph type="title"/>
          </p:nvPr>
        </p:nvSpPr>
        <p:spPr/>
        <p:txBody>
          <a:bodyPr/>
          <a:lstStyle/>
          <a:p>
            <a:r>
              <a:rPr lang="en-US" dirty="0"/>
              <a:t>302.2.05 Estimate Quality</a:t>
            </a:r>
          </a:p>
        </p:txBody>
      </p:sp>
      <p:sp>
        <p:nvSpPr>
          <p:cNvPr id="3" name="Content Placeholder 2">
            <a:extLst>
              <a:ext uri="{FF2B5EF4-FFF2-40B4-BE49-F238E27FC236}">
                <a16:creationId xmlns:a16="http://schemas.microsoft.com/office/drawing/2014/main" id="{AD995B27-9D72-2046-8FE6-231EE08562D0}"/>
              </a:ext>
            </a:extLst>
          </p:cNvPr>
          <p:cNvSpPr>
            <a:spLocks noGrp="1"/>
          </p:cNvSpPr>
          <p:nvPr>
            <p:ph idx="1"/>
          </p:nvPr>
        </p:nvSpPr>
        <p:spPr>
          <a:xfrm>
            <a:off x="612000" y="1219200"/>
            <a:ext cx="8074800" cy="553616"/>
          </a:xfrm>
        </p:spPr>
        <p:txBody>
          <a:bodyPr>
            <a:normAutofit/>
          </a:bodyPr>
          <a:lstStyle/>
          <a:p>
            <a:r>
              <a:rPr lang="en-US" dirty="0"/>
              <a:t>Preliminary is technician training effort</a:t>
            </a:r>
          </a:p>
          <a:p>
            <a:endParaRPr lang="en-US" dirty="0"/>
          </a:p>
        </p:txBody>
      </p:sp>
      <p:sp>
        <p:nvSpPr>
          <p:cNvPr id="4" name="Slide Number Placeholder 3">
            <a:extLst>
              <a:ext uri="{FF2B5EF4-FFF2-40B4-BE49-F238E27FC236}">
                <a16:creationId xmlns:a16="http://schemas.microsoft.com/office/drawing/2014/main" id="{FE99BE1C-0768-8D42-8131-21057950A731}"/>
              </a:ext>
            </a:extLst>
          </p:cNvPr>
          <p:cNvSpPr>
            <a:spLocks noGrp="1"/>
          </p:cNvSpPr>
          <p:nvPr>
            <p:ph type="sldNum" sz="quarter" idx="12"/>
          </p:nvPr>
        </p:nvSpPr>
        <p:spPr/>
        <p:txBody>
          <a:bodyPr/>
          <a:lstStyle/>
          <a:p>
            <a:fld id="{BFDCA1C4-9514-7B4F-976F-D92F7E296653}" type="slidenum">
              <a:rPr lang="fr-FR" smtClean="0"/>
              <a:pPr/>
              <a:t>20</a:t>
            </a:fld>
            <a:endParaRPr lang="fr-FR" dirty="0"/>
          </a:p>
        </p:txBody>
      </p:sp>
      <p:sp>
        <p:nvSpPr>
          <p:cNvPr id="13" name="TextBox 12">
            <a:extLst>
              <a:ext uri="{FF2B5EF4-FFF2-40B4-BE49-F238E27FC236}">
                <a16:creationId xmlns:a16="http://schemas.microsoft.com/office/drawing/2014/main" id="{04E208B7-89B4-F74C-959B-55DB811DFC9C}"/>
              </a:ext>
            </a:extLst>
          </p:cNvPr>
          <p:cNvSpPr txBox="1"/>
          <p:nvPr/>
        </p:nvSpPr>
        <p:spPr>
          <a:xfrm>
            <a:off x="1619672" y="6228601"/>
            <a:ext cx="639919" cy="584775"/>
          </a:xfrm>
          <a:prstGeom prst="rect">
            <a:avLst/>
          </a:prstGeom>
          <a:solidFill>
            <a:schemeClr val="bg1">
              <a:lumMod val="85000"/>
            </a:schemeClr>
          </a:solidFill>
        </p:spPr>
        <p:txBody>
          <a:bodyPr wrap="none" rtlCol="0">
            <a:spAutoFit/>
          </a:bodyPr>
          <a:lstStyle/>
          <a:p>
            <a:r>
              <a:rPr lang="en-US" sz="1600" dirty="0"/>
              <a:t>Lab</a:t>
            </a:r>
          </a:p>
          <a:p>
            <a:r>
              <a:rPr lang="en-US" sz="1600" dirty="0"/>
              <a:t>Logo</a:t>
            </a:r>
          </a:p>
        </p:txBody>
      </p:sp>
      <p:sp>
        <p:nvSpPr>
          <p:cNvPr id="14" name="Footer Placeholder 4">
            <a:extLst>
              <a:ext uri="{FF2B5EF4-FFF2-40B4-BE49-F238E27FC236}">
                <a16:creationId xmlns:a16="http://schemas.microsoft.com/office/drawing/2014/main" id="{6CAB8F94-A1B9-0348-AFA2-79AED8B2CD9B}"/>
              </a:ext>
            </a:extLst>
          </p:cNvPr>
          <p:cNvSpPr>
            <a:spLocks noGrp="1"/>
          </p:cNvSpPr>
          <p:nvPr>
            <p:ph type="ftr" sz="quarter" idx="3"/>
          </p:nvPr>
        </p:nvSpPr>
        <p:spPr>
          <a:xfrm>
            <a:off x="1981200" y="6356350"/>
            <a:ext cx="6550800" cy="360000"/>
          </a:xfrm>
        </p:spPr>
        <p:txBody>
          <a:bodyPr/>
          <a:lstStyle/>
          <a:p>
            <a:r>
              <a:rPr lang="en-US"/>
              <a:t>HL-LHC AUP IPR DOE/SC Review– Jan 14-16, 2020</a:t>
            </a:r>
            <a:endParaRPr lang="en-GB" dirty="0"/>
          </a:p>
        </p:txBody>
      </p:sp>
      <p:pic>
        <p:nvPicPr>
          <p:cNvPr id="11" name="Picture 10">
            <a:extLst>
              <a:ext uri="{FF2B5EF4-FFF2-40B4-BE49-F238E27FC236}">
                <a16:creationId xmlns:a16="http://schemas.microsoft.com/office/drawing/2014/main" id="{8E4971FF-DB81-438A-A219-46E44AA6C671}"/>
              </a:ext>
            </a:extLst>
          </p:cNvPr>
          <p:cNvPicPr>
            <a:picLocks noChangeAspect="1"/>
          </p:cNvPicPr>
          <p:nvPr/>
        </p:nvPicPr>
        <p:blipFill rotWithShape="1">
          <a:blip r:embed="rId2"/>
          <a:srcRect r="76503"/>
          <a:stretch/>
        </p:blipFill>
        <p:spPr>
          <a:xfrm>
            <a:off x="1619672" y="6228601"/>
            <a:ext cx="639919" cy="591591"/>
          </a:xfrm>
          <a:prstGeom prst="rect">
            <a:avLst/>
          </a:prstGeom>
        </p:spPr>
      </p:pic>
      <p:pic>
        <p:nvPicPr>
          <p:cNvPr id="6" name="Picture 5" descr="A picture containing drawing, clock&#10;&#10;Description automatically generated">
            <a:extLst>
              <a:ext uri="{FF2B5EF4-FFF2-40B4-BE49-F238E27FC236}">
                <a16:creationId xmlns:a16="http://schemas.microsoft.com/office/drawing/2014/main" id="{FFEBE0E0-4848-440E-B91C-8759D1354AF8}"/>
              </a:ext>
            </a:extLst>
          </p:cNvPr>
          <p:cNvPicPr>
            <a:picLocks noChangeAspect="1"/>
          </p:cNvPicPr>
          <p:nvPr/>
        </p:nvPicPr>
        <p:blipFill>
          <a:blip r:embed="rId3"/>
          <a:stretch>
            <a:fillRect/>
          </a:stretch>
        </p:blipFill>
        <p:spPr>
          <a:xfrm>
            <a:off x="179512" y="2564904"/>
            <a:ext cx="5937611" cy="3096344"/>
          </a:xfrm>
          <a:prstGeom prst="rect">
            <a:avLst/>
          </a:prstGeom>
        </p:spPr>
      </p:pic>
      <p:pic>
        <p:nvPicPr>
          <p:cNvPr id="12" name="Picture 11" descr="A picture containing orange, red&#10;&#10;Description automatically generated">
            <a:extLst>
              <a:ext uri="{FF2B5EF4-FFF2-40B4-BE49-F238E27FC236}">
                <a16:creationId xmlns:a16="http://schemas.microsoft.com/office/drawing/2014/main" id="{7B746F35-A0E8-45BF-ABC8-285FE1457526}"/>
              </a:ext>
            </a:extLst>
          </p:cNvPr>
          <p:cNvPicPr>
            <a:picLocks noChangeAspect="1"/>
          </p:cNvPicPr>
          <p:nvPr/>
        </p:nvPicPr>
        <p:blipFill>
          <a:blip r:embed="rId4"/>
          <a:stretch>
            <a:fillRect/>
          </a:stretch>
        </p:blipFill>
        <p:spPr>
          <a:xfrm>
            <a:off x="5508104" y="4113076"/>
            <a:ext cx="2474041" cy="719999"/>
          </a:xfrm>
          <a:prstGeom prst="rect">
            <a:avLst/>
          </a:prstGeom>
        </p:spPr>
      </p:pic>
      <p:pic>
        <p:nvPicPr>
          <p:cNvPr id="17" name="Picture 16">
            <a:extLst>
              <a:ext uri="{FF2B5EF4-FFF2-40B4-BE49-F238E27FC236}">
                <a16:creationId xmlns:a16="http://schemas.microsoft.com/office/drawing/2014/main" id="{5400746A-F0F4-4ADB-B62D-7151D5FA1DD0}"/>
              </a:ext>
            </a:extLst>
          </p:cNvPr>
          <p:cNvPicPr>
            <a:picLocks noChangeAspect="1"/>
          </p:cNvPicPr>
          <p:nvPr/>
        </p:nvPicPr>
        <p:blipFill>
          <a:blip r:embed="rId5"/>
          <a:stretch>
            <a:fillRect/>
          </a:stretch>
        </p:blipFill>
        <p:spPr>
          <a:xfrm>
            <a:off x="971600" y="2204413"/>
            <a:ext cx="5284530" cy="271511"/>
          </a:xfrm>
          <a:prstGeom prst="rect">
            <a:avLst/>
          </a:prstGeom>
        </p:spPr>
      </p:pic>
    </p:spTree>
    <p:extLst>
      <p:ext uri="{BB962C8B-B14F-4D97-AF65-F5344CB8AC3E}">
        <p14:creationId xmlns:p14="http://schemas.microsoft.com/office/powerpoint/2010/main" val="42511359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screenshot of a cell phone&#10;&#10;Description automatically generated">
            <a:extLst>
              <a:ext uri="{FF2B5EF4-FFF2-40B4-BE49-F238E27FC236}">
                <a16:creationId xmlns:a16="http://schemas.microsoft.com/office/drawing/2014/main" id="{0BE0E95D-0466-45D8-ADAD-FBDD30B950D5}"/>
              </a:ext>
            </a:extLst>
          </p:cNvPr>
          <p:cNvPicPr>
            <a:picLocks noChangeAspect="1"/>
          </p:cNvPicPr>
          <p:nvPr/>
        </p:nvPicPr>
        <p:blipFill>
          <a:blip r:embed="rId2"/>
          <a:stretch>
            <a:fillRect/>
          </a:stretch>
        </p:blipFill>
        <p:spPr>
          <a:xfrm>
            <a:off x="1086874" y="1845371"/>
            <a:ext cx="6970252" cy="4319355"/>
          </a:xfrm>
          <a:prstGeom prst="rect">
            <a:avLst/>
          </a:prstGeom>
        </p:spPr>
      </p:pic>
      <p:sp>
        <p:nvSpPr>
          <p:cNvPr id="2" name="Title 1">
            <a:extLst>
              <a:ext uri="{FF2B5EF4-FFF2-40B4-BE49-F238E27FC236}">
                <a16:creationId xmlns:a16="http://schemas.microsoft.com/office/drawing/2014/main" id="{B4543EFD-BD6E-2045-93A1-0E19E90BA3C5}"/>
              </a:ext>
            </a:extLst>
          </p:cNvPr>
          <p:cNvSpPr>
            <a:spLocks noGrp="1"/>
          </p:cNvSpPr>
          <p:nvPr>
            <p:ph type="title"/>
          </p:nvPr>
        </p:nvSpPr>
        <p:spPr/>
        <p:txBody>
          <a:bodyPr/>
          <a:lstStyle/>
          <a:p>
            <a:r>
              <a:rPr lang="en-US" dirty="0"/>
              <a:t>302.2.05 FTE Breakdown</a:t>
            </a:r>
          </a:p>
        </p:txBody>
      </p:sp>
      <p:sp>
        <p:nvSpPr>
          <p:cNvPr id="3" name="Content Placeholder 2">
            <a:extLst>
              <a:ext uri="{FF2B5EF4-FFF2-40B4-BE49-F238E27FC236}">
                <a16:creationId xmlns:a16="http://schemas.microsoft.com/office/drawing/2014/main" id="{3570295D-2906-194C-B88E-BAA85F487F84}"/>
              </a:ext>
            </a:extLst>
          </p:cNvPr>
          <p:cNvSpPr>
            <a:spLocks noGrp="1"/>
          </p:cNvSpPr>
          <p:nvPr>
            <p:ph idx="1"/>
          </p:nvPr>
        </p:nvSpPr>
        <p:spPr>
          <a:xfrm>
            <a:off x="612000" y="1219201"/>
            <a:ext cx="7920000" cy="625624"/>
          </a:xfrm>
        </p:spPr>
        <p:txBody>
          <a:bodyPr>
            <a:normAutofit fontScale="85000" lnSpcReduction="20000"/>
          </a:bodyPr>
          <a:lstStyle/>
          <a:p>
            <a:r>
              <a:rPr lang="en-US" dirty="0"/>
              <a:t>From 5/31/18 forward</a:t>
            </a:r>
          </a:p>
          <a:p>
            <a:pPr lvl="1"/>
            <a:r>
              <a:rPr lang="en-US" dirty="0"/>
              <a:t>Does not include FY18 Actuals</a:t>
            </a:r>
          </a:p>
        </p:txBody>
      </p:sp>
      <p:sp>
        <p:nvSpPr>
          <p:cNvPr id="4" name="Slide Number Placeholder 3">
            <a:extLst>
              <a:ext uri="{FF2B5EF4-FFF2-40B4-BE49-F238E27FC236}">
                <a16:creationId xmlns:a16="http://schemas.microsoft.com/office/drawing/2014/main" id="{A20A11A8-8C58-9B40-A19E-A251CC270B12}"/>
              </a:ext>
            </a:extLst>
          </p:cNvPr>
          <p:cNvSpPr>
            <a:spLocks noGrp="1"/>
          </p:cNvSpPr>
          <p:nvPr>
            <p:ph type="sldNum" sz="quarter" idx="12"/>
          </p:nvPr>
        </p:nvSpPr>
        <p:spPr/>
        <p:txBody>
          <a:bodyPr/>
          <a:lstStyle/>
          <a:p>
            <a:fld id="{BFDCA1C4-9514-7B4F-976F-D92F7E296653}" type="slidenum">
              <a:rPr lang="fr-FR" smtClean="0"/>
              <a:pPr/>
              <a:t>21</a:t>
            </a:fld>
            <a:endParaRPr lang="fr-FR" dirty="0"/>
          </a:p>
        </p:txBody>
      </p:sp>
      <p:cxnSp>
        <p:nvCxnSpPr>
          <p:cNvPr id="8" name="Straight Arrow Connector 7"/>
          <p:cNvCxnSpPr/>
          <p:nvPr/>
        </p:nvCxnSpPr>
        <p:spPr>
          <a:xfrm>
            <a:off x="6736432" y="2385455"/>
            <a:ext cx="288032"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a:off x="6736432" y="2508595"/>
            <a:ext cx="288032"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a:off x="6736432" y="2996952"/>
            <a:ext cx="288032"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3EE9D3E3-B25B-F44E-A4AB-A244681E2E19}"/>
              </a:ext>
            </a:extLst>
          </p:cNvPr>
          <p:cNvSpPr txBox="1"/>
          <p:nvPr/>
        </p:nvSpPr>
        <p:spPr>
          <a:xfrm>
            <a:off x="1619672" y="6228601"/>
            <a:ext cx="639919" cy="584775"/>
          </a:xfrm>
          <a:prstGeom prst="rect">
            <a:avLst/>
          </a:prstGeom>
          <a:solidFill>
            <a:schemeClr val="bg1">
              <a:lumMod val="85000"/>
            </a:schemeClr>
          </a:solidFill>
        </p:spPr>
        <p:txBody>
          <a:bodyPr wrap="none" rtlCol="0">
            <a:spAutoFit/>
          </a:bodyPr>
          <a:lstStyle/>
          <a:p>
            <a:r>
              <a:rPr lang="en-US" sz="1600" dirty="0"/>
              <a:t>Lab</a:t>
            </a:r>
          </a:p>
          <a:p>
            <a:r>
              <a:rPr lang="en-US" sz="1600" dirty="0"/>
              <a:t>Logo</a:t>
            </a:r>
          </a:p>
        </p:txBody>
      </p:sp>
      <p:sp>
        <p:nvSpPr>
          <p:cNvPr id="12" name="Footer Placeholder 4">
            <a:extLst>
              <a:ext uri="{FF2B5EF4-FFF2-40B4-BE49-F238E27FC236}">
                <a16:creationId xmlns:a16="http://schemas.microsoft.com/office/drawing/2014/main" id="{CE3D1881-967F-BD47-8A0D-8E13FBDEA77D}"/>
              </a:ext>
            </a:extLst>
          </p:cNvPr>
          <p:cNvSpPr>
            <a:spLocks noGrp="1"/>
          </p:cNvSpPr>
          <p:nvPr>
            <p:ph type="ftr" sz="quarter" idx="3"/>
          </p:nvPr>
        </p:nvSpPr>
        <p:spPr>
          <a:xfrm>
            <a:off x="1981200" y="6356350"/>
            <a:ext cx="6550800" cy="360000"/>
          </a:xfrm>
        </p:spPr>
        <p:txBody>
          <a:bodyPr/>
          <a:lstStyle/>
          <a:p>
            <a:r>
              <a:rPr lang="en-US"/>
              <a:t>HL-LHC AUP IPR DOE/SC Review– Jan 14-16, 2020</a:t>
            </a:r>
            <a:endParaRPr lang="en-GB" dirty="0"/>
          </a:p>
        </p:txBody>
      </p:sp>
      <p:pic>
        <p:nvPicPr>
          <p:cNvPr id="14" name="Picture 13">
            <a:extLst>
              <a:ext uri="{FF2B5EF4-FFF2-40B4-BE49-F238E27FC236}">
                <a16:creationId xmlns:a16="http://schemas.microsoft.com/office/drawing/2014/main" id="{45716EF1-F842-437A-817E-0855A8400E0A}"/>
              </a:ext>
            </a:extLst>
          </p:cNvPr>
          <p:cNvPicPr>
            <a:picLocks noChangeAspect="1"/>
          </p:cNvPicPr>
          <p:nvPr/>
        </p:nvPicPr>
        <p:blipFill rotWithShape="1">
          <a:blip r:embed="rId3"/>
          <a:srcRect r="76503"/>
          <a:stretch/>
        </p:blipFill>
        <p:spPr>
          <a:xfrm>
            <a:off x="1619672" y="6228601"/>
            <a:ext cx="639919" cy="591591"/>
          </a:xfrm>
          <a:prstGeom prst="rect">
            <a:avLst/>
          </a:prstGeom>
        </p:spPr>
      </p:pic>
    </p:spTree>
    <p:extLst>
      <p:ext uri="{BB962C8B-B14F-4D97-AF65-F5344CB8AC3E}">
        <p14:creationId xmlns:p14="http://schemas.microsoft.com/office/powerpoint/2010/main" val="2336998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536FD-6F02-48C5-A258-9B2E14F736EB}"/>
              </a:ext>
            </a:extLst>
          </p:cNvPr>
          <p:cNvSpPr>
            <a:spLocks noGrp="1"/>
          </p:cNvSpPr>
          <p:nvPr>
            <p:ph type="title"/>
          </p:nvPr>
        </p:nvSpPr>
        <p:spPr/>
        <p:txBody>
          <a:bodyPr/>
          <a:lstStyle/>
          <a:p>
            <a:r>
              <a:rPr lang="en-US" dirty="0"/>
              <a:t>WBS 302.2.05 Scope</a:t>
            </a:r>
          </a:p>
        </p:txBody>
      </p:sp>
      <p:sp>
        <p:nvSpPr>
          <p:cNvPr id="4" name="Slide Number Placeholder 3">
            <a:extLst>
              <a:ext uri="{FF2B5EF4-FFF2-40B4-BE49-F238E27FC236}">
                <a16:creationId xmlns:a16="http://schemas.microsoft.com/office/drawing/2014/main" id="{6B430BBF-1DC9-4491-AA9A-BFA7F60AC0A2}"/>
              </a:ext>
            </a:extLst>
          </p:cNvPr>
          <p:cNvSpPr>
            <a:spLocks noGrp="1"/>
          </p:cNvSpPr>
          <p:nvPr>
            <p:ph type="sldNum" sz="quarter" idx="12"/>
          </p:nvPr>
        </p:nvSpPr>
        <p:spPr/>
        <p:txBody>
          <a:bodyPr/>
          <a:lstStyle/>
          <a:p>
            <a:fld id="{BFDCA1C4-9514-7B4F-976F-D92F7E296653}" type="slidenum">
              <a:rPr lang="fr-FR" smtClean="0"/>
              <a:pPr/>
              <a:t>3</a:t>
            </a:fld>
            <a:endParaRPr lang="fr-FR"/>
          </a:p>
        </p:txBody>
      </p:sp>
      <p:sp>
        <p:nvSpPr>
          <p:cNvPr id="5" name="Footer Placeholder 4">
            <a:extLst>
              <a:ext uri="{FF2B5EF4-FFF2-40B4-BE49-F238E27FC236}">
                <a16:creationId xmlns:a16="http://schemas.microsoft.com/office/drawing/2014/main" id="{69170DA3-3899-415C-89FD-41625C834617}"/>
              </a:ext>
            </a:extLst>
          </p:cNvPr>
          <p:cNvSpPr>
            <a:spLocks noGrp="1"/>
          </p:cNvSpPr>
          <p:nvPr>
            <p:ph type="ftr" sz="quarter" idx="3"/>
          </p:nvPr>
        </p:nvSpPr>
        <p:spPr/>
        <p:txBody>
          <a:bodyPr/>
          <a:lstStyle/>
          <a:p>
            <a:r>
              <a:rPr lang="en-US"/>
              <a:t>HL-LHC AUP IPR DOE/SC Review– Jan 14-16, 2020</a:t>
            </a:r>
            <a:endParaRPr lang="en-GB" dirty="0"/>
          </a:p>
        </p:txBody>
      </p:sp>
      <p:pic>
        <p:nvPicPr>
          <p:cNvPr id="9" name="Picture 8">
            <a:extLst>
              <a:ext uri="{FF2B5EF4-FFF2-40B4-BE49-F238E27FC236}">
                <a16:creationId xmlns:a16="http://schemas.microsoft.com/office/drawing/2014/main" id="{647D9528-3296-4D93-8373-F7D818DA61EA}"/>
              </a:ext>
            </a:extLst>
          </p:cNvPr>
          <p:cNvPicPr>
            <a:picLocks noChangeAspect="1"/>
          </p:cNvPicPr>
          <p:nvPr/>
        </p:nvPicPr>
        <p:blipFill rotWithShape="1">
          <a:blip r:embed="rId2"/>
          <a:srcRect l="18717" r="8123"/>
          <a:stretch/>
        </p:blipFill>
        <p:spPr>
          <a:xfrm>
            <a:off x="4355976" y="934920"/>
            <a:ext cx="2664296" cy="5454500"/>
          </a:xfrm>
          <a:prstGeom prst="rect">
            <a:avLst/>
          </a:prstGeom>
        </p:spPr>
      </p:pic>
      <p:pic>
        <p:nvPicPr>
          <p:cNvPr id="10" name="Content Placeholder 5">
            <a:extLst>
              <a:ext uri="{FF2B5EF4-FFF2-40B4-BE49-F238E27FC236}">
                <a16:creationId xmlns:a16="http://schemas.microsoft.com/office/drawing/2014/main" id="{2C2C31CB-38AF-4B79-8738-31197FCEF68F}"/>
              </a:ext>
            </a:extLst>
          </p:cNvPr>
          <p:cNvPicPr>
            <a:picLocks noChangeAspect="1"/>
          </p:cNvPicPr>
          <p:nvPr/>
        </p:nvPicPr>
        <p:blipFill>
          <a:blip r:embed="rId3"/>
          <a:stretch>
            <a:fillRect/>
          </a:stretch>
        </p:blipFill>
        <p:spPr>
          <a:xfrm>
            <a:off x="6300192" y="500896"/>
            <a:ext cx="2764438" cy="1948613"/>
          </a:xfrm>
          <a:prstGeom prst="rect">
            <a:avLst/>
          </a:prstGeom>
        </p:spPr>
      </p:pic>
      <p:sp>
        <p:nvSpPr>
          <p:cNvPr id="11" name="Rectangle 10">
            <a:extLst>
              <a:ext uri="{FF2B5EF4-FFF2-40B4-BE49-F238E27FC236}">
                <a16:creationId xmlns:a16="http://schemas.microsoft.com/office/drawing/2014/main" id="{37623E4A-6C3E-4B7D-9818-FC6AFCD43914}"/>
              </a:ext>
            </a:extLst>
          </p:cNvPr>
          <p:cNvSpPr/>
          <p:nvPr/>
        </p:nvSpPr>
        <p:spPr>
          <a:xfrm>
            <a:off x="6444208" y="2416774"/>
            <a:ext cx="2699792" cy="276999"/>
          </a:xfrm>
          <a:prstGeom prst="rect">
            <a:avLst/>
          </a:prstGeom>
        </p:spPr>
        <p:txBody>
          <a:bodyPr wrap="square">
            <a:spAutoFit/>
          </a:bodyPr>
          <a:lstStyle/>
          <a:p>
            <a:r>
              <a:rPr lang="en-US" sz="1200" dirty="0"/>
              <a:t>FNAL Coil </a:t>
            </a:r>
            <a:r>
              <a:rPr lang="en-US" sz="1200" dirty="0" err="1"/>
              <a:t>Assy</a:t>
            </a:r>
            <a:r>
              <a:rPr lang="en-US" sz="1200" dirty="0"/>
              <a:t> Drawing  F10030927</a:t>
            </a:r>
          </a:p>
        </p:txBody>
      </p:sp>
      <p:graphicFrame>
        <p:nvGraphicFramePr>
          <p:cNvPr id="12" name="Table 11">
            <a:extLst>
              <a:ext uri="{FF2B5EF4-FFF2-40B4-BE49-F238E27FC236}">
                <a16:creationId xmlns:a16="http://schemas.microsoft.com/office/drawing/2014/main" id="{531CF853-196D-404D-850E-AE04A2E8A493}"/>
              </a:ext>
            </a:extLst>
          </p:cNvPr>
          <p:cNvGraphicFramePr>
            <a:graphicFrameLocks noGrp="1"/>
          </p:cNvGraphicFramePr>
          <p:nvPr>
            <p:extLst>
              <p:ext uri="{D42A27DB-BD31-4B8C-83A1-F6EECF244321}">
                <p14:modId xmlns:p14="http://schemas.microsoft.com/office/powerpoint/2010/main" val="2606249670"/>
              </p:ext>
            </p:extLst>
          </p:nvPr>
        </p:nvGraphicFramePr>
        <p:xfrm>
          <a:off x="334435" y="1080539"/>
          <a:ext cx="4021541" cy="5084765"/>
        </p:xfrm>
        <a:graphic>
          <a:graphicData uri="http://schemas.openxmlformats.org/drawingml/2006/table">
            <a:tbl>
              <a:tblPr firstRow="1" firstCol="1" bandRow="1"/>
              <a:tblGrid>
                <a:gridCol w="825561">
                  <a:extLst>
                    <a:ext uri="{9D8B030D-6E8A-4147-A177-3AD203B41FA5}">
                      <a16:colId xmlns:a16="http://schemas.microsoft.com/office/drawing/2014/main" val="2234991768"/>
                    </a:ext>
                  </a:extLst>
                </a:gridCol>
                <a:gridCol w="2030460">
                  <a:extLst>
                    <a:ext uri="{9D8B030D-6E8A-4147-A177-3AD203B41FA5}">
                      <a16:colId xmlns:a16="http://schemas.microsoft.com/office/drawing/2014/main" val="3162934132"/>
                    </a:ext>
                  </a:extLst>
                </a:gridCol>
                <a:gridCol w="1165520">
                  <a:extLst>
                    <a:ext uri="{9D8B030D-6E8A-4147-A177-3AD203B41FA5}">
                      <a16:colId xmlns:a16="http://schemas.microsoft.com/office/drawing/2014/main" val="310566447"/>
                    </a:ext>
                  </a:extLst>
                </a:gridCol>
              </a:tblGrid>
              <a:tr h="220247">
                <a:tc>
                  <a:txBody>
                    <a:bodyPr/>
                    <a:lstStyle/>
                    <a:p>
                      <a:pPr marL="0" marR="0">
                        <a:spcBef>
                          <a:spcPts val="200"/>
                        </a:spcBef>
                        <a:spcAft>
                          <a:spcPts val="0"/>
                        </a:spcAft>
                      </a:pPr>
                      <a:r>
                        <a:rPr lang="en-US" sz="1200" b="1" dirty="0">
                          <a:effectLst/>
                          <a:latin typeface="Times New Roman" panose="02020603050405020304" pitchFamily="18" charset="0"/>
                          <a:ea typeface="Times New Roman" panose="02020603050405020304" pitchFamily="18" charset="0"/>
                        </a:rPr>
                        <a:t>WBS Code</a:t>
                      </a:r>
                      <a:endParaRPr lang="en-US"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spcBef>
                          <a:spcPts val="200"/>
                        </a:spcBef>
                        <a:spcAft>
                          <a:spcPts val="0"/>
                        </a:spcAft>
                      </a:pPr>
                      <a:r>
                        <a:rPr lang="en-US" sz="1200" b="1">
                          <a:effectLst/>
                          <a:latin typeface="Times New Roman" panose="02020603050405020304" pitchFamily="18" charset="0"/>
                          <a:ea typeface="Times New Roman" panose="02020603050405020304" pitchFamily="18" charset="0"/>
                        </a:rPr>
                        <a:t>WBS Name</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spcBef>
                          <a:spcPts val="200"/>
                        </a:spcBef>
                        <a:spcAft>
                          <a:spcPts val="0"/>
                        </a:spcAft>
                      </a:pPr>
                      <a:r>
                        <a:rPr lang="en-US" sz="1200" b="1">
                          <a:effectLst/>
                          <a:latin typeface="Times New Roman" panose="02020603050405020304" pitchFamily="18" charset="0"/>
                          <a:ea typeface="Times New Roman" panose="02020603050405020304" pitchFamily="18" charset="0"/>
                        </a:rPr>
                        <a:t>Control Account</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extLst>
                  <a:ext uri="{0D108BD9-81ED-4DB2-BD59-A6C34878D82A}">
                    <a16:rowId xmlns:a16="http://schemas.microsoft.com/office/drawing/2014/main" val="2303853968"/>
                  </a:ext>
                </a:extLst>
              </a:tr>
              <a:tr h="244977">
                <a:tc>
                  <a:txBody>
                    <a:bodyPr/>
                    <a:lstStyle/>
                    <a:p>
                      <a:pPr marL="0" marR="0">
                        <a:spcBef>
                          <a:spcPts val="200"/>
                        </a:spcBef>
                        <a:spcAft>
                          <a:spcPts val="0"/>
                        </a:spcAft>
                      </a:pPr>
                      <a:r>
                        <a:rPr lang="en-US" sz="1200">
                          <a:effectLst/>
                          <a:latin typeface="Times New Roman" panose="02020603050405020304" pitchFamily="18" charset="0"/>
                          <a:ea typeface="Times New Roman" panose="02020603050405020304" pitchFamily="18" charset="0"/>
                        </a:rPr>
                        <a:t>302.2.05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200"/>
                        </a:spcBef>
                        <a:spcAft>
                          <a:spcPts val="0"/>
                        </a:spcAft>
                      </a:pPr>
                      <a:r>
                        <a:rPr lang="en-US" sz="1200" dirty="0">
                          <a:effectLst/>
                          <a:latin typeface="Times New Roman" panose="02020603050405020304" pitchFamily="18" charset="0"/>
                          <a:ea typeface="Times New Roman" panose="02020603050405020304" pitchFamily="18" charset="0"/>
                        </a:rPr>
                        <a:t>Coil Fabrication at FNAL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200"/>
                        </a:spcBef>
                        <a:spcAft>
                          <a:spcPts val="0"/>
                        </a:spcAft>
                      </a:pPr>
                      <a:r>
                        <a:rPr lang="en-US" sz="1200">
                          <a:effectLst/>
                          <a:latin typeface="Times New Roman" panose="02020603050405020304" pitchFamily="18" charset="0"/>
                          <a:ea typeface="Times New Roman" panose="02020603050405020304" pitchFamily="18" charset="0"/>
                        </a:rPr>
                        <a:t>Yes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60067289"/>
                  </a:ext>
                </a:extLst>
              </a:tr>
              <a:tr h="195517">
                <a:tc gridSpan="3">
                  <a:txBody>
                    <a:bodyPr/>
                    <a:lstStyle/>
                    <a:p>
                      <a:pPr marL="0" marR="0">
                        <a:spcBef>
                          <a:spcPts val="200"/>
                        </a:spcBef>
                        <a:spcAft>
                          <a:spcPts val="0"/>
                        </a:spcAft>
                      </a:pPr>
                      <a:r>
                        <a:rPr lang="en-US" sz="1200" b="1" dirty="0">
                          <a:effectLst/>
                          <a:latin typeface="Times New Roman" panose="02020603050405020304" pitchFamily="18" charset="0"/>
                          <a:ea typeface="Times New Roman" panose="02020603050405020304" pitchFamily="18" charset="0"/>
                        </a:rPr>
                        <a:t>WBS Description</a:t>
                      </a:r>
                      <a:endParaRPr lang="en-US"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174904359"/>
                  </a:ext>
                </a:extLst>
              </a:tr>
              <a:tr h="4278511">
                <a:tc gridSpan="3">
                  <a:txBody>
                    <a:bodyPr/>
                    <a:lstStyle/>
                    <a:p>
                      <a:pPr marL="0" marR="0">
                        <a:spcBef>
                          <a:spcPts val="200"/>
                        </a:spcBef>
                        <a:spcAft>
                          <a:spcPts val="0"/>
                        </a:spcAft>
                      </a:pPr>
                      <a:r>
                        <a:rPr lang="en-US" sz="1200" b="1" dirty="0">
                          <a:effectLst/>
                          <a:latin typeface="Times New Roman" panose="02020603050405020304" pitchFamily="18" charset="0"/>
                          <a:ea typeface="Times New Roman" panose="02020603050405020304" pitchFamily="18" charset="0"/>
                        </a:rPr>
                        <a:t>Scope of Work</a:t>
                      </a:r>
                      <a:endParaRPr lang="en-US" sz="1200" dirty="0">
                        <a:effectLst/>
                        <a:latin typeface="Times New Roman" panose="02020603050405020304" pitchFamily="18" charset="0"/>
                        <a:ea typeface="Times New Roman" panose="02020603050405020304" pitchFamily="18" charset="0"/>
                      </a:endParaRPr>
                    </a:p>
                    <a:p>
                      <a:pPr marL="0" marR="0">
                        <a:spcBef>
                          <a:spcPts val="200"/>
                        </a:spcBef>
                        <a:spcAft>
                          <a:spcPts val="0"/>
                        </a:spcAft>
                      </a:pPr>
                      <a:r>
                        <a:rPr lang="en-US" sz="1200" dirty="0">
                          <a:effectLst/>
                          <a:latin typeface="Times New Roman" panose="02020603050405020304" pitchFamily="18" charset="0"/>
                          <a:ea typeface="Times New Roman" panose="02020603050405020304" pitchFamily="18" charset="0"/>
                        </a:rPr>
                        <a:t>Fabricate 13 pre-series QXF coils and 36 production QXF coils at Fermilab. Fabrication steps include Winding and Curing, Reaction, and Impregnation. Includes shipping of accepted coil to LBNL for magnet assembly. Detailed description of QXF coil fabrication process provided by US-HiLumi-doc-95.</a:t>
                      </a:r>
                    </a:p>
                    <a:p>
                      <a:pPr marL="0" marR="0">
                        <a:spcBef>
                          <a:spcPts val="200"/>
                        </a:spcBef>
                        <a:spcAft>
                          <a:spcPts val="0"/>
                        </a:spcAft>
                      </a:pPr>
                      <a:r>
                        <a:rPr lang="en-US" sz="1200" dirty="0">
                          <a:effectLst/>
                          <a:latin typeface="Times New Roman" panose="02020603050405020304" pitchFamily="18" charset="0"/>
                          <a:ea typeface="Times New Roman" panose="02020603050405020304" pitchFamily="18" charset="0"/>
                        </a:rPr>
                        <a:t> </a:t>
                      </a:r>
                    </a:p>
                    <a:p>
                      <a:pPr marL="0" marR="0">
                        <a:spcBef>
                          <a:spcPts val="200"/>
                        </a:spcBef>
                        <a:spcAft>
                          <a:spcPts val="0"/>
                        </a:spcAft>
                      </a:pPr>
                      <a:r>
                        <a:rPr lang="en-US" sz="1200" b="1" dirty="0">
                          <a:effectLst/>
                          <a:latin typeface="Times New Roman" panose="02020603050405020304" pitchFamily="18" charset="0"/>
                          <a:ea typeface="Times New Roman" panose="02020603050405020304" pitchFamily="18" charset="0"/>
                        </a:rPr>
                        <a:t>Scope Assumptions/Exclusions</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Times New Roman" panose="02020603050405020304" pitchFamily="18" charset="0"/>
                        <a:buChar char="-"/>
                      </a:pPr>
                      <a:r>
                        <a:rPr lang="en-US" sz="1200" dirty="0">
                          <a:effectLst/>
                          <a:latin typeface="Times New Roman" panose="02020603050405020304" pitchFamily="18" charset="0"/>
                          <a:ea typeface="Times New Roman" panose="02020603050405020304" pitchFamily="18" charset="0"/>
                        </a:rPr>
                        <a:t>One set of coil fabrication tooling is available from LARP, installed and fully functional in Fermilab Industrial Building 3 (IB3). This includes a winding machine with one mandrel, a curing press, a reaction oven and a reaction fixture, an impregnation station (in IB2) and an impregnation fixture.</a:t>
                      </a:r>
                    </a:p>
                    <a:p>
                      <a:pPr marL="342900" marR="0" lvl="0" indent="-342900">
                        <a:spcBef>
                          <a:spcPts val="0"/>
                        </a:spcBef>
                        <a:spcAft>
                          <a:spcPts val="0"/>
                        </a:spcAft>
                        <a:buFont typeface="Times New Roman" panose="02020603050405020304" pitchFamily="18" charset="0"/>
                        <a:buChar char="-"/>
                      </a:pPr>
                      <a:r>
                        <a:rPr lang="en-US" sz="1200" dirty="0">
                          <a:effectLst/>
                          <a:latin typeface="Times New Roman" panose="02020603050405020304" pitchFamily="18" charset="0"/>
                          <a:ea typeface="Times New Roman" panose="02020603050405020304" pitchFamily="18" charset="0"/>
                        </a:rPr>
                        <a:t>Coil witness sample testing is covered under the scope of WBS 302.2.02 Stand Procurement</a:t>
                      </a:r>
                    </a:p>
                    <a:p>
                      <a:pPr marL="342900" marR="0" lvl="0" indent="-342900">
                        <a:spcBef>
                          <a:spcPts val="0"/>
                        </a:spcBef>
                        <a:spcAft>
                          <a:spcPts val="0"/>
                        </a:spcAft>
                        <a:buFont typeface="Times New Roman" panose="02020603050405020304" pitchFamily="18" charset="0"/>
                        <a:buChar char="-"/>
                      </a:pPr>
                      <a:r>
                        <a:rPr lang="en-US" sz="1200" dirty="0">
                          <a:effectLst/>
                          <a:latin typeface="Times New Roman" panose="02020603050405020304" pitchFamily="18" charset="0"/>
                          <a:ea typeface="Times New Roman" panose="02020603050405020304" pitchFamily="18" charset="0"/>
                        </a:rPr>
                        <a:t>Coil production yield is assumed to be 87.5% (i.e., 1 coil out of 8 will be rejected and scrapped)</a:t>
                      </a:r>
                    </a:p>
                    <a:p>
                      <a:pPr marL="0" marR="0">
                        <a:spcBef>
                          <a:spcPts val="200"/>
                        </a:spcBef>
                        <a:spcAft>
                          <a:spcPts val="0"/>
                        </a:spcAft>
                      </a:pPr>
                      <a:r>
                        <a:rPr lang="en-US" sz="1200" dirty="0">
                          <a:effectLst/>
                          <a:latin typeface="Times New Roman" panose="02020603050405020304" pitchFamily="18" charset="0"/>
                          <a:ea typeface="Times New Roman" panose="02020603050405020304" pitchFamily="18" charset="0"/>
                        </a:rPr>
                        <a:t> </a:t>
                      </a:r>
                    </a:p>
                    <a:p>
                      <a:pPr marL="0" marR="0">
                        <a:spcBef>
                          <a:spcPts val="200"/>
                        </a:spcBef>
                        <a:spcAft>
                          <a:spcPts val="0"/>
                        </a:spcAft>
                      </a:pPr>
                      <a:r>
                        <a:rPr lang="en-US" sz="1200" b="1" dirty="0">
                          <a:effectLst/>
                          <a:latin typeface="Times New Roman" panose="02020603050405020304" pitchFamily="18" charset="0"/>
                          <a:ea typeface="Times New Roman" panose="02020603050405020304" pitchFamily="18" charset="0"/>
                        </a:rPr>
                        <a:t>WBS Deliverables</a:t>
                      </a:r>
                      <a:endParaRPr lang="en-US" sz="1200" dirty="0">
                        <a:effectLst/>
                        <a:latin typeface="Times New Roman" panose="02020603050405020304" pitchFamily="18" charset="0"/>
                        <a:ea typeface="Times New Roman" panose="02020603050405020304" pitchFamily="18" charset="0"/>
                      </a:endParaRPr>
                    </a:p>
                    <a:p>
                      <a:pPr marL="0" marR="0">
                        <a:spcBef>
                          <a:spcPts val="200"/>
                        </a:spcBef>
                        <a:spcAft>
                          <a:spcPts val="0"/>
                        </a:spcAft>
                      </a:pPr>
                      <a:r>
                        <a:rPr lang="en-US" sz="1200" dirty="0">
                          <a:effectLst/>
                          <a:latin typeface="Times New Roman" panose="02020603050405020304" pitchFamily="18" charset="0"/>
                          <a:ea typeface="Times New Roman" panose="02020603050405020304" pitchFamily="18" charset="0"/>
                        </a:rPr>
                        <a:t>A minimum of 43 accepted QXF coils with their corresponding QC reports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275460417"/>
                  </a:ext>
                </a:extLst>
              </a:tr>
            </a:tbl>
          </a:graphicData>
        </a:graphic>
      </p:graphicFrame>
      <p:sp>
        <p:nvSpPr>
          <p:cNvPr id="14" name="Content Placeholder 2">
            <a:extLst>
              <a:ext uri="{FF2B5EF4-FFF2-40B4-BE49-F238E27FC236}">
                <a16:creationId xmlns:a16="http://schemas.microsoft.com/office/drawing/2014/main" id="{E5B3C0D9-4FCA-4434-932F-9735FA853D97}"/>
              </a:ext>
            </a:extLst>
          </p:cNvPr>
          <p:cNvSpPr>
            <a:spLocks noGrp="1"/>
          </p:cNvSpPr>
          <p:nvPr>
            <p:ph idx="1"/>
          </p:nvPr>
        </p:nvSpPr>
        <p:spPr>
          <a:xfrm>
            <a:off x="6730752" y="2780928"/>
            <a:ext cx="2375824" cy="2641847"/>
          </a:xfrm>
        </p:spPr>
        <p:txBody>
          <a:bodyPr>
            <a:normAutofit fontScale="70000" lnSpcReduction="20000"/>
          </a:bodyPr>
          <a:lstStyle/>
          <a:p>
            <a:r>
              <a:rPr lang="en-US" dirty="0"/>
              <a:t>CD-2 Scope</a:t>
            </a:r>
          </a:p>
          <a:p>
            <a:pPr lvl="1"/>
            <a:r>
              <a:rPr lang="en-US" dirty="0"/>
              <a:t>Fabricate coils (15)</a:t>
            </a:r>
          </a:p>
          <a:p>
            <a:r>
              <a:rPr lang="en-US" dirty="0"/>
              <a:t>CD-3b Scope</a:t>
            </a:r>
          </a:p>
          <a:p>
            <a:pPr lvl="1"/>
            <a:r>
              <a:rPr lang="en-US" dirty="0"/>
              <a:t>Fabricate coils (7)</a:t>
            </a:r>
          </a:p>
          <a:p>
            <a:r>
              <a:rPr lang="en-US" dirty="0"/>
              <a:t>CD-3c Scope</a:t>
            </a:r>
          </a:p>
          <a:p>
            <a:pPr lvl="1"/>
            <a:r>
              <a:rPr lang="en-US" dirty="0"/>
              <a:t>Fabricate coils (27)</a:t>
            </a:r>
          </a:p>
          <a:p>
            <a:pPr marL="57150" indent="0">
              <a:buNone/>
            </a:pPr>
            <a:r>
              <a:rPr lang="en-US" dirty="0"/>
              <a:t>        Total of 49 coils</a:t>
            </a:r>
          </a:p>
          <a:p>
            <a:endParaRPr lang="en-US" dirty="0"/>
          </a:p>
        </p:txBody>
      </p:sp>
      <p:sp>
        <p:nvSpPr>
          <p:cNvPr id="13" name="TextBox 12">
            <a:extLst>
              <a:ext uri="{FF2B5EF4-FFF2-40B4-BE49-F238E27FC236}">
                <a16:creationId xmlns:a16="http://schemas.microsoft.com/office/drawing/2014/main" id="{AA678D77-6A0E-439F-8E3A-95C457BDC425}"/>
              </a:ext>
            </a:extLst>
          </p:cNvPr>
          <p:cNvSpPr txBox="1"/>
          <p:nvPr/>
        </p:nvSpPr>
        <p:spPr>
          <a:xfrm>
            <a:off x="7784916" y="79506"/>
            <a:ext cx="1261884" cy="369332"/>
          </a:xfrm>
          <a:prstGeom prst="rect">
            <a:avLst/>
          </a:prstGeom>
          <a:solidFill>
            <a:schemeClr val="accent6">
              <a:lumMod val="60000"/>
              <a:lumOff val="40000"/>
            </a:schemeClr>
          </a:solidFill>
        </p:spPr>
        <p:txBody>
          <a:bodyPr wrap="none" rtlCol="0">
            <a:spAutoFit/>
          </a:bodyPr>
          <a:lstStyle/>
          <a:p>
            <a:r>
              <a:rPr lang="en-US" dirty="0"/>
              <a:t>Charge #1</a:t>
            </a:r>
          </a:p>
        </p:txBody>
      </p:sp>
    </p:spTree>
    <p:extLst>
      <p:ext uri="{BB962C8B-B14F-4D97-AF65-F5344CB8AC3E}">
        <p14:creationId xmlns:p14="http://schemas.microsoft.com/office/powerpoint/2010/main" val="16212803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536FD-6F02-48C5-A258-9B2E14F736EB}"/>
              </a:ext>
            </a:extLst>
          </p:cNvPr>
          <p:cNvSpPr>
            <a:spLocks noGrp="1"/>
          </p:cNvSpPr>
          <p:nvPr>
            <p:ph type="title"/>
          </p:nvPr>
        </p:nvSpPr>
        <p:spPr/>
        <p:txBody>
          <a:bodyPr/>
          <a:lstStyle/>
          <a:p>
            <a:r>
              <a:rPr lang="en-US" dirty="0"/>
              <a:t>WBS 302.2.05 Interfaces</a:t>
            </a:r>
          </a:p>
        </p:txBody>
      </p:sp>
      <p:sp>
        <p:nvSpPr>
          <p:cNvPr id="4" name="Slide Number Placeholder 3">
            <a:extLst>
              <a:ext uri="{FF2B5EF4-FFF2-40B4-BE49-F238E27FC236}">
                <a16:creationId xmlns:a16="http://schemas.microsoft.com/office/drawing/2014/main" id="{6B430BBF-1DC9-4491-AA9A-BFA7F60AC0A2}"/>
              </a:ext>
            </a:extLst>
          </p:cNvPr>
          <p:cNvSpPr>
            <a:spLocks noGrp="1"/>
          </p:cNvSpPr>
          <p:nvPr>
            <p:ph type="sldNum" sz="quarter" idx="12"/>
          </p:nvPr>
        </p:nvSpPr>
        <p:spPr/>
        <p:txBody>
          <a:bodyPr/>
          <a:lstStyle/>
          <a:p>
            <a:fld id="{BFDCA1C4-9514-7B4F-976F-D92F7E296653}" type="slidenum">
              <a:rPr lang="fr-FR" smtClean="0"/>
              <a:pPr/>
              <a:t>4</a:t>
            </a:fld>
            <a:endParaRPr lang="fr-FR"/>
          </a:p>
        </p:txBody>
      </p:sp>
      <p:sp>
        <p:nvSpPr>
          <p:cNvPr id="5" name="Footer Placeholder 4">
            <a:extLst>
              <a:ext uri="{FF2B5EF4-FFF2-40B4-BE49-F238E27FC236}">
                <a16:creationId xmlns:a16="http://schemas.microsoft.com/office/drawing/2014/main" id="{69170DA3-3899-415C-89FD-41625C834617}"/>
              </a:ext>
            </a:extLst>
          </p:cNvPr>
          <p:cNvSpPr>
            <a:spLocks noGrp="1"/>
          </p:cNvSpPr>
          <p:nvPr>
            <p:ph type="ftr" sz="quarter" idx="3"/>
          </p:nvPr>
        </p:nvSpPr>
        <p:spPr/>
        <p:txBody>
          <a:bodyPr/>
          <a:lstStyle/>
          <a:p>
            <a:r>
              <a:rPr lang="en-US"/>
              <a:t>HL-LHC AUP IPR DOE/SC Review– Jan 14-16, 2020</a:t>
            </a:r>
            <a:endParaRPr lang="en-GB" dirty="0"/>
          </a:p>
        </p:txBody>
      </p:sp>
      <p:grpSp>
        <p:nvGrpSpPr>
          <p:cNvPr id="9" name="Group 8">
            <a:extLst>
              <a:ext uri="{FF2B5EF4-FFF2-40B4-BE49-F238E27FC236}">
                <a16:creationId xmlns:a16="http://schemas.microsoft.com/office/drawing/2014/main" id="{CE910AE4-47BF-4F29-8715-BABFB3D155B3}"/>
              </a:ext>
            </a:extLst>
          </p:cNvPr>
          <p:cNvGrpSpPr/>
          <p:nvPr/>
        </p:nvGrpSpPr>
        <p:grpSpPr>
          <a:xfrm>
            <a:off x="251520" y="1277145"/>
            <a:ext cx="8344544" cy="3808039"/>
            <a:chOff x="559795" y="917105"/>
            <a:chExt cx="8344544" cy="3808039"/>
          </a:xfrm>
        </p:grpSpPr>
        <p:sp>
          <p:nvSpPr>
            <p:cNvPr id="10" name="Content Placeholder 2">
              <a:extLst>
                <a:ext uri="{FF2B5EF4-FFF2-40B4-BE49-F238E27FC236}">
                  <a16:creationId xmlns:a16="http://schemas.microsoft.com/office/drawing/2014/main" id="{CE8177B6-C67C-4D62-9316-39EB259EFE1D}"/>
                </a:ext>
              </a:extLst>
            </p:cNvPr>
            <p:cNvSpPr txBox="1">
              <a:spLocks/>
            </p:cNvSpPr>
            <p:nvPr/>
          </p:nvSpPr>
          <p:spPr>
            <a:xfrm>
              <a:off x="703811" y="917105"/>
              <a:ext cx="8200528" cy="567600"/>
            </a:xfrm>
            <a:prstGeom prst="rect">
              <a:avLst/>
            </a:prstGeom>
            <a:solidFill>
              <a:schemeClr val="bg1"/>
            </a:solidFill>
          </p:spPr>
          <p:txBody>
            <a:bodyPr vert="horz" lIns="0" tIns="0" rIns="0" bIns="0" rtlCol="0">
              <a:normAutofit/>
            </a:bodyPr>
            <a:lstStyle>
              <a:lvl1pPr marL="342900" indent="-342900" algn="l" defTabSz="457200" rtl="0" eaLnBrk="1" latinLnBrk="0" hangingPunct="1">
                <a:spcBef>
                  <a:spcPct val="20000"/>
                </a:spcBef>
                <a:buClr>
                  <a:schemeClr val="accent6"/>
                </a:buClr>
                <a:buFont typeface="Wingdings" charset="2"/>
                <a:buChar char="§"/>
                <a:defRPr sz="2800" kern="1200">
                  <a:solidFill>
                    <a:schemeClr val="accent5"/>
                  </a:solidFill>
                  <a:latin typeface="+mn-lt"/>
                  <a:ea typeface="+mn-ea"/>
                  <a:cs typeface="+mn-cs"/>
                </a:defRPr>
              </a:lvl1pPr>
              <a:lvl2pPr marL="742950" indent="-285750" algn="l" defTabSz="457200" rtl="0" eaLnBrk="1" latinLnBrk="0" hangingPunct="1">
                <a:spcBef>
                  <a:spcPct val="20000"/>
                </a:spcBef>
                <a:buClr>
                  <a:schemeClr val="accent6"/>
                </a:buClr>
                <a:buFont typeface="Wingdings" charset="2"/>
                <a:buChar char="§"/>
                <a:defRPr sz="2400" kern="1200">
                  <a:solidFill>
                    <a:schemeClr val="accent5"/>
                  </a:solidFill>
                  <a:latin typeface="+mn-lt"/>
                  <a:ea typeface="+mn-ea"/>
                  <a:cs typeface="+mn-cs"/>
                </a:defRPr>
              </a:lvl2pPr>
              <a:lvl3pPr marL="1143000" indent="-228600" algn="l" defTabSz="457200" rtl="0" eaLnBrk="1" latinLnBrk="0" hangingPunct="1">
                <a:spcBef>
                  <a:spcPct val="20000"/>
                </a:spcBef>
                <a:buClr>
                  <a:schemeClr val="accent6"/>
                </a:buClr>
                <a:buFont typeface="Wingdings" charset="2"/>
                <a:buChar char="§"/>
                <a:defRPr sz="2000" kern="1200">
                  <a:solidFill>
                    <a:schemeClr val="accent5"/>
                  </a:solidFill>
                  <a:latin typeface="+mn-lt"/>
                  <a:ea typeface="+mn-ea"/>
                  <a:cs typeface="+mn-cs"/>
                </a:defRPr>
              </a:lvl3pPr>
              <a:lvl4pPr marL="1600200" indent="-228600" algn="l" defTabSz="457200" rtl="0" eaLnBrk="1" latinLnBrk="0" hangingPunct="1">
                <a:spcBef>
                  <a:spcPct val="20000"/>
                </a:spcBef>
                <a:buClr>
                  <a:schemeClr val="accent6"/>
                </a:buClr>
                <a:buFont typeface="Wingdings" charset="2"/>
                <a:buChar char="§"/>
                <a:defRPr sz="1800" kern="1200">
                  <a:solidFill>
                    <a:schemeClr val="accent5"/>
                  </a:solidFill>
                  <a:latin typeface="+mn-lt"/>
                  <a:ea typeface="+mn-ea"/>
                  <a:cs typeface="+mn-cs"/>
                </a:defRPr>
              </a:lvl4pPr>
              <a:lvl5pPr marL="2057400" indent="-228600" algn="l" defTabSz="457200" rtl="0" eaLnBrk="1" latinLnBrk="0" hangingPunct="1">
                <a:spcBef>
                  <a:spcPct val="20000"/>
                </a:spcBef>
                <a:buClr>
                  <a:schemeClr val="accent6"/>
                </a:buClr>
                <a:buFont typeface="Wingdings" charset="2"/>
                <a:buChar char="§"/>
                <a:defRPr sz="1600" kern="1200">
                  <a:solidFill>
                    <a:schemeClr val="accent5"/>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dirty="0"/>
                <a:t>Interface control documents (ICDs) detail the flow of materials and data from one WBS to another.</a:t>
              </a:r>
              <a:endParaRPr lang="en-US" sz="1600" dirty="0"/>
            </a:p>
          </p:txBody>
        </p:sp>
        <p:sp>
          <p:nvSpPr>
            <p:cNvPr id="11" name="Content Placeholder 2">
              <a:extLst>
                <a:ext uri="{FF2B5EF4-FFF2-40B4-BE49-F238E27FC236}">
                  <a16:creationId xmlns:a16="http://schemas.microsoft.com/office/drawing/2014/main" id="{74371E45-0BD6-438C-9F32-95D9C3907253}"/>
                </a:ext>
              </a:extLst>
            </p:cNvPr>
            <p:cNvSpPr txBox="1">
              <a:spLocks/>
            </p:cNvSpPr>
            <p:nvPr/>
          </p:nvSpPr>
          <p:spPr>
            <a:xfrm>
              <a:off x="559795" y="1484705"/>
              <a:ext cx="5092325" cy="3240439"/>
            </a:xfrm>
            <a:prstGeom prst="rect">
              <a:avLst/>
            </a:prstGeom>
            <a:solidFill>
              <a:schemeClr val="bg1"/>
            </a:solidFill>
          </p:spPr>
          <p:txBody>
            <a:bodyPr vert="horz" lIns="0" tIns="0" rIns="0" bIns="0" rtlCol="0">
              <a:normAutofit fontScale="55000" lnSpcReduction="20000"/>
            </a:bodyPr>
            <a:lstStyle>
              <a:lvl1pPr marL="342900" indent="-342900" algn="l" defTabSz="457200" rtl="0" eaLnBrk="1" latinLnBrk="0" hangingPunct="1">
                <a:spcBef>
                  <a:spcPct val="20000"/>
                </a:spcBef>
                <a:buClr>
                  <a:schemeClr val="accent6"/>
                </a:buClr>
                <a:buFont typeface="Wingdings" charset="2"/>
                <a:buChar char="§"/>
                <a:defRPr sz="2800" kern="1200">
                  <a:solidFill>
                    <a:schemeClr val="accent5"/>
                  </a:solidFill>
                  <a:latin typeface="+mn-lt"/>
                  <a:ea typeface="+mn-ea"/>
                  <a:cs typeface="+mn-cs"/>
                </a:defRPr>
              </a:lvl1pPr>
              <a:lvl2pPr marL="742950" indent="-285750" algn="l" defTabSz="457200" rtl="0" eaLnBrk="1" latinLnBrk="0" hangingPunct="1">
                <a:spcBef>
                  <a:spcPct val="20000"/>
                </a:spcBef>
                <a:buClr>
                  <a:schemeClr val="accent6"/>
                </a:buClr>
                <a:buFont typeface="Wingdings" charset="2"/>
                <a:buChar char="§"/>
                <a:defRPr sz="2400" kern="1200">
                  <a:solidFill>
                    <a:schemeClr val="accent5"/>
                  </a:solidFill>
                  <a:latin typeface="+mn-lt"/>
                  <a:ea typeface="+mn-ea"/>
                  <a:cs typeface="+mn-cs"/>
                </a:defRPr>
              </a:lvl2pPr>
              <a:lvl3pPr marL="1143000" indent="-228600" algn="l" defTabSz="457200" rtl="0" eaLnBrk="1" latinLnBrk="0" hangingPunct="1">
                <a:spcBef>
                  <a:spcPct val="20000"/>
                </a:spcBef>
                <a:buClr>
                  <a:schemeClr val="accent6"/>
                </a:buClr>
                <a:buFont typeface="Wingdings" charset="2"/>
                <a:buChar char="§"/>
                <a:defRPr sz="2000" kern="1200">
                  <a:solidFill>
                    <a:schemeClr val="accent5"/>
                  </a:solidFill>
                  <a:latin typeface="+mn-lt"/>
                  <a:ea typeface="+mn-ea"/>
                  <a:cs typeface="+mn-cs"/>
                </a:defRPr>
              </a:lvl3pPr>
              <a:lvl4pPr marL="1600200" indent="-228600" algn="l" defTabSz="457200" rtl="0" eaLnBrk="1" latinLnBrk="0" hangingPunct="1">
                <a:spcBef>
                  <a:spcPct val="20000"/>
                </a:spcBef>
                <a:buClr>
                  <a:schemeClr val="accent6"/>
                </a:buClr>
                <a:buFont typeface="Wingdings" charset="2"/>
                <a:buChar char="§"/>
                <a:defRPr sz="1800" kern="1200">
                  <a:solidFill>
                    <a:schemeClr val="accent5"/>
                  </a:solidFill>
                  <a:latin typeface="+mn-lt"/>
                  <a:ea typeface="+mn-ea"/>
                  <a:cs typeface="+mn-cs"/>
                </a:defRPr>
              </a:lvl4pPr>
              <a:lvl5pPr marL="2057400" indent="-228600" algn="l" defTabSz="457200" rtl="0" eaLnBrk="1" latinLnBrk="0" hangingPunct="1">
                <a:spcBef>
                  <a:spcPct val="20000"/>
                </a:spcBef>
                <a:buClr>
                  <a:schemeClr val="accent6"/>
                </a:buClr>
                <a:buFont typeface="Wingdings" charset="2"/>
                <a:buChar char="§"/>
                <a:defRPr sz="1600" kern="1200">
                  <a:solidFill>
                    <a:schemeClr val="accent5"/>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lvl="1" indent="0">
                <a:buNone/>
              </a:pPr>
              <a:endParaRPr lang="en-US" dirty="0"/>
            </a:p>
            <a:p>
              <a:pPr lvl="1"/>
              <a:r>
                <a:rPr lang="en-US" sz="2500" dirty="0"/>
                <a:t>Receive </a:t>
              </a:r>
              <a:r>
                <a:rPr lang="en-US" sz="2500" dirty="0">
                  <a:solidFill>
                    <a:schemeClr val="accent2"/>
                  </a:solidFill>
                </a:rPr>
                <a:t>witness samples reaction</a:t>
              </a:r>
              <a:r>
                <a:rPr lang="en-US" sz="2500" dirty="0"/>
                <a:t> for from WBS: Strand Procurement (send them back after reaction).</a:t>
              </a:r>
            </a:p>
            <a:p>
              <a:pPr lvl="2"/>
              <a:r>
                <a:rPr lang="en-US" sz="2200" dirty="0"/>
                <a:t>WBS 302.2.02 </a:t>
              </a:r>
              <a:r>
                <a:rPr lang="en-US" sz="2200" dirty="0">
                  <a:sym typeface="Wingdings" panose="05000000000000000000" pitchFamily="2" charset="2"/>
                </a:rPr>
                <a:t></a:t>
              </a:r>
              <a:r>
                <a:rPr lang="en-US" sz="2200" dirty="0"/>
                <a:t> WBS 302.205 - Strand Procurement to Coil Fab (ICD: US-HiLumi-doc-279). </a:t>
              </a:r>
              <a:r>
                <a:rPr lang="en-US" sz="2200" b="1" dirty="0"/>
                <a:t>Approved</a:t>
              </a:r>
              <a:endParaRPr lang="en-US" sz="2200" dirty="0"/>
            </a:p>
            <a:p>
              <a:pPr lvl="2"/>
              <a:endParaRPr lang="en-US" dirty="0"/>
            </a:p>
            <a:p>
              <a:pPr lvl="1"/>
              <a:r>
                <a:rPr lang="en-US" sz="2500" dirty="0"/>
                <a:t>Receive </a:t>
              </a:r>
              <a:r>
                <a:rPr lang="en-US" sz="2500" dirty="0">
                  <a:solidFill>
                    <a:schemeClr val="accent2"/>
                  </a:solidFill>
                </a:rPr>
                <a:t>insulated cable, coil parts, and additional reaction impregnation fixtures </a:t>
              </a:r>
              <a:r>
                <a:rPr lang="en-US" sz="2500" dirty="0"/>
                <a:t>from WBS: Coil Parts, Materials, and Tooling.</a:t>
              </a:r>
            </a:p>
            <a:p>
              <a:pPr lvl="2"/>
              <a:r>
                <a:rPr lang="en-US" sz="2200" dirty="0"/>
                <a:t>WBS 302.2.04 </a:t>
              </a:r>
              <a:r>
                <a:rPr lang="en-US" sz="2200" dirty="0">
                  <a:sym typeface="Wingdings" panose="05000000000000000000" pitchFamily="2" charset="2"/>
                </a:rPr>
                <a:t></a:t>
              </a:r>
              <a:r>
                <a:rPr lang="en-US" sz="2200" dirty="0"/>
                <a:t> WBS: 302.2.05 - Coil Parts, Materials, and Tooling to Coil Fabrication (ICD: US-HiLumi-doc-264). </a:t>
              </a:r>
              <a:r>
                <a:rPr lang="en-US" sz="2200" b="1" dirty="0"/>
                <a:t>Approved</a:t>
              </a:r>
            </a:p>
            <a:p>
              <a:pPr lvl="2"/>
              <a:endParaRPr lang="en-US" dirty="0"/>
            </a:p>
            <a:p>
              <a:pPr lvl="1"/>
              <a:r>
                <a:rPr lang="en-US" sz="2500" dirty="0"/>
                <a:t>Send </a:t>
              </a:r>
              <a:r>
                <a:rPr lang="en-US" sz="2500" dirty="0">
                  <a:solidFill>
                    <a:schemeClr val="accent2"/>
                  </a:solidFill>
                </a:rPr>
                <a:t>completed coils </a:t>
              </a:r>
              <a:r>
                <a:rPr lang="en-US" sz="2500" dirty="0"/>
                <a:t>to WBS: Structure Fabrication and Magnet Assembly at LBL. </a:t>
              </a:r>
            </a:p>
            <a:p>
              <a:pPr lvl="2"/>
              <a:r>
                <a:rPr lang="en-US" sz="2200" dirty="0"/>
                <a:t>WBS 302.2.05 </a:t>
              </a:r>
              <a:r>
                <a:rPr lang="en-US" sz="2200" dirty="0">
                  <a:sym typeface="Wingdings" panose="05000000000000000000" pitchFamily="2" charset="2"/>
                </a:rPr>
                <a:t> WBS: </a:t>
              </a:r>
              <a:r>
                <a:rPr lang="en-US" sz="2200" dirty="0"/>
                <a:t>302.2.07 - Coil Fabrication to Structure Fabrication and Magnet Assembly (ICD: US-HiLumi-doc-252). </a:t>
              </a:r>
              <a:r>
                <a:rPr lang="en-US" sz="2200" b="1" dirty="0"/>
                <a:t>Approved</a:t>
              </a:r>
              <a:endParaRPr lang="en-US" sz="2200" dirty="0"/>
            </a:p>
          </p:txBody>
        </p:sp>
      </p:grpSp>
      <p:sp>
        <p:nvSpPr>
          <p:cNvPr id="13" name="Rectangle 12">
            <a:extLst>
              <a:ext uri="{FF2B5EF4-FFF2-40B4-BE49-F238E27FC236}">
                <a16:creationId xmlns:a16="http://schemas.microsoft.com/office/drawing/2014/main" id="{BA9E5A26-AE44-4BDE-83CC-A34C20ED3097}"/>
              </a:ext>
            </a:extLst>
          </p:cNvPr>
          <p:cNvSpPr/>
          <p:nvPr/>
        </p:nvSpPr>
        <p:spPr>
          <a:xfrm>
            <a:off x="6300192" y="2564904"/>
            <a:ext cx="2249334" cy="369332"/>
          </a:xfrm>
          <a:prstGeom prst="rect">
            <a:avLst/>
          </a:prstGeom>
        </p:spPr>
        <p:txBody>
          <a:bodyPr wrap="none">
            <a:spAutoFit/>
          </a:bodyPr>
          <a:lstStyle/>
          <a:p>
            <a:r>
              <a:rPr lang="en-US" dirty="0"/>
              <a:t>US-HiLumi-doc-219</a:t>
            </a:r>
          </a:p>
        </p:txBody>
      </p:sp>
      <p:sp>
        <p:nvSpPr>
          <p:cNvPr id="14" name="Rectangle 13">
            <a:extLst>
              <a:ext uri="{FF2B5EF4-FFF2-40B4-BE49-F238E27FC236}">
                <a16:creationId xmlns:a16="http://schemas.microsoft.com/office/drawing/2014/main" id="{5CB8F32E-DCCD-4060-BAAB-A335918FAB73}"/>
              </a:ext>
            </a:extLst>
          </p:cNvPr>
          <p:cNvSpPr/>
          <p:nvPr/>
        </p:nvSpPr>
        <p:spPr>
          <a:xfrm>
            <a:off x="4788024" y="6495100"/>
            <a:ext cx="3772510" cy="2160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A57AE636-7E4D-4693-B503-31CC8046019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395"/>
          <a:stretch/>
        </p:blipFill>
        <p:spPr bwMode="auto">
          <a:xfrm>
            <a:off x="2593200" y="2924944"/>
            <a:ext cx="6550800" cy="3904755"/>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EE17160B-6667-4548-BC29-5335AC3237B5}"/>
              </a:ext>
            </a:extLst>
          </p:cNvPr>
          <p:cNvSpPr txBox="1"/>
          <p:nvPr/>
        </p:nvSpPr>
        <p:spPr>
          <a:xfrm>
            <a:off x="7784916" y="79506"/>
            <a:ext cx="1261884" cy="369332"/>
          </a:xfrm>
          <a:prstGeom prst="rect">
            <a:avLst/>
          </a:prstGeom>
          <a:solidFill>
            <a:schemeClr val="accent6">
              <a:lumMod val="60000"/>
              <a:lumOff val="40000"/>
            </a:schemeClr>
          </a:solidFill>
        </p:spPr>
        <p:txBody>
          <a:bodyPr wrap="none" rtlCol="0">
            <a:spAutoFit/>
          </a:bodyPr>
          <a:lstStyle/>
          <a:p>
            <a:r>
              <a:rPr lang="en-US" dirty="0"/>
              <a:t>Charge #3</a:t>
            </a:r>
          </a:p>
        </p:txBody>
      </p:sp>
    </p:spTree>
    <p:extLst>
      <p:ext uri="{BB962C8B-B14F-4D97-AF65-F5344CB8AC3E}">
        <p14:creationId xmlns:p14="http://schemas.microsoft.com/office/powerpoint/2010/main" val="11154380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9F422-DF9F-49EE-99C0-C4523036C067}"/>
              </a:ext>
            </a:extLst>
          </p:cNvPr>
          <p:cNvSpPr>
            <a:spLocks noGrp="1"/>
          </p:cNvSpPr>
          <p:nvPr>
            <p:ph type="title"/>
          </p:nvPr>
        </p:nvSpPr>
        <p:spPr/>
        <p:txBody>
          <a:bodyPr/>
          <a:lstStyle/>
          <a:p>
            <a:r>
              <a:rPr lang="en-US" altLang="en-US" dirty="0">
                <a:latin typeface="Calibri" panose="020F0502020204030204" pitchFamily="34" charset="0"/>
                <a:ea typeface="Calibri" panose="020F0502020204030204" pitchFamily="34" charset="0"/>
                <a:cs typeface="Times New Roman" panose="02020603050405020304" pitchFamily="18" charset="0"/>
              </a:rPr>
              <a:t>Organization Chart</a:t>
            </a:r>
            <a:endParaRPr lang="en-US" dirty="0"/>
          </a:p>
        </p:txBody>
      </p:sp>
      <p:sp>
        <p:nvSpPr>
          <p:cNvPr id="4" name="Slide Number Placeholder 3">
            <a:extLst>
              <a:ext uri="{FF2B5EF4-FFF2-40B4-BE49-F238E27FC236}">
                <a16:creationId xmlns:a16="http://schemas.microsoft.com/office/drawing/2014/main" id="{86ED3C3F-DDD3-4067-B746-D010A123979C}"/>
              </a:ext>
            </a:extLst>
          </p:cNvPr>
          <p:cNvSpPr>
            <a:spLocks noGrp="1"/>
          </p:cNvSpPr>
          <p:nvPr>
            <p:ph type="sldNum" sz="quarter" idx="12"/>
          </p:nvPr>
        </p:nvSpPr>
        <p:spPr/>
        <p:txBody>
          <a:bodyPr/>
          <a:lstStyle/>
          <a:p>
            <a:fld id="{BFDCA1C4-9514-7B4F-976F-D92F7E296653}" type="slidenum">
              <a:rPr lang="fr-FR" smtClean="0"/>
              <a:pPr/>
              <a:t>5</a:t>
            </a:fld>
            <a:endParaRPr lang="fr-FR" dirty="0"/>
          </a:p>
        </p:txBody>
      </p:sp>
      <p:sp>
        <p:nvSpPr>
          <p:cNvPr id="5" name="Footer Placeholder 4">
            <a:extLst>
              <a:ext uri="{FF2B5EF4-FFF2-40B4-BE49-F238E27FC236}">
                <a16:creationId xmlns:a16="http://schemas.microsoft.com/office/drawing/2014/main" id="{C0FEBE57-C294-4B74-9699-79E8A4780F04}"/>
              </a:ext>
            </a:extLst>
          </p:cNvPr>
          <p:cNvSpPr>
            <a:spLocks noGrp="1"/>
          </p:cNvSpPr>
          <p:nvPr>
            <p:ph type="ftr" sz="quarter" idx="3"/>
          </p:nvPr>
        </p:nvSpPr>
        <p:spPr/>
        <p:txBody>
          <a:bodyPr/>
          <a:lstStyle/>
          <a:p>
            <a:r>
              <a:rPr lang="en-US"/>
              <a:t>HL-LHC AUP IPR DOE/SC Review– Jan 14-16, 2020</a:t>
            </a:r>
            <a:endParaRPr lang="en-GB" dirty="0"/>
          </a:p>
        </p:txBody>
      </p:sp>
      <p:cxnSp>
        <p:nvCxnSpPr>
          <p:cNvPr id="6" name="Straight Connector 5">
            <a:extLst>
              <a:ext uri="{FF2B5EF4-FFF2-40B4-BE49-F238E27FC236}">
                <a16:creationId xmlns:a16="http://schemas.microsoft.com/office/drawing/2014/main" id="{CAB5591D-11FB-4D7D-86D6-56C0B77311FD}"/>
              </a:ext>
            </a:extLst>
          </p:cNvPr>
          <p:cNvCxnSpPr/>
          <p:nvPr/>
        </p:nvCxnSpPr>
        <p:spPr>
          <a:xfrm>
            <a:off x="5851116" y="3789040"/>
            <a:ext cx="0" cy="255905"/>
          </a:xfrm>
          <a:prstGeom prst="line">
            <a:avLst/>
          </a:prstGeom>
        </p:spPr>
        <p:style>
          <a:lnRef idx="1">
            <a:schemeClr val="dk1"/>
          </a:lnRef>
          <a:fillRef idx="0">
            <a:schemeClr val="dk1"/>
          </a:fillRef>
          <a:effectRef idx="0">
            <a:schemeClr val="dk1"/>
          </a:effectRef>
          <a:fontRef idx="minor">
            <a:schemeClr val="tx1"/>
          </a:fontRef>
        </p:style>
      </p:cxnSp>
      <p:sp>
        <p:nvSpPr>
          <p:cNvPr id="7" name="Text Box 311">
            <a:extLst>
              <a:ext uri="{FF2B5EF4-FFF2-40B4-BE49-F238E27FC236}">
                <a16:creationId xmlns:a16="http://schemas.microsoft.com/office/drawing/2014/main" id="{2471CA28-F10E-423D-8476-7A9D34A3D7A3}"/>
              </a:ext>
            </a:extLst>
          </p:cNvPr>
          <p:cNvSpPr txBox="1">
            <a:spLocks noChangeArrowheads="1"/>
          </p:cNvSpPr>
          <p:nvPr/>
        </p:nvSpPr>
        <p:spPr bwMode="auto">
          <a:xfrm>
            <a:off x="1455969" y="2613701"/>
            <a:ext cx="1190703" cy="830997"/>
          </a:xfrm>
          <a:prstGeom prst="rect">
            <a:avLst/>
          </a:prstGeom>
          <a:solidFill>
            <a:srgbClr val="FFFFFF"/>
          </a:solidFill>
          <a:ln w="28575">
            <a:solidFill>
              <a:srgbClr val="00B050"/>
            </a:solidFill>
            <a:miter lim="800000"/>
            <a:headEnd/>
            <a:tailEnd/>
          </a:ln>
        </p:spPr>
        <p:txBody>
          <a:bodyPr rot="0" vert="horz" wrap="square" lIns="91440" tIns="45720" rIns="91440" bIns="45720" anchor="t" anchorCtr="0">
            <a:spAutoFit/>
          </a:bodyPr>
          <a:lstStyle/>
          <a:p>
            <a:pPr algn="ctr"/>
            <a:r>
              <a:rPr lang="en-US" sz="800" dirty="0">
                <a:latin typeface="Calibri" panose="020F0502020204030204" pitchFamily="34" charset="0"/>
                <a:ea typeface="Calibri" panose="020F0502020204030204" pitchFamily="34" charset="0"/>
                <a:cs typeface="Times New Roman" panose="02020603050405020304" pitchFamily="18" charset="0"/>
              </a:rPr>
              <a:t>Strand Procurement and Testing</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800" dirty="0">
                <a:latin typeface="Calibri" panose="020F0502020204030204" pitchFamily="34" charset="0"/>
                <a:ea typeface="Calibri" panose="020F0502020204030204" pitchFamily="34" charset="0"/>
                <a:cs typeface="Times New Roman" panose="02020603050405020304" pitchFamily="18" charset="0"/>
              </a:rPr>
              <a:t>302.2.02</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800" dirty="0">
                <a:latin typeface="Calibri" panose="020F0502020204030204" pitchFamily="34" charset="0"/>
                <a:ea typeface="Calibri" panose="020F0502020204030204" pitchFamily="34" charset="0"/>
                <a:cs typeface="Times New Roman" panose="02020603050405020304" pitchFamily="18" charset="0"/>
              </a:rPr>
              <a:t>L3: L. Cooley (V. Lombardo)</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800" dirty="0">
                <a:latin typeface="Calibri" panose="020F0502020204030204" pitchFamily="34" charset="0"/>
                <a:ea typeface="Calibri" panose="020F0502020204030204" pitchFamily="34" charset="0"/>
                <a:cs typeface="Times New Roman" panose="02020603050405020304" pitchFamily="18" charset="0"/>
              </a:rPr>
              <a:t>CAM: V. Lombardo</a:t>
            </a:r>
            <a:endParaRPr lang="en-US" sz="1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 Box 309">
            <a:extLst>
              <a:ext uri="{FF2B5EF4-FFF2-40B4-BE49-F238E27FC236}">
                <a16:creationId xmlns:a16="http://schemas.microsoft.com/office/drawing/2014/main" id="{2C555FD1-F440-4FF3-B918-A5B033BC1B57}"/>
              </a:ext>
            </a:extLst>
          </p:cNvPr>
          <p:cNvSpPr txBox="1">
            <a:spLocks noChangeArrowheads="1"/>
          </p:cNvSpPr>
          <p:nvPr/>
        </p:nvSpPr>
        <p:spPr bwMode="auto">
          <a:xfrm>
            <a:off x="2721007" y="2613701"/>
            <a:ext cx="1199197" cy="461665"/>
          </a:xfrm>
          <a:prstGeom prst="rect">
            <a:avLst/>
          </a:prstGeom>
          <a:solidFill>
            <a:srgbClr val="FFFFFF"/>
          </a:solidFill>
          <a:ln w="28575">
            <a:solidFill>
              <a:srgbClr val="00B050"/>
            </a:solidFill>
            <a:miter lim="800000"/>
            <a:headEnd/>
            <a:tailEnd/>
          </a:ln>
        </p:spPr>
        <p:txBody>
          <a:bodyPr rot="0" vert="horz" wrap="square" lIns="91440" tIns="45720" rIns="91440" bIns="45720" anchor="t" anchorCtr="0">
            <a:spAutoFit/>
          </a:bodyPr>
          <a:lstStyle/>
          <a:p>
            <a:pPr algn="ctr"/>
            <a:r>
              <a:rPr lang="en-US" sz="800" dirty="0">
                <a:latin typeface="Calibri" panose="020F0502020204030204" pitchFamily="34" charset="0"/>
                <a:ea typeface="Calibri" panose="020F0502020204030204" pitchFamily="34" charset="0"/>
                <a:cs typeface="Times New Roman" panose="02020603050405020304" pitchFamily="18" charset="0"/>
              </a:rPr>
              <a:t>Cable Fabrication</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800" dirty="0">
                <a:latin typeface="Calibri" panose="020F0502020204030204" pitchFamily="34" charset="0"/>
                <a:ea typeface="Calibri" panose="020F0502020204030204" pitchFamily="34" charset="0"/>
                <a:cs typeface="Times New Roman" panose="02020603050405020304" pitchFamily="18" charset="0"/>
              </a:rPr>
              <a:t>302.2.03</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800" dirty="0">
                <a:latin typeface="Calibri" panose="020F0502020204030204" pitchFamily="34" charset="0"/>
                <a:ea typeface="Calibri" panose="020F0502020204030204" pitchFamily="34" charset="0"/>
                <a:cs typeface="Times New Roman" panose="02020603050405020304" pitchFamily="18" charset="0"/>
              </a:rPr>
              <a:t>L3/CAM: I. Pong </a:t>
            </a:r>
          </a:p>
        </p:txBody>
      </p:sp>
      <p:sp>
        <p:nvSpPr>
          <p:cNvPr id="9" name="Text Box 307">
            <a:extLst>
              <a:ext uri="{FF2B5EF4-FFF2-40B4-BE49-F238E27FC236}">
                <a16:creationId xmlns:a16="http://schemas.microsoft.com/office/drawing/2014/main" id="{BDB1FB00-280B-473E-A89C-955389CCEB18}"/>
              </a:ext>
            </a:extLst>
          </p:cNvPr>
          <p:cNvSpPr txBox="1">
            <a:spLocks noChangeArrowheads="1"/>
          </p:cNvSpPr>
          <p:nvPr/>
        </p:nvSpPr>
        <p:spPr bwMode="auto">
          <a:xfrm>
            <a:off x="3994539" y="2613701"/>
            <a:ext cx="1236380" cy="707886"/>
          </a:xfrm>
          <a:prstGeom prst="rect">
            <a:avLst/>
          </a:prstGeom>
          <a:solidFill>
            <a:srgbClr val="FFFFFF"/>
          </a:solidFill>
          <a:ln w="28575">
            <a:solidFill>
              <a:srgbClr val="00B050"/>
            </a:solidFill>
            <a:miter lim="800000"/>
            <a:headEnd/>
            <a:tailEnd/>
          </a:ln>
        </p:spPr>
        <p:txBody>
          <a:bodyPr rot="0" vert="horz" wrap="square" lIns="91440" tIns="45720" rIns="91440" bIns="45720" anchor="t" anchorCtr="0">
            <a:spAutoFit/>
          </a:bodyPr>
          <a:lstStyle/>
          <a:p>
            <a:pPr algn="ctr"/>
            <a:r>
              <a:rPr lang="en-US" sz="800" dirty="0">
                <a:latin typeface="Calibri" panose="020F0502020204030204" pitchFamily="34" charset="0"/>
                <a:ea typeface="Calibri" panose="020F0502020204030204" pitchFamily="34" charset="0"/>
                <a:cs typeface="Times New Roman" panose="02020603050405020304" pitchFamily="18" charset="0"/>
              </a:rPr>
              <a:t>Coil Parts, Materials, and </a:t>
            </a:r>
          </a:p>
          <a:p>
            <a:pPr algn="ctr"/>
            <a:r>
              <a:rPr lang="en-US" sz="800" dirty="0">
                <a:latin typeface="Calibri" panose="020F0502020204030204" pitchFamily="34" charset="0"/>
                <a:ea typeface="Calibri" panose="020F0502020204030204" pitchFamily="34" charset="0"/>
                <a:cs typeface="Times New Roman" panose="02020603050405020304" pitchFamily="18" charset="0"/>
              </a:rPr>
              <a:t>Tooling Procurement</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800" dirty="0">
                <a:latin typeface="Calibri" panose="020F0502020204030204" pitchFamily="34" charset="0"/>
                <a:ea typeface="Calibri" panose="020F0502020204030204" pitchFamily="34" charset="0"/>
                <a:cs typeface="Times New Roman" panose="02020603050405020304" pitchFamily="18" charset="0"/>
              </a:rPr>
              <a:t>302.2.04</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800" dirty="0">
                <a:latin typeface="Calibri" panose="020F0502020204030204" pitchFamily="34" charset="0"/>
                <a:ea typeface="Calibri" panose="020F0502020204030204" pitchFamily="34" charset="0"/>
                <a:cs typeface="Times New Roman" panose="02020603050405020304" pitchFamily="18" charset="0"/>
              </a:rPr>
              <a:t>L3/CAM: M. Yu </a:t>
            </a:r>
          </a:p>
          <a:p>
            <a:pPr algn="ctr"/>
            <a:r>
              <a:rPr lang="en-US" sz="800" dirty="0">
                <a:latin typeface="Calibri" panose="020F0502020204030204" pitchFamily="34" charset="0"/>
                <a:ea typeface="Calibri" panose="020F0502020204030204" pitchFamily="34" charset="0"/>
                <a:cs typeface="Times New Roman" panose="02020603050405020304" pitchFamily="18" charset="0"/>
              </a:rPr>
              <a:t>(A. Nobrega)</a:t>
            </a:r>
            <a:endParaRPr lang="en-US" sz="1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 Box 303">
            <a:extLst>
              <a:ext uri="{FF2B5EF4-FFF2-40B4-BE49-F238E27FC236}">
                <a16:creationId xmlns:a16="http://schemas.microsoft.com/office/drawing/2014/main" id="{4E734CAA-E671-4D54-95D5-B6D280776E1C}"/>
              </a:ext>
            </a:extLst>
          </p:cNvPr>
          <p:cNvSpPr txBox="1">
            <a:spLocks noChangeArrowheads="1"/>
          </p:cNvSpPr>
          <p:nvPr/>
        </p:nvSpPr>
        <p:spPr bwMode="auto">
          <a:xfrm>
            <a:off x="6598677" y="2613701"/>
            <a:ext cx="1077384" cy="707886"/>
          </a:xfrm>
          <a:prstGeom prst="rect">
            <a:avLst/>
          </a:prstGeom>
          <a:solidFill>
            <a:srgbClr val="FFFFFF"/>
          </a:solidFill>
          <a:ln w="28575">
            <a:solidFill>
              <a:srgbClr val="00B050"/>
            </a:solidFill>
            <a:miter lim="800000"/>
            <a:headEnd/>
            <a:tailEnd/>
          </a:ln>
        </p:spPr>
        <p:txBody>
          <a:bodyPr rot="0" vert="horz" wrap="square" lIns="91440" tIns="45720" rIns="91440" bIns="45720" anchor="t" anchorCtr="0">
            <a:spAutoFit/>
          </a:bodyPr>
          <a:lstStyle/>
          <a:p>
            <a:pPr algn="ctr"/>
            <a:r>
              <a:rPr lang="en-US" sz="800" dirty="0">
                <a:latin typeface="Calibri" panose="020F0502020204030204" pitchFamily="34" charset="0"/>
                <a:ea typeface="Calibri" panose="020F0502020204030204" pitchFamily="34" charset="0"/>
                <a:cs typeface="Times New Roman" panose="02020603050405020304" pitchFamily="18" charset="0"/>
              </a:rPr>
              <a:t>Coil Fabrication at BNL</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800" dirty="0">
                <a:latin typeface="Calibri" panose="020F0502020204030204" pitchFamily="34" charset="0"/>
                <a:ea typeface="Calibri" panose="020F0502020204030204" pitchFamily="34" charset="0"/>
                <a:cs typeface="Times New Roman" panose="02020603050405020304" pitchFamily="18" charset="0"/>
              </a:rPr>
              <a:t>302.2.06</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800" dirty="0">
                <a:latin typeface="Calibri" panose="020F0502020204030204" pitchFamily="34" charset="0"/>
                <a:ea typeface="Calibri" panose="020F0502020204030204" pitchFamily="34" charset="0"/>
                <a:cs typeface="Times New Roman" panose="02020603050405020304" pitchFamily="18" charset="0"/>
              </a:rPr>
              <a:t>L3/CAM: J. Schmalzle </a:t>
            </a:r>
          </a:p>
          <a:p>
            <a:pPr algn="ctr"/>
            <a:r>
              <a:rPr lang="en-US" sz="800" dirty="0">
                <a:latin typeface="Calibri" panose="020F0502020204030204" pitchFamily="34" charset="0"/>
                <a:ea typeface="Calibri" panose="020F0502020204030204" pitchFamily="34" charset="0"/>
                <a:cs typeface="Times New Roman" panose="02020603050405020304" pitchFamily="18" charset="0"/>
              </a:rPr>
              <a:t>(M. Anerella)</a:t>
            </a:r>
            <a:endParaRPr lang="en-US" sz="1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 Box 301">
            <a:extLst>
              <a:ext uri="{FF2B5EF4-FFF2-40B4-BE49-F238E27FC236}">
                <a16:creationId xmlns:a16="http://schemas.microsoft.com/office/drawing/2014/main" id="{3D3E9CDF-133C-4503-9015-EF4354DC40F5}"/>
              </a:ext>
            </a:extLst>
          </p:cNvPr>
          <p:cNvSpPr txBox="1">
            <a:spLocks noChangeArrowheads="1"/>
          </p:cNvSpPr>
          <p:nvPr/>
        </p:nvSpPr>
        <p:spPr bwMode="auto">
          <a:xfrm>
            <a:off x="7750397" y="2613701"/>
            <a:ext cx="1280482" cy="707886"/>
          </a:xfrm>
          <a:prstGeom prst="rect">
            <a:avLst/>
          </a:prstGeom>
          <a:solidFill>
            <a:srgbClr val="FFFFFF"/>
          </a:solidFill>
          <a:ln w="28575">
            <a:solidFill>
              <a:srgbClr val="00B050"/>
            </a:solidFill>
            <a:miter lim="800000"/>
            <a:headEnd/>
            <a:tailEnd/>
          </a:ln>
        </p:spPr>
        <p:txBody>
          <a:bodyPr rot="0" vert="horz" wrap="square" lIns="91440" tIns="45720" rIns="91440" bIns="45720" anchor="t" anchorCtr="0">
            <a:spAutoFit/>
          </a:bodyPr>
          <a:lstStyle/>
          <a:p>
            <a:pPr algn="ctr"/>
            <a:r>
              <a:rPr lang="en-US" sz="800" dirty="0">
                <a:latin typeface="Calibri" panose="020F0502020204030204" pitchFamily="34" charset="0"/>
                <a:ea typeface="Calibri" panose="020F0502020204030204" pitchFamily="34" charset="0"/>
                <a:cs typeface="Times New Roman" panose="02020603050405020304" pitchFamily="18" charset="0"/>
              </a:rPr>
              <a:t>Structure Fabrication and </a:t>
            </a:r>
          </a:p>
          <a:p>
            <a:pPr algn="ctr"/>
            <a:r>
              <a:rPr lang="en-US" sz="800" dirty="0">
                <a:latin typeface="Calibri" panose="020F0502020204030204" pitchFamily="34" charset="0"/>
                <a:ea typeface="Calibri" panose="020F0502020204030204" pitchFamily="34" charset="0"/>
                <a:cs typeface="Times New Roman" panose="02020603050405020304" pitchFamily="18" charset="0"/>
              </a:rPr>
              <a:t>Magnets Assembly</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800" dirty="0">
                <a:latin typeface="Calibri" panose="020F0502020204030204" pitchFamily="34" charset="0"/>
                <a:ea typeface="Calibri" panose="020F0502020204030204" pitchFamily="34" charset="0"/>
                <a:cs typeface="Times New Roman" panose="02020603050405020304" pitchFamily="18" charset="0"/>
              </a:rPr>
              <a:t>302.2.07</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800" dirty="0">
                <a:latin typeface="Calibri" panose="020F0502020204030204" pitchFamily="34" charset="0"/>
                <a:ea typeface="Calibri" panose="020F0502020204030204" pitchFamily="34" charset="0"/>
                <a:cs typeface="Times New Roman" panose="02020603050405020304" pitchFamily="18" charset="0"/>
              </a:rPr>
              <a:t>L3/CAM: S. Prestemon</a:t>
            </a:r>
          </a:p>
          <a:p>
            <a:pPr algn="ctr"/>
            <a:r>
              <a:rPr lang="en-US" sz="800" dirty="0">
                <a:latin typeface="Calibri" panose="020F0502020204030204" pitchFamily="34" charset="0"/>
                <a:ea typeface="Calibri" panose="020F0502020204030204" pitchFamily="34" charset="0"/>
                <a:cs typeface="Times New Roman" panose="02020603050405020304" pitchFamily="18" charset="0"/>
              </a:rPr>
              <a:t> (D. Cheng)</a:t>
            </a:r>
            <a:endParaRPr lang="en-US" sz="1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2" name="Text Box 313">
            <a:extLst>
              <a:ext uri="{FF2B5EF4-FFF2-40B4-BE49-F238E27FC236}">
                <a16:creationId xmlns:a16="http://schemas.microsoft.com/office/drawing/2014/main" id="{B1C1C741-616D-4D06-8A6F-A2C47BE4E691}"/>
              </a:ext>
            </a:extLst>
          </p:cNvPr>
          <p:cNvSpPr txBox="1">
            <a:spLocks noChangeArrowheads="1"/>
          </p:cNvSpPr>
          <p:nvPr/>
        </p:nvSpPr>
        <p:spPr bwMode="auto">
          <a:xfrm>
            <a:off x="123952" y="2613701"/>
            <a:ext cx="1257682" cy="830997"/>
          </a:xfrm>
          <a:prstGeom prst="rect">
            <a:avLst/>
          </a:prstGeom>
          <a:solidFill>
            <a:srgbClr val="FFFFFF"/>
          </a:solidFill>
          <a:ln w="28575">
            <a:solidFill>
              <a:srgbClr val="00B050"/>
            </a:solidFill>
            <a:miter lim="800000"/>
            <a:headEnd/>
            <a:tailEnd/>
          </a:ln>
        </p:spPr>
        <p:txBody>
          <a:bodyPr rot="0" vert="horz" wrap="square" lIns="91440" tIns="45720" rIns="91440" bIns="45720" anchor="t" anchorCtr="0">
            <a:spAutoFit/>
          </a:bodyPr>
          <a:lstStyle/>
          <a:p>
            <a:pPr algn="ctr"/>
            <a:r>
              <a:rPr lang="en-US" sz="800" dirty="0">
                <a:latin typeface="Calibri" panose="020F0502020204030204" pitchFamily="34" charset="0"/>
                <a:ea typeface="Calibri" panose="020F0502020204030204" pitchFamily="34" charset="0"/>
                <a:cs typeface="Times New Roman" panose="02020603050405020304" pitchFamily="18" charset="0"/>
              </a:rPr>
              <a:t>Magnet Design, Integration and Coordination</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800" dirty="0">
                <a:latin typeface="Calibri" panose="020F0502020204030204" pitchFamily="34" charset="0"/>
                <a:ea typeface="Calibri" panose="020F0502020204030204" pitchFamily="34" charset="0"/>
                <a:cs typeface="Times New Roman" panose="02020603050405020304" pitchFamily="18" charset="0"/>
              </a:rPr>
              <a:t>302.2.01</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800" dirty="0">
                <a:latin typeface="Calibri" panose="020F0502020204030204" pitchFamily="34" charset="0"/>
                <a:ea typeface="Calibri" panose="020F0502020204030204" pitchFamily="34" charset="0"/>
                <a:cs typeface="Times New Roman" panose="02020603050405020304" pitchFamily="18" charset="0"/>
              </a:rPr>
              <a:t>L3/CAM: G. Ambrosio </a:t>
            </a:r>
          </a:p>
          <a:p>
            <a:pPr algn="ctr"/>
            <a:r>
              <a:rPr lang="en-US" sz="800" dirty="0">
                <a:latin typeface="Calibri" panose="020F0502020204030204" pitchFamily="34" charset="0"/>
                <a:ea typeface="Calibri" panose="020F0502020204030204" pitchFamily="34" charset="0"/>
                <a:cs typeface="Times New Roman" panose="02020603050405020304" pitchFamily="18" charset="0"/>
              </a:rPr>
              <a:t>(M. Baldini)</a:t>
            </a:r>
            <a:endParaRPr lang="en-US" sz="1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3" name="Text Box 293">
            <a:extLst>
              <a:ext uri="{FF2B5EF4-FFF2-40B4-BE49-F238E27FC236}">
                <a16:creationId xmlns:a16="http://schemas.microsoft.com/office/drawing/2014/main" id="{3E6F060D-D559-4375-BBFA-27F8EDF70D3C}"/>
              </a:ext>
            </a:extLst>
          </p:cNvPr>
          <p:cNvSpPr txBox="1">
            <a:spLocks noChangeArrowheads="1"/>
          </p:cNvSpPr>
          <p:nvPr/>
        </p:nvSpPr>
        <p:spPr bwMode="auto">
          <a:xfrm>
            <a:off x="3840911" y="1196752"/>
            <a:ext cx="1393161" cy="828677"/>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r>
              <a:rPr lang="en-US" sz="1000" dirty="0">
                <a:latin typeface="Calibri" panose="020F0502020204030204" pitchFamily="34" charset="0"/>
                <a:ea typeface="Calibri" panose="020F0502020204030204" pitchFamily="34" charset="0"/>
                <a:cs typeface="Times New Roman" panose="02020603050405020304" pitchFamily="18" charset="0"/>
              </a:rPr>
              <a:t>MQXFA Magnets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1000" dirty="0">
                <a:latin typeface="Calibri" panose="020F0502020204030204" pitchFamily="34" charset="0"/>
                <a:ea typeface="Calibri" panose="020F0502020204030204" pitchFamily="34" charset="0"/>
                <a:cs typeface="Times New Roman" panose="02020603050405020304" pitchFamily="18" charset="0"/>
              </a:rPr>
              <a:t>Fabrication</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1000" dirty="0">
                <a:latin typeface="Calibri" panose="020F0502020204030204" pitchFamily="34" charset="0"/>
                <a:ea typeface="Calibri" panose="020F0502020204030204" pitchFamily="34" charset="0"/>
                <a:cs typeface="Times New Roman" panose="02020603050405020304" pitchFamily="18" charset="0"/>
              </a:rPr>
              <a:t>302.2</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1000" dirty="0">
                <a:latin typeface="Calibri" panose="020F0502020204030204" pitchFamily="34" charset="0"/>
                <a:ea typeface="Calibri" panose="020F0502020204030204" pitchFamily="34" charset="0"/>
                <a:cs typeface="Times New Roman" panose="02020603050405020304" pitchFamily="18" charset="0"/>
              </a:rPr>
              <a:t>L2: G. Ambrosio </a:t>
            </a:r>
          </a:p>
          <a:p>
            <a:pPr algn="ctr"/>
            <a:r>
              <a:rPr lang="en-US" sz="1000" dirty="0">
                <a:latin typeface="Calibri" panose="020F0502020204030204" pitchFamily="34" charset="0"/>
                <a:ea typeface="Calibri" panose="020F0502020204030204" pitchFamily="34" charset="0"/>
                <a:cs typeface="Times New Roman" panose="02020603050405020304" pitchFamily="18" charset="0"/>
              </a:rPr>
              <a:t>(M. Baldini)</a:t>
            </a:r>
            <a:endParaRPr lang="en-US" sz="1100" dirty="0">
              <a:latin typeface="Calibri" panose="020F0502020204030204" pitchFamily="34" charset="0"/>
              <a:ea typeface="Calibri" panose="020F0502020204030204" pitchFamily="34" charset="0"/>
              <a:cs typeface="Times New Roman" panose="02020603050405020304" pitchFamily="18" charset="0"/>
            </a:endParaRPr>
          </a:p>
        </p:txBody>
      </p:sp>
      <p:cxnSp>
        <p:nvCxnSpPr>
          <p:cNvPr id="14" name="Straight Connector 13">
            <a:extLst>
              <a:ext uri="{FF2B5EF4-FFF2-40B4-BE49-F238E27FC236}">
                <a16:creationId xmlns:a16="http://schemas.microsoft.com/office/drawing/2014/main" id="{CB49B6EE-06DB-40E1-9C86-E3E209AA1864}"/>
              </a:ext>
            </a:extLst>
          </p:cNvPr>
          <p:cNvCxnSpPr>
            <a:cxnSpLocks/>
          </p:cNvCxnSpPr>
          <p:nvPr/>
        </p:nvCxnSpPr>
        <p:spPr>
          <a:xfrm>
            <a:off x="762116" y="2339556"/>
            <a:ext cx="7618570" cy="4447"/>
          </a:xfrm>
          <a:prstGeom prst="line">
            <a:avLst/>
          </a:prstGeom>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51FE866F-BD2D-4D1C-87C5-DCE2C37F2E24}"/>
              </a:ext>
            </a:extLst>
          </p:cNvPr>
          <p:cNvCxnSpPr/>
          <p:nvPr/>
        </p:nvCxnSpPr>
        <p:spPr>
          <a:xfrm>
            <a:off x="4577518" y="2037421"/>
            <a:ext cx="0" cy="304800"/>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B0355C64-DB76-4F9D-BB25-A6C97046C7BE}"/>
              </a:ext>
            </a:extLst>
          </p:cNvPr>
          <p:cNvCxnSpPr/>
          <p:nvPr/>
        </p:nvCxnSpPr>
        <p:spPr>
          <a:xfrm>
            <a:off x="772068" y="2325149"/>
            <a:ext cx="0" cy="255905"/>
          </a:xfrm>
          <a:prstGeom prst="line">
            <a:avLst/>
          </a:prstGeom>
        </p:spPr>
        <p:style>
          <a:lnRef idx="1">
            <a:schemeClr val="dk1"/>
          </a:lnRef>
          <a:fillRef idx="0">
            <a:schemeClr val="dk1"/>
          </a:fillRef>
          <a:effectRef idx="0">
            <a:schemeClr val="dk1"/>
          </a:effectRef>
          <a:fontRef idx="minor">
            <a:schemeClr val="tx1"/>
          </a:fontRef>
        </p:style>
      </p:cxnSp>
      <p:sp>
        <p:nvSpPr>
          <p:cNvPr id="17" name="Text Box 2">
            <a:extLst>
              <a:ext uri="{FF2B5EF4-FFF2-40B4-BE49-F238E27FC236}">
                <a16:creationId xmlns:a16="http://schemas.microsoft.com/office/drawing/2014/main" id="{7A056A5E-7E34-4E52-8686-BC3008D1AC2A}"/>
              </a:ext>
            </a:extLst>
          </p:cNvPr>
          <p:cNvSpPr txBox="1">
            <a:spLocks noChangeArrowheads="1"/>
          </p:cNvSpPr>
          <p:nvPr/>
        </p:nvSpPr>
        <p:spPr bwMode="auto">
          <a:xfrm>
            <a:off x="917845" y="1228457"/>
            <a:ext cx="1133475" cy="314325"/>
          </a:xfrm>
          <a:prstGeom prst="rect">
            <a:avLst/>
          </a:prstGeom>
          <a:solidFill>
            <a:srgbClr val="FFFFFF"/>
          </a:solidFill>
          <a:ln w="57150">
            <a:solidFill>
              <a:srgbClr val="00B050"/>
            </a:solidFill>
            <a:miter lim="800000"/>
            <a:headEnd/>
            <a:tailEnd/>
          </a:ln>
        </p:spPr>
        <p:txBody>
          <a:bodyPr rot="0" vert="horz" wrap="square" lIns="91440" tIns="45720" rIns="91440" bIns="45720" anchor="t" anchorCtr="0">
            <a:noAutofit/>
          </a:bodyPr>
          <a:lstStyle/>
          <a:p>
            <a:pPr>
              <a:lnSpc>
                <a:spcPct val="107000"/>
              </a:lnSpc>
              <a:spcAft>
                <a:spcPts val="800"/>
              </a:spcAft>
            </a:pPr>
            <a:r>
              <a:rPr lang="en-US" sz="1100">
                <a:latin typeface="Calibri" panose="020F0502020204030204" pitchFamily="34" charset="0"/>
                <a:ea typeface="Calibri" panose="020F0502020204030204" pitchFamily="34" charset="0"/>
                <a:cs typeface="Times New Roman" panose="02020603050405020304" pitchFamily="18" charset="0"/>
              </a:rPr>
              <a:t>Control Account</a:t>
            </a:r>
          </a:p>
        </p:txBody>
      </p:sp>
      <p:cxnSp>
        <p:nvCxnSpPr>
          <p:cNvPr id="18" name="Straight Connector 17">
            <a:extLst>
              <a:ext uri="{FF2B5EF4-FFF2-40B4-BE49-F238E27FC236}">
                <a16:creationId xmlns:a16="http://schemas.microsoft.com/office/drawing/2014/main" id="{A72196B7-7EB7-4B69-9565-49DB5595DE3C}"/>
              </a:ext>
            </a:extLst>
          </p:cNvPr>
          <p:cNvCxnSpPr/>
          <p:nvPr/>
        </p:nvCxnSpPr>
        <p:spPr>
          <a:xfrm>
            <a:off x="8390638" y="2350757"/>
            <a:ext cx="0" cy="255905"/>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5E0B7143-402F-43BA-94E6-F69C24D18CF0}"/>
              </a:ext>
            </a:extLst>
          </p:cNvPr>
          <p:cNvCxnSpPr/>
          <p:nvPr/>
        </p:nvCxnSpPr>
        <p:spPr>
          <a:xfrm>
            <a:off x="2041830" y="2348880"/>
            <a:ext cx="0" cy="255905"/>
          </a:xfrm>
          <a:prstGeom prst="line">
            <a:avLst/>
          </a:prstGeom>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D4D65E84-19AE-43F1-A502-2179212D1277}"/>
              </a:ext>
            </a:extLst>
          </p:cNvPr>
          <p:cNvCxnSpPr/>
          <p:nvPr/>
        </p:nvCxnSpPr>
        <p:spPr>
          <a:xfrm>
            <a:off x="3311592" y="2333685"/>
            <a:ext cx="0" cy="255905"/>
          </a:xfrm>
          <a:prstGeom prst="line">
            <a:avLst/>
          </a:prstGeom>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id="{0C13C077-3723-4B6D-B312-C0A8EE98BCC4}"/>
              </a:ext>
            </a:extLst>
          </p:cNvPr>
          <p:cNvCxnSpPr/>
          <p:nvPr/>
        </p:nvCxnSpPr>
        <p:spPr>
          <a:xfrm>
            <a:off x="4581354" y="2348880"/>
            <a:ext cx="0" cy="255905"/>
          </a:xfrm>
          <a:prstGeom prst="line">
            <a:avLst/>
          </a:prstGeom>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C3ED0E91-C0E2-4E3C-95ED-04075FC9DC5D}"/>
              </a:ext>
            </a:extLst>
          </p:cNvPr>
          <p:cNvCxnSpPr/>
          <p:nvPr/>
        </p:nvCxnSpPr>
        <p:spPr>
          <a:xfrm>
            <a:off x="5868144" y="2348880"/>
            <a:ext cx="0" cy="255905"/>
          </a:xfrm>
          <a:prstGeom prst="line">
            <a:avLst/>
          </a:prstGeom>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4E6E7DCC-B5CD-412F-A5F9-ADE2CCECA941}"/>
              </a:ext>
            </a:extLst>
          </p:cNvPr>
          <p:cNvCxnSpPr/>
          <p:nvPr/>
        </p:nvCxnSpPr>
        <p:spPr>
          <a:xfrm>
            <a:off x="7120878" y="2342221"/>
            <a:ext cx="0" cy="255905"/>
          </a:xfrm>
          <a:prstGeom prst="line">
            <a:avLst/>
          </a:prstGeom>
        </p:spPr>
        <p:style>
          <a:lnRef idx="1">
            <a:schemeClr val="dk1"/>
          </a:lnRef>
          <a:fillRef idx="0">
            <a:schemeClr val="dk1"/>
          </a:fillRef>
          <a:effectRef idx="0">
            <a:schemeClr val="dk1"/>
          </a:effectRef>
          <a:fontRef idx="minor">
            <a:schemeClr val="tx1"/>
          </a:fontRef>
        </p:style>
      </p:cxnSp>
      <p:sp>
        <p:nvSpPr>
          <p:cNvPr id="24" name="Text Box 305">
            <a:extLst>
              <a:ext uri="{FF2B5EF4-FFF2-40B4-BE49-F238E27FC236}">
                <a16:creationId xmlns:a16="http://schemas.microsoft.com/office/drawing/2014/main" id="{5BC83984-0DED-416D-BD63-7CA26C639F25}"/>
              </a:ext>
            </a:extLst>
          </p:cNvPr>
          <p:cNvSpPr txBox="1">
            <a:spLocks noChangeArrowheads="1"/>
          </p:cNvSpPr>
          <p:nvPr/>
        </p:nvSpPr>
        <p:spPr bwMode="auto">
          <a:xfrm>
            <a:off x="5052665" y="4023402"/>
            <a:ext cx="1706250" cy="2354491"/>
          </a:xfrm>
          <a:prstGeom prst="rect">
            <a:avLst/>
          </a:prstGeom>
          <a:solidFill>
            <a:srgbClr val="FFFFFF"/>
          </a:solidFill>
          <a:ln w="57150">
            <a:solidFill>
              <a:srgbClr val="00B050"/>
            </a:solidFill>
            <a:miter lim="800000"/>
            <a:headEnd/>
            <a:tailEnd/>
          </a:ln>
        </p:spPr>
        <p:txBody>
          <a:bodyPr rot="0" vert="horz" wrap="square" lIns="91440" tIns="45720" rIns="91440" bIns="45720" anchor="t" anchorCtr="0">
            <a:spAutoFit/>
          </a:bodyPr>
          <a:lstStyle/>
          <a:p>
            <a:pPr lvl="0" algn="ctr"/>
            <a:r>
              <a:rPr lang="en-US" sz="1200" dirty="0">
                <a:latin typeface="Calibri" panose="020F0502020204030204" pitchFamily="34" charset="0"/>
                <a:cs typeface="Calibri" panose="020F0502020204030204" pitchFamily="34" charset="0"/>
              </a:rPr>
              <a:t>Technical Support</a:t>
            </a:r>
          </a:p>
          <a:p>
            <a:pPr lvl="0"/>
            <a:r>
              <a:rPr lang="en-US" sz="1200" dirty="0">
                <a:latin typeface="Calibri" panose="020F0502020204030204" pitchFamily="34" charset="0"/>
                <a:cs typeface="Calibri" panose="020F0502020204030204" pitchFamily="34" charset="0"/>
              </a:rPr>
              <a:t>Supervisor: M. Walls</a:t>
            </a:r>
          </a:p>
          <a:p>
            <a:pPr lvl="0"/>
            <a:r>
              <a:rPr lang="en-US" sz="300" dirty="0">
                <a:latin typeface="Calibri" panose="020F0502020204030204" pitchFamily="34" charset="0"/>
                <a:cs typeface="Calibri" panose="020F0502020204030204" pitchFamily="34" charset="0"/>
              </a:rPr>
              <a:t>     </a:t>
            </a:r>
          </a:p>
          <a:p>
            <a:pPr lvl="0"/>
            <a:r>
              <a:rPr lang="en-US" sz="1200" dirty="0">
                <a:latin typeface="Calibri" panose="020F0502020204030204" pitchFamily="34" charset="0"/>
                <a:cs typeface="Calibri" panose="020F0502020204030204" pitchFamily="34" charset="0"/>
              </a:rPr>
              <a:t>     A. Coons</a:t>
            </a:r>
          </a:p>
          <a:p>
            <a:r>
              <a:rPr lang="en-US" sz="1200" dirty="0">
                <a:latin typeface="Calibri" panose="020F0502020204030204" pitchFamily="34" charset="0"/>
                <a:cs typeface="Calibri" panose="020F0502020204030204" pitchFamily="34" charset="0"/>
              </a:rPr>
              <a:t>     B. Galan</a:t>
            </a:r>
          </a:p>
          <a:p>
            <a:r>
              <a:rPr lang="en-US" sz="1200" dirty="0">
                <a:latin typeface="Calibri" panose="020F0502020204030204" pitchFamily="34" charset="0"/>
                <a:cs typeface="Calibri" panose="020F0502020204030204" pitchFamily="34" charset="0"/>
              </a:rPr>
              <a:t>     P. Fox</a:t>
            </a:r>
          </a:p>
          <a:p>
            <a:r>
              <a:rPr lang="en-US" sz="1200" dirty="0">
                <a:latin typeface="Calibri" panose="020F0502020204030204" pitchFamily="34" charset="0"/>
                <a:cs typeface="Calibri" panose="020F0502020204030204" pitchFamily="34" charset="0"/>
              </a:rPr>
              <a:t>     L. Kaminskas</a:t>
            </a:r>
          </a:p>
          <a:p>
            <a:r>
              <a:rPr lang="en-US" sz="1200" dirty="0">
                <a:latin typeface="Calibri" panose="020F0502020204030204" pitchFamily="34" charset="0"/>
                <a:cs typeface="Calibri" panose="020F0502020204030204" pitchFamily="34" charset="0"/>
              </a:rPr>
              <a:t>     S. Ransom (C)</a:t>
            </a:r>
          </a:p>
          <a:p>
            <a:r>
              <a:rPr lang="en-US" sz="1200" dirty="0">
                <a:latin typeface="Calibri" panose="020F0502020204030204" pitchFamily="34" charset="0"/>
                <a:cs typeface="Calibri" panose="020F0502020204030204" pitchFamily="34" charset="0"/>
              </a:rPr>
              <a:t>     </a:t>
            </a:r>
          </a:p>
          <a:p>
            <a:r>
              <a:rPr lang="en-US" sz="1200" dirty="0">
                <a:latin typeface="Calibri" panose="020F0502020204030204" pitchFamily="34" charset="0"/>
                <a:cs typeface="Calibri" panose="020F0502020204030204" pitchFamily="34" charset="0"/>
              </a:rPr>
              <a:t>     Tech-1   </a:t>
            </a:r>
          </a:p>
          <a:p>
            <a:r>
              <a:rPr lang="en-US" sz="1200" dirty="0">
                <a:latin typeface="Calibri" panose="020F0502020204030204" pitchFamily="34" charset="0"/>
                <a:cs typeface="Calibri" panose="020F0502020204030204" pitchFamily="34" charset="0"/>
              </a:rPr>
              <a:t>     Tech-2  </a:t>
            </a:r>
          </a:p>
          <a:p>
            <a:r>
              <a:rPr lang="en-US" sz="1200" dirty="0">
                <a:latin typeface="Calibri" panose="020F0502020204030204" pitchFamily="34" charset="0"/>
                <a:cs typeface="Calibri" panose="020F0502020204030204" pitchFamily="34" charset="0"/>
              </a:rPr>
              <a:t>     Tech-3</a:t>
            </a:r>
          </a:p>
          <a:p>
            <a:r>
              <a:rPr lang="en-US" sz="1200" dirty="0">
                <a:latin typeface="Calibri" panose="020F0502020204030204" pitchFamily="34" charset="0"/>
                <a:cs typeface="Calibri" panose="020F0502020204030204" pitchFamily="34" charset="0"/>
              </a:rPr>
              <a:t>     Tech-4</a:t>
            </a:r>
          </a:p>
        </p:txBody>
      </p:sp>
      <p:sp>
        <p:nvSpPr>
          <p:cNvPr id="25" name="Text Box 305">
            <a:extLst>
              <a:ext uri="{FF2B5EF4-FFF2-40B4-BE49-F238E27FC236}">
                <a16:creationId xmlns:a16="http://schemas.microsoft.com/office/drawing/2014/main" id="{DE2AC506-DD33-44A5-9E5A-B99B6CA1F5BE}"/>
              </a:ext>
            </a:extLst>
          </p:cNvPr>
          <p:cNvSpPr txBox="1">
            <a:spLocks noChangeArrowheads="1"/>
          </p:cNvSpPr>
          <p:nvPr/>
        </p:nvSpPr>
        <p:spPr bwMode="auto">
          <a:xfrm>
            <a:off x="5305254" y="2613701"/>
            <a:ext cx="1219088" cy="1200329"/>
          </a:xfrm>
          <a:prstGeom prst="rect">
            <a:avLst/>
          </a:prstGeom>
          <a:solidFill>
            <a:srgbClr val="FFFFFF"/>
          </a:solidFill>
          <a:ln w="57150">
            <a:solidFill>
              <a:srgbClr val="00B050"/>
            </a:solidFill>
            <a:miter lim="800000"/>
            <a:headEnd/>
            <a:tailEnd/>
          </a:ln>
        </p:spPr>
        <p:txBody>
          <a:bodyPr rot="0" vert="horz" wrap="square" lIns="91440" tIns="45720" rIns="91440" bIns="45720" anchor="t" anchorCtr="0">
            <a:spAutoFit/>
          </a:bodyPr>
          <a:lstStyle/>
          <a:p>
            <a:pPr algn="ctr"/>
            <a:r>
              <a:rPr lang="en-US" sz="1200" dirty="0">
                <a:latin typeface="Calibri" panose="020F0502020204030204" pitchFamily="34" charset="0"/>
                <a:ea typeface="Calibri" panose="020F0502020204030204" pitchFamily="34" charset="0"/>
                <a:cs typeface="Times New Roman" panose="02020603050405020304" pitchFamily="18" charset="0"/>
              </a:rPr>
              <a:t>Coil Fabrication at FNAL</a:t>
            </a:r>
          </a:p>
          <a:p>
            <a:pPr algn="ctr"/>
            <a:r>
              <a:rPr lang="en-US" sz="1200" dirty="0">
                <a:latin typeface="Calibri" panose="020F0502020204030204" pitchFamily="34" charset="0"/>
                <a:ea typeface="Calibri" panose="020F0502020204030204" pitchFamily="34" charset="0"/>
                <a:cs typeface="Times New Roman" panose="02020603050405020304" pitchFamily="18" charset="0"/>
              </a:rPr>
              <a:t>302.2.05</a:t>
            </a:r>
          </a:p>
          <a:p>
            <a:pPr algn="ctr"/>
            <a:r>
              <a:rPr lang="en-US" sz="1200" dirty="0">
                <a:latin typeface="Calibri" panose="020F0502020204030204" pitchFamily="34" charset="0"/>
                <a:ea typeface="Calibri" panose="020F0502020204030204" pitchFamily="34" charset="0"/>
                <a:cs typeface="Times New Roman" panose="02020603050405020304" pitchFamily="18" charset="0"/>
              </a:rPr>
              <a:t>L3/CAM: </a:t>
            </a:r>
          </a:p>
          <a:p>
            <a:pPr algn="ctr"/>
            <a:r>
              <a:rPr lang="en-US" sz="1200" dirty="0">
                <a:latin typeface="Calibri" panose="020F0502020204030204" pitchFamily="34" charset="0"/>
                <a:ea typeface="Calibri" panose="020F0502020204030204" pitchFamily="34" charset="0"/>
                <a:cs typeface="Times New Roman" panose="02020603050405020304" pitchFamily="18" charset="0"/>
              </a:rPr>
              <a:t>A. Nobrega </a:t>
            </a:r>
          </a:p>
          <a:p>
            <a:pPr algn="ctr"/>
            <a:r>
              <a:rPr lang="en-US" sz="1200" dirty="0">
                <a:latin typeface="Calibri" panose="020F0502020204030204" pitchFamily="34" charset="0"/>
                <a:ea typeface="Calibri" panose="020F0502020204030204" pitchFamily="34" charset="0"/>
                <a:cs typeface="Times New Roman" panose="02020603050405020304" pitchFamily="18" charset="0"/>
              </a:rPr>
              <a:t>(M. Yu)</a:t>
            </a:r>
          </a:p>
        </p:txBody>
      </p:sp>
      <p:sp>
        <p:nvSpPr>
          <p:cNvPr id="27" name="TextBox 26">
            <a:extLst>
              <a:ext uri="{FF2B5EF4-FFF2-40B4-BE49-F238E27FC236}">
                <a16:creationId xmlns:a16="http://schemas.microsoft.com/office/drawing/2014/main" id="{B639EDEC-4926-4881-9451-532C48E805B0}"/>
              </a:ext>
            </a:extLst>
          </p:cNvPr>
          <p:cNvSpPr txBox="1"/>
          <p:nvPr/>
        </p:nvSpPr>
        <p:spPr>
          <a:xfrm>
            <a:off x="5080832" y="5393326"/>
            <a:ext cx="1443505" cy="276999"/>
          </a:xfrm>
          <a:prstGeom prst="rect">
            <a:avLst/>
          </a:prstGeom>
          <a:noFill/>
        </p:spPr>
        <p:txBody>
          <a:bodyPr wrap="square" rtlCol="0">
            <a:spAutoFit/>
          </a:bodyPr>
          <a:lstStyle/>
          <a:p>
            <a:r>
              <a:rPr lang="en-US" sz="1200" dirty="0">
                <a:latin typeface="Calibri" panose="020F0502020204030204" pitchFamily="34" charset="0"/>
                <a:cs typeface="Calibri" panose="020F0502020204030204" pitchFamily="34" charset="0"/>
              </a:rPr>
              <a:t>peak production</a:t>
            </a:r>
          </a:p>
        </p:txBody>
      </p:sp>
      <p:sp>
        <p:nvSpPr>
          <p:cNvPr id="29" name="TextBox 28">
            <a:extLst>
              <a:ext uri="{FF2B5EF4-FFF2-40B4-BE49-F238E27FC236}">
                <a16:creationId xmlns:a16="http://schemas.microsoft.com/office/drawing/2014/main" id="{A326375E-21F2-4D7C-9A61-2D7CE0B62EAE}"/>
              </a:ext>
            </a:extLst>
          </p:cNvPr>
          <p:cNvSpPr txBox="1"/>
          <p:nvPr/>
        </p:nvSpPr>
        <p:spPr>
          <a:xfrm>
            <a:off x="7784916" y="79506"/>
            <a:ext cx="1261884" cy="369332"/>
          </a:xfrm>
          <a:prstGeom prst="rect">
            <a:avLst/>
          </a:prstGeom>
          <a:solidFill>
            <a:schemeClr val="accent6">
              <a:lumMod val="60000"/>
              <a:lumOff val="40000"/>
            </a:schemeClr>
          </a:solidFill>
        </p:spPr>
        <p:txBody>
          <a:bodyPr wrap="none" rtlCol="0">
            <a:spAutoFit/>
          </a:bodyPr>
          <a:lstStyle/>
          <a:p>
            <a:r>
              <a:rPr lang="en-US" dirty="0"/>
              <a:t>Charge #2</a:t>
            </a:r>
          </a:p>
        </p:txBody>
      </p:sp>
    </p:spTree>
    <p:extLst>
      <p:ext uri="{BB962C8B-B14F-4D97-AF65-F5344CB8AC3E}">
        <p14:creationId xmlns:p14="http://schemas.microsoft.com/office/powerpoint/2010/main" val="2061074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60A20-6593-4D39-A3CF-2AF0725DB2F5}"/>
              </a:ext>
            </a:extLst>
          </p:cNvPr>
          <p:cNvSpPr>
            <a:spLocks noGrp="1"/>
          </p:cNvSpPr>
          <p:nvPr>
            <p:ph type="title"/>
          </p:nvPr>
        </p:nvSpPr>
        <p:spPr/>
        <p:txBody>
          <a:bodyPr/>
          <a:lstStyle/>
          <a:p>
            <a:r>
              <a:rPr lang="en-US" dirty="0"/>
              <a:t>FNAL Coil Fabrication Team</a:t>
            </a:r>
          </a:p>
        </p:txBody>
      </p:sp>
      <p:pic>
        <p:nvPicPr>
          <p:cNvPr id="6" name="Content Placeholder 5">
            <a:extLst>
              <a:ext uri="{FF2B5EF4-FFF2-40B4-BE49-F238E27FC236}">
                <a16:creationId xmlns:a16="http://schemas.microsoft.com/office/drawing/2014/main" id="{3722779D-467C-4010-B6B1-59C16F7FBBCD}"/>
              </a:ext>
            </a:extLst>
          </p:cNvPr>
          <p:cNvPicPr>
            <a:picLocks noGrp="1" noChangeAspect="1"/>
          </p:cNvPicPr>
          <p:nvPr>
            <p:ph idx="1"/>
          </p:nvPr>
        </p:nvPicPr>
        <p:blipFill>
          <a:blip r:embed="rId2"/>
          <a:stretch>
            <a:fillRect/>
          </a:stretch>
        </p:blipFill>
        <p:spPr>
          <a:xfrm>
            <a:off x="718994" y="1258456"/>
            <a:ext cx="7706012" cy="4828450"/>
          </a:xfrm>
          <a:prstGeom prst="rect">
            <a:avLst/>
          </a:prstGeom>
        </p:spPr>
      </p:pic>
      <p:sp>
        <p:nvSpPr>
          <p:cNvPr id="4" name="Slide Number Placeholder 3">
            <a:extLst>
              <a:ext uri="{FF2B5EF4-FFF2-40B4-BE49-F238E27FC236}">
                <a16:creationId xmlns:a16="http://schemas.microsoft.com/office/drawing/2014/main" id="{B779E8DD-78BE-46F5-9571-C8D2A3291F10}"/>
              </a:ext>
            </a:extLst>
          </p:cNvPr>
          <p:cNvSpPr>
            <a:spLocks noGrp="1"/>
          </p:cNvSpPr>
          <p:nvPr>
            <p:ph type="sldNum" sz="quarter" idx="12"/>
          </p:nvPr>
        </p:nvSpPr>
        <p:spPr/>
        <p:txBody>
          <a:bodyPr/>
          <a:lstStyle/>
          <a:p>
            <a:fld id="{BFDCA1C4-9514-7B4F-976F-D92F7E296653}" type="slidenum">
              <a:rPr lang="fr-FR" smtClean="0"/>
              <a:pPr/>
              <a:t>6</a:t>
            </a:fld>
            <a:endParaRPr lang="fr-FR" dirty="0"/>
          </a:p>
        </p:txBody>
      </p:sp>
      <p:sp>
        <p:nvSpPr>
          <p:cNvPr id="5" name="Footer Placeholder 4">
            <a:extLst>
              <a:ext uri="{FF2B5EF4-FFF2-40B4-BE49-F238E27FC236}">
                <a16:creationId xmlns:a16="http://schemas.microsoft.com/office/drawing/2014/main" id="{4D30539B-4216-433A-B3FD-26FC9DCFE3CC}"/>
              </a:ext>
            </a:extLst>
          </p:cNvPr>
          <p:cNvSpPr>
            <a:spLocks noGrp="1"/>
          </p:cNvSpPr>
          <p:nvPr>
            <p:ph type="ftr" sz="quarter" idx="3"/>
          </p:nvPr>
        </p:nvSpPr>
        <p:spPr/>
        <p:txBody>
          <a:bodyPr/>
          <a:lstStyle/>
          <a:p>
            <a:r>
              <a:rPr lang="en-US"/>
              <a:t>HL-LHC AUP IPR DOE/SC Review– Jan 14-16, 2020</a:t>
            </a:r>
            <a:endParaRPr lang="en-GB" dirty="0"/>
          </a:p>
        </p:txBody>
      </p:sp>
      <p:sp>
        <p:nvSpPr>
          <p:cNvPr id="7" name="TextBox 6">
            <a:extLst>
              <a:ext uri="{FF2B5EF4-FFF2-40B4-BE49-F238E27FC236}">
                <a16:creationId xmlns:a16="http://schemas.microsoft.com/office/drawing/2014/main" id="{4707C241-154F-4F08-8D9E-17491CDB671B}"/>
              </a:ext>
            </a:extLst>
          </p:cNvPr>
          <p:cNvSpPr txBox="1"/>
          <p:nvPr/>
        </p:nvSpPr>
        <p:spPr>
          <a:xfrm>
            <a:off x="7784916" y="79506"/>
            <a:ext cx="1261884" cy="369332"/>
          </a:xfrm>
          <a:prstGeom prst="rect">
            <a:avLst/>
          </a:prstGeom>
          <a:solidFill>
            <a:schemeClr val="accent6">
              <a:lumMod val="60000"/>
              <a:lumOff val="40000"/>
            </a:schemeClr>
          </a:solidFill>
        </p:spPr>
        <p:txBody>
          <a:bodyPr wrap="none" rtlCol="0">
            <a:spAutoFit/>
          </a:bodyPr>
          <a:lstStyle/>
          <a:p>
            <a:r>
              <a:rPr lang="en-US" dirty="0"/>
              <a:t>Charge #2</a:t>
            </a:r>
          </a:p>
        </p:txBody>
      </p:sp>
    </p:spTree>
    <p:extLst>
      <p:ext uri="{BB962C8B-B14F-4D97-AF65-F5344CB8AC3E}">
        <p14:creationId xmlns:p14="http://schemas.microsoft.com/office/powerpoint/2010/main" val="8929398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F3E03-2EAC-486D-B6A3-D7D15FE80C9B}"/>
              </a:ext>
            </a:extLst>
          </p:cNvPr>
          <p:cNvSpPr>
            <a:spLocks noGrp="1"/>
          </p:cNvSpPr>
          <p:nvPr>
            <p:ph type="title"/>
          </p:nvPr>
        </p:nvSpPr>
        <p:spPr/>
        <p:txBody>
          <a:bodyPr/>
          <a:lstStyle/>
          <a:p>
            <a:r>
              <a:rPr lang="en-US" dirty="0"/>
              <a:t>WBS 302.2.05 Technical Status &amp; Progress</a:t>
            </a:r>
          </a:p>
        </p:txBody>
      </p:sp>
      <p:sp>
        <p:nvSpPr>
          <p:cNvPr id="4" name="Slide Number Placeholder 3">
            <a:extLst>
              <a:ext uri="{FF2B5EF4-FFF2-40B4-BE49-F238E27FC236}">
                <a16:creationId xmlns:a16="http://schemas.microsoft.com/office/drawing/2014/main" id="{73BB47A9-78DE-4BD0-A338-DA3B9743A303}"/>
              </a:ext>
            </a:extLst>
          </p:cNvPr>
          <p:cNvSpPr>
            <a:spLocks noGrp="1"/>
          </p:cNvSpPr>
          <p:nvPr>
            <p:ph type="sldNum" sz="quarter" idx="12"/>
          </p:nvPr>
        </p:nvSpPr>
        <p:spPr/>
        <p:txBody>
          <a:bodyPr/>
          <a:lstStyle/>
          <a:p>
            <a:fld id="{BFDCA1C4-9514-7B4F-976F-D92F7E296653}" type="slidenum">
              <a:rPr lang="fr-FR" smtClean="0"/>
              <a:pPr/>
              <a:t>7</a:t>
            </a:fld>
            <a:endParaRPr lang="fr-FR" dirty="0"/>
          </a:p>
        </p:txBody>
      </p:sp>
      <p:sp>
        <p:nvSpPr>
          <p:cNvPr id="5" name="Footer Placeholder 4">
            <a:extLst>
              <a:ext uri="{FF2B5EF4-FFF2-40B4-BE49-F238E27FC236}">
                <a16:creationId xmlns:a16="http://schemas.microsoft.com/office/drawing/2014/main" id="{228229CC-9758-4C27-8ADD-3DC036D7CF22}"/>
              </a:ext>
            </a:extLst>
          </p:cNvPr>
          <p:cNvSpPr>
            <a:spLocks noGrp="1"/>
          </p:cNvSpPr>
          <p:nvPr>
            <p:ph type="ftr" sz="quarter" idx="3"/>
          </p:nvPr>
        </p:nvSpPr>
        <p:spPr/>
        <p:txBody>
          <a:bodyPr/>
          <a:lstStyle/>
          <a:p>
            <a:r>
              <a:rPr lang="en-US"/>
              <a:t>HL-LHC AUP IPR DOE/SC Review– Jan 14-16, 2020</a:t>
            </a:r>
            <a:endParaRPr lang="en-GB" dirty="0"/>
          </a:p>
        </p:txBody>
      </p:sp>
      <p:sp>
        <p:nvSpPr>
          <p:cNvPr id="10" name="Content Placeholder 9">
            <a:extLst>
              <a:ext uri="{FF2B5EF4-FFF2-40B4-BE49-F238E27FC236}">
                <a16:creationId xmlns:a16="http://schemas.microsoft.com/office/drawing/2014/main" id="{48FDE7FE-EB55-4B67-A197-607E50DF8E06}"/>
              </a:ext>
            </a:extLst>
          </p:cNvPr>
          <p:cNvSpPr>
            <a:spLocks noGrp="1"/>
          </p:cNvSpPr>
          <p:nvPr>
            <p:ph idx="1"/>
          </p:nvPr>
        </p:nvSpPr>
        <p:spPr>
          <a:xfrm>
            <a:off x="611998" y="3861048"/>
            <a:ext cx="3511600" cy="2111595"/>
          </a:xfrm>
        </p:spPr>
        <p:txBody>
          <a:bodyPr>
            <a:noAutofit/>
          </a:bodyPr>
          <a:lstStyle/>
          <a:p>
            <a:r>
              <a:rPr lang="en-US" sz="2000" dirty="0"/>
              <a:t>Pre-series coil fabrication in process and nearly complete. </a:t>
            </a:r>
          </a:p>
          <a:p>
            <a:r>
              <a:rPr lang="en-US" sz="2000" dirty="0"/>
              <a:t>Coil production is on schedule.</a:t>
            </a:r>
          </a:p>
          <a:p>
            <a:r>
              <a:rPr lang="en-US" sz="2000" dirty="0"/>
              <a:t>Production Readiness Review: March 2020</a:t>
            </a:r>
          </a:p>
          <a:p>
            <a:endParaRPr lang="en-US" sz="2000" dirty="0"/>
          </a:p>
        </p:txBody>
      </p:sp>
      <p:sp>
        <p:nvSpPr>
          <p:cNvPr id="15" name="TextBox 14">
            <a:extLst>
              <a:ext uri="{FF2B5EF4-FFF2-40B4-BE49-F238E27FC236}">
                <a16:creationId xmlns:a16="http://schemas.microsoft.com/office/drawing/2014/main" id="{06106F32-0589-4242-947D-9AFC62D6D4F2}"/>
              </a:ext>
            </a:extLst>
          </p:cNvPr>
          <p:cNvSpPr txBox="1"/>
          <p:nvPr/>
        </p:nvSpPr>
        <p:spPr>
          <a:xfrm>
            <a:off x="7403504" y="1602170"/>
            <a:ext cx="838691" cy="230832"/>
          </a:xfrm>
          <a:prstGeom prst="rect">
            <a:avLst/>
          </a:prstGeom>
          <a:noFill/>
        </p:spPr>
        <p:txBody>
          <a:bodyPr wrap="none" rtlCol="0">
            <a:spAutoFit/>
          </a:bodyPr>
          <a:lstStyle/>
          <a:p>
            <a:r>
              <a:rPr lang="en-US" sz="900" dirty="0">
                <a:solidFill>
                  <a:schemeClr val="tx1">
                    <a:lumMod val="50000"/>
                    <a:lumOff val="50000"/>
                  </a:schemeClr>
                </a:solidFill>
              </a:rPr>
              <a:t>Dec. 1, 2019</a:t>
            </a:r>
          </a:p>
        </p:txBody>
      </p:sp>
      <p:sp>
        <p:nvSpPr>
          <p:cNvPr id="16" name="Content Placeholder 9">
            <a:extLst>
              <a:ext uri="{FF2B5EF4-FFF2-40B4-BE49-F238E27FC236}">
                <a16:creationId xmlns:a16="http://schemas.microsoft.com/office/drawing/2014/main" id="{7A4C000A-7E85-4C3E-B87B-F1CBDDC55F87}"/>
              </a:ext>
            </a:extLst>
          </p:cNvPr>
          <p:cNvSpPr txBox="1">
            <a:spLocks/>
          </p:cNvSpPr>
          <p:nvPr/>
        </p:nvSpPr>
        <p:spPr>
          <a:xfrm>
            <a:off x="5019200" y="3933056"/>
            <a:ext cx="3511600" cy="2308638"/>
          </a:xfrm>
          <a:prstGeom prst="rect">
            <a:avLst/>
          </a:prstGeom>
        </p:spPr>
        <p:txBody>
          <a:bodyPr vert="horz" lIns="0" tIns="0" rIns="0" bIns="0" rtlCol="0">
            <a:normAutofit fontScale="25000" lnSpcReduction="20000"/>
          </a:bodyPr>
          <a:lstStyle>
            <a:lvl1pPr marL="342900" indent="-342900" algn="l" defTabSz="457200" rtl="0" eaLnBrk="1" latinLnBrk="0" hangingPunct="1">
              <a:spcBef>
                <a:spcPct val="20000"/>
              </a:spcBef>
              <a:buClr>
                <a:schemeClr val="accent6"/>
              </a:buClr>
              <a:buFont typeface="Wingdings" charset="2"/>
              <a:buChar char="§"/>
              <a:defRPr sz="2800" kern="1200">
                <a:solidFill>
                  <a:schemeClr val="accent5"/>
                </a:solidFill>
                <a:latin typeface="+mn-lt"/>
                <a:ea typeface="+mn-ea"/>
                <a:cs typeface="+mn-cs"/>
              </a:defRPr>
            </a:lvl1pPr>
            <a:lvl2pPr marL="742950" indent="-285750" algn="l" defTabSz="457200" rtl="0" eaLnBrk="1" latinLnBrk="0" hangingPunct="1">
              <a:spcBef>
                <a:spcPct val="20000"/>
              </a:spcBef>
              <a:buClr>
                <a:schemeClr val="accent6"/>
              </a:buClr>
              <a:buFont typeface="Wingdings" charset="2"/>
              <a:buChar char="§"/>
              <a:defRPr sz="2400" kern="1200">
                <a:solidFill>
                  <a:schemeClr val="accent5"/>
                </a:solidFill>
                <a:latin typeface="+mn-lt"/>
                <a:ea typeface="+mn-ea"/>
                <a:cs typeface="+mn-cs"/>
              </a:defRPr>
            </a:lvl2pPr>
            <a:lvl3pPr marL="1143000" indent="-228600" algn="l" defTabSz="457200" rtl="0" eaLnBrk="1" latinLnBrk="0" hangingPunct="1">
              <a:spcBef>
                <a:spcPct val="20000"/>
              </a:spcBef>
              <a:buClr>
                <a:schemeClr val="accent6"/>
              </a:buClr>
              <a:buFont typeface="Wingdings" charset="2"/>
              <a:buChar char="§"/>
              <a:defRPr sz="2000" kern="1200">
                <a:solidFill>
                  <a:schemeClr val="accent5"/>
                </a:solidFill>
                <a:latin typeface="+mn-lt"/>
                <a:ea typeface="+mn-ea"/>
                <a:cs typeface="+mn-cs"/>
              </a:defRPr>
            </a:lvl3pPr>
            <a:lvl4pPr marL="1600200" indent="-228600" algn="l" defTabSz="457200" rtl="0" eaLnBrk="1" latinLnBrk="0" hangingPunct="1">
              <a:spcBef>
                <a:spcPct val="20000"/>
              </a:spcBef>
              <a:buClr>
                <a:schemeClr val="accent6"/>
              </a:buClr>
              <a:buFont typeface="Wingdings" charset="2"/>
              <a:buChar char="§"/>
              <a:defRPr sz="1800" kern="1200">
                <a:solidFill>
                  <a:schemeClr val="accent5"/>
                </a:solidFill>
                <a:latin typeface="+mn-lt"/>
                <a:ea typeface="+mn-ea"/>
                <a:cs typeface="+mn-cs"/>
              </a:defRPr>
            </a:lvl4pPr>
            <a:lvl5pPr marL="2057400" indent="-228600" algn="l" defTabSz="457200" rtl="0" eaLnBrk="1" latinLnBrk="0" hangingPunct="1">
              <a:spcBef>
                <a:spcPct val="20000"/>
              </a:spcBef>
              <a:buClr>
                <a:schemeClr val="accent6"/>
              </a:buClr>
              <a:buFont typeface="Wingdings" charset="2"/>
              <a:buChar char="§"/>
              <a:defRPr sz="1600" kern="1200">
                <a:solidFill>
                  <a:schemeClr val="accent5"/>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8000" u="sng" dirty="0"/>
              <a:t>Coil Fabrication Status</a:t>
            </a:r>
          </a:p>
          <a:p>
            <a:pPr marL="0" indent="0">
              <a:buNone/>
            </a:pPr>
            <a:r>
              <a:rPr lang="en-US" sz="8000" dirty="0"/>
              <a:t>Accepted	             8</a:t>
            </a:r>
          </a:p>
          <a:p>
            <a:pPr marL="0" indent="0">
              <a:buNone/>
            </a:pPr>
            <a:r>
              <a:rPr lang="en-US" sz="8000" dirty="0"/>
              <a:t>In Fabrication	       2</a:t>
            </a:r>
          </a:p>
          <a:p>
            <a:pPr marL="0" indent="0">
              <a:buNone/>
            </a:pPr>
            <a:r>
              <a:rPr lang="en-US" sz="8000" dirty="0"/>
              <a:t>To be Fabricated    35</a:t>
            </a:r>
          </a:p>
          <a:p>
            <a:pPr marL="0" indent="0">
              <a:buNone/>
            </a:pPr>
            <a:r>
              <a:rPr lang="en-US" sz="8000" dirty="0"/>
              <a:t>Rejected	             2</a:t>
            </a:r>
          </a:p>
          <a:p>
            <a:pPr marL="0" indent="0">
              <a:buNone/>
            </a:pPr>
            <a:r>
              <a:rPr lang="en-US" sz="8000" dirty="0"/>
              <a:t>Quarantined             2 </a:t>
            </a:r>
          </a:p>
          <a:p>
            <a:pPr marL="0" indent="0">
              <a:buNone/>
            </a:pPr>
            <a:r>
              <a:rPr lang="en-US" sz="8000" dirty="0"/>
              <a:t>                     Total  49</a:t>
            </a:r>
          </a:p>
        </p:txBody>
      </p:sp>
      <p:cxnSp>
        <p:nvCxnSpPr>
          <p:cNvPr id="21" name="Straight Connector 20">
            <a:extLst>
              <a:ext uri="{FF2B5EF4-FFF2-40B4-BE49-F238E27FC236}">
                <a16:creationId xmlns:a16="http://schemas.microsoft.com/office/drawing/2014/main" id="{E112200B-986A-4837-A45A-E7E3134FD72B}"/>
              </a:ext>
            </a:extLst>
          </p:cNvPr>
          <p:cNvCxnSpPr>
            <a:cxnSpLocks/>
          </p:cNvCxnSpPr>
          <p:nvPr/>
        </p:nvCxnSpPr>
        <p:spPr>
          <a:xfrm>
            <a:off x="5019200" y="5665630"/>
            <a:ext cx="2649144" cy="0"/>
          </a:xfrm>
          <a:prstGeom prst="line">
            <a:avLst/>
          </a:prstGeom>
          <a:ln w="12700">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pic>
        <p:nvPicPr>
          <p:cNvPr id="12" name="Picture 11">
            <a:extLst>
              <a:ext uri="{FF2B5EF4-FFF2-40B4-BE49-F238E27FC236}">
                <a16:creationId xmlns:a16="http://schemas.microsoft.com/office/drawing/2014/main" id="{C1537AEB-437C-4A22-A3A3-C43FF8363570}"/>
              </a:ext>
            </a:extLst>
          </p:cNvPr>
          <p:cNvPicPr>
            <a:picLocks noChangeAspect="1"/>
          </p:cNvPicPr>
          <p:nvPr/>
        </p:nvPicPr>
        <p:blipFill>
          <a:blip r:embed="rId2"/>
          <a:stretch>
            <a:fillRect/>
          </a:stretch>
        </p:blipFill>
        <p:spPr>
          <a:xfrm>
            <a:off x="602458" y="1254616"/>
            <a:ext cx="3321470" cy="2606432"/>
          </a:xfrm>
          <a:prstGeom prst="rect">
            <a:avLst/>
          </a:prstGeom>
        </p:spPr>
      </p:pic>
      <p:pic>
        <p:nvPicPr>
          <p:cNvPr id="13" name="Picture 12">
            <a:extLst>
              <a:ext uri="{FF2B5EF4-FFF2-40B4-BE49-F238E27FC236}">
                <a16:creationId xmlns:a16="http://schemas.microsoft.com/office/drawing/2014/main" id="{C01F9EB1-64B8-4D5F-BA35-BB70DD15342F}"/>
              </a:ext>
            </a:extLst>
          </p:cNvPr>
          <p:cNvPicPr>
            <a:picLocks noChangeAspect="1"/>
          </p:cNvPicPr>
          <p:nvPr/>
        </p:nvPicPr>
        <p:blipFill>
          <a:blip r:embed="rId3"/>
          <a:stretch>
            <a:fillRect/>
          </a:stretch>
        </p:blipFill>
        <p:spPr>
          <a:xfrm>
            <a:off x="5010860" y="1217317"/>
            <a:ext cx="3321470" cy="2629255"/>
          </a:xfrm>
          <a:prstGeom prst="rect">
            <a:avLst/>
          </a:prstGeom>
        </p:spPr>
      </p:pic>
      <p:sp>
        <p:nvSpPr>
          <p:cNvPr id="14" name="TextBox 13">
            <a:extLst>
              <a:ext uri="{FF2B5EF4-FFF2-40B4-BE49-F238E27FC236}">
                <a16:creationId xmlns:a16="http://schemas.microsoft.com/office/drawing/2014/main" id="{7892083E-0341-4CD2-8929-E42967FF0E68}"/>
              </a:ext>
            </a:extLst>
          </p:cNvPr>
          <p:cNvSpPr txBox="1"/>
          <p:nvPr/>
        </p:nvSpPr>
        <p:spPr>
          <a:xfrm>
            <a:off x="7784916" y="79506"/>
            <a:ext cx="1261884" cy="369332"/>
          </a:xfrm>
          <a:prstGeom prst="rect">
            <a:avLst/>
          </a:prstGeom>
          <a:solidFill>
            <a:schemeClr val="accent6">
              <a:lumMod val="60000"/>
              <a:lumOff val="40000"/>
            </a:schemeClr>
          </a:solidFill>
        </p:spPr>
        <p:txBody>
          <a:bodyPr wrap="none" rtlCol="0">
            <a:spAutoFit/>
          </a:bodyPr>
          <a:lstStyle/>
          <a:p>
            <a:r>
              <a:rPr lang="en-US" dirty="0"/>
              <a:t>Charge #1</a:t>
            </a:r>
          </a:p>
        </p:txBody>
      </p:sp>
    </p:spTree>
    <p:extLst>
      <p:ext uri="{BB962C8B-B14F-4D97-AF65-F5344CB8AC3E}">
        <p14:creationId xmlns:p14="http://schemas.microsoft.com/office/powerpoint/2010/main" val="30046958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11A2ABB0-CC2B-44CE-B662-3C6F6C72EFC9}"/>
              </a:ext>
            </a:extLst>
          </p:cNvPr>
          <p:cNvSpPr/>
          <p:nvPr/>
        </p:nvSpPr>
        <p:spPr>
          <a:xfrm>
            <a:off x="0" y="980728"/>
            <a:ext cx="9144000" cy="3998872"/>
          </a:xfrm>
          <a:prstGeom prst="rect">
            <a:avLst/>
          </a:prstGeom>
          <a:gradFill>
            <a:gsLst>
              <a:gs pos="0">
                <a:schemeClr val="accent1">
                  <a:tint val="100000"/>
                  <a:shade val="100000"/>
                  <a:satMod val="130000"/>
                  <a:lumMod val="31000"/>
                  <a:lumOff val="69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F42C6086-3817-4700-8B61-D08BD889E5BD}"/>
              </a:ext>
            </a:extLst>
          </p:cNvPr>
          <p:cNvPicPr>
            <a:picLocks noChangeAspect="1"/>
          </p:cNvPicPr>
          <p:nvPr/>
        </p:nvPicPr>
        <p:blipFill>
          <a:blip r:embed="rId2"/>
          <a:stretch>
            <a:fillRect/>
          </a:stretch>
        </p:blipFill>
        <p:spPr>
          <a:xfrm>
            <a:off x="0" y="980728"/>
            <a:ext cx="9144000" cy="4032448"/>
          </a:xfrm>
          <a:prstGeom prst="rect">
            <a:avLst/>
          </a:prstGeom>
        </p:spPr>
      </p:pic>
      <p:sp>
        <p:nvSpPr>
          <p:cNvPr id="2" name="Title 1">
            <a:extLst>
              <a:ext uri="{FF2B5EF4-FFF2-40B4-BE49-F238E27FC236}">
                <a16:creationId xmlns:a16="http://schemas.microsoft.com/office/drawing/2014/main" id="{0EDED5E5-9B22-407D-BDE3-0B885281F122}"/>
              </a:ext>
            </a:extLst>
          </p:cNvPr>
          <p:cNvSpPr>
            <a:spLocks noGrp="1"/>
          </p:cNvSpPr>
          <p:nvPr>
            <p:ph type="title"/>
          </p:nvPr>
        </p:nvSpPr>
        <p:spPr/>
        <p:txBody>
          <a:bodyPr/>
          <a:lstStyle/>
          <a:p>
            <a:r>
              <a:rPr lang="en-US" dirty="0"/>
              <a:t>WBS 302.2.05 QA/QC</a:t>
            </a:r>
            <a:br>
              <a:rPr lang="en-US" dirty="0"/>
            </a:br>
            <a:r>
              <a:rPr lang="en-US" dirty="0"/>
              <a:t>MIPs - FNAL Coil Status to CERN</a:t>
            </a:r>
          </a:p>
        </p:txBody>
      </p:sp>
      <p:sp>
        <p:nvSpPr>
          <p:cNvPr id="4" name="Slide Number Placeholder 3">
            <a:extLst>
              <a:ext uri="{FF2B5EF4-FFF2-40B4-BE49-F238E27FC236}">
                <a16:creationId xmlns:a16="http://schemas.microsoft.com/office/drawing/2014/main" id="{6789C70F-CCD8-40F9-8742-113B18CCD187}"/>
              </a:ext>
            </a:extLst>
          </p:cNvPr>
          <p:cNvSpPr>
            <a:spLocks noGrp="1"/>
          </p:cNvSpPr>
          <p:nvPr>
            <p:ph type="sldNum" sz="quarter" idx="12"/>
          </p:nvPr>
        </p:nvSpPr>
        <p:spPr/>
        <p:txBody>
          <a:bodyPr/>
          <a:lstStyle/>
          <a:p>
            <a:fld id="{BFDCA1C4-9514-7B4F-976F-D92F7E296653}" type="slidenum">
              <a:rPr lang="fr-FR" smtClean="0"/>
              <a:pPr/>
              <a:t>8</a:t>
            </a:fld>
            <a:endParaRPr lang="fr-FR" dirty="0"/>
          </a:p>
        </p:txBody>
      </p:sp>
      <p:sp>
        <p:nvSpPr>
          <p:cNvPr id="5" name="Footer Placeholder 4">
            <a:extLst>
              <a:ext uri="{FF2B5EF4-FFF2-40B4-BE49-F238E27FC236}">
                <a16:creationId xmlns:a16="http://schemas.microsoft.com/office/drawing/2014/main" id="{CD11B8B7-5E2B-4EEF-B4A6-9CB0D7473970}"/>
              </a:ext>
            </a:extLst>
          </p:cNvPr>
          <p:cNvSpPr>
            <a:spLocks noGrp="1"/>
          </p:cNvSpPr>
          <p:nvPr>
            <p:ph type="ftr" sz="quarter" idx="3"/>
          </p:nvPr>
        </p:nvSpPr>
        <p:spPr/>
        <p:txBody>
          <a:bodyPr/>
          <a:lstStyle/>
          <a:p>
            <a:r>
              <a:rPr lang="en-US"/>
              <a:t>HL-LHC AUP IPR DOE/SC Review– Jan 14-16, 2020</a:t>
            </a:r>
            <a:endParaRPr lang="en-GB" dirty="0"/>
          </a:p>
        </p:txBody>
      </p:sp>
      <p:sp>
        <p:nvSpPr>
          <p:cNvPr id="15" name="TextBox 14">
            <a:extLst>
              <a:ext uri="{FF2B5EF4-FFF2-40B4-BE49-F238E27FC236}">
                <a16:creationId xmlns:a16="http://schemas.microsoft.com/office/drawing/2014/main" id="{9E351388-0066-4CD9-A5D8-5378569F57C4}"/>
              </a:ext>
            </a:extLst>
          </p:cNvPr>
          <p:cNvSpPr txBox="1"/>
          <p:nvPr/>
        </p:nvSpPr>
        <p:spPr>
          <a:xfrm>
            <a:off x="7784916" y="79506"/>
            <a:ext cx="1261884" cy="369332"/>
          </a:xfrm>
          <a:prstGeom prst="rect">
            <a:avLst/>
          </a:prstGeom>
          <a:solidFill>
            <a:schemeClr val="accent6">
              <a:lumMod val="60000"/>
              <a:lumOff val="40000"/>
            </a:schemeClr>
          </a:solidFill>
        </p:spPr>
        <p:txBody>
          <a:bodyPr wrap="none" rtlCol="0">
            <a:spAutoFit/>
          </a:bodyPr>
          <a:lstStyle/>
          <a:p>
            <a:r>
              <a:rPr lang="en-US" dirty="0"/>
              <a:t>Charge #1</a:t>
            </a:r>
          </a:p>
        </p:txBody>
      </p:sp>
      <p:sp>
        <p:nvSpPr>
          <p:cNvPr id="16" name="Content Placeholder 15">
            <a:extLst>
              <a:ext uri="{FF2B5EF4-FFF2-40B4-BE49-F238E27FC236}">
                <a16:creationId xmlns:a16="http://schemas.microsoft.com/office/drawing/2014/main" id="{B6FB0676-92FD-4BAC-8217-2926AB6B34C4}"/>
              </a:ext>
            </a:extLst>
          </p:cNvPr>
          <p:cNvSpPr>
            <a:spLocks noGrp="1"/>
          </p:cNvSpPr>
          <p:nvPr>
            <p:ph idx="1"/>
          </p:nvPr>
        </p:nvSpPr>
        <p:spPr>
          <a:xfrm>
            <a:off x="35496" y="5026630"/>
            <a:ext cx="5796136" cy="1282690"/>
          </a:xfrm>
          <a:noFill/>
        </p:spPr>
        <p:txBody>
          <a:bodyPr>
            <a:normAutofit fontScale="92500" lnSpcReduction="20000"/>
          </a:bodyPr>
          <a:lstStyle/>
          <a:p>
            <a:r>
              <a:rPr lang="en-US" sz="1800" dirty="0"/>
              <a:t>AUP Quality Assurance Plan (US-HiLumi-doc-80).</a:t>
            </a:r>
          </a:p>
          <a:p>
            <a:pPr lvl="1"/>
            <a:r>
              <a:rPr lang="en-US" sz="1600" dirty="0"/>
              <a:t>Coil Fabrication quality assurance plans include:</a:t>
            </a:r>
          </a:p>
          <a:p>
            <a:pPr lvl="2"/>
            <a:r>
              <a:rPr lang="en-US" sz="1400" dirty="0"/>
              <a:t>Travelers (work plan) with in process electrical checks.</a:t>
            </a:r>
          </a:p>
          <a:p>
            <a:pPr lvl="2"/>
            <a:r>
              <a:rPr lang="en-US" sz="1400" dirty="0"/>
              <a:t>CMM - Coil size measurements.</a:t>
            </a:r>
          </a:p>
          <a:p>
            <a:pPr lvl="2"/>
            <a:r>
              <a:rPr lang="en-US" sz="1400" dirty="0"/>
              <a:t>Manufacturing &amp; Inspection Plan (MIP) submitted to CERN.</a:t>
            </a:r>
          </a:p>
          <a:p>
            <a:pPr lvl="2"/>
            <a:r>
              <a:rPr lang="en-US" sz="1400" dirty="0"/>
              <a:t>Data is saved to CERN Manufacturing &amp; Test Folders (MTFs).</a:t>
            </a:r>
          </a:p>
          <a:p>
            <a:endParaRPr lang="en-US" dirty="0"/>
          </a:p>
        </p:txBody>
      </p:sp>
      <p:sp>
        <p:nvSpPr>
          <p:cNvPr id="3" name="TextBox 2">
            <a:extLst>
              <a:ext uri="{FF2B5EF4-FFF2-40B4-BE49-F238E27FC236}">
                <a16:creationId xmlns:a16="http://schemas.microsoft.com/office/drawing/2014/main" id="{76E92C04-A8DD-42DB-8F88-1C6CE9363F19}"/>
              </a:ext>
            </a:extLst>
          </p:cNvPr>
          <p:cNvSpPr txBox="1"/>
          <p:nvPr/>
        </p:nvSpPr>
        <p:spPr>
          <a:xfrm>
            <a:off x="5940152" y="980728"/>
            <a:ext cx="2088232" cy="369332"/>
          </a:xfrm>
          <a:prstGeom prst="rect">
            <a:avLst/>
          </a:prstGeom>
          <a:noFill/>
        </p:spPr>
        <p:txBody>
          <a:bodyPr wrap="square" rtlCol="0">
            <a:spAutoFit/>
          </a:bodyPr>
          <a:lstStyle/>
          <a:p>
            <a:r>
              <a:rPr lang="en-US" dirty="0"/>
              <a:t>As of Oct 31, 2019</a:t>
            </a:r>
          </a:p>
        </p:txBody>
      </p:sp>
      <p:sp>
        <p:nvSpPr>
          <p:cNvPr id="6" name="Rectangle 5">
            <a:extLst>
              <a:ext uri="{FF2B5EF4-FFF2-40B4-BE49-F238E27FC236}">
                <a16:creationId xmlns:a16="http://schemas.microsoft.com/office/drawing/2014/main" id="{376ECCAD-295F-468A-81A0-3B0F3DB9DA1D}"/>
              </a:ext>
            </a:extLst>
          </p:cNvPr>
          <p:cNvSpPr/>
          <p:nvPr/>
        </p:nvSpPr>
        <p:spPr>
          <a:xfrm>
            <a:off x="0" y="1825588"/>
            <a:ext cx="899592" cy="595300"/>
          </a:xfrm>
          <a:prstGeom prst="rect">
            <a:avLst/>
          </a:prstGeom>
          <a:solidFill>
            <a:schemeClr val="accent6">
              <a:alpha val="2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201E9D8C-7E97-4B08-BBA9-62669945FF56}"/>
              </a:ext>
            </a:extLst>
          </p:cNvPr>
          <p:cNvSpPr/>
          <p:nvPr/>
        </p:nvSpPr>
        <p:spPr>
          <a:xfrm>
            <a:off x="-5401" y="3212975"/>
            <a:ext cx="899592" cy="177149"/>
          </a:xfrm>
          <a:prstGeom prst="rect">
            <a:avLst/>
          </a:prstGeom>
          <a:solidFill>
            <a:schemeClr val="accent6">
              <a:alpha val="2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37D6B882-EDBE-47E1-8010-F1637AA9D297}"/>
              </a:ext>
            </a:extLst>
          </p:cNvPr>
          <p:cNvSpPr/>
          <p:nvPr/>
        </p:nvSpPr>
        <p:spPr>
          <a:xfrm>
            <a:off x="6499086" y="5445020"/>
            <a:ext cx="1916772" cy="1080324"/>
          </a:xfrm>
          <a:prstGeom prst="rect">
            <a:avLst/>
          </a:prstGeom>
          <a:solidFill>
            <a:schemeClr val="accent6">
              <a:alpha val="2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u="sng" dirty="0">
                <a:solidFill>
                  <a:schemeClr val="tx1"/>
                </a:solidFill>
              </a:rPr>
              <a:t>Quarantine</a:t>
            </a:r>
          </a:p>
          <a:p>
            <a:pPr algn="ctr"/>
            <a:r>
              <a:rPr lang="en-US" sz="1400" dirty="0">
                <a:solidFill>
                  <a:schemeClr val="tx1"/>
                </a:solidFill>
              </a:rPr>
              <a:t>QXFA109</a:t>
            </a:r>
          </a:p>
          <a:p>
            <a:pPr algn="ctr"/>
            <a:r>
              <a:rPr lang="en-US" sz="1400" dirty="0">
                <a:solidFill>
                  <a:schemeClr val="tx1"/>
                </a:solidFill>
              </a:rPr>
              <a:t>QXFA114</a:t>
            </a:r>
          </a:p>
          <a:p>
            <a:r>
              <a:rPr lang="en-US" sz="1400" dirty="0">
                <a:solidFill>
                  <a:schemeClr val="tx1"/>
                </a:solidFill>
              </a:rPr>
              <a:t>Note: QXFA115 formally quarantined.</a:t>
            </a:r>
          </a:p>
        </p:txBody>
      </p:sp>
      <p:sp>
        <p:nvSpPr>
          <p:cNvPr id="7" name="TextBox 6">
            <a:extLst>
              <a:ext uri="{FF2B5EF4-FFF2-40B4-BE49-F238E27FC236}">
                <a16:creationId xmlns:a16="http://schemas.microsoft.com/office/drawing/2014/main" id="{F64EAFC7-C605-47BB-8213-26D71618CA64}"/>
              </a:ext>
            </a:extLst>
          </p:cNvPr>
          <p:cNvSpPr txBox="1"/>
          <p:nvPr/>
        </p:nvSpPr>
        <p:spPr>
          <a:xfrm>
            <a:off x="6982559" y="5065439"/>
            <a:ext cx="949826" cy="307777"/>
          </a:xfrm>
          <a:prstGeom prst="rect">
            <a:avLst/>
          </a:prstGeom>
          <a:solidFill>
            <a:schemeClr val="bg1"/>
          </a:solidFill>
          <a:ln>
            <a:solidFill>
              <a:srgbClr val="00B0F0"/>
            </a:solidFill>
          </a:ln>
        </p:spPr>
        <p:txBody>
          <a:bodyPr wrap="square" rtlCol="0">
            <a:spAutoFit/>
          </a:bodyPr>
          <a:lstStyle/>
          <a:p>
            <a:pPr algn="ctr"/>
            <a:r>
              <a:rPr lang="en-US" sz="1400" dirty="0">
                <a:solidFill>
                  <a:srgbClr val="FF0000"/>
                </a:solidFill>
              </a:rPr>
              <a:t>Rejected</a:t>
            </a:r>
          </a:p>
        </p:txBody>
      </p:sp>
    </p:spTree>
    <p:extLst>
      <p:ext uri="{BB962C8B-B14F-4D97-AF65-F5344CB8AC3E}">
        <p14:creationId xmlns:p14="http://schemas.microsoft.com/office/powerpoint/2010/main" val="15334906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CC3B6-2D29-4322-B458-EE9509A7E968}"/>
              </a:ext>
            </a:extLst>
          </p:cNvPr>
          <p:cNvSpPr>
            <a:spLocks noGrp="1"/>
          </p:cNvSpPr>
          <p:nvPr>
            <p:ph type="title"/>
          </p:nvPr>
        </p:nvSpPr>
        <p:spPr/>
        <p:txBody>
          <a:bodyPr/>
          <a:lstStyle/>
          <a:p>
            <a:r>
              <a:rPr lang="en-US" dirty="0"/>
              <a:t>Causes &amp; Corrective Action for</a:t>
            </a:r>
            <a:br>
              <a:rPr lang="en-US" dirty="0"/>
            </a:br>
            <a:r>
              <a:rPr lang="en-US" dirty="0"/>
              <a:t>Rejected or Quarantined Coils</a:t>
            </a:r>
          </a:p>
        </p:txBody>
      </p:sp>
      <p:sp>
        <p:nvSpPr>
          <p:cNvPr id="3" name="Content Placeholder 2">
            <a:extLst>
              <a:ext uri="{FF2B5EF4-FFF2-40B4-BE49-F238E27FC236}">
                <a16:creationId xmlns:a16="http://schemas.microsoft.com/office/drawing/2014/main" id="{39FF0393-0B09-454B-9495-5E3E5D5C8752}"/>
              </a:ext>
            </a:extLst>
          </p:cNvPr>
          <p:cNvSpPr>
            <a:spLocks noGrp="1"/>
          </p:cNvSpPr>
          <p:nvPr>
            <p:ph idx="1"/>
          </p:nvPr>
        </p:nvSpPr>
        <p:spPr/>
        <p:txBody>
          <a:bodyPr>
            <a:normAutofit fontScale="92500" lnSpcReduction="10000"/>
          </a:bodyPr>
          <a:lstStyle/>
          <a:p>
            <a:r>
              <a:rPr lang="en-US" sz="2000" dirty="0"/>
              <a:t>Rejected Coils:</a:t>
            </a:r>
          </a:p>
          <a:p>
            <a:pPr lvl="1"/>
            <a:r>
              <a:rPr lang="en-US" sz="1600" dirty="0"/>
              <a:t>Coil 108 – electrical issue found after reaction.</a:t>
            </a:r>
          </a:p>
          <a:p>
            <a:pPr lvl="2"/>
            <a:r>
              <a:rPr lang="en-US" sz="1200" dirty="0"/>
              <a:t>Cause:  unknown. Possible cause is excess CTD-101 binder that pyrolyze and became conductive.</a:t>
            </a:r>
          </a:p>
          <a:p>
            <a:pPr lvl="2"/>
            <a:r>
              <a:rPr lang="en-US" sz="1200" dirty="0"/>
              <a:t>Corrective action: revise application process of CTD-101 binder – Apply binder from the midplane up to the 3 turn from the pole.</a:t>
            </a:r>
          </a:p>
          <a:p>
            <a:pPr lvl="2"/>
            <a:r>
              <a:rPr lang="en-US" sz="1200" dirty="0"/>
              <a:t>Coil was epoxy impregnated and used for coil various studies.</a:t>
            </a:r>
          </a:p>
          <a:p>
            <a:pPr lvl="1"/>
            <a:r>
              <a:rPr lang="en-US" sz="1600" dirty="0"/>
              <a:t>Coil 118 – cable damaged during coil winding.</a:t>
            </a:r>
          </a:p>
          <a:p>
            <a:pPr lvl="2"/>
            <a:r>
              <a:rPr lang="en-US" sz="1200" dirty="0"/>
              <a:t>Cause:  winding machine boom height was in wrong position.</a:t>
            </a:r>
          </a:p>
          <a:p>
            <a:pPr lvl="2"/>
            <a:r>
              <a:rPr lang="en-US" sz="1200" dirty="0"/>
              <a:t>Corrective action: revised process – added steps in traveler to inspect location of boom prior to each layer of coil winding.</a:t>
            </a:r>
          </a:p>
          <a:p>
            <a:pPr lvl="2"/>
            <a:r>
              <a:rPr lang="en-US" sz="1200" dirty="0"/>
              <a:t>Coil dismantled; coil parts recovered.</a:t>
            </a:r>
          </a:p>
          <a:p>
            <a:r>
              <a:rPr lang="en-US" sz="2000" dirty="0"/>
              <a:t>Quarantined Coils:</a:t>
            </a:r>
          </a:p>
          <a:p>
            <a:pPr lvl="1"/>
            <a:r>
              <a:rPr lang="en-US" sz="1600" dirty="0"/>
              <a:t>Coil 109 – electrical issue found during magnet assembly at LBNL.</a:t>
            </a:r>
          </a:p>
          <a:p>
            <a:pPr lvl="2"/>
            <a:r>
              <a:rPr lang="en-US" sz="1200" dirty="0"/>
              <a:t>Cause:  replacement of saddle end part after coil curing damaged cable insulation.</a:t>
            </a:r>
          </a:p>
          <a:p>
            <a:pPr lvl="2"/>
            <a:r>
              <a:rPr lang="en-US" sz="1200" dirty="0"/>
              <a:t>Corrective action: changed saddle design &amp; revised fabrication procedure – rounded saddle leg tips and added slits for flexibility – ended practice of swapping saddles after coil curing.</a:t>
            </a:r>
          </a:p>
          <a:p>
            <a:pPr lvl="2"/>
            <a:r>
              <a:rPr lang="en-US" sz="1200" dirty="0"/>
              <a:t>Coil returned to FNAL – developing procedure to repair coil. If successful, use in a magnet.</a:t>
            </a:r>
          </a:p>
          <a:p>
            <a:pPr lvl="1"/>
            <a:r>
              <a:rPr lang="en-US" sz="1600" dirty="0"/>
              <a:t>Coil 114 – fast epoxy fill rate during impregnation.</a:t>
            </a:r>
          </a:p>
          <a:p>
            <a:pPr lvl="2"/>
            <a:r>
              <a:rPr lang="en-US" sz="1200" dirty="0"/>
              <a:t>Cause:  unknown. Possible race tracking of epoxy during impregnation.</a:t>
            </a:r>
          </a:p>
          <a:p>
            <a:pPr lvl="2"/>
            <a:r>
              <a:rPr lang="en-US" sz="1200" dirty="0"/>
              <a:t>Corrective action taken during impregnation: cycle between atmospheric pressure and vacuum – no change in epoxy level observed – completed cure cycle.</a:t>
            </a:r>
          </a:p>
          <a:p>
            <a:pPr lvl="2"/>
            <a:r>
              <a:rPr lang="en-US" sz="1200" dirty="0"/>
              <a:t>Corrective action for future coils: none, cause unknown.</a:t>
            </a:r>
          </a:p>
          <a:p>
            <a:pPr lvl="2"/>
            <a:r>
              <a:rPr lang="en-US" sz="1200" dirty="0"/>
              <a:t>Coil passed all electrical tests. Coil passed mechanical measurements including CMM. Coil quarantined for now.</a:t>
            </a:r>
          </a:p>
          <a:p>
            <a:endParaRPr lang="en-US" dirty="0"/>
          </a:p>
        </p:txBody>
      </p:sp>
      <p:sp>
        <p:nvSpPr>
          <p:cNvPr id="4" name="Slide Number Placeholder 3">
            <a:extLst>
              <a:ext uri="{FF2B5EF4-FFF2-40B4-BE49-F238E27FC236}">
                <a16:creationId xmlns:a16="http://schemas.microsoft.com/office/drawing/2014/main" id="{F135CD75-2701-4695-81F2-E9C9868D2E17}"/>
              </a:ext>
            </a:extLst>
          </p:cNvPr>
          <p:cNvSpPr>
            <a:spLocks noGrp="1"/>
          </p:cNvSpPr>
          <p:nvPr>
            <p:ph type="sldNum" sz="quarter" idx="12"/>
          </p:nvPr>
        </p:nvSpPr>
        <p:spPr/>
        <p:txBody>
          <a:bodyPr/>
          <a:lstStyle/>
          <a:p>
            <a:fld id="{BFDCA1C4-9514-7B4F-976F-D92F7E296653}" type="slidenum">
              <a:rPr lang="fr-FR" smtClean="0"/>
              <a:pPr/>
              <a:t>9</a:t>
            </a:fld>
            <a:endParaRPr lang="fr-FR" dirty="0"/>
          </a:p>
        </p:txBody>
      </p:sp>
      <p:sp>
        <p:nvSpPr>
          <p:cNvPr id="5" name="Footer Placeholder 4">
            <a:extLst>
              <a:ext uri="{FF2B5EF4-FFF2-40B4-BE49-F238E27FC236}">
                <a16:creationId xmlns:a16="http://schemas.microsoft.com/office/drawing/2014/main" id="{CBC7CB2A-38BB-4D33-9974-6AAA5258F703}"/>
              </a:ext>
            </a:extLst>
          </p:cNvPr>
          <p:cNvSpPr>
            <a:spLocks noGrp="1"/>
          </p:cNvSpPr>
          <p:nvPr>
            <p:ph type="ftr" sz="quarter" idx="3"/>
          </p:nvPr>
        </p:nvSpPr>
        <p:spPr/>
        <p:txBody>
          <a:bodyPr/>
          <a:lstStyle/>
          <a:p>
            <a:r>
              <a:rPr lang="en-US"/>
              <a:t>HL-LHC AUP IPR DOE/SC Review– Jan 14-16, 2020</a:t>
            </a:r>
            <a:endParaRPr lang="en-GB" dirty="0"/>
          </a:p>
        </p:txBody>
      </p:sp>
    </p:spTree>
    <p:extLst>
      <p:ext uri="{BB962C8B-B14F-4D97-AF65-F5344CB8AC3E}">
        <p14:creationId xmlns:p14="http://schemas.microsoft.com/office/powerpoint/2010/main" val="3321360407"/>
      </p:ext>
    </p:extLst>
  </p:cSld>
  <p:clrMapOvr>
    <a:masterClrMapping/>
  </p:clrMapOvr>
</p:sld>
</file>

<file path=ppt/theme/theme1.xml><?xml version="1.0" encoding="utf-8"?>
<a:theme xmlns:a="http://schemas.openxmlformats.org/drawingml/2006/main" name="Thème Office">
  <a:themeElements>
    <a:clrScheme name="HiLumi">
      <a:dk1>
        <a:sysClr val="windowText" lastClr="000000"/>
      </a:dk1>
      <a:lt1>
        <a:sysClr val="window" lastClr="FFFFFF"/>
      </a:lt1>
      <a:dk2>
        <a:srgbClr val="005F8C"/>
      </a:dk2>
      <a:lt2>
        <a:srgbClr val="0093BE"/>
      </a:lt2>
      <a:accent1>
        <a:srgbClr val="64BCD9"/>
      </a:accent1>
      <a:accent2>
        <a:srgbClr val="700A00"/>
      </a:accent2>
      <a:accent3>
        <a:srgbClr val="CA1100"/>
      </a:accent3>
      <a:accent4>
        <a:srgbClr val="E65346"/>
      </a:accent4>
      <a:accent5>
        <a:srgbClr val="5A5A5A"/>
      </a:accent5>
      <a:accent6>
        <a:srgbClr val="FB963C"/>
      </a:accent6>
      <a:hlink>
        <a:srgbClr val="0093BE"/>
      </a:hlink>
      <a:folHlink>
        <a:srgbClr val="6E6E6E"/>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89ABA85A245EC45AA49FA36F10E0232" ma:contentTypeVersion="2" ma:contentTypeDescription="Create a new document." ma:contentTypeScope="" ma:versionID="adcd0aad5aed504a8f0da929d2112ad6">
  <xsd:schema xmlns:xsd="http://www.w3.org/2001/XMLSchema" xmlns:xs="http://www.w3.org/2001/XMLSchema" xmlns:p="http://schemas.microsoft.com/office/2006/metadata/properties" xmlns:ns2="8946e33d-fd2f-4ae4-8ee9-d90c129cdf9e" targetNamespace="http://schemas.microsoft.com/office/2006/metadata/properties" ma:root="true" ma:fieldsID="8f86ca1f070cacaf1fa8f62c9f76043c" ns2:_="">
    <xsd:import namespace="8946e33d-fd2f-4ae4-8ee9-d90c129cdf9e"/>
    <xsd:element name="properties">
      <xsd:complexType>
        <xsd:sequence>
          <xsd:element name="documentManagement">
            <xsd:complexType>
              <xsd:all>
                <xsd:element ref="ns2:Description0" minOccurs="0"/>
                <xsd:element ref="ns2:No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946e33d-fd2f-4ae4-8ee9-d90c129cdf9e" elementFormDefault="qualified">
    <xsd:import namespace="http://schemas.microsoft.com/office/2006/documentManagement/types"/>
    <xsd:import namespace="http://schemas.microsoft.com/office/infopath/2007/PartnerControls"/>
    <xsd:element name="Description0" ma:index="8" nillable="true" ma:displayName="Description" ma:internalName="Description0">
      <xsd:simpleType>
        <xsd:restriction base="dms:Text">
          <xsd:maxLength value="255"/>
        </xsd:restriction>
      </xsd:simpleType>
    </xsd:element>
    <xsd:element name="Note" ma:index="9" nillable="true" ma:displayName="Note" ma:internalName="Not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escription0 xmlns="8946e33d-fd2f-4ae4-8ee9-d90c129cdf9e">HL-LHC PowerPoint Presentation, incl. LARP logo, 4:3 format</Description0>
    <Note xmlns="8946e33d-fd2f-4ae4-8ee9-d90c129cdf9e">For presentations to be given at Joint HL-LHC/LARP annual meetings (US or European locations).
https://edms.cern.ch/document/1607180/</Note>
  </documentManagement>
</p:properties>
</file>

<file path=customXml/itemProps1.xml><?xml version="1.0" encoding="utf-8"?>
<ds:datastoreItem xmlns:ds="http://schemas.openxmlformats.org/officeDocument/2006/customXml" ds:itemID="{1A7292EC-A4CC-4379-ABA5-C61E3A4C432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946e33d-fd2f-4ae4-8ee9-d90c129cdf9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CC4280F-E911-4FF7-B1B5-10F770B636CB}">
  <ds:schemaRefs>
    <ds:schemaRef ds:uri="http://schemas.microsoft.com/sharepoint/v3/contenttype/forms"/>
  </ds:schemaRefs>
</ds:datastoreItem>
</file>

<file path=customXml/itemProps3.xml><?xml version="1.0" encoding="utf-8"?>
<ds:datastoreItem xmlns:ds="http://schemas.openxmlformats.org/officeDocument/2006/customXml" ds:itemID="{BF8EF391-2BAD-45F4-B22E-736040720C99}">
  <ds:schemaRefs>
    <ds:schemaRef ds:uri="http://schemas.microsoft.com/office/2006/documentManagement/types"/>
    <ds:schemaRef ds:uri="http://schemas.microsoft.com/office/infopath/2007/PartnerControls"/>
    <ds:schemaRef ds:uri="http://www.w3.org/XML/1998/namespace"/>
    <ds:schemaRef ds:uri="http://purl.org/dc/terms/"/>
    <ds:schemaRef ds:uri="http://schemas.microsoft.com/office/2006/metadata/properties"/>
    <ds:schemaRef ds:uri="http://purl.org/dc/elements/1.1/"/>
    <ds:schemaRef ds:uri="8946e33d-fd2f-4ae4-8ee9-d90c129cdf9e"/>
    <ds:schemaRef ds:uri="http://schemas.openxmlformats.org/package/2006/metadata/core-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44942</TotalTime>
  <Words>1790</Words>
  <Application>Microsoft Office PowerPoint</Application>
  <PresentationFormat>On-screen Show (4:3)</PresentationFormat>
  <Paragraphs>299</Paragraphs>
  <Slides>21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Times New Roman</vt:lpstr>
      <vt:lpstr>Wingdings</vt:lpstr>
      <vt:lpstr>Thème Office</vt:lpstr>
      <vt:lpstr>Magnets 302.2.05  Coil Fabrication at FNAL  </vt:lpstr>
      <vt:lpstr>Outline</vt:lpstr>
      <vt:lpstr>WBS 302.2.05 Scope</vt:lpstr>
      <vt:lpstr>WBS 302.2.05 Interfaces</vt:lpstr>
      <vt:lpstr>Organization Chart</vt:lpstr>
      <vt:lpstr>FNAL Coil Fabrication Team</vt:lpstr>
      <vt:lpstr>WBS 302.2.05 Technical Status &amp; Progress</vt:lpstr>
      <vt:lpstr>WBS 302.2.05 QA/QC MIPs - FNAL Coil Status to CERN</vt:lpstr>
      <vt:lpstr>Causes &amp; Corrective Action for Rejected or Quarantined Coils</vt:lpstr>
      <vt:lpstr>WBS 302.2.05  Approved Baseline Change Requests</vt:lpstr>
      <vt:lpstr>WBS 302.2.05  Schedule</vt:lpstr>
      <vt:lpstr>WBS 302.2.05 Cost and Schedule  Performance &amp; VAR Reports</vt:lpstr>
      <vt:lpstr>WBS 302.2.05 Estimate at Completion</vt:lpstr>
      <vt:lpstr>Risk Assessment</vt:lpstr>
      <vt:lpstr>WBS 302.2.05 ES&amp;H</vt:lpstr>
      <vt:lpstr>WBS 302.2.05 Plans for CD-3c</vt:lpstr>
      <vt:lpstr>WBS 302.2.05 Summary</vt:lpstr>
      <vt:lpstr>Backup Slides</vt:lpstr>
      <vt:lpstr>302.2.05 Resource Type Breakdown</vt:lpstr>
      <vt:lpstr>302.2.05 Estimate Quality</vt:lpstr>
      <vt:lpstr>302.2.05 FTE Breakdown</vt:lpstr>
    </vt:vector>
  </TitlesOfParts>
  <Company>APO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HiLumi-Pres-Template-4-3-LARP</dc:title>
  <dc:creator>André-Pierre OLIVIER</dc:creator>
  <cp:lastModifiedBy>Alfred R. Nobrega x4271 10629N</cp:lastModifiedBy>
  <cp:revision>836</cp:revision>
  <cp:lastPrinted>2019-12-05T16:44:23Z</cp:lastPrinted>
  <dcterms:created xsi:type="dcterms:W3CDTF">2016-03-23T12:58:39Z</dcterms:created>
  <dcterms:modified xsi:type="dcterms:W3CDTF">2019-12-05T22:49:29Z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0x010100689ABA85A245EC45AA49FA36F10E0232</vt:lpwstr>
  </property>
</Properties>
</file>