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3" r:id="rId5"/>
    <p:sldId id="354" r:id="rId6"/>
    <p:sldId id="382" r:id="rId7"/>
    <p:sldId id="394" r:id="rId8"/>
    <p:sldId id="393" r:id="rId9"/>
    <p:sldId id="395" r:id="rId10"/>
    <p:sldId id="327" r:id="rId11"/>
    <p:sldId id="383" r:id="rId12"/>
    <p:sldId id="387" r:id="rId13"/>
    <p:sldId id="384" r:id="rId14"/>
    <p:sldId id="335" r:id="rId15"/>
    <p:sldId id="385" r:id="rId16"/>
    <p:sldId id="391" r:id="rId17"/>
    <p:sldId id="388" r:id="rId18"/>
    <p:sldId id="389" r:id="rId19"/>
    <p:sldId id="337" r:id="rId20"/>
    <p:sldId id="392" r:id="rId21"/>
    <p:sldId id="377" r:id="rId22"/>
    <p:sldId id="378" r:id="rId23"/>
    <p:sldId id="379" r:id="rId24"/>
    <p:sldId id="376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1" autoAdjust="0"/>
    <p:restoredTop sz="96407" autoAdjust="0"/>
  </p:normalViewPr>
  <p:slideViewPr>
    <p:cSldViewPr snapToObjects="1" showGuides="1">
      <p:cViewPr varScale="1">
        <p:scale>
          <a:sx n="111" d="100"/>
          <a:sy n="111" d="100"/>
        </p:scale>
        <p:origin x="1158" y="11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HHL-LHC AUP IPR DOE/SC Review– Jan 14-16, 2019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 smtClean="0"/>
              <a:t>Magnets </a:t>
            </a:r>
            <a:r>
              <a:rPr lang="en-US" sz="3600" dirty="0" smtClean="0"/>
              <a:t>302.2.03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Cable Fabrication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Ian Pong – LBNL (L3 / CAM)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IPR DOE/SC Review – Jan. 14</a:t>
            </a:r>
            <a:r>
              <a:rPr lang="en-US" baseline="30000" dirty="0"/>
              <a:t>th</a:t>
            </a:r>
            <a:r>
              <a:rPr lang="en-US" dirty="0"/>
              <a:t>–16</a:t>
            </a:r>
            <a:r>
              <a:rPr lang="en-US" baseline="30000" dirty="0"/>
              <a:t>th</a:t>
            </a:r>
            <a:r>
              <a:rPr lang="en-US" dirty="0"/>
              <a:t> 2019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5604-2E7F-49C1-95B8-7F610451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WBS 302.2.03: Approved Baseline Change Requests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A736-5AC3-4841-8DFD-A59AEE7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cabling task initiated BCR.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A201-6274-4C09-B757-958FCC39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4ECCD-433B-4A8D-9337-AE0A43D9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4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WBS 302.2.03: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milestones: </a:t>
            </a:r>
          </a:p>
          <a:p>
            <a:pPr lvl="1"/>
            <a:r>
              <a:rPr lang="en-US" dirty="0" smtClean="0"/>
              <a:t>April 2020 - T4 Milestone: Cable Fab 50% Complete</a:t>
            </a:r>
          </a:p>
          <a:p>
            <a:r>
              <a:rPr lang="en-US" dirty="0" smtClean="0"/>
              <a:t>Free Float &gt;3 months and clear of critical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5BA631-F482-854F-9130-0D17984F2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731" y="3577056"/>
            <a:ext cx="3600000" cy="16952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1" y="3570406"/>
            <a:ext cx="3600000" cy="1708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36464" cy="720000"/>
          </a:xfrm>
        </p:spPr>
        <p:txBody>
          <a:bodyPr/>
          <a:lstStyle/>
          <a:p>
            <a:r>
              <a:rPr lang="en-US" dirty="0"/>
              <a:t>WBS </a:t>
            </a:r>
            <a:r>
              <a:rPr lang="en-US" dirty="0" smtClean="0"/>
              <a:t>302.2.03: </a:t>
            </a:r>
            <a:r>
              <a:rPr lang="en-US" dirty="0"/>
              <a:t>Cost and Schedule Performance </a:t>
            </a:r>
            <a:r>
              <a:rPr lang="en-US" i="1" dirty="0"/>
              <a:t>&amp; VAR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43ED-20FB-431C-818F-C3FFE824F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3202C-4192-4D91-9FA0-761AD2F1EA66}"/>
              </a:ext>
            </a:extLst>
          </p:cNvPr>
          <p:cNvSpPr txBox="1"/>
          <p:nvPr/>
        </p:nvSpPr>
        <p:spPr>
          <a:xfrm>
            <a:off x="3385971" y="35776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553E5-89D4-43E6-8291-E299A97DC1B7}"/>
              </a:ext>
            </a:extLst>
          </p:cNvPr>
          <p:cNvSpPr txBox="1"/>
          <p:nvPr/>
        </p:nvSpPr>
        <p:spPr>
          <a:xfrm>
            <a:off x="7730588" y="3577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64" y="1700808"/>
            <a:ext cx="3562847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WBS 302.2.03: Estimate at Completion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2420888"/>
            <a:ext cx="7920000" cy="3705275"/>
          </a:xfrm>
        </p:spPr>
        <p:txBody>
          <a:bodyPr/>
          <a:lstStyle/>
          <a:p>
            <a:r>
              <a:rPr lang="en-US" dirty="0" smtClean="0"/>
              <a:t>Minimal VAC.  </a:t>
            </a:r>
          </a:p>
          <a:p>
            <a:r>
              <a:rPr lang="en-US" dirty="0" smtClean="0"/>
              <a:t>SPI low due to L3 deputy departure, technician and engineer hiring issues, assistant sickness, etc. which are now all resolved.  We are ~3 cables behind schedule, but we have also failed 3 fewer cables than planned.  </a:t>
            </a:r>
          </a:p>
          <a:p>
            <a:r>
              <a:rPr lang="en-US" dirty="0" smtClean="0"/>
              <a:t>CPI high due to L3 being a salary staff and overtime not costing the project.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1034-59EF-4F54-9350-15CEFBE56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71926"/>
            <a:ext cx="412490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WBS 302.2.03: Risks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4808-707A-4E65-ACFA-968FDB327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threats</a:t>
            </a:r>
          </a:p>
          <a:p>
            <a:pPr lvl="1"/>
            <a:r>
              <a:rPr lang="en-US" dirty="0" smtClean="0"/>
              <a:t>Number of cables fails to meet specification</a:t>
            </a:r>
          </a:p>
          <a:p>
            <a:pPr lvl="1"/>
            <a:r>
              <a:rPr lang="en-US" dirty="0" smtClean="0"/>
              <a:t>Failure of insulation contractor to deliver on time</a:t>
            </a:r>
          </a:p>
          <a:p>
            <a:pPr lvl="1"/>
            <a:r>
              <a:rPr lang="en-US" dirty="0" smtClean="0"/>
              <a:t>Significant breakdown of cabling machine</a:t>
            </a:r>
          </a:p>
          <a:p>
            <a:r>
              <a:rPr lang="en-US" dirty="0" smtClean="0"/>
              <a:t>One opportunity</a:t>
            </a:r>
          </a:p>
          <a:p>
            <a:pPr lvl="1"/>
            <a:r>
              <a:rPr lang="en-US" dirty="0" smtClean="0"/>
              <a:t>Mapping optimization allows leftover from wire spools to be converted to a cable UL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349FE-83AD-4D0F-887B-C0B881C1E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8408-36DB-4158-A8FE-F3166BF2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</a:t>
            </a:r>
            <a:r>
              <a:rPr lang="en-US" dirty="0" smtClean="0"/>
              <a:t>302.2.03: </a:t>
            </a:r>
            <a:r>
              <a:rPr lang="en-US" dirty="0"/>
              <a:t>ES&amp;H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E145-0D6C-4A28-8FF1-3980E509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at LBNL</a:t>
            </a:r>
          </a:p>
          <a:p>
            <a:r>
              <a:rPr lang="en-US" dirty="0" smtClean="0"/>
              <a:t>Minutes, Roster kept in </a:t>
            </a:r>
            <a:r>
              <a:rPr lang="en-US" dirty="0" err="1" smtClean="0"/>
              <a:t>Windchill</a:t>
            </a:r>
            <a:r>
              <a:rPr lang="en-US" dirty="0" smtClean="0"/>
              <a:t> with version control</a:t>
            </a:r>
          </a:p>
          <a:p>
            <a:r>
              <a:rPr lang="en-US" dirty="0" smtClean="0"/>
              <a:t>WPC, Procedures, HAR (9.1), etc. in place</a:t>
            </a:r>
          </a:p>
          <a:p>
            <a:r>
              <a:rPr lang="en-US" dirty="0" smtClean="0"/>
              <a:t>We did have a sprinkler incident, and we took appropriate ESH&amp;Q actions seriously and immediately, with prompt communications internally at LBNL and within AUP.  HPI report being prepared.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EF04-9695-4BAA-BF94-61B421D7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9908-4BF2-42C8-8C09-7A19D3D2D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94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</a:t>
            </a:r>
            <a:r>
              <a:rPr lang="en-US" sz="3200" dirty="0" smtClean="0"/>
              <a:t>302.2.03: </a:t>
            </a:r>
            <a:r>
              <a:rPr lang="en-US" sz="32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/>
          </a:bodyPr>
          <a:lstStyle/>
          <a:p>
            <a:r>
              <a:rPr lang="en-US" dirty="0" smtClean="0"/>
              <a:t>Well defined WBS and interfaces</a:t>
            </a:r>
          </a:p>
          <a:p>
            <a:r>
              <a:rPr lang="en-US" dirty="0" smtClean="0"/>
              <a:t>CD-3b approved full production</a:t>
            </a:r>
          </a:p>
          <a:p>
            <a:r>
              <a:rPr lang="en-US" dirty="0" smtClean="0"/>
              <a:t>Major reviews all completed, MIP &amp; QP in place</a:t>
            </a:r>
          </a:p>
          <a:p>
            <a:r>
              <a:rPr lang="en-US" dirty="0" smtClean="0"/>
              <a:t>Actual yield ~98%! vs. assumed 90%</a:t>
            </a:r>
          </a:p>
          <a:p>
            <a:r>
              <a:rPr lang="en-US" dirty="0" smtClean="0"/>
              <a:t>Had personnel shortage, but now full team </a:t>
            </a:r>
          </a:p>
          <a:p>
            <a:r>
              <a:rPr lang="en-US" dirty="0" smtClean="0"/>
              <a:t>Maintained excellent progress, clear of critical path, cost well controlled</a:t>
            </a:r>
          </a:p>
          <a:p>
            <a:r>
              <a:rPr lang="en-US" dirty="0" smtClean="0"/>
              <a:t>ESH&amp;Q and Risks well managed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619672" y="6228601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Lab</a:t>
            </a:r>
          </a:p>
          <a:p>
            <a:r>
              <a:rPr lang="en-US" sz="1600"/>
              <a:t>Logo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12816-28A5-B241-AAB2-30EC23B9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Type Breakdown</a:t>
            </a:r>
          </a:p>
          <a:p>
            <a:r>
              <a:rPr lang="en-US" dirty="0" smtClean="0"/>
              <a:t>Estimate Quality</a:t>
            </a:r>
          </a:p>
          <a:p>
            <a:r>
              <a:rPr lang="en-US" dirty="0" smtClean="0"/>
              <a:t>FTE Breakdown</a:t>
            </a:r>
          </a:p>
          <a:p>
            <a:r>
              <a:rPr lang="en-US" dirty="0" smtClean="0"/>
              <a:t>Cost Performance Report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B875-C5FE-435C-9020-CCFF28CE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4" y="1718545"/>
            <a:ext cx="8023312" cy="4457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7696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75% </a:t>
            </a:r>
            <a:r>
              <a:rPr lang="en-US" dirty="0"/>
              <a:t>Labor, </a:t>
            </a:r>
            <a:r>
              <a:rPr lang="en-US" dirty="0" smtClean="0"/>
              <a:t>25% </a:t>
            </a:r>
            <a:r>
              <a:rPr lang="en-US" dirty="0"/>
              <a:t>M&amp;S</a:t>
            </a:r>
          </a:p>
          <a:p>
            <a:r>
              <a:rPr lang="en-US" dirty="0"/>
              <a:t>M&amp;S Includes contractors (braiding vendor), travel, shipment,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6D2820-D3AE-3C40-959C-51B805B09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65128"/>
            <a:ext cx="3264120" cy="14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Estimate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6593"/>
            <a:ext cx="8573696" cy="476316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26" y="4260558"/>
            <a:ext cx="4163006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General </a:t>
            </a:r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Scope and Deliverables</a:t>
            </a:r>
          </a:p>
          <a:p>
            <a:r>
              <a:rPr lang="en-US" dirty="0" smtClean="0"/>
              <a:t>Interfaces</a:t>
            </a:r>
          </a:p>
          <a:p>
            <a:r>
              <a:rPr lang="en-US" dirty="0" smtClean="0"/>
              <a:t>Technical </a:t>
            </a:r>
            <a:r>
              <a:rPr lang="en-US" dirty="0"/>
              <a:t>Status and Progress</a:t>
            </a:r>
          </a:p>
          <a:p>
            <a:r>
              <a:rPr lang="en-US" dirty="0" smtClean="0"/>
              <a:t>QA/QC</a:t>
            </a:r>
            <a:endParaRPr lang="en-US" dirty="0"/>
          </a:p>
          <a:p>
            <a:r>
              <a:rPr lang="en-US" dirty="0"/>
              <a:t>Approved BCRs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  <a:endParaRPr lang="en-US" i="1" dirty="0"/>
          </a:p>
          <a:p>
            <a:r>
              <a:rPr lang="en-US" dirty="0"/>
              <a:t>Estimate at Completion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ES&amp;H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F3BEEC-6891-9544-A37F-1AEDE9E89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5"/>
          <a:stretch/>
        </p:blipFill>
        <p:spPr>
          <a:xfrm>
            <a:off x="179512" y="1828945"/>
            <a:ext cx="5760640" cy="4324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3D1881-967F-BD47-8A0D-8E13FBDE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70295D-2906-194C-B88E-BAA85F48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625624"/>
          </a:xfrm>
        </p:spPr>
        <p:txBody>
          <a:bodyPr>
            <a:normAutofit/>
          </a:bodyPr>
          <a:lstStyle/>
          <a:p>
            <a:r>
              <a:rPr lang="en-US" dirty="0" smtClean="0"/>
              <a:t>Data set ID: 384 (AUP – Oct 2019)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27802" y="254068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27802" y="369281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27802" y="419687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49" y="2164026"/>
            <a:ext cx="1831794" cy="24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1729866"/>
          </a:xfrm>
        </p:spPr>
        <p:txBody>
          <a:bodyPr>
            <a:normAutofit/>
          </a:bodyPr>
          <a:lstStyle/>
          <a:p>
            <a:r>
              <a:rPr lang="en-US" dirty="0"/>
              <a:t>BAC = $</a:t>
            </a:r>
            <a:r>
              <a:rPr lang="en-US" dirty="0" smtClean="0"/>
              <a:t>5.306M</a:t>
            </a:r>
          </a:p>
          <a:p>
            <a:r>
              <a:rPr lang="en-US" dirty="0" smtClean="0"/>
              <a:t>EAC = $5.287M</a:t>
            </a:r>
            <a:endParaRPr lang="en-US" dirty="0"/>
          </a:p>
          <a:p>
            <a:r>
              <a:rPr lang="en-US" dirty="0" smtClean="0"/>
              <a:t>Cumulative </a:t>
            </a:r>
            <a:r>
              <a:rPr lang="en-US" dirty="0"/>
              <a:t>SPI = </a:t>
            </a:r>
            <a:r>
              <a:rPr lang="en-US" dirty="0" smtClean="0"/>
              <a:t>0.89</a:t>
            </a:r>
            <a:r>
              <a:rPr lang="en-US" dirty="0"/>
              <a:t>, CPI = </a:t>
            </a:r>
            <a:r>
              <a:rPr lang="en-US" dirty="0" smtClean="0"/>
              <a:t>1.11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A9180-A53E-401D-B94D-E4B9363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3408511"/>
            <a:ext cx="4953000" cy="67627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0E4248-2955-5E4B-8353-FFF64A542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426"/>
            <a:ext cx="9144000" cy="7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</a:t>
            </a:r>
            <a:r>
              <a:rPr lang="en-US" dirty="0" smtClean="0"/>
              <a:t>302.2.03: </a:t>
            </a:r>
            <a:r>
              <a:rPr lang="en-US" dirty="0"/>
              <a:t>Scope and </a:t>
            </a:r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0DA3-3899-415C-89FD-41625C83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4"/>
          <a:stretch/>
        </p:blipFill>
        <p:spPr>
          <a:xfrm>
            <a:off x="467544" y="905617"/>
            <a:ext cx="8246799" cy="5026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9379" y="6055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US-HiLumi-doc-39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67127" y="1996335"/>
            <a:ext cx="324036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0232" y="1990718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47864" y="2641964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736" y="3856371"/>
            <a:ext cx="20882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47946" y="3418674"/>
            <a:ext cx="518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&gt;50 QXFP and QXFA cables, only 1 failure so far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7466" y="4213887"/>
            <a:ext cx="173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Fab DR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 Braiding DR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WBS 302.2.03: Scope and Deliverables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F857-1604-4C82-BDA3-10D71FF4C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 minimum of 96 insulated cables. </a:t>
            </a:r>
          </a:p>
          <a:p>
            <a:r>
              <a:rPr lang="en-US" dirty="0" smtClean="0"/>
              <a:t>Scope includes:</a:t>
            </a:r>
          </a:p>
          <a:p>
            <a:pPr lvl="1"/>
            <a:r>
              <a:rPr lang="en-US" dirty="0" smtClean="0"/>
              <a:t>Fabricate bare cables at LBNL</a:t>
            </a:r>
          </a:p>
          <a:p>
            <a:pPr lvl="1"/>
            <a:r>
              <a:rPr lang="en-US" dirty="0" smtClean="0"/>
              <a:t>Insulation (braiding)</a:t>
            </a:r>
          </a:p>
          <a:p>
            <a:pPr lvl="1"/>
            <a:r>
              <a:rPr lang="en-US" dirty="0" smtClean="0"/>
              <a:t>Extracted strand RRR QC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0DA3-3899-415C-89FD-41625C83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7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</a:t>
            </a:r>
            <a:r>
              <a:rPr lang="en-US" dirty="0" smtClean="0"/>
              <a:t>302.2.03: Interfaces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0DA3-3899-415C-89FD-41625C83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384241"/>
            <a:ext cx="7918450" cy="4576881"/>
          </a:xfrm>
        </p:spPr>
      </p:pic>
      <p:sp>
        <p:nvSpPr>
          <p:cNvPr id="9" name="Oval 8"/>
          <p:cNvSpPr/>
          <p:nvPr/>
        </p:nvSpPr>
        <p:spPr>
          <a:xfrm>
            <a:off x="3980438" y="4005064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27458" y="4141966"/>
            <a:ext cx="36004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49379" y="605549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US-HiLumi-doc-219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302.2.03: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2000" y="1219200"/>
            <a:ext cx="4608072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Interfaces controlled by US-HiLumi-doc-219 and references within</a:t>
            </a:r>
          </a:p>
          <a:p>
            <a:pPr lvl="1"/>
            <a:r>
              <a:rPr lang="en-US" dirty="0" smtClean="0"/>
              <a:t>US-HiLumi-doc-282: Strand to Cable (302.2.02 to 03)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US-HiLumi-doc-1061</a:t>
            </a:r>
            <a:r>
              <a:rPr lang="en-US" dirty="0" smtClean="0"/>
              <a:t>: Cable to Coil (302.2.03 to 04)</a:t>
            </a:r>
          </a:p>
          <a:p>
            <a:r>
              <a:rPr lang="en-US" dirty="0" smtClean="0"/>
              <a:t>ICD Review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7986" y="5094460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US-HiLumi-doc-1061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48" y="1412776"/>
            <a:ext cx="2374701" cy="353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 rot="20997808">
            <a:off x="4740422" y="2712228"/>
            <a:ext cx="1368152" cy="40023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Approved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0997808">
            <a:off x="4629934" y="3497171"/>
            <a:ext cx="1368152" cy="40023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Approved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997808">
            <a:off x="3159774" y="4236995"/>
            <a:ext cx="1368152" cy="40023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Completed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</a:t>
            </a:r>
            <a:r>
              <a:rPr lang="en-US" sz="3200" dirty="0" smtClean="0"/>
              <a:t>302.2.03: </a:t>
            </a:r>
            <a:r>
              <a:rPr lang="en-US" sz="3200" dirty="0"/>
              <a:t>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9BCAA7-31B0-5D47-B690-7CE0EC5E6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4A595E-5B0E-4FC7-8F9E-E5D547EF86FC}"/>
              </a:ext>
            </a:extLst>
          </p:cNvPr>
          <p:cNvSpPr/>
          <p:nvPr/>
        </p:nvSpPr>
        <p:spPr>
          <a:xfrm>
            <a:off x="6239983" y="2270569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US-HiLumi Document </a:t>
            </a:r>
            <a:r>
              <a:rPr lang="en-US" sz="1600" b="1" dirty="0" smtClean="0">
                <a:solidFill>
                  <a:schemeClr val="tx2"/>
                </a:solidFill>
              </a:rPr>
              <a:t>104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Text Box 311">
            <a:extLst>
              <a:ext uri="{FF2B5EF4-FFF2-40B4-BE49-F238E27FC236}">
                <a16:creationId xmlns:a16="http://schemas.microsoft.com/office/drawing/2014/main" id="{FC046135-C5D1-5244-A713-D1F0770D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646" y="3678123"/>
            <a:ext cx="1190703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Procurement and Testing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L3: L. Cooley (V. Lombardo)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CAM: V. Lombardo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09">
            <a:extLst>
              <a:ext uri="{FF2B5EF4-FFF2-40B4-BE49-F238E27FC236}">
                <a16:creationId xmlns:a16="http://schemas.microsoft.com/office/drawing/2014/main" id="{BF54510B-C7BB-1A4F-9151-E80614C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684" y="3678123"/>
            <a:ext cx="1199197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 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I. Pong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(TBC)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07">
            <a:extLst>
              <a:ext uri="{FF2B5EF4-FFF2-40B4-BE49-F238E27FC236}">
                <a16:creationId xmlns:a16="http://schemas.microsoft.com/office/drawing/2014/main" id="{BF1766D8-7F2A-EB4B-B7D9-A56FBC25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216" y="3678123"/>
            <a:ext cx="1236380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Parts, Materials, and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Tooling Procurement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M. Yu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(A.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Nobrega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305">
            <a:extLst>
              <a:ext uri="{FF2B5EF4-FFF2-40B4-BE49-F238E27FC236}">
                <a16:creationId xmlns:a16="http://schemas.microsoft.com/office/drawing/2014/main" id="{74337EE5-B133-AC48-B957-133A8EB7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931" y="3678123"/>
            <a:ext cx="1219088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FNAL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A.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Nobrega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Yu)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303">
            <a:extLst>
              <a:ext uri="{FF2B5EF4-FFF2-40B4-BE49-F238E27FC236}">
                <a16:creationId xmlns:a16="http://schemas.microsoft.com/office/drawing/2014/main" id="{6216B18E-101E-5C42-AB10-F0872C65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354" y="3678123"/>
            <a:ext cx="1077384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BNL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J.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Schmalzle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Anerella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301">
            <a:extLst>
              <a:ext uri="{FF2B5EF4-FFF2-40B4-BE49-F238E27FC236}">
                <a16:creationId xmlns:a16="http://schemas.microsoft.com/office/drawing/2014/main" id="{23FB0565-0034-8846-A69A-58D700D2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074" y="3678123"/>
            <a:ext cx="1280482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Fabrication and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Magnets Assembly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302.2.07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S.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Prestemon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(D. Cheng)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13">
            <a:extLst>
              <a:ext uri="{FF2B5EF4-FFF2-40B4-BE49-F238E27FC236}">
                <a16:creationId xmlns:a16="http://schemas.microsoft.com/office/drawing/2014/main" id="{C2CF50B4-F858-784F-AF62-F162F788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29" y="3678123"/>
            <a:ext cx="1257682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 Design, Integration and Coordination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G. Ambrosio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Baldini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93">
            <a:extLst>
              <a:ext uri="{FF2B5EF4-FFF2-40B4-BE49-F238E27FC236}">
                <a16:creationId xmlns:a16="http://schemas.microsoft.com/office/drawing/2014/main" id="{8F039872-68C7-0C48-8DEC-3CCB3792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588" y="2261174"/>
            <a:ext cx="1393161" cy="8286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MQXFA Magnets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L2: G. Ambrosio 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Baldini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38EEF2-1E27-8B47-A4AB-7996BF8506FC}"/>
              </a:ext>
            </a:extLst>
          </p:cNvPr>
          <p:cNvCxnSpPr>
            <a:cxnSpLocks/>
          </p:cNvCxnSpPr>
          <p:nvPr/>
        </p:nvCxnSpPr>
        <p:spPr>
          <a:xfrm>
            <a:off x="786936" y="3411121"/>
            <a:ext cx="7618570" cy="4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649E8-4C22-1143-B29C-E8F9A1997757}"/>
              </a:ext>
            </a:extLst>
          </p:cNvPr>
          <p:cNvCxnSpPr/>
          <p:nvPr/>
        </p:nvCxnSpPr>
        <p:spPr>
          <a:xfrm>
            <a:off x="4595195" y="3089938"/>
            <a:ext cx="0" cy="3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68B23E-3DD1-E24C-8E45-B767CA777FB6}"/>
              </a:ext>
            </a:extLst>
          </p:cNvPr>
          <p:cNvCxnSpPr/>
          <p:nvPr/>
        </p:nvCxnSpPr>
        <p:spPr>
          <a:xfrm>
            <a:off x="789745" y="341517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2">
            <a:extLst>
              <a:ext uri="{FF2B5EF4-FFF2-40B4-BE49-F238E27FC236}">
                <a16:creationId xmlns:a16="http://schemas.microsoft.com/office/drawing/2014/main" id="{DA8029DC-41D9-814D-A632-111C3A87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22" y="2292879"/>
            <a:ext cx="1133475" cy="314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Account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1BAF04-15B5-FC41-834C-C4171D57631D}"/>
              </a:ext>
            </a:extLst>
          </p:cNvPr>
          <p:cNvCxnSpPr/>
          <p:nvPr/>
        </p:nvCxnSpPr>
        <p:spPr>
          <a:xfrm>
            <a:off x="8408315" y="341517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67">
            <a:extLst>
              <a:ext uri="{FF2B5EF4-FFF2-40B4-BE49-F238E27FC236}">
                <a16:creationId xmlns:a16="http://schemas.microsoft.com/office/drawing/2014/main" id="{737CB739-BF45-5D42-ACD4-D0CA762A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26" y="1795395"/>
            <a:ext cx="6559873" cy="5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HL-LHC Accelerator Upgrade Project: 302.2 MQXFA Magnets Fabrication</a:t>
            </a:r>
            <a:endParaRPr lang="en-US" altLang="en-US" sz="10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632688-D058-A54C-99B5-791B2E4853DC}"/>
              </a:ext>
            </a:extLst>
          </p:cNvPr>
          <p:cNvCxnSpPr/>
          <p:nvPr/>
        </p:nvCxnSpPr>
        <p:spPr>
          <a:xfrm>
            <a:off x="2059507" y="341517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B96B44-F313-C34A-A9C3-12FC0EDD7E42}"/>
              </a:ext>
            </a:extLst>
          </p:cNvPr>
          <p:cNvCxnSpPr/>
          <p:nvPr/>
        </p:nvCxnSpPr>
        <p:spPr>
          <a:xfrm>
            <a:off x="3329269" y="341517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F8981-04F1-B54B-A4D0-FFDD89C4CB4E}"/>
              </a:ext>
            </a:extLst>
          </p:cNvPr>
          <p:cNvCxnSpPr/>
          <p:nvPr/>
        </p:nvCxnSpPr>
        <p:spPr>
          <a:xfrm>
            <a:off x="4596650" y="341517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6DDB2C-8777-CF42-AA50-4D68535002AB}"/>
              </a:ext>
            </a:extLst>
          </p:cNvPr>
          <p:cNvCxnSpPr/>
          <p:nvPr/>
        </p:nvCxnSpPr>
        <p:spPr>
          <a:xfrm>
            <a:off x="5868793" y="341517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ACADBC-6C6E-064D-85D8-986767B45380}"/>
              </a:ext>
            </a:extLst>
          </p:cNvPr>
          <p:cNvCxnSpPr/>
          <p:nvPr/>
        </p:nvCxnSpPr>
        <p:spPr>
          <a:xfrm>
            <a:off x="7138555" y="342279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F8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</a:t>
            </a:r>
            <a:r>
              <a:rPr lang="en-US" dirty="0" smtClean="0"/>
              <a:t>302.2.03: </a:t>
            </a:r>
            <a:r>
              <a:rPr lang="en-US" dirty="0"/>
              <a:t>Technical Status 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18" y="2996952"/>
            <a:ext cx="7920000" cy="3240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CD-3b </a:t>
            </a:r>
            <a:r>
              <a:rPr lang="en-US" dirty="0"/>
              <a:t>approved </a:t>
            </a:r>
            <a:r>
              <a:rPr lang="en-US" dirty="0" smtClean="0"/>
              <a:t>for full </a:t>
            </a:r>
            <a:r>
              <a:rPr lang="en-US" dirty="0"/>
              <a:t>production</a:t>
            </a:r>
          </a:p>
          <a:p>
            <a:r>
              <a:rPr lang="en-US" dirty="0"/>
              <a:t>CDR, PDR, FDR, </a:t>
            </a:r>
            <a:r>
              <a:rPr lang="en-US" dirty="0" smtClean="0"/>
              <a:t>ICDR, PRR </a:t>
            </a:r>
            <a:r>
              <a:rPr lang="en-US" dirty="0"/>
              <a:t>all </a:t>
            </a:r>
            <a:r>
              <a:rPr lang="en-US" dirty="0" smtClean="0"/>
              <a:t>completed</a:t>
            </a:r>
          </a:p>
          <a:p>
            <a:r>
              <a:rPr lang="en-US" dirty="0" smtClean="0"/>
              <a:t>No outstanding actions (Doc 1322)</a:t>
            </a:r>
            <a:endParaRPr lang="en-US" dirty="0"/>
          </a:p>
          <a:p>
            <a:r>
              <a:rPr lang="en-US" dirty="0"/>
              <a:t>Assumed yield: 90%;  Actual: ~98%!</a:t>
            </a:r>
          </a:p>
          <a:p>
            <a:r>
              <a:rPr lang="en-US" dirty="0" smtClean="0"/>
              <a:t>Insulation Master Agreement (price locked down)</a:t>
            </a:r>
          </a:p>
          <a:p>
            <a:r>
              <a:rPr lang="en-US" dirty="0" smtClean="0"/>
              <a:t>&gt;</a:t>
            </a:r>
            <a:r>
              <a:rPr lang="en-US" dirty="0"/>
              <a:t>35% complete (EV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EB0C-1D82-487B-B39B-F27F345E0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HHL-LHC AUP IPR DOE/SC Review– Jan 14-16,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159B8-9442-455D-924B-A3248B770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09" y="794431"/>
            <a:ext cx="2598479" cy="2091799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9724C4-23E2-41D1-9A1A-4430CFB9725E}"/>
              </a:ext>
            </a:extLst>
          </p:cNvPr>
          <p:cNvSpPr txBox="1"/>
          <p:nvPr/>
        </p:nvSpPr>
        <p:spPr>
          <a:xfrm>
            <a:off x="4445150" y="1258710"/>
            <a:ext cx="3871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If applicable, include summary Fabrication Status Pie Chart from the “Parts Status” Excel file in </a:t>
            </a:r>
            <a:r>
              <a:rPr lang="en-US" sz="1200" dirty="0" err="1">
                <a:solidFill>
                  <a:srgbClr val="FF0000"/>
                </a:solidFill>
              </a:rPr>
              <a:t>FermiPoint</a:t>
            </a:r>
            <a:r>
              <a:rPr lang="en-US" sz="1200" dirty="0">
                <a:solidFill>
                  <a:srgbClr val="FF0000"/>
                </a:solidFill>
              </a:rPr>
              <a:t> (update as needed, information there is from July 2019. CAM is responsible for updating the numbers in </a:t>
            </a:r>
            <a:r>
              <a:rPr lang="en-US" sz="1200" dirty="0" err="1">
                <a:solidFill>
                  <a:srgbClr val="FF0000"/>
                </a:solidFill>
              </a:rPr>
              <a:t>Fermipoint</a:t>
            </a:r>
            <a:r>
              <a:rPr lang="en-US" sz="1200" dirty="0">
                <a:solidFill>
                  <a:srgbClr val="FF0000"/>
                </a:solidFill>
              </a:rPr>
              <a:t>, and keep using the same format).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B88F25-01D0-465A-A7B1-B27A4CDC7F71}"/>
              </a:ext>
            </a:extLst>
          </p:cNvPr>
          <p:cNvCxnSpPr/>
          <p:nvPr/>
        </p:nvCxnSpPr>
        <p:spPr>
          <a:xfrm flipH="1">
            <a:off x="3979917" y="148954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2D66-1574-4982-81AF-44B2450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WBS 302.2.03: QA/QC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A565-A6D6-4B5A-B5A5-726C0A8C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MIP approved by CERN (EDMS 1866230)</a:t>
            </a:r>
          </a:p>
          <a:p>
            <a:r>
              <a:rPr lang="en-US" dirty="0" smtClean="0"/>
              <a:t>AUP Quality Plan (Doc 903)</a:t>
            </a:r>
          </a:p>
          <a:p>
            <a:r>
              <a:rPr lang="en-US" dirty="0" smtClean="0"/>
              <a:t>1 failed cable – thoroughly investigated, improvements made, issue has not recurred</a:t>
            </a:r>
          </a:p>
          <a:p>
            <a:r>
              <a:rPr lang="en-US" dirty="0" smtClean="0"/>
              <a:t>NCR (a.k.a. Deviation Reports in Vector)</a:t>
            </a:r>
          </a:p>
          <a:p>
            <a:pPr lvl="1"/>
            <a:r>
              <a:rPr lang="en-US" dirty="0" smtClean="0"/>
              <a:t>Bare cable fabrication (Vector #464234): 7</a:t>
            </a:r>
          </a:p>
          <a:p>
            <a:pPr lvl="1"/>
            <a:r>
              <a:rPr lang="en-US" dirty="0" smtClean="0"/>
              <a:t>Braiding (Vector #464342): 11</a:t>
            </a:r>
          </a:p>
          <a:p>
            <a:pPr lvl="1"/>
            <a:r>
              <a:rPr lang="en-US" dirty="0" smtClean="0"/>
              <a:t>Mostly related to out-of-specification thickness, typically by a fraction of a micrometer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FFB78-63F3-4AD0-92DC-46DB7A30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5E65-6312-4C99-ACA3-7EDEF3178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HHL-LHC AUP IPR DOE/SC Review– Jan 14-16,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54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purl.org/dc/terms/"/>
    <ds:schemaRef ds:uri="http://www.w3.org/XML/1998/namespace"/>
    <ds:schemaRef ds:uri="8946e33d-fd2f-4ae4-8ee9-d90c129cdf9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52196</TotalTime>
  <Words>1042</Words>
  <Application>Microsoft Office PowerPoint</Application>
  <PresentationFormat>On-screen Show (4:3)</PresentationFormat>
  <Paragraphs>183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Thème Office</vt:lpstr>
      <vt:lpstr>Magnets 302.2.03 Cable Fabrication</vt:lpstr>
      <vt:lpstr>General Outline</vt:lpstr>
      <vt:lpstr>WBS 302.2.03: Scope and Deliverables</vt:lpstr>
      <vt:lpstr>WBS 302.2.03: Scope and Deliverables</vt:lpstr>
      <vt:lpstr>WBS 302.2.03: Interfaces</vt:lpstr>
      <vt:lpstr>WBS 302.2.03: Interfaces</vt:lpstr>
      <vt:lpstr>WBS 302.2.03: Organization</vt:lpstr>
      <vt:lpstr>WBS 302.2.03: Technical Status and Progress</vt:lpstr>
      <vt:lpstr>WBS 302.2.03: QA/QC</vt:lpstr>
      <vt:lpstr>WBS 302.2.03: Approved Baseline Change Requests</vt:lpstr>
      <vt:lpstr>WBS 302.2.03: Schedule</vt:lpstr>
      <vt:lpstr>WBS 302.2.03: Cost and Schedule Performance &amp; VAR Reports</vt:lpstr>
      <vt:lpstr>WBS 302.2.03: Estimate at Completion</vt:lpstr>
      <vt:lpstr>WBS 302.2.03: Risks</vt:lpstr>
      <vt:lpstr>WBS 302.2.03: ES&amp;H</vt:lpstr>
      <vt:lpstr>WBS 302.2.03: Summary</vt:lpstr>
      <vt:lpstr>Backup Slides</vt:lpstr>
      <vt:lpstr>302.2.03 Resource Type Breakdown</vt:lpstr>
      <vt:lpstr>302.2.03 Estimate Quality</vt:lpstr>
      <vt:lpstr>302.2.03 FTE Breakdown</vt:lpstr>
      <vt:lpstr>302.2.03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Ian Pong</cp:lastModifiedBy>
  <cp:revision>784</cp:revision>
  <cp:lastPrinted>2018-05-26T23:25:07Z</cp:lastPrinted>
  <dcterms:created xsi:type="dcterms:W3CDTF">2016-03-23T12:58:39Z</dcterms:created>
  <dcterms:modified xsi:type="dcterms:W3CDTF">2019-11-27T00:01:28Z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