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8"/>
  </p:notesMasterIdLst>
  <p:handoutMasterIdLst>
    <p:handoutMasterId r:id="rId39"/>
  </p:handoutMasterIdLst>
  <p:sldIdLst>
    <p:sldId id="265" r:id="rId3"/>
    <p:sldId id="266" r:id="rId4"/>
    <p:sldId id="267" r:id="rId5"/>
    <p:sldId id="269" r:id="rId6"/>
    <p:sldId id="294" r:id="rId7"/>
    <p:sldId id="295" r:id="rId8"/>
    <p:sldId id="270" r:id="rId9"/>
    <p:sldId id="271" r:id="rId10"/>
    <p:sldId id="272" r:id="rId11"/>
    <p:sldId id="283" r:id="rId12"/>
    <p:sldId id="273" r:id="rId13"/>
    <p:sldId id="274" r:id="rId14"/>
    <p:sldId id="296" r:id="rId15"/>
    <p:sldId id="277" r:id="rId16"/>
    <p:sldId id="278" r:id="rId17"/>
    <p:sldId id="280" r:id="rId18"/>
    <p:sldId id="279" r:id="rId19"/>
    <p:sldId id="300" r:id="rId20"/>
    <p:sldId id="281" r:id="rId21"/>
    <p:sldId id="282" r:id="rId22"/>
    <p:sldId id="284" r:id="rId23"/>
    <p:sldId id="288" r:id="rId24"/>
    <p:sldId id="285" r:id="rId25"/>
    <p:sldId id="287" r:id="rId26"/>
    <p:sldId id="286" r:id="rId27"/>
    <p:sldId id="289" r:id="rId28"/>
    <p:sldId id="291" r:id="rId29"/>
    <p:sldId id="293" r:id="rId30"/>
    <p:sldId id="297" r:id="rId31"/>
    <p:sldId id="292" r:id="rId32"/>
    <p:sldId id="298" r:id="rId33"/>
    <p:sldId id="299" r:id="rId34"/>
    <p:sldId id="303" r:id="rId35"/>
    <p:sldId id="302" r:id="rId36"/>
    <p:sldId id="301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0000FF"/>
    <a:srgbClr val="003087"/>
    <a:srgbClr val="404040"/>
    <a:srgbClr val="505050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12/11/2019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12/11/2019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12/12/2019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92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12/12/2019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12/12/2019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12/12/2019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12/12/2019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12/12/2019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12/12/2019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12/12/2019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12/12/2019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12/12/2019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12/12/2019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BTL Magnets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Bruce Hanna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BTL PDR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Dec 12 2019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Dipole design based on previous FNAL designs</a:t>
            </a:r>
          </a:p>
          <a:p>
            <a:pPr lvl="2"/>
            <a:r>
              <a:rPr lang="en-US" dirty="0"/>
              <a:t>MLAW and MLG designs which are </a:t>
            </a:r>
            <a:r>
              <a:rPr lang="en-US" dirty="0" err="1"/>
              <a:t>Lambertson</a:t>
            </a:r>
            <a:r>
              <a:rPr lang="en-US" dirty="0"/>
              <a:t> magnet designs from 2015</a:t>
            </a:r>
          </a:p>
          <a:p>
            <a:pPr lvl="1"/>
            <a:r>
              <a:rPr lang="en-US" dirty="0"/>
              <a:t>Available vendors and cost:</a:t>
            </a:r>
          </a:p>
          <a:p>
            <a:pPr lvl="2"/>
            <a:r>
              <a:rPr lang="en-US" dirty="0"/>
              <a:t>Regular dipoles-  Milhous: $1,705,000</a:t>
            </a:r>
          </a:p>
          <a:p>
            <a:pPr lvl="2"/>
            <a:r>
              <a:rPr lang="en-US" dirty="0"/>
              <a:t>Booster Injection Dipoles- Milhous:$76,000</a:t>
            </a:r>
          </a:p>
          <a:p>
            <a:pPr lvl="2"/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6927F-A456-48B9-954A-0FE294DAE660}"/>
              </a:ext>
            </a:extLst>
          </p:cNvPr>
          <p:cNvSpPr txBox="1"/>
          <p:nvPr/>
        </p:nvSpPr>
        <p:spPr>
          <a:xfrm>
            <a:off x="1476103" y="5240353"/>
            <a:ext cx="619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7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Quadrupole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4" y="700545"/>
            <a:ext cx="8672513" cy="4987867"/>
          </a:xfrm>
        </p:spPr>
        <p:txBody>
          <a:bodyPr/>
          <a:lstStyle/>
          <a:p>
            <a:pPr lvl="1"/>
            <a:r>
              <a:rPr lang="en-US" dirty="0"/>
              <a:t>49 regular transport line quad magnets</a:t>
            </a:r>
          </a:p>
          <a:p>
            <a:pPr lvl="1"/>
            <a:r>
              <a:rPr lang="en-US" dirty="0"/>
              <a:t>6 End of Line Quads</a:t>
            </a:r>
          </a:p>
          <a:p>
            <a:pPr lvl="1"/>
            <a:r>
              <a:rPr lang="en-US" dirty="0"/>
              <a:t>2 large aperture quads for the abort line</a:t>
            </a:r>
          </a:p>
          <a:p>
            <a:pPr lvl="1"/>
            <a:r>
              <a:rPr lang="en-US" dirty="0"/>
              <a:t>Coils are water cooled and to keep the temperature rise below 10 degrees C </a:t>
            </a:r>
          </a:p>
          <a:p>
            <a:pPr lvl="1"/>
            <a:r>
              <a:rPr lang="en-US" dirty="0"/>
              <a:t>The regular quads will be operated in strings:</a:t>
            </a:r>
          </a:p>
          <a:p>
            <a:pPr lvl="2"/>
            <a:r>
              <a:rPr lang="en-US" dirty="0"/>
              <a:t>Arc 1  and straight section has:</a:t>
            </a:r>
          </a:p>
          <a:p>
            <a:pPr lvl="3"/>
            <a:r>
              <a:rPr lang="en-US" dirty="0"/>
              <a:t>QD string with 11 magnets</a:t>
            </a:r>
          </a:p>
          <a:p>
            <a:pPr lvl="3"/>
            <a:r>
              <a:rPr lang="en-US" dirty="0"/>
              <a:t>QF string with 10 magnets</a:t>
            </a:r>
          </a:p>
          <a:p>
            <a:pPr lvl="2"/>
            <a:r>
              <a:rPr lang="en-US" dirty="0"/>
              <a:t>Arc 2 has:</a:t>
            </a:r>
          </a:p>
          <a:p>
            <a:pPr lvl="3"/>
            <a:r>
              <a:rPr lang="en-US" dirty="0"/>
              <a:t>QD string with 11 magnets and 1 individual magnet (tuning)</a:t>
            </a:r>
          </a:p>
          <a:p>
            <a:pPr lvl="3"/>
            <a:r>
              <a:rPr lang="en-US" dirty="0"/>
              <a:t>QD string with 11 magnets and 1 individual magnet (tuning)</a:t>
            </a:r>
          </a:p>
          <a:p>
            <a:pPr lvl="2"/>
            <a:r>
              <a:rPr lang="en-US" dirty="0"/>
              <a:t>Abort line with 2 QD and 2 QF magnets run in series</a:t>
            </a:r>
          </a:p>
          <a:p>
            <a:pPr lvl="1"/>
            <a:r>
              <a:rPr lang="en-US" dirty="0"/>
              <a:t>All EOL quads  and large aperture quads will be individually powered</a:t>
            </a:r>
          </a:p>
          <a:p>
            <a:pPr lvl="2"/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6927F-A456-48B9-954A-0FE294DAE660}"/>
              </a:ext>
            </a:extLst>
          </p:cNvPr>
          <p:cNvSpPr txBox="1"/>
          <p:nvPr/>
        </p:nvSpPr>
        <p:spPr>
          <a:xfrm>
            <a:off x="1334544" y="5866891"/>
            <a:ext cx="619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43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Quadrupole design parameters from Preliminary design by V </a:t>
            </a:r>
            <a:r>
              <a:rPr lang="en-US" dirty="0" err="1"/>
              <a:t>Kashikhin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6927F-A456-48B9-954A-0FE294DAE660}"/>
              </a:ext>
            </a:extLst>
          </p:cNvPr>
          <p:cNvSpPr txBox="1"/>
          <p:nvPr/>
        </p:nvSpPr>
        <p:spPr>
          <a:xfrm>
            <a:off x="1476103" y="5240353"/>
            <a:ext cx="619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33B151-5DC0-4D6C-A6F7-80D8C26CD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496316"/>
              </p:ext>
            </p:extLst>
          </p:nvPr>
        </p:nvGraphicFramePr>
        <p:xfrm>
          <a:off x="470263" y="1082065"/>
          <a:ext cx="7295314" cy="4948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775">
                  <a:extLst>
                    <a:ext uri="{9D8B030D-6E8A-4147-A177-3AD203B41FA5}">
                      <a16:colId xmlns:a16="http://schemas.microsoft.com/office/drawing/2014/main" val="3742991418"/>
                    </a:ext>
                  </a:extLst>
                </a:gridCol>
                <a:gridCol w="778865">
                  <a:extLst>
                    <a:ext uri="{9D8B030D-6E8A-4147-A177-3AD203B41FA5}">
                      <a16:colId xmlns:a16="http://schemas.microsoft.com/office/drawing/2014/main" val="4013822640"/>
                    </a:ext>
                  </a:extLst>
                </a:gridCol>
                <a:gridCol w="1887124">
                  <a:extLst>
                    <a:ext uri="{9D8B030D-6E8A-4147-A177-3AD203B41FA5}">
                      <a16:colId xmlns:a16="http://schemas.microsoft.com/office/drawing/2014/main" val="2899836777"/>
                    </a:ext>
                  </a:extLst>
                </a:gridCol>
                <a:gridCol w="1679550">
                  <a:extLst>
                    <a:ext uri="{9D8B030D-6E8A-4147-A177-3AD203B41FA5}">
                      <a16:colId xmlns:a16="http://schemas.microsoft.com/office/drawing/2014/main" val="3647777245"/>
                    </a:ext>
                  </a:extLst>
                </a:gridCol>
              </a:tblGrid>
              <a:tr h="325799">
                <a:tc>
                  <a:txBody>
                    <a:bodyPr/>
                    <a:lstStyle/>
                    <a:p>
                      <a:r>
                        <a:rPr lang="en-US" sz="11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Regular Quads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EOL Quads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387430"/>
                  </a:ext>
                </a:extLst>
              </a:tr>
              <a:tr h="325799">
                <a:tc>
                  <a:txBody>
                    <a:bodyPr/>
                    <a:lstStyle/>
                    <a:p>
                      <a:r>
                        <a:rPr lang="en-US" sz="1100" dirty="0"/>
                        <a:t>Pole tip 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679765"/>
                  </a:ext>
                </a:extLst>
              </a:tr>
              <a:tr h="331423">
                <a:tc>
                  <a:txBody>
                    <a:bodyPr/>
                    <a:lstStyle/>
                    <a:p>
                      <a:r>
                        <a:rPr lang="en-US" sz="1100" dirty="0"/>
                        <a:t>Integrated Gradient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950818"/>
                  </a:ext>
                </a:extLst>
              </a:tr>
              <a:tr h="331423">
                <a:tc>
                  <a:txBody>
                    <a:bodyPr/>
                    <a:lstStyle/>
                    <a:p>
                      <a:r>
                        <a:rPr lang="en-US" sz="1100" dirty="0"/>
                        <a:t>Effective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817215"/>
                  </a:ext>
                </a:extLst>
              </a:tr>
              <a:tr h="331423">
                <a:tc>
                  <a:txBody>
                    <a:bodyPr/>
                    <a:lstStyle/>
                    <a:p>
                      <a:r>
                        <a:rPr lang="en-US" sz="1100" dirty="0"/>
                        <a:t>Center field gradient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627948"/>
                  </a:ext>
                </a:extLst>
              </a:tr>
              <a:tr h="331423">
                <a:tc>
                  <a:txBody>
                    <a:bodyPr/>
                    <a:lstStyle/>
                    <a:p>
                      <a:r>
                        <a:rPr lang="en-US" sz="1100" dirty="0"/>
                        <a:t>Pole Tip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837951"/>
                  </a:ext>
                </a:extLst>
              </a:tr>
              <a:tr h="325799">
                <a:tc>
                  <a:txBody>
                    <a:bodyPr/>
                    <a:lstStyle/>
                    <a:p>
                      <a:r>
                        <a:rPr lang="en-US" sz="1100" dirty="0"/>
                        <a:t>Amp-turns/pole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05874"/>
                  </a:ext>
                </a:extLst>
              </a:tr>
              <a:tr h="325799">
                <a:tc>
                  <a:txBody>
                    <a:bodyPr/>
                    <a:lstStyle/>
                    <a:p>
                      <a:r>
                        <a:rPr lang="en-US" sz="1100" dirty="0"/>
                        <a:t>Peak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066257"/>
                  </a:ext>
                </a:extLst>
              </a:tr>
              <a:tr h="331423">
                <a:tc>
                  <a:txBody>
                    <a:bodyPr/>
                    <a:lstStyle/>
                    <a:p>
                      <a:r>
                        <a:rPr lang="en-US" sz="1100" dirty="0"/>
                        <a:t>Coil copper conductor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8x8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054477"/>
                  </a:ext>
                </a:extLst>
              </a:tr>
              <a:tr h="331423">
                <a:tc>
                  <a:txBody>
                    <a:bodyPr/>
                    <a:lstStyle/>
                    <a:p>
                      <a:r>
                        <a:rPr lang="en-US" sz="1100" dirty="0"/>
                        <a:t># of turns/coil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935480"/>
                  </a:ext>
                </a:extLst>
              </a:tr>
              <a:tr h="331423">
                <a:tc>
                  <a:txBody>
                    <a:bodyPr/>
                    <a:lstStyle/>
                    <a:p>
                      <a:r>
                        <a:rPr lang="en-US" sz="1100" dirty="0"/>
                        <a:t>Yoke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003180"/>
                  </a:ext>
                </a:extLst>
              </a:tr>
              <a:tr h="331423">
                <a:tc>
                  <a:txBody>
                    <a:bodyPr/>
                    <a:lstStyle/>
                    <a:p>
                      <a:r>
                        <a:rPr lang="en-US" sz="1100" dirty="0"/>
                        <a:t>Winding 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.042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.042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662810"/>
                  </a:ext>
                </a:extLst>
              </a:tr>
              <a:tr h="331423">
                <a:tc>
                  <a:txBody>
                    <a:bodyPr/>
                    <a:lstStyle/>
                    <a:p>
                      <a:r>
                        <a:rPr lang="en-US" sz="1100" dirty="0"/>
                        <a:t>Cooling hole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768599"/>
                  </a:ext>
                </a:extLst>
              </a:tr>
              <a:tr h="331423">
                <a:tc>
                  <a:txBody>
                    <a:bodyPr/>
                    <a:lstStyle/>
                    <a:p>
                      <a:r>
                        <a:rPr lang="en-US" sz="1100" dirty="0"/>
                        <a:t>Water Pressure Drop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MPa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202127"/>
                  </a:ext>
                </a:extLst>
              </a:tr>
              <a:tr h="331423">
                <a:tc>
                  <a:txBody>
                    <a:bodyPr/>
                    <a:lstStyle/>
                    <a:p>
                      <a:r>
                        <a:rPr lang="en-US" sz="1100" dirty="0"/>
                        <a:t>Water Temperature 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787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983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Quadrupole design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Additional Design parameters include:</a:t>
            </a:r>
          </a:p>
          <a:p>
            <a:pPr lvl="2"/>
            <a:r>
              <a:rPr lang="en-US" dirty="0"/>
              <a:t>Good field region = 24 mm diameter</a:t>
            </a:r>
          </a:p>
          <a:p>
            <a:pPr lvl="2"/>
            <a:r>
              <a:rPr lang="en-US" dirty="0"/>
              <a:t>Field uniformity = .1%</a:t>
            </a:r>
          </a:p>
          <a:p>
            <a:pPr lvl="1"/>
            <a:r>
              <a:rPr lang="en-US" dirty="0"/>
              <a:t>Using this design for both the regular quads and the EOL quads and using the lattice values for the value of K:</a:t>
            </a:r>
          </a:p>
          <a:p>
            <a:pPr lvl="2"/>
            <a:r>
              <a:rPr lang="en-US" dirty="0"/>
              <a:t>For regular quads, maximum value of K=-1.414 (1/m^2) which gives a maximum current of 66 amps</a:t>
            </a:r>
          </a:p>
          <a:p>
            <a:pPr lvl="2"/>
            <a:r>
              <a:rPr lang="en-US" dirty="0"/>
              <a:t>Using the same design for the EOL quads, maximum K = 2.5 which gives a maximum current of 117 amps</a:t>
            </a:r>
          </a:p>
          <a:p>
            <a:pPr lvl="2"/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6927F-A456-48B9-954A-0FE294DAE660}"/>
              </a:ext>
            </a:extLst>
          </p:cNvPr>
          <p:cNvSpPr txBox="1"/>
          <p:nvPr/>
        </p:nvSpPr>
        <p:spPr>
          <a:xfrm>
            <a:off x="1334544" y="5866891"/>
            <a:ext cx="619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2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amp Quadrupole Coil Design</a:t>
            </a:r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6927F-A456-48B9-954A-0FE294DAE660}"/>
              </a:ext>
            </a:extLst>
          </p:cNvPr>
          <p:cNvSpPr txBox="1"/>
          <p:nvPr/>
        </p:nvSpPr>
        <p:spPr>
          <a:xfrm>
            <a:off x="1476103" y="5240353"/>
            <a:ext cx="619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1B72B7-7087-442F-9752-48A668723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863" y="1042989"/>
            <a:ext cx="7141009" cy="4551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F6E4E-C066-4B89-9306-CA1AB137B078}"/>
              </a:ext>
            </a:extLst>
          </p:cNvPr>
          <p:cNvSpPr txBox="1"/>
          <p:nvPr/>
        </p:nvSpPr>
        <p:spPr>
          <a:xfrm>
            <a:off x="676275" y="5773783"/>
            <a:ext cx="7141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 that this design can also be used for the six EOL quads if we increase the maximum current to 150 amps</a:t>
            </a:r>
          </a:p>
        </p:txBody>
      </p:sp>
    </p:spTree>
    <p:extLst>
      <p:ext uri="{BB962C8B-B14F-4D97-AF65-F5344CB8AC3E}">
        <p14:creationId xmlns:p14="http://schemas.microsoft.com/office/powerpoint/2010/main" val="598958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amp Quadrupole Field</a:t>
            </a:r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6927F-A456-48B9-954A-0FE294DAE660}"/>
              </a:ext>
            </a:extLst>
          </p:cNvPr>
          <p:cNvSpPr txBox="1"/>
          <p:nvPr/>
        </p:nvSpPr>
        <p:spPr>
          <a:xfrm>
            <a:off x="1476103" y="5240353"/>
            <a:ext cx="619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AFBD71-E56E-4F26-B6F1-2BA69EBB0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49254"/>
            <a:ext cx="7741693" cy="4262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E2676C-B66F-4943-898C-DEAC3F6C356E}"/>
              </a:ext>
            </a:extLst>
          </p:cNvPr>
          <p:cNvSpPr txBox="1"/>
          <p:nvPr/>
        </p:nvSpPr>
        <p:spPr>
          <a:xfrm>
            <a:off x="228600" y="5617029"/>
            <a:ext cx="809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Integrated field along the z-axis at the reference radius of 12 mm at 0, 30 and 45 degrees; non linearity is less than the requirements</a:t>
            </a:r>
          </a:p>
        </p:txBody>
      </p:sp>
    </p:spTree>
    <p:extLst>
      <p:ext uri="{BB962C8B-B14F-4D97-AF65-F5344CB8AC3E}">
        <p14:creationId xmlns:p14="http://schemas.microsoft.com/office/powerpoint/2010/main" val="4021297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958E-FB33-4B0A-864E-95778515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Aperture Quadrupole design parameters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84AE8-FE98-46DD-8DA0-7E9AD23E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endParaRPr lang="en-US" dirty="0"/>
          </a:p>
          <a:p>
            <a:r>
              <a:rPr lang="en-US" sz="1800" dirty="0"/>
              <a:t> </a:t>
            </a:r>
            <a:r>
              <a:rPr lang="en-US" sz="900" b="1" dirty="0"/>
              <a:t>Parameter </a:t>
            </a:r>
            <a:r>
              <a:rPr lang="en-US" sz="900" dirty="0"/>
              <a:t>	               </a:t>
            </a:r>
            <a:r>
              <a:rPr lang="en-US" sz="900" b="1" dirty="0"/>
              <a:t>Units </a:t>
            </a:r>
            <a:r>
              <a:rPr lang="en-US" sz="900" dirty="0"/>
              <a:t>	       </a:t>
            </a:r>
            <a:r>
              <a:rPr lang="en-US" sz="900" b="1" dirty="0"/>
              <a:t>2 Large Bore </a:t>
            </a:r>
            <a:endParaRPr lang="en-US" sz="900" dirty="0"/>
          </a:p>
          <a:p>
            <a:r>
              <a:rPr lang="en-US" sz="900" b="1" dirty="0"/>
              <a:t>                                                                    Quadrupoles </a:t>
            </a:r>
            <a:r>
              <a:rPr lang="en-US" sz="900" dirty="0"/>
              <a:t>	</a:t>
            </a:r>
          </a:p>
          <a:p>
            <a:r>
              <a:rPr lang="it-IT" sz="900" dirty="0"/>
              <a:t>Pole tip radius 	              mm 	                     40 	</a:t>
            </a:r>
          </a:p>
          <a:p>
            <a:r>
              <a:rPr lang="en-US" sz="900" dirty="0"/>
              <a:t>Integrated gradient 	              T 	                      2 	</a:t>
            </a:r>
          </a:p>
          <a:p>
            <a:r>
              <a:rPr lang="en-US" sz="900" dirty="0"/>
              <a:t>Effective length 	              mm 	                     400 	</a:t>
            </a:r>
          </a:p>
          <a:p>
            <a:r>
              <a:rPr lang="en-US" sz="900" dirty="0"/>
              <a:t>Center field gradient              T/m 	                     5.0 	</a:t>
            </a:r>
          </a:p>
          <a:p>
            <a:r>
              <a:rPr lang="en-US" sz="900" dirty="0"/>
              <a:t>Pole tip field 	              T 	                     0.2 	</a:t>
            </a:r>
          </a:p>
          <a:p>
            <a:r>
              <a:rPr lang="en-US" sz="900" dirty="0"/>
              <a:t>Coil ampere-turns/pole          A 	                    3200 	</a:t>
            </a:r>
          </a:p>
          <a:p>
            <a:r>
              <a:rPr lang="en-US" sz="900" dirty="0"/>
              <a:t>Coil peak current 	              A 	                    114 	</a:t>
            </a:r>
          </a:p>
          <a:p>
            <a:r>
              <a:rPr lang="pt-BR" sz="900" dirty="0"/>
              <a:t>Coil copper conductor            mm                      8x8, dia. 5 	</a:t>
            </a:r>
          </a:p>
          <a:p>
            <a:r>
              <a:rPr lang="en-US" sz="900" dirty="0"/>
              <a:t>Coil number of turns 	                                  28 	</a:t>
            </a:r>
          </a:p>
          <a:p>
            <a:r>
              <a:rPr lang="en-US" sz="900" dirty="0"/>
              <a:t>Yoke length 	              mm 	                   400 	</a:t>
            </a:r>
          </a:p>
          <a:p>
            <a:r>
              <a:rPr lang="en-US" sz="900" dirty="0"/>
              <a:t>Winding resistance                Ohm 	                   0.069 	</a:t>
            </a:r>
          </a:p>
          <a:p>
            <a:r>
              <a:rPr lang="en-US" sz="900" dirty="0"/>
              <a:t>Magnet voltage 	               V 	                   8.2 	</a:t>
            </a:r>
          </a:p>
          <a:p>
            <a:r>
              <a:rPr lang="en-US" sz="900" dirty="0"/>
              <a:t>Magnet power 	               W   	                   940 	</a:t>
            </a:r>
          </a:p>
          <a:p>
            <a:r>
              <a:rPr lang="en-US" sz="900" dirty="0"/>
              <a:t>Number cooling circuits 	                                  1 	</a:t>
            </a:r>
          </a:p>
          <a:p>
            <a:r>
              <a:rPr lang="en-US" sz="900" dirty="0"/>
              <a:t>Cooling hole diameter 	mm 	                   5 	</a:t>
            </a:r>
          </a:p>
          <a:p>
            <a:r>
              <a:rPr lang="en-US" sz="900" dirty="0"/>
              <a:t>Water pressure drop 	</a:t>
            </a:r>
            <a:r>
              <a:rPr lang="en-US" sz="900" dirty="0" err="1"/>
              <a:t>MPa</a:t>
            </a:r>
            <a:r>
              <a:rPr lang="en-US" sz="900" dirty="0"/>
              <a:t>     	                   0.5 	</a:t>
            </a:r>
          </a:p>
          <a:p>
            <a:r>
              <a:rPr lang="en-US" sz="900" dirty="0"/>
              <a:t>Water temperature rise 	C 	                  11.9 	</a:t>
            </a:r>
          </a:p>
          <a:p>
            <a:r>
              <a:rPr lang="en-US" sz="900" dirty="0"/>
              <a:t>Voltage for the string 	V 	                  16.4 	</a:t>
            </a:r>
          </a:p>
          <a:p>
            <a:r>
              <a:rPr lang="en-US" sz="900" dirty="0"/>
              <a:t>Total string power 	kW 	                                1.88 	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C29E2-3DE4-4E6E-ACD1-6F8E00DF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12/12/2019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645C9-278C-496D-A38F-B2FC26C84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DD251-B904-4472-97FE-90AC3194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131-D98E-4CC9-8879-1D32CC470D9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46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Aperture Quadrupole Coil Design</a:t>
            </a:r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6927F-A456-48B9-954A-0FE294DAE660}"/>
              </a:ext>
            </a:extLst>
          </p:cNvPr>
          <p:cNvSpPr txBox="1"/>
          <p:nvPr/>
        </p:nvSpPr>
        <p:spPr>
          <a:xfrm>
            <a:off x="1476103" y="5240353"/>
            <a:ext cx="619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A61989-87BF-4C2E-AF7E-37FA60452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519" y="1042989"/>
            <a:ext cx="7738976" cy="50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14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Aperture Quadrupole Beam Pipe</a:t>
            </a:r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6927F-A456-48B9-954A-0FE294DAE660}"/>
              </a:ext>
            </a:extLst>
          </p:cNvPr>
          <p:cNvSpPr txBox="1"/>
          <p:nvPr/>
        </p:nvSpPr>
        <p:spPr>
          <a:xfrm>
            <a:off x="1476103" y="5240353"/>
            <a:ext cx="619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12B9B6-7D19-432B-A33F-B3D5CAC6E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99A9D-9605-4FC6-AC83-E214BAA222E6}"/>
              </a:ext>
            </a:extLst>
          </p:cNvPr>
          <p:cNvSpPr txBox="1"/>
          <p:nvPr/>
        </p:nvSpPr>
        <p:spPr>
          <a:xfrm>
            <a:off x="6450013" y="1198600"/>
            <a:ext cx="23510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displacement in these quads is 56.8 mm and the y 1 sigma beam size is .764 mm and the x 1 sigma beam size is 1.75 mm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840CA11-1374-4771-BAAF-35BA941F8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014189"/>
              </p:ext>
            </p:extLst>
          </p:nvPr>
        </p:nvGraphicFramePr>
        <p:xfrm>
          <a:off x="228600" y="1056510"/>
          <a:ext cx="612457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Worksheet" r:id="rId3" imgW="6124647" imgH="3886297" progId="Excel.Sheet.12">
                  <p:embed/>
                </p:oleObj>
              </mc:Choice>
              <mc:Fallback>
                <p:oleObj name="Worksheet" r:id="rId3" imgW="6124647" imgH="38862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056510"/>
                        <a:ext cx="6124575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1497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Aperture Quadrupole Field</a:t>
            </a:r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6927F-A456-48B9-954A-0FE294DAE660}"/>
              </a:ext>
            </a:extLst>
          </p:cNvPr>
          <p:cNvSpPr txBox="1"/>
          <p:nvPr/>
        </p:nvSpPr>
        <p:spPr>
          <a:xfrm>
            <a:off x="1476103" y="5240353"/>
            <a:ext cx="619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E2676C-B66F-4943-898C-DEAC3F6C356E}"/>
              </a:ext>
            </a:extLst>
          </p:cNvPr>
          <p:cNvSpPr txBox="1"/>
          <p:nvPr/>
        </p:nvSpPr>
        <p:spPr>
          <a:xfrm>
            <a:off x="228600" y="5617029"/>
            <a:ext cx="8096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Field gradients in the mid plane along z-axis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AC17F2-B1A9-48C3-8F23-D3A712D88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1241220"/>
            <a:ext cx="8096794" cy="428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7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Magnet Design parameters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28292E-3E59-4A57-AB4C-F65D8CEB3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208798"/>
              </p:ext>
            </p:extLst>
          </p:nvPr>
        </p:nvGraphicFramePr>
        <p:xfrm>
          <a:off x="226337" y="1480941"/>
          <a:ext cx="8660489" cy="3635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1705">
                  <a:extLst>
                    <a:ext uri="{9D8B030D-6E8A-4147-A177-3AD203B41FA5}">
                      <a16:colId xmlns:a16="http://schemas.microsoft.com/office/drawing/2014/main" val="1209452300"/>
                    </a:ext>
                  </a:extLst>
                </a:gridCol>
                <a:gridCol w="424912">
                  <a:extLst>
                    <a:ext uri="{9D8B030D-6E8A-4147-A177-3AD203B41FA5}">
                      <a16:colId xmlns:a16="http://schemas.microsoft.com/office/drawing/2014/main" val="2514567779"/>
                    </a:ext>
                  </a:extLst>
                </a:gridCol>
                <a:gridCol w="497941">
                  <a:extLst>
                    <a:ext uri="{9D8B030D-6E8A-4147-A177-3AD203B41FA5}">
                      <a16:colId xmlns:a16="http://schemas.microsoft.com/office/drawing/2014/main" val="4088058763"/>
                    </a:ext>
                  </a:extLst>
                </a:gridCol>
                <a:gridCol w="693144">
                  <a:extLst>
                    <a:ext uri="{9D8B030D-6E8A-4147-A177-3AD203B41FA5}">
                      <a16:colId xmlns:a16="http://schemas.microsoft.com/office/drawing/2014/main" val="3444398701"/>
                    </a:ext>
                  </a:extLst>
                </a:gridCol>
                <a:gridCol w="592532">
                  <a:extLst>
                    <a:ext uri="{9D8B030D-6E8A-4147-A177-3AD203B41FA5}">
                      <a16:colId xmlns:a16="http://schemas.microsoft.com/office/drawing/2014/main" val="2636176852"/>
                    </a:ext>
                  </a:extLst>
                </a:gridCol>
                <a:gridCol w="592532">
                  <a:extLst>
                    <a:ext uri="{9D8B030D-6E8A-4147-A177-3AD203B41FA5}">
                      <a16:colId xmlns:a16="http://schemas.microsoft.com/office/drawing/2014/main" val="3761382647"/>
                    </a:ext>
                  </a:extLst>
                </a:gridCol>
                <a:gridCol w="747297">
                  <a:extLst>
                    <a:ext uri="{9D8B030D-6E8A-4147-A177-3AD203B41FA5}">
                      <a16:colId xmlns:a16="http://schemas.microsoft.com/office/drawing/2014/main" val="2532769900"/>
                    </a:ext>
                  </a:extLst>
                </a:gridCol>
                <a:gridCol w="491633">
                  <a:extLst>
                    <a:ext uri="{9D8B030D-6E8A-4147-A177-3AD203B41FA5}">
                      <a16:colId xmlns:a16="http://schemas.microsoft.com/office/drawing/2014/main" val="523479238"/>
                    </a:ext>
                  </a:extLst>
                </a:gridCol>
                <a:gridCol w="2908793">
                  <a:extLst>
                    <a:ext uri="{9D8B030D-6E8A-4147-A177-3AD203B41FA5}">
                      <a16:colId xmlns:a16="http://schemas.microsoft.com/office/drawing/2014/main" val="3759317072"/>
                    </a:ext>
                  </a:extLst>
                </a:gridCol>
              </a:tblGrid>
              <a:tr h="3645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Style</a:t>
                      </a: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4C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Quantity</a:t>
                      </a:r>
                    </a:p>
                  </a:txBody>
                  <a:tcPr marL="64640" marR="646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4C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 Length (m)</a:t>
                      </a:r>
                    </a:p>
                  </a:txBody>
                  <a:tcPr marL="64640" marR="646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4C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Integral</a:t>
                      </a:r>
                    </a:p>
                  </a:txBody>
                  <a:tcPr marL="64640" marR="646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4C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</a:t>
                      </a:r>
                    </a:p>
                  </a:txBody>
                  <a:tcPr marL="64640" marR="646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4C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field region</a:t>
                      </a:r>
                    </a:p>
                  </a:txBody>
                  <a:tcPr marL="64640" marR="646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4C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Uniformity</a:t>
                      </a:r>
                    </a:p>
                  </a:txBody>
                  <a:tcPr marL="64640" marR="646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4C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Operating temp</a:t>
                      </a:r>
                    </a:p>
                  </a:txBody>
                  <a:tcPr marL="64640" marR="646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4C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Comments</a:t>
                      </a:r>
                    </a:p>
                  </a:txBody>
                  <a:tcPr marL="64640" marR="646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626983"/>
                  </a:ext>
                </a:extLst>
              </a:tr>
              <a:tr h="3645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Transport line regular quads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4C97"/>
                          </a:solidFill>
                          <a:effectLst/>
                        </a:rPr>
                        <a:t>49</a:t>
                      </a:r>
                      <a:endParaRPr lang="en-US" sz="1000" dirty="0">
                        <a:solidFill>
                          <a:srgbClr val="004C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4C97"/>
                          </a:solidFill>
                          <a:effectLst/>
                        </a:rPr>
                        <a:t>0.2</a:t>
                      </a:r>
                      <a:endParaRPr lang="en-US" sz="1000" dirty="0">
                        <a:solidFill>
                          <a:srgbClr val="004C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4C97"/>
                          </a:solidFill>
                          <a:effectLst/>
                        </a:rPr>
                        <a:t>2 T</a:t>
                      </a:r>
                      <a:endParaRPr lang="en-US" sz="1000" dirty="0">
                        <a:solidFill>
                          <a:srgbClr val="004C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4C97"/>
                          </a:solidFill>
                          <a:effectLst/>
                        </a:rPr>
                        <a:t>52 mm</a:t>
                      </a:r>
                      <a:endParaRPr lang="en-US" sz="1000" dirty="0">
                        <a:solidFill>
                          <a:srgbClr val="004C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4C97"/>
                          </a:solidFill>
                          <a:effectLst/>
                        </a:rPr>
                        <a:t>Ø24 mm</a:t>
                      </a:r>
                      <a:endParaRPr lang="en-US" sz="1000" dirty="0">
                        <a:solidFill>
                          <a:srgbClr val="004C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4C97"/>
                          </a:solidFill>
                          <a:effectLst/>
                        </a:rPr>
                        <a:t>0.1%</a:t>
                      </a:r>
                      <a:endParaRPr lang="en-US" sz="1000" dirty="0">
                        <a:solidFill>
                          <a:srgbClr val="004C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4C97"/>
                          </a:solidFill>
                          <a:effectLst/>
                        </a:rPr>
                        <a:t>warm</a:t>
                      </a:r>
                      <a:endParaRPr lang="en-US" sz="1000" dirty="0">
                        <a:solidFill>
                          <a:srgbClr val="004C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4C97"/>
                          </a:solidFill>
                          <a:effectLst/>
                        </a:rPr>
                        <a:t>Arc 1 and straight (18), beam dump line (4), Arc 2 (27)</a:t>
                      </a:r>
                      <a:endParaRPr lang="en-US" sz="1000" dirty="0">
                        <a:solidFill>
                          <a:srgbClr val="004C9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99676"/>
                  </a:ext>
                </a:extLst>
              </a:tr>
              <a:tr h="3819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Transport line large bore quads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 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150×10 mm</a:t>
                      </a:r>
                      <a:r>
                        <a:rPr lang="en-US" sz="900" baseline="30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warm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Located upstream of septum, 10s h&amp;v sizes: 18.5&amp;6.1 mm, max. beam separation – 55 mm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extLst>
                  <a:ext uri="{0D108BD9-81ED-4DB2-BD59-A6C34878D82A}">
                    <a16:rowId xmlns:a16="http://schemas.microsoft.com/office/drawing/2014/main" val="124579782"/>
                  </a:ext>
                </a:extLst>
              </a:tr>
              <a:tr h="1861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End of Booster line quads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 mm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Ø24 mm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warm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extLst>
                  <a:ext uri="{0D108BD9-81ED-4DB2-BD59-A6C34878D82A}">
                    <a16:rowId xmlns:a16="http://schemas.microsoft.com/office/drawing/2014/main" val="3528313631"/>
                  </a:ext>
                </a:extLst>
              </a:tr>
              <a:tr h="3645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 line one-plane dip. correctors 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~0.1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±10.0 mT∙m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 mm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Ø24 mm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warm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Arc 1 and straight (18), beam dump line (4), Arc 2 (33)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extLst>
                  <a:ext uri="{0D108BD9-81ED-4DB2-BD59-A6C34878D82A}">
                    <a16:rowId xmlns:a16="http://schemas.microsoft.com/office/drawing/2014/main" val="597450812"/>
                  </a:ext>
                </a:extLst>
              </a:tr>
              <a:tr h="1861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Transport line dipoles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2.45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0.7 T∙m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 mm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Ø24 mm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warm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Arc 1 (8), Arc 2 (24), beam dump (5), B</a:t>
                      </a:r>
                      <a:r>
                        <a:rPr lang="en-US" sz="900" baseline="-25000">
                          <a:effectLst/>
                        </a:rPr>
                        <a:t>nominal</a:t>
                      </a:r>
                      <a:r>
                        <a:rPr lang="en-US" sz="900">
                          <a:effectLst/>
                        </a:rPr>
                        <a:t> = 2.4 kG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extLst>
                  <a:ext uri="{0D108BD9-81ED-4DB2-BD59-A6C34878D82A}">
                    <a16:rowId xmlns:a16="http://schemas.microsoft.com/office/drawing/2014/main" val="4093447650"/>
                  </a:ext>
                </a:extLst>
              </a:tr>
              <a:tr h="3645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End of transport line dipoles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0.52 T∙m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 mm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Ø24 mm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warm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bend in vert. plane, connected serially, B</a:t>
                      </a:r>
                      <a:r>
                        <a:rPr lang="en-US" sz="900" baseline="-25000">
                          <a:effectLst/>
                        </a:rPr>
                        <a:t>nominal</a:t>
                      </a:r>
                      <a:r>
                        <a:rPr lang="en-US" sz="900">
                          <a:effectLst/>
                        </a:rPr>
                        <a:t> = 2.47 kG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extLst>
                  <a:ext uri="{0D108BD9-81ED-4DB2-BD59-A6C34878D82A}">
                    <a16:rowId xmlns:a16="http://schemas.microsoft.com/office/drawing/2014/main" val="63586599"/>
                  </a:ext>
                </a:extLst>
              </a:tr>
              <a:tr h="1861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Fast dipole switch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 </a:t>
                      </a:r>
                      <a:r>
                        <a:rPr lang="en-US" sz="900" dirty="0" err="1">
                          <a:effectLst/>
                        </a:rPr>
                        <a:t>mT∙m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 mm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Ø24 mm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warm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Switching time ~20 </a:t>
                      </a:r>
                      <a:r>
                        <a:rPr lang="en-US" sz="900" dirty="0" err="1">
                          <a:effectLst/>
                        </a:rPr>
                        <a:t>ms</a:t>
                      </a:r>
                      <a:r>
                        <a:rPr lang="en-US" sz="900" dirty="0">
                          <a:effectLst/>
                        </a:rPr>
                        <a:t>, B=7.9 </a:t>
                      </a:r>
                      <a:r>
                        <a:rPr lang="en-US" sz="900" dirty="0" err="1">
                          <a:effectLst/>
                        </a:rPr>
                        <a:t>mT</a:t>
                      </a:r>
                      <a:r>
                        <a:rPr lang="en-US" sz="900" dirty="0">
                          <a:effectLst/>
                        </a:rPr>
                        <a:t> for 800 MeV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extLst>
                  <a:ext uri="{0D108BD9-81ED-4DB2-BD59-A6C34878D82A}">
                    <a16:rowId xmlns:a16="http://schemas.microsoft.com/office/drawing/2014/main" val="33013275"/>
                  </a:ext>
                </a:extLst>
              </a:tr>
              <a:tr h="738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3-way septum magnet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0.43 T∙m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40×140 mm</a:t>
                      </a:r>
                      <a:r>
                        <a:rPr lang="en-US" sz="900" baseline="30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Ø30 mm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0.2%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warm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Beam separation at the entrance – ±52 mm, 10s hor. size - 17 mm, septum thickness &lt;17 mm (for each of 2 septa)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B=0.139 T for 800 MeV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extLst>
                  <a:ext uri="{0D108BD9-81ED-4DB2-BD59-A6C34878D82A}">
                    <a16:rowId xmlns:a16="http://schemas.microsoft.com/office/drawing/2014/main" val="887013902"/>
                  </a:ext>
                </a:extLst>
              </a:tr>
              <a:tr h="381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Beam dump sweep magnet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0.05 T∙m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 mm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Ø24 mm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warm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Sweeping frequency – 60 Hz, sweeping radius – 5 cm, 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q = 10 </a:t>
                      </a:r>
                      <a:r>
                        <a:rPr lang="en-US" sz="900" dirty="0" err="1">
                          <a:effectLst/>
                        </a:rPr>
                        <a:t>mrad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/>
                </a:tc>
                <a:extLst>
                  <a:ext uri="{0D108BD9-81ED-4DB2-BD59-A6C34878D82A}">
                    <a16:rowId xmlns:a16="http://schemas.microsoft.com/office/drawing/2014/main" val="1652348204"/>
                  </a:ext>
                </a:extLst>
              </a:tr>
            </a:tbl>
          </a:graphicData>
        </a:graphic>
      </p:graphicFrame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8F4B2-EDDE-4FE0-ABB0-6CE12D829473}"/>
              </a:ext>
            </a:extLst>
          </p:cNvPr>
          <p:cNvSpPr txBox="1"/>
          <p:nvPr/>
        </p:nvSpPr>
        <p:spPr>
          <a:xfrm>
            <a:off x="111034" y="5377059"/>
            <a:ext cx="8658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 line magnet parameters from PDR, ED00100226</a:t>
            </a:r>
          </a:p>
          <a:p>
            <a:r>
              <a:rPr lang="en-US" dirty="0"/>
              <a:t>FRS’s and TRS’s have been written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Quadrupole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49 regular transport line quad magnets preliminary design is robust</a:t>
            </a:r>
          </a:p>
          <a:p>
            <a:pPr lvl="1"/>
            <a:r>
              <a:rPr lang="en-US" dirty="0"/>
              <a:t>6 End of Line Quad :</a:t>
            </a:r>
          </a:p>
          <a:p>
            <a:pPr lvl="2"/>
            <a:r>
              <a:rPr lang="en-US" dirty="0"/>
              <a:t>design relies on the regular quad design being capable of operating up to 150 amps</a:t>
            </a:r>
          </a:p>
          <a:p>
            <a:pPr lvl="1"/>
            <a:r>
              <a:rPr lang="en-US" dirty="0"/>
              <a:t>2 large aperture quads for the abort line:</a:t>
            </a:r>
          </a:p>
          <a:p>
            <a:pPr lvl="2"/>
            <a:r>
              <a:rPr lang="en-US" dirty="0"/>
              <a:t>Current preliminary design has larger than desired integrated field non linearity in the specified good field region</a:t>
            </a:r>
          </a:p>
          <a:p>
            <a:pPr lvl="2"/>
            <a:r>
              <a:rPr lang="en-US" dirty="0"/>
              <a:t>Will need more work on pole profile</a:t>
            </a:r>
          </a:p>
          <a:p>
            <a:pPr lvl="2"/>
            <a:r>
              <a:rPr lang="en-US" dirty="0"/>
              <a:t>Maximum displacement is 57.8 mm in the focusing quad</a:t>
            </a:r>
          </a:p>
          <a:p>
            <a:pPr lvl="1"/>
            <a:r>
              <a:rPr lang="en-US" dirty="0"/>
              <a:t>Available vendors and cost:</a:t>
            </a:r>
          </a:p>
          <a:p>
            <a:pPr lvl="2"/>
            <a:r>
              <a:rPr lang="en-US" dirty="0"/>
              <a:t>Regular quads- </a:t>
            </a:r>
            <a:r>
              <a:rPr lang="en-US" dirty="0" err="1"/>
              <a:t>RadiaBeam</a:t>
            </a:r>
            <a:r>
              <a:rPr lang="en-US" dirty="0"/>
              <a:t>: $870,000; Milhous: $922,000</a:t>
            </a:r>
          </a:p>
          <a:p>
            <a:pPr lvl="2"/>
            <a:r>
              <a:rPr lang="en-US" dirty="0"/>
              <a:t>EOL Quads- Milhous: $160,000</a:t>
            </a:r>
          </a:p>
          <a:p>
            <a:pPr lvl="2"/>
            <a:r>
              <a:rPr lang="en-US" dirty="0"/>
              <a:t>Large Aperture quads- Milhous:$74,000</a:t>
            </a:r>
          </a:p>
          <a:p>
            <a:pPr lvl="2"/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6927F-A456-48B9-954A-0FE294DAE660}"/>
              </a:ext>
            </a:extLst>
          </p:cNvPr>
          <p:cNvSpPr txBox="1"/>
          <p:nvPr/>
        </p:nvSpPr>
        <p:spPr>
          <a:xfrm>
            <a:off x="1476103" y="5240353"/>
            <a:ext cx="619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17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Magnet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9846"/>
            <a:ext cx="8672513" cy="4987867"/>
          </a:xfrm>
        </p:spPr>
        <p:txBody>
          <a:bodyPr/>
          <a:lstStyle/>
          <a:p>
            <a:pPr lvl="1"/>
            <a:r>
              <a:rPr lang="en-US" dirty="0"/>
              <a:t>There are three different specialty magnets:</a:t>
            </a:r>
          </a:p>
          <a:p>
            <a:pPr lvl="2"/>
            <a:r>
              <a:rPr lang="en-US" dirty="0"/>
              <a:t>3 way septum for switching between the abort line and Booster line</a:t>
            </a:r>
          </a:p>
          <a:p>
            <a:pPr lvl="2"/>
            <a:r>
              <a:rPr lang="en-US" dirty="0"/>
              <a:t>Fast switch magnet for moving beam between  the apertures of the septum magnet</a:t>
            </a:r>
          </a:p>
          <a:p>
            <a:pPr lvl="2"/>
            <a:r>
              <a:rPr lang="en-US" dirty="0"/>
              <a:t>Beam sweep magnets to rotate beam on the dump face</a:t>
            </a:r>
          </a:p>
          <a:p>
            <a:pPr lvl="1"/>
            <a:r>
              <a:rPr lang="en-US" dirty="0"/>
              <a:t>3 Way Septum magnetic design by Vladimir </a:t>
            </a:r>
            <a:r>
              <a:rPr lang="en-US" dirty="0" err="1"/>
              <a:t>Kashikhin</a:t>
            </a:r>
            <a:r>
              <a:rPr lang="en-US" dirty="0"/>
              <a:t> and mechanical design by Alexander Makarov</a:t>
            </a:r>
          </a:p>
          <a:p>
            <a:pPr lvl="1"/>
            <a:r>
              <a:rPr lang="en-US" dirty="0"/>
              <a:t>3 Way Septum Specifications:</a:t>
            </a:r>
          </a:p>
          <a:p>
            <a:pPr lvl="2"/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6927F-A456-48B9-954A-0FE294DAE660}"/>
              </a:ext>
            </a:extLst>
          </p:cNvPr>
          <p:cNvSpPr txBox="1"/>
          <p:nvPr/>
        </p:nvSpPr>
        <p:spPr>
          <a:xfrm>
            <a:off x="1476103" y="5240353"/>
            <a:ext cx="619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758C78-95B0-48C8-AC4A-69C218B55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6674"/>
              </p:ext>
            </p:extLst>
          </p:nvPr>
        </p:nvGraphicFramePr>
        <p:xfrm>
          <a:off x="939566" y="3701924"/>
          <a:ext cx="6391094" cy="2547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5547">
                  <a:extLst>
                    <a:ext uri="{9D8B030D-6E8A-4147-A177-3AD203B41FA5}">
                      <a16:colId xmlns:a16="http://schemas.microsoft.com/office/drawing/2014/main" val="3056040579"/>
                    </a:ext>
                  </a:extLst>
                </a:gridCol>
                <a:gridCol w="3195547">
                  <a:extLst>
                    <a:ext uri="{9D8B030D-6E8A-4147-A177-3AD203B41FA5}">
                      <a16:colId xmlns:a16="http://schemas.microsoft.com/office/drawing/2014/main" val="495718554"/>
                    </a:ext>
                  </a:extLst>
                </a:gridCol>
              </a:tblGrid>
              <a:tr h="2316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Effective Length (m)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886799"/>
                  </a:ext>
                </a:extLst>
              </a:tr>
              <a:tr h="2316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Field Integral (T-m)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1977669"/>
                  </a:ext>
                </a:extLst>
              </a:tr>
              <a:tr h="2316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Nominal field (T)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.139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0797576"/>
                  </a:ext>
                </a:extLst>
              </a:tr>
              <a:tr h="2316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Maximum current (A)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8929904"/>
                  </a:ext>
                </a:extLst>
              </a:tr>
              <a:tr h="2316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Aperture (field-free region) (mm)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465937"/>
                  </a:ext>
                </a:extLst>
              </a:tr>
              <a:tr h="2316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Good field region (mm)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9871426"/>
                  </a:ext>
                </a:extLst>
              </a:tr>
              <a:tr h="2316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Septum Thickness (mm)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&lt;17 mm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9282173"/>
                  </a:ext>
                </a:extLst>
              </a:tr>
              <a:tr h="2316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Maximum allowed field in field free region (T)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1e-5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3890651"/>
                  </a:ext>
                </a:extLst>
              </a:tr>
              <a:tr h="2316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Field uniformity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3747389"/>
                  </a:ext>
                </a:extLst>
              </a:tr>
              <a:tr h="2316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Maximum ramp rate (A/sec)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192162"/>
                  </a:ext>
                </a:extLst>
              </a:tr>
              <a:tr h="2316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uniformity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3018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582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Way Septum Magnet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72449"/>
            <a:ext cx="8672513" cy="4987867"/>
          </a:xfrm>
        </p:spPr>
        <p:txBody>
          <a:bodyPr/>
          <a:lstStyle/>
          <a:p>
            <a:pPr lvl="1"/>
            <a:r>
              <a:rPr lang="en-US" dirty="0"/>
              <a:t>3 Way Septum Results: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6927F-A456-48B9-954A-0FE294DAE660}"/>
              </a:ext>
            </a:extLst>
          </p:cNvPr>
          <p:cNvSpPr txBox="1"/>
          <p:nvPr/>
        </p:nvSpPr>
        <p:spPr>
          <a:xfrm>
            <a:off x="1476103" y="5240353"/>
            <a:ext cx="619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2C732F-D514-4B7C-9370-3DE96509F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03030"/>
              </p:ext>
            </p:extLst>
          </p:nvPr>
        </p:nvGraphicFramePr>
        <p:xfrm>
          <a:off x="1476103" y="1163455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3298508603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1775778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Integrated dipole field (T-m)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61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 effective length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Air gap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89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Center magnetic field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.165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3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 Amp-turns (Amp)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81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 conductor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9x9, hole </a:t>
                      </a:r>
                      <a:r>
                        <a:rPr lang="en-US" dirty="0" err="1"/>
                        <a:t>dia</a:t>
                      </a:r>
                      <a:r>
                        <a:rPr lang="en-US" dirty="0"/>
                        <a:t>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01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13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 current (amps)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49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dissipation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6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 Resistance (Ohms)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32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beam displacement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2883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C3AB209-93F7-4988-9CE8-791A720CACEE}"/>
              </a:ext>
            </a:extLst>
          </p:cNvPr>
          <p:cNvSpPr txBox="1"/>
          <p:nvPr/>
        </p:nvSpPr>
        <p:spPr>
          <a:xfrm>
            <a:off x="1053804" y="5288321"/>
            <a:ext cx="6528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Kick angle needed at 800 MeV is .074 rad which requires a current of  1085 amps</a:t>
            </a:r>
          </a:p>
        </p:txBody>
      </p:sp>
    </p:spTree>
    <p:extLst>
      <p:ext uri="{BB962C8B-B14F-4D97-AF65-F5344CB8AC3E}">
        <p14:creationId xmlns:p14="http://schemas.microsoft.com/office/powerpoint/2010/main" val="1869316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Way Septum Field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D23FA-A13D-475B-9DDF-286537972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4915"/>
            <a:ext cx="8999880" cy="3185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48A167-BC0A-4BE0-B603-8D7995C7FFCA}"/>
              </a:ext>
            </a:extLst>
          </p:cNvPr>
          <p:cNvSpPr txBox="1"/>
          <p:nvPr/>
        </p:nvSpPr>
        <p:spPr>
          <a:xfrm>
            <a:off x="228600" y="4421875"/>
            <a:ext cx="740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Magnetic flux lines</a:t>
            </a:r>
          </a:p>
        </p:txBody>
      </p:sp>
    </p:spTree>
    <p:extLst>
      <p:ext uri="{BB962C8B-B14F-4D97-AF65-F5344CB8AC3E}">
        <p14:creationId xmlns:p14="http://schemas.microsoft.com/office/powerpoint/2010/main" val="2051650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Way Septum Field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8A167-BC0A-4BE0-B603-8D7995C7FFCA}"/>
              </a:ext>
            </a:extLst>
          </p:cNvPr>
          <p:cNvSpPr txBox="1"/>
          <p:nvPr/>
        </p:nvSpPr>
        <p:spPr>
          <a:xfrm>
            <a:off x="270183" y="5653634"/>
            <a:ext cx="740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Fringe fields in the straight ahead line (field free)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5E372-D11A-4155-A44B-0CB081ABA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4366"/>
            <a:ext cx="8532292" cy="41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95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Way Septum Field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85554D-E6D2-4CB4-A505-5E9AD7EBB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043046"/>
            <a:ext cx="8520496" cy="4115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23565D-19CC-453E-ACF0-0C68D6A4A22A}"/>
              </a:ext>
            </a:extLst>
          </p:cNvPr>
          <p:cNvSpPr txBox="1"/>
          <p:nvPr/>
        </p:nvSpPr>
        <p:spPr>
          <a:xfrm>
            <a:off x="452437" y="5472752"/>
            <a:ext cx="766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homogeneity in the field region of the septum magnet</a:t>
            </a:r>
          </a:p>
        </p:txBody>
      </p:sp>
    </p:spTree>
    <p:extLst>
      <p:ext uri="{BB962C8B-B14F-4D97-AF65-F5344CB8AC3E}">
        <p14:creationId xmlns:p14="http://schemas.microsoft.com/office/powerpoint/2010/main" val="4225676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Way Septum Mechanical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3565D-19CC-453E-ACF0-0C68D6A4A22A}"/>
              </a:ext>
            </a:extLst>
          </p:cNvPr>
          <p:cNvSpPr txBox="1"/>
          <p:nvPr/>
        </p:nvSpPr>
        <p:spPr>
          <a:xfrm>
            <a:off x="452437" y="5669505"/>
            <a:ext cx="766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this shows two magnets; we will only install one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2516E4-8ED5-4907-9BCE-863D421C3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29" t="22674" r="55927" b="7860"/>
          <a:stretch/>
        </p:blipFill>
        <p:spPr>
          <a:xfrm>
            <a:off x="499535" y="726830"/>
            <a:ext cx="7402520" cy="49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21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81B4BB-344A-43B8-BF5B-F1AFD5A3E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7" t="23334" r="52364" b="7818"/>
          <a:stretch/>
        </p:blipFill>
        <p:spPr>
          <a:xfrm>
            <a:off x="0" y="586875"/>
            <a:ext cx="9155238" cy="522806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5EC049-66F4-42DF-B12E-9D05CC369895}"/>
              </a:ext>
            </a:extLst>
          </p:cNvPr>
          <p:cNvCxnSpPr>
            <a:cxnSpLocks/>
          </p:cNvCxnSpPr>
          <p:nvPr/>
        </p:nvCxnSpPr>
        <p:spPr>
          <a:xfrm>
            <a:off x="676275" y="1870364"/>
            <a:ext cx="0" cy="110559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E393F6-4CE8-49A1-803D-C78A77016A23}"/>
              </a:ext>
            </a:extLst>
          </p:cNvPr>
          <p:cNvCxnSpPr>
            <a:cxnSpLocks/>
          </p:cNvCxnSpPr>
          <p:nvPr/>
        </p:nvCxnSpPr>
        <p:spPr>
          <a:xfrm>
            <a:off x="4455623" y="2244436"/>
            <a:ext cx="0" cy="73152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5C9458-9E58-4F36-AD83-9C04D6E11C7A}"/>
              </a:ext>
            </a:extLst>
          </p:cNvPr>
          <p:cNvCxnSpPr>
            <a:cxnSpLocks/>
          </p:cNvCxnSpPr>
          <p:nvPr/>
        </p:nvCxnSpPr>
        <p:spPr>
          <a:xfrm>
            <a:off x="8454044" y="1870364"/>
            <a:ext cx="0" cy="185373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68FAC9-EFE5-4BA7-997C-44189BCE8EBC}"/>
              </a:ext>
            </a:extLst>
          </p:cNvPr>
          <p:cNvCxnSpPr>
            <a:cxnSpLocks/>
          </p:cNvCxnSpPr>
          <p:nvPr/>
        </p:nvCxnSpPr>
        <p:spPr>
          <a:xfrm>
            <a:off x="676275" y="2369129"/>
            <a:ext cx="3779348" cy="473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A46BC6-5CBA-4A44-987A-91A141AC9409}"/>
              </a:ext>
            </a:extLst>
          </p:cNvPr>
          <p:cNvCxnSpPr>
            <a:cxnSpLocks/>
          </p:cNvCxnSpPr>
          <p:nvPr/>
        </p:nvCxnSpPr>
        <p:spPr>
          <a:xfrm>
            <a:off x="676275" y="1945178"/>
            <a:ext cx="7777769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5BE438-785B-43C7-B731-F57552335A8E}"/>
              </a:ext>
            </a:extLst>
          </p:cNvPr>
          <p:cNvCxnSpPr>
            <a:cxnSpLocks/>
          </p:cNvCxnSpPr>
          <p:nvPr/>
        </p:nvCxnSpPr>
        <p:spPr>
          <a:xfrm flipV="1">
            <a:off x="5074790" y="3621128"/>
            <a:ext cx="0" cy="73961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83" name="Straight Arrow Connector 24582">
            <a:extLst>
              <a:ext uri="{FF2B5EF4-FFF2-40B4-BE49-F238E27FC236}">
                <a16:creationId xmlns:a16="http://schemas.microsoft.com/office/drawing/2014/main" id="{E1BBA1BE-F885-42AF-9877-88E7BDD12908}"/>
              </a:ext>
            </a:extLst>
          </p:cNvPr>
          <p:cNvCxnSpPr>
            <a:cxnSpLocks/>
          </p:cNvCxnSpPr>
          <p:nvPr/>
        </p:nvCxnSpPr>
        <p:spPr>
          <a:xfrm>
            <a:off x="6825411" y="1945178"/>
            <a:ext cx="1628633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86" name="Straight Arrow Connector 24585">
            <a:extLst>
              <a:ext uri="{FF2B5EF4-FFF2-40B4-BE49-F238E27FC236}">
                <a16:creationId xmlns:a16="http://schemas.microsoft.com/office/drawing/2014/main" id="{1627AB75-7228-4385-B632-7DEB2F2D737C}"/>
              </a:ext>
            </a:extLst>
          </p:cNvPr>
          <p:cNvCxnSpPr>
            <a:cxnSpLocks/>
          </p:cNvCxnSpPr>
          <p:nvPr/>
        </p:nvCxnSpPr>
        <p:spPr>
          <a:xfrm flipH="1">
            <a:off x="4251670" y="4281914"/>
            <a:ext cx="823120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90" name="Straight Arrow Connector 24589">
            <a:extLst>
              <a:ext uri="{FF2B5EF4-FFF2-40B4-BE49-F238E27FC236}">
                <a16:creationId xmlns:a16="http://schemas.microsoft.com/office/drawing/2014/main" id="{1A9CEA6A-7AD4-477F-ADBF-E7F9F5D1BD89}"/>
              </a:ext>
            </a:extLst>
          </p:cNvPr>
          <p:cNvCxnSpPr>
            <a:cxnSpLocks/>
          </p:cNvCxnSpPr>
          <p:nvPr/>
        </p:nvCxnSpPr>
        <p:spPr>
          <a:xfrm>
            <a:off x="676274" y="2369129"/>
            <a:ext cx="3779349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94" name="Straight Arrow Connector 24593">
            <a:extLst>
              <a:ext uri="{FF2B5EF4-FFF2-40B4-BE49-F238E27FC236}">
                <a16:creationId xmlns:a16="http://schemas.microsoft.com/office/drawing/2014/main" id="{337B8616-2B91-4E66-A75A-AF8DC54B86EF}"/>
              </a:ext>
            </a:extLst>
          </p:cNvPr>
          <p:cNvCxnSpPr>
            <a:cxnSpLocks/>
          </p:cNvCxnSpPr>
          <p:nvPr/>
        </p:nvCxnSpPr>
        <p:spPr>
          <a:xfrm flipH="1">
            <a:off x="676274" y="2369127"/>
            <a:ext cx="1793188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98" name="Straight Arrow Connector 24597">
            <a:extLst>
              <a:ext uri="{FF2B5EF4-FFF2-40B4-BE49-F238E27FC236}">
                <a16:creationId xmlns:a16="http://schemas.microsoft.com/office/drawing/2014/main" id="{3778ABEC-7EE4-41CB-BA6D-9A54EAE1D10A}"/>
              </a:ext>
            </a:extLst>
          </p:cNvPr>
          <p:cNvCxnSpPr>
            <a:cxnSpLocks/>
          </p:cNvCxnSpPr>
          <p:nvPr/>
        </p:nvCxnSpPr>
        <p:spPr>
          <a:xfrm flipH="1">
            <a:off x="676274" y="1945178"/>
            <a:ext cx="1216592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03" name="Straight Connector 24602">
            <a:extLst>
              <a:ext uri="{FF2B5EF4-FFF2-40B4-BE49-F238E27FC236}">
                <a16:creationId xmlns:a16="http://schemas.microsoft.com/office/drawing/2014/main" id="{23DC544A-5EFC-4BD1-A405-634192C5AF58}"/>
              </a:ext>
            </a:extLst>
          </p:cNvPr>
          <p:cNvCxnSpPr>
            <a:cxnSpLocks/>
          </p:cNvCxnSpPr>
          <p:nvPr/>
        </p:nvCxnSpPr>
        <p:spPr>
          <a:xfrm>
            <a:off x="920706" y="3863380"/>
            <a:ext cx="0" cy="52574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05" name="Straight Arrow Connector 24604">
            <a:extLst>
              <a:ext uri="{FF2B5EF4-FFF2-40B4-BE49-F238E27FC236}">
                <a16:creationId xmlns:a16="http://schemas.microsoft.com/office/drawing/2014/main" id="{B09DD836-2276-436B-8776-29B5EF6A6EA6}"/>
              </a:ext>
            </a:extLst>
          </p:cNvPr>
          <p:cNvCxnSpPr>
            <a:cxnSpLocks/>
          </p:cNvCxnSpPr>
          <p:nvPr/>
        </p:nvCxnSpPr>
        <p:spPr>
          <a:xfrm>
            <a:off x="2357045" y="4276617"/>
            <a:ext cx="1894624" cy="529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07" name="Straight Connector 24606">
            <a:extLst>
              <a:ext uri="{FF2B5EF4-FFF2-40B4-BE49-F238E27FC236}">
                <a16:creationId xmlns:a16="http://schemas.microsoft.com/office/drawing/2014/main" id="{318FC123-5E26-4353-A4AE-26D4D5003B14}"/>
              </a:ext>
            </a:extLst>
          </p:cNvPr>
          <p:cNvCxnSpPr>
            <a:cxnSpLocks/>
          </p:cNvCxnSpPr>
          <p:nvPr/>
        </p:nvCxnSpPr>
        <p:spPr>
          <a:xfrm>
            <a:off x="4251669" y="3863380"/>
            <a:ext cx="0" cy="52574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25" name="Straight Arrow Connector 24624">
            <a:extLst>
              <a:ext uri="{FF2B5EF4-FFF2-40B4-BE49-F238E27FC236}">
                <a16:creationId xmlns:a16="http://schemas.microsoft.com/office/drawing/2014/main" id="{F0494733-E4E3-4F03-9808-47E8C669ED1C}"/>
              </a:ext>
            </a:extLst>
          </p:cNvPr>
          <p:cNvCxnSpPr>
            <a:cxnSpLocks/>
          </p:cNvCxnSpPr>
          <p:nvPr/>
        </p:nvCxnSpPr>
        <p:spPr>
          <a:xfrm>
            <a:off x="4642814" y="4281914"/>
            <a:ext cx="431976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28" name="TextBox 24627">
            <a:extLst>
              <a:ext uri="{FF2B5EF4-FFF2-40B4-BE49-F238E27FC236}">
                <a16:creationId xmlns:a16="http://schemas.microsoft.com/office/drawing/2014/main" id="{D3C9120B-224B-4CD9-8EDB-819E78CEC560}"/>
              </a:ext>
            </a:extLst>
          </p:cNvPr>
          <p:cNvSpPr txBox="1"/>
          <p:nvPr/>
        </p:nvSpPr>
        <p:spPr>
          <a:xfrm>
            <a:off x="4390667" y="4126250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335</a:t>
            </a:r>
          </a:p>
        </p:txBody>
      </p:sp>
      <p:cxnSp>
        <p:nvCxnSpPr>
          <p:cNvPr id="24630" name="Straight Arrow Connector 24629">
            <a:extLst>
              <a:ext uri="{FF2B5EF4-FFF2-40B4-BE49-F238E27FC236}">
                <a16:creationId xmlns:a16="http://schemas.microsoft.com/office/drawing/2014/main" id="{4C73A437-13B7-4A18-9562-BB1F4DC00D1F}"/>
              </a:ext>
            </a:extLst>
          </p:cNvPr>
          <p:cNvCxnSpPr>
            <a:cxnSpLocks/>
          </p:cNvCxnSpPr>
          <p:nvPr/>
        </p:nvCxnSpPr>
        <p:spPr>
          <a:xfrm flipH="1">
            <a:off x="920706" y="4276619"/>
            <a:ext cx="1436339" cy="529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01" name="TextBox 24600">
            <a:extLst>
              <a:ext uri="{FF2B5EF4-FFF2-40B4-BE49-F238E27FC236}">
                <a16:creationId xmlns:a16="http://schemas.microsoft.com/office/drawing/2014/main" id="{C95AE779-D727-4900-94F7-962203EA6512}"/>
              </a:ext>
            </a:extLst>
          </p:cNvPr>
          <p:cNvSpPr txBox="1"/>
          <p:nvPr/>
        </p:nvSpPr>
        <p:spPr>
          <a:xfrm>
            <a:off x="2100171" y="4122728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1300</a:t>
            </a:r>
          </a:p>
        </p:txBody>
      </p:sp>
      <p:sp>
        <p:nvSpPr>
          <p:cNvPr id="24634" name="TextBox 24633">
            <a:extLst>
              <a:ext uri="{FF2B5EF4-FFF2-40B4-BE49-F238E27FC236}">
                <a16:creationId xmlns:a16="http://schemas.microsoft.com/office/drawing/2014/main" id="{B56C06AF-48A5-47F1-A9E9-0653D6E066BF}"/>
              </a:ext>
            </a:extLst>
          </p:cNvPr>
          <p:cNvSpPr txBox="1"/>
          <p:nvPr/>
        </p:nvSpPr>
        <p:spPr>
          <a:xfrm>
            <a:off x="2184882" y="2202632"/>
            <a:ext cx="6527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1485</a:t>
            </a:r>
          </a:p>
        </p:txBody>
      </p:sp>
      <p:sp>
        <p:nvSpPr>
          <p:cNvPr id="24636" name="TextBox 24635">
            <a:extLst>
              <a:ext uri="{FF2B5EF4-FFF2-40B4-BE49-F238E27FC236}">
                <a16:creationId xmlns:a16="http://schemas.microsoft.com/office/drawing/2014/main" id="{11D79296-58A4-4195-BC90-DBF731D47612}"/>
              </a:ext>
            </a:extLst>
          </p:cNvPr>
          <p:cNvSpPr txBox="1"/>
          <p:nvPr/>
        </p:nvSpPr>
        <p:spPr>
          <a:xfrm>
            <a:off x="4173457" y="1752785"/>
            <a:ext cx="6527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3050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109DB-A465-4E56-9D51-18488FE7B123}"/>
              </a:ext>
            </a:extLst>
          </p:cNvPr>
          <p:cNvSpPr txBox="1"/>
          <p:nvPr/>
        </p:nvSpPr>
        <p:spPr>
          <a:xfrm>
            <a:off x="228600" y="101600"/>
            <a:ext cx="843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Way Septum Mechanical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4E3CB5-CBED-45F1-9C7E-CD57C7FF7ECF}"/>
              </a:ext>
            </a:extLst>
          </p:cNvPr>
          <p:cNvSpPr txBox="1"/>
          <p:nvPr/>
        </p:nvSpPr>
        <p:spPr>
          <a:xfrm>
            <a:off x="0" y="5808478"/>
            <a:ext cx="8666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would use two magnets to occupy the 2.6 m effective length. By aligning the second magnet at an angle of 2 degrees from the first we avoid the need for </a:t>
            </a:r>
            <a:r>
              <a:rPr lang="en-US" sz="1600" dirty="0" err="1"/>
              <a:t>sagitta</a:t>
            </a:r>
            <a:r>
              <a:rPr lang="en-US" sz="1600" dirty="0"/>
              <a:t> or excessive aperture.</a:t>
            </a:r>
          </a:p>
        </p:txBody>
      </p:sp>
    </p:spTree>
    <p:extLst>
      <p:ext uri="{BB962C8B-B14F-4D97-AF65-F5344CB8AC3E}">
        <p14:creationId xmlns:p14="http://schemas.microsoft.com/office/powerpoint/2010/main" val="2413737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29A4-565D-4B81-BFEC-2FF68BDC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Dipole Switch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D2ED-8E52-4318-84FC-7AA19305F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Beam tube aperture = 46 mm</a:t>
            </a:r>
          </a:p>
          <a:p>
            <a:pPr lvl="1"/>
            <a:r>
              <a:rPr lang="en-US" dirty="0"/>
              <a:t>Nominal Bend angle = .0035 rad</a:t>
            </a:r>
          </a:p>
          <a:p>
            <a:pPr lvl="1"/>
            <a:r>
              <a:rPr lang="en-US" dirty="0"/>
              <a:t>Effective Length = 2 m</a:t>
            </a:r>
          </a:p>
          <a:p>
            <a:pPr lvl="1"/>
            <a:r>
              <a:rPr lang="en-US" dirty="0"/>
              <a:t>Max Field integral = .02 T-m</a:t>
            </a:r>
          </a:p>
          <a:p>
            <a:pPr lvl="1"/>
            <a:r>
              <a:rPr lang="en-US" dirty="0"/>
              <a:t>Rise time = 20 micro sec</a:t>
            </a:r>
          </a:p>
          <a:p>
            <a:pPr lvl="1"/>
            <a:r>
              <a:rPr lang="en-US" dirty="0"/>
              <a:t>Flattop = 550 micro sec max</a:t>
            </a:r>
          </a:p>
          <a:p>
            <a:pPr lvl="1"/>
            <a:r>
              <a:rPr lang="en-US" dirty="0"/>
              <a:t>Fall time  can be many </a:t>
            </a:r>
            <a:r>
              <a:rPr lang="en-US" dirty="0" err="1"/>
              <a:t>milli</a:t>
            </a:r>
            <a:r>
              <a:rPr lang="en-US" dirty="0"/>
              <a:t> sec</a:t>
            </a:r>
          </a:p>
          <a:p>
            <a:pPr lvl="1"/>
            <a:r>
              <a:rPr lang="en-US" dirty="0"/>
              <a:t>Rep rate = 20 Hz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CA474-A8D8-4C73-A510-A7C0582E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12/12/2019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6A975-0E7A-4992-8CE6-62CA3500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2BDF2-3A7E-433D-896F-237B49D3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397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29A4-565D-4B81-BFEC-2FF68BDC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Dipole Switch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D2ED-8E52-4318-84FC-7AA19305F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currently are planning to use a refurbished </a:t>
            </a:r>
            <a:r>
              <a:rPr lang="en-US" dirty="0" err="1"/>
              <a:t>Tevatron</a:t>
            </a:r>
            <a:r>
              <a:rPr lang="en-US" dirty="0"/>
              <a:t> A0 Abort Kicker:</a:t>
            </a:r>
          </a:p>
          <a:p>
            <a:pPr lvl="1"/>
            <a:r>
              <a:rPr lang="en-US" dirty="0"/>
              <a:t>Physical Length = 2.23 m</a:t>
            </a:r>
          </a:p>
          <a:p>
            <a:pPr lvl="1"/>
            <a:r>
              <a:rPr lang="en-US" dirty="0"/>
              <a:t>Active Length = 1.92 m</a:t>
            </a:r>
          </a:p>
          <a:p>
            <a:pPr lvl="1"/>
            <a:r>
              <a:rPr lang="en-US" dirty="0"/>
              <a:t>Magnetic field = 4.7 </a:t>
            </a:r>
            <a:r>
              <a:rPr lang="en-US" dirty="0" err="1"/>
              <a:t>kG</a:t>
            </a:r>
            <a:r>
              <a:rPr lang="en-US" dirty="0"/>
              <a:t> at current = 22.8 kA at 1 </a:t>
            </a:r>
            <a:r>
              <a:rPr lang="en-US" dirty="0" err="1"/>
              <a:t>TeV</a:t>
            </a:r>
            <a:endParaRPr lang="en-US" dirty="0"/>
          </a:p>
          <a:p>
            <a:pPr lvl="2"/>
            <a:r>
              <a:rPr lang="en-US" dirty="0"/>
              <a:t>We need a field integral of .017 T-m for 800 MeV so we need 409 amps</a:t>
            </a:r>
          </a:p>
          <a:p>
            <a:pPr lvl="1"/>
            <a:r>
              <a:rPr lang="en-US" dirty="0"/>
              <a:t>Magnet Inductance = 3.15 </a:t>
            </a:r>
            <a:r>
              <a:rPr lang="en-US" dirty="0" err="1"/>
              <a:t>uH</a:t>
            </a:r>
            <a:endParaRPr lang="en-US" dirty="0"/>
          </a:p>
          <a:p>
            <a:pPr lvl="1"/>
            <a:r>
              <a:rPr lang="en-US" dirty="0"/>
              <a:t>Beam tube is a ceramic tube 78.5” long and a nominal ID = 1.875”= 47.6 mm</a:t>
            </a:r>
          </a:p>
          <a:p>
            <a:pPr lvl="1"/>
            <a:r>
              <a:rPr lang="en-US" dirty="0"/>
              <a:t>Magnet is potted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CA474-A8D8-4C73-A510-A7C0582E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12/12/2019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6A975-0E7A-4992-8CE6-62CA3500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2BDF2-3A7E-433D-896F-237B49D3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129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preliminary design was done by Miao Yu in April 2018.</a:t>
            </a:r>
          </a:p>
          <a:p>
            <a:r>
              <a:rPr lang="en-US" dirty="0"/>
              <a:t>There will be a total of 37 regular dipoles all powered in series and five abort line dipoles powered in series:</a:t>
            </a:r>
          </a:p>
          <a:p>
            <a:pPr lvl="1"/>
            <a:r>
              <a:rPr lang="en-US" dirty="0"/>
              <a:t>First magnet will need to provide a beam tube to the straight ahead dump and a beam pipe towards the Booster</a:t>
            </a:r>
          </a:p>
          <a:p>
            <a:pPr lvl="2"/>
            <a:r>
              <a:rPr lang="en-US" dirty="0"/>
              <a:t>Requires a special wide magnet</a:t>
            </a:r>
          </a:p>
          <a:p>
            <a:r>
              <a:rPr lang="en-US" dirty="0"/>
              <a:t>There are also two shorter versions that provide a vertical dogleg for Booster Injection</a:t>
            </a:r>
          </a:p>
          <a:p>
            <a:pPr lvl="1"/>
            <a:r>
              <a:rPr lang="en-US" dirty="0"/>
              <a:t>They are each individually powered</a:t>
            </a:r>
          </a:p>
          <a:p>
            <a:r>
              <a:rPr lang="en-US" dirty="0"/>
              <a:t>Maximum field is .277 T for 1 GeV (.239 T for 800 MeV); this limit is to prevent excessive losses due to stripping</a:t>
            </a:r>
          </a:p>
          <a:p>
            <a:pPr lvl="1"/>
            <a:r>
              <a:rPr lang="en-US" dirty="0"/>
              <a:t>800 MeV design field - .228 T</a:t>
            </a:r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C2FC-E72B-4EA2-BC7F-70C36B08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Dipole Switch Cross Section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076255-A3E7-4618-BB95-A96C89E3E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450" y="935037"/>
            <a:ext cx="6469561" cy="49879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52BD5-9191-4F2C-8E03-62E06730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12/12/2019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991B8-2B0F-4BA2-A6C0-718AE3A1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F8A9A-525D-4380-BA31-D4EFD688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540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29A4-565D-4B81-BFEC-2FF68BDC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Sweep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D2ED-8E52-4318-84FC-7AA19305F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Beam tube aperture = 46 mm</a:t>
            </a:r>
          </a:p>
          <a:p>
            <a:pPr lvl="1"/>
            <a:r>
              <a:rPr lang="en-US" dirty="0"/>
              <a:t>Maximum Bend angle = .01555 rad</a:t>
            </a:r>
          </a:p>
          <a:p>
            <a:pPr lvl="1"/>
            <a:r>
              <a:rPr lang="en-US" dirty="0"/>
              <a:t>Effective Length = .5 m</a:t>
            </a:r>
          </a:p>
          <a:p>
            <a:pPr lvl="1"/>
            <a:r>
              <a:rPr lang="en-US" dirty="0"/>
              <a:t>Nominal Field integral = .0759 T-m</a:t>
            </a:r>
          </a:p>
          <a:p>
            <a:pPr lvl="1"/>
            <a:r>
              <a:rPr lang="en-US" dirty="0"/>
              <a:t>Operating Frequency = 11 Hz</a:t>
            </a:r>
          </a:p>
          <a:p>
            <a:pPr lvl="1"/>
            <a:r>
              <a:rPr lang="en-US" dirty="0"/>
              <a:t>Magnet gap = 52 mm</a:t>
            </a:r>
          </a:p>
          <a:p>
            <a:pPr lvl="1"/>
            <a:r>
              <a:rPr lang="en-US" dirty="0"/>
              <a:t>2 magnets required; one horizontal and one vertical</a:t>
            </a:r>
          </a:p>
          <a:p>
            <a:r>
              <a:rPr lang="en-US" dirty="0"/>
              <a:t>Current plan is to use existing EDTA magnets:</a:t>
            </a:r>
          </a:p>
          <a:p>
            <a:pPr lvl="1"/>
            <a:r>
              <a:rPr lang="en-US" dirty="0"/>
              <a:t>Gap = 50.8 mm</a:t>
            </a:r>
          </a:p>
          <a:p>
            <a:pPr lvl="1"/>
            <a:r>
              <a:rPr lang="en-US" dirty="0"/>
              <a:t>Steel length = 20 inches</a:t>
            </a:r>
          </a:p>
          <a:p>
            <a:pPr lvl="1"/>
            <a:r>
              <a:rPr lang="en-US" dirty="0"/>
              <a:t>Transfer function (T-m/A) = .00276 (=&gt;need 27.5 amp PS)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CA474-A8D8-4C73-A510-A7C0582E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12/12/2019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6A975-0E7A-4992-8CE6-62CA3500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2BDF2-3A7E-433D-896F-237B49D3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862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29A4-565D-4B81-BFEC-2FF68BDC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Sweep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D2ED-8E52-4318-84FC-7AA19305F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Flange to flange length = 32 inches</a:t>
            </a:r>
          </a:p>
          <a:p>
            <a:pPr lvl="1"/>
            <a:r>
              <a:rPr lang="en-US" dirty="0"/>
              <a:t>Magnet resistance = .127 ohms</a:t>
            </a:r>
          </a:p>
          <a:p>
            <a:pPr lvl="1"/>
            <a:r>
              <a:rPr lang="en-US" dirty="0"/>
              <a:t>Beam pipe is rectangular roughly 1.5” by 2.5:</a:t>
            </a:r>
          </a:p>
          <a:p>
            <a:pPr lvl="2"/>
            <a:r>
              <a:rPr lang="en-US" dirty="0"/>
              <a:t>Simulations indicate that with the design bend angles these apertures are fine.</a:t>
            </a:r>
          </a:p>
          <a:p>
            <a:pPr lvl="1"/>
            <a:r>
              <a:rPr lang="en-US" dirty="0"/>
              <a:t>RMS current = 19.45 amps power = 48 watts</a:t>
            </a:r>
          </a:p>
          <a:p>
            <a:pPr lvl="1"/>
            <a:r>
              <a:rPr lang="en-US" dirty="0"/>
              <a:t>Issues to investigate:</a:t>
            </a:r>
          </a:p>
          <a:p>
            <a:pPr lvl="2"/>
            <a:r>
              <a:rPr lang="en-US" dirty="0"/>
              <a:t>Eddy currents</a:t>
            </a:r>
          </a:p>
          <a:p>
            <a:pPr lvl="2"/>
            <a:r>
              <a:rPr lang="en-US" dirty="0" err="1"/>
              <a:t>Hysterisis</a:t>
            </a:r>
            <a:r>
              <a:rPr lang="en-US" dirty="0"/>
              <a:t> heating of the core and </a:t>
            </a:r>
            <a:r>
              <a:rPr lang="en-US"/>
              <a:t>beam tube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CA474-A8D8-4C73-A510-A7C0582E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12/12/2019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6A975-0E7A-4992-8CE6-62CA3500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2BDF2-3A7E-433D-896F-237B49D3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4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29A4-565D-4B81-BFEC-2FF68BDC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Sweep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D2ED-8E52-4318-84FC-7AA19305F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CA474-A8D8-4C73-A510-A7C0582E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12/12/2019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6A975-0E7A-4992-8CE6-62CA3500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2BDF2-3A7E-433D-896F-237B49D3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33</a:t>
            </a:fld>
            <a:endParaRPr lang="en-US" alt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8CCB6CE-9403-43C7-BA93-65149B2075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756062"/>
              </p:ext>
            </p:extLst>
          </p:nvPr>
        </p:nvGraphicFramePr>
        <p:xfrm>
          <a:off x="242887" y="827087"/>
          <a:ext cx="45720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Worksheet" r:id="rId3" imgW="4572048" imgH="2733788" progId="Excel.Sheet.12">
                  <p:embed/>
                </p:oleObj>
              </mc:Choice>
              <mc:Fallback>
                <p:oleObj name="Worksheet" r:id="rId3" imgW="4572048" imgH="27337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887" y="827087"/>
                        <a:ext cx="45720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D55B542-B07C-42CE-92ED-E94FB93EA77C}"/>
              </a:ext>
            </a:extLst>
          </p:cNvPr>
          <p:cNvSpPr txBox="1"/>
          <p:nvPr/>
        </p:nvSpPr>
        <p:spPr>
          <a:xfrm>
            <a:off x="5273517" y="1658084"/>
            <a:ext cx="347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 Hz operation at 20 amps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4F832E1-5BF6-4919-966A-9D8DC1215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967820"/>
              </p:ext>
            </p:extLst>
          </p:nvPr>
        </p:nvGraphicFramePr>
        <p:xfrm>
          <a:off x="242887" y="3705797"/>
          <a:ext cx="629602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Worksheet" r:id="rId5" imgW="6296146" imgH="2104993" progId="Excel.Sheet.12">
                  <p:embed/>
                </p:oleObj>
              </mc:Choice>
              <mc:Fallback>
                <p:oleObj name="Worksheet" r:id="rId5" imgW="6296146" imgH="21049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887" y="3705797"/>
                        <a:ext cx="6296025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898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29A4-565D-4B81-BFEC-2FF68BDC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Sweep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D2ED-8E52-4318-84FC-7AA19305F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37" y="1555111"/>
            <a:ext cx="6695180" cy="3020940"/>
          </a:xfrm>
        </p:spPr>
        <p:txBody>
          <a:bodyPr/>
          <a:lstStyle/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CA474-A8D8-4C73-A510-A7C0582E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12/12/2019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6A975-0E7A-4992-8CE6-62CA3500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2BDF2-3A7E-433D-896F-237B49D3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DAF30B9C-9E4E-46A0-B40A-F19C98EB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" y="893064"/>
            <a:ext cx="7059168" cy="47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41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29A4-565D-4B81-BFEC-2FF68BDC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QC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D2ED-8E52-4318-84FC-7AA19305F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all magnets will be fabricated by an outside vendor, all magnets will be </a:t>
            </a:r>
            <a:r>
              <a:rPr lang="en-US" dirty="0" err="1"/>
              <a:t>QC’ed</a:t>
            </a:r>
            <a:r>
              <a:rPr lang="en-US" dirty="0"/>
              <a:t> and magnetically tested by FNAL AP-STD division</a:t>
            </a:r>
          </a:p>
          <a:p>
            <a:pPr lvl="1"/>
            <a:r>
              <a:rPr lang="en-US" dirty="0"/>
              <a:t>Travelers for each magnet will reside in Vector</a:t>
            </a:r>
          </a:p>
          <a:p>
            <a:r>
              <a:rPr lang="en-US" dirty="0"/>
              <a:t>All magnets will have appropriate provisions for rigging and for safe mounting to stands</a:t>
            </a:r>
          </a:p>
          <a:p>
            <a:pPr lvl="1"/>
            <a:r>
              <a:rPr lang="en-US" dirty="0"/>
              <a:t>There will be discussions between the vendor, magnet designer, installation and mechanical engineers</a:t>
            </a:r>
          </a:p>
          <a:p>
            <a:r>
              <a:rPr lang="en-US" dirty="0"/>
              <a:t>All FNAL ES&amp;H requirements will be meet</a:t>
            </a:r>
          </a:p>
          <a:p>
            <a:pPr lvl="1"/>
            <a:r>
              <a:rPr lang="en-US" dirty="0"/>
              <a:t>Electrical grounding and NEC codes</a:t>
            </a:r>
          </a:p>
          <a:p>
            <a:pPr lvl="1"/>
            <a:r>
              <a:rPr lang="en-US" dirty="0"/>
              <a:t>Piping systems</a:t>
            </a:r>
          </a:p>
          <a:p>
            <a:r>
              <a:rPr lang="en-US" dirty="0"/>
              <a:t>Where possible, power connections will be covered to prevent inadvertent contact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CA474-A8D8-4C73-A510-A7C0582E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12/12/2019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6A975-0E7A-4992-8CE6-62CA3500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Bruce Hanna | BTL Magnets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2BDF2-3A7E-433D-896F-237B49D3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58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design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specifications:</a:t>
            </a:r>
          </a:p>
          <a:p>
            <a:pPr lvl="1"/>
            <a:r>
              <a:rPr lang="en-US" dirty="0"/>
              <a:t>Maximum Bending radius = 20.431 m</a:t>
            </a:r>
          </a:p>
          <a:p>
            <a:pPr lvl="1"/>
            <a:r>
              <a:rPr lang="en-US" dirty="0"/>
              <a:t>Effective length = 2.45 m</a:t>
            </a:r>
          </a:p>
          <a:p>
            <a:pPr lvl="1"/>
            <a:r>
              <a:rPr lang="en-US" dirty="0"/>
              <a:t>Maximum field integral = .71 T-m</a:t>
            </a:r>
          </a:p>
          <a:p>
            <a:pPr lvl="1"/>
            <a:r>
              <a:rPr lang="en-US" dirty="0"/>
              <a:t>Magnet gap = 52 mm, beam pipe aperture = 46 mm</a:t>
            </a:r>
          </a:p>
          <a:p>
            <a:pPr lvl="1"/>
            <a:r>
              <a:rPr lang="en-US" dirty="0"/>
              <a:t>Need to be able to ramp </a:t>
            </a:r>
            <a:r>
              <a:rPr lang="en-US" dirty="0">
                <a:sym typeface="Wingdings" panose="05000000000000000000" pitchFamily="2" charset="2"/>
              </a:rPr>
              <a:t> laminated magnet (</a:t>
            </a:r>
            <a:r>
              <a:rPr lang="en-US" dirty="0" err="1">
                <a:sym typeface="Wingdings" panose="05000000000000000000" pitchFamily="2" charset="2"/>
              </a:rPr>
              <a:t>dI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dt</a:t>
            </a:r>
            <a:r>
              <a:rPr lang="en-US" dirty="0">
                <a:sym typeface="Wingdings" panose="05000000000000000000" pitchFamily="2" charset="2"/>
              </a:rPr>
              <a:t> = 10 A.s)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0-500 amps in 50 sec means a time constant of 10 sec so laminations about 2” thick would work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Beam displacement in a dipole is 147 mm;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Magnet with a </a:t>
            </a:r>
            <a:r>
              <a:rPr lang="en-US" dirty="0" err="1">
                <a:sym typeface="Wingdings" panose="05000000000000000000" pitchFamily="2" charset="2"/>
              </a:rPr>
              <a:t>sagitta</a:t>
            </a:r>
            <a:r>
              <a:rPr lang="en-US" dirty="0">
                <a:sym typeface="Wingdings" panose="05000000000000000000" pitchFamily="2" charset="2"/>
              </a:rPr>
              <a:t> of 36.9 mm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Magnet with wide enough pole tips and wide beam pipe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Requires a larger good field region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Good field region= 24 mm diameter centered on the beam trajectory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8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design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specifications (</a:t>
            </a:r>
            <a:r>
              <a:rPr lang="en-US" dirty="0" err="1"/>
              <a:t>cont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Field uniformity (dB/B) = .02 %</a:t>
            </a:r>
          </a:p>
          <a:p>
            <a:pPr lvl="1"/>
            <a:r>
              <a:rPr lang="en-US" dirty="0"/>
              <a:t>Water Flow velocity between 5 and 10 feet/sec</a:t>
            </a:r>
          </a:p>
          <a:p>
            <a:pPr lvl="2"/>
            <a:r>
              <a:rPr lang="en-US" dirty="0"/>
              <a:t>This design has 7.7 ft/s flow with a 5 mm diameter water passage</a:t>
            </a:r>
          </a:p>
          <a:p>
            <a:pPr lvl="2"/>
            <a:r>
              <a:rPr lang="en-US" dirty="0"/>
              <a:t>PIP-II working LCW pressure = 100 </a:t>
            </a:r>
            <a:r>
              <a:rPr lang="en-US" dirty="0" err="1"/>
              <a:t>psid</a:t>
            </a:r>
            <a:endParaRPr lang="en-US" dirty="0"/>
          </a:p>
          <a:p>
            <a:r>
              <a:rPr lang="en-US" dirty="0"/>
              <a:t>Using the PD:</a:t>
            </a:r>
          </a:p>
          <a:p>
            <a:pPr lvl="1"/>
            <a:r>
              <a:rPr lang="en-US" dirty="0"/>
              <a:t>Optics gives a nominal bend angle of .1146 rad</a:t>
            </a:r>
          </a:p>
          <a:p>
            <a:pPr lvl="1"/>
            <a:r>
              <a:rPr lang="en-US" dirty="0"/>
              <a:t>Field integral at 800 MeV = .559 T-m</a:t>
            </a:r>
          </a:p>
          <a:p>
            <a:pPr lvl="1"/>
            <a:r>
              <a:rPr lang="en-US" dirty="0"/>
              <a:t>For an effective length = 2.45 m then B=.228 T</a:t>
            </a:r>
          </a:p>
          <a:p>
            <a:pPr lvl="1"/>
            <a:r>
              <a:rPr lang="en-US" dirty="0"/>
              <a:t>Needs a current of 393 amps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6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the First Dipole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EC290-54A8-425B-B335-EDDF23265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17371" y="-764124"/>
            <a:ext cx="363615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A314B4-5F00-4E09-80B1-7FA4883F549F}"/>
              </a:ext>
            </a:extLst>
          </p:cNvPr>
          <p:cNvSpPr txBox="1"/>
          <p:nvPr/>
        </p:nvSpPr>
        <p:spPr>
          <a:xfrm>
            <a:off x="915091" y="4067455"/>
            <a:ext cx="6943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-Should the first magnet be a wide </a:t>
            </a:r>
          </a:p>
          <a:p>
            <a:r>
              <a:rPr lang="en-US" dirty="0"/>
              <a:t>  aperture magnet</a:t>
            </a:r>
          </a:p>
          <a:p>
            <a:r>
              <a:rPr lang="en-US" dirty="0"/>
              <a:t>            would need pole tips of 165 mm</a:t>
            </a:r>
          </a:p>
          <a:p>
            <a:r>
              <a:rPr lang="en-US" dirty="0"/>
              <a:t>-One wide beam pipe or 2 beam pipes</a:t>
            </a:r>
          </a:p>
          <a:p>
            <a:r>
              <a:rPr lang="en-US" dirty="0"/>
              <a:t>-Second dipole is unaffected</a:t>
            </a:r>
          </a:p>
        </p:txBody>
      </p:sp>
    </p:spTree>
    <p:extLst>
      <p:ext uri="{BB962C8B-B14F-4D97-AF65-F5344CB8AC3E}">
        <p14:creationId xmlns:p14="http://schemas.microsoft.com/office/powerpoint/2010/main" val="429211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design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4F42B-9846-4847-8FF2-6F9EFA160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098"/>
            <a:ext cx="9144000" cy="4046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F83589-85FA-443E-BF57-F136AD45B2B0}"/>
              </a:ext>
            </a:extLst>
          </p:cNvPr>
          <p:cNvSpPr txBox="1"/>
          <p:nvPr/>
        </p:nvSpPr>
        <p:spPr>
          <a:xfrm>
            <a:off x="228600" y="5058166"/>
            <a:ext cx="8392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Total of 24 turns. </a:t>
            </a:r>
          </a:p>
          <a:p>
            <a:r>
              <a:rPr lang="en-US" sz="2200" dirty="0"/>
              <a:t>Coil  resistance is .026 ohms</a:t>
            </a:r>
          </a:p>
          <a:p>
            <a:r>
              <a:rPr lang="en-US" sz="2200" dirty="0"/>
              <a:t>Calculated water parameters(60 psi): velocity=7.7 ft/s, flow= .13 cfm</a:t>
            </a:r>
          </a:p>
        </p:txBody>
      </p:sp>
    </p:spTree>
    <p:extLst>
      <p:ext uri="{BB962C8B-B14F-4D97-AF65-F5344CB8AC3E}">
        <p14:creationId xmlns:p14="http://schemas.microsoft.com/office/powerpoint/2010/main" val="401143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design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F9351-488B-4E6F-BFBF-B60B6C6E4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148"/>
            <a:ext cx="9144000" cy="500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1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3D4-4BDC-4A1D-95A6-24B29473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design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B5F-F463-4245-B1D5-7793C447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12/12/2019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Bruce Hanna | BTL Magnets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13E32-CB8F-4D0F-8432-40ED1760C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647"/>
            <a:ext cx="9144000" cy="466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4014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29867</TotalTime>
  <Words>2296</Words>
  <Application>Microsoft Office PowerPoint</Application>
  <PresentationFormat>On-screen Show (4:3)</PresentationFormat>
  <Paragraphs>500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MS PGothic</vt:lpstr>
      <vt:lpstr>MS PGothic</vt:lpstr>
      <vt:lpstr>Arial</vt:lpstr>
      <vt:lpstr>Calibri</vt:lpstr>
      <vt:lpstr>Geneva</vt:lpstr>
      <vt:lpstr>Helvetica</vt:lpstr>
      <vt:lpstr>Times New Roman</vt:lpstr>
      <vt:lpstr>Wingdings</vt:lpstr>
      <vt:lpstr>FNAL_TemplateMac_060514</vt:lpstr>
      <vt:lpstr>Fermilab: Footer Only</vt:lpstr>
      <vt:lpstr>Worksheet</vt:lpstr>
      <vt:lpstr>Microsoft Excel Worksheet</vt:lpstr>
      <vt:lpstr>BTL Magnets</vt:lpstr>
      <vt:lpstr>Magnet Design parameters</vt:lpstr>
      <vt:lpstr>Dipole design</vt:lpstr>
      <vt:lpstr>Dipole design (cont)</vt:lpstr>
      <vt:lpstr>Dipole design (cont)</vt:lpstr>
      <vt:lpstr>Issues with the First Dipole </vt:lpstr>
      <vt:lpstr>Dipole design (cont)</vt:lpstr>
      <vt:lpstr>Dipole design (cont)</vt:lpstr>
      <vt:lpstr>Dipole design (cont)</vt:lpstr>
      <vt:lpstr>Dipole Summary</vt:lpstr>
      <vt:lpstr>Quadrupole design </vt:lpstr>
      <vt:lpstr>Quadrupole design parameters from Preliminary design by V Kashikhin </vt:lpstr>
      <vt:lpstr>Quadrupole design parameters</vt:lpstr>
      <vt:lpstr>100 amp Quadrupole Coil Design</vt:lpstr>
      <vt:lpstr>100 amp Quadrupole Field</vt:lpstr>
      <vt:lpstr>Large Aperture Quadrupole design parameters </vt:lpstr>
      <vt:lpstr>Large Aperture Quadrupole Coil Design</vt:lpstr>
      <vt:lpstr>Large Aperture Quadrupole Beam Pipe</vt:lpstr>
      <vt:lpstr>Large Aperture Quadrupole Field</vt:lpstr>
      <vt:lpstr>Quadrupole Summary</vt:lpstr>
      <vt:lpstr>Specialty Magnet design </vt:lpstr>
      <vt:lpstr>3 Way Septum Magnet design </vt:lpstr>
      <vt:lpstr>3 Way Septum Field Calculations</vt:lpstr>
      <vt:lpstr>3 Way Septum Field Calculations</vt:lpstr>
      <vt:lpstr>3 Way Septum Field Calculations</vt:lpstr>
      <vt:lpstr>3 Way Septum Mechanical Design</vt:lpstr>
      <vt:lpstr>PowerPoint Presentation</vt:lpstr>
      <vt:lpstr>Fast Dipole Switch Magnet</vt:lpstr>
      <vt:lpstr>Fast Dipole Switch Magnet</vt:lpstr>
      <vt:lpstr>Fast Dipole Switch Cross Section</vt:lpstr>
      <vt:lpstr>Beam Sweep Magnet</vt:lpstr>
      <vt:lpstr>Beam Sweep Magnet</vt:lpstr>
      <vt:lpstr>Beam Sweep Magnet</vt:lpstr>
      <vt:lpstr>Beam Sweep Magnet</vt:lpstr>
      <vt:lpstr>Safety and QC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Bruce M Hanna</dc:creator>
  <cp:lastModifiedBy>Bruce M Hanna</cp:lastModifiedBy>
  <cp:revision>80</cp:revision>
  <cp:lastPrinted>2019-12-11T18:34:13Z</cp:lastPrinted>
  <dcterms:created xsi:type="dcterms:W3CDTF">2018-11-14T23:16:41Z</dcterms:created>
  <dcterms:modified xsi:type="dcterms:W3CDTF">2019-12-11T23:01:41Z</dcterms:modified>
</cp:coreProperties>
</file>