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4125" r:id="rId5"/>
  </p:sldMasterIdLst>
  <p:notesMasterIdLst>
    <p:notesMasterId r:id="rId18"/>
  </p:notesMasterIdLst>
  <p:handoutMasterIdLst>
    <p:handoutMasterId r:id="rId19"/>
  </p:handoutMasterIdLst>
  <p:sldIdLst>
    <p:sldId id="597" r:id="rId6"/>
    <p:sldId id="598" r:id="rId7"/>
    <p:sldId id="458" r:id="rId8"/>
    <p:sldId id="341" r:id="rId9"/>
    <p:sldId id="446" r:id="rId10"/>
    <p:sldId id="1843" r:id="rId11"/>
    <p:sldId id="1844" r:id="rId12"/>
    <p:sldId id="320" r:id="rId13"/>
    <p:sldId id="1845" r:id="rId14"/>
    <p:sldId id="663" r:id="rId15"/>
    <p:sldId id="664" r:id="rId16"/>
    <p:sldId id="613" r:id="rId1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 Merminga x 35983N" initials="LMx3" lastIdx="5" clrIdx="0">
    <p:extLst>
      <p:ext uri="{19B8F6BF-5375-455C-9EA6-DF929625EA0E}">
        <p15:presenceInfo xmlns:p15="http://schemas.microsoft.com/office/powerpoint/2012/main" userId="S-1-5-21-1644491937-1202660629-839522115-70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9" autoAdjust="0"/>
    <p:restoredTop sz="94660"/>
  </p:normalViewPr>
  <p:slideViewPr>
    <p:cSldViewPr snapToGrid="0" snapToObjects="1" showGuides="1">
      <p:cViewPr varScale="1">
        <p:scale>
          <a:sx n="72" d="100"/>
          <a:sy n="72" d="100"/>
        </p:scale>
        <p:origin x="1350" y="54"/>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3" d="2"/>
        <a:sy n="3" d="2"/>
      </p:scale>
      <p:origin x="0" y="0"/>
    </p:cViewPr>
  </p:notesTextViewPr>
  <p:sorterViewPr>
    <p:cViewPr>
      <p:scale>
        <a:sx n="70" d="100"/>
        <a:sy n="7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972114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7977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12/12/2019</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b="1"/>
              <a:t>I. Kourbanis| Beam Transfer Line PDR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963177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12/12/2019</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b="1"/>
              <a:t>I. Kourbanis| Beam Transfer Line PDR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511875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12/12/2019</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b="1"/>
              <a:t>I. Kourbanis| Beam Transfer Line PDR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810939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12/12/2019</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b="1"/>
              <a:t>I. Kourbanis| Beam Transfer Line PDR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593833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12/12/2019</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b="1"/>
              <a:t>I. Kourbanis| Beam Transfer Line PDR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2930578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12/12/2019</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b="1"/>
              <a:t>I. Kourbanis| Beam Transfer Line PDR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3828637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dirty="0"/>
              <a:t>Edit Master text styles</a:t>
            </a:r>
          </a:p>
        </p:txBody>
      </p:sp>
      <p:cxnSp>
        <p:nvCxnSpPr>
          <p:cNvPr id="16" name="Straight Connector 15"/>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4" name="Picture 3">
            <a:extLst>
              <a:ext uri="{FF2B5EF4-FFF2-40B4-BE49-F238E27FC236}">
                <a16:creationId xmlns:a16="http://schemas.microsoft.com/office/drawing/2014/main" id="{E1D4385A-2640-462D-A0F9-1CDE8B819E56}"/>
              </a:ext>
            </a:extLst>
          </p:cNvPr>
          <p:cNvPicPr>
            <a:picLocks noChangeAspect="1"/>
          </p:cNvPicPr>
          <p:nvPr userDrawn="1"/>
        </p:nvPicPr>
        <p:blipFill rotWithShape="1">
          <a:blip r:embed="rId3"/>
          <a:srcRect t="9832" b="18411"/>
          <a:stretch/>
        </p:blipFill>
        <p:spPr>
          <a:xfrm>
            <a:off x="-17761" y="840137"/>
            <a:ext cx="9189720" cy="3303368"/>
          </a:xfrm>
          <a:prstGeom prst="rect">
            <a:avLst/>
          </a:prstGeom>
        </p:spPr>
      </p:pic>
    </p:spTree>
    <p:extLst>
      <p:ext uri="{BB962C8B-B14F-4D97-AF65-F5344CB8AC3E}">
        <p14:creationId xmlns:p14="http://schemas.microsoft.com/office/powerpoint/2010/main" val="81511994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12/12/2019</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I. Kourbanis| Beam Transfer Line PDR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12/12/2019</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I. Kourbanis| Beam Transfer Line PDR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12/12/2019</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I. Kourbanis| Beam Transfer Line PDR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12/12/2019</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I. Kourbanis| Beam Transfer Line PDR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12/12/2019</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I. Kourbanis| Beam Transfer Line PDR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12/12/2019</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I. Kourbanis| Beam Transfer Line PDR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normAutofit/>
          </a:bodyPr>
          <a:lstStyle>
            <a:lvl1pPr>
              <a:spcBef>
                <a:spcPts val="1200"/>
              </a:spcBef>
              <a:defRPr sz="2400">
                <a:solidFill>
                  <a:srgbClr val="404040"/>
                </a:solidFill>
              </a:defRPr>
            </a:lvl1pPr>
            <a:lvl2pPr>
              <a:spcBef>
                <a:spcPts val="200"/>
              </a:spcBef>
              <a:defRPr sz="2200">
                <a:solidFill>
                  <a:srgbClr val="404040"/>
                </a:solidFill>
              </a:defRPr>
            </a:lvl2pPr>
            <a:lvl3pPr>
              <a:spcBef>
                <a:spcPts val="0"/>
              </a:spcBef>
              <a:defRPr sz="2000">
                <a:solidFill>
                  <a:srgbClr val="404040"/>
                </a:solidFill>
              </a:defRPr>
            </a:lvl3pPr>
            <a:lvl4pPr>
              <a:spcBef>
                <a:spcPts val="0"/>
              </a:spcBef>
              <a:defRPr sz="1800">
                <a:solidFill>
                  <a:srgbClr val="404040"/>
                </a:solidFill>
              </a:defRPr>
            </a:lvl4pPr>
            <a:lvl5pPr marL="2057400" indent="-228600">
              <a:spcBef>
                <a:spcPts val="0"/>
              </a:spcBef>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0013" y="6515100"/>
            <a:ext cx="1076325" cy="241300"/>
          </a:xfrm>
        </p:spPr>
        <p:txBody>
          <a:bodyPr/>
          <a:lstStyle>
            <a:lvl1pPr>
              <a:defRPr/>
            </a:lvl1pPr>
          </a:lstStyle>
          <a:p>
            <a:r>
              <a:rPr lang="en-US" altLang="en-US"/>
              <a:t>12/12/2019</a:t>
            </a:r>
            <a:endParaRPr lang="en-US" altLang="en-US" dirty="0"/>
          </a:p>
        </p:txBody>
      </p:sp>
      <p:sp>
        <p:nvSpPr>
          <p:cNvPr id="5" name="Footer Placeholder 4"/>
          <p:cNvSpPr>
            <a:spLocks noGrp="1"/>
          </p:cNvSpPr>
          <p:nvPr>
            <p:ph type="ftr" sz="quarter" idx="11"/>
          </p:nvPr>
        </p:nvSpPr>
        <p:spPr>
          <a:xfrm>
            <a:off x="827007" y="6515100"/>
            <a:ext cx="4433370" cy="241300"/>
          </a:xfrm>
        </p:spPr>
        <p:txBody>
          <a:bodyPr/>
          <a:lstStyle>
            <a:lvl1pPr>
              <a:defRPr sz="1200">
                <a:solidFill>
                  <a:srgbClr val="004C97"/>
                </a:solidFill>
              </a:defRPr>
            </a:lvl1pPr>
          </a:lstStyle>
          <a:p>
            <a:pPr>
              <a:defRPr/>
            </a:pPr>
            <a:r>
              <a:rPr lang="en-US" b="1"/>
              <a:t>I. Kourbanis| Beam Transfer Line PDR review</a:t>
            </a: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spTree>
    <p:extLst>
      <p:ext uri="{BB962C8B-B14F-4D97-AF65-F5344CB8AC3E}">
        <p14:creationId xmlns:p14="http://schemas.microsoft.com/office/powerpoint/2010/main" val="238566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dirty="0"/>
              <a:t>Edit Master text styles</a:t>
            </a:r>
          </a:p>
        </p:txBody>
      </p:sp>
      <p:cxnSp>
        <p:nvCxnSpPr>
          <p:cNvPr id="16" name="Straight Connector 15"/>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4" name="Picture 3">
            <a:extLst>
              <a:ext uri="{FF2B5EF4-FFF2-40B4-BE49-F238E27FC236}">
                <a16:creationId xmlns:a16="http://schemas.microsoft.com/office/drawing/2014/main" id="{E1D4385A-2640-462D-A0F9-1CDE8B819E56}"/>
              </a:ext>
            </a:extLst>
          </p:cNvPr>
          <p:cNvPicPr>
            <a:picLocks noChangeAspect="1"/>
          </p:cNvPicPr>
          <p:nvPr userDrawn="1"/>
        </p:nvPicPr>
        <p:blipFill rotWithShape="1">
          <a:blip r:embed="rId3"/>
          <a:srcRect t="9832" b="18411"/>
          <a:stretch/>
        </p:blipFill>
        <p:spPr>
          <a:xfrm>
            <a:off x="-17761" y="840137"/>
            <a:ext cx="9189720" cy="3303368"/>
          </a:xfrm>
          <a:prstGeom prst="rect">
            <a:avLst/>
          </a:prstGeom>
        </p:spPr>
      </p:pic>
    </p:spTree>
    <p:extLst>
      <p:ext uri="{BB962C8B-B14F-4D97-AF65-F5344CB8AC3E}">
        <p14:creationId xmlns:p14="http://schemas.microsoft.com/office/powerpoint/2010/main" val="39666797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microsoft.com/office/2007/relationships/hdphoto" Target="../media/hdphoto1.wdp"/><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12/12/2019</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I. Kourbanis| Beam Transfer Line PDR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pic>
        <p:nvPicPr>
          <p:cNvPr id="13" name="Picture 6" descr="FermiLogo_RGB_NALBlu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20684" y="6258863"/>
            <a:ext cx="1094716" cy="197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9D3B64A-EA5B-4BBD-B33D-FBB4702EA300}"/>
              </a:ext>
            </a:extLst>
          </p:cNvPr>
          <p:cNvPicPr>
            <a:picLocks noChangeAspect="1"/>
          </p:cNvPicPr>
          <p:nvPr userDrawn="1"/>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7817161" y="6204352"/>
            <a:ext cx="1119436" cy="440660"/>
          </a:xfrm>
          <a:prstGeom prst="rect">
            <a:avLst/>
          </a:prstGeom>
        </p:spPr>
      </p:pic>
      <p:grpSp>
        <p:nvGrpSpPr>
          <p:cNvPr id="6" name="Group 5">
            <a:extLst>
              <a:ext uri="{FF2B5EF4-FFF2-40B4-BE49-F238E27FC236}">
                <a16:creationId xmlns:a16="http://schemas.microsoft.com/office/drawing/2014/main" id="{B6159D21-C2A4-4927-8486-65CB7942BD35}"/>
              </a:ext>
            </a:extLst>
          </p:cNvPr>
          <p:cNvGrpSpPr/>
          <p:nvPr userDrawn="1"/>
        </p:nvGrpSpPr>
        <p:grpSpPr>
          <a:xfrm>
            <a:off x="215900" y="6203027"/>
            <a:ext cx="8720277" cy="440660"/>
            <a:chOff x="215900" y="6203027"/>
            <a:chExt cx="8720277" cy="440660"/>
          </a:xfrm>
        </p:grpSpPr>
        <p:cxnSp>
          <p:nvCxnSpPr>
            <p:cNvPr id="10" name="Straight Connector 9"/>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79C8BDFB-BD51-4DA6-A703-532E3693586B}"/>
                </a:ext>
              </a:extLst>
            </p:cNvPr>
            <p:cNvPicPr>
              <a:picLocks noChangeAspect="1"/>
            </p:cNvPicPr>
            <p:nvPr userDrawn="1"/>
          </p:nvPicPr>
          <p:blipFill>
            <a:blip r:embed="rId14"/>
            <a:stretch>
              <a:fillRect/>
            </a:stretch>
          </p:blipFill>
          <p:spPr>
            <a:xfrm>
              <a:off x="7816741" y="6203027"/>
              <a:ext cx="1119436" cy="440660"/>
            </a:xfrm>
            <a:prstGeom prst="rect">
              <a:avLst/>
            </a:prstGeom>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 id="2147484124" r:id="rId9"/>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12/12/2019</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b="1"/>
              <a:t>I. Kourbanis| Beam Transfer Line PDR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pic>
        <p:nvPicPr>
          <p:cNvPr id="13"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20684" y="6258863"/>
            <a:ext cx="1094716" cy="197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9D3B64A-EA5B-4BBD-B33D-FBB4702EA300}"/>
              </a:ext>
            </a:extLst>
          </p:cNvPr>
          <p:cNvPicPr>
            <a:picLocks noChangeAspect="1"/>
          </p:cNvPicPr>
          <p:nvPr userDrawn="1"/>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7817161" y="6204352"/>
            <a:ext cx="1119436" cy="440660"/>
          </a:xfrm>
          <a:prstGeom prst="rect">
            <a:avLst/>
          </a:prstGeom>
        </p:spPr>
      </p:pic>
      <p:grpSp>
        <p:nvGrpSpPr>
          <p:cNvPr id="6" name="Group 5">
            <a:extLst>
              <a:ext uri="{FF2B5EF4-FFF2-40B4-BE49-F238E27FC236}">
                <a16:creationId xmlns:a16="http://schemas.microsoft.com/office/drawing/2014/main" id="{B6159D21-C2A4-4927-8486-65CB7942BD35}"/>
              </a:ext>
            </a:extLst>
          </p:cNvPr>
          <p:cNvGrpSpPr/>
          <p:nvPr userDrawn="1"/>
        </p:nvGrpSpPr>
        <p:grpSpPr>
          <a:xfrm>
            <a:off x="215900" y="6203027"/>
            <a:ext cx="8720277" cy="440660"/>
            <a:chOff x="215900" y="6203027"/>
            <a:chExt cx="8720277" cy="440660"/>
          </a:xfrm>
        </p:grpSpPr>
        <p:cxnSp>
          <p:nvCxnSpPr>
            <p:cNvPr id="10" name="Straight Connector 9"/>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79C8BDFB-BD51-4DA6-A703-532E3693586B}"/>
                </a:ext>
              </a:extLst>
            </p:cNvPr>
            <p:cNvPicPr>
              <a:picLocks noChangeAspect="1"/>
            </p:cNvPicPr>
            <p:nvPr userDrawn="1"/>
          </p:nvPicPr>
          <p:blipFill>
            <a:blip r:embed="rId13"/>
            <a:stretch>
              <a:fillRect/>
            </a:stretch>
          </p:blipFill>
          <p:spPr>
            <a:xfrm>
              <a:off x="7816741" y="6203027"/>
              <a:ext cx="1119436" cy="440660"/>
            </a:xfrm>
            <a:prstGeom prst="rect">
              <a:avLst/>
            </a:prstGeom>
          </p:spPr>
        </p:pic>
      </p:grpSp>
    </p:spTree>
    <p:extLst>
      <p:ext uri="{BB962C8B-B14F-4D97-AF65-F5344CB8AC3E}">
        <p14:creationId xmlns:p14="http://schemas.microsoft.com/office/powerpoint/2010/main" val="3373727384"/>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4"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945E882-FC58-43CF-8A93-57E3E35DAF98}"/>
              </a:ext>
            </a:extLst>
          </p:cNvPr>
          <p:cNvSpPr>
            <a:spLocks noGrp="1"/>
          </p:cNvSpPr>
          <p:nvPr>
            <p:ph type="body" sz="quarter" idx="11"/>
          </p:nvPr>
        </p:nvSpPr>
        <p:spPr>
          <a:xfrm>
            <a:off x="219719" y="4000972"/>
            <a:ext cx="8667106" cy="1003049"/>
          </a:xfrm>
        </p:spPr>
        <p:txBody>
          <a:bodyPr>
            <a:normAutofit/>
          </a:bodyPr>
          <a:lstStyle/>
          <a:p>
            <a:r>
              <a:rPr lang="en-US" dirty="0"/>
              <a:t>Introduction </a:t>
            </a:r>
          </a:p>
        </p:txBody>
      </p:sp>
      <p:sp>
        <p:nvSpPr>
          <p:cNvPr id="8" name="Text Placeholder 7">
            <a:extLst>
              <a:ext uri="{FF2B5EF4-FFF2-40B4-BE49-F238E27FC236}">
                <a16:creationId xmlns:a16="http://schemas.microsoft.com/office/drawing/2014/main" id="{706E3073-2A0B-4F90-9542-2C3154C13E9F}"/>
              </a:ext>
            </a:extLst>
          </p:cNvPr>
          <p:cNvSpPr>
            <a:spLocks noGrp="1"/>
          </p:cNvSpPr>
          <p:nvPr>
            <p:ph type="body" sz="quarter" idx="10"/>
          </p:nvPr>
        </p:nvSpPr>
        <p:spPr/>
        <p:txBody>
          <a:bodyPr/>
          <a:lstStyle/>
          <a:p>
            <a:r>
              <a:rPr lang="en-US" dirty="0"/>
              <a:t>Ioanis Kourbanis </a:t>
            </a:r>
          </a:p>
          <a:p>
            <a:r>
              <a:rPr lang="en-US" dirty="0"/>
              <a:t>PIP-II Beam Transfer Line PDR</a:t>
            </a:r>
          </a:p>
          <a:p>
            <a:r>
              <a:rPr lang="en-US" dirty="0"/>
              <a:t>12 December 2019</a:t>
            </a:r>
          </a:p>
          <a:p>
            <a:endParaRPr lang="en-US" dirty="0"/>
          </a:p>
        </p:txBody>
      </p:sp>
      <p:pic>
        <p:nvPicPr>
          <p:cNvPr id="4" name="Picture 3">
            <a:extLst>
              <a:ext uri="{FF2B5EF4-FFF2-40B4-BE49-F238E27FC236}">
                <a16:creationId xmlns:a16="http://schemas.microsoft.com/office/drawing/2014/main" id="{0A8BD15B-8660-45E6-9A6F-B412599FAF08}"/>
              </a:ext>
            </a:extLst>
          </p:cNvPr>
          <p:cNvPicPr>
            <a:picLocks noChangeAspect="1"/>
          </p:cNvPicPr>
          <p:nvPr/>
        </p:nvPicPr>
        <p:blipFill rotWithShape="1">
          <a:blip r:embed="rId2"/>
          <a:srcRect t="10700" b="17543"/>
          <a:stretch/>
        </p:blipFill>
        <p:spPr>
          <a:xfrm>
            <a:off x="1" y="840137"/>
            <a:ext cx="9171958" cy="3303368"/>
          </a:xfrm>
          <a:prstGeom prst="rect">
            <a:avLst/>
          </a:prstGeom>
        </p:spPr>
      </p:pic>
    </p:spTree>
    <p:extLst>
      <p:ext uri="{BB962C8B-B14F-4D97-AF65-F5344CB8AC3E}">
        <p14:creationId xmlns:p14="http://schemas.microsoft.com/office/powerpoint/2010/main" val="2647428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0DB041-ACF8-46C3-BC13-3C07E71FC129}"/>
              </a:ext>
            </a:extLst>
          </p:cNvPr>
          <p:cNvSpPr>
            <a:spLocks noGrp="1"/>
          </p:cNvSpPr>
          <p:nvPr>
            <p:ph idx="1"/>
          </p:nvPr>
        </p:nvSpPr>
        <p:spPr>
          <a:xfrm>
            <a:off x="228600" y="971550"/>
            <a:ext cx="8672513" cy="5176032"/>
          </a:xfrm>
        </p:spPr>
        <p:txBody>
          <a:bodyPr/>
          <a:lstStyle/>
          <a:p>
            <a:pPr marL="0" indent="0">
              <a:buNone/>
            </a:pPr>
            <a:endParaRPr lang="en-US" dirty="0"/>
          </a:p>
          <a:p>
            <a:pPr lvl="0"/>
            <a:r>
              <a:rPr lang="en-US" dirty="0"/>
              <a:t>Are the requirements documented, clear, complete and appropriate? </a:t>
            </a:r>
          </a:p>
          <a:p>
            <a:pPr lvl="0"/>
            <a:r>
              <a:rPr lang="en-US" dirty="0"/>
              <a:t>Is the proposed lattice design for the Beam Transfer Line likely to meet requirements?  Explain any deficiencies or concerns.</a:t>
            </a:r>
          </a:p>
          <a:p>
            <a:pPr lvl="0"/>
            <a:r>
              <a:rPr lang="en-US" dirty="0"/>
              <a:t>Are the magnet designs likely to meet requirements? Explain any deficiencies or concerns.   </a:t>
            </a:r>
          </a:p>
          <a:p>
            <a:pPr lvl="0"/>
            <a:r>
              <a:rPr lang="en-US" dirty="0"/>
              <a:t>Are there any features present (or absent) that threaten the intended function and performance of this design?   </a:t>
            </a:r>
          </a:p>
          <a:p>
            <a:pPr lvl="0"/>
            <a:r>
              <a:rPr lang="en-US" dirty="0"/>
              <a:t>Have safety and environmental aspects been appropriately considered?   </a:t>
            </a:r>
          </a:p>
          <a:p>
            <a:pPr lvl="0"/>
            <a:r>
              <a:rPr lang="en-US" dirty="0"/>
              <a:t>Have quality aspects been appropriately considered?    </a:t>
            </a:r>
          </a:p>
          <a:p>
            <a:pPr marL="0" indent="0">
              <a:buNone/>
            </a:pPr>
            <a:r>
              <a:rPr lang="en-US" dirty="0"/>
              <a:t> </a:t>
            </a:r>
          </a:p>
          <a:p>
            <a:endParaRPr lang="en-US" dirty="0"/>
          </a:p>
        </p:txBody>
      </p:sp>
      <p:sp>
        <p:nvSpPr>
          <p:cNvPr id="3" name="Title 2">
            <a:extLst>
              <a:ext uri="{FF2B5EF4-FFF2-40B4-BE49-F238E27FC236}">
                <a16:creationId xmlns:a16="http://schemas.microsoft.com/office/drawing/2014/main" id="{AB4B783C-D8D0-4A42-98CB-C5B8F3026F6A}"/>
              </a:ext>
            </a:extLst>
          </p:cNvPr>
          <p:cNvSpPr>
            <a:spLocks noGrp="1"/>
          </p:cNvSpPr>
          <p:nvPr>
            <p:ph type="title"/>
          </p:nvPr>
        </p:nvSpPr>
        <p:spPr/>
        <p:txBody>
          <a:bodyPr/>
          <a:lstStyle/>
          <a:p>
            <a:r>
              <a:rPr lang="en-US" dirty="0"/>
              <a:t>Review Charge Questions</a:t>
            </a:r>
          </a:p>
        </p:txBody>
      </p:sp>
      <p:sp>
        <p:nvSpPr>
          <p:cNvPr id="4" name="Date Placeholder 3">
            <a:extLst>
              <a:ext uri="{FF2B5EF4-FFF2-40B4-BE49-F238E27FC236}">
                <a16:creationId xmlns:a16="http://schemas.microsoft.com/office/drawing/2014/main" id="{C856A78A-4E0E-4984-9A07-61D01B43800D}"/>
              </a:ext>
            </a:extLst>
          </p:cNvPr>
          <p:cNvSpPr>
            <a:spLocks noGrp="1"/>
          </p:cNvSpPr>
          <p:nvPr>
            <p:ph type="dt" sz="half" idx="2"/>
          </p:nvPr>
        </p:nvSpPr>
        <p:spPr>
          <a:xfrm>
            <a:off x="736827" y="6504212"/>
            <a:ext cx="826930" cy="242873"/>
          </a:xfrm>
        </p:spPr>
        <p:txBody>
          <a:bodyPr/>
          <a:lstStyle/>
          <a:p>
            <a:pPr>
              <a:defRPr/>
            </a:pPr>
            <a:r>
              <a:rPr lang="en-US"/>
              <a:t>12/12/2019</a:t>
            </a:r>
            <a:endParaRPr lang="en-US" dirty="0"/>
          </a:p>
        </p:txBody>
      </p:sp>
      <p:sp>
        <p:nvSpPr>
          <p:cNvPr id="5" name="Slide Number Placeholder 4">
            <a:extLst>
              <a:ext uri="{FF2B5EF4-FFF2-40B4-BE49-F238E27FC236}">
                <a16:creationId xmlns:a16="http://schemas.microsoft.com/office/drawing/2014/main" id="{2313E12B-AAC3-4E6E-BAE0-7B392E0FE97D}"/>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6" name="Footer Placeholder 5">
            <a:extLst>
              <a:ext uri="{FF2B5EF4-FFF2-40B4-BE49-F238E27FC236}">
                <a16:creationId xmlns:a16="http://schemas.microsoft.com/office/drawing/2014/main" id="{DFC53BA6-6A4F-4232-98A7-F1113D2CEF96}"/>
              </a:ext>
            </a:extLst>
          </p:cNvPr>
          <p:cNvSpPr>
            <a:spLocks noGrp="1"/>
          </p:cNvSpPr>
          <p:nvPr>
            <p:ph type="ftr" sz="quarter" idx="3"/>
          </p:nvPr>
        </p:nvSpPr>
        <p:spPr>
          <a:xfrm>
            <a:off x="1808899" y="6504213"/>
            <a:ext cx="6262118" cy="242873"/>
          </a:xfrm>
        </p:spPr>
        <p:txBody>
          <a:bodyPr/>
          <a:lstStyle/>
          <a:p>
            <a:pPr>
              <a:defRPr/>
            </a:pPr>
            <a:r>
              <a:rPr lang="en-US"/>
              <a:t>I. Kourbanis| Beam Transfer Line PDR review</a:t>
            </a:r>
            <a:endParaRPr lang="en-US" b="1" dirty="0"/>
          </a:p>
        </p:txBody>
      </p:sp>
    </p:spTree>
    <p:extLst>
      <p:ext uri="{BB962C8B-B14F-4D97-AF65-F5344CB8AC3E}">
        <p14:creationId xmlns:p14="http://schemas.microsoft.com/office/powerpoint/2010/main" val="120001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5EF43B-7364-43B9-B88F-09BE91BB51DF}"/>
              </a:ext>
            </a:extLst>
          </p:cNvPr>
          <p:cNvSpPr>
            <a:spLocks noGrp="1"/>
          </p:cNvSpPr>
          <p:nvPr>
            <p:ph idx="1"/>
          </p:nvPr>
        </p:nvSpPr>
        <p:spPr/>
        <p:txBody>
          <a:bodyPr/>
          <a:lstStyle/>
          <a:p>
            <a:pPr lvl="0" fontAlgn="auto"/>
            <a:r>
              <a:rPr lang="en-US" dirty="0"/>
              <a:t>Introduction:  I. Kourbanis</a:t>
            </a:r>
          </a:p>
          <a:p>
            <a:pPr lvl="0" fontAlgn="auto"/>
            <a:endParaRPr lang="en-US" sz="2400" dirty="0"/>
          </a:p>
          <a:p>
            <a:pPr lvl="0" fontAlgn="auto"/>
            <a:r>
              <a:rPr lang="en-US" dirty="0"/>
              <a:t>Beam Transfer Line Lattice: M. Xiao</a:t>
            </a:r>
          </a:p>
          <a:p>
            <a:pPr marL="0" lvl="0" indent="0" fontAlgn="auto">
              <a:buNone/>
            </a:pPr>
            <a:endParaRPr lang="en-US" dirty="0"/>
          </a:p>
          <a:p>
            <a:pPr lvl="0" fontAlgn="auto"/>
            <a:r>
              <a:rPr lang="en-US" dirty="0"/>
              <a:t>Break</a:t>
            </a:r>
          </a:p>
          <a:p>
            <a:pPr marL="0" lvl="0" indent="0" fontAlgn="auto">
              <a:buNone/>
            </a:pPr>
            <a:endParaRPr lang="en-US" sz="2400" dirty="0"/>
          </a:p>
          <a:p>
            <a:pPr lvl="0" hangingPunct="0"/>
            <a:r>
              <a:rPr lang="en-US" dirty="0"/>
              <a:t>Magnets: B. Hanna</a:t>
            </a:r>
          </a:p>
          <a:p>
            <a:pPr lvl="0" hangingPunct="0"/>
            <a:endParaRPr lang="en-US" dirty="0"/>
          </a:p>
          <a:p>
            <a:pPr lvl="0" fontAlgn="auto"/>
            <a:r>
              <a:rPr lang="en-US" dirty="0"/>
              <a:t>Power Supplies: M. </a:t>
            </a:r>
            <a:r>
              <a:rPr lang="en-US" dirty="0" err="1"/>
              <a:t>Kufer</a:t>
            </a:r>
            <a:endParaRPr lang="en-US" dirty="0"/>
          </a:p>
          <a:p>
            <a:pPr lvl="0" fontAlgn="auto"/>
            <a:r>
              <a:rPr lang="en-US" dirty="0"/>
              <a:t> Lunch</a:t>
            </a:r>
            <a:r>
              <a:rPr lang="en-US" sz="2400" dirty="0"/>
              <a:t>  </a:t>
            </a:r>
          </a:p>
          <a:p>
            <a:pPr lvl="0" fontAlgn="auto"/>
            <a:r>
              <a:rPr lang="en-US" dirty="0"/>
              <a:t>Closeout – Review Chair</a:t>
            </a:r>
          </a:p>
          <a:p>
            <a:pPr marL="457200" lvl="1" indent="0">
              <a:buNone/>
            </a:pPr>
            <a:endParaRPr lang="en-US" sz="2400" b="1" dirty="0"/>
          </a:p>
          <a:p>
            <a:endParaRPr lang="en-US" dirty="0"/>
          </a:p>
        </p:txBody>
      </p:sp>
      <p:sp>
        <p:nvSpPr>
          <p:cNvPr id="3" name="Title 2">
            <a:extLst>
              <a:ext uri="{FF2B5EF4-FFF2-40B4-BE49-F238E27FC236}">
                <a16:creationId xmlns:a16="http://schemas.microsoft.com/office/drawing/2014/main" id="{AEEF8DE3-7E5A-4E5A-B90D-274E0141EE58}"/>
              </a:ext>
            </a:extLst>
          </p:cNvPr>
          <p:cNvSpPr>
            <a:spLocks noGrp="1"/>
          </p:cNvSpPr>
          <p:nvPr>
            <p:ph type="title"/>
          </p:nvPr>
        </p:nvSpPr>
        <p:spPr/>
        <p:txBody>
          <a:bodyPr/>
          <a:lstStyle/>
          <a:p>
            <a:r>
              <a:rPr lang="en-US" dirty="0"/>
              <a:t>Review Agenda</a:t>
            </a:r>
          </a:p>
        </p:txBody>
      </p:sp>
      <p:sp>
        <p:nvSpPr>
          <p:cNvPr id="4" name="Date Placeholder 3">
            <a:extLst>
              <a:ext uri="{FF2B5EF4-FFF2-40B4-BE49-F238E27FC236}">
                <a16:creationId xmlns:a16="http://schemas.microsoft.com/office/drawing/2014/main" id="{54B35500-2AB8-4405-9667-BC502E1B9751}"/>
              </a:ext>
            </a:extLst>
          </p:cNvPr>
          <p:cNvSpPr>
            <a:spLocks noGrp="1"/>
          </p:cNvSpPr>
          <p:nvPr>
            <p:ph type="dt" sz="half" idx="2"/>
          </p:nvPr>
        </p:nvSpPr>
        <p:spPr>
          <a:xfrm>
            <a:off x="736826" y="6504213"/>
            <a:ext cx="1162745" cy="241300"/>
          </a:xfrm>
        </p:spPr>
        <p:txBody>
          <a:bodyPr/>
          <a:lstStyle/>
          <a:p>
            <a:pPr>
              <a:defRPr/>
            </a:pPr>
            <a:r>
              <a:rPr lang="en-US"/>
              <a:t>12/12/2019</a:t>
            </a:r>
            <a:endParaRPr lang="en-US" dirty="0"/>
          </a:p>
        </p:txBody>
      </p:sp>
      <p:sp>
        <p:nvSpPr>
          <p:cNvPr id="5" name="Footer Placeholder 4">
            <a:extLst>
              <a:ext uri="{FF2B5EF4-FFF2-40B4-BE49-F238E27FC236}">
                <a16:creationId xmlns:a16="http://schemas.microsoft.com/office/drawing/2014/main" id="{7EA4506C-6C8C-452E-A54D-9434F77A3AEA}"/>
              </a:ext>
            </a:extLst>
          </p:cNvPr>
          <p:cNvSpPr>
            <a:spLocks noGrp="1"/>
          </p:cNvSpPr>
          <p:nvPr>
            <p:ph type="ftr" sz="quarter" idx="3"/>
          </p:nvPr>
        </p:nvSpPr>
        <p:spPr>
          <a:xfrm>
            <a:off x="1899572" y="6504213"/>
            <a:ext cx="6262118" cy="242873"/>
          </a:xfrm>
        </p:spPr>
        <p:txBody>
          <a:bodyPr/>
          <a:lstStyle/>
          <a:p>
            <a:pPr>
              <a:defRPr/>
            </a:pPr>
            <a:r>
              <a:rPr lang="en-US"/>
              <a:t>I. Kourbanis| Beam Transfer Line PDR review</a:t>
            </a:r>
            <a:endParaRPr lang="en-US" b="1" dirty="0"/>
          </a:p>
        </p:txBody>
      </p:sp>
      <p:sp>
        <p:nvSpPr>
          <p:cNvPr id="6" name="Slide Number Placeholder 5">
            <a:extLst>
              <a:ext uri="{FF2B5EF4-FFF2-40B4-BE49-F238E27FC236}">
                <a16:creationId xmlns:a16="http://schemas.microsoft.com/office/drawing/2014/main" id="{9D25C555-9CED-475B-ACBF-E206BCC3A93B}"/>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3602010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1D9253-5941-47FD-8CBD-C1A44BA7608B}"/>
              </a:ext>
            </a:extLst>
          </p:cNvPr>
          <p:cNvSpPr>
            <a:spLocks noGrp="1"/>
          </p:cNvSpPr>
          <p:nvPr>
            <p:ph type="dt" sz="half" idx="10"/>
          </p:nvPr>
        </p:nvSpPr>
        <p:spPr/>
        <p:txBody>
          <a:bodyPr/>
          <a:lstStyle/>
          <a:p>
            <a:r>
              <a:rPr lang="en-US" altLang="en-US"/>
              <a:t>12/12/2019</a:t>
            </a:r>
            <a:endParaRPr lang="en-US" altLang="en-US" dirty="0"/>
          </a:p>
        </p:txBody>
      </p:sp>
      <p:sp>
        <p:nvSpPr>
          <p:cNvPr id="5" name="Slide Number Placeholder 4">
            <a:extLst>
              <a:ext uri="{FF2B5EF4-FFF2-40B4-BE49-F238E27FC236}">
                <a16:creationId xmlns:a16="http://schemas.microsoft.com/office/drawing/2014/main" id="{ED21A8DF-3F5B-43E8-8AFF-D69191CA38E6}"/>
              </a:ext>
            </a:extLst>
          </p:cNvPr>
          <p:cNvSpPr>
            <a:spLocks noGrp="1"/>
          </p:cNvSpPr>
          <p:nvPr>
            <p:ph type="sldNum" sz="quarter" idx="12"/>
          </p:nvPr>
        </p:nvSpPr>
        <p:spPr/>
        <p:txBody>
          <a:bodyPr/>
          <a:lstStyle/>
          <a:p>
            <a:fld id="{D4078CA2-75EA-4F42-B0AF-FB0975373545}" type="slidenum">
              <a:rPr lang="en-US" altLang="en-US" smtClean="0"/>
              <a:pPr/>
              <a:t>12</a:t>
            </a:fld>
            <a:endParaRPr lang="en-US" altLang="en-US" dirty="0"/>
          </a:p>
        </p:txBody>
      </p:sp>
      <p:sp>
        <p:nvSpPr>
          <p:cNvPr id="6" name="Title 1">
            <a:extLst>
              <a:ext uri="{FF2B5EF4-FFF2-40B4-BE49-F238E27FC236}">
                <a16:creationId xmlns:a16="http://schemas.microsoft.com/office/drawing/2014/main" id="{892A80C1-4A22-4B21-AC37-2CE7881BF32E}"/>
              </a:ext>
            </a:extLst>
          </p:cNvPr>
          <p:cNvSpPr>
            <a:spLocks noGrp="1"/>
          </p:cNvSpPr>
          <p:nvPr>
            <p:ph type="title"/>
          </p:nvPr>
        </p:nvSpPr>
        <p:spPr>
          <a:xfrm>
            <a:off x="228600" y="465691"/>
            <a:ext cx="8686800" cy="427877"/>
          </a:xfrm>
        </p:spPr>
        <p:txBody>
          <a:bodyPr/>
          <a:lstStyle/>
          <a:p>
            <a:r>
              <a:rPr lang="en-US" dirty="0"/>
              <a:t>END</a:t>
            </a:r>
          </a:p>
        </p:txBody>
      </p:sp>
      <p:sp>
        <p:nvSpPr>
          <p:cNvPr id="2" name="Footer Placeholder 1">
            <a:extLst>
              <a:ext uri="{FF2B5EF4-FFF2-40B4-BE49-F238E27FC236}">
                <a16:creationId xmlns:a16="http://schemas.microsoft.com/office/drawing/2014/main" id="{BF956A13-19C9-4FDE-904D-DF541DF5DD9F}"/>
              </a:ext>
            </a:extLst>
          </p:cNvPr>
          <p:cNvSpPr>
            <a:spLocks noGrp="1"/>
          </p:cNvSpPr>
          <p:nvPr>
            <p:ph type="ftr" sz="quarter" idx="11"/>
          </p:nvPr>
        </p:nvSpPr>
        <p:spPr/>
        <p:txBody>
          <a:bodyPr/>
          <a:lstStyle/>
          <a:p>
            <a:pPr>
              <a:defRPr/>
            </a:pPr>
            <a:r>
              <a:rPr lang="en-US" b="1"/>
              <a:t>I. Kourbanis| Beam Transfer Line PDR review</a:t>
            </a:r>
            <a:endParaRPr lang="en-US" b="1" dirty="0"/>
          </a:p>
        </p:txBody>
      </p:sp>
    </p:spTree>
    <p:extLst>
      <p:ext uri="{BB962C8B-B14F-4D97-AF65-F5344CB8AC3E}">
        <p14:creationId xmlns:p14="http://schemas.microsoft.com/office/powerpoint/2010/main" val="391167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B72BE1-9095-42AE-8900-45F05D47F048}"/>
              </a:ext>
            </a:extLst>
          </p:cNvPr>
          <p:cNvSpPr>
            <a:spLocks noGrp="1"/>
          </p:cNvSpPr>
          <p:nvPr>
            <p:ph type="sldNum" sz="quarter" idx="12"/>
          </p:nvPr>
        </p:nvSpPr>
        <p:spPr/>
        <p:txBody>
          <a:bodyPr/>
          <a:lstStyle/>
          <a:p>
            <a:fld id="{D4078CA2-75EA-4F42-B0AF-FB0975373545}" type="slidenum">
              <a:rPr lang="en-US" altLang="en-US" smtClean="0"/>
              <a:pPr/>
              <a:t>2</a:t>
            </a:fld>
            <a:endParaRPr lang="en-US" altLang="en-US" dirty="0"/>
          </a:p>
        </p:txBody>
      </p:sp>
      <p:sp>
        <p:nvSpPr>
          <p:cNvPr id="8" name="Date Placeholder 7">
            <a:extLst>
              <a:ext uri="{FF2B5EF4-FFF2-40B4-BE49-F238E27FC236}">
                <a16:creationId xmlns:a16="http://schemas.microsoft.com/office/drawing/2014/main" id="{DBBF18ED-C200-4CAA-A399-4631FB1B5735}"/>
              </a:ext>
            </a:extLst>
          </p:cNvPr>
          <p:cNvSpPr>
            <a:spLocks noGrp="1"/>
          </p:cNvSpPr>
          <p:nvPr>
            <p:ph type="dt" sz="half" idx="10"/>
          </p:nvPr>
        </p:nvSpPr>
        <p:spPr>
          <a:xfrm>
            <a:off x="636588" y="6515100"/>
            <a:ext cx="1076325" cy="241300"/>
          </a:xfrm>
        </p:spPr>
        <p:txBody>
          <a:bodyPr/>
          <a:lstStyle/>
          <a:p>
            <a:r>
              <a:rPr lang="en-US" altLang="en-US" dirty="0"/>
              <a:t>12/12/2019</a:t>
            </a:r>
          </a:p>
        </p:txBody>
      </p:sp>
      <p:sp>
        <p:nvSpPr>
          <p:cNvPr id="10" name="Title 1">
            <a:extLst>
              <a:ext uri="{FF2B5EF4-FFF2-40B4-BE49-F238E27FC236}">
                <a16:creationId xmlns:a16="http://schemas.microsoft.com/office/drawing/2014/main" id="{97CB1093-59EB-4CF5-A277-CC349021855A}"/>
              </a:ext>
            </a:extLst>
          </p:cNvPr>
          <p:cNvSpPr>
            <a:spLocks noGrp="1"/>
          </p:cNvSpPr>
          <p:nvPr>
            <p:ph type="title"/>
          </p:nvPr>
        </p:nvSpPr>
        <p:spPr>
          <a:xfrm>
            <a:off x="228600" y="465691"/>
            <a:ext cx="8686800" cy="427877"/>
          </a:xfrm>
        </p:spPr>
        <p:txBody>
          <a:bodyPr/>
          <a:lstStyle/>
          <a:p>
            <a:r>
              <a:rPr lang="en-US" dirty="0"/>
              <a:t>Outline</a:t>
            </a:r>
          </a:p>
        </p:txBody>
      </p:sp>
      <p:sp>
        <p:nvSpPr>
          <p:cNvPr id="11" name="Content Placeholder 2">
            <a:extLst>
              <a:ext uri="{FF2B5EF4-FFF2-40B4-BE49-F238E27FC236}">
                <a16:creationId xmlns:a16="http://schemas.microsoft.com/office/drawing/2014/main" id="{F6B5BC1D-CA49-440F-9A50-C6EF16D4C00A}"/>
              </a:ext>
            </a:extLst>
          </p:cNvPr>
          <p:cNvSpPr>
            <a:spLocks noGrp="1"/>
          </p:cNvSpPr>
          <p:nvPr>
            <p:ph idx="1"/>
          </p:nvPr>
        </p:nvSpPr>
        <p:spPr>
          <a:xfrm>
            <a:off x="228600" y="1043046"/>
            <a:ext cx="8672513" cy="4987867"/>
          </a:xfrm>
        </p:spPr>
        <p:txBody>
          <a:bodyPr>
            <a:normAutofit/>
          </a:bodyPr>
          <a:lstStyle/>
          <a:p>
            <a:pPr marL="0" indent="0">
              <a:buNone/>
            </a:pPr>
            <a:endParaRPr lang="en-US" dirty="0"/>
          </a:p>
          <a:p>
            <a:r>
              <a:rPr lang="en-US" dirty="0"/>
              <a:t>PIP-II Requirements</a:t>
            </a:r>
          </a:p>
          <a:p>
            <a:r>
              <a:rPr lang="en-US" dirty="0"/>
              <a:t>PIP-II Scope</a:t>
            </a:r>
          </a:p>
          <a:p>
            <a:r>
              <a:rPr lang="en-US" dirty="0"/>
              <a:t>Project KPPs</a:t>
            </a:r>
          </a:p>
          <a:p>
            <a:r>
              <a:rPr lang="en-US" dirty="0"/>
              <a:t>PIP-II Organization</a:t>
            </a:r>
          </a:p>
          <a:p>
            <a:r>
              <a:rPr lang="en-US" dirty="0"/>
              <a:t>Beam Transfer Line WBS Organization</a:t>
            </a:r>
          </a:p>
          <a:p>
            <a:r>
              <a:rPr lang="en-US" dirty="0"/>
              <a:t>Review Charge</a:t>
            </a:r>
          </a:p>
          <a:p>
            <a:r>
              <a:rPr lang="en-US" dirty="0"/>
              <a:t>Agenda</a:t>
            </a:r>
          </a:p>
        </p:txBody>
      </p:sp>
      <p:sp>
        <p:nvSpPr>
          <p:cNvPr id="2" name="Footer Placeholder 1">
            <a:extLst>
              <a:ext uri="{FF2B5EF4-FFF2-40B4-BE49-F238E27FC236}">
                <a16:creationId xmlns:a16="http://schemas.microsoft.com/office/drawing/2014/main" id="{64604FA7-7F1C-4041-90AE-DBEFA633F9CF}"/>
              </a:ext>
            </a:extLst>
          </p:cNvPr>
          <p:cNvSpPr>
            <a:spLocks noGrp="1"/>
          </p:cNvSpPr>
          <p:nvPr>
            <p:ph type="ftr" sz="quarter" idx="11"/>
          </p:nvPr>
        </p:nvSpPr>
        <p:spPr>
          <a:xfrm>
            <a:off x="2047738" y="6495228"/>
            <a:ext cx="4433370" cy="241300"/>
          </a:xfrm>
        </p:spPr>
        <p:txBody>
          <a:bodyPr/>
          <a:lstStyle/>
          <a:p>
            <a:pPr>
              <a:defRPr/>
            </a:pPr>
            <a:r>
              <a:rPr lang="en-US" b="1" dirty="0"/>
              <a:t>I. Kourbanis| Beam Transfer Line PDR review</a:t>
            </a:r>
          </a:p>
        </p:txBody>
      </p:sp>
    </p:spTree>
    <p:extLst>
      <p:ext uri="{BB962C8B-B14F-4D97-AF65-F5344CB8AC3E}">
        <p14:creationId xmlns:p14="http://schemas.microsoft.com/office/powerpoint/2010/main" val="4070671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2F851F-D49F-D449-B97B-C96E4D78F1AC}"/>
              </a:ext>
            </a:extLst>
          </p:cNvPr>
          <p:cNvSpPr>
            <a:spLocks noGrp="1"/>
          </p:cNvSpPr>
          <p:nvPr>
            <p:ph idx="1"/>
          </p:nvPr>
        </p:nvSpPr>
        <p:spPr>
          <a:xfrm>
            <a:off x="228600" y="1078787"/>
            <a:ext cx="8672513" cy="4952126"/>
          </a:xfrm>
        </p:spPr>
        <p:txBody>
          <a:bodyPr/>
          <a:lstStyle/>
          <a:p>
            <a:pPr marL="0" indent="0">
              <a:buNone/>
            </a:pPr>
            <a:r>
              <a:rPr lang="en-US" dirty="0"/>
              <a:t>Criteria for PIP-II are established on the basis of the P5 report and the approved Mission Need Statement as follows:</a:t>
            </a:r>
          </a:p>
          <a:p>
            <a:pPr lvl="0"/>
            <a:r>
              <a:rPr lang="en-US" sz="2000" dirty="0"/>
              <a:t>Deliver 1.2 MW of proton beam power from the Main Injector over the energy range 60 – 120 GeV, at the start of LBNF operations;</a:t>
            </a:r>
          </a:p>
          <a:p>
            <a:pPr lvl="0"/>
            <a:r>
              <a:rPr lang="en-US" sz="2000" dirty="0"/>
              <a:t>Support the current 8-GeV program at Fermilab including the Mu2e, g-2, and short-baseline neutrinos experiments;</a:t>
            </a:r>
          </a:p>
          <a:p>
            <a:pPr lvl="0"/>
            <a:r>
              <a:rPr lang="en-US" sz="2000" dirty="0"/>
              <a:t>Provide a platform for extension of beam power to LBNF to &gt;2 MW;</a:t>
            </a:r>
          </a:p>
          <a:p>
            <a:pPr lvl="0"/>
            <a:r>
              <a:rPr lang="en-US" sz="2000" dirty="0"/>
              <a:t>Provide a path to increase the beam power to the Mu2e experiment to ~100 kW at 800 MeV, with a duty factor of up to 100%;</a:t>
            </a:r>
          </a:p>
          <a:p>
            <a:pPr lvl="0"/>
            <a:r>
              <a:rPr lang="en-US" sz="2000" dirty="0"/>
              <a:t>Provide a platform for extension of capability to flexible bunch pattern, high duty factor/higher beam power operations to multiple experiments simultaneously.</a:t>
            </a:r>
          </a:p>
          <a:p>
            <a:r>
              <a:rPr lang="en-US" sz="2000" dirty="0"/>
              <a:t>The above capabilities should be provided in a cost-effective manner. </a:t>
            </a:r>
          </a:p>
          <a:p>
            <a:endParaRPr lang="en-US" dirty="0"/>
          </a:p>
        </p:txBody>
      </p:sp>
      <p:sp>
        <p:nvSpPr>
          <p:cNvPr id="3" name="Title 2">
            <a:extLst>
              <a:ext uri="{FF2B5EF4-FFF2-40B4-BE49-F238E27FC236}">
                <a16:creationId xmlns:a16="http://schemas.microsoft.com/office/drawing/2014/main" id="{11866AEE-998C-9045-99F6-076790D4E289}"/>
              </a:ext>
            </a:extLst>
          </p:cNvPr>
          <p:cNvSpPr>
            <a:spLocks noGrp="1"/>
          </p:cNvSpPr>
          <p:nvPr>
            <p:ph type="title"/>
          </p:nvPr>
        </p:nvSpPr>
        <p:spPr>
          <a:xfrm>
            <a:off x="228600" y="251752"/>
            <a:ext cx="8686800" cy="719798"/>
          </a:xfrm>
        </p:spPr>
        <p:txBody>
          <a:bodyPr/>
          <a:lstStyle/>
          <a:p>
            <a:r>
              <a:rPr lang="en-US" dirty="0"/>
              <a:t>Global Requirement Document (GRD, #ED0001222) Defines Performance Expectations and Scope</a:t>
            </a:r>
          </a:p>
        </p:txBody>
      </p:sp>
      <p:sp>
        <p:nvSpPr>
          <p:cNvPr id="4" name="Date Placeholder 3">
            <a:extLst>
              <a:ext uri="{FF2B5EF4-FFF2-40B4-BE49-F238E27FC236}">
                <a16:creationId xmlns:a16="http://schemas.microsoft.com/office/drawing/2014/main" id="{39A50D61-6DE7-774E-84B9-188ECDB484F5}"/>
              </a:ext>
            </a:extLst>
          </p:cNvPr>
          <p:cNvSpPr>
            <a:spLocks noGrp="1"/>
          </p:cNvSpPr>
          <p:nvPr>
            <p:ph type="dt" sz="half" idx="2"/>
          </p:nvPr>
        </p:nvSpPr>
        <p:spPr>
          <a:xfrm>
            <a:off x="761803" y="6504213"/>
            <a:ext cx="868214" cy="227016"/>
          </a:xfrm>
        </p:spPr>
        <p:txBody>
          <a:bodyPr/>
          <a:lstStyle/>
          <a:p>
            <a:pPr>
              <a:defRPr/>
            </a:pPr>
            <a:r>
              <a:rPr lang="en-US" dirty="0"/>
              <a:t>12/12/2019</a:t>
            </a:r>
          </a:p>
        </p:txBody>
      </p:sp>
      <p:sp>
        <p:nvSpPr>
          <p:cNvPr id="5" name="Footer Placeholder 4">
            <a:extLst>
              <a:ext uri="{FF2B5EF4-FFF2-40B4-BE49-F238E27FC236}">
                <a16:creationId xmlns:a16="http://schemas.microsoft.com/office/drawing/2014/main" id="{F2F28E5E-3490-2240-BDB9-C658E56224C2}"/>
              </a:ext>
            </a:extLst>
          </p:cNvPr>
          <p:cNvSpPr>
            <a:spLocks noGrp="1"/>
          </p:cNvSpPr>
          <p:nvPr>
            <p:ph type="ftr" sz="quarter" idx="3"/>
          </p:nvPr>
        </p:nvSpPr>
        <p:spPr>
          <a:xfrm>
            <a:off x="1782395" y="6488356"/>
            <a:ext cx="6262118" cy="242873"/>
          </a:xfrm>
        </p:spPr>
        <p:txBody>
          <a:bodyPr/>
          <a:lstStyle/>
          <a:p>
            <a:pPr>
              <a:defRPr/>
            </a:pPr>
            <a:r>
              <a:rPr lang="en-US" dirty="0"/>
              <a:t>I. Kourbanis| Beam Transfer Line PDR review</a:t>
            </a:r>
            <a:endParaRPr lang="en-US" b="1" dirty="0"/>
          </a:p>
        </p:txBody>
      </p:sp>
      <p:sp>
        <p:nvSpPr>
          <p:cNvPr id="6" name="Slide Number Placeholder 5">
            <a:extLst>
              <a:ext uri="{FF2B5EF4-FFF2-40B4-BE49-F238E27FC236}">
                <a16:creationId xmlns:a16="http://schemas.microsoft.com/office/drawing/2014/main" id="{8BBF09E3-5ABB-9F43-8DA8-4FD6307A1760}"/>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7819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A7D29-CE65-6B4A-90D2-0E27E5C84709}"/>
              </a:ext>
            </a:extLst>
          </p:cNvPr>
          <p:cNvSpPr>
            <a:spLocks noGrp="1"/>
          </p:cNvSpPr>
          <p:nvPr>
            <p:ph type="title"/>
          </p:nvPr>
        </p:nvSpPr>
        <p:spPr>
          <a:xfrm>
            <a:off x="228600" y="465691"/>
            <a:ext cx="8686800" cy="365616"/>
          </a:xfrm>
        </p:spPr>
        <p:txBody>
          <a:bodyPr/>
          <a:lstStyle/>
          <a:p>
            <a:r>
              <a:rPr lang="en-US" dirty="0"/>
              <a:t>PIP-II Scope Driven by GRD Requirements</a:t>
            </a:r>
          </a:p>
        </p:txBody>
      </p:sp>
      <p:sp>
        <p:nvSpPr>
          <p:cNvPr id="3" name="Content Placeholder 2">
            <a:extLst>
              <a:ext uri="{FF2B5EF4-FFF2-40B4-BE49-F238E27FC236}">
                <a16:creationId xmlns:a16="http://schemas.microsoft.com/office/drawing/2014/main" id="{932FF38C-B9D0-3A4C-9B3D-DEFA8DCA3434}"/>
              </a:ext>
            </a:extLst>
          </p:cNvPr>
          <p:cNvSpPr>
            <a:spLocks noGrp="1"/>
          </p:cNvSpPr>
          <p:nvPr>
            <p:ph idx="1"/>
          </p:nvPr>
        </p:nvSpPr>
        <p:spPr>
          <a:xfrm>
            <a:off x="5030275" y="1158911"/>
            <a:ext cx="3988466" cy="5091577"/>
          </a:xfrm>
        </p:spPr>
        <p:txBody>
          <a:bodyPr>
            <a:normAutofit lnSpcReduction="10000"/>
          </a:bodyPr>
          <a:lstStyle/>
          <a:p>
            <a:pPr lvl="0"/>
            <a:r>
              <a:rPr lang="en-US" sz="2000" dirty="0"/>
              <a:t>An 800-MeV superconducting H</a:t>
            </a:r>
            <a:r>
              <a:rPr lang="en-US" sz="2000" baseline="30000" dirty="0"/>
              <a:t>-</a:t>
            </a:r>
            <a:r>
              <a:rPr lang="en-US" sz="2000" dirty="0"/>
              <a:t>, CW-compatible </a:t>
            </a:r>
            <a:r>
              <a:rPr lang="en-US" sz="2000" dirty="0" err="1"/>
              <a:t>Linac</a:t>
            </a:r>
            <a:endParaRPr lang="en-US" sz="2000" dirty="0"/>
          </a:p>
          <a:p>
            <a:r>
              <a:rPr lang="en-US" sz="2000" dirty="0"/>
              <a:t>Beam transport of 800-MeV H</a:t>
            </a:r>
            <a:r>
              <a:rPr lang="en-US" sz="2000" baseline="30000" dirty="0"/>
              <a:t>-</a:t>
            </a:r>
            <a:r>
              <a:rPr lang="en-US" sz="2000" dirty="0"/>
              <a:t> from the SRF </a:t>
            </a:r>
            <a:r>
              <a:rPr lang="en-US" sz="2000" dirty="0" err="1"/>
              <a:t>Linac</a:t>
            </a:r>
            <a:r>
              <a:rPr lang="en-US" sz="2000" dirty="0"/>
              <a:t> to the Booster, beam dump capable of ~1% duty factor, and switch yard to the Muon Campus.</a:t>
            </a:r>
          </a:p>
          <a:p>
            <a:pPr lvl="0"/>
            <a:r>
              <a:rPr lang="en-US" sz="2000" dirty="0"/>
              <a:t>A new injection area in the Booster</a:t>
            </a:r>
          </a:p>
          <a:p>
            <a:pPr lvl="0"/>
            <a:r>
              <a:rPr lang="en-US" sz="2000" dirty="0"/>
              <a:t>Modifications to the Booster, Main Injector, and Recycler Ring to enable 1.2 MW power on LBNF target for 60-120 GeV.</a:t>
            </a:r>
          </a:p>
          <a:p>
            <a:pPr lvl="0"/>
            <a:r>
              <a:rPr lang="en-US" sz="2000" dirty="0"/>
              <a:t>Associated conventional facilities. The </a:t>
            </a:r>
            <a:r>
              <a:rPr lang="en-US" sz="2000" dirty="0" err="1"/>
              <a:t>linac</a:t>
            </a:r>
            <a:r>
              <a:rPr lang="en-US" sz="2000" dirty="0"/>
              <a:t> enclosure is compatible with upgrades. </a:t>
            </a:r>
          </a:p>
          <a:p>
            <a:pPr lvl="1">
              <a:spcBef>
                <a:spcPts val="0"/>
              </a:spcBef>
              <a:spcAft>
                <a:spcPts val="0"/>
              </a:spcAft>
            </a:pPr>
            <a:endParaRPr lang="en-US" sz="1600" b="1" dirty="0">
              <a:solidFill>
                <a:srgbClr val="000000"/>
              </a:solidFill>
            </a:endParaRPr>
          </a:p>
        </p:txBody>
      </p:sp>
      <p:sp>
        <p:nvSpPr>
          <p:cNvPr id="4" name="Date Placeholder 3">
            <a:extLst>
              <a:ext uri="{FF2B5EF4-FFF2-40B4-BE49-F238E27FC236}">
                <a16:creationId xmlns:a16="http://schemas.microsoft.com/office/drawing/2014/main" id="{ECF82520-B8F9-3843-B0AB-EF37DC3C036A}"/>
              </a:ext>
            </a:extLst>
          </p:cNvPr>
          <p:cNvSpPr>
            <a:spLocks noGrp="1"/>
          </p:cNvSpPr>
          <p:nvPr>
            <p:ph type="dt" sz="half" idx="2"/>
          </p:nvPr>
        </p:nvSpPr>
        <p:spPr>
          <a:xfrm>
            <a:off x="736827" y="6495482"/>
            <a:ext cx="893190" cy="143857"/>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dirty="0"/>
              <a:t>12/12/2019</a:t>
            </a:r>
          </a:p>
        </p:txBody>
      </p:sp>
      <p:sp>
        <p:nvSpPr>
          <p:cNvPr id="5" name="Footer Placeholder 4">
            <a:extLst>
              <a:ext uri="{FF2B5EF4-FFF2-40B4-BE49-F238E27FC236}">
                <a16:creationId xmlns:a16="http://schemas.microsoft.com/office/drawing/2014/main" id="{A07CCF6C-618C-F346-A85A-C9BCCA4B7E89}"/>
              </a:ext>
            </a:extLst>
          </p:cNvPr>
          <p:cNvSpPr>
            <a:spLocks noGrp="1"/>
          </p:cNvSpPr>
          <p:nvPr>
            <p:ph type="ftr" sz="quarter" idx="3"/>
          </p:nvPr>
        </p:nvSpPr>
        <p:spPr>
          <a:xfrm>
            <a:off x="1780386" y="6495483"/>
            <a:ext cx="7312316" cy="237283"/>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dirty="0"/>
              <a:t>I. Kourbanis| Beam Transfer Line PDR review</a:t>
            </a:r>
            <a:endParaRPr lang="en-US" b="1" dirty="0"/>
          </a:p>
        </p:txBody>
      </p:sp>
      <p:sp>
        <p:nvSpPr>
          <p:cNvPr id="6" name="Slide Number Placeholder 5">
            <a:extLst>
              <a:ext uri="{FF2B5EF4-FFF2-40B4-BE49-F238E27FC236}">
                <a16:creationId xmlns:a16="http://schemas.microsoft.com/office/drawing/2014/main" id="{E0AF5FAD-5C80-024B-9D4A-86220D43A2F0}"/>
              </a:ext>
            </a:extLst>
          </p:cNvPr>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fld id="{148C009B-CB69-E04A-B9B3-34B26D69E9CF}" type="slidenum">
              <a:rPr lang="en-US" smtClean="0"/>
              <a:pPr>
                <a:defRPr/>
              </a:pPr>
              <a:t>4</a:t>
            </a:fld>
            <a:endParaRPr lang="en-US" dirty="0"/>
          </a:p>
        </p:txBody>
      </p:sp>
      <p:pic>
        <p:nvPicPr>
          <p:cNvPr id="13" name="Picture 12" descr="A close up of a map&#10;&#10;Description automatically generated">
            <a:extLst>
              <a:ext uri="{FF2B5EF4-FFF2-40B4-BE49-F238E27FC236}">
                <a16:creationId xmlns:a16="http://schemas.microsoft.com/office/drawing/2014/main" id="{5CC7EEB0-A19A-2D48-99CC-7B164FF46B38}"/>
              </a:ext>
            </a:extLst>
          </p:cNvPr>
          <p:cNvPicPr>
            <a:picLocks noChangeAspect="1"/>
          </p:cNvPicPr>
          <p:nvPr/>
        </p:nvPicPr>
        <p:blipFill rotWithShape="1">
          <a:blip r:embed="rId2"/>
          <a:srcRect l="8237" t="5673" r="13043" b="8876"/>
          <a:stretch/>
        </p:blipFill>
        <p:spPr>
          <a:xfrm>
            <a:off x="125260" y="3255461"/>
            <a:ext cx="4905014" cy="2995027"/>
          </a:xfrm>
          <a:prstGeom prst="rect">
            <a:avLst/>
          </a:prstGeom>
          <a:ln>
            <a:noFill/>
          </a:ln>
          <a:effectLst/>
        </p:spPr>
      </p:pic>
      <p:pic>
        <p:nvPicPr>
          <p:cNvPr id="10" name="Picture 9">
            <a:extLst>
              <a:ext uri="{FF2B5EF4-FFF2-40B4-BE49-F238E27FC236}">
                <a16:creationId xmlns:a16="http://schemas.microsoft.com/office/drawing/2014/main" id="{08D91CE1-7A03-8040-A9E5-B6450BC9BB89}"/>
              </a:ext>
            </a:extLst>
          </p:cNvPr>
          <p:cNvPicPr>
            <a:picLocks noChangeAspect="1"/>
          </p:cNvPicPr>
          <p:nvPr/>
        </p:nvPicPr>
        <p:blipFill rotWithShape="1">
          <a:blip r:embed="rId3"/>
          <a:srcRect b="22390"/>
          <a:stretch/>
        </p:blipFill>
        <p:spPr>
          <a:xfrm>
            <a:off x="125259" y="1320979"/>
            <a:ext cx="4726440" cy="1772415"/>
          </a:xfrm>
          <a:prstGeom prst="rect">
            <a:avLst/>
          </a:prstGeom>
        </p:spPr>
      </p:pic>
      <p:sp>
        <p:nvSpPr>
          <p:cNvPr id="9" name="TextBox 8">
            <a:extLst>
              <a:ext uri="{FF2B5EF4-FFF2-40B4-BE49-F238E27FC236}">
                <a16:creationId xmlns:a16="http://schemas.microsoft.com/office/drawing/2014/main" id="{50FBBB55-9A83-DD4B-B875-EFC51578B16A}"/>
              </a:ext>
            </a:extLst>
          </p:cNvPr>
          <p:cNvSpPr txBox="1"/>
          <p:nvPr/>
        </p:nvSpPr>
        <p:spPr>
          <a:xfrm>
            <a:off x="7889357" y="13468"/>
            <a:ext cx="1254643" cy="369332"/>
          </a:xfrm>
          <a:prstGeom prst="rect">
            <a:avLst/>
          </a:prstGeom>
          <a:solidFill>
            <a:schemeClr val="tx1"/>
          </a:solidFill>
        </p:spPr>
        <p:txBody>
          <a:bodyPr wrap="square" rtlCol="0">
            <a:spAutoFit/>
          </a:bodyPr>
          <a:lstStyle/>
          <a:p>
            <a:pPr algn="ctr"/>
            <a:r>
              <a:rPr lang="en-US" sz="1800" dirty="0">
                <a:solidFill>
                  <a:schemeClr val="bg1"/>
                </a:solidFill>
              </a:rPr>
              <a:t>Charge #1</a:t>
            </a:r>
          </a:p>
        </p:txBody>
      </p:sp>
    </p:spTree>
    <p:extLst>
      <p:ext uri="{BB962C8B-B14F-4D97-AF65-F5344CB8AC3E}">
        <p14:creationId xmlns:p14="http://schemas.microsoft.com/office/powerpoint/2010/main" val="255818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46F0-74F7-0A44-BD76-1216F224F6CB}"/>
              </a:ext>
            </a:extLst>
          </p:cNvPr>
          <p:cNvSpPr>
            <a:spLocks noGrp="1"/>
          </p:cNvSpPr>
          <p:nvPr>
            <p:ph type="title"/>
          </p:nvPr>
        </p:nvSpPr>
        <p:spPr>
          <a:xfrm>
            <a:off x="214313" y="352589"/>
            <a:ext cx="8686800" cy="736294"/>
          </a:xfrm>
        </p:spPr>
        <p:txBody>
          <a:bodyPr/>
          <a:lstStyle/>
          <a:p>
            <a:r>
              <a:rPr lang="en-US" dirty="0"/>
              <a:t>Objective KPPs </a:t>
            </a:r>
            <a:br>
              <a:rPr lang="en-US" dirty="0"/>
            </a:br>
            <a:r>
              <a:rPr lang="en-US" dirty="0"/>
              <a:t>Define Project Commissioning Goals</a:t>
            </a:r>
          </a:p>
        </p:txBody>
      </p:sp>
      <p:sp>
        <p:nvSpPr>
          <p:cNvPr id="4" name="Date Placeholder 3">
            <a:extLst>
              <a:ext uri="{FF2B5EF4-FFF2-40B4-BE49-F238E27FC236}">
                <a16:creationId xmlns:a16="http://schemas.microsoft.com/office/drawing/2014/main" id="{006C27FE-F916-5C4B-9E59-92C9DFEAB593}"/>
              </a:ext>
            </a:extLst>
          </p:cNvPr>
          <p:cNvSpPr>
            <a:spLocks noGrp="1"/>
          </p:cNvSpPr>
          <p:nvPr>
            <p:ph type="dt" sz="half" idx="10"/>
          </p:nvPr>
        </p:nvSpPr>
        <p:spPr>
          <a:xfrm>
            <a:off x="559318" y="6505106"/>
            <a:ext cx="852487" cy="237283"/>
          </a:xfrm>
          <a:prstGeom prst="rect">
            <a:avLst/>
          </a:prstGeom>
        </p:spPr>
        <p:txBody>
          <a:bodyPr vert="horz" wrap="square" lIns="0" tIns="0" rIns="0" bIns="0" numCol="1" anchor="t" anchorCtr="0" compatLnSpc="1">
            <a:prstTxWarp prst="textNoShape">
              <a:avLst/>
            </a:prstTxWarp>
          </a:bodyPr>
          <a:lstStyle>
            <a:defPPr>
              <a:defRPr lang="en-US"/>
            </a:defPPr>
            <a:lvl1pPr marL="0" algn="r" defTabSz="457200" rtl="0" eaLnBrk="1" latinLnBrk="0" hangingPunct="1">
              <a:defRPr sz="1200" kern="1200">
                <a:solidFill>
                  <a:srgbClr val="004C97"/>
                </a:solidFill>
                <a:latin typeface="Helvetica"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a:t>12/12/2019</a:t>
            </a:r>
            <a:endParaRPr lang="en-US" altLang="en-US" dirty="0"/>
          </a:p>
        </p:txBody>
      </p:sp>
      <p:sp>
        <p:nvSpPr>
          <p:cNvPr id="5" name="Slide Number Placeholder 4">
            <a:extLst>
              <a:ext uri="{FF2B5EF4-FFF2-40B4-BE49-F238E27FC236}">
                <a16:creationId xmlns:a16="http://schemas.microsoft.com/office/drawing/2014/main" id="{95644694-04EE-CD46-B2B0-E1BFD1B6369F}"/>
              </a:ext>
            </a:extLst>
          </p:cNvPr>
          <p:cNvSpPr>
            <a:spLocks noGrp="1"/>
          </p:cNvSpPr>
          <p:nvPr>
            <p:ph type="sldNum" sz="quarter" idx="12"/>
          </p:nvPr>
        </p:nvSpPr>
        <p:spPr>
          <a:xfrm>
            <a:off x="228601" y="6515100"/>
            <a:ext cx="447675" cy="241300"/>
          </a:xfrm>
          <a:prstGeom prst="rect">
            <a:avLst/>
          </a:prstGeom>
        </p:spPr>
        <p:txBody>
          <a:bodyPr vert="horz" wrap="square" lIns="0" tIns="0" rIns="0" bIns="0" numCol="1" anchor="t" anchorCtr="0" compatLnSpc="1">
            <a:prstTxWarp prst="textNoShape">
              <a:avLst/>
            </a:prstTxWarp>
          </a:bodyPr>
          <a:lstStyle>
            <a:defPPr>
              <a:defRPr lang="en-US"/>
            </a:defPPr>
            <a:lvl1pPr marL="0" algn="l" defTabSz="457200" rtl="0" eaLnBrk="1" latinLnBrk="0" hangingPunct="1">
              <a:defRPr sz="1200" kern="1200">
                <a:solidFill>
                  <a:srgbClr val="004C97"/>
                </a:solidFill>
                <a:latin typeface="Helvetica"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2E9C158-AEF1-41A2-A6CE-6F0BAB305EFD}" type="slidenum">
              <a:rPr lang="en-US" altLang="en-US" smtClean="0"/>
              <a:pPr/>
              <a:t>5</a:t>
            </a:fld>
            <a:endParaRPr lang="en-US" altLang="en-US"/>
          </a:p>
        </p:txBody>
      </p:sp>
      <p:graphicFrame>
        <p:nvGraphicFramePr>
          <p:cNvPr id="6" name="Content Placeholder 6">
            <a:extLst>
              <a:ext uri="{FF2B5EF4-FFF2-40B4-BE49-F238E27FC236}">
                <a16:creationId xmlns:a16="http://schemas.microsoft.com/office/drawing/2014/main" id="{C1D79B26-AA71-E241-95A9-3B301113BDE8}"/>
              </a:ext>
            </a:extLst>
          </p:cNvPr>
          <p:cNvGraphicFramePr>
            <a:graphicFrameLocks noGrp="1"/>
          </p:cNvGraphicFramePr>
          <p:nvPr>
            <p:ph idx="1"/>
          </p:nvPr>
        </p:nvGraphicFramePr>
        <p:xfrm>
          <a:off x="176213" y="1122204"/>
          <a:ext cx="8763000" cy="3961113"/>
        </p:xfrm>
        <a:graphic>
          <a:graphicData uri="http://schemas.openxmlformats.org/drawingml/2006/table">
            <a:tbl>
              <a:tblPr firstRow="1" firstCol="1" bandRow="1" bandCol="1">
                <a:tableStyleId>{7E9639D4-E3E2-4D34-9284-5A2195B3D0D7}</a:tableStyleId>
              </a:tblPr>
              <a:tblGrid>
                <a:gridCol w="437585">
                  <a:extLst>
                    <a:ext uri="{9D8B030D-6E8A-4147-A177-3AD203B41FA5}">
                      <a16:colId xmlns:a16="http://schemas.microsoft.com/office/drawing/2014/main" val="403924221"/>
                    </a:ext>
                  </a:extLst>
                </a:gridCol>
                <a:gridCol w="1428084">
                  <a:extLst>
                    <a:ext uri="{9D8B030D-6E8A-4147-A177-3AD203B41FA5}">
                      <a16:colId xmlns:a16="http://schemas.microsoft.com/office/drawing/2014/main" val="1261470421"/>
                    </a:ext>
                  </a:extLst>
                </a:gridCol>
                <a:gridCol w="3289016">
                  <a:extLst>
                    <a:ext uri="{9D8B030D-6E8A-4147-A177-3AD203B41FA5}">
                      <a16:colId xmlns:a16="http://schemas.microsoft.com/office/drawing/2014/main" val="837778807"/>
                    </a:ext>
                  </a:extLst>
                </a:gridCol>
                <a:gridCol w="3608315">
                  <a:extLst>
                    <a:ext uri="{9D8B030D-6E8A-4147-A177-3AD203B41FA5}">
                      <a16:colId xmlns:a16="http://schemas.microsoft.com/office/drawing/2014/main" val="1974484087"/>
                    </a:ext>
                  </a:extLst>
                </a:gridCol>
              </a:tblGrid>
              <a:tr h="434472">
                <a:tc>
                  <a:txBody>
                    <a:bodyPr/>
                    <a:lstStyle/>
                    <a:p>
                      <a:pPr marL="0" marR="0">
                        <a:spcBef>
                          <a:spcPts val="0"/>
                        </a:spcBef>
                        <a:spcAft>
                          <a:spcPts val="0"/>
                        </a:spcAft>
                      </a:pPr>
                      <a:r>
                        <a:rPr lang="en-US" sz="1800" dirty="0">
                          <a:effectLst/>
                        </a:rPr>
                        <a:t>#</a:t>
                      </a:r>
                      <a:endParaRPr lang="en-US" sz="1800" b="1" dirty="0">
                        <a:solidFill>
                          <a:srgbClr val="FF0000"/>
                        </a:solidFill>
                        <a:effectLst/>
                        <a:latin typeface="Helvetica" pitchFamily="34" charset="0"/>
                        <a:ea typeface="Calibri" panose="020F0502020204030204" pitchFamily="34" charset="0"/>
                        <a:cs typeface="Times New Roman" panose="02020603050405020304" pitchFamily="18" charset="0"/>
                      </a:endParaRPr>
                    </a:p>
                  </a:txBody>
                  <a:tcPr marL="51435" marR="51435" marT="9525" marB="0" anchor="ctr"/>
                </a:tc>
                <a:tc>
                  <a:txBody>
                    <a:bodyPr/>
                    <a:lstStyle/>
                    <a:p>
                      <a:pPr marL="0" marR="0">
                        <a:spcBef>
                          <a:spcPts val="0"/>
                        </a:spcBef>
                        <a:spcAft>
                          <a:spcPts val="0"/>
                        </a:spcAft>
                      </a:pPr>
                      <a:r>
                        <a:rPr lang="en-US" sz="1600" dirty="0">
                          <a:effectLst/>
                        </a:rPr>
                        <a:t>Scope</a:t>
                      </a:r>
                      <a:endParaRPr lang="en-US" sz="1600" b="1" dirty="0">
                        <a:solidFill>
                          <a:srgbClr val="FF0000"/>
                        </a:solidFill>
                        <a:effectLst/>
                        <a:latin typeface="Helvetica" pitchFamily="34" charset="0"/>
                        <a:ea typeface="Calibri" panose="020F0502020204030204" pitchFamily="34" charset="0"/>
                        <a:cs typeface="Times New Roman" panose="02020603050405020304" pitchFamily="18" charset="0"/>
                      </a:endParaRPr>
                    </a:p>
                  </a:txBody>
                  <a:tcPr marL="51435" marR="51435" marT="9525" marB="0" anchor="ctr"/>
                </a:tc>
                <a:tc>
                  <a:txBody>
                    <a:bodyPr/>
                    <a:lstStyle/>
                    <a:p>
                      <a:pPr marL="0" marR="0">
                        <a:spcBef>
                          <a:spcPts val="0"/>
                        </a:spcBef>
                        <a:spcAft>
                          <a:spcPts val="0"/>
                        </a:spcAft>
                      </a:pPr>
                      <a:r>
                        <a:rPr lang="en-US" sz="1600" dirty="0">
                          <a:effectLst/>
                        </a:rPr>
                        <a:t>Threshold KPPs</a:t>
                      </a:r>
                      <a:endParaRPr lang="en-US" sz="1600" b="1" dirty="0">
                        <a:solidFill>
                          <a:schemeClr val="bg1"/>
                        </a:solidFill>
                        <a:effectLst/>
                        <a:latin typeface="Helvetica" pitchFamily="34" charset="0"/>
                        <a:ea typeface="Calibri" panose="020F0502020204030204" pitchFamily="34" charset="0"/>
                        <a:cs typeface="Times New Roman" panose="02020603050405020304" pitchFamily="18" charset="0"/>
                      </a:endParaRPr>
                    </a:p>
                  </a:txBody>
                  <a:tcPr marL="51435" marR="51435" marT="9525" marB="0" anchor="ctr"/>
                </a:tc>
                <a:tc>
                  <a:txBody>
                    <a:bodyPr/>
                    <a:lstStyle/>
                    <a:p>
                      <a:pPr marL="0" marR="0">
                        <a:spcBef>
                          <a:spcPts val="0"/>
                        </a:spcBef>
                        <a:spcAft>
                          <a:spcPts val="0"/>
                        </a:spcAft>
                      </a:pPr>
                      <a:r>
                        <a:rPr lang="en-US" sz="1600" dirty="0">
                          <a:effectLst/>
                        </a:rPr>
                        <a:t>Objective KPPs</a:t>
                      </a:r>
                      <a:endParaRPr lang="en-US" sz="1600" b="1" dirty="0">
                        <a:solidFill>
                          <a:schemeClr val="bg1"/>
                        </a:solidFill>
                        <a:effectLst/>
                        <a:latin typeface="Helvetica" pitchFamily="34" charset="0"/>
                        <a:ea typeface="Calibri" panose="020F0502020204030204" pitchFamily="34" charset="0"/>
                        <a:cs typeface="Times New Roman" panose="02020603050405020304" pitchFamily="18" charset="0"/>
                      </a:endParaRPr>
                    </a:p>
                  </a:txBody>
                  <a:tcPr marL="51435" marR="51435" marT="9525" marB="0" anchor="ctr"/>
                </a:tc>
                <a:extLst>
                  <a:ext uri="{0D108BD9-81ED-4DB2-BD59-A6C34878D82A}">
                    <a16:rowId xmlns:a16="http://schemas.microsoft.com/office/drawing/2014/main" val="4180608102"/>
                  </a:ext>
                </a:extLst>
              </a:tr>
              <a:tr h="1084021">
                <a:tc>
                  <a:txBody>
                    <a:bodyPr/>
                    <a:lstStyle/>
                    <a:p>
                      <a:pPr marL="0" marR="0">
                        <a:spcBef>
                          <a:spcPts val="0"/>
                        </a:spcBef>
                        <a:spcAft>
                          <a:spcPts val="0"/>
                        </a:spcAft>
                      </a:pPr>
                      <a:r>
                        <a:rPr lang="en-US" sz="1600" dirty="0">
                          <a:effectLst/>
                          <a:latin typeface="Helvetica" pitchFamily="2" charset="0"/>
                        </a:rPr>
                        <a:t>1</a:t>
                      </a:r>
                      <a:endParaRPr lang="en-US" sz="1600" b="0" dirty="0">
                        <a:solidFill>
                          <a:schemeClr val="tx2"/>
                        </a:solidFill>
                        <a:effectLst/>
                        <a:latin typeface="Helvetica" pitchFamily="2" charset="0"/>
                        <a:ea typeface="Calibri" panose="020F0502020204030204" pitchFamily="34" charset="0"/>
                        <a:cs typeface="Times New Roman" panose="02020603050405020304" pitchFamily="18" charset="0"/>
                      </a:endParaRPr>
                    </a:p>
                  </a:txBody>
                  <a:tcPr marL="51435" marR="51435" marT="9525" marB="0" anchor="ctr"/>
                </a:tc>
                <a:tc>
                  <a:txBody>
                    <a:bodyPr/>
                    <a:lstStyle/>
                    <a:p>
                      <a:pPr marL="0" marR="0">
                        <a:spcBef>
                          <a:spcPts val="0"/>
                        </a:spcBef>
                        <a:spcAft>
                          <a:spcPts val="0"/>
                        </a:spcAft>
                      </a:pPr>
                      <a:r>
                        <a:rPr lang="en-US" sz="1600" dirty="0" err="1">
                          <a:effectLst/>
                          <a:latin typeface="Helvetica" pitchFamily="2" charset="0"/>
                        </a:rPr>
                        <a:t>Linac</a:t>
                      </a:r>
                      <a:r>
                        <a:rPr lang="en-US" sz="1600" dirty="0">
                          <a:effectLst/>
                          <a:latin typeface="Helvetica" pitchFamily="2" charset="0"/>
                        </a:rPr>
                        <a:t> Beam Energy</a:t>
                      </a:r>
                      <a:endParaRPr lang="en-US" sz="1600" b="0" dirty="0">
                        <a:effectLst/>
                        <a:latin typeface="Helvetica" pitchFamily="2" charset="0"/>
                        <a:ea typeface="Calibri" panose="020F0502020204030204" pitchFamily="34" charset="0"/>
                        <a:cs typeface="Times New Roman" panose="02020603050405020304" pitchFamily="18" charset="0"/>
                      </a:endParaRPr>
                    </a:p>
                  </a:txBody>
                  <a:tcPr marL="51435" marR="51435" marT="9525" marB="0" anchor="ct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600" dirty="0">
                          <a:effectLst/>
                          <a:latin typeface="Helvetica" pitchFamily="2" charset="0"/>
                        </a:rPr>
                        <a:t>Accelerate H- beam to 600  MeV</a:t>
                      </a:r>
                    </a:p>
                  </a:txBody>
                  <a:tcPr marL="51435" marR="51435" marT="9525" marB="0"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600" dirty="0">
                          <a:effectLst/>
                          <a:latin typeface="Helvetica" pitchFamily="2" charset="0"/>
                        </a:rPr>
                        <a:t>Accelerate H- beam to 700  MeV</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600" dirty="0" err="1">
                          <a:latin typeface="Helvetica" pitchFamily="2" charset="0"/>
                        </a:rPr>
                        <a:t>Linac</a:t>
                      </a:r>
                      <a:r>
                        <a:rPr lang="en-US" sz="1600" dirty="0">
                          <a:latin typeface="Helvetica" pitchFamily="2" charset="0"/>
                        </a:rPr>
                        <a:t> systems required to accelerate beam to 800 MeV installed and tested</a:t>
                      </a:r>
                    </a:p>
                  </a:txBody>
                  <a:tcPr marL="51435" marR="51435" marT="9525" marB="0" anchor="ctr"/>
                </a:tc>
                <a:extLst>
                  <a:ext uri="{0D108BD9-81ED-4DB2-BD59-A6C34878D82A}">
                    <a16:rowId xmlns:a16="http://schemas.microsoft.com/office/drawing/2014/main" val="2837995875"/>
                  </a:ext>
                </a:extLst>
              </a:tr>
              <a:tr h="960305">
                <a:tc>
                  <a:txBody>
                    <a:bodyPr/>
                    <a:lstStyle/>
                    <a:p>
                      <a:pPr marL="0" marR="0">
                        <a:spcBef>
                          <a:spcPts val="0"/>
                        </a:spcBef>
                        <a:spcAft>
                          <a:spcPts val="0"/>
                        </a:spcAft>
                      </a:pPr>
                      <a:r>
                        <a:rPr lang="en-US" sz="1600" dirty="0">
                          <a:effectLst/>
                          <a:latin typeface="Helvetica" pitchFamily="2" charset="0"/>
                        </a:rPr>
                        <a:t>2</a:t>
                      </a:r>
                      <a:endParaRPr lang="en-US" sz="1600" b="0" dirty="0">
                        <a:solidFill>
                          <a:schemeClr val="tx2"/>
                        </a:solidFill>
                        <a:effectLst/>
                        <a:latin typeface="Helvetica" pitchFamily="2" charset="0"/>
                        <a:ea typeface="Calibri" panose="020F0502020204030204" pitchFamily="34" charset="0"/>
                        <a:cs typeface="Times New Roman" panose="02020603050405020304" pitchFamily="18" charset="0"/>
                      </a:endParaRPr>
                    </a:p>
                  </a:txBody>
                  <a:tcPr marL="51435" marR="51435" marT="9525" marB="0" anchor="ctr"/>
                </a:tc>
                <a:tc>
                  <a:txBody>
                    <a:bodyPr/>
                    <a:lstStyle/>
                    <a:p>
                      <a:pPr marL="0" marR="0">
                        <a:spcBef>
                          <a:spcPts val="0"/>
                        </a:spcBef>
                        <a:spcAft>
                          <a:spcPts val="0"/>
                        </a:spcAft>
                      </a:pPr>
                      <a:r>
                        <a:rPr lang="en-US" sz="1600" dirty="0" err="1">
                          <a:effectLst/>
                          <a:latin typeface="Helvetica" pitchFamily="2" charset="0"/>
                        </a:rPr>
                        <a:t>Linac</a:t>
                      </a:r>
                      <a:r>
                        <a:rPr lang="en-US" sz="1600" dirty="0">
                          <a:effectLst/>
                          <a:latin typeface="Helvetica" pitchFamily="2" charset="0"/>
                        </a:rPr>
                        <a:t> Beam Intensity</a:t>
                      </a:r>
                      <a:endParaRPr lang="en-US" sz="1600" b="0" dirty="0">
                        <a:effectLst/>
                        <a:latin typeface="Helvetica" pitchFamily="2" charset="0"/>
                        <a:ea typeface="Calibri" panose="020F0502020204030204" pitchFamily="34" charset="0"/>
                        <a:cs typeface="Times New Roman" panose="02020603050405020304" pitchFamily="18" charset="0"/>
                      </a:endParaRPr>
                    </a:p>
                  </a:txBody>
                  <a:tcPr marL="51435" marR="51435" marT="9525" marB="0" anchor="ctr"/>
                </a:tc>
                <a:tc>
                  <a:txBody>
                    <a:bodyPr/>
                    <a:lstStyle/>
                    <a:p>
                      <a:pPr marL="0" marR="0">
                        <a:spcBef>
                          <a:spcPts val="0"/>
                        </a:spcBef>
                        <a:spcAft>
                          <a:spcPts val="0"/>
                        </a:spcAft>
                      </a:pPr>
                      <a:r>
                        <a:rPr lang="en-US" sz="1600" dirty="0">
                          <a:effectLst/>
                          <a:latin typeface="Helvetica" pitchFamily="2" charset="0"/>
                        </a:rPr>
                        <a:t>Beam delivered to Beam Dump at the end of </a:t>
                      </a:r>
                      <a:r>
                        <a:rPr lang="en-US" sz="1600" dirty="0" err="1">
                          <a:effectLst/>
                          <a:latin typeface="Helvetica" pitchFamily="2" charset="0"/>
                        </a:rPr>
                        <a:t>Linac</a:t>
                      </a:r>
                      <a:endParaRPr lang="en-US" sz="1600" b="0" dirty="0">
                        <a:effectLst/>
                        <a:latin typeface="Helvetica" pitchFamily="2" charset="0"/>
                        <a:ea typeface="Calibri" panose="020F0502020204030204" pitchFamily="34" charset="0"/>
                        <a:cs typeface="Times New Roman" panose="02020603050405020304" pitchFamily="18" charset="0"/>
                      </a:endParaRPr>
                    </a:p>
                  </a:txBody>
                  <a:tcPr marL="51435" marR="51435" marT="9525"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effectLst/>
                          <a:latin typeface="Helvetica" pitchFamily="2" charset="0"/>
                        </a:rPr>
                        <a:t>Beam with intensity of 1.3E12 particles per pulse (H-) at 20 Hz delivered to Beam Line Dump</a:t>
                      </a:r>
                    </a:p>
                  </a:txBody>
                  <a:tcPr marL="51435" marR="51435" marT="9525" marB="0" anchor="ctr"/>
                </a:tc>
                <a:extLst>
                  <a:ext uri="{0D108BD9-81ED-4DB2-BD59-A6C34878D82A}">
                    <a16:rowId xmlns:a16="http://schemas.microsoft.com/office/drawing/2014/main" val="4270740615"/>
                  </a:ext>
                </a:extLst>
              </a:tr>
              <a:tr h="1482315">
                <a:tc>
                  <a:txBody>
                    <a:bodyPr/>
                    <a:lstStyle/>
                    <a:p>
                      <a:pPr marL="0" marR="0">
                        <a:spcBef>
                          <a:spcPts val="0"/>
                        </a:spcBef>
                        <a:spcAft>
                          <a:spcPts val="0"/>
                        </a:spcAft>
                      </a:pPr>
                      <a:r>
                        <a:rPr lang="en-US" sz="1600" dirty="0">
                          <a:effectLst/>
                          <a:latin typeface="Helvetica" pitchFamily="2" charset="0"/>
                        </a:rPr>
                        <a:t>3</a:t>
                      </a:r>
                      <a:endParaRPr lang="en-US" sz="1600" b="0" dirty="0">
                        <a:solidFill>
                          <a:schemeClr val="tx2"/>
                        </a:solidFill>
                        <a:effectLst/>
                        <a:latin typeface="Helvetica" pitchFamily="2" charset="0"/>
                        <a:ea typeface="Calibri" panose="020F0502020204030204" pitchFamily="34" charset="0"/>
                        <a:cs typeface="Times New Roman" panose="02020603050405020304" pitchFamily="18" charset="0"/>
                      </a:endParaRPr>
                    </a:p>
                  </a:txBody>
                  <a:tcPr marL="51435" marR="51435" marT="9525" marB="0" anchor="ctr"/>
                </a:tc>
                <a:tc>
                  <a:txBody>
                    <a:bodyPr/>
                    <a:lstStyle/>
                    <a:p>
                      <a:pPr marL="0" marR="0">
                        <a:spcBef>
                          <a:spcPts val="0"/>
                        </a:spcBef>
                        <a:spcAft>
                          <a:spcPts val="0"/>
                        </a:spcAft>
                      </a:pPr>
                      <a:r>
                        <a:rPr lang="en-US" sz="1600" dirty="0">
                          <a:effectLst/>
                          <a:latin typeface="Helvetica" pitchFamily="2" charset="0"/>
                        </a:rPr>
                        <a:t>Booster/</a:t>
                      </a:r>
                    </a:p>
                    <a:p>
                      <a:pPr marL="0" marR="0">
                        <a:spcBef>
                          <a:spcPts val="0"/>
                        </a:spcBef>
                        <a:spcAft>
                          <a:spcPts val="0"/>
                        </a:spcAft>
                      </a:pPr>
                      <a:r>
                        <a:rPr lang="en-US" sz="1600" dirty="0">
                          <a:effectLst/>
                          <a:latin typeface="Helvetica" pitchFamily="2" charset="0"/>
                        </a:rPr>
                        <a:t>Recycler/</a:t>
                      </a:r>
                    </a:p>
                    <a:p>
                      <a:pPr marL="0" marR="0">
                        <a:spcBef>
                          <a:spcPts val="0"/>
                        </a:spcBef>
                        <a:spcAft>
                          <a:spcPts val="0"/>
                        </a:spcAft>
                      </a:pPr>
                      <a:r>
                        <a:rPr lang="en-US" sz="1600" dirty="0">
                          <a:effectLst/>
                          <a:latin typeface="Helvetica" pitchFamily="2" charset="0"/>
                        </a:rPr>
                        <a:t>Main Injector upgrades</a:t>
                      </a:r>
                      <a:endParaRPr lang="en-US" sz="1600" b="0" dirty="0">
                        <a:effectLst/>
                        <a:latin typeface="Helvetica" pitchFamily="2" charset="0"/>
                        <a:ea typeface="Calibri" panose="020F0502020204030204" pitchFamily="34" charset="0"/>
                        <a:cs typeface="Times New Roman" panose="02020603050405020304" pitchFamily="18" charset="0"/>
                      </a:endParaRPr>
                    </a:p>
                  </a:txBody>
                  <a:tcPr marL="51435" marR="51435" marT="9525"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effectLst/>
                          <a:latin typeface="Helvetica" pitchFamily="2" charset="0"/>
                        </a:rPr>
                        <a:t>Booster, Recycler, and Main Injector Upgrades to support operations with beam power of 1.2 MW on the LBNF target are installed and tested without beam</a:t>
                      </a:r>
                      <a:endParaRPr lang="en-US" sz="1600" b="0" dirty="0">
                        <a:effectLst/>
                        <a:latin typeface="Helvetica" pitchFamily="2" charset="0"/>
                        <a:ea typeface="Calibri" panose="020F0502020204030204" pitchFamily="34" charset="0"/>
                        <a:cs typeface="Times New Roman" panose="02020603050405020304" pitchFamily="18" charset="0"/>
                      </a:endParaRPr>
                    </a:p>
                  </a:txBody>
                  <a:tcPr marL="51435" marR="51435" marT="9525" marB="0" anchor="ctr"/>
                </a:tc>
                <a:tc>
                  <a:txBody>
                    <a:bodyPr/>
                    <a:lstStyle/>
                    <a:p>
                      <a:pPr algn="l"/>
                      <a:r>
                        <a:rPr lang="en-US" sz="1600" dirty="0" err="1">
                          <a:effectLst/>
                          <a:latin typeface="Helvetica" pitchFamily="2" charset="0"/>
                        </a:rPr>
                        <a:t>Linac</a:t>
                      </a:r>
                      <a:r>
                        <a:rPr lang="en-US" sz="1600" dirty="0">
                          <a:effectLst/>
                          <a:latin typeface="Helvetica" pitchFamily="2" charset="0"/>
                        </a:rPr>
                        <a:t> beam injected and circulated in Booster</a:t>
                      </a:r>
                      <a:endParaRPr lang="en-US" sz="1600" dirty="0">
                        <a:latin typeface="Helvetica" pitchFamily="2" charset="0"/>
                      </a:endParaRPr>
                    </a:p>
                  </a:txBody>
                  <a:tcPr anchor="ctr"/>
                </a:tc>
                <a:extLst>
                  <a:ext uri="{0D108BD9-81ED-4DB2-BD59-A6C34878D82A}">
                    <a16:rowId xmlns:a16="http://schemas.microsoft.com/office/drawing/2014/main" val="1205404726"/>
                  </a:ext>
                </a:extLst>
              </a:tr>
            </a:tbl>
          </a:graphicData>
        </a:graphic>
      </p:graphicFrame>
      <p:sp>
        <p:nvSpPr>
          <p:cNvPr id="7" name="Footer Placeholder 6">
            <a:extLst>
              <a:ext uri="{FF2B5EF4-FFF2-40B4-BE49-F238E27FC236}">
                <a16:creationId xmlns:a16="http://schemas.microsoft.com/office/drawing/2014/main" id="{97327BC0-E899-624E-9198-D38055A2BCC7}"/>
              </a:ext>
            </a:extLst>
          </p:cNvPr>
          <p:cNvSpPr>
            <a:spLocks noGrp="1"/>
          </p:cNvSpPr>
          <p:nvPr>
            <p:ph type="ftr" sz="quarter" idx="3"/>
          </p:nvPr>
        </p:nvSpPr>
        <p:spPr>
          <a:xfrm>
            <a:off x="1588797" y="6495483"/>
            <a:ext cx="7312316" cy="237283"/>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a:t>I. Kourbanis| Beam Transfer Line PDR review</a:t>
            </a:r>
            <a:endParaRPr lang="en-US" b="1" dirty="0"/>
          </a:p>
        </p:txBody>
      </p:sp>
      <p:sp>
        <p:nvSpPr>
          <p:cNvPr id="8" name="TextBox 7">
            <a:extLst>
              <a:ext uri="{FF2B5EF4-FFF2-40B4-BE49-F238E27FC236}">
                <a16:creationId xmlns:a16="http://schemas.microsoft.com/office/drawing/2014/main" id="{8A57DB06-0131-9D45-8590-BEF11DA4F291}"/>
              </a:ext>
            </a:extLst>
          </p:cNvPr>
          <p:cNvSpPr txBox="1"/>
          <p:nvPr/>
        </p:nvSpPr>
        <p:spPr>
          <a:xfrm>
            <a:off x="7889357" y="13468"/>
            <a:ext cx="1254643" cy="369332"/>
          </a:xfrm>
          <a:prstGeom prst="rect">
            <a:avLst/>
          </a:prstGeom>
          <a:solidFill>
            <a:schemeClr val="tx1"/>
          </a:solidFill>
        </p:spPr>
        <p:txBody>
          <a:bodyPr wrap="square" rtlCol="0">
            <a:spAutoFit/>
          </a:bodyPr>
          <a:lstStyle/>
          <a:p>
            <a:pPr algn="ctr"/>
            <a:r>
              <a:rPr lang="en-US" sz="1800" dirty="0">
                <a:solidFill>
                  <a:schemeClr val="bg1"/>
                </a:solidFill>
              </a:rPr>
              <a:t>Charge #1</a:t>
            </a:r>
          </a:p>
        </p:txBody>
      </p:sp>
    </p:spTree>
    <p:extLst>
      <p:ext uri="{BB962C8B-B14F-4D97-AF65-F5344CB8AC3E}">
        <p14:creationId xmlns:p14="http://schemas.microsoft.com/office/powerpoint/2010/main" val="44815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E33B-DBA9-464C-85A4-B86F28494ABE}"/>
              </a:ext>
            </a:extLst>
          </p:cNvPr>
          <p:cNvSpPr>
            <a:spLocks noGrp="1"/>
          </p:cNvSpPr>
          <p:nvPr>
            <p:ph type="title"/>
          </p:nvPr>
        </p:nvSpPr>
        <p:spPr>
          <a:xfrm>
            <a:off x="228600" y="386179"/>
            <a:ext cx="8686800" cy="427877"/>
          </a:xfrm>
        </p:spPr>
        <p:txBody>
          <a:bodyPr/>
          <a:lstStyle/>
          <a:p>
            <a:r>
              <a:rPr lang="en-US" sz="2400" dirty="0">
                <a:solidFill>
                  <a:schemeClr val="tx2"/>
                </a:solidFill>
                <a:latin typeface="Helvetica" panose="020B0604020202020204" pitchFamily="34" charset="0"/>
                <a:cs typeface="Helvetica" panose="020B0604020202020204" pitchFamily="34" charset="0"/>
              </a:rPr>
              <a:t>PIP-II Project Management and Level 2 Systems/Managers</a:t>
            </a:r>
            <a:endParaRPr lang="en-US" sz="2400" dirty="0"/>
          </a:p>
        </p:txBody>
      </p:sp>
      <p:sp>
        <p:nvSpPr>
          <p:cNvPr id="4" name="Slide Number Placeholder 3">
            <a:extLst>
              <a:ext uri="{FF2B5EF4-FFF2-40B4-BE49-F238E27FC236}">
                <a16:creationId xmlns:a16="http://schemas.microsoft.com/office/drawing/2014/main" id="{11657230-6672-476C-B870-4582990E11D5}"/>
              </a:ext>
            </a:extLst>
          </p:cNvPr>
          <p:cNvSpPr>
            <a:spLocks noGrp="1"/>
          </p:cNvSpPr>
          <p:nvPr>
            <p:ph type="sldNum" sz="quarter" idx="4"/>
          </p:nvPr>
        </p:nvSpPr>
        <p:spPr>
          <a:xfrm>
            <a:off x="222250" y="6495482"/>
            <a:ext cx="414338" cy="237285"/>
          </a:xfrm>
        </p:spPr>
        <p:txBody>
          <a:bodyPr/>
          <a:lstStyle/>
          <a:p>
            <a:pPr>
              <a:defRPr/>
            </a:pPr>
            <a:fld id="{148C009B-CB69-E04A-B9B3-34B26D69E9CF}" type="slidenum">
              <a:rPr lang="en-US" sz="1200" smtClean="0"/>
              <a:pPr>
                <a:defRPr/>
              </a:pPr>
              <a:t>6</a:t>
            </a:fld>
            <a:endParaRPr lang="en-US" sz="1200" dirty="0"/>
          </a:p>
        </p:txBody>
      </p:sp>
      <p:sp>
        <p:nvSpPr>
          <p:cNvPr id="5" name="Date Placeholder 4">
            <a:extLst>
              <a:ext uri="{FF2B5EF4-FFF2-40B4-BE49-F238E27FC236}">
                <a16:creationId xmlns:a16="http://schemas.microsoft.com/office/drawing/2014/main" id="{9EACC6B8-5220-4F0D-8298-7F043F758232}"/>
              </a:ext>
            </a:extLst>
          </p:cNvPr>
          <p:cNvSpPr>
            <a:spLocks noGrp="1"/>
          </p:cNvSpPr>
          <p:nvPr>
            <p:ph type="dt" sz="half" idx="10"/>
          </p:nvPr>
        </p:nvSpPr>
        <p:spPr>
          <a:xfrm>
            <a:off x="848080" y="6495482"/>
            <a:ext cx="1076325" cy="241300"/>
          </a:xfrm>
        </p:spPr>
        <p:txBody>
          <a:bodyPr/>
          <a:lstStyle/>
          <a:p>
            <a:pPr>
              <a:defRPr/>
            </a:pPr>
            <a:r>
              <a:rPr lang="en-US" dirty="0"/>
              <a:t>12/12/2019</a:t>
            </a:r>
          </a:p>
        </p:txBody>
      </p:sp>
      <p:sp>
        <p:nvSpPr>
          <p:cNvPr id="6" name="Footer Placeholder 5">
            <a:extLst>
              <a:ext uri="{FF2B5EF4-FFF2-40B4-BE49-F238E27FC236}">
                <a16:creationId xmlns:a16="http://schemas.microsoft.com/office/drawing/2014/main" id="{692D1B41-5520-4C61-AFBF-2C5AC99F22FF}"/>
              </a:ext>
            </a:extLst>
          </p:cNvPr>
          <p:cNvSpPr>
            <a:spLocks noGrp="1"/>
          </p:cNvSpPr>
          <p:nvPr>
            <p:ph type="ftr" sz="quarter" idx="11"/>
          </p:nvPr>
        </p:nvSpPr>
        <p:spPr>
          <a:xfrm>
            <a:off x="2016643" y="6523383"/>
            <a:ext cx="4433370" cy="241300"/>
          </a:xfrm>
        </p:spPr>
        <p:txBody>
          <a:bodyPr/>
          <a:lstStyle/>
          <a:p>
            <a:pPr>
              <a:defRPr/>
            </a:pPr>
            <a:r>
              <a:rPr lang="en-US" dirty="0"/>
              <a:t>I. Kourbanis| Beam Transfer Line PDR review</a:t>
            </a:r>
            <a:endParaRPr lang="en-US" b="1" dirty="0"/>
          </a:p>
        </p:txBody>
      </p:sp>
      <p:grpSp>
        <p:nvGrpSpPr>
          <p:cNvPr id="7" name="Group 6">
            <a:extLst>
              <a:ext uri="{FF2B5EF4-FFF2-40B4-BE49-F238E27FC236}">
                <a16:creationId xmlns:a16="http://schemas.microsoft.com/office/drawing/2014/main" id="{EFB37B97-0C56-4F79-9B29-17989AF01512}"/>
              </a:ext>
            </a:extLst>
          </p:cNvPr>
          <p:cNvGrpSpPr/>
          <p:nvPr/>
        </p:nvGrpSpPr>
        <p:grpSpPr>
          <a:xfrm>
            <a:off x="-325976" y="888311"/>
            <a:ext cx="9356184" cy="5393586"/>
            <a:chOff x="-291351" y="868756"/>
            <a:chExt cx="9356184" cy="5393586"/>
          </a:xfrm>
        </p:grpSpPr>
        <p:cxnSp>
          <p:nvCxnSpPr>
            <p:cNvPr id="8" name="Line 684">
              <a:extLst>
                <a:ext uri="{FF2B5EF4-FFF2-40B4-BE49-F238E27FC236}">
                  <a16:creationId xmlns:a16="http://schemas.microsoft.com/office/drawing/2014/main" id="{1E8E111E-6240-4DB0-B7B8-18DF5380FDAB}"/>
                </a:ext>
              </a:extLst>
            </p:cNvPr>
            <p:cNvCxnSpPr>
              <a:cxnSpLocks noChangeShapeType="1"/>
            </p:cNvCxnSpPr>
            <p:nvPr/>
          </p:nvCxnSpPr>
          <p:spPr bwMode="auto">
            <a:xfrm>
              <a:off x="-291351" y="2445424"/>
              <a:ext cx="156273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587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9" name="Text Box 1859">
              <a:extLst>
                <a:ext uri="{FF2B5EF4-FFF2-40B4-BE49-F238E27FC236}">
                  <a16:creationId xmlns:a16="http://schemas.microsoft.com/office/drawing/2014/main" id="{D9C52750-F1ED-4870-84CC-117A184942EC}"/>
                </a:ext>
              </a:extLst>
            </p:cNvPr>
            <p:cNvSpPr txBox="1">
              <a:spLocks noChangeArrowheads="1"/>
            </p:cNvSpPr>
            <p:nvPr/>
          </p:nvSpPr>
          <p:spPr bwMode="auto">
            <a:xfrm>
              <a:off x="92461" y="868756"/>
              <a:ext cx="2656814" cy="8227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b"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1000" u="sng" dirty="0">
                  <a:effectLst/>
                  <a:latin typeface="Helvetica" charset="0"/>
                  <a:ea typeface="Helvetica" charset="0"/>
                  <a:cs typeface="Helvetica" charset="0"/>
                </a:rPr>
                <a:t>ADVISORY COMMITTEES</a:t>
              </a:r>
              <a:endParaRPr lang="en-US" sz="1000" dirty="0">
                <a:effectLst/>
                <a:latin typeface="Helvetica" charset="0"/>
                <a:ea typeface="Helvetica" charset="0"/>
                <a:cs typeface="Helvetica" charset="0"/>
              </a:endParaRPr>
            </a:p>
            <a:p>
              <a:pPr marL="1428750" marR="0" indent="-1333500">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PIP-II Machine Advisory Committee</a:t>
              </a:r>
              <a:r>
                <a:rPr lang="en-US" sz="800" dirty="0">
                  <a:latin typeface="Helvetica" panose="020B0604020202020204" pitchFamily="34" charset="0"/>
                  <a:ea typeface="Helvetica" charset="0"/>
                  <a:cs typeface="Helvetica" panose="020B0604020202020204" pitchFamily="34" charset="0"/>
                </a:rPr>
                <a:t>    </a:t>
              </a:r>
              <a:r>
                <a:rPr lang="en-US" sz="800" b="1" dirty="0">
                  <a:effectLst/>
                  <a:latin typeface="Helvetica" panose="020B0604020202020204" pitchFamily="34" charset="0"/>
                  <a:ea typeface="Helvetica" charset="0"/>
                  <a:cs typeface="Helvetica" panose="020B0604020202020204" pitchFamily="34" charset="0"/>
                </a:rPr>
                <a:t>H. Weise</a:t>
              </a:r>
            </a:p>
            <a:p>
              <a:pPr marL="1428750" marR="0" indent="-1333500">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PIP-II Project Management Group </a:t>
              </a:r>
              <a:r>
                <a:rPr lang="en-US" sz="800" dirty="0">
                  <a:latin typeface="Helvetica" panose="020B0604020202020204" pitchFamily="34" charset="0"/>
                  <a:ea typeface="Helvetica" charset="0"/>
                  <a:cs typeface="Helvetica" panose="020B0604020202020204" pitchFamily="34" charset="0"/>
                </a:rPr>
                <a:t>     </a:t>
              </a:r>
              <a:r>
                <a:rPr lang="en-US" sz="800" b="1" dirty="0">
                  <a:latin typeface="Helvetica" panose="020B0604020202020204" pitchFamily="34" charset="0"/>
                  <a:cs typeface="Helvetica" panose="020B0604020202020204" pitchFamily="34" charset="0"/>
                </a:rPr>
                <a:t>D. </a:t>
              </a:r>
              <a:r>
                <a:rPr lang="en-US" sz="800" b="1" dirty="0" err="1">
                  <a:latin typeface="Helvetica" panose="020B0604020202020204" pitchFamily="34" charset="0"/>
                  <a:cs typeface="Helvetica" panose="020B0604020202020204" pitchFamily="34" charset="0"/>
                </a:rPr>
                <a:t>Glenzinski</a:t>
              </a:r>
              <a:endParaRPr lang="en-US" sz="800" b="1" dirty="0">
                <a:latin typeface="Helvetica" panose="020B0604020202020204" pitchFamily="34" charset="0"/>
                <a:cs typeface="Helvetica" panose="020B0604020202020204" pitchFamily="34" charset="0"/>
              </a:endParaRPr>
            </a:p>
            <a:p>
              <a:pPr marL="1428750" marR="0" indent="-1333500">
                <a:spcBef>
                  <a:spcPts val="300"/>
                </a:spcBef>
                <a:spcAft>
                  <a:spcPts val="0"/>
                </a:spcAft>
              </a:pPr>
              <a:r>
                <a:rPr lang="en-US" sz="800" dirty="0">
                  <a:latin typeface="Helvetica" panose="020B0604020202020204" pitchFamily="34" charset="0"/>
                  <a:cs typeface="Helvetica" panose="020B0604020202020204" pitchFamily="34" charset="0"/>
                </a:rPr>
                <a:t>PIP-II Strategic Project Advisory Committee </a:t>
              </a:r>
              <a:r>
                <a:rPr lang="en-US" sz="800" b="1" dirty="0">
                  <a:latin typeface="Helvetica" panose="020B0604020202020204" pitchFamily="34" charset="0"/>
                  <a:cs typeface="Helvetica" panose="020B0604020202020204" pitchFamily="34" charset="0"/>
                </a:rPr>
                <a:t>J. Yeck </a:t>
              </a:r>
              <a:r>
                <a:rPr lang="en-US" sz="800" dirty="0">
                  <a:effectLst/>
                  <a:latin typeface="Helvetica" charset="0"/>
                  <a:ea typeface="Helvetica" charset="0"/>
                  <a:cs typeface="Helvetica" charset="0"/>
                </a:rPr>
                <a:t>	</a:t>
              </a:r>
              <a:endParaRPr lang="en-US" sz="1000" dirty="0">
                <a:effectLst/>
                <a:latin typeface="Helvetica" charset="0"/>
                <a:ea typeface="Helvetica" charset="0"/>
                <a:cs typeface="Helvetica" charset="0"/>
              </a:endParaRPr>
            </a:p>
          </p:txBody>
        </p:sp>
        <p:cxnSp>
          <p:nvCxnSpPr>
            <p:cNvPr id="10" name="Line 964">
              <a:extLst>
                <a:ext uri="{FF2B5EF4-FFF2-40B4-BE49-F238E27FC236}">
                  <a16:creationId xmlns:a16="http://schemas.microsoft.com/office/drawing/2014/main" id="{36D0DDA4-A21C-48B8-8983-6E7ED18A2712}"/>
                </a:ext>
              </a:extLst>
            </p:cNvPr>
            <p:cNvCxnSpPr>
              <a:cxnSpLocks noChangeShapeType="1"/>
            </p:cNvCxnSpPr>
            <p:nvPr/>
          </p:nvCxnSpPr>
          <p:spPr bwMode="auto">
            <a:xfrm>
              <a:off x="3830071" y="2940845"/>
              <a:ext cx="156273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1" name="Line 992">
              <a:extLst>
                <a:ext uri="{FF2B5EF4-FFF2-40B4-BE49-F238E27FC236}">
                  <a16:creationId xmlns:a16="http://schemas.microsoft.com/office/drawing/2014/main" id="{FE53F92C-08E8-4D45-97D8-B9EE120E027A}"/>
                </a:ext>
              </a:extLst>
            </p:cNvPr>
            <p:cNvCxnSpPr>
              <a:cxnSpLocks noChangeShapeType="1"/>
            </p:cNvCxnSpPr>
            <p:nvPr/>
          </p:nvCxnSpPr>
          <p:spPr bwMode="auto">
            <a:xfrm>
              <a:off x="1704726" y="2938305"/>
              <a:ext cx="121031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2" name="Line 1020">
              <a:extLst>
                <a:ext uri="{FF2B5EF4-FFF2-40B4-BE49-F238E27FC236}">
                  <a16:creationId xmlns:a16="http://schemas.microsoft.com/office/drawing/2014/main" id="{63722BFB-4AAF-4E92-870F-3271EE77A2D3}"/>
                </a:ext>
              </a:extLst>
            </p:cNvPr>
            <p:cNvCxnSpPr>
              <a:cxnSpLocks noChangeShapeType="1"/>
            </p:cNvCxnSpPr>
            <p:nvPr/>
          </p:nvCxnSpPr>
          <p:spPr bwMode="auto">
            <a:xfrm>
              <a:off x="5466466" y="3105945"/>
              <a:ext cx="156273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3" name="Text Box 1730">
              <a:extLst>
                <a:ext uri="{FF2B5EF4-FFF2-40B4-BE49-F238E27FC236}">
                  <a16:creationId xmlns:a16="http://schemas.microsoft.com/office/drawing/2014/main" id="{43E184EF-3D66-471D-8849-806651F5077A}"/>
                </a:ext>
              </a:extLst>
            </p:cNvPr>
            <p:cNvSpPr txBox="1">
              <a:spLocks noChangeArrowheads="1"/>
            </p:cNvSpPr>
            <p:nvPr/>
          </p:nvSpPr>
          <p:spPr bwMode="auto">
            <a:xfrm>
              <a:off x="123709" y="1794468"/>
              <a:ext cx="2636260" cy="18484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t"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1000" u="sng" dirty="0">
                  <a:effectLst/>
                  <a:latin typeface="Helvetica" charset="0"/>
                  <a:ea typeface="Helvetica" charset="0"/>
                  <a:cs typeface="Helvetica" charset="0"/>
                </a:rPr>
                <a:t>TECHNICAL INTEGRATION</a:t>
              </a:r>
              <a:endParaRPr lang="en-US" sz="1000" dirty="0">
                <a:effectLst/>
                <a:latin typeface="Helvetica" charset="0"/>
                <a:ea typeface="Helvetica" charset="0"/>
                <a:cs typeface="Helvetica" charset="0"/>
              </a:endParaRPr>
            </a:p>
            <a:p>
              <a:pPr marL="0" marR="0" algn="ctr">
                <a:spcBef>
                  <a:spcPts val="300"/>
                </a:spcBef>
                <a:spcAft>
                  <a:spcPts val="0"/>
                </a:spcAft>
              </a:pPr>
              <a:r>
                <a:rPr lang="en-US" sz="900" b="1" dirty="0">
                  <a:latin typeface="Helvetica" charset="0"/>
                  <a:ea typeface="Helvetica" charset="0"/>
                  <a:cs typeface="Helvetica" charset="0"/>
                </a:rPr>
                <a:t>Technical Director - </a:t>
              </a:r>
              <a:r>
                <a:rPr lang="en-US" sz="900" b="1" dirty="0">
                  <a:effectLst/>
                  <a:latin typeface="Helvetica" charset="0"/>
                  <a:ea typeface="Helvetica" charset="0"/>
                  <a:cs typeface="Helvetica" charset="0"/>
                </a:rPr>
                <a:t>A. Klebaner</a:t>
              </a:r>
              <a:endParaRPr lang="en-US" sz="900" dirty="0">
                <a:effectLst/>
                <a:latin typeface="Helvetica" charset="0"/>
                <a:ea typeface="Helvetica" charset="0"/>
                <a:cs typeface="Helvetica" charset="0"/>
              </a:endParaRPr>
            </a:p>
            <a:p>
              <a:pPr marL="1428750" marR="0" indent="-1333500">
                <a:spcBef>
                  <a:spcPts val="300"/>
                </a:spcBef>
                <a:spcAft>
                  <a:spcPts val="0"/>
                </a:spcAft>
              </a:pPr>
              <a:endParaRPr lang="en-US" sz="800" dirty="0">
                <a:effectLst/>
                <a:latin typeface="Helvetica" charset="0"/>
                <a:ea typeface="Helvetica" charset="0"/>
                <a:cs typeface="Helvetica" charset="0"/>
              </a:endParaRPr>
            </a:p>
            <a:p>
              <a:pPr marL="1428750" marR="0" indent="-1333500">
                <a:spcBef>
                  <a:spcPts val="300"/>
                </a:spcBef>
                <a:spcAft>
                  <a:spcPts val="0"/>
                </a:spcAft>
              </a:pPr>
              <a:r>
                <a:rPr lang="en-US" sz="800" dirty="0">
                  <a:effectLst/>
                  <a:latin typeface="Helvetica" charset="0"/>
                  <a:ea typeface="Helvetica" charset="0"/>
                  <a:cs typeface="Helvetica" charset="0"/>
                </a:rPr>
                <a:t>PROJECT ENGINEER</a:t>
              </a:r>
              <a:r>
                <a:rPr lang="en-US" sz="800" dirty="0">
                  <a:latin typeface="Helvetica" charset="0"/>
                  <a:ea typeface="Helvetica" charset="0"/>
                  <a:cs typeface="Helvetica" charset="0"/>
                </a:rPr>
                <a:t>	          </a:t>
              </a:r>
              <a:r>
                <a:rPr lang="en-US" sz="800" b="1" dirty="0">
                  <a:effectLst/>
                  <a:latin typeface="Helvetica" charset="0"/>
                  <a:ea typeface="Helvetica" charset="0"/>
                  <a:cs typeface="Helvetica" charset="0"/>
                </a:rPr>
                <a:t>A. Rowe</a:t>
              </a:r>
            </a:p>
            <a:p>
              <a:pPr marL="1428750" marR="0" indent="-1333500">
                <a:spcBef>
                  <a:spcPts val="300"/>
                </a:spcBef>
                <a:spcAft>
                  <a:spcPts val="0"/>
                </a:spcAft>
              </a:pPr>
              <a:r>
                <a:rPr lang="en-US" sz="800" b="1" dirty="0">
                  <a:latin typeface="Helvetica" charset="0"/>
                  <a:ea typeface="Helvetica" charset="0"/>
                  <a:cs typeface="Helvetica" charset="0"/>
                </a:rPr>
                <a:t>    </a:t>
              </a:r>
              <a:r>
                <a:rPr lang="en-US" sz="800" dirty="0">
                  <a:latin typeface="Helvetica" charset="0"/>
                  <a:ea typeface="Helvetica" charset="0"/>
                  <a:cs typeface="Helvetica" charset="0"/>
                </a:rPr>
                <a:t>DEPUTY PROJ ENGINEER        </a:t>
              </a:r>
              <a:r>
                <a:rPr lang="en-US" sz="800" b="1" dirty="0">
                  <a:latin typeface="Helvetica" charset="0"/>
                  <a:ea typeface="Helvetica" charset="0"/>
                  <a:cs typeface="Helvetica" charset="0"/>
                </a:rPr>
                <a:t>J. Steimel</a:t>
              </a:r>
            </a:p>
            <a:p>
              <a:pPr marL="1428750" indent="-1333500">
                <a:spcBef>
                  <a:spcPts val="300"/>
                </a:spcBef>
              </a:pPr>
              <a:r>
                <a:rPr lang="en-US" sz="800" dirty="0">
                  <a:latin typeface="Helvetica" pitchFamily="2" charset="0"/>
                  <a:ea typeface="Helvetica" charset="0"/>
                  <a:cs typeface="Helvetica" charset="0"/>
                </a:rPr>
                <a:t>IN-KIND TECHNICAL INTEGRATION </a:t>
              </a:r>
              <a:r>
                <a:rPr lang="en-US" sz="800" b="1" dirty="0">
                  <a:latin typeface="Helvetica" charset="0"/>
                  <a:ea typeface="Helvetica" charset="0"/>
                  <a:cs typeface="Helvetica" charset="0"/>
                </a:rPr>
                <a:t>A. Rowe</a:t>
              </a:r>
              <a:endParaRPr lang="en-US" sz="800" dirty="0">
                <a:latin typeface="Helvetica" pitchFamily="2" charset="0"/>
                <a:ea typeface="Helvetica" charset="0"/>
                <a:cs typeface="Helvetica" charset="0"/>
              </a:endParaRPr>
            </a:p>
            <a:p>
              <a:pPr marL="1428750" indent="-1333500">
                <a:spcBef>
                  <a:spcPts val="300"/>
                </a:spcBef>
              </a:pPr>
              <a:r>
                <a:rPr lang="en-US" sz="800" dirty="0">
                  <a:latin typeface="Helvetica" pitchFamily="2" charset="0"/>
                  <a:ea typeface="Helvetica" charset="0"/>
                  <a:cs typeface="Helvetica" charset="0"/>
                </a:rPr>
                <a:t>INTEGRATION COORDINATOR     </a:t>
              </a:r>
              <a:r>
                <a:rPr lang="en-US" sz="800" b="1" dirty="0">
                  <a:latin typeface="Helvetica" pitchFamily="2" charset="0"/>
                  <a:ea typeface="Helvetica" charset="0"/>
                  <a:cs typeface="Helvetica" charset="0"/>
                </a:rPr>
                <a:t>A. Martinez</a:t>
              </a:r>
            </a:p>
            <a:p>
              <a:pPr marL="1428750" indent="-1333500">
                <a:spcBef>
                  <a:spcPts val="300"/>
                </a:spcBef>
              </a:pPr>
              <a:r>
                <a:rPr lang="en-US" sz="800" dirty="0">
                  <a:latin typeface="Helvetica" pitchFamily="2" charset="0"/>
                  <a:ea typeface="Helvetica" charset="0"/>
                  <a:cs typeface="Helvetica" charset="0"/>
                </a:rPr>
                <a:t>SRF COORDINATOR </a:t>
              </a:r>
              <a:r>
                <a:rPr lang="en-US" sz="800" b="1" dirty="0">
                  <a:latin typeface="Helvetica" pitchFamily="2" charset="0"/>
                  <a:ea typeface="Helvetica" charset="0"/>
                  <a:cs typeface="Helvetica" charset="0"/>
                </a:rPr>
                <a:t>	          </a:t>
              </a:r>
              <a:r>
                <a:rPr lang="de-DE" sz="800" b="1" dirty="0">
                  <a:latin typeface="Helvetica" pitchFamily="2" charset="0"/>
                  <a:ea typeface="Helvetica" charset="0"/>
                  <a:cs typeface="Helvetica" charset="0"/>
                </a:rPr>
                <a:t>J. Holzbauer </a:t>
              </a:r>
              <a:r>
                <a:rPr lang="en-US" sz="800" b="1" dirty="0">
                  <a:latin typeface="Helvetica" pitchFamily="2" charset="0"/>
                  <a:ea typeface="Helvetica" charset="0"/>
                  <a:cs typeface="Helvetica" charset="0"/>
                </a:rPr>
                <a:t> </a:t>
              </a:r>
            </a:p>
            <a:p>
              <a:pPr marL="1428750" indent="-1333500">
                <a:spcBef>
                  <a:spcPts val="300"/>
                </a:spcBef>
              </a:pPr>
              <a:r>
                <a:rPr lang="en-US" sz="800" dirty="0">
                  <a:latin typeface="Helvetica" panose="020B0604020202020204" pitchFamily="34" charset="0"/>
                  <a:ea typeface="Helvetica" charset="0"/>
                  <a:cs typeface="Helvetica" panose="020B0604020202020204" pitchFamily="34" charset="0"/>
                </a:rPr>
                <a:t>QUALITY ASSURANCE MGR         (</a:t>
              </a:r>
              <a:r>
                <a:rPr lang="en-US" sz="800" b="1" dirty="0">
                  <a:latin typeface="Helvetica" panose="020B0604020202020204" pitchFamily="34" charset="0"/>
                  <a:ea typeface="Helvetica" charset="0"/>
                  <a:cs typeface="Helvetica" panose="020B0604020202020204" pitchFamily="34" charset="0"/>
                </a:rPr>
                <a:t>J. Adetunji)</a:t>
              </a:r>
            </a:p>
            <a:p>
              <a:pPr marL="1428750" indent="-1333500">
                <a:lnSpc>
                  <a:spcPts val="900"/>
                </a:lnSpc>
                <a:spcBef>
                  <a:spcPts val="300"/>
                </a:spcBef>
              </a:pPr>
              <a:r>
                <a:rPr lang="en-US" sz="800" dirty="0">
                  <a:latin typeface="Helvetica" panose="020B0604020202020204" pitchFamily="34" charset="0"/>
                  <a:ea typeface="Helvetica" charset="0"/>
                  <a:cs typeface="Helvetica" panose="020B0604020202020204" pitchFamily="34" charset="0"/>
                </a:rPr>
                <a:t>      Quality Engineer 	          </a:t>
              </a:r>
              <a:r>
                <a:rPr lang="en-US" sz="800" b="1" dirty="0">
                  <a:latin typeface="Helvetica" pitchFamily="34" charset="0"/>
                </a:rPr>
                <a:t>T. </a:t>
              </a:r>
              <a:r>
                <a:rPr lang="en-US" sz="800" b="1" dirty="0" err="1">
                  <a:latin typeface="Helvetica" pitchFamily="34" charset="0"/>
                </a:rPr>
                <a:t>DiGrazia</a:t>
              </a:r>
              <a:r>
                <a:rPr lang="en-US" sz="800" b="1" dirty="0">
                  <a:latin typeface="Helvetica" pitchFamily="34" charset="0"/>
                </a:rPr>
                <a:t> </a:t>
              </a:r>
              <a:endParaRPr lang="en-US" sz="800" b="1" dirty="0">
                <a:latin typeface="Helvetica" pitchFamily="34" charset="0"/>
                <a:ea typeface="Helvetica" charset="0"/>
                <a:cs typeface="Helvetica" panose="020B0604020202020204" pitchFamily="34" charset="0"/>
              </a:endParaRPr>
            </a:p>
            <a:p>
              <a:pPr marL="1428750" indent="-1333500">
                <a:spcBef>
                  <a:spcPts val="300"/>
                </a:spcBef>
              </a:pPr>
              <a:r>
                <a:rPr lang="en-US" sz="800" dirty="0">
                  <a:latin typeface="Helvetica" panose="020B0604020202020204" pitchFamily="34" charset="0"/>
                  <a:ea typeface="Helvetica" charset="0"/>
                  <a:cs typeface="Helvetica" panose="020B0604020202020204" pitchFamily="34" charset="0"/>
                </a:rPr>
                <a:t>      Quality Engineer 	          </a:t>
              </a:r>
              <a:r>
                <a:rPr lang="en-US" sz="800" b="1" dirty="0">
                  <a:latin typeface="Helvetica" pitchFamily="34" charset="0"/>
                </a:rPr>
                <a:t>TBD</a:t>
              </a:r>
              <a:endParaRPr lang="en-US" sz="800" b="1" dirty="0">
                <a:latin typeface="Helvetica" charset="0"/>
                <a:ea typeface="Helvetica" charset="0"/>
                <a:cs typeface="Helvetica" charset="0"/>
              </a:endParaRPr>
            </a:p>
            <a:p>
              <a:pPr marL="0" marR="0">
                <a:spcBef>
                  <a:spcPts val="300"/>
                </a:spcBef>
                <a:spcAft>
                  <a:spcPts val="0"/>
                </a:spcAft>
              </a:pPr>
              <a:endParaRPr lang="en-US" sz="800" dirty="0">
                <a:effectLst/>
                <a:latin typeface="Helvetica" charset="0"/>
                <a:ea typeface="Helvetica" charset="0"/>
                <a:cs typeface="Helvetica" charset="0"/>
              </a:endParaRPr>
            </a:p>
          </p:txBody>
        </p:sp>
        <p:sp>
          <p:nvSpPr>
            <p:cNvPr id="14" name="Text Box 1457">
              <a:extLst>
                <a:ext uri="{FF2B5EF4-FFF2-40B4-BE49-F238E27FC236}">
                  <a16:creationId xmlns:a16="http://schemas.microsoft.com/office/drawing/2014/main" id="{51089DC3-517C-40BD-B13E-381EBB387BBC}"/>
                </a:ext>
              </a:extLst>
            </p:cNvPr>
            <p:cNvSpPr txBox="1">
              <a:spLocks noChangeArrowheads="1"/>
            </p:cNvSpPr>
            <p:nvPr/>
          </p:nvSpPr>
          <p:spPr bwMode="auto">
            <a:xfrm>
              <a:off x="6526285" y="905592"/>
              <a:ext cx="2538548" cy="10467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endParaRPr lang="en-US" sz="1000" u="sng" dirty="0">
                <a:latin typeface="Helvetica" charset="0"/>
                <a:ea typeface="Helvetica" charset="0"/>
                <a:cs typeface="Helvetica" charset="0"/>
              </a:endParaRPr>
            </a:p>
            <a:p>
              <a:pPr marL="0" marR="0" algn="ctr">
                <a:spcBef>
                  <a:spcPts val="300"/>
                </a:spcBef>
                <a:spcAft>
                  <a:spcPts val="0"/>
                </a:spcAft>
              </a:pPr>
              <a:endParaRPr lang="en-US" sz="1000" u="sng" dirty="0">
                <a:latin typeface="Helvetica" charset="0"/>
                <a:ea typeface="Helvetica" charset="0"/>
                <a:cs typeface="Helvetica" charset="0"/>
              </a:endParaRPr>
            </a:p>
            <a:p>
              <a:pPr marL="0" marR="0" algn="ctr">
                <a:spcBef>
                  <a:spcPts val="300"/>
                </a:spcBef>
                <a:spcAft>
                  <a:spcPts val="0"/>
                </a:spcAft>
              </a:pPr>
              <a:endParaRPr lang="en-US" sz="1000" u="sng" dirty="0">
                <a:latin typeface="Helvetica" charset="0"/>
                <a:ea typeface="Helvetica" charset="0"/>
                <a:cs typeface="Helvetica" charset="0"/>
              </a:endParaRPr>
            </a:p>
            <a:p>
              <a:pPr marL="0" marR="0" algn="ctr">
                <a:spcBef>
                  <a:spcPts val="300"/>
                </a:spcBef>
                <a:spcAft>
                  <a:spcPts val="0"/>
                </a:spcAft>
              </a:pPr>
              <a:endParaRPr lang="en-US" sz="1000" u="sng" dirty="0">
                <a:latin typeface="Helvetica" charset="0"/>
                <a:ea typeface="Helvetica" charset="0"/>
                <a:cs typeface="Helvetica" charset="0"/>
              </a:endParaRPr>
            </a:p>
            <a:p>
              <a:pPr marL="0" marR="0" algn="ctr">
                <a:spcBef>
                  <a:spcPts val="300"/>
                </a:spcBef>
                <a:spcAft>
                  <a:spcPts val="0"/>
                </a:spcAft>
              </a:pPr>
              <a:r>
                <a:rPr lang="en-US" sz="1000" u="sng" dirty="0">
                  <a:latin typeface="Helvetica" charset="0"/>
                  <a:ea typeface="Helvetica" charset="0"/>
                  <a:cs typeface="Helvetica" charset="0"/>
                </a:rPr>
                <a:t>FNAL</a:t>
              </a:r>
              <a:r>
                <a:rPr lang="en-US" sz="1000" u="sng" dirty="0">
                  <a:effectLst/>
                  <a:latin typeface="Helvetica" charset="0"/>
                  <a:ea typeface="Helvetica" charset="0"/>
                  <a:cs typeface="Helvetica" charset="0"/>
                </a:rPr>
                <a:t> SUPPORT</a:t>
              </a:r>
              <a:endParaRPr lang="en-US" sz="1000" dirty="0">
                <a:effectLst/>
                <a:latin typeface="Helvetica" charset="0"/>
                <a:ea typeface="Helvetica" charset="0"/>
                <a:cs typeface="Helvetica" charset="0"/>
              </a:endParaRPr>
            </a:p>
            <a:p>
              <a:pPr marL="1428750" marR="0" indent="-1292225">
                <a:lnSpc>
                  <a:spcPts val="800"/>
                </a:lnSpc>
                <a:spcAft>
                  <a:spcPts val="0"/>
                </a:spcAft>
              </a:pPr>
              <a:endParaRPr lang="en-US" sz="800" dirty="0">
                <a:effectLst/>
                <a:latin typeface="Helvetica" panose="020B0604020202020204" pitchFamily="34" charset="0"/>
                <a:ea typeface="Helvetica" charset="0"/>
                <a:cs typeface="Helvetica" panose="020B0604020202020204" pitchFamily="34" charset="0"/>
              </a:endParaRPr>
            </a:p>
            <a:p>
              <a:pPr marL="1428750" marR="0" indent="-1292225">
                <a:lnSpc>
                  <a:spcPts val="800"/>
                </a:lnSpc>
                <a:spcAft>
                  <a:spcPts val="0"/>
                </a:spcAft>
              </a:pPr>
              <a:r>
                <a:rPr lang="en-US" sz="800" dirty="0">
                  <a:latin typeface="Helvetica" panose="020B0604020202020204" pitchFamily="34" charset="0"/>
                  <a:ea typeface="Helvetica" charset="0"/>
                  <a:cs typeface="Helvetica" panose="020B0604020202020204" pitchFamily="34" charset="0"/>
                </a:rPr>
                <a:t>ACCELERATOR DIV	 </a:t>
              </a:r>
              <a:r>
                <a:rPr lang="en-US" sz="800" b="1" dirty="0">
                  <a:latin typeface="Helvetica" panose="020B0604020202020204" pitchFamily="34" charset="0"/>
                  <a:ea typeface="Helvetica" charset="0"/>
                  <a:cs typeface="Helvetica" panose="020B0604020202020204" pitchFamily="34" charset="0"/>
                </a:rPr>
                <a:t>M. Lindgren</a:t>
              </a:r>
            </a:p>
            <a:p>
              <a:pPr marL="1428750" marR="0" indent="-1292225">
                <a:lnSpc>
                  <a:spcPts val="800"/>
                </a:lnSpc>
                <a:spcAft>
                  <a:spcPts val="0"/>
                </a:spcAft>
              </a:pPr>
              <a:r>
                <a:rPr lang="en-US" sz="800" dirty="0">
                  <a:effectLst/>
                  <a:latin typeface="Helvetica" panose="020B0604020202020204" pitchFamily="34" charset="0"/>
                  <a:ea typeface="Helvetica" charset="0"/>
                  <a:cs typeface="Helvetica" panose="020B0604020202020204" pitchFamily="34" charset="0"/>
                </a:rPr>
                <a:t>TECHNICAL DIV	 </a:t>
              </a:r>
              <a:r>
                <a:rPr lang="en-US" sz="800" b="1" dirty="0">
                  <a:effectLst/>
                  <a:latin typeface="Helvetica" panose="020B0604020202020204" pitchFamily="34" charset="0"/>
                  <a:ea typeface="Helvetica" charset="0"/>
                  <a:cs typeface="Helvetica" panose="020B0604020202020204" pitchFamily="34" charset="0"/>
                </a:rPr>
                <a:t>S. </a:t>
              </a:r>
              <a:r>
                <a:rPr lang="en-US" sz="800" b="1" dirty="0">
                  <a:latin typeface="Helvetica" panose="020B0604020202020204" pitchFamily="34" charset="0"/>
                  <a:cs typeface="Helvetica" panose="020B0604020202020204" pitchFamily="34" charset="0"/>
                </a:rPr>
                <a:t>Belomestnykh</a:t>
              </a:r>
              <a:r>
                <a:rPr lang="en-US" b="1" dirty="0"/>
                <a:t> </a:t>
              </a:r>
              <a:endParaRPr lang="en-US" sz="800" dirty="0">
                <a:effectLst/>
                <a:latin typeface="Helvetica" panose="020B0604020202020204" pitchFamily="34" charset="0"/>
                <a:ea typeface="Helvetica" charset="0"/>
                <a:cs typeface="Helvetica" panose="020B0604020202020204" pitchFamily="34" charset="0"/>
              </a:endParaRPr>
            </a:p>
            <a:p>
              <a:pPr marL="1428750" marR="0" indent="-1292225">
                <a:lnSpc>
                  <a:spcPts val="800"/>
                </a:lnSpc>
                <a:spcAft>
                  <a:spcPts val="0"/>
                </a:spcAft>
              </a:pPr>
              <a:r>
                <a:rPr lang="en-US" sz="800" dirty="0">
                  <a:effectLst/>
                  <a:latin typeface="Helvetica" panose="020B0604020202020204" pitchFamily="34" charset="0"/>
                  <a:ea typeface="Helvetica" charset="0"/>
                  <a:cs typeface="Helvetica" panose="020B0604020202020204" pitchFamily="34" charset="0"/>
                </a:rPr>
                <a:t>CFO OFFICE 	 </a:t>
              </a:r>
              <a:r>
                <a:rPr lang="en-US" sz="800" b="1" dirty="0">
                  <a:effectLst/>
                  <a:latin typeface="Helvetica" panose="020B0604020202020204" pitchFamily="34" charset="0"/>
                  <a:ea typeface="Helvetica" charset="0"/>
                  <a:cs typeface="Helvetica" panose="020B0604020202020204" pitchFamily="34" charset="0"/>
                </a:rPr>
                <a:t>V. Peoples</a:t>
              </a:r>
            </a:p>
            <a:p>
              <a:pPr marL="1428750" marR="0" indent="-1292225">
                <a:lnSpc>
                  <a:spcPts val="800"/>
                </a:lnSpc>
                <a:spcAft>
                  <a:spcPts val="0"/>
                </a:spcAft>
              </a:pPr>
              <a:r>
                <a:rPr lang="en-US" sz="800" dirty="0">
                  <a:effectLst/>
                  <a:latin typeface="Helvetica" panose="020B0604020202020204" pitchFamily="34" charset="0"/>
                  <a:ea typeface="Helvetica" charset="0"/>
                  <a:cs typeface="Helvetica" panose="020B0604020202020204" pitchFamily="34" charset="0"/>
                </a:rPr>
                <a:t>WDRS 	 </a:t>
              </a:r>
              <a:r>
                <a:rPr lang="en-US" sz="800" b="1" dirty="0">
                  <a:latin typeface="Helvetica" panose="020B0604020202020204" pitchFamily="34" charset="0"/>
                  <a:ea typeface="Helvetica" charset="0"/>
                  <a:cs typeface="Helvetica" panose="020B0604020202020204" pitchFamily="34" charset="0"/>
                </a:rPr>
                <a:t>K. Van </a:t>
              </a:r>
              <a:r>
                <a:rPr lang="en-US" sz="800" b="1" dirty="0" err="1">
                  <a:latin typeface="Helvetica" panose="020B0604020202020204" pitchFamily="34" charset="0"/>
                  <a:ea typeface="Helvetica" charset="0"/>
                  <a:cs typeface="Helvetica" panose="020B0604020202020204" pitchFamily="34" charset="0"/>
                </a:rPr>
                <a:t>Vreede</a:t>
              </a:r>
              <a:endParaRPr lang="en-US" sz="800" b="1" dirty="0">
                <a:latin typeface="Helvetica" panose="020B0604020202020204" pitchFamily="34" charset="0"/>
                <a:ea typeface="Helvetica" charset="0"/>
                <a:cs typeface="Helvetica" panose="020B0604020202020204" pitchFamily="34" charset="0"/>
              </a:endParaRPr>
            </a:p>
            <a:p>
              <a:pPr marL="1428750" marR="0" indent="-1292225">
                <a:lnSpc>
                  <a:spcPts val="800"/>
                </a:lnSpc>
                <a:spcAft>
                  <a:spcPts val="0"/>
                </a:spcAft>
              </a:pPr>
              <a:r>
                <a:rPr lang="en-US" sz="800" dirty="0">
                  <a:latin typeface="Helvetica" panose="020B0604020202020204" pitchFamily="34" charset="0"/>
                  <a:cs typeface="Helvetica" panose="020B0604020202020204" pitchFamily="34" charset="0"/>
                </a:rPr>
                <a:t>CSO OFFICE	 </a:t>
              </a:r>
              <a:r>
                <a:rPr lang="en-US" sz="800" b="1" dirty="0">
                  <a:latin typeface="Helvetica" panose="020B0604020202020204" pitchFamily="34" charset="0"/>
                  <a:cs typeface="Helvetica" panose="020B0604020202020204" pitchFamily="34" charset="0"/>
                </a:rPr>
                <a:t>A. Kenney</a:t>
              </a:r>
              <a:endParaRPr lang="en-US" sz="800" b="1" dirty="0">
                <a:effectLst/>
                <a:latin typeface="Helvetica" panose="020B0604020202020204" pitchFamily="34" charset="0"/>
                <a:ea typeface="Helvetica" charset="0"/>
                <a:cs typeface="Helvetica" panose="020B0604020202020204" pitchFamily="34" charset="0"/>
              </a:endParaRPr>
            </a:p>
            <a:p>
              <a:pPr marL="1428750" marR="0" indent="-1292225">
                <a:lnSpc>
                  <a:spcPts val="800"/>
                </a:lnSpc>
                <a:spcAft>
                  <a:spcPts val="0"/>
                </a:spcAft>
              </a:pPr>
              <a:r>
                <a:rPr lang="en-US" sz="800" dirty="0">
                  <a:latin typeface="Helvetica" panose="020B0604020202020204" pitchFamily="34" charset="0"/>
                  <a:ea typeface="Helvetica" charset="0"/>
                  <a:cs typeface="Helvetica" panose="020B0604020202020204" pitchFamily="34" charset="0"/>
                </a:rPr>
                <a:t>COO OFFICE	 </a:t>
              </a:r>
              <a:r>
                <a:rPr lang="en-US" sz="800" b="1" dirty="0">
                  <a:latin typeface="Helvetica" panose="020B0604020202020204" pitchFamily="34" charset="0"/>
                  <a:ea typeface="Helvetica" charset="0"/>
                  <a:cs typeface="Helvetica" panose="020B0604020202020204" pitchFamily="34" charset="0"/>
                </a:rPr>
                <a:t>K. Gregory</a:t>
              </a:r>
            </a:p>
            <a:p>
              <a:pPr marL="1428750" indent="-1292225">
                <a:lnSpc>
                  <a:spcPts val="800"/>
                </a:lnSpc>
              </a:pPr>
              <a:r>
                <a:rPr lang="en-US" sz="800" dirty="0">
                  <a:latin typeface="Helvetica" charset="0"/>
                  <a:ea typeface="Helvetica" charset="0"/>
                  <a:cs typeface="Helvetica" charset="0"/>
                </a:rPr>
                <a:t>CPO OFFICE</a:t>
              </a:r>
              <a:r>
                <a:rPr lang="en-US" sz="800" b="1" dirty="0">
                  <a:latin typeface="Helvetica" charset="0"/>
                  <a:ea typeface="Helvetica" charset="0"/>
                  <a:cs typeface="Helvetica" charset="0"/>
                </a:rPr>
                <a:t>	 </a:t>
              </a:r>
              <a:r>
                <a:rPr lang="en-US" sz="800" b="1" dirty="0">
                  <a:latin typeface="Helvetica" panose="020B0604020202020204" pitchFamily="34" charset="0"/>
                  <a:ea typeface="Helvetica" charset="0"/>
                  <a:cs typeface="Helvetica" panose="020B0604020202020204" pitchFamily="34" charset="0"/>
                </a:rPr>
                <a:t>D. </a:t>
              </a:r>
              <a:r>
                <a:rPr lang="en-US" sz="800" b="1" dirty="0" err="1">
                  <a:latin typeface="Helvetica" panose="020B0604020202020204" pitchFamily="34" charset="0"/>
                  <a:ea typeface="Helvetica" charset="0"/>
                  <a:cs typeface="Helvetica" panose="020B0604020202020204" pitchFamily="34" charset="0"/>
                </a:rPr>
                <a:t>Glenzinski</a:t>
              </a:r>
              <a:r>
                <a:rPr lang="en-US" sz="800" b="1" dirty="0">
                  <a:latin typeface="Helvetica" panose="020B0604020202020204" pitchFamily="34" charset="0"/>
                  <a:cs typeface="Helvetica" panose="020B0604020202020204" pitchFamily="34" charset="0"/>
                </a:rPr>
                <a:t> </a:t>
              </a:r>
              <a:endParaRPr lang="en-US" sz="800" b="1" dirty="0">
                <a:latin typeface="Helvetica" panose="020B0604020202020204" pitchFamily="34" charset="0"/>
                <a:ea typeface="Helvetica" charset="0"/>
                <a:cs typeface="Helvetica" panose="020B0604020202020204" pitchFamily="34" charset="0"/>
              </a:endParaRPr>
            </a:p>
            <a:p>
              <a:pPr marL="1428750" marR="0" indent="-1292225">
                <a:spcBef>
                  <a:spcPts val="300"/>
                </a:spcBef>
                <a:spcAft>
                  <a:spcPts val="0"/>
                </a:spcAft>
              </a:pPr>
              <a:endParaRPr lang="en-US" sz="800" b="1" dirty="0">
                <a:effectLst/>
                <a:latin typeface="Helvetica" panose="020B0604020202020204" pitchFamily="34" charset="0"/>
                <a:ea typeface="Helvetica" charset="0"/>
                <a:cs typeface="Helvetica" panose="020B0604020202020204" pitchFamily="34" charset="0"/>
              </a:endParaRPr>
            </a:p>
            <a:p>
              <a:pPr marL="0" marR="0">
                <a:spcBef>
                  <a:spcPts val="300"/>
                </a:spcBef>
                <a:spcAft>
                  <a:spcPts val="0"/>
                </a:spcAft>
              </a:pPr>
              <a:r>
                <a:rPr lang="en-US" sz="800" b="1" dirty="0">
                  <a:effectLst/>
                  <a:latin typeface="Helvetica" charset="0"/>
                  <a:ea typeface="Helvetica" charset="0"/>
                  <a:cs typeface="Helvetica" charset="0"/>
                </a:rPr>
                <a:t> </a:t>
              </a:r>
              <a:endParaRPr lang="en-US" sz="1000" dirty="0">
                <a:effectLst/>
                <a:latin typeface="Helvetica" charset="0"/>
                <a:ea typeface="Helvetica" charset="0"/>
                <a:cs typeface="Helvetica" charset="0"/>
              </a:endParaRPr>
            </a:p>
            <a:p>
              <a:pPr marL="0" marR="0">
                <a:spcBef>
                  <a:spcPts val="0"/>
                </a:spcBef>
                <a:spcAft>
                  <a:spcPts val="0"/>
                </a:spcAft>
              </a:pPr>
              <a:r>
                <a:rPr lang="en-US" sz="900" b="1" dirty="0">
                  <a:solidFill>
                    <a:srgbClr val="141EA6"/>
                  </a:solidFill>
                  <a:effectLst/>
                  <a:latin typeface="Helvetica" charset="0"/>
                  <a:ea typeface="Helvetica" charset="0"/>
                  <a:cs typeface="Helvetica" charset="0"/>
                </a:rPr>
                <a:t> </a:t>
              </a:r>
              <a:endParaRPr lang="en-US" sz="1000" dirty="0">
                <a:effectLst/>
                <a:latin typeface="Helvetica" charset="0"/>
                <a:ea typeface="Helvetica" charset="0"/>
                <a:cs typeface="Helvetica" charset="0"/>
              </a:endParaRPr>
            </a:p>
            <a:p>
              <a:pPr marL="0" marR="0">
                <a:spcBef>
                  <a:spcPts val="0"/>
                </a:spcBef>
                <a:spcAft>
                  <a:spcPts val="0"/>
                </a:spcAft>
              </a:pPr>
              <a:r>
                <a:rPr lang="en-US" sz="900" b="1" dirty="0">
                  <a:solidFill>
                    <a:srgbClr val="141EA6"/>
                  </a:solidFill>
                  <a:effectLst/>
                  <a:latin typeface="Helvetica" charset="0"/>
                  <a:ea typeface="Helvetica" charset="0"/>
                  <a:cs typeface="Helvetica" charset="0"/>
                </a:rPr>
                <a:t> </a:t>
              </a:r>
              <a:endParaRPr lang="en-US" sz="1000" dirty="0">
                <a:effectLst/>
                <a:latin typeface="Helvetica" charset="0"/>
                <a:ea typeface="Helvetica" charset="0"/>
                <a:cs typeface="Helvetica" charset="0"/>
              </a:endParaRPr>
            </a:p>
            <a:p>
              <a:pPr marL="0" marR="0">
                <a:spcBef>
                  <a:spcPts val="0"/>
                </a:spcBef>
                <a:spcAft>
                  <a:spcPts val="0"/>
                </a:spcAft>
              </a:pPr>
              <a:r>
                <a:rPr lang="en-US" sz="900" b="1" dirty="0">
                  <a:solidFill>
                    <a:srgbClr val="141EA6"/>
                  </a:solidFill>
                  <a:effectLst/>
                  <a:latin typeface="Helvetica" charset="0"/>
                  <a:ea typeface="Helvetica" charset="0"/>
                  <a:cs typeface="Helvetica" charset="0"/>
                </a:rPr>
                <a:t> </a:t>
              </a:r>
              <a:endParaRPr lang="en-US" sz="1000" dirty="0">
                <a:effectLst/>
                <a:latin typeface="Helvetica" charset="0"/>
                <a:ea typeface="Helvetica" charset="0"/>
                <a:cs typeface="Helvetica" charset="0"/>
              </a:endParaRPr>
            </a:p>
          </p:txBody>
        </p:sp>
        <p:sp>
          <p:nvSpPr>
            <p:cNvPr id="15" name="Text Box 1590">
              <a:extLst>
                <a:ext uri="{FF2B5EF4-FFF2-40B4-BE49-F238E27FC236}">
                  <a16:creationId xmlns:a16="http://schemas.microsoft.com/office/drawing/2014/main" id="{53E4B338-3E1D-4951-AAC0-C6CB32727B95}"/>
                </a:ext>
              </a:extLst>
            </p:cNvPr>
            <p:cNvSpPr txBox="1">
              <a:spLocks noChangeArrowheads="1"/>
            </p:cNvSpPr>
            <p:nvPr/>
          </p:nvSpPr>
          <p:spPr bwMode="auto">
            <a:xfrm>
              <a:off x="6516826" y="2559381"/>
              <a:ext cx="2538548" cy="2438736"/>
            </a:xfrm>
            <a:prstGeom prst="rect">
              <a:avLst/>
            </a:prstGeom>
            <a:noFill/>
            <a:ln w="9525">
              <a:solidFill>
                <a:srgbClr val="000000"/>
              </a:solidFill>
              <a:miter lim="800000"/>
              <a:headEnd/>
              <a:tailEnd/>
            </a:ln>
          </p:spPr>
          <p:txBody>
            <a:bodyPr rot="0" vert="horz" wrap="square" lIns="0" tIns="0" rIns="0" bIns="0" anchor="t"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endParaRPr lang="en-US" sz="1000" u="sng" dirty="0">
                <a:effectLst/>
                <a:latin typeface="Helvetica" charset="0"/>
                <a:ea typeface="Helvetica" charset="0"/>
                <a:cs typeface="Helvetica" charset="0"/>
              </a:endParaRPr>
            </a:p>
            <a:p>
              <a:pPr marL="0" marR="0" algn="ctr">
                <a:spcBef>
                  <a:spcPts val="300"/>
                </a:spcBef>
                <a:spcAft>
                  <a:spcPts val="0"/>
                </a:spcAft>
              </a:pPr>
              <a:r>
                <a:rPr lang="en-US" sz="1000" u="sng" dirty="0">
                  <a:effectLst/>
                  <a:latin typeface="Helvetica" charset="0"/>
                  <a:ea typeface="Helvetica" charset="0"/>
                  <a:cs typeface="Helvetica" charset="0"/>
                </a:rPr>
                <a:t>PROJECT OFFICE</a:t>
              </a:r>
            </a:p>
            <a:p>
              <a:pPr marL="0" marR="0" algn="ctr">
                <a:spcBef>
                  <a:spcPts val="300"/>
                </a:spcBef>
                <a:spcAft>
                  <a:spcPts val="0"/>
                </a:spcAft>
              </a:pPr>
              <a:r>
                <a:rPr lang="en-US" sz="900" b="1" dirty="0">
                  <a:latin typeface="Helvetica" charset="0"/>
                  <a:ea typeface="Helvetica" charset="0"/>
                  <a:cs typeface="Helvetica" charset="0"/>
                </a:rPr>
                <a:t>Project Manager -  </a:t>
              </a:r>
              <a:r>
                <a:rPr lang="en-US" sz="900" b="1" dirty="0">
                  <a:effectLst/>
                  <a:latin typeface="Helvetica" charset="0"/>
                  <a:ea typeface="Helvetica" charset="0"/>
                  <a:cs typeface="Helvetica" charset="0"/>
                </a:rPr>
                <a:t>M. Kaducak</a:t>
              </a:r>
              <a:endParaRPr lang="en-US" sz="1000" dirty="0">
                <a:latin typeface="Helvetica" charset="0"/>
                <a:ea typeface="Helvetica" charset="0"/>
                <a:cs typeface="Helvetica" charset="0"/>
              </a:endParaRPr>
            </a:p>
            <a:p>
              <a:pPr marL="1428750" marR="0" indent="-1292225">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PROJECT CONTROLS MANAGER	</a:t>
              </a:r>
              <a:r>
                <a:rPr lang="en-US" sz="800" b="1" dirty="0">
                  <a:effectLst/>
                  <a:latin typeface="Helvetica" panose="020B0604020202020204" pitchFamily="34" charset="0"/>
                  <a:ea typeface="Helvetica" charset="0"/>
                  <a:cs typeface="Helvetica" panose="020B0604020202020204" pitchFamily="34" charset="0"/>
                </a:rPr>
                <a:t>D. Leeb</a:t>
              </a:r>
            </a:p>
            <a:p>
              <a:pPr marL="1428750" marR="0" indent="-1292225">
                <a:spcBef>
                  <a:spcPts val="300"/>
                </a:spcBef>
                <a:spcAft>
                  <a:spcPts val="0"/>
                </a:spcAft>
              </a:pPr>
              <a:r>
                <a:rPr lang="en-US" sz="800" dirty="0">
                  <a:latin typeface="Helvetica" panose="020B0604020202020204" pitchFamily="34" charset="0"/>
                  <a:cs typeface="Helvetica" panose="020B0604020202020204" pitchFamily="34" charset="0"/>
                </a:rPr>
                <a:t>    Project Controls Specialists	</a:t>
              </a:r>
              <a:r>
                <a:rPr lang="en-US" sz="800" b="1" dirty="0">
                  <a:latin typeface="Helvetica" panose="020B0604020202020204" pitchFamily="34" charset="0"/>
                  <a:cs typeface="Helvetica" panose="020B0604020202020204" pitchFamily="34" charset="0"/>
                </a:rPr>
                <a:t>J. Randall</a:t>
              </a:r>
            </a:p>
            <a:p>
              <a:pPr marL="1428750" marR="0" indent="-1292225">
                <a:spcBef>
                  <a:spcPts val="300"/>
                </a:spcBef>
                <a:spcAft>
                  <a:spcPts val="0"/>
                </a:spcAft>
              </a:pPr>
              <a:r>
                <a:rPr lang="en-US" sz="800" b="1" dirty="0">
                  <a:latin typeface="Helvetica" panose="020B0604020202020204" pitchFamily="34" charset="0"/>
                  <a:cs typeface="Helvetica" panose="020B0604020202020204" pitchFamily="34" charset="0"/>
                </a:rPr>
                <a:t>		M. Bossert  </a:t>
              </a:r>
            </a:p>
            <a:p>
              <a:pPr marL="1428750" marR="0" indent="-1292225">
                <a:spcBef>
                  <a:spcPts val="300"/>
                </a:spcBef>
                <a:spcAft>
                  <a:spcPts val="0"/>
                </a:spcAft>
              </a:pPr>
              <a:r>
                <a:rPr lang="en-US" sz="800" b="1" dirty="0">
                  <a:effectLst/>
                  <a:latin typeface="Helvetica" panose="020B0604020202020204" pitchFamily="34" charset="0"/>
                  <a:ea typeface="Helvetica" charset="0"/>
                  <a:cs typeface="Helvetica" panose="020B0604020202020204" pitchFamily="34" charset="0"/>
                </a:rPr>
                <a:t>                                                   	A. Tomori</a:t>
              </a:r>
            </a:p>
            <a:p>
              <a:pPr marL="1428750" marR="0" indent="-1292225">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		F. Leavell</a:t>
              </a:r>
            </a:p>
            <a:p>
              <a:pPr marL="1428750" marR="0" indent="-1292225">
                <a:spcBef>
                  <a:spcPts val="300"/>
                </a:spcBef>
                <a:spcAft>
                  <a:spcPts val="0"/>
                </a:spcAft>
              </a:pPr>
              <a:r>
                <a:rPr lang="en-US" sz="800" b="1" dirty="0">
                  <a:effectLst/>
                  <a:latin typeface="Helvetica" panose="020B0604020202020204" pitchFamily="34" charset="0"/>
                  <a:ea typeface="Helvetica" charset="0"/>
                  <a:cs typeface="Helvetica" panose="020B0604020202020204" pitchFamily="34" charset="0"/>
                </a:rPr>
                <a:t>		C</a:t>
              </a:r>
              <a:r>
                <a:rPr lang="en-US" sz="800" b="1" dirty="0">
                  <a:latin typeface="Helvetica" panose="020B0604020202020204" pitchFamily="34" charset="0"/>
                  <a:ea typeface="Helvetica" charset="0"/>
                  <a:cs typeface="Helvetica" panose="020B0604020202020204" pitchFamily="34" charset="0"/>
                </a:rPr>
                <a:t>. Dolan</a:t>
              </a:r>
              <a:endParaRPr lang="en-US" sz="800" b="1" dirty="0">
                <a:effectLst/>
                <a:latin typeface="Helvetica" panose="020B0604020202020204" pitchFamily="34" charset="0"/>
                <a:ea typeface="Helvetica" charset="0"/>
                <a:cs typeface="Helvetica" panose="020B0604020202020204" pitchFamily="34" charset="0"/>
              </a:endParaRPr>
            </a:p>
            <a:p>
              <a:pPr marL="1428750" indent="-1292225">
                <a:spcBef>
                  <a:spcPts val="300"/>
                </a:spcBef>
              </a:pPr>
              <a:r>
                <a:rPr lang="en-US" sz="800" dirty="0">
                  <a:latin typeface="Helvetica" panose="020B0604020202020204" pitchFamily="34" charset="0"/>
                  <a:cs typeface="Helvetica" panose="020B0604020202020204" pitchFamily="34" charset="0"/>
                </a:rPr>
                <a:t>OPSS </a:t>
              </a:r>
              <a:r>
                <a:rPr lang="en-US" sz="800" cap="all" dirty="0">
                  <a:latin typeface="Helvetica" panose="020B0604020202020204" pitchFamily="34" charset="0"/>
                  <a:cs typeface="Helvetica" panose="020B0604020202020204" pitchFamily="34" charset="0"/>
                </a:rPr>
                <a:t>Consultant</a:t>
              </a:r>
              <a:r>
                <a:rPr lang="en-US" sz="800" dirty="0">
                  <a:latin typeface="Helvetica" panose="020B0604020202020204" pitchFamily="34" charset="0"/>
                  <a:cs typeface="Helvetica" panose="020B0604020202020204" pitchFamily="34" charset="0"/>
                </a:rPr>
                <a:t> 	              </a:t>
              </a:r>
              <a:r>
                <a:rPr lang="en-US" sz="800" b="1" dirty="0">
                  <a:latin typeface="Helvetica" panose="020B0604020202020204" pitchFamily="34" charset="0"/>
                  <a:cs typeface="Helvetica" panose="020B0604020202020204" pitchFamily="34" charset="0"/>
                </a:rPr>
                <a:t>D. Hoffer</a:t>
              </a:r>
              <a:endParaRPr lang="en-US" sz="800" b="1" dirty="0">
                <a:effectLst/>
                <a:latin typeface="Helvetica" panose="020B0604020202020204" pitchFamily="34" charset="0"/>
                <a:ea typeface="Helvetica" charset="0"/>
                <a:cs typeface="Helvetica" panose="020B0604020202020204" pitchFamily="34" charset="0"/>
              </a:endParaRPr>
            </a:p>
            <a:p>
              <a:pPr marL="1428750" marR="0" indent="-1292225">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FINANCIAL MANAGER		</a:t>
              </a:r>
              <a:r>
                <a:rPr lang="en-US" sz="800" b="1" dirty="0">
                  <a:effectLst/>
                  <a:latin typeface="Helvetica" panose="020B0604020202020204" pitchFamily="34" charset="0"/>
                  <a:ea typeface="Helvetica" charset="0"/>
                  <a:cs typeface="Helvetica" panose="020B0604020202020204" pitchFamily="34" charset="0"/>
                </a:rPr>
                <a:t>C. Jacobsen</a:t>
              </a:r>
            </a:p>
            <a:p>
              <a:pPr marL="1428750" indent="-1292225">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PROCUREMENT MANAGER	</a:t>
              </a:r>
              <a:r>
                <a:rPr lang="en-US" sz="800" b="1" dirty="0">
                  <a:latin typeface="Helvetica" panose="020B0604020202020204" pitchFamily="34" charset="0"/>
                  <a:ea typeface="Helvetica" charset="0"/>
                  <a:cs typeface="Helvetica" panose="020B0604020202020204" pitchFamily="34" charset="0"/>
                </a:rPr>
                <a:t>F. Minton</a:t>
              </a:r>
            </a:p>
            <a:p>
              <a:pPr marL="1428750" indent="-1292225">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    Procurement Administrator	</a:t>
              </a:r>
              <a:r>
                <a:rPr lang="en-US" sz="800" b="1" dirty="0">
                  <a:latin typeface="Helvetica" panose="020B0604020202020204" pitchFamily="34" charset="0"/>
                  <a:ea typeface="Helvetica" charset="0"/>
                  <a:cs typeface="Helvetica" panose="020B0604020202020204" pitchFamily="34" charset="0"/>
                </a:rPr>
                <a:t>C. Rossman</a:t>
              </a:r>
            </a:p>
            <a:p>
              <a:pPr marL="1428750" marR="0" indent="-1292225">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RISK MANAGER		</a:t>
              </a:r>
              <a:r>
                <a:rPr lang="en-US" sz="800" b="1" dirty="0">
                  <a:effectLst/>
                  <a:latin typeface="Helvetica" panose="020B0604020202020204" pitchFamily="34" charset="0"/>
                  <a:ea typeface="Helvetica" charset="0"/>
                  <a:cs typeface="Helvetica" panose="020B0604020202020204" pitchFamily="34" charset="0"/>
                </a:rPr>
                <a:t>L. Taylor</a:t>
              </a:r>
            </a:p>
            <a:p>
              <a:pPr marL="1428750" indent="-1292225">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LOGISTICS MANAGER		</a:t>
              </a:r>
              <a:r>
                <a:rPr lang="en-US" sz="800" b="1" dirty="0">
                  <a:latin typeface="Helvetica" panose="020B0604020202020204" pitchFamily="34" charset="0"/>
                  <a:ea typeface="Helvetica" charset="0"/>
                  <a:cs typeface="Helvetica" panose="020B0604020202020204" pitchFamily="34" charset="0"/>
                </a:rPr>
                <a:t>TBD</a:t>
              </a:r>
            </a:p>
            <a:p>
              <a:pPr marL="1428750" marR="0" indent="-1292225">
                <a:spcBef>
                  <a:spcPts val="300"/>
                </a:spcBef>
                <a:spcAft>
                  <a:spcPts val="0"/>
                </a:spcAft>
              </a:pPr>
              <a:endParaRPr lang="en-US" sz="800" b="1" dirty="0">
                <a:effectLst/>
                <a:latin typeface="Helvetica" panose="020B0604020202020204" pitchFamily="34" charset="0"/>
                <a:ea typeface="Helvetica" charset="0"/>
                <a:cs typeface="Helvetica" panose="020B0604020202020204" pitchFamily="34" charset="0"/>
              </a:endParaRPr>
            </a:p>
          </p:txBody>
        </p:sp>
        <p:sp>
          <p:nvSpPr>
            <p:cNvPr id="16" name="Text Box 1670">
              <a:extLst>
                <a:ext uri="{FF2B5EF4-FFF2-40B4-BE49-F238E27FC236}">
                  <a16:creationId xmlns:a16="http://schemas.microsoft.com/office/drawing/2014/main" id="{96B32ADF-F710-41CE-8D80-83D932F5413A}"/>
                </a:ext>
              </a:extLst>
            </p:cNvPr>
            <p:cNvSpPr txBox="1">
              <a:spLocks noChangeArrowheads="1"/>
            </p:cNvSpPr>
            <p:nvPr/>
          </p:nvSpPr>
          <p:spPr bwMode="auto">
            <a:xfrm>
              <a:off x="3099117" y="1083495"/>
              <a:ext cx="3090938" cy="354635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9525" algn="ctr">
                <a:spcBef>
                  <a:spcPts val="600"/>
                </a:spcBef>
                <a:spcAft>
                  <a:spcPts val="0"/>
                </a:spcAft>
              </a:pPr>
              <a:endParaRPr lang="en-US" sz="1400" b="1" dirty="0">
                <a:effectLst/>
                <a:latin typeface="Helvetica" charset="0"/>
                <a:ea typeface="Helvetica" charset="0"/>
                <a:cs typeface="Helvetica" charset="0"/>
              </a:endParaRPr>
            </a:p>
            <a:p>
              <a:pPr marL="0" marR="9525" algn="ctr">
                <a:spcBef>
                  <a:spcPts val="600"/>
                </a:spcBef>
                <a:spcAft>
                  <a:spcPts val="0"/>
                </a:spcAft>
              </a:pPr>
              <a:r>
                <a:rPr lang="en-US" sz="1400" b="1" dirty="0">
                  <a:effectLst/>
                  <a:latin typeface="Helvetica" charset="0"/>
                  <a:ea typeface="Helvetica" charset="0"/>
                  <a:cs typeface="Helvetica" charset="0"/>
                </a:rPr>
                <a:t>PIP-II Project</a:t>
              </a:r>
            </a:p>
            <a:p>
              <a:pPr marL="0" marR="9525" algn="ctr">
                <a:spcBef>
                  <a:spcPts val="600"/>
                </a:spcBef>
                <a:spcAft>
                  <a:spcPts val="0"/>
                </a:spcAft>
              </a:pPr>
              <a:endParaRPr lang="en-US" sz="1000" dirty="0">
                <a:effectLst/>
                <a:latin typeface="Helvetica" charset="0"/>
                <a:ea typeface="Helvetica" charset="0"/>
                <a:cs typeface="Helvetica" charset="0"/>
              </a:endParaRPr>
            </a:p>
            <a:p>
              <a:pPr marL="0" marR="9525" algn="ctr">
                <a:spcBef>
                  <a:spcPts val="0"/>
                </a:spcBef>
                <a:spcAft>
                  <a:spcPts val="0"/>
                </a:spcAft>
              </a:pPr>
              <a:r>
                <a:rPr lang="en-US" sz="600" b="1" dirty="0">
                  <a:effectLst/>
                  <a:latin typeface="Helvetica" charset="0"/>
                  <a:ea typeface="Helvetica" charset="0"/>
                  <a:cs typeface="Helvetica" charset="0"/>
                </a:rPr>
                <a:t> </a:t>
              </a:r>
              <a:endParaRPr lang="en-US" sz="1000" dirty="0">
                <a:effectLst/>
                <a:latin typeface="Helvetica" charset="0"/>
                <a:ea typeface="Helvetica" charset="0"/>
                <a:cs typeface="Helvetica" charset="0"/>
              </a:endParaRPr>
            </a:p>
            <a:p>
              <a:pPr marL="0" marR="9525" algn="ctr">
                <a:spcBef>
                  <a:spcPts val="0"/>
                </a:spcBef>
                <a:spcAft>
                  <a:spcPts val="0"/>
                </a:spcAft>
              </a:pPr>
              <a:r>
                <a:rPr lang="en-US" sz="1100" b="1" dirty="0">
                  <a:effectLst/>
                  <a:latin typeface="Helvetica" charset="0"/>
                  <a:ea typeface="Helvetica" charset="0"/>
                  <a:cs typeface="Helvetica" charset="0"/>
                </a:rPr>
                <a:t>L. Merminga</a:t>
              </a:r>
              <a:endParaRPr lang="en-US" sz="1000" dirty="0">
                <a:effectLst/>
                <a:latin typeface="Helvetica" charset="0"/>
                <a:ea typeface="Helvetica" charset="0"/>
                <a:cs typeface="Helvetica" charset="0"/>
              </a:endParaRPr>
            </a:p>
            <a:p>
              <a:pPr marL="0" marR="9525" algn="ctr">
                <a:spcBef>
                  <a:spcPts val="0"/>
                </a:spcBef>
                <a:spcAft>
                  <a:spcPts val="0"/>
                </a:spcAft>
              </a:pPr>
              <a:r>
                <a:rPr lang="en-US" sz="800" dirty="0">
                  <a:effectLst/>
                  <a:latin typeface="Helvetica" charset="0"/>
                  <a:ea typeface="Helvetica" charset="0"/>
                  <a:cs typeface="Helvetica" charset="0"/>
                </a:rPr>
                <a:t>PROJECT DIRECTOR</a:t>
              </a:r>
            </a:p>
            <a:p>
              <a:pPr marL="0" marR="9525" algn="ctr">
                <a:spcBef>
                  <a:spcPts val="0"/>
                </a:spcBef>
                <a:spcAft>
                  <a:spcPts val="0"/>
                </a:spcAft>
              </a:pPr>
              <a:r>
                <a:rPr lang="en-US" sz="800" dirty="0">
                  <a:latin typeface="Helvetica" charset="0"/>
                  <a:ea typeface="Helvetica" charset="0"/>
                  <a:cs typeface="Helvetica" charset="0"/>
                </a:rPr>
                <a:t>US TECHNICAL COORDINATOR</a:t>
              </a:r>
              <a:endParaRPr lang="en-US" sz="1000" dirty="0">
                <a:effectLst/>
                <a:latin typeface="Helvetica" charset="0"/>
                <a:ea typeface="Helvetica" charset="0"/>
                <a:cs typeface="Helvetica" charset="0"/>
              </a:endParaRPr>
            </a:p>
            <a:p>
              <a:pPr marL="0" marR="9525">
                <a:spcBef>
                  <a:spcPts val="0"/>
                </a:spcBef>
                <a:spcAft>
                  <a:spcPts val="0"/>
                </a:spcAft>
              </a:pPr>
              <a:r>
                <a:rPr lang="en-US" sz="800" dirty="0">
                  <a:effectLst/>
                  <a:latin typeface="Helvetica" charset="0"/>
                  <a:ea typeface="Helvetica" charset="0"/>
                  <a:cs typeface="Helvetica" charset="0"/>
                </a:rPr>
                <a:t> </a:t>
              </a:r>
              <a:endParaRPr lang="en-US" sz="1000" dirty="0">
                <a:effectLst/>
                <a:latin typeface="Helvetica" charset="0"/>
                <a:ea typeface="Helvetica" charset="0"/>
                <a:cs typeface="Helvetica" charset="0"/>
              </a:endParaRPr>
            </a:p>
            <a:p>
              <a:pPr marL="2287588" marR="9525" indent="-2149475">
                <a:spcBef>
                  <a:spcPts val="0"/>
                </a:spcBef>
                <a:spcAft>
                  <a:spcPts val="0"/>
                </a:spcAft>
              </a:pPr>
              <a:endParaRPr lang="en-US" sz="800" dirty="0">
                <a:effectLst/>
                <a:latin typeface="Helvetica" charset="0"/>
                <a:ea typeface="Helvetica" charset="0"/>
                <a:cs typeface="Helvetica" charset="0"/>
              </a:endParaRPr>
            </a:p>
            <a:p>
              <a:pPr marL="2287588" marR="9525" indent="-2149475">
                <a:spcBef>
                  <a:spcPts val="0"/>
                </a:spcBef>
                <a:spcAft>
                  <a:spcPts val="0"/>
                </a:spcAft>
              </a:pPr>
              <a:endParaRPr lang="en-US" sz="800" dirty="0">
                <a:effectLst/>
                <a:latin typeface="Helvetica" charset="0"/>
                <a:ea typeface="Helvetica" charset="0"/>
                <a:cs typeface="Helvetica" charset="0"/>
              </a:endParaRPr>
            </a:p>
            <a:p>
              <a:pPr marL="2287588" marR="9525" indent="-2149475">
                <a:spcBef>
                  <a:spcPts val="0"/>
                </a:spcBef>
                <a:spcAft>
                  <a:spcPts val="0"/>
                </a:spcAft>
              </a:pPr>
              <a:r>
                <a:rPr lang="en-US" sz="800" dirty="0">
                  <a:latin typeface="Helvetica" charset="0"/>
                  <a:ea typeface="Helvetica" charset="0"/>
                  <a:cs typeface="Helvetica" charset="0"/>
                </a:rPr>
                <a:t>TECHNICAL DIRECTOR	</a:t>
              </a:r>
              <a:r>
                <a:rPr lang="en-US" sz="800" b="1" dirty="0">
                  <a:latin typeface="Helvetica" charset="0"/>
                  <a:ea typeface="Helvetica" charset="0"/>
                  <a:cs typeface="Helvetica" charset="0"/>
                </a:rPr>
                <a:t>A. Klebaner</a:t>
              </a:r>
              <a:endParaRPr lang="en-US" sz="800" dirty="0">
                <a:effectLst/>
                <a:latin typeface="Helvetica" charset="0"/>
                <a:ea typeface="Helvetica" charset="0"/>
                <a:cs typeface="Helvetica" charset="0"/>
              </a:endParaRPr>
            </a:p>
            <a:p>
              <a:pPr marL="2287588" marR="9525" indent="-2149475">
                <a:spcBef>
                  <a:spcPts val="0"/>
                </a:spcBef>
                <a:spcAft>
                  <a:spcPts val="0"/>
                </a:spcAft>
              </a:pPr>
              <a:r>
                <a:rPr lang="en-US" sz="800" dirty="0">
                  <a:latin typeface="Helvetica" charset="0"/>
                  <a:ea typeface="Helvetica" charset="0"/>
                  <a:cs typeface="Helvetica" charset="0"/>
                </a:rPr>
                <a:t>PROJECT MANAGER	</a:t>
              </a:r>
              <a:r>
                <a:rPr lang="en-US" sz="800" b="1" dirty="0">
                  <a:latin typeface="Helvetica" charset="0"/>
                  <a:ea typeface="Helvetica" charset="0"/>
                  <a:cs typeface="Helvetica" charset="0"/>
                </a:rPr>
                <a:t>M. Kaducak</a:t>
              </a:r>
            </a:p>
            <a:p>
              <a:pPr marL="2287588" marR="9525" indent="-2149475">
                <a:spcBef>
                  <a:spcPts val="0"/>
                </a:spcBef>
                <a:spcAft>
                  <a:spcPts val="0"/>
                </a:spcAft>
              </a:pPr>
              <a:r>
                <a:rPr lang="en-US" sz="800" dirty="0">
                  <a:effectLst/>
                  <a:latin typeface="Helvetica" charset="0"/>
                  <a:ea typeface="Helvetica" charset="0"/>
                  <a:cs typeface="Helvetica" charset="0"/>
                </a:rPr>
                <a:t>PROJECT SCIENTIST	</a:t>
              </a:r>
              <a:r>
                <a:rPr lang="en-US" sz="800" b="1" dirty="0">
                  <a:effectLst/>
                  <a:latin typeface="Helvetica" charset="0"/>
                  <a:ea typeface="Helvetica" charset="0"/>
                  <a:cs typeface="Helvetica" charset="0"/>
                </a:rPr>
                <a:t>E. Pozdeyev </a:t>
              </a:r>
            </a:p>
            <a:p>
              <a:pPr marL="2287588" marR="9525" indent="-2149475">
                <a:spcBef>
                  <a:spcPts val="0"/>
                </a:spcBef>
                <a:spcAft>
                  <a:spcPts val="0"/>
                </a:spcAft>
              </a:pPr>
              <a:r>
                <a:rPr lang="en-US" sz="800" dirty="0">
                  <a:latin typeface="Helvetica" charset="0"/>
                  <a:ea typeface="Helvetica" charset="0"/>
                  <a:cs typeface="Helvetica" charset="0"/>
                </a:rPr>
                <a:t>IN-KIND CONTRIBUTIONS MANAGER</a:t>
              </a:r>
              <a:r>
                <a:rPr lang="en-US" sz="800" b="1" dirty="0">
                  <a:latin typeface="Helvetica" charset="0"/>
                  <a:ea typeface="Helvetica" charset="0"/>
                  <a:cs typeface="Helvetica" charset="0"/>
                </a:rPr>
                <a:t>	L. Lari</a:t>
              </a:r>
              <a:endParaRPr lang="en-US" sz="1000" dirty="0">
                <a:effectLst/>
                <a:latin typeface="Helvetica" charset="0"/>
                <a:ea typeface="Helvetica" charset="0"/>
                <a:cs typeface="Helvetica" charset="0"/>
              </a:endParaRPr>
            </a:p>
            <a:p>
              <a:pPr marL="2287588" marR="9525" indent="-2149475">
                <a:spcBef>
                  <a:spcPts val="0"/>
                </a:spcBef>
                <a:spcAft>
                  <a:spcPts val="0"/>
                </a:spcAft>
              </a:pPr>
              <a:r>
                <a:rPr lang="en-US" sz="800" dirty="0">
                  <a:effectLst/>
                  <a:latin typeface="Helvetica" charset="0"/>
                  <a:ea typeface="Helvetica" charset="0"/>
                  <a:cs typeface="Helvetica" charset="0"/>
                </a:rPr>
                <a:t>SPECIAL ADVISOR</a:t>
              </a:r>
              <a:r>
                <a:rPr lang="en-US" sz="800" dirty="0">
                  <a:latin typeface="Helvetica" charset="0"/>
                  <a:ea typeface="Helvetica" charset="0"/>
                  <a:cs typeface="Helvetica" charset="0"/>
                </a:rPr>
                <a:t>	</a:t>
              </a:r>
              <a:r>
                <a:rPr lang="en-US" sz="800" b="1" dirty="0">
                  <a:latin typeface="Helvetica" charset="0"/>
                  <a:ea typeface="Helvetica" charset="0"/>
                  <a:cs typeface="Helvetica" charset="0"/>
                </a:rPr>
                <a:t>S. Holmes </a:t>
              </a:r>
            </a:p>
            <a:p>
              <a:pPr marL="2287588" marR="9525" indent="-2149475">
                <a:lnSpc>
                  <a:spcPts val="500"/>
                </a:lnSpc>
                <a:spcBef>
                  <a:spcPts val="0"/>
                </a:spcBef>
                <a:spcAft>
                  <a:spcPts val="0"/>
                </a:spcAft>
              </a:pPr>
              <a:endParaRPr lang="en-US" sz="1000" b="1" dirty="0">
                <a:effectLst/>
                <a:latin typeface="Helvetica" charset="0"/>
                <a:ea typeface="Helvetica" charset="0"/>
                <a:cs typeface="Helvetica" charset="0"/>
              </a:endParaRPr>
            </a:p>
            <a:p>
              <a:pPr marL="2287588" marR="9525" indent="-2149475">
                <a:spcBef>
                  <a:spcPts val="0"/>
                </a:spcBef>
                <a:spcAft>
                  <a:spcPts val="0"/>
                </a:spcAft>
              </a:pPr>
              <a:endParaRPr lang="en-US" sz="800" dirty="0">
                <a:effectLst/>
                <a:latin typeface="Helvetica" charset="0"/>
                <a:ea typeface="Helvetica" charset="0"/>
                <a:cs typeface="Helvetica" charset="0"/>
              </a:endParaRPr>
            </a:p>
            <a:p>
              <a:pPr marL="2287588" marR="9525" indent="-2149475">
                <a:spcBef>
                  <a:spcPts val="0"/>
                </a:spcBef>
                <a:spcAft>
                  <a:spcPts val="0"/>
                </a:spcAft>
              </a:pPr>
              <a:endParaRPr lang="en-US" sz="1000" dirty="0">
                <a:effectLst/>
                <a:latin typeface="Helvetica" charset="0"/>
                <a:ea typeface="Helvetica" charset="0"/>
                <a:cs typeface="Helvetica" charset="0"/>
              </a:endParaRPr>
            </a:p>
            <a:p>
              <a:pPr marL="2287588" marR="9525" indent="-2149475">
                <a:spcBef>
                  <a:spcPts val="0"/>
                </a:spcBef>
                <a:spcAft>
                  <a:spcPts val="0"/>
                </a:spcAft>
              </a:pPr>
              <a:r>
                <a:rPr lang="de-DE" sz="800" dirty="0">
                  <a:effectLst/>
                  <a:latin typeface="Helvetica" charset="0"/>
                  <a:ea typeface="Helvetica" charset="0"/>
                  <a:cs typeface="Helvetica" charset="0"/>
                </a:rPr>
                <a:t>ENVIRONMENTAL, SAFETY &amp; HEALTH	</a:t>
              </a:r>
              <a:r>
                <a:rPr lang="en-US" sz="800" b="1" dirty="0">
                  <a:latin typeface="Arial" panose="020B0604020202020204" pitchFamily="34" charset="0"/>
                  <a:cs typeface="Arial" panose="020B0604020202020204" pitchFamily="34" charset="0"/>
                </a:rPr>
                <a:t>J. Anderson Jr.</a:t>
              </a:r>
              <a:endParaRPr lang="en-US" sz="800" b="1" dirty="0">
                <a:effectLst/>
                <a:latin typeface="Arial" panose="020B0604020202020204" pitchFamily="34" charset="0"/>
                <a:ea typeface="Helvetica" charset="0"/>
                <a:cs typeface="Arial" panose="020B0604020202020204" pitchFamily="34" charset="0"/>
              </a:endParaRPr>
            </a:p>
            <a:p>
              <a:pPr marL="2287588" marR="9525" indent="-2149475">
                <a:spcBef>
                  <a:spcPts val="0"/>
                </a:spcBef>
                <a:spcAft>
                  <a:spcPts val="0"/>
                </a:spcAft>
              </a:pPr>
              <a:r>
                <a:rPr lang="fr-FR" sz="800" dirty="0">
                  <a:effectLst/>
                  <a:latin typeface="Helvetica" charset="0"/>
                  <a:ea typeface="Helvetica" charset="0"/>
                  <a:cs typeface="Helvetica" charset="0"/>
                </a:rPr>
                <a:t>DOCUMENT SYSTEM MANAGER	</a:t>
              </a:r>
              <a:r>
                <a:rPr lang="fr-FR" sz="800" b="1" dirty="0">
                  <a:effectLst/>
                  <a:latin typeface="Helvetica" charset="0"/>
                  <a:ea typeface="Helvetica" charset="0"/>
                  <a:cs typeface="Helvetica" charset="0"/>
                </a:rPr>
                <a:t>T. Langford</a:t>
              </a:r>
              <a:endParaRPr lang="en-US" sz="1000" dirty="0">
                <a:effectLst/>
                <a:latin typeface="Helvetica" charset="0"/>
                <a:ea typeface="Helvetica" charset="0"/>
                <a:cs typeface="Helvetica" charset="0"/>
              </a:endParaRPr>
            </a:p>
            <a:p>
              <a:pPr marL="2287588" marR="9525" indent="-2149475">
                <a:spcBef>
                  <a:spcPts val="0"/>
                </a:spcBef>
                <a:spcAft>
                  <a:spcPts val="0"/>
                </a:spcAft>
              </a:pPr>
              <a:endParaRPr lang="en-US" sz="800" dirty="0">
                <a:effectLst/>
                <a:latin typeface="Helvetica" charset="0"/>
                <a:ea typeface="Helvetica" charset="0"/>
                <a:cs typeface="Helvetica" charset="0"/>
              </a:endParaRPr>
            </a:p>
            <a:p>
              <a:pPr marL="2287588" marR="9525" indent="-2149475">
                <a:spcBef>
                  <a:spcPts val="0"/>
                </a:spcBef>
                <a:spcAft>
                  <a:spcPts val="0"/>
                </a:spcAft>
              </a:pPr>
              <a:r>
                <a:rPr lang="en-US" sz="800" dirty="0">
                  <a:effectLst/>
                  <a:latin typeface="Helvetica" charset="0"/>
                  <a:ea typeface="Helvetica" charset="0"/>
                  <a:cs typeface="Helvetica" charset="0"/>
                </a:rPr>
                <a:t>EXECUTIVE ADMINISTRATION</a:t>
              </a:r>
              <a:r>
                <a:rPr lang="en-US" sz="800" b="1" dirty="0">
                  <a:effectLst/>
                  <a:latin typeface="Helvetica" charset="0"/>
                  <a:ea typeface="Helvetica" charset="0"/>
                  <a:cs typeface="Helvetica" charset="0"/>
                </a:rPr>
                <a:t>	T. Langford</a:t>
              </a:r>
              <a:endParaRPr lang="en-US" sz="1000" dirty="0">
                <a:effectLst/>
                <a:latin typeface="Helvetica" charset="0"/>
                <a:ea typeface="Helvetica" charset="0"/>
                <a:cs typeface="Helvetica" charset="0"/>
              </a:endParaRPr>
            </a:p>
            <a:p>
              <a:pPr marL="2287588" marR="9525" indent="-2149475">
                <a:spcBef>
                  <a:spcPts val="0"/>
                </a:spcBef>
                <a:spcAft>
                  <a:spcPts val="0"/>
                </a:spcAft>
              </a:pPr>
              <a:r>
                <a:rPr lang="fr-FR" sz="800" dirty="0">
                  <a:latin typeface="Helvetica" charset="0"/>
                  <a:ea typeface="Helvetica" charset="0"/>
                  <a:cs typeface="Helvetica" charset="0"/>
                </a:rPr>
                <a:t>     </a:t>
              </a:r>
              <a:r>
                <a:rPr lang="fr-FR" sz="800" dirty="0">
                  <a:effectLst/>
                  <a:latin typeface="Helvetica" charset="0"/>
                  <a:ea typeface="Helvetica" charset="0"/>
                  <a:cs typeface="Helvetica" charset="0"/>
                </a:rPr>
                <a:t>ADMINISTRATION SUPPORT	</a:t>
              </a:r>
              <a:r>
                <a:rPr lang="fr-FR" sz="800" b="1" dirty="0">
                  <a:effectLst/>
                  <a:latin typeface="Helvetica" charset="0"/>
                  <a:ea typeface="Helvetica" charset="0"/>
                  <a:cs typeface="Helvetica" charset="0"/>
                </a:rPr>
                <a:t>TBD</a:t>
              </a:r>
              <a:endParaRPr lang="en-US" sz="1000" dirty="0">
                <a:effectLst/>
                <a:latin typeface="Helvetica" charset="0"/>
                <a:ea typeface="Helvetica" charset="0"/>
                <a:cs typeface="Helvetica" charset="0"/>
              </a:endParaRPr>
            </a:p>
            <a:p>
              <a:pPr marL="136525" marR="9525">
                <a:spcBef>
                  <a:spcPts val="0"/>
                </a:spcBef>
                <a:spcAft>
                  <a:spcPts val="0"/>
                </a:spcAft>
              </a:pPr>
              <a:r>
                <a:rPr lang="fr-FR" sz="800" dirty="0">
                  <a:effectLst/>
                  <a:latin typeface="Helvetica" charset="0"/>
                  <a:ea typeface="Helvetica" charset="0"/>
                  <a:cs typeface="Helvetica" charset="0"/>
                </a:rPr>
                <a:t> </a:t>
              </a:r>
              <a:endParaRPr lang="en-US" sz="1000" dirty="0">
                <a:effectLst/>
                <a:latin typeface="Helvetica" charset="0"/>
                <a:ea typeface="Helvetica" charset="0"/>
                <a:cs typeface="Helvetica" charset="0"/>
              </a:endParaRPr>
            </a:p>
          </p:txBody>
        </p:sp>
        <p:grpSp>
          <p:nvGrpSpPr>
            <p:cNvPr id="17" name="Group 16">
              <a:extLst>
                <a:ext uri="{FF2B5EF4-FFF2-40B4-BE49-F238E27FC236}">
                  <a16:creationId xmlns:a16="http://schemas.microsoft.com/office/drawing/2014/main" id="{71A6CCE5-5B51-4BEE-87D0-EC970CDFF8B3}"/>
                </a:ext>
              </a:extLst>
            </p:cNvPr>
            <p:cNvGrpSpPr/>
            <p:nvPr/>
          </p:nvGrpSpPr>
          <p:grpSpPr>
            <a:xfrm>
              <a:off x="92461" y="5030700"/>
              <a:ext cx="8938085" cy="1231642"/>
              <a:chOff x="122666" y="1041785"/>
              <a:chExt cx="8938085" cy="1231642"/>
            </a:xfrm>
          </p:grpSpPr>
          <p:sp>
            <p:nvSpPr>
              <p:cNvPr id="25" name="Text Box 1836">
                <a:extLst>
                  <a:ext uri="{FF2B5EF4-FFF2-40B4-BE49-F238E27FC236}">
                    <a16:creationId xmlns:a16="http://schemas.microsoft.com/office/drawing/2014/main" id="{68061D35-E314-4165-BC9A-09C2D7D0F8EE}"/>
                  </a:ext>
                </a:extLst>
              </p:cNvPr>
              <p:cNvSpPr txBox="1">
                <a:spLocks noChangeArrowheads="1"/>
              </p:cNvSpPr>
              <p:nvPr/>
            </p:nvSpPr>
            <p:spPr bwMode="auto">
              <a:xfrm>
                <a:off x="3277412" y="1334630"/>
                <a:ext cx="1198898" cy="9380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0"/>
                  </a:spcBef>
                  <a:spcAft>
                    <a:spcPts val="0"/>
                  </a:spcAft>
                </a:pPr>
                <a:r>
                  <a:rPr lang="en-US" sz="900" u="sng" dirty="0">
                    <a:latin typeface="Helvetica" panose="020B0604020202020204" pitchFamily="34" charset="0"/>
                    <a:ea typeface="Helvetica" charset="0"/>
                    <a:cs typeface="Helvetica" panose="020B0604020202020204" pitchFamily="34" charset="0"/>
                  </a:rPr>
                  <a:t>WBS 121.03</a:t>
                </a:r>
              </a:p>
              <a:p>
                <a:pPr marL="0" marR="0" algn="ctr">
                  <a:spcBef>
                    <a:spcPts val="0"/>
                  </a:spcBef>
                  <a:spcAft>
                    <a:spcPts val="0"/>
                  </a:spcAft>
                </a:pPr>
                <a:r>
                  <a:rPr lang="en-US" sz="900" u="sng" dirty="0">
                    <a:latin typeface="Helvetica" panose="020B0604020202020204" pitchFamily="34" charset="0"/>
                    <a:ea typeface="Helvetica" charset="0"/>
                    <a:cs typeface="Helvetica" panose="020B0604020202020204" pitchFamily="34" charset="0"/>
                  </a:rPr>
                  <a:t>ACCELERATOR</a:t>
                </a:r>
                <a:r>
                  <a:rPr lang="en-US" sz="900" u="sng" dirty="0">
                    <a:effectLst/>
                    <a:latin typeface="Helvetica" panose="020B0604020202020204" pitchFamily="34" charset="0"/>
                    <a:ea typeface="Helvetica" charset="0"/>
                    <a:cs typeface="Helvetica" panose="020B0604020202020204" pitchFamily="34" charset="0"/>
                  </a:rPr>
                  <a:t> SYSTEMS</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E. Harms</a:t>
                </a:r>
                <a:endParaRPr lang="en-US" sz="900" b="1"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effectLst/>
                    <a:latin typeface="Helvetica" panose="020B0604020202020204" pitchFamily="34" charset="0"/>
                    <a:ea typeface="Helvetica" charset="0"/>
                    <a:cs typeface="Helvetica" panose="020B0604020202020204" pitchFamily="34" charset="0"/>
                  </a:rPr>
                  <a:t>System Manager</a:t>
                </a:r>
              </a:p>
            </p:txBody>
          </p:sp>
          <p:sp>
            <p:nvSpPr>
              <p:cNvPr id="26" name="Text Box 1852">
                <a:extLst>
                  <a:ext uri="{FF2B5EF4-FFF2-40B4-BE49-F238E27FC236}">
                    <a16:creationId xmlns:a16="http://schemas.microsoft.com/office/drawing/2014/main" id="{1A74B99F-4218-4474-9B5D-3AFAF0295C8C}"/>
                  </a:ext>
                </a:extLst>
              </p:cNvPr>
              <p:cNvSpPr txBox="1">
                <a:spLocks noChangeArrowheads="1"/>
              </p:cNvSpPr>
              <p:nvPr/>
            </p:nvSpPr>
            <p:spPr bwMode="auto">
              <a:xfrm>
                <a:off x="1733930" y="1341777"/>
                <a:ext cx="1459363" cy="9284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lgn="ctr"/>
                <a:r>
                  <a:rPr lang="en-US" sz="900" u="sng" dirty="0">
                    <a:latin typeface="Helvetica" panose="020B0604020202020204" pitchFamily="34" charset="0"/>
                    <a:ea typeface="Helvetica" charset="0"/>
                    <a:cs typeface="Helvetica" panose="020B0604020202020204" pitchFamily="34" charset="0"/>
                  </a:rPr>
                  <a:t>WBS 121.02</a:t>
                </a:r>
              </a:p>
              <a:p>
                <a:pPr algn="ctr"/>
                <a:r>
                  <a:rPr lang="en-US" sz="900" u="sng" dirty="0">
                    <a:latin typeface="Helvetica" panose="020B0604020202020204" pitchFamily="34" charset="0"/>
                    <a:ea typeface="Helvetica" charset="0"/>
                    <a:cs typeface="Helvetica" panose="020B0604020202020204" pitchFamily="34" charset="0"/>
                  </a:rPr>
                  <a:t>SRF &amp; CRYO SYSTEMS</a:t>
                </a: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G. Wu</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effectLst/>
                    <a:latin typeface="Helvetica" panose="020B0604020202020204" pitchFamily="34" charset="0"/>
                    <a:ea typeface="Helvetica" charset="0"/>
                    <a:cs typeface="Helvetica" panose="020B0604020202020204" pitchFamily="34" charset="0"/>
                  </a:rPr>
                  <a:t>System Manager</a:t>
                </a: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C. Boffo, </a:t>
                </a:r>
                <a:r>
                  <a:rPr lang="en-US" sz="900" dirty="0">
                    <a:latin typeface="Helvetica" panose="020B0604020202020204" pitchFamily="34" charset="0"/>
                    <a:ea typeface="Helvetica" charset="0"/>
                    <a:cs typeface="Helvetica" panose="020B0604020202020204" pitchFamily="34" charset="0"/>
                  </a:rPr>
                  <a:t>Deputy Mgr.</a:t>
                </a:r>
                <a:endParaRPr lang="en-US" sz="900" b="1" dirty="0">
                  <a:effectLst/>
                  <a:latin typeface="Helvetica" panose="020B0604020202020204" pitchFamily="34" charset="0"/>
                  <a:ea typeface="Helvetica" charset="0"/>
                  <a:cs typeface="Helvetica" panose="020B0604020202020204" pitchFamily="34" charset="0"/>
                </a:endParaRPr>
              </a:p>
            </p:txBody>
          </p:sp>
          <p:sp>
            <p:nvSpPr>
              <p:cNvPr id="27" name="Text Box 1855">
                <a:extLst>
                  <a:ext uri="{FF2B5EF4-FFF2-40B4-BE49-F238E27FC236}">
                    <a16:creationId xmlns:a16="http://schemas.microsoft.com/office/drawing/2014/main" id="{29B9F0AB-8D91-4F24-9489-874B10A14B3B}"/>
                  </a:ext>
                </a:extLst>
              </p:cNvPr>
              <p:cNvSpPr txBox="1">
                <a:spLocks noChangeArrowheads="1"/>
              </p:cNvSpPr>
              <p:nvPr/>
            </p:nvSpPr>
            <p:spPr bwMode="auto">
              <a:xfrm>
                <a:off x="122666" y="1344499"/>
                <a:ext cx="1524577" cy="924761"/>
              </a:xfrm>
              <a:prstGeom prst="rect">
                <a:avLst/>
              </a:prstGeom>
              <a:noFill/>
              <a:ln w="9525">
                <a:solidFill>
                  <a:srgbClr val="000000"/>
                </a:solidFill>
                <a:miter lim="800000"/>
                <a:headEnd/>
                <a:tailEnd/>
              </a:ln>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0"/>
                  </a:spcBef>
                  <a:spcAft>
                    <a:spcPts val="0"/>
                  </a:spcAft>
                </a:pPr>
                <a:r>
                  <a:rPr lang="en-US" sz="900" u="sng" dirty="0">
                    <a:latin typeface="Helvetica" panose="020B0604020202020204" pitchFamily="34" charset="0"/>
                    <a:ea typeface="Helvetica" charset="0"/>
                    <a:cs typeface="Helvetica" panose="020B0604020202020204" pitchFamily="34" charset="0"/>
                  </a:rPr>
                  <a:t>WBS 121.01</a:t>
                </a:r>
              </a:p>
              <a:p>
                <a:pPr marL="0" marR="0" algn="ctr">
                  <a:spcBef>
                    <a:spcPts val="0"/>
                  </a:spcBef>
                  <a:spcAft>
                    <a:spcPts val="0"/>
                  </a:spcAft>
                </a:pPr>
                <a:r>
                  <a:rPr lang="en-US" sz="900" u="sng" dirty="0">
                    <a:effectLst/>
                    <a:latin typeface="Helvetica" panose="020B0604020202020204" pitchFamily="34" charset="0"/>
                    <a:ea typeface="Helvetica" charset="0"/>
                    <a:cs typeface="Helvetica" panose="020B0604020202020204" pitchFamily="34" charset="0"/>
                  </a:rPr>
                  <a:t>PROJECT MANAGEMENT</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M</a:t>
                </a:r>
                <a:r>
                  <a:rPr lang="en-US" sz="900" b="1" dirty="0">
                    <a:effectLst/>
                    <a:latin typeface="Helvetica" panose="020B0604020202020204" pitchFamily="34" charset="0"/>
                    <a:ea typeface="Helvetica" charset="0"/>
                    <a:cs typeface="Helvetica" panose="020B0604020202020204" pitchFamily="34" charset="0"/>
                  </a:rPr>
                  <a:t>. Kaducak</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effectLst/>
                    <a:latin typeface="Helvetica" panose="020B0604020202020204" pitchFamily="34" charset="0"/>
                    <a:ea typeface="Helvetica" charset="0"/>
                    <a:cs typeface="Helvetica" panose="020B0604020202020204" pitchFamily="34" charset="0"/>
                  </a:rPr>
                  <a:t>System Manager</a:t>
                </a:r>
                <a:endParaRPr lang="en-US" sz="1000" dirty="0">
                  <a:effectLst/>
                  <a:latin typeface="Helvetica" panose="020B0604020202020204" pitchFamily="34" charset="0"/>
                  <a:ea typeface="Helvetica" charset="0"/>
                  <a:cs typeface="Helvetica" panose="020B0604020202020204" pitchFamily="34" charset="0"/>
                </a:endParaRPr>
              </a:p>
            </p:txBody>
          </p:sp>
          <p:sp>
            <p:nvSpPr>
              <p:cNvPr id="28" name="Text Box 1873">
                <a:extLst>
                  <a:ext uri="{FF2B5EF4-FFF2-40B4-BE49-F238E27FC236}">
                    <a16:creationId xmlns:a16="http://schemas.microsoft.com/office/drawing/2014/main" id="{50B0C5B5-1510-457B-AC66-86B326CA9C4E}"/>
                  </a:ext>
                </a:extLst>
              </p:cNvPr>
              <p:cNvSpPr txBox="1">
                <a:spLocks noChangeArrowheads="1"/>
              </p:cNvSpPr>
              <p:nvPr/>
            </p:nvSpPr>
            <p:spPr bwMode="auto">
              <a:xfrm>
                <a:off x="5942986" y="1332582"/>
                <a:ext cx="1420032" cy="9408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0"/>
                  </a:spcBef>
                  <a:spcAft>
                    <a:spcPts val="0"/>
                  </a:spcAft>
                </a:pPr>
                <a:r>
                  <a:rPr lang="en-US" sz="900" u="sng" dirty="0">
                    <a:latin typeface="Helvetica" panose="020B0604020202020204" pitchFamily="34" charset="0"/>
                    <a:ea typeface="Helvetica" charset="0"/>
                    <a:cs typeface="Helvetica" panose="020B0604020202020204" pitchFamily="34" charset="0"/>
                  </a:rPr>
                  <a:t>WBS 121.05</a:t>
                </a:r>
              </a:p>
              <a:p>
                <a:pPr marL="0" marR="0" algn="ctr">
                  <a:spcBef>
                    <a:spcPts val="0"/>
                  </a:spcBef>
                  <a:spcAft>
                    <a:spcPts val="0"/>
                  </a:spcAft>
                </a:pPr>
                <a:r>
                  <a:rPr lang="en-US" sz="900" u="sng" dirty="0">
                    <a:latin typeface="Helvetica" panose="020B0604020202020204" pitchFamily="34" charset="0"/>
                    <a:ea typeface="Helvetica" charset="0"/>
                    <a:cs typeface="Helvetica" panose="020B0604020202020204" pitchFamily="34" charset="0"/>
                  </a:rPr>
                  <a:t>ACCELERATOR COMPLEX</a:t>
                </a:r>
                <a:r>
                  <a:rPr lang="en-US" sz="900" u="sng" dirty="0">
                    <a:effectLst/>
                    <a:latin typeface="Helvetica" panose="020B0604020202020204" pitchFamily="34" charset="0"/>
                    <a:ea typeface="Helvetica" charset="0"/>
                    <a:cs typeface="Helvetica" panose="020B0604020202020204" pitchFamily="34" charset="0"/>
                  </a:rPr>
                  <a:t> UPGRADES</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I. </a:t>
                </a:r>
                <a:r>
                  <a:rPr lang="en-US" sz="900" b="1" dirty="0" err="1">
                    <a:latin typeface="Helvetica" panose="020B0604020202020204" pitchFamily="34" charset="0"/>
                    <a:ea typeface="Helvetica" charset="0"/>
                    <a:cs typeface="Helvetica" panose="020B0604020202020204" pitchFamily="34" charset="0"/>
                  </a:rPr>
                  <a:t>Kourbanis</a:t>
                </a:r>
                <a:endParaRPr lang="en-US" sz="900" b="1"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latin typeface="Helvetica" panose="020B0604020202020204" pitchFamily="34" charset="0"/>
                    <a:ea typeface="Helvetica" charset="0"/>
                    <a:cs typeface="Helvetica" panose="020B0604020202020204" pitchFamily="34" charset="0"/>
                  </a:rPr>
                  <a:t>System Manager</a:t>
                </a:r>
                <a:endParaRPr lang="en-US" sz="1000" dirty="0">
                  <a:effectLst/>
                  <a:latin typeface="Helvetica" panose="020B0604020202020204" pitchFamily="34" charset="0"/>
                  <a:ea typeface="Helvetica" charset="0"/>
                  <a:cs typeface="Helvetica" panose="020B0604020202020204" pitchFamily="34" charset="0"/>
                </a:endParaRPr>
              </a:p>
            </p:txBody>
          </p:sp>
          <p:sp>
            <p:nvSpPr>
              <p:cNvPr id="29" name="Text Box 1873">
                <a:extLst>
                  <a:ext uri="{FF2B5EF4-FFF2-40B4-BE49-F238E27FC236}">
                    <a16:creationId xmlns:a16="http://schemas.microsoft.com/office/drawing/2014/main" id="{EB17D86D-6D0A-4597-BFE7-E18FDD290E08}"/>
                  </a:ext>
                </a:extLst>
              </p:cNvPr>
              <p:cNvSpPr txBox="1">
                <a:spLocks noChangeArrowheads="1"/>
              </p:cNvSpPr>
              <p:nvPr/>
            </p:nvSpPr>
            <p:spPr bwMode="auto">
              <a:xfrm>
                <a:off x="7417244" y="1341778"/>
                <a:ext cx="1643507" cy="9284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0"/>
                  </a:spcBef>
                  <a:spcAft>
                    <a:spcPts val="0"/>
                  </a:spcAft>
                </a:pPr>
                <a:r>
                  <a:rPr lang="en-US" sz="900" u="sng" dirty="0">
                    <a:effectLst/>
                    <a:latin typeface="Helvetica" panose="020B0604020202020204" pitchFamily="34" charset="0"/>
                    <a:ea typeface="Helvetica" charset="0"/>
                    <a:cs typeface="Helvetica" panose="020B0604020202020204" pitchFamily="34" charset="0"/>
                  </a:rPr>
                  <a:t>WBS 121.06</a:t>
                </a:r>
              </a:p>
              <a:p>
                <a:pPr marL="0" marR="0" algn="ctr">
                  <a:spcBef>
                    <a:spcPts val="0"/>
                  </a:spcBef>
                  <a:spcAft>
                    <a:spcPts val="0"/>
                  </a:spcAft>
                </a:pPr>
                <a:r>
                  <a:rPr lang="en-US" sz="900" u="sng" dirty="0">
                    <a:effectLst/>
                    <a:latin typeface="Helvetica" panose="020B0604020202020204" pitchFamily="34" charset="0"/>
                    <a:ea typeface="Helvetica" charset="0"/>
                    <a:cs typeface="Helvetica" panose="020B0604020202020204" pitchFamily="34" charset="0"/>
                  </a:rPr>
                  <a:t>CONVENTIONAL FACILITIES</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S. Dixon</a:t>
                </a:r>
                <a:endParaRPr lang="en-US" sz="900" b="1"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latin typeface="Helvetica" panose="020B0604020202020204" pitchFamily="34" charset="0"/>
                    <a:ea typeface="Helvetica" charset="0"/>
                    <a:cs typeface="Helvetica" panose="020B0604020202020204" pitchFamily="34" charset="0"/>
                  </a:rPr>
                  <a:t>System Manager</a:t>
                </a:r>
                <a:endParaRPr lang="en-US" sz="1000" dirty="0">
                  <a:effectLst/>
                  <a:latin typeface="Helvetica" panose="020B0604020202020204" pitchFamily="34" charset="0"/>
                  <a:ea typeface="Helvetica" charset="0"/>
                  <a:cs typeface="Helvetica" panose="020B0604020202020204" pitchFamily="34" charset="0"/>
                </a:endParaRPr>
              </a:p>
            </p:txBody>
          </p:sp>
          <p:cxnSp>
            <p:nvCxnSpPr>
              <p:cNvPr id="30" name="Straight Connector 29">
                <a:extLst>
                  <a:ext uri="{FF2B5EF4-FFF2-40B4-BE49-F238E27FC236}">
                    <a16:creationId xmlns:a16="http://schemas.microsoft.com/office/drawing/2014/main" id="{1691FC79-E7BB-4488-8464-9FF5F8C4FFD2}"/>
                  </a:ext>
                </a:extLst>
              </p:cNvPr>
              <p:cNvCxnSpPr/>
              <p:nvPr/>
            </p:nvCxnSpPr>
            <p:spPr>
              <a:xfrm flipH="1" flipV="1">
                <a:off x="2464976" y="1056639"/>
                <a:ext cx="3026" cy="28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B3EE32-125C-4D82-A6F7-A8049699E681}"/>
                  </a:ext>
                </a:extLst>
              </p:cNvPr>
              <p:cNvCxnSpPr>
                <a:cxnSpLocks/>
              </p:cNvCxnSpPr>
              <p:nvPr/>
            </p:nvCxnSpPr>
            <p:spPr>
              <a:xfrm flipV="1">
                <a:off x="3873739" y="1057894"/>
                <a:ext cx="3122" cy="28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D2A3594-A5F5-4F84-8CA2-C546A8B2781A}"/>
                  </a:ext>
                </a:extLst>
              </p:cNvPr>
              <p:cNvCxnSpPr>
                <a:cxnSpLocks/>
              </p:cNvCxnSpPr>
              <p:nvPr/>
            </p:nvCxnSpPr>
            <p:spPr>
              <a:xfrm flipV="1">
                <a:off x="6597025" y="1057894"/>
                <a:ext cx="0" cy="2501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Box 1836">
                <a:extLst>
                  <a:ext uri="{FF2B5EF4-FFF2-40B4-BE49-F238E27FC236}">
                    <a16:creationId xmlns:a16="http://schemas.microsoft.com/office/drawing/2014/main" id="{380DC9B2-E755-430A-BED0-BF3AB1A09A96}"/>
                  </a:ext>
                </a:extLst>
              </p:cNvPr>
              <p:cNvSpPr txBox="1">
                <a:spLocks noChangeArrowheads="1"/>
              </p:cNvSpPr>
              <p:nvPr/>
            </p:nvSpPr>
            <p:spPr bwMode="auto">
              <a:xfrm>
                <a:off x="4532133" y="1338791"/>
                <a:ext cx="1345477" cy="932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lgn="ctr"/>
                <a:r>
                  <a:rPr lang="en-US" sz="900" u="sng" dirty="0">
                    <a:solidFill>
                      <a:srgbClr val="004C97"/>
                    </a:solidFill>
                    <a:effectLst/>
                    <a:latin typeface="Helvetica" panose="020B0604020202020204" pitchFamily="34" charset="0"/>
                    <a:ea typeface="Helvetica" charset="0"/>
                    <a:cs typeface="Helvetica" panose="020B0604020202020204" pitchFamily="34" charset="0"/>
                  </a:rPr>
                  <a:t>WBS 121.04</a:t>
                </a:r>
              </a:p>
              <a:p>
                <a:pPr algn="ctr"/>
                <a:r>
                  <a:rPr lang="en-US" sz="900" u="sng" dirty="0">
                    <a:solidFill>
                      <a:srgbClr val="004C97"/>
                    </a:solidFill>
                    <a:effectLst/>
                    <a:latin typeface="Helvetica" panose="020B0604020202020204" pitchFamily="34" charset="0"/>
                    <a:ea typeface="Helvetica" charset="0"/>
                    <a:cs typeface="Helvetica" panose="020B0604020202020204" pitchFamily="34" charset="0"/>
                  </a:rPr>
                  <a:t>LINAC INSTALLATION &amp; COMMISSIONING</a:t>
                </a:r>
                <a:endParaRPr lang="en-US" sz="900" dirty="0">
                  <a:solidFill>
                    <a:srgbClr val="004C97"/>
                  </a:solidFill>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b="1" dirty="0">
                    <a:solidFill>
                      <a:srgbClr val="004C97"/>
                    </a:solidFill>
                    <a:latin typeface="Helvetica" panose="020B0604020202020204" pitchFamily="34" charset="0"/>
                    <a:ea typeface="Helvetica" charset="0"/>
                    <a:cs typeface="Helvetica" panose="020B0604020202020204" pitchFamily="34" charset="0"/>
                  </a:rPr>
                  <a:t>F.G. Garcia</a:t>
                </a:r>
                <a:endParaRPr lang="en-US" sz="900" b="1" dirty="0">
                  <a:solidFill>
                    <a:srgbClr val="004C97"/>
                  </a:solidFill>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solidFill>
                      <a:srgbClr val="004C97"/>
                    </a:solidFill>
                    <a:effectLst/>
                    <a:latin typeface="Helvetica" panose="020B0604020202020204" pitchFamily="34" charset="0"/>
                    <a:ea typeface="Helvetica" charset="0"/>
                    <a:cs typeface="Helvetica" panose="020B0604020202020204" pitchFamily="34" charset="0"/>
                  </a:rPr>
                  <a:t>System Manager</a:t>
                </a:r>
              </a:p>
            </p:txBody>
          </p:sp>
          <p:cxnSp>
            <p:nvCxnSpPr>
              <p:cNvPr id="34" name="Straight Connector 33">
                <a:extLst>
                  <a:ext uri="{FF2B5EF4-FFF2-40B4-BE49-F238E27FC236}">
                    <a16:creationId xmlns:a16="http://schemas.microsoft.com/office/drawing/2014/main" id="{6D7A1424-AFDE-45B2-BBCE-C321C9A16EE1}"/>
                  </a:ext>
                </a:extLst>
              </p:cNvPr>
              <p:cNvCxnSpPr>
                <a:cxnSpLocks/>
              </p:cNvCxnSpPr>
              <p:nvPr/>
            </p:nvCxnSpPr>
            <p:spPr>
              <a:xfrm flipH="1" flipV="1">
                <a:off x="5160894" y="1041785"/>
                <a:ext cx="346" cy="293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3A26567-DDBA-4634-84B1-8CEF78527F54}"/>
                  </a:ext>
                </a:extLst>
              </p:cNvPr>
              <p:cNvCxnSpPr>
                <a:cxnSpLocks/>
              </p:cNvCxnSpPr>
              <p:nvPr/>
            </p:nvCxnSpPr>
            <p:spPr>
              <a:xfrm flipV="1">
                <a:off x="891740" y="1045099"/>
                <a:ext cx="7347257" cy="7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AC94179-459E-43D6-9F08-2E854DBD0BB8}"/>
                  </a:ext>
                </a:extLst>
              </p:cNvPr>
              <p:cNvCxnSpPr/>
              <p:nvPr/>
            </p:nvCxnSpPr>
            <p:spPr>
              <a:xfrm flipH="1" flipV="1">
                <a:off x="8235971" y="1041785"/>
                <a:ext cx="3026" cy="28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2C3463C-F60D-401D-9611-399A82E97281}"/>
                  </a:ext>
                </a:extLst>
              </p:cNvPr>
              <p:cNvCxnSpPr>
                <a:cxnSpLocks/>
              </p:cNvCxnSpPr>
              <p:nvPr/>
            </p:nvCxnSpPr>
            <p:spPr>
              <a:xfrm flipV="1">
                <a:off x="891740" y="1057894"/>
                <a:ext cx="0" cy="274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 Box 1859">
              <a:extLst>
                <a:ext uri="{FF2B5EF4-FFF2-40B4-BE49-F238E27FC236}">
                  <a16:creationId xmlns:a16="http://schemas.microsoft.com/office/drawing/2014/main" id="{4AA00C94-94E0-4194-992E-06FD38113F0F}"/>
                </a:ext>
              </a:extLst>
            </p:cNvPr>
            <p:cNvSpPr txBox="1">
              <a:spLocks noChangeArrowheads="1"/>
            </p:cNvSpPr>
            <p:nvPr/>
          </p:nvSpPr>
          <p:spPr bwMode="auto">
            <a:xfrm>
              <a:off x="68298" y="3742319"/>
              <a:ext cx="2824632" cy="1153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t"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endParaRPr lang="en-US" sz="800" u="sng" dirty="0">
                <a:effectLst/>
                <a:latin typeface="Helvetica" charset="0"/>
                <a:ea typeface="Helvetica" charset="0"/>
                <a:cs typeface="Helvetica" charset="0"/>
              </a:endParaRPr>
            </a:p>
            <a:p>
              <a:pPr marL="0" marR="0" algn="ctr">
                <a:spcBef>
                  <a:spcPts val="0"/>
                </a:spcBef>
                <a:spcAft>
                  <a:spcPts val="0"/>
                </a:spcAft>
              </a:pPr>
              <a:r>
                <a:rPr lang="en-US" sz="1000" u="sng" dirty="0">
                  <a:effectLst/>
                  <a:latin typeface="Helvetica" charset="0"/>
                  <a:ea typeface="Helvetica" charset="0"/>
                  <a:cs typeface="Helvetica" charset="0"/>
                </a:rPr>
                <a:t>INTERNATIONAL COORDINATION</a:t>
              </a:r>
            </a:p>
            <a:p>
              <a:pPr marL="0" marR="0" algn="ctr">
                <a:lnSpc>
                  <a:spcPts val="700"/>
                </a:lnSpc>
                <a:spcBef>
                  <a:spcPts val="300"/>
                </a:spcBef>
                <a:spcAft>
                  <a:spcPts val="0"/>
                </a:spcAft>
              </a:pPr>
              <a:r>
                <a:rPr lang="en-US" sz="1000" b="1" dirty="0">
                  <a:latin typeface="Helvetica" charset="0"/>
                  <a:ea typeface="Helvetica" charset="0"/>
                  <a:cs typeface="Helvetica" charset="0"/>
                </a:rPr>
                <a:t>Technical Coordinators</a:t>
              </a:r>
              <a:endParaRPr lang="en-US" sz="1000" dirty="0">
                <a:effectLst/>
                <a:latin typeface="Helvetica" charset="0"/>
                <a:ea typeface="Helvetica" charset="0"/>
                <a:cs typeface="Helvetica" charset="0"/>
              </a:endParaRPr>
            </a:p>
            <a:p>
              <a:pPr marL="1828800" marR="9525" indent="-2149475">
                <a:spcBef>
                  <a:spcPts val="0"/>
                </a:spcBef>
                <a:spcAft>
                  <a:spcPts val="0"/>
                </a:spcAft>
              </a:pPr>
              <a:r>
                <a:rPr lang="en-US" sz="800" dirty="0">
                  <a:latin typeface="Helvetica" charset="0"/>
                  <a:ea typeface="Helvetica" charset="0"/>
                  <a:cs typeface="Helvetica" charset="0"/>
                </a:rPr>
                <a:t>  IIFC-BARC	</a:t>
              </a:r>
              <a:r>
                <a:rPr lang="en-US" sz="800" b="1" dirty="0">
                  <a:latin typeface="Helvetica" charset="0"/>
                  <a:ea typeface="Helvetica" charset="0"/>
                  <a:cs typeface="Helvetica" charset="0"/>
                </a:rPr>
                <a:t>S. Krishnagopal</a:t>
              </a:r>
            </a:p>
            <a:p>
              <a:pPr marL="1828800" marR="9525" indent="-2149475">
                <a:spcBef>
                  <a:spcPts val="0"/>
                </a:spcBef>
                <a:spcAft>
                  <a:spcPts val="0"/>
                </a:spcAft>
              </a:pPr>
              <a:r>
                <a:rPr lang="en-US" sz="800" b="1" dirty="0">
                  <a:latin typeface="Helvetica" charset="0"/>
                  <a:ea typeface="Helvetica" charset="0"/>
                  <a:cs typeface="Helvetica" charset="0"/>
                </a:rPr>
                <a:t> </a:t>
              </a:r>
              <a:r>
                <a:rPr lang="en-US" sz="800" dirty="0">
                  <a:latin typeface="Helvetica" charset="0"/>
                  <a:ea typeface="Helvetica" charset="0"/>
                  <a:cs typeface="Helvetica" charset="0"/>
                </a:rPr>
                <a:t> IIFC-RRCAT                                          </a:t>
              </a:r>
              <a:r>
                <a:rPr lang="en-US" sz="800" b="1" dirty="0">
                  <a:latin typeface="Helvetica" charset="0"/>
                  <a:ea typeface="Helvetica" charset="0"/>
                  <a:cs typeface="Helvetica" charset="0"/>
                </a:rPr>
                <a:t>P. Shrivastava</a:t>
              </a:r>
              <a:endParaRPr lang="en-US" sz="1000" dirty="0">
                <a:latin typeface="Helvetica" charset="0"/>
                <a:ea typeface="Helvetica" charset="0"/>
                <a:cs typeface="Helvetica" charset="0"/>
              </a:endParaRPr>
            </a:p>
            <a:p>
              <a:pPr marL="1828800" marR="9525" indent="-2149475">
                <a:spcBef>
                  <a:spcPts val="0"/>
                </a:spcBef>
                <a:spcAft>
                  <a:spcPts val="0"/>
                </a:spcAft>
              </a:pPr>
              <a:r>
                <a:rPr lang="en-US" sz="800" dirty="0">
                  <a:latin typeface="Helvetica" charset="0"/>
                  <a:ea typeface="Helvetica" charset="0"/>
                  <a:cs typeface="Helvetica" charset="0"/>
                </a:rPr>
                <a:t>  UK-UKRI                  	</a:t>
              </a:r>
              <a:r>
                <a:rPr lang="en-US" sz="800" b="1" dirty="0">
                  <a:latin typeface="Helvetica" charset="0"/>
                  <a:ea typeface="Helvetica" charset="0"/>
                  <a:cs typeface="Helvetica" charset="0"/>
                </a:rPr>
                <a:t>P. McIntosh</a:t>
              </a:r>
            </a:p>
            <a:p>
              <a:pPr marL="1828800" marR="9525" indent="-2149475">
                <a:spcBef>
                  <a:spcPts val="0"/>
                </a:spcBef>
                <a:spcAft>
                  <a:spcPts val="0"/>
                </a:spcAft>
              </a:pPr>
              <a:r>
                <a:rPr lang="en-US" sz="800" dirty="0">
                  <a:latin typeface="Helvetica" charset="0"/>
                  <a:ea typeface="Helvetica" charset="0"/>
                  <a:cs typeface="Helvetica" charset="0"/>
                </a:rPr>
                <a:t>  ITALY-INFN TECH.	</a:t>
              </a:r>
              <a:r>
                <a:rPr lang="en-US" sz="800" b="1" dirty="0">
                  <a:latin typeface="Helvetica" charset="0"/>
                  <a:ea typeface="Helvetica" charset="0"/>
                  <a:cs typeface="Helvetica" charset="0"/>
                </a:rPr>
                <a:t>C. Pagani</a:t>
              </a:r>
            </a:p>
            <a:p>
              <a:pPr marL="1828800" marR="9525" indent="-2149475">
                <a:spcBef>
                  <a:spcPts val="0"/>
                </a:spcBef>
                <a:spcAft>
                  <a:spcPts val="0"/>
                </a:spcAft>
              </a:pPr>
              <a:r>
                <a:rPr lang="en-US" sz="800" dirty="0">
                  <a:latin typeface="Helvetica" charset="0"/>
                  <a:ea typeface="Helvetica" charset="0"/>
                  <a:cs typeface="Helvetica" charset="0"/>
                </a:rPr>
                <a:t>  FRANCE-CEA	</a:t>
              </a:r>
              <a:r>
                <a:rPr lang="en-US" sz="800" b="1" dirty="0">
                  <a:latin typeface="Helvetica" charset="0"/>
                  <a:ea typeface="Helvetica" charset="0"/>
                  <a:cs typeface="Helvetica" charset="0"/>
                </a:rPr>
                <a:t>O. Napoly</a:t>
              </a:r>
            </a:p>
            <a:p>
              <a:pPr marL="1828800" marR="9525" indent="-2149475">
                <a:spcBef>
                  <a:spcPts val="0"/>
                </a:spcBef>
                <a:spcAft>
                  <a:spcPts val="0"/>
                </a:spcAft>
              </a:pPr>
              <a:r>
                <a:rPr lang="en-US" sz="800" dirty="0">
                  <a:latin typeface="Helvetica" charset="0"/>
                  <a:ea typeface="Helvetica" charset="0"/>
                  <a:cs typeface="Helvetica" charset="0"/>
                </a:rPr>
                <a:t>  FRANCE-CNRS/IN2P3	</a:t>
              </a:r>
              <a:r>
                <a:rPr lang="en-US" sz="800" b="1" dirty="0">
                  <a:latin typeface="Helvetica" charset="0"/>
                  <a:ea typeface="Helvetica" charset="0"/>
                  <a:cs typeface="Helvetica" charset="0"/>
                </a:rPr>
                <a:t>D. </a:t>
              </a:r>
              <a:r>
                <a:rPr lang="en-US" sz="800" b="1" dirty="0" err="1">
                  <a:latin typeface="Helvetica" charset="0"/>
                  <a:ea typeface="Helvetica" charset="0"/>
                  <a:cs typeface="Helvetica" charset="0"/>
                </a:rPr>
                <a:t>Longuevergne</a:t>
              </a:r>
              <a:r>
                <a:rPr lang="en-US" sz="800" b="1" dirty="0">
                  <a:latin typeface="Helvetica" charset="0"/>
                  <a:ea typeface="Helvetica" charset="0"/>
                  <a:cs typeface="Helvetica" charset="0"/>
                </a:rPr>
                <a:t> </a:t>
              </a:r>
              <a:r>
                <a:rPr lang="en-US" sz="800" dirty="0">
                  <a:latin typeface="Helvetica" charset="0"/>
                  <a:ea typeface="Helvetica" charset="0"/>
                  <a:cs typeface="Helvetica" charset="0"/>
                </a:rPr>
                <a:t>	</a:t>
              </a:r>
            </a:p>
            <a:p>
              <a:pPr marL="2287588" marR="9525" indent="-2149475">
                <a:spcBef>
                  <a:spcPts val="0"/>
                </a:spcBef>
                <a:spcAft>
                  <a:spcPts val="0"/>
                </a:spcAft>
              </a:pPr>
              <a:endParaRPr lang="en-US" sz="800" b="1" dirty="0">
                <a:latin typeface="Helvetica" charset="0"/>
                <a:ea typeface="Helvetica" charset="0"/>
                <a:cs typeface="Helvetica" charset="0"/>
              </a:endParaRPr>
            </a:p>
            <a:p>
              <a:pPr marL="2287588" marR="9525" indent="-2149475">
                <a:spcBef>
                  <a:spcPts val="0"/>
                </a:spcBef>
                <a:spcAft>
                  <a:spcPts val="0"/>
                </a:spcAft>
              </a:pPr>
              <a:endParaRPr lang="en-US" sz="1000" b="1" dirty="0">
                <a:effectLst/>
                <a:latin typeface="Helvetica" charset="0"/>
                <a:ea typeface="Helvetica" charset="0"/>
                <a:cs typeface="Helvetica" charset="0"/>
              </a:endParaRPr>
            </a:p>
          </p:txBody>
        </p:sp>
        <p:cxnSp>
          <p:nvCxnSpPr>
            <p:cNvPr id="19" name="Line 1714">
              <a:extLst>
                <a:ext uri="{FF2B5EF4-FFF2-40B4-BE49-F238E27FC236}">
                  <a16:creationId xmlns:a16="http://schemas.microsoft.com/office/drawing/2014/main" id="{78839CA2-C15A-4163-9CF5-6500B28499D1}"/>
                </a:ext>
              </a:extLst>
            </p:cNvPr>
            <p:cNvCxnSpPr>
              <a:cxnSpLocks noChangeShapeType="1"/>
            </p:cNvCxnSpPr>
            <p:nvPr/>
          </p:nvCxnSpPr>
          <p:spPr bwMode="auto">
            <a:xfrm flipV="1">
              <a:off x="2901052" y="4418653"/>
              <a:ext cx="189943" cy="1"/>
            </a:xfrm>
            <a:prstGeom prst="line">
              <a:avLst/>
            </a:prstGeom>
            <a:noFill/>
            <a:ln w="15875">
              <a:solidFill>
                <a:srgbClr val="000000"/>
              </a:solidFill>
              <a:prstDash val="dash"/>
              <a:round/>
              <a:headEnd/>
              <a:tailEnd/>
            </a:ln>
          </p:spPr>
        </p:cxnSp>
        <p:cxnSp>
          <p:nvCxnSpPr>
            <p:cNvPr id="20" name="Line 1726">
              <a:extLst>
                <a:ext uri="{FF2B5EF4-FFF2-40B4-BE49-F238E27FC236}">
                  <a16:creationId xmlns:a16="http://schemas.microsoft.com/office/drawing/2014/main" id="{87FA74B6-C384-4D64-96C4-DED182EDBF99}"/>
                </a:ext>
              </a:extLst>
            </p:cNvPr>
            <p:cNvCxnSpPr>
              <a:cxnSpLocks noChangeShapeType="1"/>
            </p:cNvCxnSpPr>
            <p:nvPr/>
          </p:nvCxnSpPr>
          <p:spPr bwMode="auto">
            <a:xfrm>
              <a:off x="6190055" y="3706213"/>
              <a:ext cx="326771" cy="0"/>
            </a:xfrm>
            <a:prstGeom prst="line">
              <a:avLst/>
            </a:prstGeom>
            <a:noFill/>
            <a:ln w="9525">
              <a:solidFill>
                <a:srgbClr val="000000"/>
              </a:solidFill>
              <a:round/>
              <a:headEnd/>
              <a:tailEnd/>
            </a:ln>
          </p:spPr>
        </p:cxnSp>
        <p:cxnSp>
          <p:nvCxnSpPr>
            <p:cNvPr id="21" name="Line 1715">
              <a:extLst>
                <a:ext uri="{FF2B5EF4-FFF2-40B4-BE49-F238E27FC236}">
                  <a16:creationId xmlns:a16="http://schemas.microsoft.com/office/drawing/2014/main" id="{1FF05DE3-EF0D-4030-A9C7-FCAB64512730}"/>
                </a:ext>
              </a:extLst>
            </p:cNvPr>
            <p:cNvCxnSpPr>
              <a:cxnSpLocks noChangeShapeType="1"/>
              <a:endCxn id="14" idx="1"/>
            </p:cNvCxnSpPr>
            <p:nvPr/>
          </p:nvCxnSpPr>
          <p:spPr bwMode="auto">
            <a:xfrm>
              <a:off x="6190055" y="1428975"/>
              <a:ext cx="336230" cy="1"/>
            </a:xfrm>
            <a:prstGeom prst="line">
              <a:avLst/>
            </a:prstGeom>
            <a:noFill/>
            <a:ln w="15875">
              <a:solidFill>
                <a:srgbClr val="000000"/>
              </a:solidFill>
              <a:prstDash val="dash"/>
              <a:round/>
              <a:headEnd/>
              <a:tailEnd/>
            </a:ln>
          </p:spPr>
        </p:cxnSp>
        <p:cxnSp>
          <p:nvCxnSpPr>
            <p:cNvPr id="22" name="Straight Connector 21">
              <a:extLst>
                <a:ext uri="{FF2B5EF4-FFF2-40B4-BE49-F238E27FC236}">
                  <a16:creationId xmlns:a16="http://schemas.microsoft.com/office/drawing/2014/main" id="{F74D25BE-01CD-45FB-9FE5-56411E242FBA}"/>
                </a:ext>
              </a:extLst>
            </p:cNvPr>
            <p:cNvCxnSpPr>
              <a:cxnSpLocks/>
              <a:endCxn id="16" idx="2"/>
            </p:cNvCxnSpPr>
            <p:nvPr/>
          </p:nvCxnSpPr>
          <p:spPr>
            <a:xfrm flipV="1">
              <a:off x="4644586" y="4629849"/>
              <a:ext cx="0" cy="4157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Line 1715">
              <a:extLst>
                <a:ext uri="{FF2B5EF4-FFF2-40B4-BE49-F238E27FC236}">
                  <a16:creationId xmlns:a16="http://schemas.microsoft.com/office/drawing/2014/main" id="{C4604CCC-0332-42C8-BFA8-169D5954F83F}"/>
                </a:ext>
              </a:extLst>
            </p:cNvPr>
            <p:cNvCxnSpPr>
              <a:cxnSpLocks noChangeShapeType="1"/>
            </p:cNvCxnSpPr>
            <p:nvPr/>
          </p:nvCxnSpPr>
          <p:spPr bwMode="auto">
            <a:xfrm>
              <a:off x="2759969" y="1375820"/>
              <a:ext cx="339148" cy="0"/>
            </a:xfrm>
            <a:prstGeom prst="line">
              <a:avLst/>
            </a:prstGeom>
            <a:noFill/>
            <a:ln w="15875">
              <a:solidFill>
                <a:srgbClr val="000000"/>
              </a:solidFill>
              <a:prstDash val="dash"/>
              <a:round/>
              <a:headEnd/>
              <a:tailEnd/>
            </a:ln>
          </p:spPr>
        </p:cxnSp>
        <p:cxnSp>
          <p:nvCxnSpPr>
            <p:cNvPr id="24" name="Line 1726">
              <a:extLst>
                <a:ext uri="{FF2B5EF4-FFF2-40B4-BE49-F238E27FC236}">
                  <a16:creationId xmlns:a16="http://schemas.microsoft.com/office/drawing/2014/main" id="{2D0173D4-0EB2-4A1D-91AA-9A6AA3FE5AD9}"/>
                </a:ext>
              </a:extLst>
            </p:cNvPr>
            <p:cNvCxnSpPr>
              <a:cxnSpLocks noChangeShapeType="1"/>
            </p:cNvCxnSpPr>
            <p:nvPr/>
          </p:nvCxnSpPr>
          <p:spPr bwMode="auto">
            <a:xfrm>
              <a:off x="2759969" y="2445424"/>
              <a:ext cx="331026" cy="0"/>
            </a:xfrm>
            <a:prstGeom prst="line">
              <a:avLst/>
            </a:prstGeom>
            <a:noFill/>
            <a:ln w="9525">
              <a:solidFill>
                <a:srgbClr val="000000"/>
              </a:solidFill>
              <a:round/>
              <a:headEnd/>
              <a:tailEnd/>
            </a:ln>
          </p:spPr>
        </p:cxnSp>
      </p:grpSp>
      <p:sp>
        <p:nvSpPr>
          <p:cNvPr id="38" name="Text Box 1457">
            <a:extLst>
              <a:ext uri="{FF2B5EF4-FFF2-40B4-BE49-F238E27FC236}">
                <a16:creationId xmlns:a16="http://schemas.microsoft.com/office/drawing/2014/main" id="{E9EE5C74-8714-464C-B81D-833455B07894}"/>
              </a:ext>
            </a:extLst>
          </p:cNvPr>
          <p:cNvSpPr txBox="1">
            <a:spLocks noChangeArrowheads="1"/>
          </p:cNvSpPr>
          <p:nvPr/>
        </p:nvSpPr>
        <p:spPr bwMode="auto">
          <a:xfrm>
            <a:off x="6491660" y="2046194"/>
            <a:ext cx="2538548" cy="4797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endParaRPr lang="en-US" sz="1000" u="sng" dirty="0">
              <a:latin typeface="Helvetica" charset="0"/>
              <a:ea typeface="Helvetica" charset="0"/>
              <a:cs typeface="Helvetica" charset="0"/>
            </a:endParaRPr>
          </a:p>
          <a:p>
            <a:pPr marL="0" marR="0" algn="ctr">
              <a:spcBef>
                <a:spcPts val="300"/>
              </a:spcBef>
              <a:spcAft>
                <a:spcPts val="0"/>
              </a:spcAft>
            </a:pPr>
            <a:r>
              <a:rPr lang="en-US" sz="1000" u="sng" dirty="0">
                <a:latin typeface="Helvetica" charset="0"/>
                <a:ea typeface="Helvetica" charset="0"/>
                <a:cs typeface="Helvetica" charset="0"/>
              </a:rPr>
              <a:t>PROJECT SCIENTIST</a:t>
            </a:r>
            <a:endParaRPr lang="en-US" sz="1000" dirty="0">
              <a:effectLst/>
              <a:latin typeface="Helvetica" charset="0"/>
              <a:ea typeface="Helvetica" charset="0"/>
              <a:cs typeface="Helvetica" charset="0"/>
            </a:endParaRPr>
          </a:p>
          <a:p>
            <a:pPr marL="1428750" marR="0" indent="-1292225" algn="ctr">
              <a:lnSpc>
                <a:spcPts val="800"/>
              </a:lnSpc>
              <a:spcAft>
                <a:spcPts val="0"/>
              </a:spcAft>
            </a:pPr>
            <a:endParaRPr lang="en-US" sz="900" b="1" dirty="0">
              <a:effectLst/>
              <a:latin typeface="Helvetica" panose="020B0604020202020204" pitchFamily="34" charset="0"/>
              <a:ea typeface="Helvetica" charset="0"/>
              <a:cs typeface="Helvetica" panose="020B0604020202020204" pitchFamily="34" charset="0"/>
            </a:endParaRPr>
          </a:p>
          <a:p>
            <a:pPr marL="1428750" marR="0" indent="-1292225" algn="ctr">
              <a:lnSpc>
                <a:spcPts val="800"/>
              </a:lnSpc>
              <a:spcAft>
                <a:spcPts val="0"/>
              </a:spcAft>
            </a:pPr>
            <a:r>
              <a:rPr lang="en-US" sz="900" b="1" dirty="0">
                <a:latin typeface="Helvetica" panose="020B0604020202020204" pitchFamily="34" charset="0"/>
                <a:ea typeface="Helvetica" charset="0"/>
                <a:cs typeface="Helvetica" panose="020B0604020202020204" pitchFamily="34" charset="0"/>
              </a:rPr>
              <a:t>E. Pozdeyev</a:t>
            </a:r>
            <a:endParaRPr lang="en-US" sz="1000" dirty="0">
              <a:effectLst/>
              <a:latin typeface="Helvetica" charset="0"/>
              <a:ea typeface="Helvetica" charset="0"/>
              <a:cs typeface="Helvetica" charset="0"/>
            </a:endParaRPr>
          </a:p>
          <a:p>
            <a:pPr marL="0" marR="0">
              <a:spcBef>
                <a:spcPts val="0"/>
              </a:spcBef>
              <a:spcAft>
                <a:spcPts val="0"/>
              </a:spcAft>
            </a:pPr>
            <a:r>
              <a:rPr lang="en-US" sz="900" b="1" dirty="0">
                <a:solidFill>
                  <a:srgbClr val="141EA6"/>
                </a:solidFill>
                <a:effectLst/>
                <a:latin typeface="Helvetica" charset="0"/>
                <a:ea typeface="Helvetica" charset="0"/>
                <a:cs typeface="Helvetica" charset="0"/>
              </a:rPr>
              <a:t> </a:t>
            </a:r>
            <a:endParaRPr lang="en-US" sz="1000" dirty="0">
              <a:effectLst/>
              <a:latin typeface="Helvetica" charset="0"/>
              <a:ea typeface="Helvetica" charset="0"/>
              <a:cs typeface="Helvetica" charset="0"/>
            </a:endParaRPr>
          </a:p>
          <a:p>
            <a:pPr marL="0" marR="0">
              <a:spcBef>
                <a:spcPts val="0"/>
              </a:spcBef>
              <a:spcAft>
                <a:spcPts val="0"/>
              </a:spcAft>
            </a:pPr>
            <a:r>
              <a:rPr lang="en-US" sz="900" b="1" dirty="0">
                <a:solidFill>
                  <a:srgbClr val="141EA6"/>
                </a:solidFill>
                <a:effectLst/>
                <a:latin typeface="Helvetica" charset="0"/>
                <a:ea typeface="Helvetica" charset="0"/>
                <a:cs typeface="Helvetica" charset="0"/>
              </a:rPr>
              <a:t> </a:t>
            </a:r>
            <a:endParaRPr lang="en-US" sz="1000" dirty="0">
              <a:effectLst/>
              <a:latin typeface="Helvetica" charset="0"/>
              <a:ea typeface="Helvetica" charset="0"/>
              <a:cs typeface="Helvetica" charset="0"/>
            </a:endParaRPr>
          </a:p>
        </p:txBody>
      </p:sp>
      <p:cxnSp>
        <p:nvCxnSpPr>
          <p:cNvPr id="39" name="Line 1726">
            <a:extLst>
              <a:ext uri="{FF2B5EF4-FFF2-40B4-BE49-F238E27FC236}">
                <a16:creationId xmlns:a16="http://schemas.microsoft.com/office/drawing/2014/main" id="{1A105FDE-BF36-4146-A6F2-0058AD10BDE7}"/>
              </a:ext>
            </a:extLst>
          </p:cNvPr>
          <p:cNvCxnSpPr>
            <a:cxnSpLocks noChangeShapeType="1"/>
          </p:cNvCxnSpPr>
          <p:nvPr/>
        </p:nvCxnSpPr>
        <p:spPr bwMode="auto">
          <a:xfrm flipV="1">
            <a:off x="6155430" y="2281635"/>
            <a:ext cx="336230" cy="8060"/>
          </a:xfrm>
          <a:prstGeom prst="line">
            <a:avLst/>
          </a:prstGeom>
          <a:noFill/>
          <a:ln w="9525">
            <a:solidFill>
              <a:srgbClr val="000000"/>
            </a:solidFill>
            <a:round/>
            <a:headEnd/>
            <a:tailEnd/>
          </a:ln>
        </p:spPr>
      </p:cxnSp>
    </p:spTree>
    <p:extLst>
      <p:ext uri="{BB962C8B-B14F-4D97-AF65-F5344CB8AC3E}">
        <p14:creationId xmlns:p14="http://schemas.microsoft.com/office/powerpoint/2010/main" val="427521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7E73-A191-4A59-9607-505D7CF85BEF}"/>
              </a:ext>
            </a:extLst>
          </p:cNvPr>
          <p:cNvSpPr>
            <a:spLocks noGrp="1"/>
          </p:cNvSpPr>
          <p:nvPr>
            <p:ph type="title"/>
          </p:nvPr>
        </p:nvSpPr>
        <p:spPr>
          <a:xfrm>
            <a:off x="228600" y="270323"/>
            <a:ext cx="8686800" cy="427877"/>
          </a:xfrm>
        </p:spPr>
        <p:txBody>
          <a:bodyPr/>
          <a:lstStyle/>
          <a:p>
            <a:r>
              <a:rPr lang="en-US" dirty="0"/>
              <a:t>L3 Systems and Managers</a:t>
            </a:r>
          </a:p>
        </p:txBody>
      </p:sp>
      <p:sp>
        <p:nvSpPr>
          <p:cNvPr id="4" name="Slide Number Placeholder 3">
            <a:extLst>
              <a:ext uri="{FF2B5EF4-FFF2-40B4-BE49-F238E27FC236}">
                <a16:creationId xmlns:a16="http://schemas.microsoft.com/office/drawing/2014/main" id="{8B77BEFE-6C6A-42D6-8C54-3CF7E0ACACE3}"/>
              </a:ext>
            </a:extLst>
          </p:cNvPr>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pitchFamily="121" charset="-128"/>
                <a:cs typeface="ＭＳ Ｐゴシック" charset="0"/>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a:lstStyle>
          <a:p>
            <a:pPr>
              <a:defRPr/>
            </a:pPr>
            <a:fld id="{148C009B-CB69-E04A-B9B3-34B26D69E9CF}" type="slidenum">
              <a:rPr lang="en-US" smtClean="0"/>
              <a:pPr>
                <a:defRPr/>
              </a:pPr>
              <a:t>7</a:t>
            </a:fld>
            <a:endParaRPr lang="en-US" dirty="0"/>
          </a:p>
        </p:txBody>
      </p:sp>
      <p:sp>
        <p:nvSpPr>
          <p:cNvPr id="5" name="Date Placeholder 4">
            <a:extLst>
              <a:ext uri="{FF2B5EF4-FFF2-40B4-BE49-F238E27FC236}">
                <a16:creationId xmlns:a16="http://schemas.microsoft.com/office/drawing/2014/main" id="{E3EF11D2-F6B8-4068-9B93-977C9656B0C8}"/>
              </a:ext>
            </a:extLst>
          </p:cNvPr>
          <p:cNvSpPr>
            <a:spLocks noGrp="1"/>
          </p:cNvSpPr>
          <p:nvPr>
            <p:ph type="dt" sz="half" idx="10"/>
          </p:nvPr>
        </p:nvSpPr>
        <p:spPr>
          <a:xfrm>
            <a:off x="736826" y="6495482"/>
            <a:ext cx="1611569" cy="271072"/>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a:t>12/12/2019</a:t>
            </a:r>
            <a:endParaRPr lang="en-US" dirty="0"/>
          </a:p>
        </p:txBody>
      </p:sp>
      <p:sp>
        <p:nvSpPr>
          <p:cNvPr id="6" name="Footer Placeholder 5">
            <a:extLst>
              <a:ext uri="{FF2B5EF4-FFF2-40B4-BE49-F238E27FC236}">
                <a16:creationId xmlns:a16="http://schemas.microsoft.com/office/drawing/2014/main" id="{7010C818-AB28-44F2-A309-E388BA47736D}"/>
              </a:ext>
            </a:extLst>
          </p:cNvPr>
          <p:cNvSpPr>
            <a:spLocks noGrp="1"/>
          </p:cNvSpPr>
          <p:nvPr>
            <p:ph type="ftr" sz="quarter" idx="11"/>
          </p:nvPr>
        </p:nvSpPr>
        <p:spPr>
          <a:xfrm>
            <a:off x="2348396" y="6510086"/>
            <a:ext cx="5193276" cy="256468"/>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lgn="ctr">
              <a:defRPr/>
            </a:pPr>
            <a:r>
              <a:rPr lang="en-US"/>
              <a:t>I. Kourbanis| Beam Transfer Line PDR review</a:t>
            </a:r>
            <a:endParaRPr lang="en-US" b="1" dirty="0"/>
          </a:p>
        </p:txBody>
      </p:sp>
      <p:cxnSp>
        <p:nvCxnSpPr>
          <p:cNvPr id="7" name="Line 1810">
            <a:extLst>
              <a:ext uri="{FF2B5EF4-FFF2-40B4-BE49-F238E27FC236}">
                <a16:creationId xmlns:a16="http://schemas.microsoft.com/office/drawing/2014/main" id="{C90967D9-22DD-419A-9496-E8090323F34D}"/>
              </a:ext>
            </a:extLst>
          </p:cNvPr>
          <p:cNvCxnSpPr>
            <a:cxnSpLocks noChangeShapeType="1"/>
          </p:cNvCxnSpPr>
          <p:nvPr/>
        </p:nvCxnSpPr>
        <p:spPr bwMode="auto">
          <a:xfrm>
            <a:off x="3323432" y="2328409"/>
            <a:ext cx="182881" cy="0"/>
          </a:xfrm>
          <a:prstGeom prst="line">
            <a:avLst/>
          </a:prstGeom>
          <a:noFill/>
          <a:ln w="9525">
            <a:solidFill>
              <a:srgbClr val="000000"/>
            </a:solidFill>
            <a:round/>
            <a:headEnd/>
            <a:tailEnd/>
          </a:ln>
        </p:spPr>
      </p:cxnSp>
      <p:sp>
        <p:nvSpPr>
          <p:cNvPr id="8" name="Text Box 1760">
            <a:extLst>
              <a:ext uri="{FF2B5EF4-FFF2-40B4-BE49-F238E27FC236}">
                <a16:creationId xmlns:a16="http://schemas.microsoft.com/office/drawing/2014/main" id="{99B53511-B019-45CE-B493-6F6E091CC597}"/>
              </a:ext>
            </a:extLst>
          </p:cNvPr>
          <p:cNvSpPr txBox="1">
            <a:spLocks noChangeArrowheads="1"/>
          </p:cNvSpPr>
          <p:nvPr/>
        </p:nvSpPr>
        <p:spPr bwMode="auto">
          <a:xfrm>
            <a:off x="3511948" y="2619040"/>
            <a:ext cx="950976" cy="576072"/>
          </a:xfrm>
          <a:prstGeom prst="rect">
            <a:avLst/>
          </a:prstGeom>
          <a:noFill/>
          <a:ln w="9525">
            <a:solidFill>
              <a:srgbClr val="000000"/>
            </a:solidFill>
            <a:miter lim="800000"/>
            <a:headEnd/>
            <a:tailEnd/>
          </a:ln>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WBS 121.03.03</a:t>
            </a:r>
          </a:p>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HPRF, RF distribution</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J. Steimel</a:t>
            </a:r>
            <a:endParaRPr lang="en-US" sz="1000" dirty="0">
              <a:latin typeface="Helvetica" panose="020B0604020202020204" pitchFamily="34" charset="0"/>
              <a:ea typeface="Helvetica" charset="0"/>
              <a:cs typeface="Helvetica" panose="020B0604020202020204" pitchFamily="34" charset="0"/>
            </a:endParaRPr>
          </a:p>
        </p:txBody>
      </p:sp>
      <p:sp>
        <p:nvSpPr>
          <p:cNvPr id="9" name="Text Box 1760">
            <a:extLst>
              <a:ext uri="{FF2B5EF4-FFF2-40B4-BE49-F238E27FC236}">
                <a16:creationId xmlns:a16="http://schemas.microsoft.com/office/drawing/2014/main" id="{6A4682A4-291B-43B2-AF44-7FEDEB586442}"/>
              </a:ext>
            </a:extLst>
          </p:cNvPr>
          <p:cNvSpPr txBox="1">
            <a:spLocks noChangeArrowheads="1"/>
          </p:cNvSpPr>
          <p:nvPr/>
        </p:nvSpPr>
        <p:spPr bwMode="auto">
          <a:xfrm>
            <a:off x="3511948" y="3245720"/>
            <a:ext cx="950976" cy="466344"/>
          </a:xfrm>
          <a:prstGeom prst="rect">
            <a:avLst/>
          </a:prstGeom>
          <a:noFill/>
          <a:ln w="9525">
            <a:solidFill>
              <a:srgbClr val="000000"/>
            </a:solidFill>
            <a:miter lim="800000"/>
            <a:headEnd/>
            <a:tailEnd/>
          </a:ln>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W</a:t>
            </a:r>
            <a:r>
              <a:rPr lang="en-US" sz="800" dirty="0">
                <a:effectLst/>
                <a:latin typeface="Helvetica" panose="020B0604020202020204" pitchFamily="34" charset="0"/>
                <a:ea typeface="Helvetica" charset="0"/>
                <a:cs typeface="Helvetica" panose="020B0604020202020204" pitchFamily="34" charset="0"/>
              </a:rPr>
              <a:t>BS 121.03.04</a:t>
            </a:r>
          </a:p>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LLRF</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B. Chase </a:t>
            </a:r>
            <a:endParaRPr lang="en-US" sz="1000" dirty="0">
              <a:effectLst/>
              <a:latin typeface="Helvetica" panose="020B0604020202020204" pitchFamily="34" charset="0"/>
              <a:ea typeface="Helvetica" charset="0"/>
              <a:cs typeface="Helvetica" panose="020B0604020202020204" pitchFamily="34" charset="0"/>
            </a:endParaRPr>
          </a:p>
        </p:txBody>
      </p:sp>
      <p:sp>
        <p:nvSpPr>
          <p:cNvPr id="10" name="Text Box 1760">
            <a:extLst>
              <a:ext uri="{FF2B5EF4-FFF2-40B4-BE49-F238E27FC236}">
                <a16:creationId xmlns:a16="http://schemas.microsoft.com/office/drawing/2014/main" id="{32B171CA-39BB-480D-8414-1C06540C3C03}"/>
              </a:ext>
            </a:extLst>
          </p:cNvPr>
          <p:cNvSpPr txBox="1">
            <a:spLocks noChangeArrowheads="1"/>
          </p:cNvSpPr>
          <p:nvPr/>
        </p:nvSpPr>
        <p:spPr bwMode="auto">
          <a:xfrm>
            <a:off x="3509246" y="3762672"/>
            <a:ext cx="950976" cy="466344"/>
          </a:xfrm>
          <a:prstGeom prst="rect">
            <a:avLst/>
          </a:prstGeom>
          <a:noFill/>
          <a:ln w="9525">
            <a:solidFill>
              <a:srgbClr val="FF0000"/>
            </a:solidFill>
            <a:miter lim="800000"/>
            <a:headEnd/>
            <a:tailEnd/>
          </a:ln>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WBS 121.03.05</a:t>
            </a:r>
          </a:p>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Magnets/PS</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B. Hanna</a:t>
            </a:r>
            <a:endParaRPr lang="en-US" sz="1000" dirty="0">
              <a:effectLst/>
              <a:latin typeface="Helvetica" panose="020B0604020202020204" pitchFamily="34" charset="0"/>
              <a:ea typeface="Helvetica" charset="0"/>
              <a:cs typeface="Helvetica" panose="020B0604020202020204" pitchFamily="34" charset="0"/>
            </a:endParaRPr>
          </a:p>
        </p:txBody>
      </p:sp>
      <p:cxnSp>
        <p:nvCxnSpPr>
          <p:cNvPr id="11" name="Line 1810">
            <a:extLst>
              <a:ext uri="{FF2B5EF4-FFF2-40B4-BE49-F238E27FC236}">
                <a16:creationId xmlns:a16="http://schemas.microsoft.com/office/drawing/2014/main" id="{5CC3D91C-F53F-4367-8DCC-214AA798698D}"/>
              </a:ext>
            </a:extLst>
          </p:cNvPr>
          <p:cNvCxnSpPr>
            <a:cxnSpLocks noChangeShapeType="1"/>
          </p:cNvCxnSpPr>
          <p:nvPr/>
        </p:nvCxnSpPr>
        <p:spPr bwMode="auto">
          <a:xfrm>
            <a:off x="3323431" y="3004572"/>
            <a:ext cx="182881" cy="0"/>
          </a:xfrm>
          <a:prstGeom prst="line">
            <a:avLst/>
          </a:prstGeom>
          <a:noFill/>
          <a:ln w="9525">
            <a:solidFill>
              <a:srgbClr val="000000"/>
            </a:solidFill>
            <a:round/>
            <a:headEnd/>
            <a:tailEnd/>
          </a:ln>
        </p:spPr>
      </p:cxnSp>
      <p:sp>
        <p:nvSpPr>
          <p:cNvPr id="12" name="Text Box 1760">
            <a:extLst>
              <a:ext uri="{FF2B5EF4-FFF2-40B4-BE49-F238E27FC236}">
                <a16:creationId xmlns:a16="http://schemas.microsoft.com/office/drawing/2014/main" id="{38E27984-D576-448E-84C7-8FB803A3F97C}"/>
              </a:ext>
            </a:extLst>
          </p:cNvPr>
          <p:cNvSpPr txBox="1">
            <a:spLocks noChangeArrowheads="1"/>
          </p:cNvSpPr>
          <p:nvPr/>
        </p:nvSpPr>
        <p:spPr bwMode="auto">
          <a:xfrm>
            <a:off x="6193261" y="3402148"/>
            <a:ext cx="950976" cy="466344"/>
          </a:xfrm>
          <a:prstGeom prst="rect">
            <a:avLst/>
          </a:prstGeom>
          <a:noFill/>
          <a:ln w="9525">
            <a:solidFill>
              <a:srgbClr val="50504E"/>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WBS 121.05.04</a:t>
            </a:r>
          </a:p>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Booster</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D. Johnson</a:t>
            </a:r>
            <a:endParaRPr lang="en-US" sz="1000" b="1" dirty="0">
              <a:effectLst/>
              <a:latin typeface="Helvetica" panose="020B0604020202020204" pitchFamily="34" charset="0"/>
              <a:ea typeface="Helvetica" charset="0"/>
              <a:cs typeface="Helvetica" panose="020B0604020202020204" pitchFamily="34" charset="0"/>
            </a:endParaRPr>
          </a:p>
        </p:txBody>
      </p:sp>
      <p:sp>
        <p:nvSpPr>
          <p:cNvPr id="13" name="Text Box 1760">
            <a:extLst>
              <a:ext uri="{FF2B5EF4-FFF2-40B4-BE49-F238E27FC236}">
                <a16:creationId xmlns:a16="http://schemas.microsoft.com/office/drawing/2014/main" id="{CB419E68-D259-4F45-A359-9BD522F6D88F}"/>
              </a:ext>
            </a:extLst>
          </p:cNvPr>
          <p:cNvSpPr txBox="1">
            <a:spLocks noChangeArrowheads="1"/>
          </p:cNvSpPr>
          <p:nvPr/>
        </p:nvSpPr>
        <p:spPr bwMode="auto">
          <a:xfrm>
            <a:off x="6188538" y="3925952"/>
            <a:ext cx="950976" cy="466344"/>
          </a:xfrm>
          <a:prstGeom prst="rect">
            <a:avLst/>
          </a:prstGeom>
          <a:noFill/>
          <a:ln w="19050">
            <a:solidFill>
              <a:srgbClr val="50504E"/>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WBS 121.05.05</a:t>
            </a:r>
          </a:p>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MI/RR</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J. </a:t>
            </a:r>
            <a:r>
              <a:rPr lang="en-US" sz="800" b="1" dirty="0" err="1">
                <a:latin typeface="Helvetica" panose="020B0604020202020204" pitchFamily="34" charset="0"/>
                <a:ea typeface="Helvetica" charset="0"/>
                <a:cs typeface="Helvetica" panose="020B0604020202020204" pitchFamily="34" charset="0"/>
              </a:rPr>
              <a:t>Dey</a:t>
            </a:r>
            <a:endParaRPr lang="en-US" sz="1000" b="1" dirty="0">
              <a:effectLst/>
              <a:latin typeface="Helvetica" panose="020B0604020202020204" pitchFamily="34" charset="0"/>
              <a:ea typeface="Helvetica" charset="0"/>
              <a:cs typeface="Helvetica" panose="020B0604020202020204" pitchFamily="34" charset="0"/>
            </a:endParaRPr>
          </a:p>
        </p:txBody>
      </p:sp>
      <p:grpSp>
        <p:nvGrpSpPr>
          <p:cNvPr id="14" name="Group 13">
            <a:extLst>
              <a:ext uri="{FF2B5EF4-FFF2-40B4-BE49-F238E27FC236}">
                <a16:creationId xmlns:a16="http://schemas.microsoft.com/office/drawing/2014/main" id="{15C09D14-D7D1-4A93-A5EA-02EE38CECCAB}"/>
              </a:ext>
            </a:extLst>
          </p:cNvPr>
          <p:cNvGrpSpPr/>
          <p:nvPr/>
        </p:nvGrpSpPr>
        <p:grpSpPr>
          <a:xfrm>
            <a:off x="7476659" y="1530469"/>
            <a:ext cx="1129890" cy="3045369"/>
            <a:chOff x="7336615" y="3391212"/>
            <a:chExt cx="1129890" cy="3045369"/>
          </a:xfrm>
        </p:grpSpPr>
        <p:sp>
          <p:nvSpPr>
            <p:cNvPr id="15" name="Text Box 1760">
              <a:extLst>
                <a:ext uri="{FF2B5EF4-FFF2-40B4-BE49-F238E27FC236}">
                  <a16:creationId xmlns:a16="http://schemas.microsoft.com/office/drawing/2014/main" id="{E893198B-2285-4E47-8E02-06209EC798E6}"/>
                </a:ext>
              </a:extLst>
            </p:cNvPr>
            <p:cNvSpPr txBox="1">
              <a:spLocks noChangeArrowheads="1"/>
            </p:cNvSpPr>
            <p:nvPr/>
          </p:nvSpPr>
          <p:spPr bwMode="auto">
            <a:xfrm>
              <a:off x="7507611" y="3938688"/>
              <a:ext cx="950976" cy="4663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WBS 121.06.02</a:t>
              </a:r>
            </a:p>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Site Preparation </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itchFamily="34" charset="0"/>
                </a:rPr>
                <a:t>R. </a:t>
              </a:r>
              <a:r>
                <a:rPr lang="en-US" sz="800" b="1" dirty="0" err="1">
                  <a:latin typeface="Helvetica" pitchFamily="34" charset="0"/>
                </a:rPr>
                <a:t>Wielgos</a:t>
              </a:r>
              <a:endParaRPr lang="en-US" sz="200" b="1" dirty="0">
                <a:effectLst/>
                <a:latin typeface="Helvetica" pitchFamily="34" charset="0"/>
                <a:ea typeface="Helvetica" charset="0"/>
                <a:cs typeface="Helvetica" panose="020B0604020202020204" pitchFamily="34" charset="0"/>
              </a:endParaRPr>
            </a:p>
          </p:txBody>
        </p:sp>
        <p:sp>
          <p:nvSpPr>
            <p:cNvPr id="16" name="Text Box 1760">
              <a:extLst>
                <a:ext uri="{FF2B5EF4-FFF2-40B4-BE49-F238E27FC236}">
                  <a16:creationId xmlns:a16="http://schemas.microsoft.com/office/drawing/2014/main" id="{B7E1C4C7-AF94-4685-8EC0-5C70D54A40A9}"/>
                </a:ext>
              </a:extLst>
            </p:cNvPr>
            <p:cNvSpPr txBox="1">
              <a:spLocks noChangeArrowheads="1"/>
            </p:cNvSpPr>
            <p:nvPr/>
          </p:nvSpPr>
          <p:spPr bwMode="auto">
            <a:xfrm>
              <a:off x="7507611" y="5075519"/>
              <a:ext cx="950976" cy="4663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WBS 121.06.04</a:t>
              </a:r>
            </a:p>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Utility Plant Building </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itchFamily="34" charset="0"/>
                </a:rPr>
                <a:t>E. </a:t>
              </a:r>
              <a:r>
                <a:rPr lang="en-US" sz="800" b="1" dirty="0" err="1">
                  <a:latin typeface="Helvetica" pitchFamily="34" charset="0"/>
                </a:rPr>
                <a:t>Huedem</a:t>
              </a:r>
              <a:endParaRPr lang="en-US" sz="100" b="1" dirty="0">
                <a:effectLst/>
                <a:latin typeface="Helvetica" pitchFamily="34" charset="0"/>
                <a:ea typeface="Helvetica" charset="0"/>
                <a:cs typeface="Helvetica" panose="020B0604020202020204" pitchFamily="34" charset="0"/>
              </a:endParaRPr>
            </a:p>
          </p:txBody>
        </p:sp>
        <p:sp>
          <p:nvSpPr>
            <p:cNvPr id="17" name="Text Box 1760">
              <a:extLst>
                <a:ext uri="{FF2B5EF4-FFF2-40B4-BE49-F238E27FC236}">
                  <a16:creationId xmlns:a16="http://schemas.microsoft.com/office/drawing/2014/main" id="{E6096598-B8C6-4656-BE52-59664A939AC1}"/>
                </a:ext>
              </a:extLst>
            </p:cNvPr>
            <p:cNvSpPr txBox="1">
              <a:spLocks noChangeArrowheads="1"/>
            </p:cNvSpPr>
            <p:nvPr/>
          </p:nvSpPr>
          <p:spPr bwMode="auto">
            <a:xfrm>
              <a:off x="7515529" y="5586544"/>
              <a:ext cx="950976" cy="4661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WBS 121.06.05</a:t>
              </a:r>
            </a:p>
            <a:p>
              <a:pPr marL="0" marR="0" algn="ctr">
                <a:spcBef>
                  <a:spcPts val="300"/>
                </a:spcBef>
                <a:spcAft>
                  <a:spcPts val="0"/>
                </a:spcAft>
              </a:pPr>
              <a:r>
                <a:rPr lang="en-US" sz="800" dirty="0" err="1">
                  <a:effectLst/>
                  <a:latin typeface="Helvetica" panose="020B0604020202020204" pitchFamily="34" charset="0"/>
                  <a:ea typeface="Helvetica" charset="0"/>
                  <a:cs typeface="Helvetica" panose="020B0604020202020204" pitchFamily="34" charset="0"/>
                </a:rPr>
                <a:t>Linac</a:t>
              </a:r>
              <a:r>
                <a:rPr lang="en-US" sz="800" dirty="0">
                  <a:effectLst/>
                  <a:latin typeface="Helvetica" panose="020B0604020202020204" pitchFamily="34" charset="0"/>
                  <a:ea typeface="Helvetica" charset="0"/>
                  <a:cs typeface="Helvetica" panose="020B0604020202020204" pitchFamily="34" charset="0"/>
                </a:rPr>
                <a:t> Complex </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S. Dixon</a:t>
              </a:r>
              <a:endParaRPr lang="en-US" sz="1000" b="1" dirty="0">
                <a:effectLst/>
                <a:latin typeface="Helvetica" panose="020B0604020202020204" pitchFamily="34" charset="0"/>
                <a:ea typeface="Helvetica" charset="0"/>
                <a:cs typeface="Helvetica" panose="020B0604020202020204" pitchFamily="34" charset="0"/>
              </a:endParaRPr>
            </a:p>
          </p:txBody>
        </p:sp>
        <p:cxnSp>
          <p:nvCxnSpPr>
            <p:cNvPr id="18" name="Elbow Connector 52">
              <a:extLst>
                <a:ext uri="{FF2B5EF4-FFF2-40B4-BE49-F238E27FC236}">
                  <a16:creationId xmlns:a16="http://schemas.microsoft.com/office/drawing/2014/main" id="{A31A7260-2EDD-498F-8A90-450AE9218D67}"/>
                </a:ext>
              </a:extLst>
            </p:cNvPr>
            <p:cNvCxnSpPr>
              <a:cxnSpLocks/>
              <a:stCxn id="47" idx="1"/>
            </p:cNvCxnSpPr>
            <p:nvPr/>
          </p:nvCxnSpPr>
          <p:spPr>
            <a:xfrm rot="10800000">
              <a:off x="7336615" y="3391212"/>
              <a:ext cx="178914" cy="304536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28646753-A06A-47ED-BD06-EBB3C0F958B9}"/>
              </a:ext>
            </a:extLst>
          </p:cNvPr>
          <p:cNvGrpSpPr/>
          <p:nvPr/>
        </p:nvGrpSpPr>
        <p:grpSpPr>
          <a:xfrm>
            <a:off x="4608474" y="2071208"/>
            <a:ext cx="1132577" cy="2762796"/>
            <a:chOff x="3334677" y="3846650"/>
            <a:chExt cx="1132577" cy="2762796"/>
          </a:xfrm>
        </p:grpSpPr>
        <p:sp>
          <p:nvSpPr>
            <p:cNvPr id="20" name="Text Box 1760">
              <a:extLst>
                <a:ext uri="{FF2B5EF4-FFF2-40B4-BE49-F238E27FC236}">
                  <a16:creationId xmlns:a16="http://schemas.microsoft.com/office/drawing/2014/main" id="{9E1C254D-76B4-42D5-8BAD-5300AE813BCC}"/>
                </a:ext>
              </a:extLst>
            </p:cNvPr>
            <p:cNvSpPr txBox="1">
              <a:spLocks noChangeArrowheads="1"/>
            </p:cNvSpPr>
            <p:nvPr/>
          </p:nvSpPr>
          <p:spPr bwMode="auto">
            <a:xfrm>
              <a:off x="3511459" y="3846650"/>
              <a:ext cx="950976" cy="468477"/>
            </a:xfrm>
            <a:prstGeom prst="rect">
              <a:avLst/>
            </a:prstGeom>
            <a:noFill/>
            <a:ln w="9525">
              <a:solidFill>
                <a:srgbClr val="000000"/>
              </a:solidFill>
              <a:miter lim="800000"/>
              <a:headEnd/>
              <a:tailEnd/>
            </a:ln>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lgn="ctr">
                <a:spcBef>
                  <a:spcPts val="300"/>
                </a:spcBef>
                <a:spcAft>
                  <a:spcPts val="0"/>
                </a:spcAft>
              </a:pPr>
              <a:r>
                <a:rPr lang="en-US" sz="800" dirty="0">
                  <a:latin typeface="Helvetica" panose="020B0604020202020204" pitchFamily="34" charset="0"/>
                  <a:cs typeface="Helvetica" panose="020B0604020202020204" pitchFamily="34" charset="0"/>
                </a:rPr>
                <a:t>WBS 121.04.02</a:t>
              </a:r>
            </a:p>
            <a:p>
              <a:pPr algn="ctr">
                <a:spcBef>
                  <a:spcPts val="300"/>
                </a:spcBef>
                <a:spcAft>
                  <a:spcPts val="0"/>
                </a:spcAft>
              </a:pPr>
              <a:r>
                <a:rPr lang="en-US" sz="800" dirty="0">
                  <a:latin typeface="Helvetica" panose="020B0604020202020204" pitchFamily="34" charset="0"/>
                  <a:cs typeface="Helvetica" panose="020B0604020202020204" pitchFamily="34" charset="0"/>
                </a:rPr>
                <a:t>WFE</a:t>
              </a:r>
              <a:r>
                <a:rPr lang="en-US" sz="800" b="1" dirty="0">
                  <a:latin typeface="Helvetica" panose="020B0604020202020204" pitchFamily="34" charset="0"/>
                  <a:cs typeface="Helvetica" panose="020B0604020202020204" pitchFamily="34" charset="0"/>
                </a:rPr>
                <a:t> </a:t>
              </a:r>
            </a:p>
            <a:p>
              <a:pPr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L. Prost </a:t>
              </a:r>
              <a:r>
                <a:rPr lang="en-US" sz="800" i="1" dirty="0">
                  <a:latin typeface="Helvetica" panose="020B0604020202020204" pitchFamily="34" charset="0"/>
                  <a:cs typeface="Helvetica" panose="020B0604020202020204" pitchFamily="34" charset="0"/>
                </a:rPr>
                <a:t> </a:t>
              </a:r>
              <a:endParaRPr lang="en-US" sz="800" dirty="0">
                <a:latin typeface="Helvetica" panose="020B0604020202020204" pitchFamily="34" charset="0"/>
                <a:cs typeface="Helvetica" panose="020B0604020202020204" pitchFamily="34" charset="0"/>
              </a:endParaRPr>
            </a:p>
          </p:txBody>
        </p:sp>
        <p:sp>
          <p:nvSpPr>
            <p:cNvPr id="21" name="Text Box 1760">
              <a:extLst>
                <a:ext uri="{FF2B5EF4-FFF2-40B4-BE49-F238E27FC236}">
                  <a16:creationId xmlns:a16="http://schemas.microsoft.com/office/drawing/2014/main" id="{7AB40A29-F7CE-4AA7-BD4C-CB65673154EC}"/>
                </a:ext>
              </a:extLst>
            </p:cNvPr>
            <p:cNvSpPr txBox="1">
              <a:spLocks noChangeArrowheads="1"/>
            </p:cNvSpPr>
            <p:nvPr/>
          </p:nvSpPr>
          <p:spPr bwMode="auto">
            <a:xfrm>
              <a:off x="3516278" y="4368575"/>
              <a:ext cx="950976" cy="477196"/>
            </a:xfrm>
            <a:prstGeom prst="rect">
              <a:avLst/>
            </a:prstGeom>
            <a:noFill/>
            <a:ln w="9525">
              <a:solidFill>
                <a:srgbClr val="000000"/>
              </a:solidFill>
              <a:miter lim="800000"/>
              <a:headEnd/>
              <a:tailEnd/>
            </a:ln>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WBS 121.04.03</a:t>
              </a:r>
            </a:p>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Test Infrastructure</a:t>
              </a: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J. Leibfritz </a:t>
              </a:r>
              <a:endParaRPr lang="en-US" sz="800" dirty="0">
                <a:effectLst/>
                <a:latin typeface="Helvetica" panose="020B0604020202020204" pitchFamily="34" charset="0"/>
                <a:ea typeface="Helvetica" charset="0"/>
                <a:cs typeface="Helvetica" panose="020B0604020202020204" pitchFamily="34" charset="0"/>
              </a:endParaRPr>
            </a:p>
          </p:txBody>
        </p:sp>
        <p:sp>
          <p:nvSpPr>
            <p:cNvPr id="22" name="Text Box 1760">
              <a:extLst>
                <a:ext uri="{FF2B5EF4-FFF2-40B4-BE49-F238E27FC236}">
                  <a16:creationId xmlns:a16="http://schemas.microsoft.com/office/drawing/2014/main" id="{74DB9F4A-3AF6-4A2C-B3DF-7760169979FB}"/>
                </a:ext>
              </a:extLst>
            </p:cNvPr>
            <p:cNvSpPr txBox="1">
              <a:spLocks noChangeArrowheads="1"/>
            </p:cNvSpPr>
            <p:nvPr/>
          </p:nvSpPr>
          <p:spPr bwMode="auto">
            <a:xfrm>
              <a:off x="3512194" y="6033374"/>
              <a:ext cx="950976" cy="576072"/>
            </a:xfrm>
            <a:prstGeom prst="rect">
              <a:avLst/>
            </a:prstGeom>
            <a:noFill/>
            <a:ln w="9525">
              <a:solidFill>
                <a:srgbClr val="000000"/>
              </a:solidFill>
              <a:miter lim="800000"/>
              <a:headEnd/>
              <a:tailEnd/>
            </a:ln>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WBS 121.04.06</a:t>
              </a:r>
            </a:p>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Beam Commissioning</a:t>
              </a:r>
            </a:p>
            <a:p>
              <a:pPr marL="0" marR="0" algn="ctr">
                <a:spcBef>
                  <a:spcPts val="300"/>
                </a:spcBef>
                <a:spcAft>
                  <a:spcPts val="0"/>
                </a:spcAft>
              </a:pPr>
              <a:r>
                <a:rPr lang="en-US" sz="800" b="1" dirty="0">
                  <a:effectLst/>
                  <a:latin typeface="Helvetica" panose="020B0604020202020204" pitchFamily="34" charset="0"/>
                  <a:ea typeface="Helvetica" charset="0"/>
                  <a:cs typeface="Helvetica" panose="020B0604020202020204" pitchFamily="34" charset="0"/>
                </a:rPr>
                <a:t>E. </a:t>
              </a:r>
              <a:r>
                <a:rPr lang="en-US" sz="800" b="1" dirty="0" err="1">
                  <a:effectLst/>
                  <a:latin typeface="Helvetica" panose="020B0604020202020204" pitchFamily="34" charset="0"/>
                  <a:ea typeface="Helvetica" charset="0"/>
                  <a:cs typeface="Helvetica" panose="020B0604020202020204" pitchFamily="34" charset="0"/>
                </a:rPr>
                <a:t>Pozdeyev</a:t>
              </a:r>
              <a:endParaRPr lang="en-US" sz="800" dirty="0">
                <a:effectLst/>
                <a:latin typeface="Helvetica" panose="020B0604020202020204" pitchFamily="34" charset="0"/>
                <a:ea typeface="Helvetica" charset="0"/>
                <a:cs typeface="Helvetica" panose="020B0604020202020204" pitchFamily="34" charset="0"/>
              </a:endParaRPr>
            </a:p>
          </p:txBody>
        </p:sp>
        <p:cxnSp>
          <p:nvCxnSpPr>
            <p:cNvPr id="23" name="Line 1810">
              <a:extLst>
                <a:ext uri="{FF2B5EF4-FFF2-40B4-BE49-F238E27FC236}">
                  <a16:creationId xmlns:a16="http://schemas.microsoft.com/office/drawing/2014/main" id="{5B81E1D1-54D0-448D-8B0B-F77B258AF43F}"/>
                </a:ext>
              </a:extLst>
            </p:cNvPr>
            <p:cNvCxnSpPr>
              <a:cxnSpLocks noChangeShapeType="1"/>
            </p:cNvCxnSpPr>
            <p:nvPr/>
          </p:nvCxnSpPr>
          <p:spPr bwMode="auto">
            <a:xfrm flipV="1">
              <a:off x="3334677" y="4103076"/>
              <a:ext cx="183722" cy="436"/>
            </a:xfrm>
            <a:prstGeom prst="line">
              <a:avLst/>
            </a:prstGeom>
            <a:noFill/>
            <a:ln w="9525">
              <a:solidFill>
                <a:srgbClr val="000000"/>
              </a:solidFill>
              <a:round/>
              <a:headEnd/>
              <a:tailEnd/>
            </a:ln>
          </p:spPr>
        </p:cxnSp>
      </p:grpSp>
      <p:cxnSp>
        <p:nvCxnSpPr>
          <p:cNvPr id="24" name="Line 1810">
            <a:extLst>
              <a:ext uri="{FF2B5EF4-FFF2-40B4-BE49-F238E27FC236}">
                <a16:creationId xmlns:a16="http://schemas.microsoft.com/office/drawing/2014/main" id="{325EC8E1-D9E5-47CA-A90A-0CCD20F1589D}"/>
              </a:ext>
            </a:extLst>
          </p:cNvPr>
          <p:cNvCxnSpPr>
            <a:cxnSpLocks noChangeShapeType="1"/>
          </p:cNvCxnSpPr>
          <p:nvPr/>
        </p:nvCxnSpPr>
        <p:spPr bwMode="auto">
          <a:xfrm>
            <a:off x="4604699" y="1779254"/>
            <a:ext cx="182881" cy="0"/>
          </a:xfrm>
          <a:prstGeom prst="line">
            <a:avLst/>
          </a:prstGeom>
          <a:noFill/>
          <a:ln w="9525">
            <a:solidFill>
              <a:srgbClr val="000000"/>
            </a:solidFill>
            <a:round/>
            <a:headEnd/>
            <a:tailEnd/>
          </a:ln>
        </p:spPr>
      </p:cxnSp>
      <p:grpSp>
        <p:nvGrpSpPr>
          <p:cNvPr id="25" name="Group 24">
            <a:extLst>
              <a:ext uri="{FF2B5EF4-FFF2-40B4-BE49-F238E27FC236}">
                <a16:creationId xmlns:a16="http://schemas.microsoft.com/office/drawing/2014/main" id="{4ABB03F9-F6EE-4146-B777-8473038DD742}"/>
              </a:ext>
            </a:extLst>
          </p:cNvPr>
          <p:cNvGrpSpPr/>
          <p:nvPr/>
        </p:nvGrpSpPr>
        <p:grpSpPr>
          <a:xfrm>
            <a:off x="102957" y="735762"/>
            <a:ext cx="8938085" cy="692977"/>
            <a:chOff x="122666" y="1214118"/>
            <a:chExt cx="8938085" cy="692977"/>
          </a:xfrm>
        </p:grpSpPr>
        <p:sp>
          <p:nvSpPr>
            <p:cNvPr id="26" name="Text Box 1836">
              <a:extLst>
                <a:ext uri="{FF2B5EF4-FFF2-40B4-BE49-F238E27FC236}">
                  <a16:creationId xmlns:a16="http://schemas.microsoft.com/office/drawing/2014/main" id="{2378C4A0-470E-43B9-AC7E-1C5D8271BCB4}"/>
                </a:ext>
              </a:extLst>
            </p:cNvPr>
            <p:cNvSpPr txBox="1">
              <a:spLocks noChangeArrowheads="1"/>
            </p:cNvSpPr>
            <p:nvPr/>
          </p:nvSpPr>
          <p:spPr bwMode="auto">
            <a:xfrm>
              <a:off x="3280910" y="1214118"/>
              <a:ext cx="1217615" cy="677549"/>
            </a:xfrm>
            <a:prstGeom prst="rect">
              <a:avLst/>
            </a:prstGeom>
            <a:noFill/>
            <a:ln w="28575">
              <a:solidFill>
                <a:srgbClr val="FF0000"/>
              </a:solidFill>
              <a:miter lim="800000"/>
              <a:headEnd/>
              <a:tailEnd/>
            </a:ln>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0"/>
                </a:spcBef>
                <a:spcAft>
                  <a:spcPts val="0"/>
                </a:spcAft>
              </a:pPr>
              <a:r>
                <a:rPr lang="en-US" sz="900" u="sng" dirty="0">
                  <a:latin typeface="Helvetica" panose="020B0604020202020204" pitchFamily="34" charset="0"/>
                  <a:ea typeface="Helvetica" charset="0"/>
                  <a:cs typeface="Helvetica" panose="020B0604020202020204" pitchFamily="34" charset="0"/>
                </a:rPr>
                <a:t>WBS 121.03</a:t>
              </a:r>
            </a:p>
            <a:p>
              <a:pPr marL="0" marR="0" algn="ctr">
                <a:spcBef>
                  <a:spcPts val="0"/>
                </a:spcBef>
                <a:spcAft>
                  <a:spcPts val="0"/>
                </a:spcAft>
              </a:pPr>
              <a:r>
                <a:rPr lang="en-US" sz="900" u="sng" dirty="0">
                  <a:latin typeface="Helvetica" panose="020B0604020202020204" pitchFamily="34" charset="0"/>
                  <a:ea typeface="Helvetica" charset="0"/>
                  <a:cs typeface="Helvetica" panose="020B0604020202020204" pitchFamily="34" charset="0"/>
                </a:rPr>
                <a:t>ACCELERATOR</a:t>
              </a:r>
              <a:r>
                <a:rPr lang="en-US" sz="900" u="sng" dirty="0">
                  <a:effectLst/>
                  <a:latin typeface="Helvetica" panose="020B0604020202020204" pitchFamily="34" charset="0"/>
                  <a:ea typeface="Helvetica" charset="0"/>
                  <a:cs typeface="Helvetica" panose="020B0604020202020204" pitchFamily="34" charset="0"/>
                </a:rPr>
                <a:t> SYSTEMS</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E. Harms</a:t>
              </a:r>
              <a:endParaRPr lang="en-US" sz="900" b="1"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effectLst/>
                  <a:latin typeface="Helvetica" panose="020B0604020202020204" pitchFamily="34" charset="0"/>
                  <a:ea typeface="Helvetica" charset="0"/>
                  <a:cs typeface="Helvetica" panose="020B0604020202020204" pitchFamily="34" charset="0"/>
                </a:rPr>
                <a:t>System Manager</a:t>
              </a:r>
            </a:p>
          </p:txBody>
        </p:sp>
        <p:sp>
          <p:nvSpPr>
            <p:cNvPr id="27" name="Text Box 1852">
              <a:extLst>
                <a:ext uri="{FF2B5EF4-FFF2-40B4-BE49-F238E27FC236}">
                  <a16:creationId xmlns:a16="http://schemas.microsoft.com/office/drawing/2014/main" id="{DBFF99E8-485F-49EE-B51A-1F9576661DD5}"/>
                </a:ext>
              </a:extLst>
            </p:cNvPr>
            <p:cNvSpPr txBox="1">
              <a:spLocks noChangeArrowheads="1"/>
            </p:cNvSpPr>
            <p:nvPr/>
          </p:nvSpPr>
          <p:spPr bwMode="auto">
            <a:xfrm>
              <a:off x="1733930" y="1218323"/>
              <a:ext cx="1459363"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lgn="ctr"/>
              <a:r>
                <a:rPr lang="en-US" sz="900" u="sng" dirty="0">
                  <a:latin typeface="Helvetica" panose="020B0604020202020204" pitchFamily="34" charset="0"/>
                  <a:ea typeface="Helvetica" charset="0"/>
                  <a:cs typeface="Helvetica" panose="020B0604020202020204" pitchFamily="34" charset="0"/>
                </a:rPr>
                <a:t>WBS 121.02</a:t>
              </a:r>
            </a:p>
            <a:p>
              <a:pPr algn="ctr"/>
              <a:r>
                <a:rPr lang="en-US" sz="900" u="sng" dirty="0">
                  <a:latin typeface="Helvetica" panose="020B0604020202020204" pitchFamily="34" charset="0"/>
                  <a:ea typeface="Helvetica" charset="0"/>
                  <a:cs typeface="Helvetica" panose="020B0604020202020204" pitchFamily="34" charset="0"/>
                </a:rPr>
                <a:t>SRF &amp; CRYO SYSTEMS</a:t>
              </a: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G. Wu</a:t>
              </a:r>
              <a:endParaRPr lang="en-US" sz="1000" dirty="0">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effectLst/>
                  <a:latin typeface="Helvetica" panose="020B0604020202020204" pitchFamily="34" charset="0"/>
                  <a:ea typeface="Helvetica" charset="0"/>
                  <a:cs typeface="Helvetica" panose="020B0604020202020204" pitchFamily="34" charset="0"/>
                </a:rPr>
                <a:t>System Manager</a:t>
              </a:r>
              <a:endParaRPr lang="en-US" sz="1000" dirty="0">
                <a:effectLst/>
                <a:latin typeface="Helvetica" panose="020B0604020202020204" pitchFamily="34" charset="0"/>
                <a:ea typeface="Helvetica" charset="0"/>
                <a:cs typeface="Helvetica" panose="020B0604020202020204" pitchFamily="34" charset="0"/>
              </a:endParaRPr>
            </a:p>
          </p:txBody>
        </p:sp>
        <p:sp>
          <p:nvSpPr>
            <p:cNvPr id="28" name="Text Box 1855">
              <a:extLst>
                <a:ext uri="{FF2B5EF4-FFF2-40B4-BE49-F238E27FC236}">
                  <a16:creationId xmlns:a16="http://schemas.microsoft.com/office/drawing/2014/main" id="{6641BBF9-EF44-4115-9F07-25089834A99B}"/>
                </a:ext>
              </a:extLst>
            </p:cNvPr>
            <p:cNvSpPr txBox="1">
              <a:spLocks noChangeArrowheads="1"/>
            </p:cNvSpPr>
            <p:nvPr/>
          </p:nvSpPr>
          <p:spPr bwMode="auto">
            <a:xfrm>
              <a:off x="122666" y="1221295"/>
              <a:ext cx="1524577" cy="685800"/>
            </a:xfrm>
            <a:prstGeom prst="rect">
              <a:avLst/>
            </a:prstGeom>
            <a:noFill/>
            <a:ln w="9525">
              <a:solidFill>
                <a:srgbClr val="000000"/>
              </a:solidFill>
              <a:miter lim="800000"/>
              <a:headEnd/>
              <a:tailEnd/>
            </a:ln>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0"/>
                </a:spcBef>
                <a:spcAft>
                  <a:spcPts val="0"/>
                </a:spcAft>
              </a:pPr>
              <a:r>
                <a:rPr lang="en-US" sz="900" u="sng" dirty="0">
                  <a:effectLst/>
                  <a:latin typeface="Helvetica" panose="020B0604020202020204" pitchFamily="34" charset="0"/>
                  <a:ea typeface="Helvetica" charset="0"/>
                  <a:cs typeface="Helvetica" panose="020B0604020202020204" pitchFamily="34" charset="0"/>
                </a:rPr>
                <a:t>WBS 121.01</a:t>
              </a:r>
            </a:p>
            <a:p>
              <a:pPr marL="0" marR="0" algn="ctr">
                <a:spcBef>
                  <a:spcPts val="0"/>
                </a:spcBef>
                <a:spcAft>
                  <a:spcPts val="0"/>
                </a:spcAft>
              </a:pPr>
              <a:r>
                <a:rPr lang="en-US" sz="900" u="sng" dirty="0">
                  <a:effectLst/>
                  <a:latin typeface="Helvetica" panose="020B0604020202020204" pitchFamily="34" charset="0"/>
                  <a:ea typeface="Helvetica" charset="0"/>
                  <a:cs typeface="Helvetica" panose="020B0604020202020204" pitchFamily="34" charset="0"/>
                </a:rPr>
                <a:t>PROJECT MANAGEMENT</a:t>
              </a: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M</a:t>
              </a:r>
              <a:r>
                <a:rPr lang="en-US" sz="900" b="1" dirty="0">
                  <a:effectLst/>
                  <a:latin typeface="Helvetica" panose="020B0604020202020204" pitchFamily="34" charset="0"/>
                  <a:ea typeface="Helvetica" charset="0"/>
                  <a:cs typeface="Helvetica" panose="020B0604020202020204" pitchFamily="34" charset="0"/>
                </a:rPr>
                <a:t>. Kaducak</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effectLst/>
                  <a:latin typeface="Helvetica" panose="020B0604020202020204" pitchFamily="34" charset="0"/>
                  <a:ea typeface="Helvetica" charset="0"/>
                  <a:cs typeface="Helvetica" panose="020B0604020202020204" pitchFamily="34" charset="0"/>
                </a:rPr>
                <a:t>System Manager</a:t>
              </a:r>
              <a:endParaRPr lang="en-US" sz="1000" dirty="0">
                <a:effectLst/>
                <a:latin typeface="Helvetica" panose="020B0604020202020204" pitchFamily="34" charset="0"/>
                <a:ea typeface="Helvetica" charset="0"/>
                <a:cs typeface="Helvetica" panose="020B0604020202020204" pitchFamily="34" charset="0"/>
              </a:endParaRPr>
            </a:p>
          </p:txBody>
        </p:sp>
        <p:sp>
          <p:nvSpPr>
            <p:cNvPr id="29" name="Text Box 1873">
              <a:extLst>
                <a:ext uri="{FF2B5EF4-FFF2-40B4-BE49-F238E27FC236}">
                  <a16:creationId xmlns:a16="http://schemas.microsoft.com/office/drawing/2014/main" id="{4440A745-A506-4761-B0F2-B6B27E62BF79}"/>
                </a:ext>
              </a:extLst>
            </p:cNvPr>
            <p:cNvSpPr txBox="1">
              <a:spLocks noChangeArrowheads="1"/>
            </p:cNvSpPr>
            <p:nvPr/>
          </p:nvSpPr>
          <p:spPr bwMode="auto">
            <a:xfrm>
              <a:off x="5942986" y="1217009"/>
              <a:ext cx="1420032" cy="685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0"/>
                </a:spcBef>
                <a:spcAft>
                  <a:spcPts val="0"/>
                </a:spcAft>
              </a:pPr>
              <a:r>
                <a:rPr lang="en-US" sz="900" u="sng" dirty="0">
                  <a:latin typeface="Helvetica" panose="020B0604020202020204" pitchFamily="34" charset="0"/>
                  <a:ea typeface="Helvetica" charset="0"/>
                  <a:cs typeface="Helvetica" panose="020B0604020202020204" pitchFamily="34" charset="0"/>
                </a:rPr>
                <a:t>WBS 121.05</a:t>
              </a:r>
            </a:p>
            <a:p>
              <a:pPr marL="0" marR="0" algn="ctr">
                <a:spcBef>
                  <a:spcPts val="0"/>
                </a:spcBef>
                <a:spcAft>
                  <a:spcPts val="0"/>
                </a:spcAft>
              </a:pPr>
              <a:r>
                <a:rPr lang="en-US" sz="900" u="sng" dirty="0">
                  <a:latin typeface="Helvetica" panose="020B0604020202020204" pitchFamily="34" charset="0"/>
                  <a:ea typeface="Helvetica" charset="0"/>
                  <a:cs typeface="Helvetica" panose="020B0604020202020204" pitchFamily="34" charset="0"/>
                </a:rPr>
                <a:t>ACCELERATOR COMPLEX</a:t>
              </a:r>
              <a:r>
                <a:rPr lang="en-US" sz="900" u="sng" dirty="0">
                  <a:effectLst/>
                  <a:latin typeface="Helvetica" panose="020B0604020202020204" pitchFamily="34" charset="0"/>
                  <a:ea typeface="Helvetica" charset="0"/>
                  <a:cs typeface="Helvetica" panose="020B0604020202020204" pitchFamily="34" charset="0"/>
                </a:rPr>
                <a:t> UPGRADES</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I. </a:t>
              </a:r>
              <a:r>
                <a:rPr lang="en-US" sz="900" b="1" dirty="0" err="1">
                  <a:latin typeface="Helvetica" panose="020B0604020202020204" pitchFamily="34" charset="0"/>
                  <a:ea typeface="Helvetica" charset="0"/>
                  <a:cs typeface="Helvetica" panose="020B0604020202020204" pitchFamily="34" charset="0"/>
                </a:rPr>
                <a:t>Kourbanis</a:t>
              </a:r>
              <a:endParaRPr lang="en-US" sz="900" b="1"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latin typeface="Helvetica" panose="020B0604020202020204" pitchFamily="34" charset="0"/>
                  <a:ea typeface="Helvetica" charset="0"/>
                  <a:cs typeface="Helvetica" panose="020B0604020202020204" pitchFamily="34" charset="0"/>
                </a:rPr>
                <a:t>System Manager</a:t>
              </a:r>
              <a:endParaRPr lang="en-US" sz="1000" dirty="0">
                <a:effectLst/>
                <a:latin typeface="Helvetica" panose="020B0604020202020204" pitchFamily="34" charset="0"/>
                <a:ea typeface="Helvetica" charset="0"/>
                <a:cs typeface="Helvetica" panose="020B0604020202020204" pitchFamily="34" charset="0"/>
              </a:endParaRPr>
            </a:p>
          </p:txBody>
        </p:sp>
        <p:sp>
          <p:nvSpPr>
            <p:cNvPr id="30" name="Text Box 1873">
              <a:extLst>
                <a:ext uri="{FF2B5EF4-FFF2-40B4-BE49-F238E27FC236}">
                  <a16:creationId xmlns:a16="http://schemas.microsoft.com/office/drawing/2014/main" id="{7A70BB66-0FEA-4D7E-81B6-AAF0C29EE337}"/>
                </a:ext>
              </a:extLst>
            </p:cNvPr>
            <p:cNvSpPr txBox="1">
              <a:spLocks noChangeArrowheads="1"/>
            </p:cNvSpPr>
            <p:nvPr/>
          </p:nvSpPr>
          <p:spPr bwMode="auto">
            <a:xfrm>
              <a:off x="7417244" y="1217008"/>
              <a:ext cx="1643507" cy="68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0"/>
                </a:spcBef>
                <a:spcAft>
                  <a:spcPts val="0"/>
                </a:spcAft>
              </a:pPr>
              <a:r>
                <a:rPr lang="en-US" sz="900" u="sng" dirty="0">
                  <a:effectLst/>
                  <a:latin typeface="Helvetica" panose="020B0604020202020204" pitchFamily="34" charset="0"/>
                  <a:ea typeface="Helvetica" charset="0"/>
                  <a:cs typeface="Helvetica" panose="020B0604020202020204" pitchFamily="34" charset="0"/>
                </a:rPr>
                <a:t>WBS 121.06</a:t>
              </a:r>
            </a:p>
            <a:p>
              <a:pPr marL="0" marR="0" algn="ctr">
                <a:spcBef>
                  <a:spcPts val="0"/>
                </a:spcBef>
                <a:spcAft>
                  <a:spcPts val="0"/>
                </a:spcAft>
              </a:pPr>
              <a:r>
                <a:rPr lang="en-US" sz="900" u="sng" dirty="0">
                  <a:effectLst/>
                  <a:latin typeface="Helvetica" panose="020B0604020202020204" pitchFamily="34" charset="0"/>
                  <a:ea typeface="Helvetica" charset="0"/>
                  <a:cs typeface="Helvetica" panose="020B0604020202020204" pitchFamily="34" charset="0"/>
                </a:rPr>
                <a:t>CONVENTIONAL FACILITIES</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S. Dixon</a:t>
              </a:r>
              <a:endParaRPr lang="en-US" sz="900" b="1"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latin typeface="Helvetica" panose="020B0604020202020204" pitchFamily="34" charset="0"/>
                  <a:ea typeface="Helvetica" charset="0"/>
                  <a:cs typeface="Helvetica" panose="020B0604020202020204" pitchFamily="34" charset="0"/>
                </a:rPr>
                <a:t>System Manager</a:t>
              </a:r>
              <a:endParaRPr lang="en-US" sz="1000" dirty="0">
                <a:effectLst/>
                <a:latin typeface="Helvetica" panose="020B0604020202020204" pitchFamily="34" charset="0"/>
                <a:ea typeface="Helvetica" charset="0"/>
                <a:cs typeface="Helvetica" panose="020B0604020202020204" pitchFamily="34" charset="0"/>
              </a:endParaRPr>
            </a:p>
          </p:txBody>
        </p:sp>
        <p:sp>
          <p:nvSpPr>
            <p:cNvPr id="31" name="Text Box 1836">
              <a:extLst>
                <a:ext uri="{FF2B5EF4-FFF2-40B4-BE49-F238E27FC236}">
                  <a16:creationId xmlns:a16="http://schemas.microsoft.com/office/drawing/2014/main" id="{D2B33106-BB75-424A-A1AB-F3BDEF799719}"/>
                </a:ext>
              </a:extLst>
            </p:cNvPr>
            <p:cNvSpPr txBox="1">
              <a:spLocks noChangeArrowheads="1"/>
            </p:cNvSpPr>
            <p:nvPr/>
          </p:nvSpPr>
          <p:spPr bwMode="auto">
            <a:xfrm>
              <a:off x="4532133" y="1217009"/>
              <a:ext cx="1345477" cy="685800"/>
            </a:xfrm>
            <a:prstGeom prst="rect">
              <a:avLst/>
            </a:prstGeom>
            <a:noFill/>
            <a:ln w="9525">
              <a:solidFill>
                <a:srgbClr val="4E4E4E"/>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lgn="ctr"/>
              <a:r>
                <a:rPr lang="en-US" sz="900" u="sng" dirty="0">
                  <a:effectLst/>
                  <a:latin typeface="Helvetica" panose="020B0604020202020204" pitchFamily="34" charset="0"/>
                  <a:ea typeface="Helvetica" charset="0"/>
                  <a:cs typeface="Helvetica" panose="020B0604020202020204" pitchFamily="34" charset="0"/>
                </a:rPr>
                <a:t>WBS 121.04</a:t>
              </a:r>
            </a:p>
            <a:p>
              <a:pPr algn="ctr"/>
              <a:r>
                <a:rPr lang="en-US" sz="900" u="sng" dirty="0">
                  <a:effectLst/>
                  <a:latin typeface="Helvetica" panose="020B0604020202020204" pitchFamily="34" charset="0"/>
                  <a:ea typeface="Helvetica" charset="0"/>
                  <a:cs typeface="Helvetica" panose="020B0604020202020204" pitchFamily="34" charset="0"/>
                </a:rPr>
                <a:t>LINAC INSTALLATION &amp; COMMISSIONING</a:t>
              </a:r>
              <a:endParaRPr lang="en-US" sz="9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F. G. Garcia</a:t>
              </a:r>
              <a:endParaRPr lang="en-US" sz="900" b="1"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effectLst/>
                  <a:latin typeface="Helvetica" panose="020B0604020202020204" pitchFamily="34" charset="0"/>
                  <a:ea typeface="Helvetica" charset="0"/>
                  <a:cs typeface="Helvetica" panose="020B0604020202020204" pitchFamily="34" charset="0"/>
                </a:rPr>
                <a:t>System Manager</a:t>
              </a:r>
            </a:p>
          </p:txBody>
        </p:sp>
      </p:grpSp>
      <p:sp>
        <p:nvSpPr>
          <p:cNvPr id="34" name="Text Box 1760">
            <a:extLst>
              <a:ext uri="{FF2B5EF4-FFF2-40B4-BE49-F238E27FC236}">
                <a16:creationId xmlns:a16="http://schemas.microsoft.com/office/drawing/2014/main" id="{43A251B7-F799-4BF2-B62B-F36090430426}"/>
              </a:ext>
            </a:extLst>
          </p:cNvPr>
          <p:cNvSpPr txBox="1">
            <a:spLocks noChangeArrowheads="1"/>
          </p:cNvSpPr>
          <p:nvPr/>
        </p:nvSpPr>
        <p:spPr bwMode="auto">
          <a:xfrm>
            <a:off x="3509246" y="4280273"/>
            <a:ext cx="985934" cy="4948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solidFill>
                  <a:schemeClr val="tx2"/>
                </a:solidFill>
                <a:effectLst/>
                <a:latin typeface="Helvetica" panose="020B0604020202020204" pitchFamily="34" charset="0"/>
                <a:ea typeface="Helvetica" charset="0"/>
                <a:cs typeface="Helvetica" panose="020B0604020202020204" pitchFamily="34" charset="0"/>
              </a:rPr>
              <a:t>WBS 121.03.06</a:t>
            </a:r>
          </a:p>
          <a:p>
            <a:pPr marL="0" marR="0" algn="ctr">
              <a:spcBef>
                <a:spcPts val="300"/>
              </a:spcBef>
              <a:spcAft>
                <a:spcPts val="0"/>
              </a:spcAft>
            </a:pPr>
            <a:r>
              <a:rPr lang="en-US" sz="800" dirty="0">
                <a:solidFill>
                  <a:schemeClr val="tx2"/>
                </a:solidFill>
                <a:effectLst/>
                <a:latin typeface="Helvetica" panose="020B0604020202020204" pitchFamily="34" charset="0"/>
                <a:ea typeface="Helvetica" charset="0"/>
                <a:cs typeface="Helvetica" panose="020B0604020202020204" pitchFamily="34" charset="0"/>
              </a:rPr>
              <a:t>Vacuum</a:t>
            </a:r>
            <a:endParaRPr lang="en-US" sz="1000" dirty="0">
              <a:solidFill>
                <a:schemeClr val="tx2"/>
              </a:solidFill>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solidFill>
                  <a:schemeClr val="tx2"/>
                </a:solidFill>
                <a:latin typeface="Helvetica" panose="020B0604020202020204" pitchFamily="34" charset="0"/>
                <a:ea typeface="Helvetica" charset="0"/>
                <a:cs typeface="Helvetica" panose="020B0604020202020204" pitchFamily="34" charset="0"/>
              </a:rPr>
              <a:t>R. Andrews</a:t>
            </a:r>
            <a:endParaRPr lang="en-US" sz="1000" dirty="0">
              <a:solidFill>
                <a:schemeClr val="tx2"/>
              </a:solidFill>
              <a:effectLst/>
              <a:latin typeface="Helvetica" panose="020B0604020202020204" pitchFamily="34" charset="0"/>
              <a:ea typeface="Helvetica" charset="0"/>
              <a:cs typeface="Helvetica" panose="020B0604020202020204" pitchFamily="34" charset="0"/>
            </a:endParaRPr>
          </a:p>
        </p:txBody>
      </p:sp>
      <p:sp>
        <p:nvSpPr>
          <p:cNvPr id="35" name="Text Box 1760">
            <a:extLst>
              <a:ext uri="{FF2B5EF4-FFF2-40B4-BE49-F238E27FC236}">
                <a16:creationId xmlns:a16="http://schemas.microsoft.com/office/drawing/2014/main" id="{67A9A2CA-7152-4849-A447-29B702A9E14B}"/>
              </a:ext>
            </a:extLst>
          </p:cNvPr>
          <p:cNvSpPr txBox="1">
            <a:spLocks noChangeArrowheads="1"/>
          </p:cNvSpPr>
          <p:nvPr/>
        </p:nvSpPr>
        <p:spPr bwMode="auto">
          <a:xfrm>
            <a:off x="3513882" y="4807670"/>
            <a:ext cx="950976" cy="4663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WBS 121.03.07</a:t>
            </a:r>
          </a:p>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Controls</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effectLst/>
                <a:latin typeface="Helvetica" panose="020B0604020202020204" pitchFamily="34" charset="0"/>
                <a:ea typeface="Helvetica" charset="0"/>
                <a:cs typeface="Helvetica" panose="020B0604020202020204" pitchFamily="34" charset="0"/>
              </a:rPr>
              <a:t>J. Patrick</a:t>
            </a:r>
            <a:endParaRPr lang="en-US" sz="1000" dirty="0">
              <a:solidFill>
                <a:srgbClr val="FF0000"/>
              </a:solidFill>
              <a:effectLst/>
              <a:latin typeface="Helvetica" panose="020B0604020202020204" pitchFamily="34" charset="0"/>
              <a:ea typeface="Helvetica" charset="0"/>
              <a:cs typeface="Helvetica" panose="020B0604020202020204" pitchFamily="34" charset="0"/>
            </a:endParaRPr>
          </a:p>
        </p:txBody>
      </p:sp>
      <p:grpSp>
        <p:nvGrpSpPr>
          <p:cNvPr id="36" name="Group 35">
            <a:extLst>
              <a:ext uri="{FF2B5EF4-FFF2-40B4-BE49-F238E27FC236}">
                <a16:creationId xmlns:a16="http://schemas.microsoft.com/office/drawing/2014/main" id="{A6BF0C14-EF52-415D-BDBC-345020A47F82}"/>
              </a:ext>
            </a:extLst>
          </p:cNvPr>
          <p:cNvGrpSpPr/>
          <p:nvPr/>
        </p:nvGrpSpPr>
        <p:grpSpPr>
          <a:xfrm>
            <a:off x="3513882" y="4918297"/>
            <a:ext cx="2236390" cy="1375732"/>
            <a:chOff x="3548826" y="4367283"/>
            <a:chExt cx="2236390" cy="1375732"/>
          </a:xfrm>
        </p:grpSpPr>
        <p:sp>
          <p:nvSpPr>
            <p:cNvPr id="37" name="Text Box 1760">
              <a:extLst>
                <a:ext uri="{FF2B5EF4-FFF2-40B4-BE49-F238E27FC236}">
                  <a16:creationId xmlns:a16="http://schemas.microsoft.com/office/drawing/2014/main" id="{E1DD5FBF-A03C-4480-9A2E-A9F3DCE68C67}"/>
                </a:ext>
              </a:extLst>
            </p:cNvPr>
            <p:cNvSpPr txBox="1">
              <a:spLocks noChangeArrowheads="1"/>
            </p:cNvSpPr>
            <p:nvPr/>
          </p:nvSpPr>
          <p:spPr bwMode="auto">
            <a:xfrm>
              <a:off x="3548826" y="4763163"/>
              <a:ext cx="950976" cy="4663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WBS 121.03.08</a:t>
              </a:r>
            </a:p>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Safety Systems</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R. </a:t>
              </a:r>
              <a:r>
                <a:rPr lang="en-US" sz="800" b="1" dirty="0" err="1">
                  <a:latin typeface="Helvetica" panose="020B0604020202020204" pitchFamily="34" charset="0"/>
                  <a:ea typeface="Helvetica" charset="0"/>
                  <a:cs typeface="Helvetica" panose="020B0604020202020204" pitchFamily="34" charset="0"/>
                </a:rPr>
                <a:t>Zifko</a:t>
              </a:r>
              <a:endParaRPr lang="en-US" sz="1000" dirty="0">
                <a:effectLst/>
                <a:latin typeface="Helvetica" panose="020B0604020202020204" pitchFamily="34" charset="0"/>
                <a:ea typeface="Helvetica" charset="0"/>
                <a:cs typeface="Helvetica" panose="020B0604020202020204" pitchFamily="34" charset="0"/>
              </a:endParaRPr>
            </a:p>
          </p:txBody>
        </p:sp>
        <p:sp>
          <p:nvSpPr>
            <p:cNvPr id="38" name="Text Box 1760">
              <a:extLst>
                <a:ext uri="{FF2B5EF4-FFF2-40B4-BE49-F238E27FC236}">
                  <a16:creationId xmlns:a16="http://schemas.microsoft.com/office/drawing/2014/main" id="{7305F47B-4596-4550-AF13-D525426849E8}"/>
                </a:ext>
              </a:extLst>
            </p:cNvPr>
            <p:cNvSpPr txBox="1">
              <a:spLocks noChangeArrowheads="1"/>
            </p:cNvSpPr>
            <p:nvPr/>
          </p:nvSpPr>
          <p:spPr bwMode="auto">
            <a:xfrm>
              <a:off x="3548826" y="5276671"/>
              <a:ext cx="950976" cy="4663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WBS 121.03.09</a:t>
              </a:r>
            </a:p>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Instrumentation </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V. Scarpine </a:t>
              </a:r>
              <a:endParaRPr lang="en-US" sz="1000" dirty="0">
                <a:effectLst/>
                <a:latin typeface="Helvetica" panose="020B0604020202020204" pitchFamily="34" charset="0"/>
                <a:ea typeface="Helvetica" charset="0"/>
                <a:cs typeface="Helvetica" panose="020B0604020202020204" pitchFamily="34" charset="0"/>
              </a:endParaRPr>
            </a:p>
          </p:txBody>
        </p:sp>
        <p:sp>
          <p:nvSpPr>
            <p:cNvPr id="39" name="Text Box 1760">
              <a:extLst>
                <a:ext uri="{FF2B5EF4-FFF2-40B4-BE49-F238E27FC236}">
                  <a16:creationId xmlns:a16="http://schemas.microsoft.com/office/drawing/2014/main" id="{7DF854F9-D653-47BF-8E38-69227F597D4D}"/>
                </a:ext>
              </a:extLst>
            </p:cNvPr>
            <p:cNvSpPr txBox="1">
              <a:spLocks noChangeArrowheads="1"/>
            </p:cNvSpPr>
            <p:nvPr/>
          </p:nvSpPr>
          <p:spPr bwMode="auto">
            <a:xfrm>
              <a:off x="4834240" y="4367283"/>
              <a:ext cx="950976" cy="466344"/>
            </a:xfrm>
            <a:prstGeom prst="rect">
              <a:avLst/>
            </a:prstGeom>
            <a:noFill/>
            <a:ln w="19050">
              <a:solidFill>
                <a:srgbClr val="50504E"/>
              </a:solidFill>
              <a:miter lim="800000"/>
              <a:headEnd/>
              <a:tailEnd/>
            </a:ln>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WBS 121.04.07</a:t>
              </a:r>
            </a:p>
            <a:p>
              <a:pPr marL="0" marR="0" algn="ctr">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Accelerator Physics</a:t>
              </a:r>
              <a:endParaRPr lang="en-US" sz="1000" dirty="0">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E. Pozdeyev</a:t>
              </a:r>
              <a:endParaRPr lang="en-US" sz="1000" dirty="0">
                <a:latin typeface="Helvetica" panose="020B0604020202020204" pitchFamily="34" charset="0"/>
                <a:ea typeface="Helvetica" charset="0"/>
                <a:cs typeface="Helvetica" panose="020B0604020202020204" pitchFamily="34" charset="0"/>
              </a:endParaRPr>
            </a:p>
          </p:txBody>
        </p:sp>
      </p:grpSp>
      <p:sp>
        <p:nvSpPr>
          <p:cNvPr id="40" name="Text Box 1760">
            <a:extLst>
              <a:ext uri="{FF2B5EF4-FFF2-40B4-BE49-F238E27FC236}">
                <a16:creationId xmlns:a16="http://schemas.microsoft.com/office/drawing/2014/main" id="{7EB41327-DEF6-48F3-880D-47BA28D69C53}"/>
              </a:ext>
            </a:extLst>
          </p:cNvPr>
          <p:cNvSpPr txBox="1">
            <a:spLocks noChangeArrowheads="1"/>
          </p:cNvSpPr>
          <p:nvPr/>
        </p:nvSpPr>
        <p:spPr bwMode="auto">
          <a:xfrm>
            <a:off x="4782752" y="3737133"/>
            <a:ext cx="950976" cy="4663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lgn="ctr">
              <a:spcBef>
                <a:spcPts val="300"/>
              </a:spcBef>
              <a:spcAft>
                <a:spcPts val="0"/>
              </a:spcAft>
            </a:pPr>
            <a:r>
              <a:rPr lang="en-US" sz="800" dirty="0">
                <a:latin typeface="Helvetica" panose="020B0604020202020204" pitchFamily="34" charset="0"/>
                <a:cs typeface="Helvetica" panose="020B0604020202020204" pitchFamily="34" charset="0"/>
              </a:rPr>
              <a:t>WBS 121.04.05</a:t>
            </a:r>
          </a:p>
          <a:p>
            <a:pPr algn="ctr">
              <a:spcBef>
                <a:spcPts val="300"/>
              </a:spcBef>
              <a:spcAft>
                <a:spcPts val="0"/>
              </a:spcAft>
            </a:pPr>
            <a:r>
              <a:rPr lang="en-US" sz="800" dirty="0" err="1">
                <a:latin typeface="Helvetica" panose="020B0604020202020204" pitchFamily="34" charset="0"/>
                <a:cs typeface="Helvetica" panose="020B0604020202020204" pitchFamily="34" charset="0"/>
              </a:rPr>
              <a:t>Linac</a:t>
            </a:r>
            <a:r>
              <a:rPr lang="en-US" sz="800" dirty="0">
                <a:latin typeface="Helvetica" panose="020B0604020202020204" pitchFamily="34" charset="0"/>
                <a:cs typeface="Helvetica" panose="020B0604020202020204" pitchFamily="34" charset="0"/>
              </a:rPr>
              <a:t> Installation</a:t>
            </a:r>
            <a:endParaRPr lang="en-US" sz="800" b="1" dirty="0">
              <a:latin typeface="Helvetica" panose="020B0604020202020204" pitchFamily="34" charset="0"/>
              <a:cs typeface="Helvetica" panose="020B0604020202020204" pitchFamily="34" charset="0"/>
            </a:endParaRPr>
          </a:p>
          <a:p>
            <a:pPr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C. Baffes </a:t>
            </a:r>
            <a:r>
              <a:rPr lang="en-US" sz="800" i="1" dirty="0">
                <a:latin typeface="Helvetica" panose="020B0604020202020204" pitchFamily="34" charset="0"/>
                <a:cs typeface="Helvetica" panose="020B0604020202020204" pitchFamily="34" charset="0"/>
              </a:rPr>
              <a:t> </a:t>
            </a:r>
            <a:endParaRPr lang="en-US" sz="800" dirty="0">
              <a:latin typeface="Helvetica" panose="020B0604020202020204" pitchFamily="34" charset="0"/>
              <a:cs typeface="Helvetica" panose="020B0604020202020204" pitchFamily="34" charset="0"/>
            </a:endParaRPr>
          </a:p>
        </p:txBody>
      </p:sp>
      <p:sp>
        <p:nvSpPr>
          <p:cNvPr id="41" name="Text Box 1760">
            <a:extLst>
              <a:ext uri="{FF2B5EF4-FFF2-40B4-BE49-F238E27FC236}">
                <a16:creationId xmlns:a16="http://schemas.microsoft.com/office/drawing/2014/main" id="{C4F5F9D2-8AD0-4585-8E09-CD02C1773CDF}"/>
              </a:ext>
            </a:extLst>
          </p:cNvPr>
          <p:cNvSpPr txBox="1">
            <a:spLocks noChangeArrowheads="1"/>
          </p:cNvSpPr>
          <p:nvPr/>
        </p:nvSpPr>
        <p:spPr bwMode="auto">
          <a:xfrm>
            <a:off x="4793396" y="3116984"/>
            <a:ext cx="950976" cy="5760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WBS 121.04.04</a:t>
            </a:r>
          </a:p>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Building Infrastructure</a:t>
            </a: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J. Hunt </a:t>
            </a:r>
            <a:endParaRPr lang="en-US" sz="800" dirty="0">
              <a:effectLst/>
              <a:latin typeface="Helvetica" panose="020B0604020202020204" pitchFamily="34" charset="0"/>
              <a:ea typeface="Helvetica" charset="0"/>
              <a:cs typeface="Helvetica" panose="020B0604020202020204" pitchFamily="34" charset="0"/>
            </a:endParaRPr>
          </a:p>
        </p:txBody>
      </p:sp>
      <p:cxnSp>
        <p:nvCxnSpPr>
          <p:cNvPr id="42" name="Line 1810">
            <a:extLst>
              <a:ext uri="{FF2B5EF4-FFF2-40B4-BE49-F238E27FC236}">
                <a16:creationId xmlns:a16="http://schemas.microsoft.com/office/drawing/2014/main" id="{4EED5B54-B0A8-4636-9A77-28C82DD37D7C}"/>
              </a:ext>
            </a:extLst>
          </p:cNvPr>
          <p:cNvCxnSpPr>
            <a:cxnSpLocks noChangeShapeType="1"/>
          </p:cNvCxnSpPr>
          <p:nvPr/>
        </p:nvCxnSpPr>
        <p:spPr bwMode="auto">
          <a:xfrm>
            <a:off x="4617532" y="3977530"/>
            <a:ext cx="163930" cy="0"/>
          </a:xfrm>
          <a:prstGeom prst="line">
            <a:avLst/>
          </a:prstGeom>
          <a:noFill/>
          <a:ln w="9525">
            <a:solidFill>
              <a:srgbClr val="000000"/>
            </a:solidFill>
            <a:round/>
            <a:headEnd/>
            <a:tailEnd/>
          </a:ln>
        </p:spPr>
      </p:cxnSp>
      <p:cxnSp>
        <p:nvCxnSpPr>
          <p:cNvPr id="43" name="Straight Connector 42">
            <a:extLst>
              <a:ext uri="{FF2B5EF4-FFF2-40B4-BE49-F238E27FC236}">
                <a16:creationId xmlns:a16="http://schemas.microsoft.com/office/drawing/2014/main" id="{679FA617-E3CD-4B7F-A918-1C682096F567}"/>
              </a:ext>
            </a:extLst>
          </p:cNvPr>
          <p:cNvCxnSpPr>
            <a:cxnSpLocks/>
          </p:cNvCxnSpPr>
          <p:nvPr/>
        </p:nvCxnSpPr>
        <p:spPr>
          <a:xfrm flipH="1">
            <a:off x="4613477" y="3388933"/>
            <a:ext cx="1679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 Box 1760">
            <a:extLst>
              <a:ext uri="{FF2B5EF4-FFF2-40B4-BE49-F238E27FC236}">
                <a16:creationId xmlns:a16="http://schemas.microsoft.com/office/drawing/2014/main" id="{1FE49FFB-C0E4-4D90-B121-C160D7BDD830}"/>
              </a:ext>
            </a:extLst>
          </p:cNvPr>
          <p:cNvSpPr txBox="1">
            <a:spLocks noChangeArrowheads="1"/>
          </p:cNvSpPr>
          <p:nvPr/>
        </p:nvSpPr>
        <p:spPr bwMode="auto">
          <a:xfrm>
            <a:off x="6188183" y="2085611"/>
            <a:ext cx="950976" cy="57607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WBS 121.05.02</a:t>
            </a:r>
          </a:p>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Transfer Line/Beam absorber</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M. Xiao</a:t>
            </a:r>
            <a:endParaRPr lang="en-US" sz="1000" b="1" dirty="0">
              <a:effectLst/>
              <a:latin typeface="Helvetica" panose="020B0604020202020204" pitchFamily="34" charset="0"/>
              <a:ea typeface="Helvetica" charset="0"/>
              <a:cs typeface="Helvetica" panose="020B0604020202020204" pitchFamily="34" charset="0"/>
            </a:endParaRPr>
          </a:p>
        </p:txBody>
      </p:sp>
      <p:cxnSp>
        <p:nvCxnSpPr>
          <p:cNvPr id="45" name="Straight Connector 44">
            <a:extLst>
              <a:ext uri="{FF2B5EF4-FFF2-40B4-BE49-F238E27FC236}">
                <a16:creationId xmlns:a16="http://schemas.microsoft.com/office/drawing/2014/main" id="{E70E8165-BE57-47D4-AA2D-6467A8649E68}"/>
              </a:ext>
            </a:extLst>
          </p:cNvPr>
          <p:cNvCxnSpPr>
            <a:cxnSpLocks/>
          </p:cNvCxnSpPr>
          <p:nvPr/>
        </p:nvCxnSpPr>
        <p:spPr>
          <a:xfrm flipV="1">
            <a:off x="6014346" y="1440382"/>
            <a:ext cx="1" cy="2753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 Box 1760">
            <a:extLst>
              <a:ext uri="{FF2B5EF4-FFF2-40B4-BE49-F238E27FC236}">
                <a16:creationId xmlns:a16="http://schemas.microsoft.com/office/drawing/2014/main" id="{68801038-3961-4156-88F2-AE5FAA8E3E91}"/>
              </a:ext>
            </a:extLst>
          </p:cNvPr>
          <p:cNvSpPr txBox="1">
            <a:spLocks noChangeArrowheads="1"/>
          </p:cNvSpPr>
          <p:nvPr/>
        </p:nvSpPr>
        <p:spPr bwMode="auto">
          <a:xfrm>
            <a:off x="6186272" y="2746811"/>
            <a:ext cx="950976" cy="576072"/>
          </a:xfrm>
          <a:prstGeom prst="rect">
            <a:avLst/>
          </a:prstGeom>
          <a:noFill/>
          <a:ln w="9525">
            <a:solidFill>
              <a:srgbClr val="50504E"/>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WBS 121.05.03</a:t>
            </a:r>
          </a:p>
          <a:p>
            <a:pPr marL="0" marR="0" algn="ctr">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Beam Transfer Line </a:t>
            </a:r>
            <a:r>
              <a:rPr lang="en-US" sz="800" dirty="0">
                <a:effectLst/>
                <a:latin typeface="Helvetica" panose="020B0604020202020204" pitchFamily="34" charset="0"/>
                <a:ea typeface="Helvetica" charset="0"/>
                <a:cs typeface="Helvetica" panose="020B0604020202020204" pitchFamily="34" charset="0"/>
              </a:rPr>
              <a:t>Installation</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D. Morris</a:t>
            </a:r>
            <a:endParaRPr lang="en-US" sz="1000" b="1" dirty="0">
              <a:effectLst/>
              <a:latin typeface="Helvetica" panose="020B0604020202020204" pitchFamily="34" charset="0"/>
              <a:ea typeface="Helvetica" charset="0"/>
              <a:cs typeface="Helvetica" panose="020B0604020202020204" pitchFamily="34" charset="0"/>
            </a:endParaRPr>
          </a:p>
        </p:txBody>
      </p:sp>
      <p:sp>
        <p:nvSpPr>
          <p:cNvPr id="47" name="Text Box 1760">
            <a:extLst>
              <a:ext uri="{FF2B5EF4-FFF2-40B4-BE49-F238E27FC236}">
                <a16:creationId xmlns:a16="http://schemas.microsoft.com/office/drawing/2014/main" id="{C8CD40A2-BC0D-4C8C-A960-309DF50C27B0}"/>
              </a:ext>
            </a:extLst>
          </p:cNvPr>
          <p:cNvSpPr txBox="1">
            <a:spLocks noChangeArrowheads="1"/>
          </p:cNvSpPr>
          <p:nvPr/>
        </p:nvSpPr>
        <p:spPr bwMode="auto">
          <a:xfrm>
            <a:off x="7655573" y="4236649"/>
            <a:ext cx="950976" cy="4663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WBS 121.06.06</a:t>
            </a:r>
          </a:p>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Booster Connection</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R</a:t>
            </a:r>
            <a:r>
              <a:rPr lang="en-US" sz="800" b="1" dirty="0">
                <a:effectLst/>
                <a:latin typeface="Helvetica" panose="020B0604020202020204" pitchFamily="34" charset="0"/>
                <a:ea typeface="Helvetica" charset="0"/>
                <a:cs typeface="Helvetica" panose="020B0604020202020204" pitchFamily="34" charset="0"/>
              </a:rPr>
              <a:t>. </a:t>
            </a:r>
            <a:r>
              <a:rPr lang="en-US" sz="800" b="1" dirty="0" err="1">
                <a:effectLst/>
                <a:latin typeface="Helvetica" panose="020B0604020202020204" pitchFamily="34" charset="0"/>
                <a:ea typeface="Helvetica" charset="0"/>
                <a:cs typeface="Helvetica" panose="020B0604020202020204" pitchFamily="34" charset="0"/>
              </a:rPr>
              <a:t>Wielgos</a:t>
            </a:r>
            <a:endParaRPr lang="en-US" sz="1000" b="1" dirty="0">
              <a:effectLst/>
              <a:latin typeface="Helvetica" panose="020B0604020202020204" pitchFamily="34" charset="0"/>
              <a:ea typeface="Helvetica" charset="0"/>
              <a:cs typeface="Helvetica" panose="020B0604020202020204" pitchFamily="34" charset="0"/>
            </a:endParaRPr>
          </a:p>
        </p:txBody>
      </p:sp>
      <p:grpSp>
        <p:nvGrpSpPr>
          <p:cNvPr id="48" name="Group 47">
            <a:extLst>
              <a:ext uri="{FF2B5EF4-FFF2-40B4-BE49-F238E27FC236}">
                <a16:creationId xmlns:a16="http://schemas.microsoft.com/office/drawing/2014/main" id="{B26AAA3E-7102-4B30-BB81-2DAA2F41D971}"/>
              </a:ext>
            </a:extLst>
          </p:cNvPr>
          <p:cNvGrpSpPr/>
          <p:nvPr/>
        </p:nvGrpSpPr>
        <p:grpSpPr>
          <a:xfrm>
            <a:off x="1934267" y="2081836"/>
            <a:ext cx="952086" cy="1160787"/>
            <a:chOff x="2010707" y="1881133"/>
            <a:chExt cx="1322767" cy="1160787"/>
          </a:xfrm>
        </p:grpSpPr>
        <p:sp>
          <p:nvSpPr>
            <p:cNvPr id="49" name="Text Box 1760">
              <a:extLst>
                <a:ext uri="{FF2B5EF4-FFF2-40B4-BE49-F238E27FC236}">
                  <a16:creationId xmlns:a16="http://schemas.microsoft.com/office/drawing/2014/main" id="{30F5A8AA-CB9D-4CE9-BD6A-B3F0E825C642}"/>
                </a:ext>
              </a:extLst>
            </p:cNvPr>
            <p:cNvSpPr txBox="1">
              <a:spLocks noChangeArrowheads="1"/>
            </p:cNvSpPr>
            <p:nvPr/>
          </p:nvSpPr>
          <p:spPr bwMode="auto">
            <a:xfrm>
              <a:off x="2012249" y="1881133"/>
              <a:ext cx="1321225" cy="5498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WBS 121.02.02</a:t>
              </a:r>
            </a:p>
            <a:p>
              <a:pPr marL="0" marR="0" algn="ctr">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Half-wave Cryomodule</a:t>
              </a:r>
              <a:endParaRPr lang="en-US" sz="1000" dirty="0">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J. Ozelis</a:t>
              </a:r>
              <a:endParaRPr lang="en-US" sz="1000" dirty="0">
                <a:latin typeface="Helvetica" panose="020B0604020202020204" pitchFamily="34" charset="0"/>
                <a:ea typeface="Helvetica" charset="0"/>
                <a:cs typeface="Helvetica" panose="020B0604020202020204" pitchFamily="34" charset="0"/>
              </a:endParaRPr>
            </a:p>
          </p:txBody>
        </p:sp>
        <p:sp>
          <p:nvSpPr>
            <p:cNvPr id="50" name="Text Box 1769">
              <a:extLst>
                <a:ext uri="{FF2B5EF4-FFF2-40B4-BE49-F238E27FC236}">
                  <a16:creationId xmlns:a16="http://schemas.microsoft.com/office/drawing/2014/main" id="{ECC7904C-1C1C-4CFD-9488-B6EB64BB6A70}"/>
                </a:ext>
              </a:extLst>
            </p:cNvPr>
            <p:cNvSpPr txBox="1">
              <a:spLocks noChangeArrowheads="1"/>
            </p:cNvSpPr>
            <p:nvPr/>
          </p:nvSpPr>
          <p:spPr bwMode="auto">
            <a:xfrm>
              <a:off x="2010707" y="2575313"/>
              <a:ext cx="1321225" cy="466607"/>
            </a:xfrm>
            <a:prstGeom prst="rect">
              <a:avLst/>
            </a:prstGeom>
            <a:noFill/>
            <a:ln w="9525">
              <a:solidFill>
                <a:srgbClr val="000000"/>
              </a:solidFill>
              <a:miter lim="800000"/>
              <a:headEnd/>
              <a:tailEnd/>
            </a:ln>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WBS 121.02.03</a:t>
              </a:r>
            </a:p>
            <a:p>
              <a:pPr marL="0" marR="0" algn="ctr">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SSR Cryomodules</a:t>
              </a:r>
              <a:endParaRPr lang="en-US" sz="1000" dirty="0">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D. Passarelli</a:t>
              </a:r>
              <a:endParaRPr lang="en-US" sz="1000" dirty="0">
                <a:latin typeface="Helvetica" panose="020B0604020202020204" pitchFamily="34" charset="0"/>
                <a:ea typeface="Helvetica" charset="0"/>
                <a:cs typeface="Helvetica" panose="020B0604020202020204" pitchFamily="34" charset="0"/>
              </a:endParaRPr>
            </a:p>
          </p:txBody>
        </p:sp>
      </p:grpSp>
      <p:grpSp>
        <p:nvGrpSpPr>
          <p:cNvPr id="51" name="Group 50">
            <a:extLst>
              <a:ext uri="{FF2B5EF4-FFF2-40B4-BE49-F238E27FC236}">
                <a16:creationId xmlns:a16="http://schemas.microsoft.com/office/drawing/2014/main" id="{C5EC7146-9545-40C5-8C7B-A2FAD1D35938}"/>
              </a:ext>
            </a:extLst>
          </p:cNvPr>
          <p:cNvGrpSpPr/>
          <p:nvPr/>
        </p:nvGrpSpPr>
        <p:grpSpPr>
          <a:xfrm>
            <a:off x="1751841" y="1431177"/>
            <a:ext cx="1141233" cy="3917384"/>
            <a:chOff x="1785941" y="1369805"/>
            <a:chExt cx="1141233" cy="3513744"/>
          </a:xfrm>
        </p:grpSpPr>
        <p:sp>
          <p:nvSpPr>
            <p:cNvPr id="52" name="Text Box 1760">
              <a:extLst>
                <a:ext uri="{FF2B5EF4-FFF2-40B4-BE49-F238E27FC236}">
                  <a16:creationId xmlns:a16="http://schemas.microsoft.com/office/drawing/2014/main" id="{D9D26539-8B5F-4625-87F1-12E54C95C94D}"/>
                </a:ext>
              </a:extLst>
            </p:cNvPr>
            <p:cNvSpPr txBox="1">
              <a:spLocks noChangeArrowheads="1"/>
            </p:cNvSpPr>
            <p:nvPr/>
          </p:nvSpPr>
          <p:spPr bwMode="auto">
            <a:xfrm>
              <a:off x="1974899" y="3773486"/>
              <a:ext cx="950976" cy="466344"/>
            </a:xfrm>
            <a:prstGeom prst="rect">
              <a:avLst/>
            </a:prstGeom>
            <a:noFill/>
            <a:ln w="9525">
              <a:solidFill>
                <a:srgbClr val="000000"/>
              </a:solidFill>
              <a:miter lim="800000"/>
              <a:headEnd/>
              <a:tailEnd/>
            </a:ln>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WBS 121.02.05</a:t>
              </a:r>
            </a:p>
            <a:p>
              <a:pPr marL="0" marR="0" algn="ctr">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Cryogenic Plant</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effectLst/>
                  <a:latin typeface="Helvetica" panose="020B0604020202020204" pitchFamily="34" charset="0"/>
                  <a:ea typeface="Helvetica" charset="0"/>
                  <a:cs typeface="Helvetica" panose="020B0604020202020204" pitchFamily="34" charset="0"/>
                </a:rPr>
                <a:t>B. Hansen</a:t>
              </a:r>
              <a:endParaRPr lang="en-US" sz="1000" dirty="0">
                <a:effectLst/>
                <a:latin typeface="Helvetica" panose="020B0604020202020204" pitchFamily="34" charset="0"/>
                <a:ea typeface="Helvetica" charset="0"/>
                <a:cs typeface="Helvetica" panose="020B0604020202020204" pitchFamily="34" charset="0"/>
              </a:endParaRPr>
            </a:p>
          </p:txBody>
        </p:sp>
        <p:sp>
          <p:nvSpPr>
            <p:cNvPr id="53" name="Text Box 1769">
              <a:extLst>
                <a:ext uri="{FF2B5EF4-FFF2-40B4-BE49-F238E27FC236}">
                  <a16:creationId xmlns:a16="http://schemas.microsoft.com/office/drawing/2014/main" id="{D67B2568-937A-42B0-A9BD-5715561932EC}"/>
                </a:ext>
              </a:extLst>
            </p:cNvPr>
            <p:cNvSpPr txBox="1">
              <a:spLocks noChangeArrowheads="1"/>
            </p:cNvSpPr>
            <p:nvPr/>
          </p:nvSpPr>
          <p:spPr bwMode="auto">
            <a:xfrm>
              <a:off x="1976198" y="4307477"/>
              <a:ext cx="950976" cy="5760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WBS 121.02.06</a:t>
              </a:r>
            </a:p>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Cryo</a:t>
              </a:r>
              <a:r>
                <a:rPr lang="en-US" sz="800" dirty="0">
                  <a:latin typeface="Helvetica" panose="020B0604020202020204" pitchFamily="34" charset="0"/>
                  <a:ea typeface="Helvetica" charset="0"/>
                  <a:cs typeface="Helvetica" panose="020B0604020202020204" pitchFamily="34" charset="0"/>
                </a:rPr>
                <a:t>genic Distribution</a:t>
              </a:r>
            </a:p>
            <a:p>
              <a:pPr marL="0" marR="0" algn="ctr">
                <a:spcBef>
                  <a:spcPts val="300"/>
                </a:spcBef>
                <a:spcAft>
                  <a:spcPts val="0"/>
                </a:spcAft>
              </a:pPr>
              <a:r>
                <a:rPr lang="en-US" sz="800" b="1" dirty="0">
                  <a:effectLst/>
                  <a:latin typeface="Helvetica" panose="020B0604020202020204" pitchFamily="34" charset="0"/>
                  <a:ea typeface="Helvetica" charset="0"/>
                  <a:cs typeface="Helvetica" panose="020B0604020202020204" pitchFamily="34" charset="0"/>
                </a:rPr>
                <a:t>A. Dalesandro</a:t>
              </a:r>
              <a:endParaRPr lang="en-US" sz="1000" b="1" dirty="0">
                <a:effectLst/>
                <a:latin typeface="Helvetica" panose="020B0604020202020204" pitchFamily="34" charset="0"/>
                <a:ea typeface="Helvetica" charset="0"/>
                <a:cs typeface="Helvetica" panose="020B0604020202020204" pitchFamily="34" charset="0"/>
              </a:endParaRPr>
            </a:p>
          </p:txBody>
        </p:sp>
        <p:cxnSp>
          <p:nvCxnSpPr>
            <p:cNvPr id="54" name="Elbow Connector 55">
              <a:extLst>
                <a:ext uri="{FF2B5EF4-FFF2-40B4-BE49-F238E27FC236}">
                  <a16:creationId xmlns:a16="http://schemas.microsoft.com/office/drawing/2014/main" id="{A66FB22F-8CAC-4EA2-87D3-BB4E8CC55A2F}"/>
                </a:ext>
              </a:extLst>
            </p:cNvPr>
            <p:cNvCxnSpPr>
              <a:cxnSpLocks/>
              <a:stCxn id="53" idx="1"/>
            </p:cNvCxnSpPr>
            <p:nvPr/>
          </p:nvCxnSpPr>
          <p:spPr>
            <a:xfrm rot="10800000">
              <a:off x="1791930" y="1369805"/>
              <a:ext cx="184268" cy="322570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AA700BE-8A1C-41E9-AAD7-740D65B02B88}"/>
                </a:ext>
              </a:extLst>
            </p:cNvPr>
            <p:cNvCxnSpPr/>
            <p:nvPr/>
          </p:nvCxnSpPr>
          <p:spPr>
            <a:xfrm flipH="1">
              <a:off x="1791925" y="4007122"/>
              <a:ext cx="184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 Box 1769">
              <a:extLst>
                <a:ext uri="{FF2B5EF4-FFF2-40B4-BE49-F238E27FC236}">
                  <a16:creationId xmlns:a16="http://schemas.microsoft.com/office/drawing/2014/main" id="{E002F8ED-91A4-4EC7-8C71-E2D803908492}"/>
                </a:ext>
              </a:extLst>
            </p:cNvPr>
            <p:cNvSpPr txBox="1">
              <a:spLocks noChangeArrowheads="1"/>
            </p:cNvSpPr>
            <p:nvPr/>
          </p:nvSpPr>
          <p:spPr bwMode="auto">
            <a:xfrm>
              <a:off x="1970213" y="3099882"/>
              <a:ext cx="950976" cy="576072"/>
            </a:xfrm>
            <a:prstGeom prst="rect">
              <a:avLst/>
            </a:prstGeom>
            <a:noFill/>
            <a:ln w="9525">
              <a:solidFill>
                <a:srgbClr val="000000"/>
              </a:solidFill>
              <a:miter lim="800000"/>
              <a:headEnd/>
              <a:tailEnd/>
            </a:ln>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WBS 121.02.04</a:t>
              </a:r>
            </a:p>
            <a:p>
              <a:pPr marL="0" marR="0" algn="ctr">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650 MHz Cryomodules</a:t>
              </a:r>
              <a:endParaRPr lang="en-US" sz="1000" dirty="0">
                <a:latin typeface="Helvetica" panose="020B0604020202020204" pitchFamily="34" charset="0"/>
                <a:ea typeface="Helvetica" charset="0"/>
                <a:cs typeface="Helvetica" panose="020B0604020202020204" pitchFamily="34" charset="0"/>
              </a:endParaRPr>
            </a:p>
            <a:p>
              <a:pPr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S. Chandrasekaran</a:t>
              </a:r>
              <a:endParaRPr lang="en-US" sz="1000" dirty="0">
                <a:latin typeface="Helvetica" panose="020B0604020202020204" pitchFamily="34" charset="0"/>
                <a:ea typeface="Helvetica" charset="0"/>
                <a:cs typeface="Helvetica" panose="020B0604020202020204" pitchFamily="34" charset="0"/>
              </a:endParaRPr>
            </a:p>
          </p:txBody>
        </p:sp>
        <p:cxnSp>
          <p:nvCxnSpPr>
            <p:cNvPr id="57" name="Straight Connector 56">
              <a:extLst>
                <a:ext uri="{FF2B5EF4-FFF2-40B4-BE49-F238E27FC236}">
                  <a16:creationId xmlns:a16="http://schemas.microsoft.com/office/drawing/2014/main" id="{91D660E1-1ED2-4D68-814F-42EF40CCA075}"/>
                </a:ext>
              </a:extLst>
            </p:cNvPr>
            <p:cNvCxnSpPr/>
            <p:nvPr/>
          </p:nvCxnSpPr>
          <p:spPr>
            <a:xfrm flipH="1">
              <a:off x="1785941" y="3377546"/>
              <a:ext cx="184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Text Box 1760">
            <a:extLst>
              <a:ext uri="{FF2B5EF4-FFF2-40B4-BE49-F238E27FC236}">
                <a16:creationId xmlns:a16="http://schemas.microsoft.com/office/drawing/2014/main" id="{26AD68CA-48B8-48E4-8DB2-60C98199F58A}"/>
              </a:ext>
            </a:extLst>
          </p:cNvPr>
          <p:cNvSpPr txBox="1">
            <a:spLocks noChangeArrowheads="1"/>
          </p:cNvSpPr>
          <p:nvPr/>
        </p:nvSpPr>
        <p:spPr bwMode="auto">
          <a:xfrm>
            <a:off x="1936526" y="1552528"/>
            <a:ext cx="950976" cy="45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WBS 121.02.01</a:t>
            </a:r>
          </a:p>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Project Management</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effectLst/>
                <a:latin typeface="Helvetica" panose="020B0604020202020204" pitchFamily="34" charset="0"/>
                <a:ea typeface="Helvetica" charset="0"/>
                <a:cs typeface="Helvetica" panose="020B0604020202020204" pitchFamily="34" charset="0"/>
              </a:rPr>
              <a:t>G. Wu</a:t>
            </a:r>
            <a:endParaRPr lang="en-US" sz="1000" dirty="0">
              <a:effectLst/>
              <a:latin typeface="Helvetica" panose="020B0604020202020204" pitchFamily="34" charset="0"/>
              <a:ea typeface="Helvetica" charset="0"/>
              <a:cs typeface="Helvetica" panose="020B0604020202020204" pitchFamily="34" charset="0"/>
            </a:endParaRPr>
          </a:p>
        </p:txBody>
      </p:sp>
      <p:sp>
        <p:nvSpPr>
          <p:cNvPr id="64" name="Text Box 1760">
            <a:extLst>
              <a:ext uri="{FF2B5EF4-FFF2-40B4-BE49-F238E27FC236}">
                <a16:creationId xmlns:a16="http://schemas.microsoft.com/office/drawing/2014/main" id="{DE8934F6-6D2F-48CE-BAA1-801344896B65}"/>
              </a:ext>
            </a:extLst>
          </p:cNvPr>
          <p:cNvSpPr txBox="1">
            <a:spLocks noChangeArrowheads="1"/>
          </p:cNvSpPr>
          <p:nvPr/>
        </p:nvSpPr>
        <p:spPr bwMode="auto">
          <a:xfrm>
            <a:off x="3513691" y="1559946"/>
            <a:ext cx="950976" cy="4663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WBS 121.03.01</a:t>
            </a:r>
          </a:p>
          <a:p>
            <a:pPr marL="0" marR="0" algn="ctr">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Project Management</a:t>
            </a:r>
            <a:r>
              <a:rPr lang="en-US" sz="800" dirty="0">
                <a:effectLst/>
                <a:latin typeface="Helvetica" panose="020B0604020202020204" pitchFamily="34" charset="0"/>
                <a:ea typeface="Helvetica" charset="0"/>
                <a:cs typeface="Helvetica" panose="020B0604020202020204" pitchFamily="34" charset="0"/>
              </a:rPr>
              <a:t> </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E. Harms</a:t>
            </a:r>
            <a:endParaRPr lang="en-US" sz="1000" dirty="0">
              <a:effectLst/>
              <a:latin typeface="Helvetica" panose="020B0604020202020204" pitchFamily="34" charset="0"/>
              <a:ea typeface="Helvetica" charset="0"/>
              <a:cs typeface="Helvetica" panose="020B0604020202020204" pitchFamily="34" charset="0"/>
            </a:endParaRPr>
          </a:p>
        </p:txBody>
      </p:sp>
      <p:cxnSp>
        <p:nvCxnSpPr>
          <p:cNvPr id="65" name="Line 1810">
            <a:extLst>
              <a:ext uri="{FF2B5EF4-FFF2-40B4-BE49-F238E27FC236}">
                <a16:creationId xmlns:a16="http://schemas.microsoft.com/office/drawing/2014/main" id="{32E5A8BE-16FA-482E-9D15-1BA20B8E549A}"/>
              </a:ext>
            </a:extLst>
          </p:cNvPr>
          <p:cNvCxnSpPr>
            <a:cxnSpLocks noChangeShapeType="1"/>
          </p:cNvCxnSpPr>
          <p:nvPr/>
        </p:nvCxnSpPr>
        <p:spPr bwMode="auto">
          <a:xfrm>
            <a:off x="3329871" y="1808531"/>
            <a:ext cx="182881" cy="0"/>
          </a:xfrm>
          <a:prstGeom prst="line">
            <a:avLst/>
          </a:prstGeom>
          <a:noFill/>
          <a:ln w="9525">
            <a:solidFill>
              <a:srgbClr val="000000"/>
            </a:solidFill>
            <a:round/>
            <a:headEnd/>
            <a:tailEnd/>
          </a:ln>
        </p:spPr>
      </p:cxnSp>
      <p:cxnSp>
        <p:nvCxnSpPr>
          <p:cNvPr id="66" name="Straight Connector 65">
            <a:extLst>
              <a:ext uri="{FF2B5EF4-FFF2-40B4-BE49-F238E27FC236}">
                <a16:creationId xmlns:a16="http://schemas.microsoft.com/office/drawing/2014/main" id="{DB0DC9E9-51B0-4664-A0F9-EC6CAC1A7F76}"/>
              </a:ext>
            </a:extLst>
          </p:cNvPr>
          <p:cNvCxnSpPr>
            <a:cxnSpLocks/>
          </p:cNvCxnSpPr>
          <p:nvPr/>
        </p:nvCxnSpPr>
        <p:spPr>
          <a:xfrm flipH="1">
            <a:off x="6009269" y="2359672"/>
            <a:ext cx="1789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7A458DF-EE9E-4437-9C4B-01CAA5FF0BF4}"/>
              </a:ext>
            </a:extLst>
          </p:cNvPr>
          <p:cNvCxnSpPr>
            <a:cxnSpLocks/>
          </p:cNvCxnSpPr>
          <p:nvPr/>
        </p:nvCxnSpPr>
        <p:spPr>
          <a:xfrm flipH="1">
            <a:off x="6014347" y="3669556"/>
            <a:ext cx="1789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F2792E-2594-4E2B-BBBE-286E4C4A30F7}"/>
              </a:ext>
            </a:extLst>
          </p:cNvPr>
          <p:cNvCxnSpPr>
            <a:cxnSpLocks/>
          </p:cNvCxnSpPr>
          <p:nvPr/>
        </p:nvCxnSpPr>
        <p:spPr>
          <a:xfrm flipH="1">
            <a:off x="6016761" y="4193386"/>
            <a:ext cx="1789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 Box 1760">
            <a:extLst>
              <a:ext uri="{FF2B5EF4-FFF2-40B4-BE49-F238E27FC236}">
                <a16:creationId xmlns:a16="http://schemas.microsoft.com/office/drawing/2014/main" id="{3F225EC7-F1FD-4707-9D94-E35F5D89C13A}"/>
              </a:ext>
            </a:extLst>
          </p:cNvPr>
          <p:cNvSpPr txBox="1">
            <a:spLocks noChangeArrowheads="1"/>
          </p:cNvSpPr>
          <p:nvPr/>
        </p:nvSpPr>
        <p:spPr bwMode="auto">
          <a:xfrm>
            <a:off x="6188183" y="1561873"/>
            <a:ext cx="950976" cy="4663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WBS 121.05.01 Project Management</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I. </a:t>
            </a:r>
            <a:r>
              <a:rPr lang="en-US" sz="800" b="1" dirty="0" err="1">
                <a:latin typeface="Helvetica" panose="020B0604020202020204" pitchFamily="34" charset="0"/>
                <a:ea typeface="Helvetica" charset="0"/>
                <a:cs typeface="Helvetica" panose="020B0604020202020204" pitchFamily="34" charset="0"/>
              </a:rPr>
              <a:t>Kourbanis</a:t>
            </a:r>
            <a:endParaRPr lang="en-US" sz="1000" b="1" dirty="0">
              <a:effectLst/>
              <a:latin typeface="Helvetica" panose="020B0604020202020204" pitchFamily="34" charset="0"/>
              <a:ea typeface="Helvetica" charset="0"/>
              <a:cs typeface="Helvetica" panose="020B0604020202020204" pitchFamily="34" charset="0"/>
            </a:endParaRPr>
          </a:p>
        </p:txBody>
      </p:sp>
      <p:sp>
        <p:nvSpPr>
          <p:cNvPr id="70" name="Text Box 1760">
            <a:extLst>
              <a:ext uri="{FF2B5EF4-FFF2-40B4-BE49-F238E27FC236}">
                <a16:creationId xmlns:a16="http://schemas.microsoft.com/office/drawing/2014/main" id="{2BAB0458-9502-44E7-B4C7-009F48D25E9E}"/>
              </a:ext>
            </a:extLst>
          </p:cNvPr>
          <p:cNvSpPr txBox="1">
            <a:spLocks noChangeArrowheads="1"/>
          </p:cNvSpPr>
          <p:nvPr/>
        </p:nvSpPr>
        <p:spPr bwMode="auto">
          <a:xfrm>
            <a:off x="4787600" y="1569128"/>
            <a:ext cx="950976" cy="4583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WBS 121.04.01</a:t>
            </a:r>
          </a:p>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Project Management</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effectLst/>
                <a:latin typeface="Helvetica" panose="020B0604020202020204" pitchFamily="34" charset="0"/>
                <a:ea typeface="Helvetica" charset="0"/>
                <a:cs typeface="Helvetica" panose="020B0604020202020204" pitchFamily="34" charset="0"/>
              </a:rPr>
              <a:t>F. G. Garcia</a:t>
            </a:r>
            <a:endParaRPr lang="en-US" sz="1000" b="1" dirty="0">
              <a:effectLst/>
              <a:latin typeface="Helvetica" panose="020B0604020202020204" pitchFamily="34" charset="0"/>
              <a:ea typeface="Helvetica" charset="0"/>
              <a:cs typeface="Helvetica" panose="020B0604020202020204" pitchFamily="34" charset="0"/>
            </a:endParaRPr>
          </a:p>
        </p:txBody>
      </p:sp>
      <p:cxnSp>
        <p:nvCxnSpPr>
          <p:cNvPr id="71" name="Straight Connector 70">
            <a:extLst>
              <a:ext uri="{FF2B5EF4-FFF2-40B4-BE49-F238E27FC236}">
                <a16:creationId xmlns:a16="http://schemas.microsoft.com/office/drawing/2014/main" id="{B86BD1B8-EDBA-4ADE-9057-9E9A093C001E}"/>
              </a:ext>
            </a:extLst>
          </p:cNvPr>
          <p:cNvCxnSpPr>
            <a:cxnSpLocks/>
          </p:cNvCxnSpPr>
          <p:nvPr/>
        </p:nvCxnSpPr>
        <p:spPr>
          <a:xfrm flipH="1">
            <a:off x="4602033" y="2828027"/>
            <a:ext cx="18372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3944EEF-3C81-43CE-A888-55B6523F1836}"/>
              </a:ext>
            </a:extLst>
          </p:cNvPr>
          <p:cNvCxnSpPr>
            <a:cxnSpLocks/>
          </p:cNvCxnSpPr>
          <p:nvPr/>
        </p:nvCxnSpPr>
        <p:spPr>
          <a:xfrm flipH="1">
            <a:off x="6016761" y="3066486"/>
            <a:ext cx="1789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 Box 1760">
            <a:extLst>
              <a:ext uri="{FF2B5EF4-FFF2-40B4-BE49-F238E27FC236}">
                <a16:creationId xmlns:a16="http://schemas.microsoft.com/office/drawing/2014/main" id="{951C553F-E2E8-4159-B85B-F8A19DCCA9C1}"/>
              </a:ext>
            </a:extLst>
          </p:cNvPr>
          <p:cNvSpPr txBox="1">
            <a:spLocks noChangeArrowheads="1"/>
          </p:cNvSpPr>
          <p:nvPr/>
        </p:nvSpPr>
        <p:spPr bwMode="auto">
          <a:xfrm>
            <a:off x="7647655" y="1565133"/>
            <a:ext cx="950976" cy="4663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WBS 121.06.01</a:t>
            </a:r>
          </a:p>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Project Management</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S. Dixon</a:t>
            </a:r>
            <a:endParaRPr lang="en-US" sz="1000" b="1" dirty="0">
              <a:effectLst/>
              <a:latin typeface="Helvetica" panose="020B0604020202020204" pitchFamily="34" charset="0"/>
              <a:ea typeface="Helvetica" charset="0"/>
              <a:cs typeface="Helvetica" panose="020B0604020202020204" pitchFamily="34" charset="0"/>
            </a:endParaRPr>
          </a:p>
        </p:txBody>
      </p:sp>
      <p:cxnSp>
        <p:nvCxnSpPr>
          <p:cNvPr id="74" name="Straight Connector 73">
            <a:extLst>
              <a:ext uri="{FF2B5EF4-FFF2-40B4-BE49-F238E27FC236}">
                <a16:creationId xmlns:a16="http://schemas.microsoft.com/office/drawing/2014/main" id="{574F7475-B210-4303-BFEA-8463A7DF935C}"/>
              </a:ext>
            </a:extLst>
          </p:cNvPr>
          <p:cNvCxnSpPr/>
          <p:nvPr/>
        </p:nvCxnSpPr>
        <p:spPr>
          <a:xfrm flipH="1">
            <a:off x="1765960" y="3009319"/>
            <a:ext cx="184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DCEAE0A-DE05-4927-A94C-B55F79AED51F}"/>
              </a:ext>
            </a:extLst>
          </p:cNvPr>
          <p:cNvCxnSpPr/>
          <p:nvPr/>
        </p:nvCxnSpPr>
        <p:spPr>
          <a:xfrm flipH="1">
            <a:off x="1748553" y="1813142"/>
            <a:ext cx="184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Line 1813">
            <a:extLst>
              <a:ext uri="{FF2B5EF4-FFF2-40B4-BE49-F238E27FC236}">
                <a16:creationId xmlns:a16="http://schemas.microsoft.com/office/drawing/2014/main" id="{F42F2C8D-E6DC-4E00-A734-BFA9A7F6ECB4}"/>
              </a:ext>
            </a:extLst>
          </p:cNvPr>
          <p:cNvCxnSpPr>
            <a:cxnSpLocks noChangeShapeType="1"/>
          </p:cNvCxnSpPr>
          <p:nvPr/>
        </p:nvCxnSpPr>
        <p:spPr bwMode="auto">
          <a:xfrm>
            <a:off x="1749943" y="2334856"/>
            <a:ext cx="182882" cy="0"/>
          </a:xfrm>
          <a:prstGeom prst="line">
            <a:avLst/>
          </a:prstGeom>
          <a:noFill/>
          <a:ln w="9525">
            <a:solidFill>
              <a:srgbClr val="000000"/>
            </a:solidFill>
            <a:round/>
            <a:headEnd/>
            <a:tailEnd/>
          </a:ln>
        </p:spPr>
      </p:cxnSp>
      <p:cxnSp>
        <p:nvCxnSpPr>
          <p:cNvPr id="77" name="Elbow Connector 55">
            <a:extLst>
              <a:ext uri="{FF2B5EF4-FFF2-40B4-BE49-F238E27FC236}">
                <a16:creationId xmlns:a16="http://schemas.microsoft.com/office/drawing/2014/main" id="{5EB2D450-1100-41BA-A666-6A14DE585F7B}"/>
              </a:ext>
            </a:extLst>
          </p:cNvPr>
          <p:cNvCxnSpPr>
            <a:cxnSpLocks/>
          </p:cNvCxnSpPr>
          <p:nvPr/>
        </p:nvCxnSpPr>
        <p:spPr>
          <a:xfrm rot="16200000" flipV="1">
            <a:off x="969749" y="3763508"/>
            <a:ext cx="4702591" cy="219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Line 1810">
            <a:extLst>
              <a:ext uri="{FF2B5EF4-FFF2-40B4-BE49-F238E27FC236}">
                <a16:creationId xmlns:a16="http://schemas.microsoft.com/office/drawing/2014/main" id="{286B0AB1-70B4-4BA8-94AF-E5EE876B5291}"/>
              </a:ext>
            </a:extLst>
          </p:cNvPr>
          <p:cNvCxnSpPr>
            <a:cxnSpLocks noChangeShapeType="1"/>
          </p:cNvCxnSpPr>
          <p:nvPr/>
        </p:nvCxnSpPr>
        <p:spPr bwMode="auto">
          <a:xfrm>
            <a:off x="3328127" y="3565876"/>
            <a:ext cx="182881" cy="0"/>
          </a:xfrm>
          <a:prstGeom prst="line">
            <a:avLst/>
          </a:prstGeom>
          <a:noFill/>
          <a:ln w="9525">
            <a:solidFill>
              <a:srgbClr val="000000"/>
            </a:solidFill>
            <a:round/>
            <a:headEnd/>
            <a:tailEnd/>
          </a:ln>
        </p:spPr>
      </p:cxnSp>
      <p:cxnSp>
        <p:nvCxnSpPr>
          <p:cNvPr id="79" name="Line 1810">
            <a:extLst>
              <a:ext uri="{FF2B5EF4-FFF2-40B4-BE49-F238E27FC236}">
                <a16:creationId xmlns:a16="http://schemas.microsoft.com/office/drawing/2014/main" id="{E4E8033D-F2BC-40C8-8795-D02733AAAE55}"/>
              </a:ext>
            </a:extLst>
          </p:cNvPr>
          <p:cNvCxnSpPr>
            <a:cxnSpLocks noChangeShapeType="1"/>
          </p:cNvCxnSpPr>
          <p:nvPr/>
        </p:nvCxnSpPr>
        <p:spPr bwMode="auto">
          <a:xfrm>
            <a:off x="3319945" y="4045504"/>
            <a:ext cx="182881" cy="0"/>
          </a:xfrm>
          <a:prstGeom prst="line">
            <a:avLst/>
          </a:prstGeom>
          <a:noFill/>
          <a:ln w="9525">
            <a:solidFill>
              <a:srgbClr val="000000"/>
            </a:solidFill>
            <a:round/>
            <a:headEnd/>
            <a:tailEnd/>
          </a:ln>
        </p:spPr>
      </p:cxnSp>
      <p:cxnSp>
        <p:nvCxnSpPr>
          <p:cNvPr id="80" name="Line 1810">
            <a:extLst>
              <a:ext uri="{FF2B5EF4-FFF2-40B4-BE49-F238E27FC236}">
                <a16:creationId xmlns:a16="http://schemas.microsoft.com/office/drawing/2014/main" id="{364E32B4-EAF9-42F3-BDD2-99A99269DEA3}"/>
              </a:ext>
            </a:extLst>
          </p:cNvPr>
          <p:cNvCxnSpPr>
            <a:cxnSpLocks noChangeShapeType="1"/>
          </p:cNvCxnSpPr>
          <p:nvPr/>
        </p:nvCxnSpPr>
        <p:spPr bwMode="auto">
          <a:xfrm>
            <a:off x="3328126" y="4566070"/>
            <a:ext cx="182881" cy="0"/>
          </a:xfrm>
          <a:prstGeom prst="line">
            <a:avLst/>
          </a:prstGeom>
          <a:noFill/>
          <a:ln w="9525">
            <a:solidFill>
              <a:srgbClr val="000000"/>
            </a:solidFill>
            <a:round/>
            <a:headEnd/>
            <a:tailEnd/>
          </a:ln>
        </p:spPr>
      </p:cxnSp>
      <p:cxnSp>
        <p:nvCxnSpPr>
          <p:cNvPr id="81" name="Line 1810">
            <a:extLst>
              <a:ext uri="{FF2B5EF4-FFF2-40B4-BE49-F238E27FC236}">
                <a16:creationId xmlns:a16="http://schemas.microsoft.com/office/drawing/2014/main" id="{2404AF69-1834-4242-B677-65492CD98396}"/>
              </a:ext>
            </a:extLst>
          </p:cNvPr>
          <p:cNvCxnSpPr>
            <a:cxnSpLocks noChangeShapeType="1"/>
          </p:cNvCxnSpPr>
          <p:nvPr/>
        </p:nvCxnSpPr>
        <p:spPr bwMode="auto">
          <a:xfrm>
            <a:off x="3328126" y="5112147"/>
            <a:ext cx="182881" cy="0"/>
          </a:xfrm>
          <a:prstGeom prst="line">
            <a:avLst/>
          </a:prstGeom>
          <a:noFill/>
          <a:ln w="9525">
            <a:solidFill>
              <a:srgbClr val="000000"/>
            </a:solidFill>
            <a:round/>
            <a:headEnd/>
            <a:tailEnd/>
          </a:ln>
        </p:spPr>
      </p:cxnSp>
      <p:cxnSp>
        <p:nvCxnSpPr>
          <p:cNvPr id="82" name="Line 1810">
            <a:extLst>
              <a:ext uri="{FF2B5EF4-FFF2-40B4-BE49-F238E27FC236}">
                <a16:creationId xmlns:a16="http://schemas.microsoft.com/office/drawing/2014/main" id="{14F06F5E-0B37-4A13-BAAF-4104E296453C}"/>
              </a:ext>
            </a:extLst>
          </p:cNvPr>
          <p:cNvCxnSpPr>
            <a:cxnSpLocks noChangeShapeType="1"/>
          </p:cNvCxnSpPr>
          <p:nvPr/>
        </p:nvCxnSpPr>
        <p:spPr bwMode="auto">
          <a:xfrm>
            <a:off x="3328127" y="5544397"/>
            <a:ext cx="168278" cy="0"/>
          </a:xfrm>
          <a:prstGeom prst="line">
            <a:avLst/>
          </a:prstGeom>
          <a:noFill/>
          <a:ln w="9525">
            <a:solidFill>
              <a:srgbClr val="000000"/>
            </a:solidFill>
            <a:round/>
            <a:headEnd/>
            <a:tailEnd/>
          </a:ln>
        </p:spPr>
      </p:cxnSp>
      <p:cxnSp>
        <p:nvCxnSpPr>
          <p:cNvPr id="83" name="Elbow Connector 55">
            <a:extLst>
              <a:ext uri="{FF2B5EF4-FFF2-40B4-BE49-F238E27FC236}">
                <a16:creationId xmlns:a16="http://schemas.microsoft.com/office/drawing/2014/main" id="{7D6B0A53-72FB-46AC-AA1D-246ECC6AC4BA}"/>
              </a:ext>
            </a:extLst>
          </p:cNvPr>
          <p:cNvCxnSpPr>
            <a:cxnSpLocks/>
            <a:stCxn id="39" idx="1"/>
          </p:cNvCxnSpPr>
          <p:nvPr/>
        </p:nvCxnSpPr>
        <p:spPr>
          <a:xfrm rot="10800000">
            <a:off x="4613478" y="1431177"/>
            <a:ext cx="185819" cy="372029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 Box 1760">
            <a:extLst>
              <a:ext uri="{FF2B5EF4-FFF2-40B4-BE49-F238E27FC236}">
                <a16:creationId xmlns:a16="http://schemas.microsoft.com/office/drawing/2014/main" id="{8338C90E-4529-45AB-A2E3-0CEE43B5D4C9}"/>
              </a:ext>
            </a:extLst>
          </p:cNvPr>
          <p:cNvSpPr txBox="1">
            <a:spLocks noChangeArrowheads="1"/>
          </p:cNvSpPr>
          <p:nvPr/>
        </p:nvSpPr>
        <p:spPr bwMode="auto">
          <a:xfrm>
            <a:off x="7647655" y="2593501"/>
            <a:ext cx="950976" cy="5760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solidFill>
                  <a:schemeClr val="tx2"/>
                </a:solidFill>
                <a:effectLst/>
                <a:latin typeface="Helvetica" panose="020B0604020202020204" pitchFamily="34" charset="0"/>
                <a:ea typeface="Helvetica" charset="0"/>
                <a:cs typeface="Helvetica" panose="020B0604020202020204" pitchFamily="34" charset="0"/>
              </a:rPr>
              <a:t>WBS 121.06.03</a:t>
            </a:r>
          </a:p>
          <a:p>
            <a:pPr marL="0" marR="0" algn="ctr">
              <a:spcBef>
                <a:spcPts val="300"/>
              </a:spcBef>
              <a:spcAft>
                <a:spcPts val="0"/>
              </a:spcAft>
            </a:pPr>
            <a:r>
              <a:rPr lang="en-US" sz="800" dirty="0" err="1">
                <a:solidFill>
                  <a:schemeClr val="tx2"/>
                </a:solidFill>
                <a:effectLst/>
                <a:latin typeface="Helvetica" panose="020B0604020202020204" pitchFamily="34" charset="0"/>
                <a:ea typeface="Helvetica" charset="0"/>
                <a:cs typeface="Helvetica" panose="020B0604020202020204" pitchFamily="34" charset="0"/>
              </a:rPr>
              <a:t>Cryoplant</a:t>
            </a:r>
            <a:r>
              <a:rPr lang="en-US" sz="800" dirty="0">
                <a:solidFill>
                  <a:schemeClr val="tx2"/>
                </a:solidFill>
                <a:effectLst/>
                <a:latin typeface="Helvetica" panose="020B0604020202020204" pitchFamily="34" charset="0"/>
                <a:ea typeface="Helvetica" charset="0"/>
                <a:cs typeface="Helvetica" panose="020B0604020202020204" pitchFamily="34" charset="0"/>
              </a:rPr>
              <a:t> Building</a:t>
            </a:r>
            <a:endParaRPr lang="en-US" sz="1000" dirty="0">
              <a:solidFill>
                <a:schemeClr val="tx2"/>
              </a:solidFill>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solidFill>
                  <a:schemeClr val="tx2"/>
                </a:solidFill>
                <a:latin typeface="Helvetica" panose="020B0604020202020204" pitchFamily="34" charset="0"/>
                <a:ea typeface="Helvetica" charset="0"/>
                <a:cs typeface="Helvetica" panose="020B0604020202020204" pitchFamily="34" charset="0"/>
              </a:rPr>
              <a:t>S. Dixon        (acting)</a:t>
            </a:r>
            <a:endParaRPr lang="en-US" sz="1000" dirty="0">
              <a:solidFill>
                <a:schemeClr val="tx2"/>
              </a:solidFill>
              <a:effectLst/>
              <a:latin typeface="Helvetica" panose="020B0604020202020204" pitchFamily="34" charset="0"/>
              <a:ea typeface="Helvetica" charset="0"/>
              <a:cs typeface="Helvetica" panose="020B0604020202020204" pitchFamily="34" charset="0"/>
            </a:endParaRPr>
          </a:p>
        </p:txBody>
      </p:sp>
      <p:cxnSp>
        <p:nvCxnSpPr>
          <p:cNvPr id="85" name="Line 1810">
            <a:extLst>
              <a:ext uri="{FF2B5EF4-FFF2-40B4-BE49-F238E27FC236}">
                <a16:creationId xmlns:a16="http://schemas.microsoft.com/office/drawing/2014/main" id="{01F60A84-4CFA-42AA-BF52-A427D5A5A6C2}"/>
              </a:ext>
            </a:extLst>
          </p:cNvPr>
          <p:cNvCxnSpPr>
            <a:cxnSpLocks noChangeShapeType="1"/>
          </p:cNvCxnSpPr>
          <p:nvPr/>
        </p:nvCxnSpPr>
        <p:spPr bwMode="auto">
          <a:xfrm>
            <a:off x="6016761" y="1779254"/>
            <a:ext cx="182881" cy="0"/>
          </a:xfrm>
          <a:prstGeom prst="line">
            <a:avLst/>
          </a:prstGeom>
          <a:noFill/>
          <a:ln w="9525">
            <a:solidFill>
              <a:srgbClr val="000000"/>
            </a:solidFill>
            <a:round/>
            <a:headEnd/>
            <a:tailEnd/>
          </a:ln>
        </p:spPr>
      </p:cxnSp>
      <p:cxnSp>
        <p:nvCxnSpPr>
          <p:cNvPr id="86" name="Straight Connector 85">
            <a:extLst>
              <a:ext uri="{FF2B5EF4-FFF2-40B4-BE49-F238E27FC236}">
                <a16:creationId xmlns:a16="http://schemas.microsoft.com/office/drawing/2014/main" id="{754D87FC-3407-4F1E-8821-B50B9E3C7B03}"/>
              </a:ext>
            </a:extLst>
          </p:cNvPr>
          <p:cNvCxnSpPr>
            <a:cxnSpLocks/>
          </p:cNvCxnSpPr>
          <p:nvPr/>
        </p:nvCxnSpPr>
        <p:spPr>
          <a:xfrm flipH="1">
            <a:off x="7468741" y="1793118"/>
            <a:ext cx="1789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979A8B3-972C-43B6-8F6F-5004F7E240DB}"/>
              </a:ext>
            </a:extLst>
          </p:cNvPr>
          <p:cNvCxnSpPr>
            <a:cxnSpLocks/>
          </p:cNvCxnSpPr>
          <p:nvPr/>
        </p:nvCxnSpPr>
        <p:spPr>
          <a:xfrm flipH="1">
            <a:off x="7480906" y="2331897"/>
            <a:ext cx="1789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7835AA3-E94A-46D0-9BB3-5E1300D3C957}"/>
              </a:ext>
            </a:extLst>
          </p:cNvPr>
          <p:cNvCxnSpPr>
            <a:cxnSpLocks/>
          </p:cNvCxnSpPr>
          <p:nvPr/>
        </p:nvCxnSpPr>
        <p:spPr>
          <a:xfrm flipH="1">
            <a:off x="7488719" y="2914068"/>
            <a:ext cx="1789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92B4B57-3AE2-4062-BEA5-21A9B81E33A4}"/>
              </a:ext>
            </a:extLst>
          </p:cNvPr>
          <p:cNvCxnSpPr>
            <a:cxnSpLocks/>
          </p:cNvCxnSpPr>
          <p:nvPr/>
        </p:nvCxnSpPr>
        <p:spPr>
          <a:xfrm flipH="1">
            <a:off x="7468741" y="3452699"/>
            <a:ext cx="1789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A88A6BB-5F0D-4DF4-BC0F-D4E90EC8FEBF}"/>
              </a:ext>
            </a:extLst>
          </p:cNvPr>
          <p:cNvCxnSpPr>
            <a:cxnSpLocks/>
          </p:cNvCxnSpPr>
          <p:nvPr/>
        </p:nvCxnSpPr>
        <p:spPr>
          <a:xfrm flipH="1">
            <a:off x="7484367" y="3970305"/>
            <a:ext cx="1789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Line 1810">
            <a:extLst>
              <a:ext uri="{FF2B5EF4-FFF2-40B4-BE49-F238E27FC236}">
                <a16:creationId xmlns:a16="http://schemas.microsoft.com/office/drawing/2014/main" id="{D13C0D6E-ED35-4496-8F39-07B617F671FD}"/>
              </a:ext>
            </a:extLst>
          </p:cNvPr>
          <p:cNvCxnSpPr>
            <a:cxnSpLocks noChangeShapeType="1"/>
          </p:cNvCxnSpPr>
          <p:nvPr/>
        </p:nvCxnSpPr>
        <p:spPr bwMode="auto">
          <a:xfrm>
            <a:off x="4608474" y="4540531"/>
            <a:ext cx="163930" cy="0"/>
          </a:xfrm>
          <a:prstGeom prst="line">
            <a:avLst/>
          </a:prstGeom>
          <a:noFill/>
          <a:ln w="9525">
            <a:solidFill>
              <a:srgbClr val="000000"/>
            </a:solidFill>
            <a:round/>
            <a:headEnd/>
            <a:tailEnd/>
          </a:ln>
        </p:spPr>
      </p:cxnSp>
      <p:sp>
        <p:nvSpPr>
          <p:cNvPr id="92" name="Text Box 1760">
            <a:extLst>
              <a:ext uri="{FF2B5EF4-FFF2-40B4-BE49-F238E27FC236}">
                <a16:creationId xmlns:a16="http://schemas.microsoft.com/office/drawing/2014/main" id="{906BFB2B-1F3A-4F3B-BDA9-6752ECBA5A87}"/>
              </a:ext>
            </a:extLst>
          </p:cNvPr>
          <p:cNvSpPr txBox="1">
            <a:spLocks noChangeArrowheads="1"/>
          </p:cNvSpPr>
          <p:nvPr/>
        </p:nvSpPr>
        <p:spPr bwMode="auto">
          <a:xfrm>
            <a:off x="3518321" y="2073455"/>
            <a:ext cx="889448" cy="469464"/>
          </a:xfrm>
          <a:prstGeom prst="rect">
            <a:avLst/>
          </a:prstGeom>
          <a:noFill/>
          <a:ln w="9525">
            <a:solidFill>
              <a:srgbClr val="000000"/>
            </a:solidFill>
            <a:miter lim="800000"/>
            <a:headEnd/>
            <a:tailEnd/>
          </a:ln>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WBS 121.03.02</a:t>
            </a:r>
          </a:p>
          <a:p>
            <a:pPr marL="0" marR="0" algn="ctr">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MPS</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effectLst/>
                <a:latin typeface="Helvetica" panose="020B0604020202020204" pitchFamily="34" charset="0"/>
                <a:ea typeface="Helvetica" charset="0"/>
                <a:cs typeface="Helvetica" panose="020B0604020202020204" pitchFamily="34" charset="0"/>
              </a:rPr>
              <a:t>A. Warner</a:t>
            </a:r>
            <a:endParaRPr lang="en-US" sz="1000" dirty="0">
              <a:effectLst/>
              <a:latin typeface="Helvetica" panose="020B0604020202020204" pitchFamily="34" charset="0"/>
              <a:ea typeface="Helvetica" charset="0"/>
              <a:cs typeface="Helvetica" panose="020B0604020202020204" pitchFamily="34" charset="0"/>
            </a:endParaRPr>
          </a:p>
        </p:txBody>
      </p:sp>
      <p:cxnSp>
        <p:nvCxnSpPr>
          <p:cNvPr id="93" name="Line 1810">
            <a:extLst>
              <a:ext uri="{FF2B5EF4-FFF2-40B4-BE49-F238E27FC236}">
                <a16:creationId xmlns:a16="http://schemas.microsoft.com/office/drawing/2014/main" id="{79E58433-68B6-4FA3-8016-89C3794559DE}"/>
              </a:ext>
            </a:extLst>
          </p:cNvPr>
          <p:cNvCxnSpPr>
            <a:cxnSpLocks noChangeShapeType="1"/>
          </p:cNvCxnSpPr>
          <p:nvPr/>
        </p:nvCxnSpPr>
        <p:spPr bwMode="auto">
          <a:xfrm>
            <a:off x="3323432" y="6115901"/>
            <a:ext cx="182881" cy="0"/>
          </a:xfrm>
          <a:prstGeom prst="line">
            <a:avLst/>
          </a:prstGeom>
          <a:noFill/>
          <a:ln w="9525">
            <a:solidFill>
              <a:srgbClr val="000000"/>
            </a:solidFill>
            <a:round/>
            <a:headEnd/>
            <a:tailEnd/>
          </a:ln>
        </p:spPr>
      </p:cxnSp>
    </p:spTree>
    <p:extLst>
      <p:ext uri="{BB962C8B-B14F-4D97-AF65-F5344CB8AC3E}">
        <p14:creationId xmlns:p14="http://schemas.microsoft.com/office/powerpoint/2010/main" val="43413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B7A1D4-ABFD-4454-8D12-CFCD33CEE9DB}"/>
              </a:ext>
            </a:extLst>
          </p:cNvPr>
          <p:cNvSpPr>
            <a:spLocks noGrp="1"/>
          </p:cNvSpPr>
          <p:nvPr>
            <p:ph type="title"/>
          </p:nvPr>
        </p:nvSpPr>
        <p:spPr/>
        <p:txBody>
          <a:bodyPr/>
          <a:lstStyle/>
          <a:p>
            <a:r>
              <a:rPr lang="en-US" dirty="0"/>
              <a:t>Scope/Deliverables (WBS 121.05.02,121.03.05) </a:t>
            </a:r>
          </a:p>
        </p:txBody>
      </p:sp>
      <p:sp>
        <p:nvSpPr>
          <p:cNvPr id="5" name="Footer Placeholder 4">
            <a:extLst>
              <a:ext uri="{FF2B5EF4-FFF2-40B4-BE49-F238E27FC236}">
                <a16:creationId xmlns:a16="http://schemas.microsoft.com/office/drawing/2014/main" id="{72F2D388-45D6-42BB-B1FF-AC6BDB99FEED}"/>
              </a:ext>
            </a:extLst>
          </p:cNvPr>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I. Kourbanis| Beam Transfer Line PDR review</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7" name="Content Placeholder 5">
            <a:extLst>
              <a:ext uri="{FF2B5EF4-FFF2-40B4-BE49-F238E27FC236}">
                <a16:creationId xmlns:a16="http://schemas.microsoft.com/office/drawing/2014/main" id="{11049CE1-429E-4FE6-AD28-4ED719F92787}"/>
              </a:ext>
            </a:extLst>
          </p:cNvPr>
          <p:cNvSpPr>
            <a:spLocks noGrp="1"/>
          </p:cNvSpPr>
          <p:nvPr>
            <p:ph idx="1"/>
          </p:nvPr>
        </p:nvSpPr>
        <p:spPr>
          <a:xfrm>
            <a:off x="222250" y="713417"/>
            <a:ext cx="8672513" cy="5613641"/>
          </a:xfrm>
        </p:spPr>
        <p:txBody>
          <a:bodyPr/>
          <a:lstStyle/>
          <a:p>
            <a:pPr marL="1828800" lvl="4" indent="0">
              <a:buNone/>
            </a:pPr>
            <a:endParaRPr lang="en-US" dirty="0"/>
          </a:p>
          <a:p>
            <a:pPr lvl="0"/>
            <a:r>
              <a:rPr lang="en-US" sz="2000" dirty="0"/>
              <a:t>WBS Dictionary Definition: </a:t>
            </a:r>
            <a:r>
              <a:rPr lang="en-US" sz="2000" dirty="0">
                <a:highlight>
                  <a:srgbClr val="FF0000"/>
                </a:highlight>
              </a:rPr>
              <a:t>121.05.02 Beam Transfer Line and Beam Absorber</a:t>
            </a:r>
          </a:p>
          <a:p>
            <a:pPr lvl="1"/>
            <a:r>
              <a:rPr lang="en-US" sz="1800" dirty="0">
                <a:highlight>
                  <a:srgbClr val="00FF00"/>
                </a:highlight>
              </a:rPr>
              <a:t>Define and maintain the Lattice of the Beam Transfer Line and the Beam Absorber Line. Specify the Beam Line components of both lines. </a:t>
            </a:r>
            <a:r>
              <a:rPr lang="en-US" sz="1800" dirty="0"/>
              <a:t>Design, procurement, fabrication, and testing of Beam Transfer Line collimators and beam dumps.    It includes a low power beam dump in line with the </a:t>
            </a:r>
            <a:r>
              <a:rPr lang="en-US" sz="1800" dirty="0" err="1"/>
              <a:t>Linac</a:t>
            </a:r>
            <a:r>
              <a:rPr lang="en-US" sz="1800" dirty="0"/>
              <a:t> and the main beam dump in the Beam Absorber line. It also includes the design, procurement and testing of a gamma-t jump system in MI. </a:t>
            </a:r>
          </a:p>
          <a:p>
            <a:r>
              <a:rPr lang="en-US" sz="2000" dirty="0"/>
              <a:t>WBS Dictionary Definition </a:t>
            </a:r>
            <a:r>
              <a:rPr lang="en-US" sz="2000" dirty="0">
                <a:highlight>
                  <a:srgbClr val="FF0000"/>
                </a:highlight>
              </a:rPr>
              <a:t>121.03.05 Magnets and Power Supplies</a:t>
            </a:r>
          </a:p>
          <a:p>
            <a:pPr lvl="1"/>
            <a:r>
              <a:rPr lang="en-US" sz="1800" dirty="0">
                <a:highlight>
                  <a:srgbClr val="00FF00"/>
                </a:highlight>
              </a:rPr>
              <a:t>Management, design, procurement, fabrication and testing of magnets and magnet power supplies.</a:t>
            </a:r>
            <a:r>
              <a:rPr lang="en-US" sz="1800" dirty="0"/>
              <a:t>  Includes quench protection monitors and power supplies (switchers) for HWR, SSR1, and SSR2 cryomodules, high voltage bias power supplies for cavity fundamental power couplers, power supplies for quads and correctors in the </a:t>
            </a:r>
            <a:r>
              <a:rPr lang="en-US" sz="1800" dirty="0" err="1"/>
              <a:t>linac</a:t>
            </a:r>
            <a:r>
              <a:rPr lang="en-US" sz="1800" dirty="0"/>
              <a:t>, </a:t>
            </a:r>
            <a:r>
              <a:rPr lang="en-US" sz="1800" dirty="0">
                <a:highlight>
                  <a:srgbClr val="00FF00"/>
                </a:highlight>
              </a:rPr>
              <a:t>and all types (dipoles, quads, correctors, special) of magnets and power supplies in the beam transfer line. </a:t>
            </a:r>
          </a:p>
          <a:p>
            <a:pPr marL="457200" lvl="1" indent="0">
              <a:buNone/>
            </a:pPr>
            <a:endParaRPr lang="en-US" dirty="0"/>
          </a:p>
          <a:p>
            <a:pPr marL="1828800" lvl="4" indent="0">
              <a:buNone/>
            </a:pPr>
            <a:endParaRPr lang="en-US" dirty="0"/>
          </a:p>
          <a:p>
            <a:pPr marL="1828800" lvl="4" indent="0">
              <a:buNone/>
            </a:pPr>
            <a:endParaRPr lang="en-US" dirty="0"/>
          </a:p>
          <a:p>
            <a:pPr marL="1828800" lvl="4" indent="0">
              <a:buNone/>
            </a:pPr>
            <a:endParaRPr lang="en-US" dirty="0"/>
          </a:p>
        </p:txBody>
      </p:sp>
      <p:sp>
        <p:nvSpPr>
          <p:cNvPr id="2" name="Slide Number Placeholder 1">
            <a:extLst>
              <a:ext uri="{FF2B5EF4-FFF2-40B4-BE49-F238E27FC236}">
                <a16:creationId xmlns:a16="http://schemas.microsoft.com/office/drawing/2014/main" id="{24842E32-FE92-46FF-B509-3253A51A9ED1}"/>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4" name="Date Placeholder 3">
            <a:extLst>
              <a:ext uri="{FF2B5EF4-FFF2-40B4-BE49-F238E27FC236}">
                <a16:creationId xmlns:a16="http://schemas.microsoft.com/office/drawing/2014/main" id="{91C084B8-4103-4E25-B314-232DB1807AFB}"/>
              </a:ext>
            </a:extLst>
          </p:cNvPr>
          <p:cNvSpPr>
            <a:spLocks noGrp="1"/>
          </p:cNvSpPr>
          <p:nvPr>
            <p:ph type="dt" sz="half" idx="2"/>
          </p:nvPr>
        </p:nvSpPr>
        <p:spPr>
          <a:xfrm>
            <a:off x="635477" y="6504213"/>
            <a:ext cx="895125" cy="102035"/>
          </a:xfrm>
        </p:spPr>
        <p:txBody>
          <a:bodyPr/>
          <a:lstStyle/>
          <a:p>
            <a:pPr>
              <a:defRPr/>
            </a:pPr>
            <a:r>
              <a:rPr lang="en-US"/>
              <a:t>12/12/2019</a:t>
            </a:r>
            <a:endParaRPr lang="en-US" dirty="0"/>
          </a:p>
        </p:txBody>
      </p:sp>
    </p:spTree>
    <p:extLst>
      <p:ext uri="{BB962C8B-B14F-4D97-AF65-F5344CB8AC3E}">
        <p14:creationId xmlns:p14="http://schemas.microsoft.com/office/powerpoint/2010/main" val="1861954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1D3B92-3AD0-45F7-9F13-47ED51635D5A}"/>
              </a:ext>
            </a:extLst>
          </p:cNvPr>
          <p:cNvSpPr>
            <a:spLocks noGrp="1"/>
          </p:cNvSpPr>
          <p:nvPr>
            <p:ph idx="1"/>
          </p:nvPr>
        </p:nvSpPr>
        <p:spPr/>
        <p:txBody>
          <a:bodyPr/>
          <a:lstStyle/>
          <a:p>
            <a:r>
              <a:rPr lang="en-US" dirty="0"/>
              <a:t>Transport the H- beam from the end of the PIP-II </a:t>
            </a:r>
            <a:r>
              <a:rPr lang="en-US" dirty="0" err="1"/>
              <a:t>Linac</a:t>
            </a:r>
            <a:r>
              <a:rPr lang="en-US" dirty="0"/>
              <a:t> to the Injection Point in the Booster.</a:t>
            </a:r>
          </a:p>
          <a:p>
            <a:endParaRPr lang="en-US" dirty="0"/>
          </a:p>
          <a:p>
            <a:r>
              <a:rPr lang="en-US" dirty="0"/>
              <a:t>Avoid Lorentz stripping of the H- beam.</a:t>
            </a:r>
          </a:p>
          <a:p>
            <a:endParaRPr lang="en-US" dirty="0"/>
          </a:p>
          <a:p>
            <a:r>
              <a:rPr lang="en-US" dirty="0"/>
              <a:t>Include a beam dump able to absorb the total power of the beam to Booster.</a:t>
            </a:r>
          </a:p>
          <a:p>
            <a:endParaRPr lang="en-US" dirty="0"/>
          </a:p>
          <a:p>
            <a:r>
              <a:rPr lang="en-US" dirty="0"/>
              <a:t>Allow for a transfer line from the PIP-II </a:t>
            </a:r>
            <a:r>
              <a:rPr lang="en-US" dirty="0" err="1"/>
              <a:t>linac</a:t>
            </a:r>
            <a:r>
              <a:rPr lang="en-US" dirty="0"/>
              <a:t> to the Mu2e target.</a:t>
            </a:r>
          </a:p>
        </p:txBody>
      </p:sp>
      <p:sp>
        <p:nvSpPr>
          <p:cNvPr id="3" name="Title 2">
            <a:extLst>
              <a:ext uri="{FF2B5EF4-FFF2-40B4-BE49-F238E27FC236}">
                <a16:creationId xmlns:a16="http://schemas.microsoft.com/office/drawing/2014/main" id="{C43F4E80-B561-459F-BDA5-62D8DC14DF44}"/>
              </a:ext>
            </a:extLst>
          </p:cNvPr>
          <p:cNvSpPr>
            <a:spLocks noGrp="1"/>
          </p:cNvSpPr>
          <p:nvPr>
            <p:ph type="title"/>
          </p:nvPr>
        </p:nvSpPr>
        <p:spPr/>
        <p:txBody>
          <a:bodyPr/>
          <a:lstStyle/>
          <a:p>
            <a:r>
              <a:rPr lang="en-US" dirty="0"/>
              <a:t>Beam Transfer Line Requirements</a:t>
            </a:r>
          </a:p>
        </p:txBody>
      </p:sp>
      <p:sp>
        <p:nvSpPr>
          <p:cNvPr id="4" name="Date Placeholder 3">
            <a:extLst>
              <a:ext uri="{FF2B5EF4-FFF2-40B4-BE49-F238E27FC236}">
                <a16:creationId xmlns:a16="http://schemas.microsoft.com/office/drawing/2014/main" id="{95AF50F0-6F0F-41B9-8830-23F57CCCA36F}"/>
              </a:ext>
            </a:extLst>
          </p:cNvPr>
          <p:cNvSpPr>
            <a:spLocks noGrp="1"/>
          </p:cNvSpPr>
          <p:nvPr>
            <p:ph type="dt" sz="half" idx="2"/>
          </p:nvPr>
        </p:nvSpPr>
        <p:spPr>
          <a:xfrm>
            <a:off x="736827" y="6504213"/>
            <a:ext cx="840182" cy="237285"/>
          </a:xfrm>
        </p:spPr>
        <p:txBody>
          <a:bodyPr/>
          <a:lstStyle/>
          <a:p>
            <a:pPr>
              <a:defRPr/>
            </a:pPr>
            <a:r>
              <a:rPr lang="en-US" dirty="0"/>
              <a:t>12/12/2019</a:t>
            </a:r>
          </a:p>
        </p:txBody>
      </p:sp>
      <p:sp>
        <p:nvSpPr>
          <p:cNvPr id="5" name="Footer Placeholder 4">
            <a:extLst>
              <a:ext uri="{FF2B5EF4-FFF2-40B4-BE49-F238E27FC236}">
                <a16:creationId xmlns:a16="http://schemas.microsoft.com/office/drawing/2014/main" id="{AAEDA5F2-4E71-4073-8976-92BE21409ED6}"/>
              </a:ext>
            </a:extLst>
          </p:cNvPr>
          <p:cNvSpPr>
            <a:spLocks noGrp="1"/>
          </p:cNvSpPr>
          <p:nvPr>
            <p:ph type="ftr" sz="quarter" idx="3"/>
          </p:nvPr>
        </p:nvSpPr>
        <p:spPr>
          <a:xfrm>
            <a:off x="1762539" y="6504213"/>
            <a:ext cx="6030182" cy="242873"/>
          </a:xfrm>
        </p:spPr>
        <p:txBody>
          <a:bodyPr/>
          <a:lstStyle/>
          <a:p>
            <a:pPr>
              <a:defRPr/>
            </a:pPr>
            <a:r>
              <a:rPr lang="en-US" dirty="0"/>
              <a:t>I. Kourbanis| Beam Transfer Line PDR review</a:t>
            </a:r>
            <a:endParaRPr lang="en-US" b="1" dirty="0"/>
          </a:p>
        </p:txBody>
      </p:sp>
      <p:sp>
        <p:nvSpPr>
          <p:cNvPr id="6" name="Slide Number Placeholder 5">
            <a:extLst>
              <a:ext uri="{FF2B5EF4-FFF2-40B4-BE49-F238E27FC236}">
                <a16:creationId xmlns:a16="http://schemas.microsoft.com/office/drawing/2014/main" id="{3C3C2DD3-07A3-431D-BB9F-981A9A4D6656}"/>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1830842746"/>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Read-Only]" id="{B81737F8-D419-4D0C-9352-DF10F5D39923}" vid="{3CF56E4B-1339-4923-B68D-C89D45FFEC34}"/>
    </a:ext>
  </a:ext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Read-Only]" id="{B81737F8-D419-4D0C-9352-DF10F5D39923}" vid="{3CF56E4B-1339-4923-B68D-C89D45FFEC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2200099A496542A068C53B692DC9D7" ma:contentTypeVersion="14" ma:contentTypeDescription="Create a new document." ma:contentTypeScope="" ma:versionID="d306a6e6dca3486f53acdb166d07c12c">
  <xsd:schema xmlns:xsd="http://www.w3.org/2001/XMLSchema" xmlns:xs="http://www.w3.org/2001/XMLSchema" xmlns:p="http://schemas.microsoft.com/office/2006/metadata/properties" xmlns:ns1="http://schemas.microsoft.com/sharepoint/v3" xmlns:ns3="131081b7-e303-4fd2-9e2d-9884005f07b7" xmlns:ns4="47ded30a-80fb-4bbe-93ba-f3afa5660e01" targetNamespace="http://schemas.microsoft.com/office/2006/metadata/properties" ma:root="true" ma:fieldsID="15e55b4f836014cb0e59f23a3dcd3b3d" ns1:_="" ns3:_="" ns4:_="">
    <xsd:import namespace="http://schemas.microsoft.com/sharepoint/v3"/>
    <xsd:import namespace="131081b7-e303-4fd2-9e2d-9884005f07b7"/>
    <xsd:import namespace="47ded30a-80fb-4bbe-93ba-f3afa5660e0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DateTaken" minOccurs="0"/>
                <xsd:element ref="ns4:MediaServiceAutoTags" minOccurs="0"/>
                <xsd:element ref="ns4:MediaServiceOCR" minOccurs="0"/>
                <xsd:element ref="ns1:_ip_UnifiedCompliancePolicyProperties" minOccurs="0"/>
                <xsd:element ref="ns1:_ip_UnifiedCompliancePolicyUIAc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1081b7-e303-4fd2-9e2d-9884005f07b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ded30a-80fb-4bbe-93ba-f3afa5660e0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D61451-C605-4C97-B352-1DA25335207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131081b7-e303-4fd2-9e2d-9884005f07b7"/>
    <ds:schemaRef ds:uri="http://schemas.microsoft.com/sharepoint/v3"/>
    <ds:schemaRef ds:uri="47ded30a-80fb-4bbe-93ba-f3afa5660e01"/>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A2FEB90-19DA-4A90-AF89-E239B9378188}">
  <ds:schemaRefs>
    <ds:schemaRef ds:uri="http://schemas.microsoft.com/sharepoint/v3/contenttype/forms"/>
  </ds:schemaRefs>
</ds:datastoreItem>
</file>

<file path=customXml/itemProps3.xml><?xml version="1.0" encoding="utf-8"?>
<ds:datastoreItem xmlns:ds="http://schemas.openxmlformats.org/officeDocument/2006/customXml" ds:itemID="{92598EDF-B5EA-40B3-B6C2-6529C37B30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31081b7-e303-4fd2-9e2d-9884005f07b7"/>
    <ds:schemaRef ds:uri="47ded30a-80fb-4bbe-93ba-f3afa5660e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38350</TotalTime>
  <Words>1239</Words>
  <Application>Microsoft Office PowerPoint</Application>
  <PresentationFormat>On-screen Show (4:3)</PresentationFormat>
  <Paragraphs>357</Paragraphs>
  <Slides>12</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Helvetica</vt:lpstr>
      <vt:lpstr>Fermilab_PPT_090815</vt:lpstr>
      <vt:lpstr>1_Fermilab_PPT_090815</vt:lpstr>
      <vt:lpstr>PowerPoint Presentation</vt:lpstr>
      <vt:lpstr>Outline</vt:lpstr>
      <vt:lpstr>Global Requirement Document (GRD, #ED0001222) Defines Performance Expectations and Scope</vt:lpstr>
      <vt:lpstr>PIP-II Scope Driven by GRD Requirements</vt:lpstr>
      <vt:lpstr>Objective KPPs  Define Project Commissioning Goals</vt:lpstr>
      <vt:lpstr>PIP-II Project Management and Level 2 Systems/Managers</vt:lpstr>
      <vt:lpstr>L3 Systems and Managers</vt:lpstr>
      <vt:lpstr>Scope/Deliverables (WBS 121.05.02,121.03.05) </vt:lpstr>
      <vt:lpstr>Beam Transfer Line Requirements</vt:lpstr>
      <vt:lpstr>Review Charge Questions</vt:lpstr>
      <vt:lpstr>Review Agenda</vt:lpstr>
      <vt:lpstr>END</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Ioanis Kourbanis x4423 09037N</cp:lastModifiedBy>
  <cp:revision>370</cp:revision>
  <cp:lastPrinted>2014-01-20T19:40:21Z</cp:lastPrinted>
  <dcterms:created xsi:type="dcterms:W3CDTF">2014-01-03T20:18:13Z</dcterms:created>
  <dcterms:modified xsi:type="dcterms:W3CDTF">2019-12-12T05:23:26Z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0x010100E92200099A496542A068C53B692DC9D7</vt:lpwstr>
  </property>
</Properties>
</file>