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2" r:id="rId6"/>
    <p:sldId id="263" r:id="rId7"/>
    <p:sldId id="265" r:id="rId8"/>
    <p:sldId id="264" r:id="rId9"/>
    <p:sldId id="267" r:id="rId10"/>
    <p:sldId id="266" r:id="rId11"/>
    <p:sldId id="271" r:id="rId12"/>
    <p:sldId id="270" r:id="rId13"/>
    <p:sldId id="269" r:id="rId14"/>
    <p:sldId id="268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42" d="100"/>
          <a:sy n="142" d="100"/>
        </p:scale>
        <p:origin x="87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A313-7548-4A41-8AD8-BE3E9351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43D04-7892-4E3F-91C8-02F97D057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244A7-49AF-42B9-8113-62DFCA25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ED524-05A7-479B-BE6A-AF3A715D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687F-A279-4628-B322-D7D6093D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6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278F-036E-4CD1-8E6A-33E3C22B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910A4-196A-44AE-AE1C-FF3FDE191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6E17C-3F7C-4150-BFA4-A445467D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B5589-D10F-4C7C-95AD-120B562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3D337-929E-44A7-BC9A-FF1C99FE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F03CD-F3EE-4740-8222-9D76BC769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8ECAF-10C1-47F8-B26C-CCC9910FF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D2D1-F330-43B1-901F-2936070B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98A55-3532-4B65-A51E-8986E1BB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5EFFE-C408-4C4A-A16C-485532EB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0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2CBF-89A6-44E1-B35C-94F0B63F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BEEA-1202-47D9-9855-87AB8857D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09E8F-8E1F-46BD-8507-CC6854C3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72E81-3101-4494-B8EC-6DEBD94F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B19B4-1A2F-42EF-B81A-988A75D8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AA58-9040-4C6E-8F57-60B51864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2AB0B-97FE-47E8-B06B-277E905FD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BDE35-E66D-4E70-AA21-F7BF9D3A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F26B5-342C-4906-8933-7AB83B3F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CECD4-ADDF-4604-B13A-C569729B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B7E3-7886-4C37-A8C7-0870F5FD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E7DD7-FDE3-4286-8D53-1C4E6635E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E98D2-C9FE-44C0-92D7-3E6378430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23E1C-F865-4D9E-9DE0-1BE3A8F3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95C32-F9E1-41DF-9C1D-42D97FFA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3B97E-C24A-4EFA-92B6-8A55FBFC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E0AA-5D8A-4B24-B8DF-50584935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3F501-720E-46AF-BC9C-37D6EE64F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E89DC-A8F1-4523-9060-CB41DCAE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B8197-9721-4574-AB1E-F7B864A89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61E7A-00E3-431B-93C3-A6B3BC4A7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A89B7-EE5B-4317-963B-A1144E0D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4540D-0151-4C92-903A-C2E0549F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D12D0-1AD6-47E3-8AB7-65D8E75C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FB03-DD7E-4A57-B5DE-423FDFCF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D1A15-E523-4D00-AC25-B9A546AB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F1B67-8FB8-48F3-B7D3-ED7C0A2D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670AA-DCE4-4540-8919-4CC54658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13E07-E157-4B94-A708-58EF9F23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807BD-3F68-45D9-A499-3DE60357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B3631-AB7C-415C-905B-A348C1CC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0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8748-289A-4E9E-B405-E257F19F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2C68-0D2F-4794-86CB-5D3F2F60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B0459-2706-4C57-B2E9-D57A4CBD1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3C99D-FC85-410B-9168-2D9B2436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F5737-F512-478D-BC5A-91DA6245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8B4E4-333E-4B12-9BD1-B892B085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2858-009D-409C-83E1-8F62DF2C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3FF-4D6C-49D1-9339-E98717C3F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FE737-6DAC-457F-9CC3-F4C215F73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04006-E033-4F03-8114-528D70D4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00178-EE75-4CAB-A172-DA5006DC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EC32-7486-4A59-8E4C-661BA951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23DB7-838D-4DBE-94C2-8B46F9F1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51C56-53B6-4477-9136-251CA949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C529-C6C0-44DC-BF3D-08D036450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8D150-0F71-4766-879B-B1C6D3AA5D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6A2F-9FF6-4178-83C9-A4E9A4854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8B33-6D92-48D1-9487-A56D2C6B6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F8C1-C571-45C4-A4A0-0B380812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2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C7B4C-275C-471B-A63D-A37F3328B62C}"/>
              </a:ext>
            </a:extLst>
          </p:cNvPr>
          <p:cNvSpPr txBox="1"/>
          <p:nvPr/>
        </p:nvSpPr>
        <p:spPr>
          <a:xfrm>
            <a:off x="5244645" y="1928916"/>
            <a:ext cx="1854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RF Gun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AA5F0-6A38-485B-A095-D6B7BBFEC30A}"/>
              </a:ext>
            </a:extLst>
          </p:cNvPr>
          <p:cNvSpPr txBox="1"/>
          <p:nvPr/>
        </p:nvSpPr>
        <p:spPr>
          <a:xfrm>
            <a:off x="5115186" y="3136612"/>
            <a:ext cx="1961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S. Kazakov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BC659-8942-47A2-B042-7AA28EAC01DC}"/>
              </a:ext>
            </a:extLst>
          </p:cNvPr>
          <p:cNvSpPr txBox="1"/>
          <p:nvPr/>
        </p:nvSpPr>
        <p:spPr>
          <a:xfrm>
            <a:off x="5324794" y="4545302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11/25/2019</a:t>
            </a:r>
          </a:p>
        </p:txBody>
      </p:sp>
    </p:spTree>
    <p:extLst>
      <p:ext uri="{BB962C8B-B14F-4D97-AF65-F5344CB8AC3E}">
        <p14:creationId xmlns:p14="http://schemas.microsoft.com/office/powerpoint/2010/main" val="274422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16443-41E3-41EA-BB19-2C9578D5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2" y="109104"/>
            <a:ext cx="4282900" cy="3987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7BE1A0-17C8-4134-8F30-42A3925A5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26" y="176724"/>
            <a:ext cx="5082860" cy="3919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60EFE-0AA5-4826-8137-9690B8450368}"/>
              </a:ext>
            </a:extLst>
          </p:cNvPr>
          <p:cNvSpPr txBox="1"/>
          <p:nvPr/>
        </p:nvSpPr>
        <p:spPr>
          <a:xfrm>
            <a:off x="920299" y="4271133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</a:t>
            </a:r>
            <a:r>
              <a:rPr lang="en-US" dirty="0"/>
              <a:t> = 46.9.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F40CB-342F-4B7A-BA41-76007A72A305}"/>
              </a:ext>
            </a:extLst>
          </p:cNvPr>
          <p:cNvSpPr txBox="1"/>
          <p:nvPr/>
        </p:nvSpPr>
        <p:spPr>
          <a:xfrm>
            <a:off x="6624975" y="427113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Qb</a:t>
            </a:r>
            <a:r>
              <a:rPr lang="en-US" dirty="0"/>
              <a:t> = 47.8.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223AE-C877-45ED-AD63-D683B53FEA04}"/>
              </a:ext>
            </a:extLst>
          </p:cNvPr>
          <p:cNvSpPr txBox="1"/>
          <p:nvPr/>
        </p:nvSpPr>
        <p:spPr>
          <a:xfrm>
            <a:off x="920299" y="4640465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Qav</a:t>
            </a:r>
            <a:r>
              <a:rPr lang="en-US" dirty="0"/>
              <a:t> = 47.4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F2ADE-1202-4564-90B7-5C01681080D9}"/>
              </a:ext>
            </a:extLst>
          </p:cNvPr>
          <p:cNvSpPr txBox="1"/>
          <p:nvPr/>
        </p:nvSpPr>
        <p:spPr>
          <a:xfrm>
            <a:off x="773837" y="5244278"/>
            <a:ext cx="5322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G = (</a:t>
            </a:r>
            <a:r>
              <a:rPr lang="en-US" dirty="0" err="1"/>
              <a:t>Qav</a:t>
            </a:r>
            <a:r>
              <a:rPr lang="en-US" dirty="0"/>
              <a:t> – </a:t>
            </a:r>
            <a:r>
              <a:rPr lang="en-US" dirty="0" err="1"/>
              <a:t>Q_total</a:t>
            </a:r>
            <a:r>
              <a:rPr lang="en-US" dirty="0"/>
              <a:t>)/(</a:t>
            </a:r>
            <a:r>
              <a:rPr lang="en-US" dirty="0" err="1"/>
              <a:t>Qav</a:t>
            </a:r>
            <a:r>
              <a:rPr lang="en-US" dirty="0"/>
              <a:t> + </a:t>
            </a:r>
            <a:r>
              <a:rPr lang="en-US" dirty="0" err="1"/>
              <a:t>Q_total</a:t>
            </a:r>
            <a:r>
              <a:rPr lang="en-US" dirty="0"/>
              <a:t>) = 0.801</a:t>
            </a:r>
          </a:p>
          <a:p>
            <a:r>
              <a:rPr lang="en-US" dirty="0"/>
              <a:t>Power reflection = 0.642</a:t>
            </a:r>
          </a:p>
          <a:p>
            <a:r>
              <a:rPr lang="en-US" dirty="0"/>
              <a:t>Total power from source Ps =  13.3W / 0.26 = 37.2W    </a:t>
            </a:r>
          </a:p>
        </p:txBody>
      </p:sp>
    </p:spTree>
    <p:extLst>
      <p:ext uri="{BB962C8B-B14F-4D97-AF65-F5344CB8AC3E}">
        <p14:creationId xmlns:p14="http://schemas.microsoft.com/office/powerpoint/2010/main" val="132922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0C566-3606-408B-A438-1EFA2A48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690" y="477848"/>
            <a:ext cx="8106510" cy="3483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7AF9BC-8C89-4314-AB94-69B016AC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780" y="3229421"/>
            <a:ext cx="7620556" cy="3356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F1EAEF-6C0F-4A2A-99B0-A1A38288D0F2}"/>
              </a:ext>
            </a:extLst>
          </p:cNvPr>
          <p:cNvSpPr/>
          <p:nvPr/>
        </p:nvSpPr>
        <p:spPr>
          <a:xfrm>
            <a:off x="678427" y="832314"/>
            <a:ext cx="427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C:\CST_projects\ERDC\RF_gun\Coax_trans\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BB5E30-883B-437C-97CB-983B22BF3749}"/>
              </a:ext>
            </a:extLst>
          </p:cNvPr>
          <p:cNvSpPr/>
          <p:nvPr/>
        </p:nvSpPr>
        <p:spPr>
          <a:xfrm>
            <a:off x="678427" y="1218083"/>
            <a:ext cx="393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Coax_2_with_gun_no_potrt_2_Q_cal_2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84BB6-6881-49D0-B7BD-E70E2B67E228}"/>
              </a:ext>
            </a:extLst>
          </p:cNvPr>
          <p:cNvSpPr txBox="1"/>
          <p:nvPr/>
        </p:nvSpPr>
        <p:spPr>
          <a:xfrm>
            <a:off x="678427" y="47784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</p:spTree>
    <p:extLst>
      <p:ext uri="{BB962C8B-B14F-4D97-AF65-F5344CB8AC3E}">
        <p14:creationId xmlns:p14="http://schemas.microsoft.com/office/powerpoint/2010/main" val="201703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F4730-1D5E-4A01-A745-AC81F523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96" y="182879"/>
            <a:ext cx="3950540" cy="3979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DD81A-CA44-433A-8FAD-214F1967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728" y="182879"/>
            <a:ext cx="4318115" cy="4079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0609A-B25F-4B19-AC1C-24DB1E1EBF4B}"/>
              </a:ext>
            </a:extLst>
          </p:cNvPr>
          <p:cNvSpPr txBox="1"/>
          <p:nvPr/>
        </p:nvSpPr>
        <p:spPr>
          <a:xfrm>
            <a:off x="920299" y="42711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</a:t>
            </a:r>
            <a:r>
              <a:rPr lang="en-US" dirty="0"/>
              <a:t> = 160.4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8439A-9475-43DF-A1DC-F317AB943CC4}"/>
              </a:ext>
            </a:extLst>
          </p:cNvPr>
          <p:cNvSpPr txBox="1"/>
          <p:nvPr/>
        </p:nvSpPr>
        <p:spPr>
          <a:xfrm>
            <a:off x="920299" y="4640465"/>
            <a:ext cx="11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Qav</a:t>
            </a:r>
            <a:r>
              <a:rPr lang="en-US" dirty="0"/>
              <a:t> = 161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D677A-BB1A-4B01-BD4E-0BDAE4511E7B}"/>
              </a:ext>
            </a:extLst>
          </p:cNvPr>
          <p:cNvSpPr txBox="1"/>
          <p:nvPr/>
        </p:nvSpPr>
        <p:spPr>
          <a:xfrm>
            <a:off x="773837" y="5244278"/>
            <a:ext cx="5561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G = (</a:t>
            </a:r>
            <a:r>
              <a:rPr lang="en-US" dirty="0" err="1"/>
              <a:t>Qav</a:t>
            </a:r>
            <a:r>
              <a:rPr lang="en-US" dirty="0"/>
              <a:t> – </a:t>
            </a:r>
            <a:r>
              <a:rPr lang="en-US" dirty="0" err="1"/>
              <a:t>Q_total</a:t>
            </a:r>
            <a:r>
              <a:rPr lang="en-US" dirty="0"/>
              <a:t>)/(</a:t>
            </a:r>
            <a:r>
              <a:rPr lang="en-US" dirty="0" err="1"/>
              <a:t>Qav</a:t>
            </a:r>
            <a:r>
              <a:rPr lang="en-US" dirty="0"/>
              <a:t> + </a:t>
            </a:r>
            <a:r>
              <a:rPr lang="en-US" dirty="0" err="1"/>
              <a:t>Q_total</a:t>
            </a:r>
            <a:r>
              <a:rPr lang="en-US" dirty="0"/>
              <a:t>) = 0.455</a:t>
            </a:r>
          </a:p>
          <a:p>
            <a:r>
              <a:rPr lang="en-US" dirty="0"/>
              <a:t>Power reflection = 0.207</a:t>
            </a:r>
          </a:p>
          <a:p>
            <a:r>
              <a:rPr lang="en-US" dirty="0"/>
              <a:t>Total power from source Ps =  13.3W / 0.793 = 16.8W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38583-6DA1-4EB5-A1C1-978A2E5F62DB}"/>
              </a:ext>
            </a:extLst>
          </p:cNvPr>
          <p:cNvSpPr txBox="1"/>
          <p:nvPr/>
        </p:nvSpPr>
        <p:spPr>
          <a:xfrm>
            <a:off x="6695768" y="4455799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Qb</a:t>
            </a:r>
            <a:r>
              <a:rPr lang="en-US" dirty="0"/>
              <a:t> = 161.5</a:t>
            </a:r>
          </a:p>
        </p:txBody>
      </p:sp>
    </p:spTree>
    <p:extLst>
      <p:ext uri="{BB962C8B-B14F-4D97-AF65-F5344CB8AC3E}">
        <p14:creationId xmlns:p14="http://schemas.microsoft.com/office/powerpoint/2010/main" val="27214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C1E41-BC2F-4F3B-8E8C-379BA25E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221" y="2719279"/>
            <a:ext cx="7427038" cy="3730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F8AF2A-F840-4547-9523-D026CDF2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0" y="531953"/>
            <a:ext cx="7185986" cy="3656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DF6E55-B2E5-41FE-950B-F7B01CAAECE9}"/>
              </a:ext>
            </a:extLst>
          </p:cNvPr>
          <p:cNvSpPr/>
          <p:nvPr/>
        </p:nvSpPr>
        <p:spPr>
          <a:xfrm>
            <a:off x="259573" y="517087"/>
            <a:ext cx="427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C:\CST_projects\ERDC\RF_gun\Coax_trans\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876A4-1791-4E57-8280-FB13B91C4157}"/>
              </a:ext>
            </a:extLst>
          </p:cNvPr>
          <p:cNvSpPr/>
          <p:nvPr/>
        </p:nvSpPr>
        <p:spPr>
          <a:xfrm>
            <a:off x="259573" y="902856"/>
            <a:ext cx="393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Coax_2_with_gun_no_potrt_2_Q_cal_3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1A9C6-B06B-499D-94F3-EC17777B360F}"/>
              </a:ext>
            </a:extLst>
          </p:cNvPr>
          <p:cNvSpPr txBox="1"/>
          <p:nvPr/>
        </p:nvSpPr>
        <p:spPr>
          <a:xfrm>
            <a:off x="259573" y="16262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4E960-001F-4919-ADE8-9FEA6684206C}"/>
              </a:ext>
            </a:extLst>
          </p:cNvPr>
          <p:cNvSpPr txBox="1"/>
          <p:nvPr/>
        </p:nvSpPr>
        <p:spPr>
          <a:xfrm>
            <a:off x="8294914" y="347287"/>
            <a:ext cx="340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Recommended geometry</a:t>
            </a:r>
          </a:p>
        </p:txBody>
      </p:sp>
    </p:spTree>
    <p:extLst>
      <p:ext uri="{BB962C8B-B14F-4D97-AF65-F5344CB8AC3E}">
        <p14:creationId xmlns:p14="http://schemas.microsoft.com/office/powerpoint/2010/main" val="178316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976AE-3290-4363-97F7-5ECE9E07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52" y="123887"/>
            <a:ext cx="3828608" cy="3929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C634AC-E0BA-474E-AD17-07214C0B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93" y="123887"/>
            <a:ext cx="4689987" cy="3929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872FD-CA4A-4D92-89EA-5D2D6216E183}"/>
              </a:ext>
            </a:extLst>
          </p:cNvPr>
          <p:cNvSpPr txBox="1"/>
          <p:nvPr/>
        </p:nvSpPr>
        <p:spPr>
          <a:xfrm>
            <a:off x="970472" y="406077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</a:t>
            </a:r>
            <a:r>
              <a:rPr lang="en-US" dirty="0"/>
              <a:t> = 46.2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115-3209-4814-A1C9-F509D46CF7D4}"/>
              </a:ext>
            </a:extLst>
          </p:cNvPr>
          <p:cNvSpPr txBox="1"/>
          <p:nvPr/>
        </p:nvSpPr>
        <p:spPr>
          <a:xfrm>
            <a:off x="7189053" y="409497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Qb</a:t>
            </a:r>
            <a:r>
              <a:rPr lang="en-US" dirty="0"/>
              <a:t> = 47.1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76C34-6455-4729-81BC-8FC31E29AD17}"/>
              </a:ext>
            </a:extLst>
          </p:cNvPr>
          <p:cNvSpPr txBox="1"/>
          <p:nvPr/>
        </p:nvSpPr>
        <p:spPr>
          <a:xfrm>
            <a:off x="920299" y="4640465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Qav</a:t>
            </a:r>
            <a:r>
              <a:rPr lang="en-US" dirty="0"/>
              <a:t> = 46.7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5FE8A-2E64-4A52-AD07-9CCE86778710}"/>
              </a:ext>
            </a:extLst>
          </p:cNvPr>
          <p:cNvSpPr txBox="1"/>
          <p:nvPr/>
        </p:nvSpPr>
        <p:spPr>
          <a:xfrm>
            <a:off x="773837" y="5244278"/>
            <a:ext cx="5322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G = (</a:t>
            </a:r>
            <a:r>
              <a:rPr lang="en-US" dirty="0" err="1"/>
              <a:t>Qav</a:t>
            </a:r>
            <a:r>
              <a:rPr lang="en-US" dirty="0"/>
              <a:t> – </a:t>
            </a:r>
            <a:r>
              <a:rPr lang="en-US" dirty="0" err="1"/>
              <a:t>Q_total</a:t>
            </a:r>
            <a:r>
              <a:rPr lang="en-US" dirty="0"/>
              <a:t>)/(</a:t>
            </a:r>
            <a:r>
              <a:rPr lang="en-US" dirty="0" err="1"/>
              <a:t>Qav</a:t>
            </a:r>
            <a:r>
              <a:rPr lang="en-US" dirty="0"/>
              <a:t> + </a:t>
            </a:r>
            <a:r>
              <a:rPr lang="en-US" dirty="0" err="1"/>
              <a:t>Q_total</a:t>
            </a:r>
            <a:r>
              <a:rPr lang="en-US" dirty="0"/>
              <a:t>) = 0.8</a:t>
            </a:r>
          </a:p>
          <a:p>
            <a:r>
              <a:rPr lang="en-US" dirty="0"/>
              <a:t>Power reflection = 0.64</a:t>
            </a:r>
          </a:p>
          <a:p>
            <a:r>
              <a:rPr lang="en-US" dirty="0"/>
              <a:t>Total power from source Ps =  13.3W / 0.36 = </a:t>
            </a:r>
            <a:r>
              <a:rPr lang="en-US" b="1" dirty="0"/>
              <a:t>37.0W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AE65-C048-4157-8D6E-C1F42C59B8C6}"/>
              </a:ext>
            </a:extLst>
          </p:cNvPr>
          <p:cNvSpPr/>
          <p:nvPr/>
        </p:nvSpPr>
        <p:spPr>
          <a:xfrm>
            <a:off x="7311250" y="5520679"/>
            <a:ext cx="3406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Recommended geometry</a:t>
            </a:r>
          </a:p>
        </p:txBody>
      </p:sp>
    </p:spTree>
    <p:extLst>
      <p:ext uri="{BB962C8B-B14F-4D97-AF65-F5344CB8AC3E}">
        <p14:creationId xmlns:p14="http://schemas.microsoft.com/office/powerpoint/2010/main" val="265836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C39209-7842-4DD8-88BA-331A5735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161" y="3886898"/>
            <a:ext cx="4259564" cy="2884908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01CC084-E8DE-4344-B64B-1D1775F4F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19199"/>
              </p:ext>
            </p:extLst>
          </p:nvPr>
        </p:nvGraphicFramePr>
        <p:xfrm>
          <a:off x="135839" y="1451036"/>
          <a:ext cx="5520494" cy="243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orelDRAW" r:id="rId4" imgW="7375649" imgH="3253876" progId="CorelDraw.Graphic.21">
                  <p:embed/>
                </p:oleObj>
              </mc:Choice>
              <mc:Fallback>
                <p:oleObj name="CorelDRAW" r:id="rId4" imgW="7375649" imgH="3253876" progId="CorelDraw.Graphic.2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01CC084-E8DE-4344-B64B-1D1775F4FC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839" y="1451036"/>
                        <a:ext cx="5520494" cy="243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54B0E3-FE46-4B2C-BBC6-0152FE748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755915"/>
              </p:ext>
            </p:extLst>
          </p:nvPr>
        </p:nvGraphicFramePr>
        <p:xfrm>
          <a:off x="397765" y="3951702"/>
          <a:ext cx="3734848" cy="290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SPW 14.0 Graph" r:id="rId6" imgW="5581000" imgH="4343504" progId="SigmaPlotGraphicObject.13">
                  <p:embed/>
                </p:oleObj>
              </mc:Choice>
              <mc:Fallback>
                <p:oleObj name="SPW 14.0 Graph" r:id="rId6" imgW="5581000" imgH="4343504" progId="SigmaPlotGraphicObject.1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54B0E3-FE46-4B2C-BBC6-0152FE748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7765" y="3951702"/>
                        <a:ext cx="3734848" cy="290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61BC00-9E69-4305-A842-C6FAC603E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77505"/>
              </p:ext>
            </p:extLst>
          </p:nvPr>
        </p:nvGraphicFramePr>
        <p:xfrm>
          <a:off x="6594483" y="932126"/>
          <a:ext cx="3751888" cy="2954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SPW 14.0 Graph" r:id="rId8" imgW="5582438" imgH="4395272" progId="SigmaPlotGraphicObject.13">
                  <p:embed/>
                </p:oleObj>
              </mc:Choice>
              <mc:Fallback>
                <p:oleObj name="SPW 14.0 Graph" r:id="rId8" imgW="5582438" imgH="4395272" progId="SigmaPlotGraphicObject.1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61BC00-9E69-4305-A842-C6FAC603E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94483" y="932126"/>
                        <a:ext cx="3751888" cy="2954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780B5C-4862-4C2B-A019-971399BAC1C7}"/>
              </a:ext>
            </a:extLst>
          </p:cNvPr>
          <p:cNvSpPr txBox="1"/>
          <p:nvPr/>
        </p:nvSpPr>
        <p:spPr>
          <a:xfrm>
            <a:off x="6032665" y="86194"/>
            <a:ext cx="157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Capacitive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13838E-5040-420F-A0E0-EB71D54F2CA5}"/>
              </a:ext>
            </a:extLst>
          </p:cNvPr>
          <p:cNvSpPr/>
          <p:nvPr/>
        </p:nvSpPr>
        <p:spPr>
          <a:xfrm>
            <a:off x="487610" y="812264"/>
            <a:ext cx="3438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Cap_1_kapton_gap_rnd_3d_acc_2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24AEC-8DEB-4DE6-8557-9DDB82146A73}"/>
              </a:ext>
            </a:extLst>
          </p:cNvPr>
          <p:cNvSpPr/>
          <p:nvPr/>
        </p:nvSpPr>
        <p:spPr>
          <a:xfrm>
            <a:off x="487610" y="542824"/>
            <a:ext cx="4195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C:\CST_projects\ERDC\RF_gun\Capacitive\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82984-7EF1-4FBE-9B0E-422E3EEA9949}"/>
              </a:ext>
            </a:extLst>
          </p:cNvPr>
          <p:cNvSpPr txBox="1"/>
          <p:nvPr/>
        </p:nvSpPr>
        <p:spPr>
          <a:xfrm>
            <a:off x="491288" y="27338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</p:spTree>
    <p:extLst>
      <p:ext uri="{BB962C8B-B14F-4D97-AF65-F5344CB8AC3E}">
        <p14:creationId xmlns:p14="http://schemas.microsoft.com/office/powerpoint/2010/main" val="109236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3C5F8-D399-48C1-ACFE-9486A64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5" y="1852317"/>
            <a:ext cx="11382499" cy="16830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671E373-153A-4209-BB4D-8E7C9B832F62}"/>
              </a:ext>
            </a:extLst>
          </p:cNvPr>
          <p:cNvSpPr/>
          <p:nvPr/>
        </p:nvSpPr>
        <p:spPr>
          <a:xfrm>
            <a:off x="312061" y="1154406"/>
            <a:ext cx="6556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Coax_2_with_gun_no_potrt_2_Q_cal_3_with_capacitive_2_ports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B4187-E4B0-4AF4-9E36-E619B5A7FEE8}"/>
              </a:ext>
            </a:extLst>
          </p:cNvPr>
          <p:cNvSpPr/>
          <p:nvPr/>
        </p:nvSpPr>
        <p:spPr>
          <a:xfrm>
            <a:off x="330166" y="835669"/>
            <a:ext cx="418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C:\CST_projects\ERDC\RF_gun\Coax_trans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B355B2-4AD5-4A54-B654-ABD02C9F493C}"/>
              </a:ext>
            </a:extLst>
          </p:cNvPr>
          <p:cNvSpPr txBox="1"/>
          <p:nvPr/>
        </p:nvSpPr>
        <p:spPr>
          <a:xfrm>
            <a:off x="330166" y="54044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069A5B-E0C3-4D25-AA1C-CF331768BF0A}"/>
              </a:ext>
            </a:extLst>
          </p:cNvPr>
          <p:cNvGrpSpPr/>
          <p:nvPr/>
        </p:nvGrpSpPr>
        <p:grpSpPr>
          <a:xfrm>
            <a:off x="267195" y="4006512"/>
            <a:ext cx="11477501" cy="2587847"/>
            <a:chOff x="267195" y="4006512"/>
            <a:chExt cx="11477501" cy="258784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598EC95-BBFE-470C-A927-2F9754C8498E}"/>
                </a:ext>
              </a:extLst>
            </p:cNvPr>
            <p:cNvGrpSpPr/>
            <p:nvPr/>
          </p:nvGrpSpPr>
          <p:grpSpPr>
            <a:xfrm>
              <a:off x="267195" y="4006512"/>
              <a:ext cx="11477501" cy="2587847"/>
              <a:chOff x="308759" y="3739534"/>
              <a:chExt cx="11477501" cy="258784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E4E8F43-526A-4FB2-8D47-908770D72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759" y="3739534"/>
                <a:ext cx="11477501" cy="1697082"/>
              </a:xfrm>
              <a:prstGeom prst="rect">
                <a:avLst/>
              </a:prstGeom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C1023B9-E761-445D-BBEA-284C90F318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4130" y="5314208"/>
                <a:ext cx="5938" cy="10131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8B88E4-C1CA-4E56-9E8D-C20429385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5201392"/>
                <a:ext cx="0" cy="6194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BBBABA4-9502-41C3-BCC3-7A5AFA8BE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0068" y="5622966"/>
                <a:ext cx="3625932" cy="0"/>
              </a:xfrm>
              <a:prstGeom prst="line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329677-BD1C-41AE-97C2-C43CFD512C0A}"/>
                  </a:ext>
                </a:extLst>
              </p:cNvPr>
              <p:cNvSpPr txBox="1"/>
              <p:nvPr/>
            </p:nvSpPr>
            <p:spPr>
              <a:xfrm>
                <a:off x="3631894" y="5301164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~128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3861288-4D67-440A-B9B6-BB5DAB5BC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3665" y="5136295"/>
                <a:ext cx="0" cy="1191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DB29968-86A3-46E4-96CA-B26A5FE265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4130" y="6084745"/>
                <a:ext cx="9249535" cy="0"/>
              </a:xfrm>
              <a:prstGeom prst="line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830FE1-C8CB-4608-99DD-E3BB01870907}"/>
                  </a:ext>
                </a:extLst>
              </p:cNvPr>
              <p:cNvSpPr txBox="1"/>
              <p:nvPr/>
            </p:nvSpPr>
            <p:spPr>
              <a:xfrm>
                <a:off x="6763327" y="5731838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~327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94FAED8-0B36-4C9A-A87A-B4AC079D953B}"/>
                </a:ext>
              </a:extLst>
            </p:cNvPr>
            <p:cNvCxnSpPr>
              <a:cxnSpLocks/>
            </p:cNvCxnSpPr>
            <p:nvPr/>
          </p:nvCxnSpPr>
          <p:spPr>
            <a:xfrm>
              <a:off x="3043550" y="5403273"/>
              <a:ext cx="0" cy="300321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928E50-3FD7-49E2-99FA-A4E7CC798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6899" y="4578674"/>
              <a:ext cx="0" cy="25363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494708-B475-4156-9227-EFA9B91AACAD}"/>
                </a:ext>
              </a:extLst>
            </p:cNvPr>
            <p:cNvSpPr txBox="1"/>
            <p:nvPr/>
          </p:nvSpPr>
          <p:spPr>
            <a:xfrm>
              <a:off x="3003309" y="432269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 20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3486D40-7A0F-4856-B979-C9E36B8AC424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58" y="5239445"/>
              <a:ext cx="0" cy="447954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D0CC20-D515-44BC-86A1-F6DA02B0DA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79257" y="4578674"/>
              <a:ext cx="1" cy="413817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893FCEF-8CB8-4EF2-BBA2-3EA1B04FD20D}"/>
                </a:ext>
              </a:extLst>
            </p:cNvPr>
            <p:cNvSpPr txBox="1"/>
            <p:nvPr/>
          </p:nvSpPr>
          <p:spPr>
            <a:xfrm>
              <a:off x="4625396" y="433172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~8.7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4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4F7960-2E87-4DC1-A83A-985CE0FE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0" y="358475"/>
            <a:ext cx="6190248" cy="153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7CA3AC-4746-4372-B3E5-72437D191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0" y="1982312"/>
            <a:ext cx="4607955" cy="4275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38E09F-6AA4-462B-A5B5-BA197200B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539" y="2196361"/>
            <a:ext cx="4427744" cy="4108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E60938-09FC-459A-BF22-38C49DB57C4C}"/>
              </a:ext>
            </a:extLst>
          </p:cNvPr>
          <p:cNvSpPr txBox="1"/>
          <p:nvPr/>
        </p:nvSpPr>
        <p:spPr>
          <a:xfrm>
            <a:off x="10325378" y="540630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Q=45.5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12954-FAF2-4FF8-BC28-179B1DC9F888}"/>
              </a:ext>
            </a:extLst>
          </p:cNvPr>
          <p:cNvSpPr txBox="1"/>
          <p:nvPr/>
        </p:nvSpPr>
        <p:spPr>
          <a:xfrm>
            <a:off x="7335222" y="1491955"/>
            <a:ext cx="467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Radiation through port 2 is ~ -37 dB ( &lt; 25 </a:t>
            </a:r>
            <a:r>
              <a:rPr lang="en-US" dirty="0" err="1"/>
              <a:t>mW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296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2FDBBD-414A-4061-ACDC-17B98FBE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5" y="1537004"/>
            <a:ext cx="10689631" cy="178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B54F3-453A-4D67-8D3D-F88901A3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9" y="4233002"/>
            <a:ext cx="10583443" cy="1763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19FDBD-E823-4AB3-8246-24FCD1D881BF}"/>
              </a:ext>
            </a:extLst>
          </p:cNvPr>
          <p:cNvSpPr txBox="1"/>
          <p:nvPr/>
        </p:nvSpPr>
        <p:spPr>
          <a:xfrm>
            <a:off x="1144475" y="4135448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= 655.8 MHz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72884-ACA7-4105-8240-8F61D6F4C700}"/>
              </a:ext>
            </a:extLst>
          </p:cNvPr>
          <p:cNvSpPr/>
          <p:nvPr/>
        </p:nvSpPr>
        <p:spPr>
          <a:xfrm>
            <a:off x="648028" y="758398"/>
            <a:ext cx="503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Coax_2_with_gun_no_potrt_eg_mode_2_materials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89D479-8AE1-4B35-9707-7367D419A8BB}"/>
              </a:ext>
            </a:extLst>
          </p:cNvPr>
          <p:cNvSpPr/>
          <p:nvPr/>
        </p:nvSpPr>
        <p:spPr>
          <a:xfrm>
            <a:off x="648028" y="456881"/>
            <a:ext cx="418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C:\CST_projects\ERDC\RF_gun\Coax_trans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95BD2-52A9-48C4-9D6A-F847F29E3211}"/>
              </a:ext>
            </a:extLst>
          </p:cNvPr>
          <p:cNvSpPr txBox="1"/>
          <p:nvPr/>
        </p:nvSpPr>
        <p:spPr>
          <a:xfrm>
            <a:off x="708890" y="15455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80742-8232-43A1-9866-C9C439F3B58E}"/>
              </a:ext>
            </a:extLst>
          </p:cNvPr>
          <p:cNvSpPr txBox="1"/>
          <p:nvPr/>
        </p:nvSpPr>
        <p:spPr>
          <a:xfrm>
            <a:off x="6179509" y="426103"/>
            <a:ext cx="5105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Design is based at standard 7/8’’ coaxial line. </a:t>
            </a:r>
          </a:p>
        </p:txBody>
      </p:sp>
    </p:spTree>
    <p:extLst>
      <p:ext uri="{BB962C8B-B14F-4D97-AF65-F5344CB8AC3E}">
        <p14:creationId xmlns:p14="http://schemas.microsoft.com/office/powerpoint/2010/main" val="210698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6A3A79-F3E8-4112-9A69-F3D1E1E1F789}"/>
              </a:ext>
            </a:extLst>
          </p:cNvPr>
          <p:cNvGrpSpPr/>
          <p:nvPr/>
        </p:nvGrpSpPr>
        <p:grpSpPr>
          <a:xfrm>
            <a:off x="310738" y="228345"/>
            <a:ext cx="8231777" cy="3864485"/>
            <a:chOff x="417018" y="331318"/>
            <a:chExt cx="9270942" cy="43968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8B14A1-6488-4DE0-8E1E-CC2D21EB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018" y="515984"/>
              <a:ext cx="8191405" cy="421221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D43690-7B00-4674-810D-D967368F4C2E}"/>
                </a:ext>
              </a:extLst>
            </p:cNvPr>
            <p:cNvSpPr txBox="1"/>
            <p:nvPr/>
          </p:nvSpPr>
          <p:spPr>
            <a:xfrm>
              <a:off x="9503229" y="1430383"/>
              <a:ext cx="184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A54670-34EA-4806-8CED-09851D6A1493}"/>
                </a:ext>
              </a:extLst>
            </p:cNvPr>
            <p:cNvSpPr txBox="1"/>
            <p:nvPr/>
          </p:nvSpPr>
          <p:spPr>
            <a:xfrm>
              <a:off x="8007531" y="331318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A3E385F-B81B-47B9-8708-815C0E2F95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886" y="809897"/>
              <a:ext cx="790303" cy="515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360DFF-F35D-400A-9ED2-2EA0A38B09D0}"/>
                </a:ext>
              </a:extLst>
            </p:cNvPr>
            <p:cNvSpPr txBox="1"/>
            <p:nvPr/>
          </p:nvSpPr>
          <p:spPr>
            <a:xfrm>
              <a:off x="8974880" y="1615049"/>
              <a:ext cx="713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Kovar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FAA7C7-7B35-4818-BA15-E855F8DD4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5503" y="2076994"/>
              <a:ext cx="1038497" cy="545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3785D2-DF1D-4797-9F5C-1326C1D1A201}"/>
                </a:ext>
              </a:extLst>
            </p:cNvPr>
            <p:cNvSpPr txBox="1"/>
            <p:nvPr/>
          </p:nvSpPr>
          <p:spPr>
            <a:xfrm>
              <a:off x="1881051" y="2076994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84170E9-A626-4001-978C-D0BCB40B2E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1011" y="2446326"/>
              <a:ext cx="463732" cy="982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05C4C0-BC4F-4EC3-A4EB-86F2787B92A3}"/>
                </a:ext>
              </a:extLst>
            </p:cNvPr>
            <p:cNvSpPr txBox="1"/>
            <p:nvPr/>
          </p:nvSpPr>
          <p:spPr>
            <a:xfrm>
              <a:off x="7526469" y="3866580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Alumina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A1BA8C3-6948-45FA-B84D-55E0558AF2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5566" y="3278777"/>
              <a:ext cx="783771" cy="529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C843E2F-40EB-4D23-84FA-92887BCBA0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940437"/>
                  </p:ext>
                </p:extLst>
              </p:nvPr>
            </p:nvGraphicFramePr>
            <p:xfrm>
              <a:off x="8059527" y="2065202"/>
              <a:ext cx="3820547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2290">
                      <a:extLst>
                        <a:ext uri="{9D8B030D-6E8A-4147-A177-3AD203B41FA5}">
                          <a16:colId xmlns:a16="http://schemas.microsoft.com/office/drawing/2014/main" val="3228141955"/>
                        </a:ext>
                      </a:extLst>
                    </a:gridCol>
                    <a:gridCol w="1433595">
                      <a:extLst>
                        <a:ext uri="{9D8B030D-6E8A-4147-A177-3AD203B41FA5}">
                          <a16:colId xmlns:a16="http://schemas.microsoft.com/office/drawing/2014/main" val="2549122019"/>
                        </a:ext>
                      </a:extLst>
                    </a:gridCol>
                    <a:gridCol w="964662">
                      <a:extLst>
                        <a:ext uri="{9D8B030D-6E8A-4147-A177-3AD203B41FA5}">
                          <a16:colId xmlns:a16="http://schemas.microsoft.com/office/drawing/2014/main" val="2748946110"/>
                        </a:ext>
                      </a:extLst>
                    </a:gridCol>
                  </a:tblGrid>
                  <a:tr h="43601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/>
                            <a:t>σ</a:t>
                          </a:r>
                          <a:r>
                            <a:rPr lang="en-US" sz="2400" dirty="0"/>
                            <a:t>, S/m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596631"/>
                      </a:ext>
                    </a:extLst>
                  </a:tr>
                  <a:tr h="436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Copper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5.8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27.7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9044609"/>
                      </a:ext>
                    </a:extLst>
                  </a:tr>
                  <a:tr h="436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SS 316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1.45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23.9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45520"/>
                      </a:ext>
                    </a:extLst>
                  </a:tr>
                  <a:tr h="436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Kovar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46.9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6307229"/>
                      </a:ext>
                    </a:extLst>
                  </a:tr>
                  <a:tr h="436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1.9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821417"/>
                      </a:ext>
                    </a:extLst>
                  </a:tr>
                  <a:tr h="436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Alumina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Loos </a:t>
                          </a:r>
                          <a:r>
                            <a:rPr lang="en-US" sz="2400" dirty="0" err="1"/>
                            <a:t>tg</a:t>
                          </a:r>
                          <a:r>
                            <a:rPr lang="en-US" sz="2400" dirty="0"/>
                            <a:t> = 3E-4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0.14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7934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C843E2F-40EB-4D23-84FA-92887BCBA0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940437"/>
                  </p:ext>
                </p:extLst>
              </p:nvPr>
            </p:nvGraphicFramePr>
            <p:xfrm>
              <a:off x="8059527" y="2065202"/>
              <a:ext cx="3820547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2290">
                      <a:extLst>
                        <a:ext uri="{9D8B030D-6E8A-4147-A177-3AD203B41FA5}">
                          <a16:colId xmlns:a16="http://schemas.microsoft.com/office/drawing/2014/main" val="3228141955"/>
                        </a:ext>
                      </a:extLst>
                    </a:gridCol>
                    <a:gridCol w="1433595">
                      <a:extLst>
                        <a:ext uri="{9D8B030D-6E8A-4147-A177-3AD203B41FA5}">
                          <a16:colId xmlns:a16="http://schemas.microsoft.com/office/drawing/2014/main" val="2549122019"/>
                        </a:ext>
                      </a:extLst>
                    </a:gridCol>
                    <a:gridCol w="964662">
                      <a:extLst>
                        <a:ext uri="{9D8B030D-6E8A-4147-A177-3AD203B41FA5}">
                          <a16:colId xmlns:a16="http://schemas.microsoft.com/office/drawing/2014/main" val="274894611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400" dirty="0"/>
                            <a:t>σ</a:t>
                          </a:r>
                          <a:r>
                            <a:rPr lang="en-US" sz="2400" dirty="0"/>
                            <a:t>, S/m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5966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Copper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153" t="-109333" r="-68644" b="-5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27.7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90446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SS 316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153" t="-209333" r="-68644" b="-4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23.9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455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Kovar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153" t="-305263" r="-68644" b="-3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46.9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6307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153" t="-410667" r="-68644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82141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Alumina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Loos </a:t>
                          </a:r>
                          <a:r>
                            <a:rPr lang="en-US" sz="2400" dirty="0" err="1"/>
                            <a:t>tg</a:t>
                          </a:r>
                          <a:r>
                            <a:rPr lang="en-US" sz="2400" dirty="0"/>
                            <a:t> = 3E-4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0.14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7934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F7123E7F-4DB0-4A01-969F-7247885B8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4" y="3696459"/>
            <a:ext cx="4214527" cy="29041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6AE75D-D38D-4BC0-825F-6DA98F8879E2}"/>
              </a:ext>
            </a:extLst>
          </p:cNvPr>
          <p:cNvSpPr txBox="1"/>
          <p:nvPr/>
        </p:nvSpPr>
        <p:spPr>
          <a:xfrm>
            <a:off x="5157986" y="468886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 = 629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8F6EC5-A1E7-41F0-98E0-516080F41871}"/>
              </a:ext>
            </a:extLst>
          </p:cNvPr>
          <p:cNvSpPr/>
          <p:nvPr/>
        </p:nvSpPr>
        <p:spPr>
          <a:xfrm>
            <a:off x="6571173" y="6258077"/>
            <a:ext cx="503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Coax_2_with_gun_no_potrt_eg_mode_2_materials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1B79CE-D9E3-4F0E-9DED-2ECF6DDB20D6}"/>
              </a:ext>
            </a:extLst>
          </p:cNvPr>
          <p:cNvSpPr/>
          <p:nvPr/>
        </p:nvSpPr>
        <p:spPr>
          <a:xfrm>
            <a:off x="6571173" y="5956560"/>
            <a:ext cx="418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C:\CST_projects\ERDC\RF_gun\Coax_trans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3C9873-3D59-4A07-A041-AE58328BB90F}"/>
              </a:ext>
            </a:extLst>
          </p:cNvPr>
          <p:cNvSpPr txBox="1"/>
          <p:nvPr/>
        </p:nvSpPr>
        <p:spPr>
          <a:xfrm>
            <a:off x="6632035" y="565423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</p:spTree>
    <p:extLst>
      <p:ext uri="{BB962C8B-B14F-4D97-AF65-F5344CB8AC3E}">
        <p14:creationId xmlns:p14="http://schemas.microsoft.com/office/powerpoint/2010/main" val="190573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E6AC4E-31A1-4E72-94E3-613A2D53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5" y="374287"/>
            <a:ext cx="2624027" cy="286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4B85F5-27DB-4CDE-9B1E-85D55D5C5C95}"/>
              </a:ext>
            </a:extLst>
          </p:cNvPr>
          <p:cNvSpPr txBox="1"/>
          <p:nvPr/>
        </p:nvSpPr>
        <p:spPr>
          <a:xfrm>
            <a:off x="722907" y="5126182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= 2.9618E+5 V -&gt; 1 J</a:t>
            </a:r>
          </a:p>
          <a:p>
            <a:r>
              <a:rPr lang="en-US" dirty="0"/>
              <a:t>V = 350 V -&gt;  1.3964E-6 J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DB19B-890D-4A1E-9446-71E9B5B9B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00" y="551543"/>
            <a:ext cx="2407440" cy="4574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D62182-CFFB-4082-8225-A5BA01EBF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42" y="427573"/>
            <a:ext cx="4660164" cy="4617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09215-C9CD-420C-BD79-A2CF4E0A38B4}"/>
              </a:ext>
            </a:extLst>
          </p:cNvPr>
          <p:cNvSpPr txBox="1"/>
          <p:nvPr/>
        </p:nvSpPr>
        <p:spPr>
          <a:xfrm>
            <a:off x="649016" y="5837382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P_beam</a:t>
            </a:r>
            <a:r>
              <a:rPr lang="en-US" dirty="0"/>
              <a:t> = 350 V x 12 mA = 4.2 W</a:t>
            </a:r>
          </a:p>
          <a:p>
            <a:r>
              <a:rPr lang="en-US" dirty="0" err="1"/>
              <a:t>Q_beam</a:t>
            </a:r>
            <a:r>
              <a:rPr lang="en-US" dirty="0"/>
              <a:t> = 1338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11922-AC57-4D4D-BFE4-757705799FFF}"/>
              </a:ext>
            </a:extLst>
          </p:cNvPr>
          <p:cNvSpPr txBox="1"/>
          <p:nvPr/>
        </p:nvSpPr>
        <p:spPr>
          <a:xfrm>
            <a:off x="4754187" y="5126182"/>
            <a:ext cx="14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Q_total</a:t>
            </a:r>
            <a:r>
              <a:rPr lang="en-US" dirty="0"/>
              <a:t> = 430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14B99-B84C-48F3-9267-AFA5EB0148B0}"/>
              </a:ext>
            </a:extLst>
          </p:cNvPr>
          <p:cNvSpPr txBox="1"/>
          <p:nvPr/>
        </p:nvSpPr>
        <p:spPr>
          <a:xfrm>
            <a:off x="4797679" y="5587847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P_wall</a:t>
            </a:r>
            <a:r>
              <a:rPr lang="en-US" dirty="0"/>
              <a:t> = 9.067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85B27-562B-4B8E-9978-B5454106275B}"/>
              </a:ext>
            </a:extLst>
          </p:cNvPr>
          <p:cNvSpPr txBox="1"/>
          <p:nvPr/>
        </p:nvSpPr>
        <p:spPr>
          <a:xfrm>
            <a:off x="4797679" y="6121791"/>
            <a:ext cx="174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P_total</a:t>
            </a:r>
            <a:r>
              <a:rPr lang="en-US" dirty="0"/>
              <a:t> = 13.3 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8B5C3-FB45-4A1C-9124-D78AE2D855E9}"/>
              </a:ext>
            </a:extLst>
          </p:cNvPr>
          <p:cNvSpPr txBox="1"/>
          <p:nvPr/>
        </p:nvSpPr>
        <p:spPr>
          <a:xfrm>
            <a:off x="722907" y="3568535"/>
            <a:ext cx="8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Curve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A8CCA-A730-4B47-A479-0F2CFBB5FC51}"/>
              </a:ext>
            </a:extLst>
          </p:cNvPr>
          <p:cNvCxnSpPr>
            <a:cxnSpLocks/>
          </p:cNvCxnSpPr>
          <p:nvPr/>
        </p:nvCxnSpPr>
        <p:spPr>
          <a:xfrm>
            <a:off x="649016" y="1864426"/>
            <a:ext cx="378200" cy="1704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A19548-7236-4EC4-8BD5-B101252C4418}"/>
              </a:ext>
            </a:extLst>
          </p:cNvPr>
          <p:cNvSpPr txBox="1"/>
          <p:nvPr/>
        </p:nvSpPr>
        <p:spPr>
          <a:xfrm>
            <a:off x="2945980" y="70653"/>
            <a:ext cx="8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Curve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A0D14D-82F0-4CAA-A061-3AE3F5B9110A}"/>
              </a:ext>
            </a:extLst>
          </p:cNvPr>
          <p:cNvCxnSpPr>
            <a:cxnSpLocks/>
          </p:cNvCxnSpPr>
          <p:nvPr/>
        </p:nvCxnSpPr>
        <p:spPr>
          <a:xfrm flipH="1">
            <a:off x="2446317" y="374287"/>
            <a:ext cx="772462" cy="593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5C8ADA6-B950-4C13-BE7B-20A224387989}"/>
              </a:ext>
            </a:extLst>
          </p:cNvPr>
          <p:cNvSpPr txBox="1"/>
          <p:nvPr/>
        </p:nvSpPr>
        <p:spPr>
          <a:xfrm>
            <a:off x="4523951" y="255319"/>
            <a:ext cx="20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E-filed along curve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6C667-F45E-4264-9A49-7E31D658C0D5}"/>
              </a:ext>
            </a:extLst>
          </p:cNvPr>
          <p:cNvSpPr txBox="1"/>
          <p:nvPr/>
        </p:nvSpPr>
        <p:spPr>
          <a:xfrm>
            <a:off x="8797269" y="206835"/>
            <a:ext cx="20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E-filed along curve 2</a:t>
            </a:r>
          </a:p>
        </p:txBody>
      </p:sp>
    </p:spTree>
    <p:extLst>
      <p:ext uri="{BB962C8B-B14F-4D97-AF65-F5344CB8AC3E}">
        <p14:creationId xmlns:p14="http://schemas.microsoft.com/office/powerpoint/2010/main" val="259391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42AAEC-8664-4555-BDB0-742779A5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92" y="380378"/>
            <a:ext cx="8882332" cy="319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1579C-DDF6-4D37-BFEC-0D65FE6D5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59" y="3217653"/>
            <a:ext cx="9268050" cy="34505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182362-EA34-47E1-92DD-0FBCAEB1AA87}"/>
              </a:ext>
            </a:extLst>
          </p:cNvPr>
          <p:cNvSpPr/>
          <p:nvPr/>
        </p:nvSpPr>
        <p:spPr>
          <a:xfrm>
            <a:off x="557631" y="859249"/>
            <a:ext cx="427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C:\CST_projects\ERDC\RF_gun\Coax_trans\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40597-49E1-4B70-8F36-8383B2EB0648}"/>
              </a:ext>
            </a:extLst>
          </p:cNvPr>
          <p:cNvSpPr/>
          <p:nvPr/>
        </p:nvSpPr>
        <p:spPr>
          <a:xfrm>
            <a:off x="557631" y="1245018"/>
            <a:ext cx="393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Coax_2_with_gun_no_potrt_2_Q_cal_5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BF908-7618-4229-B949-E16DDE3572B6}"/>
              </a:ext>
            </a:extLst>
          </p:cNvPr>
          <p:cNvSpPr txBox="1"/>
          <p:nvPr/>
        </p:nvSpPr>
        <p:spPr>
          <a:xfrm>
            <a:off x="557631" y="48991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</p:spTree>
    <p:extLst>
      <p:ext uri="{BB962C8B-B14F-4D97-AF65-F5344CB8AC3E}">
        <p14:creationId xmlns:p14="http://schemas.microsoft.com/office/powerpoint/2010/main" val="130325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22CB9-E93D-4D3A-8C30-A05FC244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0" y="46976"/>
            <a:ext cx="4484933" cy="374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4ACF-F6D1-4A7C-9420-124069DC67D5}"/>
              </a:ext>
            </a:extLst>
          </p:cNvPr>
          <p:cNvSpPr txBox="1"/>
          <p:nvPr/>
        </p:nvSpPr>
        <p:spPr>
          <a:xfrm>
            <a:off x="867205" y="388177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</a:t>
            </a:r>
            <a:r>
              <a:rPr lang="en-US" dirty="0"/>
              <a:t> = 36.6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7335F-0DAE-4D1B-B5D1-9BDA9378651F}"/>
              </a:ext>
            </a:extLst>
          </p:cNvPr>
          <p:cNvSpPr txBox="1"/>
          <p:nvPr/>
        </p:nvSpPr>
        <p:spPr>
          <a:xfrm>
            <a:off x="5964248" y="406465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Qb</a:t>
            </a:r>
            <a:r>
              <a:rPr lang="en-US" dirty="0"/>
              <a:t> = 27.9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F50C8-BC29-4A16-BC8A-15E4D1F5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20" y="112088"/>
            <a:ext cx="4847051" cy="3707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D7372-4E8D-4436-A5DB-5DA376FB5CAC}"/>
              </a:ext>
            </a:extLst>
          </p:cNvPr>
          <p:cNvSpPr txBox="1"/>
          <p:nvPr/>
        </p:nvSpPr>
        <p:spPr>
          <a:xfrm>
            <a:off x="867205" y="4433987"/>
            <a:ext cx="123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Qav</a:t>
            </a:r>
            <a:r>
              <a:rPr lang="en-US" dirty="0"/>
              <a:t> = 32.3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62EA9-CB45-4943-B9AB-AB7150291042}"/>
              </a:ext>
            </a:extLst>
          </p:cNvPr>
          <p:cNvSpPr txBox="1"/>
          <p:nvPr/>
        </p:nvSpPr>
        <p:spPr>
          <a:xfrm>
            <a:off x="796413" y="5179634"/>
            <a:ext cx="5322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G = (</a:t>
            </a:r>
            <a:r>
              <a:rPr lang="en-US" dirty="0" err="1"/>
              <a:t>Qav</a:t>
            </a:r>
            <a:r>
              <a:rPr lang="en-US" dirty="0"/>
              <a:t> – </a:t>
            </a:r>
            <a:r>
              <a:rPr lang="en-US" dirty="0" err="1"/>
              <a:t>Q_total</a:t>
            </a:r>
            <a:r>
              <a:rPr lang="en-US" dirty="0"/>
              <a:t>)/(</a:t>
            </a:r>
            <a:r>
              <a:rPr lang="en-US" dirty="0" err="1"/>
              <a:t>Qav</a:t>
            </a:r>
            <a:r>
              <a:rPr lang="en-US" dirty="0"/>
              <a:t> + </a:t>
            </a:r>
            <a:r>
              <a:rPr lang="en-US" dirty="0" err="1"/>
              <a:t>Q_total</a:t>
            </a:r>
            <a:r>
              <a:rPr lang="en-US" dirty="0"/>
              <a:t>) = 0.86</a:t>
            </a:r>
          </a:p>
          <a:p>
            <a:r>
              <a:rPr lang="en-US" dirty="0"/>
              <a:t>Power reflection = 0.74</a:t>
            </a:r>
          </a:p>
          <a:p>
            <a:r>
              <a:rPr lang="en-US" dirty="0"/>
              <a:t>Total power from source Ps =  13.3W / 0.26 = 51.2W    </a:t>
            </a:r>
          </a:p>
        </p:txBody>
      </p:sp>
    </p:spTree>
    <p:extLst>
      <p:ext uri="{BB962C8B-B14F-4D97-AF65-F5344CB8AC3E}">
        <p14:creationId xmlns:p14="http://schemas.microsoft.com/office/powerpoint/2010/main" val="364015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122D8-9E20-4CE0-B967-935EF560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63" y="2212259"/>
            <a:ext cx="9036101" cy="402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3FF51-6992-4007-96AA-DF04F0C5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3" y="460149"/>
            <a:ext cx="7088316" cy="3232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9A82DF-E9CC-4B99-A18E-1C1897B1BEF1}"/>
              </a:ext>
            </a:extLst>
          </p:cNvPr>
          <p:cNvSpPr/>
          <p:nvPr/>
        </p:nvSpPr>
        <p:spPr>
          <a:xfrm>
            <a:off x="259573" y="517087"/>
            <a:ext cx="427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C:\CST_projects\ERDC\RF_gun\Coax_trans\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46773-EA25-4A6D-895C-CF398D01EFD7}"/>
              </a:ext>
            </a:extLst>
          </p:cNvPr>
          <p:cNvSpPr/>
          <p:nvPr/>
        </p:nvSpPr>
        <p:spPr>
          <a:xfrm>
            <a:off x="259573" y="902856"/>
            <a:ext cx="393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Coax_2_with_gun_no_potrt_2_Q_cal_6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73285-2DF3-4256-A8E4-56D46D6F730D}"/>
              </a:ext>
            </a:extLst>
          </p:cNvPr>
          <p:cNvSpPr txBox="1"/>
          <p:nvPr/>
        </p:nvSpPr>
        <p:spPr>
          <a:xfrm>
            <a:off x="259573" y="14775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</p:spTree>
    <p:extLst>
      <p:ext uri="{BB962C8B-B14F-4D97-AF65-F5344CB8AC3E}">
        <p14:creationId xmlns:p14="http://schemas.microsoft.com/office/powerpoint/2010/main" val="344057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4BE58D-73F4-4044-80CA-95DCA49F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17" y="117987"/>
            <a:ext cx="4753207" cy="3826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76805-5250-4A1E-AD15-F94A3FF27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7987"/>
            <a:ext cx="4371233" cy="3826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B2EF8-6B5E-4250-955B-F489E36C149B}"/>
              </a:ext>
            </a:extLst>
          </p:cNvPr>
          <p:cNvSpPr txBox="1"/>
          <p:nvPr/>
        </p:nvSpPr>
        <p:spPr>
          <a:xfrm>
            <a:off x="920299" y="4271133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</a:t>
            </a:r>
            <a:r>
              <a:rPr lang="en-US" dirty="0"/>
              <a:t> = 103.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B5777-57AE-4F95-9802-4F3609047B0A}"/>
              </a:ext>
            </a:extLst>
          </p:cNvPr>
          <p:cNvSpPr txBox="1"/>
          <p:nvPr/>
        </p:nvSpPr>
        <p:spPr>
          <a:xfrm>
            <a:off x="6624975" y="427113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Qb</a:t>
            </a:r>
            <a:r>
              <a:rPr lang="en-US" dirty="0"/>
              <a:t> = 105.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34C8C-4091-444E-AD5A-6B6CA5DB6CD1}"/>
              </a:ext>
            </a:extLst>
          </p:cNvPr>
          <p:cNvSpPr txBox="1"/>
          <p:nvPr/>
        </p:nvSpPr>
        <p:spPr>
          <a:xfrm>
            <a:off x="920299" y="4640465"/>
            <a:ext cx="11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Qav</a:t>
            </a:r>
            <a:r>
              <a:rPr lang="en-US" dirty="0"/>
              <a:t> = 104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96D6A-1A82-4296-BE73-9CB010577786}"/>
              </a:ext>
            </a:extLst>
          </p:cNvPr>
          <p:cNvSpPr txBox="1"/>
          <p:nvPr/>
        </p:nvSpPr>
        <p:spPr>
          <a:xfrm>
            <a:off x="773837" y="5244278"/>
            <a:ext cx="5322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G = (</a:t>
            </a:r>
            <a:r>
              <a:rPr lang="en-US" dirty="0" err="1"/>
              <a:t>Qav</a:t>
            </a:r>
            <a:r>
              <a:rPr lang="en-US" dirty="0"/>
              <a:t> – </a:t>
            </a:r>
            <a:r>
              <a:rPr lang="en-US" dirty="0" err="1"/>
              <a:t>Q_total</a:t>
            </a:r>
            <a:r>
              <a:rPr lang="en-US" dirty="0"/>
              <a:t>)/(</a:t>
            </a:r>
            <a:r>
              <a:rPr lang="en-US" dirty="0" err="1"/>
              <a:t>Qav</a:t>
            </a:r>
            <a:r>
              <a:rPr lang="en-US" dirty="0"/>
              <a:t> + </a:t>
            </a:r>
            <a:r>
              <a:rPr lang="en-US" dirty="0" err="1"/>
              <a:t>Q_total</a:t>
            </a:r>
            <a:r>
              <a:rPr lang="en-US" dirty="0"/>
              <a:t>) = 0.61</a:t>
            </a:r>
          </a:p>
          <a:p>
            <a:r>
              <a:rPr lang="en-US" dirty="0"/>
              <a:t>Power reflection = 0.37</a:t>
            </a:r>
          </a:p>
          <a:p>
            <a:r>
              <a:rPr lang="en-US" dirty="0"/>
              <a:t>Total power from source Ps =  13.3W / 0.26 = 21.2W    </a:t>
            </a:r>
          </a:p>
        </p:txBody>
      </p:sp>
    </p:spTree>
    <p:extLst>
      <p:ext uri="{BB962C8B-B14F-4D97-AF65-F5344CB8AC3E}">
        <p14:creationId xmlns:p14="http://schemas.microsoft.com/office/powerpoint/2010/main" val="394369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41FA0-467D-40B3-9113-237B7CC3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24" y="2321399"/>
            <a:ext cx="8063475" cy="3584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4D8505-7572-45D8-81B6-8BE41A948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09" y="659798"/>
            <a:ext cx="6678070" cy="3040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57622D-FA14-4801-9F31-13A170DF7D8C}"/>
              </a:ext>
            </a:extLst>
          </p:cNvPr>
          <p:cNvSpPr/>
          <p:nvPr/>
        </p:nvSpPr>
        <p:spPr>
          <a:xfrm>
            <a:off x="259573" y="517087"/>
            <a:ext cx="427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C:\CST_projects\ERDC\RF_gun\Coax_trans\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AB7AD2-6838-4CFD-88AA-BB9B329E21EF}"/>
              </a:ext>
            </a:extLst>
          </p:cNvPr>
          <p:cNvSpPr/>
          <p:nvPr/>
        </p:nvSpPr>
        <p:spPr>
          <a:xfrm>
            <a:off x="259573" y="902856"/>
            <a:ext cx="393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Coax_2_with_gun_no_potrt_2_Q_cal_7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7071E-3F03-410F-A72E-83B476C6B5D5}"/>
              </a:ext>
            </a:extLst>
          </p:cNvPr>
          <p:cNvSpPr txBox="1"/>
          <p:nvPr/>
        </p:nvSpPr>
        <p:spPr>
          <a:xfrm>
            <a:off x="259573" y="14775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File:</a:t>
            </a:r>
          </a:p>
        </p:txBody>
      </p:sp>
    </p:spTree>
    <p:extLst>
      <p:ext uri="{BB962C8B-B14F-4D97-AF65-F5344CB8AC3E}">
        <p14:creationId xmlns:p14="http://schemas.microsoft.com/office/powerpoint/2010/main" val="56619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694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CorelDRAW</vt:lpstr>
      <vt:lpstr>SPW 14.0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Kazakov</dc:creator>
  <cp:lastModifiedBy>Ivan V. Gonin x6769 13136N</cp:lastModifiedBy>
  <cp:revision>16</cp:revision>
  <dcterms:created xsi:type="dcterms:W3CDTF">2019-11-25T14:15:37Z</dcterms:created>
  <dcterms:modified xsi:type="dcterms:W3CDTF">2019-12-03T16:27:23Z</dcterms:modified>
</cp:coreProperties>
</file>