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0" autoAdjust="0"/>
    <p:restoredTop sz="94660"/>
  </p:normalViewPr>
  <p:slideViewPr>
    <p:cSldViewPr snapToGrid="0">
      <p:cViewPr varScale="1">
        <p:scale>
          <a:sx n="90" d="100"/>
          <a:sy n="90" d="100"/>
        </p:scale>
        <p:origin x="126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9DBFF2-83F6-4BC6-8B8A-E5690B7AF81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116088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9DBFF2-83F6-4BC6-8B8A-E5690B7AF81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349875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9DBFF2-83F6-4BC6-8B8A-E5690B7AF81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256626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9DBFF2-83F6-4BC6-8B8A-E5690B7AF81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324733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9DBFF2-83F6-4BC6-8B8A-E5690B7AF81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1999814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9DBFF2-83F6-4BC6-8B8A-E5690B7AF819}"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1237596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9DBFF2-83F6-4BC6-8B8A-E5690B7AF819}"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1222634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9DBFF2-83F6-4BC6-8B8A-E5690B7AF819}"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224720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DBFF2-83F6-4BC6-8B8A-E5690B7AF819}"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395426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9DBFF2-83F6-4BC6-8B8A-E5690B7AF819}"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2009674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9DBFF2-83F6-4BC6-8B8A-E5690B7AF819}"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FC8FA-8162-4162-9CB6-91319FA27E44}" type="slidenum">
              <a:rPr lang="en-US" smtClean="0"/>
              <a:t>‹#›</a:t>
            </a:fld>
            <a:endParaRPr lang="en-US"/>
          </a:p>
        </p:txBody>
      </p:sp>
    </p:spTree>
    <p:extLst>
      <p:ext uri="{BB962C8B-B14F-4D97-AF65-F5344CB8AC3E}">
        <p14:creationId xmlns:p14="http://schemas.microsoft.com/office/powerpoint/2010/main" val="312108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DBFF2-83F6-4BC6-8B8A-E5690B7AF819}" type="datetimeFigureOut">
              <a:rPr lang="en-US" smtClean="0"/>
              <a:t>1/23/2020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FC8FA-8162-4162-9CB6-91319FA27E44}" type="slidenum">
              <a:rPr lang="en-US" smtClean="0"/>
              <a:t>‹#›</a:t>
            </a:fld>
            <a:endParaRPr lang="en-US"/>
          </a:p>
        </p:txBody>
      </p:sp>
    </p:spTree>
    <p:extLst>
      <p:ext uri="{BB962C8B-B14F-4D97-AF65-F5344CB8AC3E}">
        <p14:creationId xmlns:p14="http://schemas.microsoft.com/office/powerpoint/2010/main" val="4150352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2550" y="2819400"/>
            <a:ext cx="6753225" cy="1200329"/>
          </a:xfrm>
          <a:prstGeom prst="rect">
            <a:avLst/>
          </a:prstGeom>
          <a:noFill/>
        </p:spPr>
        <p:txBody>
          <a:bodyPr wrap="square" rtlCol="0">
            <a:spAutoFit/>
          </a:bodyPr>
          <a:lstStyle/>
          <a:p>
            <a:pPr algn="ctr"/>
            <a:r>
              <a:rPr lang="en-US" sz="2400" dirty="0"/>
              <a:t>Effect of Side and Foot Board Thickness Deviations</a:t>
            </a:r>
          </a:p>
          <a:p>
            <a:pPr algn="ctr"/>
            <a:r>
              <a:rPr lang="en-US" sz="2400" dirty="0"/>
              <a:t>on</a:t>
            </a:r>
          </a:p>
          <a:p>
            <a:pPr algn="ctr"/>
            <a:r>
              <a:rPr lang="en-US" sz="2400" dirty="0"/>
              <a:t>Wire Position</a:t>
            </a:r>
          </a:p>
        </p:txBody>
      </p:sp>
      <p:sp>
        <p:nvSpPr>
          <p:cNvPr id="3" name="TextBox 2"/>
          <p:cNvSpPr txBox="1"/>
          <p:nvPr/>
        </p:nvSpPr>
        <p:spPr>
          <a:xfrm>
            <a:off x="3438525" y="4705350"/>
            <a:ext cx="2838450" cy="738664"/>
          </a:xfrm>
          <a:prstGeom prst="rect">
            <a:avLst/>
          </a:prstGeom>
          <a:noFill/>
        </p:spPr>
        <p:txBody>
          <a:bodyPr wrap="square" rtlCol="0">
            <a:spAutoFit/>
          </a:bodyPr>
          <a:lstStyle/>
          <a:p>
            <a:pPr algn="ctr"/>
            <a:r>
              <a:rPr lang="en-US" sz="1400" dirty="0"/>
              <a:t>Lee Greenler</a:t>
            </a:r>
          </a:p>
          <a:p>
            <a:pPr algn="ctr"/>
            <a:r>
              <a:rPr lang="en-US" sz="1400" dirty="0"/>
              <a:t>UW Physical Sciences Lab</a:t>
            </a:r>
          </a:p>
          <a:p>
            <a:pPr algn="ctr"/>
            <a:r>
              <a:rPr lang="en-US" sz="1400" dirty="0"/>
              <a:t>2019 November 18</a:t>
            </a:r>
          </a:p>
        </p:txBody>
      </p:sp>
    </p:spTree>
    <p:extLst>
      <p:ext uri="{BB962C8B-B14F-4D97-AF65-F5344CB8AC3E}">
        <p14:creationId xmlns:p14="http://schemas.microsoft.com/office/powerpoint/2010/main" val="392106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866775" y="133350"/>
            <a:ext cx="7467600" cy="4410075"/>
            <a:chOff x="800100" y="409575"/>
            <a:chExt cx="7467600" cy="4410075"/>
          </a:xfrm>
        </p:grpSpPr>
        <p:cxnSp>
          <p:nvCxnSpPr>
            <p:cNvPr id="3" name="Straight Connector 2"/>
            <p:cNvCxnSpPr/>
            <p:nvPr/>
          </p:nvCxnSpPr>
          <p:spPr>
            <a:xfrm>
              <a:off x="800100" y="2619375"/>
              <a:ext cx="74485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819150" y="3533775"/>
              <a:ext cx="74485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4210051" y="2762251"/>
              <a:ext cx="647700" cy="6477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038351" y="2743201"/>
              <a:ext cx="647700" cy="6477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524626" y="2743201"/>
              <a:ext cx="647700" cy="6477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4343400" y="409575"/>
              <a:ext cx="3390900" cy="2409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210051" y="2952751"/>
              <a:ext cx="647700" cy="647700"/>
            </a:xfrm>
            <a:prstGeom prst="ellipse">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V="1">
              <a:off x="4343400" y="600075"/>
              <a:ext cx="3390900" cy="240982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657600" y="3038475"/>
              <a:ext cx="390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57600" y="3295650"/>
              <a:ext cx="390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848100" y="3286126"/>
              <a:ext cx="0" cy="581024"/>
            </a:xfrm>
            <a:prstGeom prst="line">
              <a:avLst/>
            </a:prstGeom>
            <a:ln w="19050">
              <a:solidFill>
                <a:schemeClr val="tx1"/>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57626" y="2324100"/>
              <a:ext cx="0" cy="714376"/>
            </a:xfrm>
            <a:prstGeom prst="line">
              <a:avLst/>
            </a:prstGeom>
            <a:ln w="19050">
              <a:solidFill>
                <a:schemeClr val="tx1"/>
              </a:solidFill>
              <a:tailEnd type="triangle" w="sm"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00450" y="2162175"/>
              <a:ext cx="523875" cy="461665"/>
            </a:xfrm>
            <a:prstGeom prst="rect">
              <a:avLst/>
            </a:prstGeom>
            <a:noFill/>
          </p:spPr>
          <p:txBody>
            <a:bodyPr wrap="square" rtlCol="0">
              <a:spAutoFit/>
            </a:bodyPr>
            <a:lstStyle/>
            <a:p>
              <a:r>
                <a:rPr lang="en-US" sz="2400" dirty="0"/>
                <a:t>a</a:t>
              </a:r>
            </a:p>
          </p:txBody>
        </p:sp>
        <p:cxnSp>
          <p:nvCxnSpPr>
            <p:cNvPr id="26" name="Straight Connector 25"/>
            <p:cNvCxnSpPr/>
            <p:nvPr/>
          </p:nvCxnSpPr>
          <p:spPr>
            <a:xfrm flipH="1" flipV="1">
              <a:off x="5514976" y="2152651"/>
              <a:ext cx="266699" cy="371474"/>
            </a:xfrm>
            <a:prstGeom prst="line">
              <a:avLst/>
            </a:prstGeom>
            <a:ln w="19050">
              <a:solidFill>
                <a:schemeClr val="tx1"/>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114925" y="1600200"/>
              <a:ext cx="314326" cy="447676"/>
            </a:xfrm>
            <a:prstGeom prst="line">
              <a:avLst/>
            </a:prstGeom>
            <a:ln w="19050">
              <a:solidFill>
                <a:schemeClr val="tx1"/>
              </a:solidFill>
              <a:tailEnd type="triangle" w="sm"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53025" y="1428750"/>
              <a:ext cx="523875" cy="461665"/>
            </a:xfrm>
            <a:prstGeom prst="rect">
              <a:avLst/>
            </a:prstGeom>
            <a:noFill/>
          </p:spPr>
          <p:txBody>
            <a:bodyPr wrap="square" rtlCol="0">
              <a:spAutoFit/>
            </a:bodyPr>
            <a:lstStyle/>
            <a:p>
              <a:r>
                <a:rPr lang="el-GR" sz="2400" dirty="0"/>
                <a:t>δ</a:t>
              </a:r>
              <a:endParaRPr lang="en-US" sz="2400" dirty="0"/>
            </a:p>
          </p:txBody>
        </p:sp>
        <p:sp>
          <p:nvSpPr>
            <p:cNvPr id="32" name="Arc 31"/>
            <p:cNvSpPr/>
            <p:nvPr/>
          </p:nvSpPr>
          <p:spPr>
            <a:xfrm>
              <a:off x="2581275" y="419099"/>
              <a:ext cx="4676775" cy="4400551"/>
            </a:xfrm>
            <a:prstGeom prst="arc">
              <a:avLst>
                <a:gd name="adj1" fmla="val 19211666"/>
                <a:gd name="adj2" fmla="val 0"/>
              </a:avLst>
            </a:prstGeom>
            <a:ln w="19050">
              <a:solidFill>
                <a:schemeClr val="tx1"/>
              </a:solidFill>
              <a:headEnd type="triangle" w="sm" len="lg"/>
              <a:tailEnd type="triangle" w="sm"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7134224" y="1552575"/>
              <a:ext cx="561975" cy="461665"/>
            </a:xfrm>
            <a:prstGeom prst="rect">
              <a:avLst/>
            </a:prstGeom>
            <a:noFill/>
          </p:spPr>
          <p:txBody>
            <a:bodyPr wrap="square" rtlCol="0">
              <a:spAutoFit/>
            </a:bodyPr>
            <a:lstStyle/>
            <a:p>
              <a:r>
                <a:rPr lang="el-GR" sz="2400" dirty="0"/>
                <a:t>θ</a:t>
              </a:r>
              <a:endParaRPr lang="en-US" sz="2400" dirty="0"/>
            </a:p>
          </p:txBody>
        </p:sp>
      </p:grpSp>
      <p:sp>
        <p:nvSpPr>
          <p:cNvPr id="35" name="TextBox 34"/>
          <p:cNvSpPr txBox="1"/>
          <p:nvPr/>
        </p:nvSpPr>
        <p:spPr>
          <a:xfrm>
            <a:off x="495300" y="295275"/>
            <a:ext cx="3790950" cy="923330"/>
          </a:xfrm>
          <a:prstGeom prst="rect">
            <a:avLst/>
          </a:prstGeom>
          <a:noFill/>
        </p:spPr>
        <p:txBody>
          <a:bodyPr wrap="square" rtlCol="0">
            <a:spAutoFit/>
          </a:bodyPr>
          <a:lstStyle/>
          <a:p>
            <a:r>
              <a:rPr lang="en-US" dirty="0"/>
              <a:t>What is the displacement, </a:t>
            </a:r>
            <a:r>
              <a:rPr lang="el-GR" dirty="0"/>
              <a:t>δ</a:t>
            </a:r>
            <a:r>
              <a:rPr lang="en-US" dirty="0"/>
              <a:t>, of the wire for a given displacement, a, of the pin?</a:t>
            </a:r>
          </a:p>
        </p:txBody>
      </p:sp>
      <p:sp>
        <p:nvSpPr>
          <p:cNvPr id="36" name="TextBox 35"/>
          <p:cNvSpPr txBox="1"/>
          <p:nvPr/>
        </p:nvSpPr>
        <p:spPr>
          <a:xfrm>
            <a:off x="1247775" y="3838575"/>
            <a:ext cx="6276975" cy="1200329"/>
          </a:xfrm>
          <a:prstGeom prst="rect">
            <a:avLst/>
          </a:prstGeom>
          <a:noFill/>
        </p:spPr>
        <p:txBody>
          <a:bodyPr wrap="square" rtlCol="0">
            <a:spAutoFit/>
          </a:bodyPr>
          <a:lstStyle/>
          <a:p>
            <a:r>
              <a:rPr lang="en-US" dirty="0"/>
              <a:t>The wire displaces with the pin so the full displacement of the wire is equal to the pin displacement.  But, only the part of the displacement perpendicular to the wire is important.</a:t>
            </a:r>
          </a:p>
          <a:p>
            <a:r>
              <a:rPr lang="en-US" dirty="0"/>
              <a:t>This part is:</a:t>
            </a:r>
          </a:p>
        </p:txBody>
      </p:sp>
      <p:sp>
        <p:nvSpPr>
          <p:cNvPr id="37" name="TextBox 36"/>
          <p:cNvSpPr txBox="1"/>
          <p:nvPr/>
        </p:nvSpPr>
        <p:spPr>
          <a:xfrm>
            <a:off x="2676525" y="5010150"/>
            <a:ext cx="1714500" cy="461665"/>
          </a:xfrm>
          <a:prstGeom prst="rect">
            <a:avLst/>
          </a:prstGeom>
          <a:noFill/>
        </p:spPr>
        <p:txBody>
          <a:bodyPr wrap="square" rtlCol="0">
            <a:spAutoFit/>
          </a:bodyPr>
          <a:lstStyle/>
          <a:p>
            <a:r>
              <a:rPr lang="el-GR" sz="2400" dirty="0"/>
              <a:t>δ</a:t>
            </a:r>
            <a:r>
              <a:rPr lang="en-US" sz="2400" dirty="0"/>
              <a:t> = a cos </a:t>
            </a:r>
            <a:r>
              <a:rPr lang="el-GR" sz="2400" dirty="0"/>
              <a:t>θ</a:t>
            </a:r>
            <a:endParaRPr lang="en-US" sz="2400" dirty="0"/>
          </a:p>
        </p:txBody>
      </p:sp>
      <p:sp>
        <p:nvSpPr>
          <p:cNvPr id="38" name="TextBox 37"/>
          <p:cNvSpPr txBox="1"/>
          <p:nvPr/>
        </p:nvSpPr>
        <p:spPr>
          <a:xfrm>
            <a:off x="1257300" y="5676900"/>
            <a:ext cx="5886450" cy="923330"/>
          </a:xfrm>
          <a:prstGeom prst="rect">
            <a:avLst/>
          </a:prstGeom>
          <a:noFill/>
        </p:spPr>
        <p:txBody>
          <a:bodyPr wrap="square" rtlCol="0">
            <a:spAutoFit/>
          </a:bodyPr>
          <a:lstStyle/>
          <a:p>
            <a:r>
              <a:rPr lang="en-US" dirty="0"/>
              <a:t>The perpendicular displacement of the wire varies linearly from this value near the pin to zero at the other end of the wire.</a:t>
            </a:r>
          </a:p>
        </p:txBody>
      </p:sp>
    </p:spTree>
    <p:extLst>
      <p:ext uri="{BB962C8B-B14F-4D97-AF65-F5344CB8AC3E}">
        <p14:creationId xmlns:p14="http://schemas.microsoft.com/office/powerpoint/2010/main" val="2797845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2409825"/>
            <a:ext cx="4657725" cy="1477328"/>
          </a:xfrm>
          <a:prstGeom prst="rect">
            <a:avLst/>
          </a:prstGeom>
          <a:noFill/>
        </p:spPr>
        <p:txBody>
          <a:bodyPr wrap="square" rtlCol="0">
            <a:spAutoFit/>
          </a:bodyPr>
          <a:lstStyle/>
          <a:p>
            <a:r>
              <a:rPr lang="en-US" dirty="0"/>
              <a:t>For side boards </a:t>
            </a:r>
            <a:r>
              <a:rPr lang="el-GR" dirty="0"/>
              <a:t>θ</a:t>
            </a:r>
            <a:r>
              <a:rPr lang="en-US" dirty="0"/>
              <a:t> is ~35.7 degrees so cos </a:t>
            </a:r>
            <a:r>
              <a:rPr lang="el-GR" dirty="0"/>
              <a:t>θ</a:t>
            </a:r>
            <a:r>
              <a:rPr lang="en-US" dirty="0"/>
              <a:t> is approx. 0.81.</a:t>
            </a:r>
          </a:p>
          <a:p>
            <a:endParaRPr lang="en-US" dirty="0"/>
          </a:p>
          <a:p>
            <a:r>
              <a:rPr lang="en-US" dirty="0"/>
              <a:t>For foot boards </a:t>
            </a:r>
            <a:r>
              <a:rPr lang="el-GR" dirty="0"/>
              <a:t>θ</a:t>
            </a:r>
            <a:r>
              <a:rPr lang="en-US" dirty="0"/>
              <a:t> is ~54.3 degrees so cos </a:t>
            </a:r>
            <a:r>
              <a:rPr lang="el-GR" dirty="0"/>
              <a:t>θ</a:t>
            </a:r>
            <a:r>
              <a:rPr lang="en-US" dirty="0"/>
              <a:t> is approx. 0.58.</a:t>
            </a:r>
          </a:p>
        </p:txBody>
      </p:sp>
    </p:spTree>
    <p:extLst>
      <p:ext uri="{BB962C8B-B14F-4D97-AF65-F5344CB8AC3E}">
        <p14:creationId xmlns:p14="http://schemas.microsoft.com/office/powerpoint/2010/main" val="796252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199" y="657225"/>
            <a:ext cx="8258175" cy="1200329"/>
          </a:xfrm>
          <a:prstGeom prst="rect">
            <a:avLst/>
          </a:prstGeom>
          <a:noFill/>
        </p:spPr>
        <p:txBody>
          <a:bodyPr wrap="square" rtlCol="0">
            <a:spAutoFit/>
          </a:bodyPr>
          <a:lstStyle/>
          <a:p>
            <a:r>
              <a:rPr lang="en-US" dirty="0"/>
              <a:t>For side board 10% too thick (= 0.32mm):</a:t>
            </a:r>
          </a:p>
          <a:p>
            <a:pPr marL="742950" lvl="1" indent="-285750">
              <a:buFont typeface="Arial" panose="020B0604020202020204" pitchFamily="34" charset="0"/>
              <a:buChar char="•"/>
            </a:pPr>
            <a:r>
              <a:rPr lang="en-US" dirty="0"/>
              <a:t>If pin is displaced by full board </a:t>
            </a:r>
            <a:r>
              <a:rPr lang="en-US" dirty="0" err="1"/>
              <a:t>overthickness</a:t>
            </a:r>
            <a:r>
              <a:rPr lang="en-US" dirty="0"/>
              <a:t>,</a:t>
            </a:r>
          </a:p>
          <a:p>
            <a:pPr lvl="1"/>
            <a:r>
              <a:rPr lang="en-US" dirty="0"/>
              <a:t>	a = 0.32mm, </a:t>
            </a:r>
            <a:r>
              <a:rPr lang="el-GR" dirty="0"/>
              <a:t>δ</a:t>
            </a:r>
            <a:r>
              <a:rPr lang="en-US" dirty="0"/>
              <a:t> = 0.32*0.81 = 0.26mm </a:t>
            </a:r>
          </a:p>
          <a:p>
            <a:pPr marL="742950" lvl="1" indent="-285750">
              <a:buFont typeface="Arial" panose="020B0604020202020204" pitchFamily="34" charset="0"/>
              <a:buChar char="•"/>
            </a:pPr>
            <a:r>
              <a:rPr lang="en-US" dirty="0"/>
              <a:t>If pin stays centered on board, wire displacement would be less</a:t>
            </a:r>
          </a:p>
        </p:txBody>
      </p:sp>
      <p:sp>
        <p:nvSpPr>
          <p:cNvPr id="3" name="TextBox 2"/>
          <p:cNvSpPr txBox="1"/>
          <p:nvPr/>
        </p:nvSpPr>
        <p:spPr>
          <a:xfrm>
            <a:off x="514349" y="2247900"/>
            <a:ext cx="8258175" cy="923330"/>
          </a:xfrm>
          <a:prstGeom prst="rect">
            <a:avLst/>
          </a:prstGeom>
          <a:noFill/>
        </p:spPr>
        <p:txBody>
          <a:bodyPr wrap="square" rtlCol="0">
            <a:spAutoFit/>
          </a:bodyPr>
          <a:lstStyle/>
          <a:p>
            <a:r>
              <a:rPr lang="en-US" dirty="0"/>
              <a:t>If side board is 10% too thick and it’s sitting on another board 10% too thick:</a:t>
            </a:r>
          </a:p>
          <a:p>
            <a:pPr marL="742950" lvl="1" indent="-285750">
              <a:buFont typeface="Arial" panose="020B0604020202020204" pitchFamily="34" charset="0"/>
              <a:buChar char="•"/>
            </a:pPr>
            <a:r>
              <a:rPr lang="en-US" dirty="0"/>
              <a:t>The pin can be displaced as much as:</a:t>
            </a:r>
          </a:p>
          <a:p>
            <a:pPr lvl="1"/>
            <a:r>
              <a:rPr lang="en-US" dirty="0"/>
              <a:t>	a = 0.64mm, </a:t>
            </a:r>
            <a:r>
              <a:rPr lang="el-GR" dirty="0"/>
              <a:t>δ</a:t>
            </a:r>
            <a:r>
              <a:rPr lang="en-US" dirty="0"/>
              <a:t> = 0.64*0.81 = 0.52mm </a:t>
            </a:r>
          </a:p>
        </p:txBody>
      </p:sp>
      <p:grpSp>
        <p:nvGrpSpPr>
          <p:cNvPr id="9" name="Group 8"/>
          <p:cNvGrpSpPr/>
          <p:nvPr/>
        </p:nvGrpSpPr>
        <p:grpSpPr>
          <a:xfrm>
            <a:off x="704850" y="3762375"/>
            <a:ext cx="7848600" cy="2308324"/>
            <a:chOff x="581025" y="3800475"/>
            <a:chExt cx="7848600" cy="2308324"/>
          </a:xfrm>
        </p:grpSpPr>
        <p:sp>
          <p:nvSpPr>
            <p:cNvPr id="6" name="Rectangle 5"/>
            <p:cNvSpPr/>
            <p:nvPr/>
          </p:nvSpPr>
          <p:spPr>
            <a:xfrm>
              <a:off x="4217569" y="5505450"/>
              <a:ext cx="753977" cy="29878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123948" y="4133850"/>
              <a:ext cx="782051" cy="33086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81025" y="3800475"/>
              <a:ext cx="7848600" cy="2308324"/>
            </a:xfrm>
            <a:prstGeom prst="rect">
              <a:avLst/>
            </a:prstGeom>
            <a:noFill/>
          </p:spPr>
          <p:txBody>
            <a:bodyPr wrap="square" rtlCol="0">
              <a:spAutoFit/>
            </a:bodyPr>
            <a:lstStyle/>
            <a:p>
              <a:r>
                <a:rPr lang="en-US" dirty="0"/>
                <a:t>So, depending on how the deviations stack up, the displacement of the wire near the pin on the U layer side board could be up to ~0.5mm (with 10% board </a:t>
              </a:r>
              <a:r>
                <a:rPr lang="en-US" dirty="0" err="1"/>
                <a:t>overthickness</a:t>
              </a:r>
              <a:r>
                <a:rPr lang="en-US" dirty="0"/>
                <a:t>).</a:t>
              </a:r>
            </a:p>
            <a:p>
              <a:endParaRPr lang="en-US" dirty="0"/>
            </a:p>
            <a:p>
              <a:r>
                <a:rPr lang="en-US" dirty="0"/>
                <a:t>Likewise, at the foot the U layer pin could be displaced by up to 3 board thicknesses, but the cosine factor is smaller:</a:t>
              </a:r>
            </a:p>
            <a:p>
              <a:r>
                <a:rPr lang="en-US" dirty="0"/>
                <a:t>                a = 0.96mm, </a:t>
              </a:r>
              <a:r>
                <a:rPr lang="el-GR" dirty="0"/>
                <a:t>δ</a:t>
              </a:r>
              <a:r>
                <a:rPr lang="en-US" dirty="0"/>
                <a:t> = 0.96*0.58 = ~0.5mm. (with 10% board </a:t>
              </a:r>
              <a:r>
                <a:rPr lang="en-US" dirty="0" err="1"/>
                <a:t>overthickness</a:t>
              </a:r>
              <a:r>
                <a:rPr lang="en-US" dirty="0"/>
                <a:t>)</a:t>
              </a:r>
            </a:p>
            <a:p>
              <a:endParaRPr lang="en-US" dirty="0"/>
            </a:p>
          </p:txBody>
        </p:sp>
      </p:grpSp>
      <p:sp>
        <p:nvSpPr>
          <p:cNvPr id="8" name="TextBox 7"/>
          <p:cNvSpPr txBox="1"/>
          <p:nvPr/>
        </p:nvSpPr>
        <p:spPr>
          <a:xfrm>
            <a:off x="1323975" y="6076950"/>
            <a:ext cx="5886450" cy="369332"/>
          </a:xfrm>
          <a:prstGeom prst="rect">
            <a:avLst/>
          </a:prstGeom>
          <a:noFill/>
        </p:spPr>
        <p:txBody>
          <a:bodyPr wrap="square" rtlCol="0">
            <a:spAutoFit/>
          </a:bodyPr>
          <a:lstStyle/>
          <a:p>
            <a:r>
              <a:rPr lang="en-US" dirty="0"/>
              <a:t>This is with all errors the same direction and adding together.</a:t>
            </a:r>
          </a:p>
        </p:txBody>
      </p:sp>
      <p:sp>
        <p:nvSpPr>
          <p:cNvPr id="7" name="TextBox 6"/>
          <p:cNvSpPr txBox="1"/>
          <p:nvPr/>
        </p:nvSpPr>
        <p:spPr>
          <a:xfrm>
            <a:off x="168443" y="128336"/>
            <a:ext cx="1307431" cy="369332"/>
          </a:xfrm>
          <a:prstGeom prst="rect">
            <a:avLst/>
          </a:prstGeom>
          <a:noFill/>
        </p:spPr>
        <p:txBody>
          <a:bodyPr wrap="square" rtlCol="0">
            <a:spAutoFit/>
          </a:bodyPr>
          <a:lstStyle/>
          <a:p>
            <a:r>
              <a:rPr lang="en-US" b="1" dirty="0"/>
              <a:t>Worst Case</a:t>
            </a:r>
          </a:p>
        </p:txBody>
      </p:sp>
    </p:spTree>
    <p:extLst>
      <p:ext uri="{BB962C8B-B14F-4D97-AF65-F5344CB8AC3E}">
        <p14:creationId xmlns:p14="http://schemas.microsoft.com/office/powerpoint/2010/main" val="315686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5220" y="536909"/>
            <a:ext cx="8258175" cy="923330"/>
          </a:xfrm>
          <a:prstGeom prst="rect">
            <a:avLst/>
          </a:prstGeom>
          <a:noFill/>
        </p:spPr>
        <p:txBody>
          <a:bodyPr wrap="square" rtlCol="0">
            <a:spAutoFit/>
          </a:bodyPr>
          <a:lstStyle/>
          <a:p>
            <a:r>
              <a:rPr lang="en-US" dirty="0"/>
              <a:t>For side boards 10% too thick (= 0.32mm):</a:t>
            </a:r>
          </a:p>
          <a:p>
            <a:pPr marL="742950" lvl="1" indent="-285750">
              <a:buFont typeface="Arial" panose="020B0604020202020204" pitchFamily="34" charset="0"/>
              <a:buChar char="•"/>
            </a:pPr>
            <a:r>
              <a:rPr lang="en-US" dirty="0"/>
              <a:t>Since tooth strip gluing fixture aligns inner surfaces of tooth strip and board the pin position of the first wouldn’t be significantly affected.</a:t>
            </a:r>
          </a:p>
        </p:txBody>
      </p:sp>
      <p:sp>
        <p:nvSpPr>
          <p:cNvPr id="3" name="TextBox 2"/>
          <p:cNvSpPr txBox="1"/>
          <p:nvPr/>
        </p:nvSpPr>
        <p:spPr>
          <a:xfrm>
            <a:off x="434139" y="1606215"/>
            <a:ext cx="8258175" cy="1200329"/>
          </a:xfrm>
          <a:prstGeom prst="rect">
            <a:avLst/>
          </a:prstGeom>
          <a:noFill/>
        </p:spPr>
        <p:txBody>
          <a:bodyPr wrap="square" rtlCol="0">
            <a:spAutoFit/>
          </a:bodyPr>
          <a:lstStyle/>
          <a:p>
            <a:r>
              <a:rPr lang="en-US" dirty="0"/>
              <a:t>If side board is 10% too thick and it’s sitting on another board 10% too thick:</a:t>
            </a:r>
          </a:p>
          <a:p>
            <a:pPr marL="742950" lvl="1" indent="-285750">
              <a:buFont typeface="Arial" panose="020B0604020202020204" pitchFamily="34" charset="0"/>
              <a:buChar char="•"/>
            </a:pPr>
            <a:r>
              <a:rPr lang="en-US" dirty="0"/>
              <a:t>The second board could be displaced as much as .32mm but, again, there would be little additional displacement from the outer board </a:t>
            </a:r>
            <a:r>
              <a:rPr lang="en-US" dirty="0" err="1"/>
              <a:t>overthickness</a:t>
            </a:r>
            <a:r>
              <a:rPr lang="en-US" dirty="0"/>
              <a:t>.</a:t>
            </a:r>
          </a:p>
          <a:p>
            <a:pPr lvl="1"/>
            <a:r>
              <a:rPr lang="en-US" dirty="0"/>
              <a:t>	a = 0.32mm, </a:t>
            </a:r>
            <a:r>
              <a:rPr lang="el-GR" dirty="0"/>
              <a:t>δ</a:t>
            </a:r>
            <a:r>
              <a:rPr lang="en-US" dirty="0"/>
              <a:t> = 0.32*0.81 = 0.26mm </a:t>
            </a:r>
          </a:p>
        </p:txBody>
      </p:sp>
      <p:grpSp>
        <p:nvGrpSpPr>
          <p:cNvPr id="11" name="Group 10"/>
          <p:cNvGrpSpPr/>
          <p:nvPr/>
        </p:nvGrpSpPr>
        <p:grpSpPr>
          <a:xfrm>
            <a:off x="1667377" y="3008394"/>
            <a:ext cx="6377739" cy="656222"/>
            <a:chOff x="1691440" y="3040479"/>
            <a:chExt cx="6377739" cy="656222"/>
          </a:xfrm>
        </p:grpSpPr>
        <p:sp>
          <p:nvSpPr>
            <p:cNvPr id="5" name="Rectangle 4"/>
            <p:cNvSpPr/>
            <p:nvPr/>
          </p:nvSpPr>
          <p:spPr>
            <a:xfrm>
              <a:off x="3908258" y="3365833"/>
              <a:ext cx="782051" cy="33086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691440" y="3040479"/>
              <a:ext cx="6377739" cy="646331"/>
            </a:xfrm>
            <a:prstGeom prst="rect">
              <a:avLst/>
            </a:prstGeom>
            <a:noFill/>
          </p:spPr>
          <p:txBody>
            <a:bodyPr wrap="square" rtlCol="0">
              <a:spAutoFit/>
            </a:bodyPr>
            <a:lstStyle/>
            <a:p>
              <a:r>
                <a:rPr lang="en-US" dirty="0"/>
                <a:t>So, the displacement of the wire near the pin on the U layer side board could be up to ~0.26mm (with 10% board </a:t>
              </a:r>
              <a:r>
                <a:rPr lang="en-US" dirty="0" err="1"/>
                <a:t>overthicknesses</a:t>
              </a:r>
              <a:r>
                <a:rPr lang="en-US" dirty="0"/>
                <a:t>).</a:t>
              </a:r>
            </a:p>
          </p:txBody>
        </p:sp>
      </p:grpSp>
      <p:sp>
        <p:nvSpPr>
          <p:cNvPr id="8" name="TextBox 7"/>
          <p:cNvSpPr txBox="1"/>
          <p:nvPr/>
        </p:nvSpPr>
        <p:spPr>
          <a:xfrm>
            <a:off x="393533" y="5852360"/>
            <a:ext cx="5886450" cy="646331"/>
          </a:xfrm>
          <a:prstGeom prst="rect">
            <a:avLst/>
          </a:prstGeom>
          <a:noFill/>
        </p:spPr>
        <p:txBody>
          <a:bodyPr wrap="square" rtlCol="0">
            <a:spAutoFit/>
          </a:bodyPr>
          <a:lstStyle/>
          <a:p>
            <a:r>
              <a:rPr lang="en-US" dirty="0"/>
              <a:t>This is with all errors the same direction and adding together.  Error magnitude would be the same for </a:t>
            </a:r>
            <a:r>
              <a:rPr lang="en-US" dirty="0" err="1"/>
              <a:t>underthickness</a:t>
            </a:r>
            <a:r>
              <a:rPr lang="en-US" dirty="0"/>
              <a:t>.</a:t>
            </a:r>
          </a:p>
        </p:txBody>
      </p:sp>
      <p:sp>
        <p:nvSpPr>
          <p:cNvPr id="7" name="TextBox 6"/>
          <p:cNvSpPr txBox="1"/>
          <p:nvPr/>
        </p:nvSpPr>
        <p:spPr>
          <a:xfrm>
            <a:off x="168443" y="128336"/>
            <a:ext cx="1933073" cy="369332"/>
          </a:xfrm>
          <a:prstGeom prst="rect">
            <a:avLst/>
          </a:prstGeom>
          <a:noFill/>
        </p:spPr>
        <p:txBody>
          <a:bodyPr wrap="square" rtlCol="0">
            <a:spAutoFit/>
          </a:bodyPr>
          <a:lstStyle/>
          <a:p>
            <a:r>
              <a:rPr lang="en-US" b="1" dirty="0"/>
              <a:t>More Likely Case</a:t>
            </a:r>
          </a:p>
        </p:txBody>
      </p:sp>
      <p:grpSp>
        <p:nvGrpSpPr>
          <p:cNvPr id="12" name="Group 11"/>
          <p:cNvGrpSpPr/>
          <p:nvPr/>
        </p:nvGrpSpPr>
        <p:grpSpPr>
          <a:xfrm>
            <a:off x="397042" y="4489790"/>
            <a:ext cx="7848600" cy="1200329"/>
            <a:chOff x="397042" y="4489790"/>
            <a:chExt cx="7848600" cy="1200329"/>
          </a:xfrm>
        </p:grpSpPr>
        <p:sp>
          <p:nvSpPr>
            <p:cNvPr id="6" name="Rectangle 5"/>
            <p:cNvSpPr/>
            <p:nvPr/>
          </p:nvSpPr>
          <p:spPr>
            <a:xfrm>
              <a:off x="4132847" y="5082338"/>
              <a:ext cx="753977" cy="29878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97042" y="4489790"/>
              <a:ext cx="7848600" cy="1200329"/>
            </a:xfrm>
            <a:prstGeom prst="rect">
              <a:avLst/>
            </a:prstGeom>
            <a:noFill/>
          </p:spPr>
          <p:txBody>
            <a:bodyPr wrap="square" rtlCol="0">
              <a:spAutoFit/>
            </a:bodyPr>
            <a:lstStyle/>
            <a:p>
              <a:r>
                <a:rPr lang="en-US" dirty="0"/>
                <a:t>Likewise, at the foot the U layer pin could be displaced by up to 2 board thicknesses, but the cosine factor is smaller:</a:t>
              </a:r>
            </a:p>
            <a:p>
              <a:r>
                <a:rPr lang="en-US" dirty="0"/>
                <a:t>                a = 0.64mm, </a:t>
              </a:r>
              <a:r>
                <a:rPr lang="el-GR" dirty="0"/>
                <a:t>δ</a:t>
              </a:r>
              <a:r>
                <a:rPr lang="en-US" dirty="0"/>
                <a:t> = 0.64*0.58 = ~0.37mm. (with 10% board </a:t>
              </a:r>
              <a:r>
                <a:rPr lang="en-US" dirty="0" err="1"/>
                <a:t>overthickness</a:t>
              </a:r>
              <a:r>
                <a:rPr lang="en-US" dirty="0"/>
                <a:t>)</a:t>
              </a:r>
            </a:p>
            <a:p>
              <a:endParaRPr lang="en-US" dirty="0"/>
            </a:p>
          </p:txBody>
        </p:sp>
      </p:grpSp>
    </p:spTree>
    <p:extLst>
      <p:ext uri="{BB962C8B-B14F-4D97-AF65-F5344CB8AC3E}">
        <p14:creationId xmlns:p14="http://schemas.microsoft.com/office/powerpoint/2010/main" val="3989430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TotalTime>
  <Words>465</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Greenler</dc:creator>
  <cp:lastModifiedBy>Alberto Marchionni</cp:lastModifiedBy>
  <cp:revision>18</cp:revision>
  <dcterms:created xsi:type="dcterms:W3CDTF">2019-11-08T20:38:06Z</dcterms:created>
  <dcterms:modified xsi:type="dcterms:W3CDTF">2020-01-23T23:55:42Z</dcterms:modified>
</cp:coreProperties>
</file>