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5"/>
  </p:notesMasterIdLst>
  <p:sldIdLst>
    <p:sldId id="257" r:id="rId6"/>
    <p:sldId id="302" r:id="rId7"/>
    <p:sldId id="303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F08900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4422"/>
  </p:normalViewPr>
  <p:slideViewPr>
    <p:cSldViewPr snapToGrid="0" snapToObjects="1">
      <p:cViewPr varScale="1">
        <p:scale>
          <a:sx n="85" d="100"/>
          <a:sy n="85" d="100"/>
        </p:scale>
        <p:origin x="948" y="8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A3FC7-CCB8-459D-8C88-3E2F5FC4D1F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7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2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1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1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9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9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0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8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63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03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88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22nd January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03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88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22nd January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22nd January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Alan Grant  - APA Workshop UK Factory Daresbury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Workshop UK Factory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5745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Daresbury Laboratory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2400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728" y="784158"/>
            <a:ext cx="1109254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/>
                </a:solidFill>
              </a:rPr>
              <a:t>Plan to use updated existing winding machine in current position for development work and building of APA’s to meet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/>
                </a:solidFill>
              </a:rPr>
              <a:t>Winding machine bases and pillars (3 off) – </a:t>
            </a:r>
            <a:r>
              <a:rPr lang="en-GB" sz="2800" b="1" i="1" u="sng" dirty="0">
                <a:solidFill>
                  <a:srgbClr val="00B050"/>
                </a:solidFill>
              </a:rPr>
              <a:t>Delivered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i="1" u="sng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/>
                </a:solidFill>
              </a:rPr>
              <a:t>Spines and bearing/shaft systems – </a:t>
            </a:r>
            <a:r>
              <a:rPr lang="en-GB" sz="2800" b="1" i="1" u="sng" dirty="0">
                <a:solidFill>
                  <a:srgbClr val="00B050"/>
                </a:solidFill>
              </a:rPr>
              <a:t>Delivered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i="1" u="sng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/>
                </a:solidFill>
              </a:rPr>
              <a:t>XYZ drives including spare z drives – </a:t>
            </a:r>
            <a:r>
              <a:rPr lang="en-GB" sz="2800" b="1" i="1" u="sng" dirty="0">
                <a:solidFill>
                  <a:srgbClr val="00B050"/>
                </a:solidFill>
              </a:rPr>
              <a:t>expected delivery Jan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i="1" u="sng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/>
                </a:solidFill>
              </a:rPr>
              <a:t>Cable trays - </a:t>
            </a:r>
            <a:r>
              <a:rPr lang="en-GB" sz="2800" b="1" i="1" u="sng" dirty="0">
                <a:solidFill>
                  <a:srgbClr val="00B050"/>
                </a:solidFill>
              </a:rPr>
              <a:t>Delivered</a:t>
            </a:r>
            <a:endParaRPr lang="en-GB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9576" y="18864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Factory Progress – Winding Machines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165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197570"/>
            <a:ext cx="89058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9857" y="5147826"/>
            <a:ext cx="228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6 linear </a:t>
            </a:r>
            <a:r>
              <a:rPr lang="en-GB" dirty="0" err="1">
                <a:solidFill>
                  <a:schemeClr val="accent4"/>
                </a:solidFill>
              </a:rPr>
              <a:t>bearings,top</a:t>
            </a:r>
            <a:r>
              <a:rPr lang="en-GB" dirty="0">
                <a:solidFill>
                  <a:schemeClr val="accent4"/>
                </a:solidFill>
              </a:rPr>
              <a:t> centre &amp; bottom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88088" y="4293096"/>
            <a:ext cx="1944216" cy="1308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43958" y="4221238"/>
            <a:ext cx="2555899" cy="1295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2679700" y="2152650"/>
            <a:ext cx="5791200" cy="2146300"/>
          </a:xfrm>
          <a:custGeom>
            <a:avLst/>
            <a:gdLst>
              <a:gd name="connsiteX0" fmla="*/ 0 w 5791200"/>
              <a:gd name="connsiteY0" fmla="*/ 19050 h 2146300"/>
              <a:gd name="connsiteX1" fmla="*/ 6350 w 5791200"/>
              <a:gd name="connsiteY1" fmla="*/ 2146300 h 2146300"/>
              <a:gd name="connsiteX2" fmla="*/ 5791200 w 5791200"/>
              <a:gd name="connsiteY2" fmla="*/ 2139950 h 2146300"/>
              <a:gd name="connsiteX3" fmla="*/ 5778500 w 5791200"/>
              <a:gd name="connsiteY3" fmla="*/ 0 h 2146300"/>
              <a:gd name="connsiteX4" fmla="*/ 0 w 5791200"/>
              <a:gd name="connsiteY4" fmla="*/ 1905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2146300">
                <a:moveTo>
                  <a:pt x="0" y="19050"/>
                </a:moveTo>
                <a:cubicBezTo>
                  <a:pt x="2117" y="728133"/>
                  <a:pt x="4233" y="1437217"/>
                  <a:pt x="6350" y="2146300"/>
                </a:cubicBezTo>
                <a:lnTo>
                  <a:pt x="5791200" y="2139950"/>
                </a:lnTo>
                <a:cubicBezTo>
                  <a:pt x="5786967" y="1426633"/>
                  <a:pt x="5782733" y="713317"/>
                  <a:pt x="5778500" y="0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966200" y="1524000"/>
            <a:ext cx="622300" cy="1606550"/>
          </a:xfrm>
          <a:custGeom>
            <a:avLst/>
            <a:gdLst>
              <a:gd name="connsiteX0" fmla="*/ 0 w 622300"/>
              <a:gd name="connsiteY0" fmla="*/ 0 h 1606550"/>
              <a:gd name="connsiteX1" fmla="*/ 82550 w 622300"/>
              <a:gd name="connsiteY1" fmla="*/ 552450 h 1606550"/>
              <a:gd name="connsiteX2" fmla="*/ 120650 w 622300"/>
              <a:gd name="connsiteY2" fmla="*/ 1606550 h 1606550"/>
              <a:gd name="connsiteX3" fmla="*/ 622300 w 622300"/>
              <a:gd name="connsiteY3" fmla="*/ 1587500 h 1606550"/>
              <a:gd name="connsiteX4" fmla="*/ 374650 w 622300"/>
              <a:gd name="connsiteY4" fmla="*/ 0 h 1606550"/>
              <a:gd name="connsiteX5" fmla="*/ 0 w 622300"/>
              <a:gd name="connsiteY5" fmla="*/ 0 h 160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00" h="1606550">
                <a:moveTo>
                  <a:pt x="0" y="0"/>
                </a:moveTo>
                <a:lnTo>
                  <a:pt x="82550" y="552450"/>
                </a:lnTo>
                <a:lnTo>
                  <a:pt x="120650" y="1606550"/>
                </a:lnTo>
                <a:lnTo>
                  <a:pt x="622300" y="1587500"/>
                </a:lnTo>
                <a:lnTo>
                  <a:pt x="3746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839200" y="3302000"/>
            <a:ext cx="984250" cy="1390650"/>
          </a:xfrm>
          <a:custGeom>
            <a:avLst/>
            <a:gdLst>
              <a:gd name="connsiteX0" fmla="*/ 88900 w 984250"/>
              <a:gd name="connsiteY0" fmla="*/ 990600 h 1390650"/>
              <a:gd name="connsiteX1" fmla="*/ 0 w 984250"/>
              <a:gd name="connsiteY1" fmla="*/ 1238250 h 1390650"/>
              <a:gd name="connsiteX2" fmla="*/ 101600 w 984250"/>
              <a:gd name="connsiteY2" fmla="*/ 1352550 h 1390650"/>
              <a:gd name="connsiteX3" fmla="*/ 247650 w 984250"/>
              <a:gd name="connsiteY3" fmla="*/ 1390650 h 1390650"/>
              <a:gd name="connsiteX4" fmla="*/ 984250 w 984250"/>
              <a:gd name="connsiteY4" fmla="*/ 1384300 h 1390650"/>
              <a:gd name="connsiteX5" fmla="*/ 869950 w 984250"/>
              <a:gd name="connsiteY5" fmla="*/ 412750 h 1390650"/>
              <a:gd name="connsiteX6" fmla="*/ 476250 w 984250"/>
              <a:gd name="connsiteY6" fmla="*/ 0 h 1390650"/>
              <a:gd name="connsiteX7" fmla="*/ 254000 w 984250"/>
              <a:gd name="connsiteY7" fmla="*/ 6350 h 1390650"/>
              <a:gd name="connsiteX8" fmla="*/ 254000 w 984250"/>
              <a:gd name="connsiteY8" fmla="*/ 920750 h 1390650"/>
              <a:gd name="connsiteX9" fmla="*/ 88900 w 984250"/>
              <a:gd name="connsiteY9" fmla="*/ 99060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50" h="1390650">
                <a:moveTo>
                  <a:pt x="88900" y="990600"/>
                </a:moveTo>
                <a:lnTo>
                  <a:pt x="0" y="1238250"/>
                </a:lnTo>
                <a:lnTo>
                  <a:pt x="101600" y="1352550"/>
                </a:lnTo>
                <a:lnTo>
                  <a:pt x="247650" y="1390650"/>
                </a:lnTo>
                <a:lnTo>
                  <a:pt x="984250" y="1384300"/>
                </a:lnTo>
                <a:lnTo>
                  <a:pt x="869950" y="412750"/>
                </a:lnTo>
                <a:lnTo>
                  <a:pt x="476250" y="0"/>
                </a:lnTo>
                <a:lnTo>
                  <a:pt x="254000" y="6350"/>
                </a:lnTo>
                <a:lnTo>
                  <a:pt x="254000" y="920750"/>
                </a:lnTo>
                <a:lnTo>
                  <a:pt x="88900" y="9906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9467850" y="3092450"/>
            <a:ext cx="95250" cy="209550"/>
          </a:xfrm>
          <a:custGeom>
            <a:avLst/>
            <a:gdLst>
              <a:gd name="connsiteX0" fmla="*/ 0 w 95250"/>
              <a:gd name="connsiteY0" fmla="*/ 12700 h 209550"/>
              <a:gd name="connsiteX1" fmla="*/ 50800 w 95250"/>
              <a:gd name="connsiteY1" fmla="*/ 171450 h 209550"/>
              <a:gd name="connsiteX2" fmla="*/ 88900 w 95250"/>
              <a:gd name="connsiteY2" fmla="*/ 209550 h 209550"/>
              <a:gd name="connsiteX3" fmla="*/ 95250 w 95250"/>
              <a:gd name="connsiteY3" fmla="*/ 0 h 209550"/>
              <a:gd name="connsiteX4" fmla="*/ 0 w 95250"/>
              <a:gd name="connsiteY4" fmla="*/ 1270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209550">
                <a:moveTo>
                  <a:pt x="0" y="12700"/>
                </a:moveTo>
                <a:lnTo>
                  <a:pt x="50800" y="171450"/>
                </a:lnTo>
                <a:lnTo>
                  <a:pt x="88900" y="209550"/>
                </a:lnTo>
                <a:lnTo>
                  <a:pt x="95250" y="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9083937" y="3123256"/>
            <a:ext cx="123654" cy="175821"/>
          </a:xfrm>
          <a:custGeom>
            <a:avLst/>
            <a:gdLst>
              <a:gd name="connsiteX0" fmla="*/ 8532 w 123654"/>
              <a:gd name="connsiteY0" fmla="*/ 11361 h 175821"/>
              <a:gd name="connsiteX1" fmla="*/ 120365 w 123654"/>
              <a:gd name="connsiteY1" fmla="*/ 14650 h 175821"/>
              <a:gd name="connsiteX2" fmla="*/ 123654 w 123654"/>
              <a:gd name="connsiteY2" fmla="*/ 175821 h 175821"/>
              <a:gd name="connsiteX3" fmla="*/ 8532 w 123654"/>
              <a:gd name="connsiteY3" fmla="*/ 175821 h 175821"/>
              <a:gd name="connsiteX4" fmla="*/ 8532 w 123654"/>
              <a:gd name="connsiteY4" fmla="*/ 11361 h 17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54" h="175821">
                <a:moveTo>
                  <a:pt x="8532" y="11361"/>
                </a:moveTo>
                <a:cubicBezTo>
                  <a:pt x="27171" y="-15501"/>
                  <a:pt x="83087" y="13554"/>
                  <a:pt x="120365" y="14650"/>
                </a:cubicBezTo>
                <a:cubicBezTo>
                  <a:pt x="121461" y="68374"/>
                  <a:pt x="122558" y="122097"/>
                  <a:pt x="123654" y="175821"/>
                </a:cubicBezTo>
                <a:lnTo>
                  <a:pt x="8532" y="175821"/>
                </a:lnTo>
                <a:cubicBezTo>
                  <a:pt x="7436" y="121001"/>
                  <a:pt x="-10107" y="38223"/>
                  <a:pt x="8532" y="11361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9493754" y="3236581"/>
            <a:ext cx="134857" cy="384838"/>
          </a:xfrm>
          <a:custGeom>
            <a:avLst/>
            <a:gdLst>
              <a:gd name="connsiteX0" fmla="*/ 0 w 134857"/>
              <a:gd name="connsiteY0" fmla="*/ 0 h 384838"/>
              <a:gd name="connsiteX1" fmla="*/ 82230 w 134857"/>
              <a:gd name="connsiteY1" fmla="*/ 88809 h 384838"/>
              <a:gd name="connsiteX2" fmla="*/ 134857 w 134857"/>
              <a:gd name="connsiteY2" fmla="*/ 384838 h 384838"/>
              <a:gd name="connsiteX3" fmla="*/ 55916 w 134857"/>
              <a:gd name="connsiteY3" fmla="*/ 302607 h 384838"/>
              <a:gd name="connsiteX4" fmla="*/ 0 w 134857"/>
              <a:gd name="connsiteY4" fmla="*/ 0 h 3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7" h="384838">
                <a:moveTo>
                  <a:pt x="0" y="0"/>
                </a:moveTo>
                <a:lnTo>
                  <a:pt x="82230" y="88809"/>
                </a:lnTo>
                <a:lnTo>
                  <a:pt x="134857" y="384838"/>
                </a:lnTo>
                <a:lnTo>
                  <a:pt x="55916" y="30260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738624" y="3129799"/>
            <a:ext cx="4022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accent4"/>
                </a:solidFill>
              </a:rPr>
              <a:t>Bishop </a:t>
            </a:r>
            <a:r>
              <a:rPr lang="en-GB" altLang="en-US" sz="2000" dirty="0" err="1">
                <a:solidFill>
                  <a:schemeClr val="accent4"/>
                </a:solidFill>
              </a:rPr>
              <a:t>Wisecarver</a:t>
            </a:r>
            <a:r>
              <a:rPr lang="en-GB" altLang="en-US" sz="2000" dirty="0">
                <a:solidFill>
                  <a:schemeClr val="accent4"/>
                </a:solidFill>
              </a:rPr>
              <a:t> XY&amp;Z drive stages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1001" y="3621419"/>
            <a:ext cx="714375" cy="1150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279576" y="18864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Winding Machines </a:t>
            </a:r>
          </a:p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Component Procurement in Progress </a:t>
            </a:r>
          </a:p>
        </p:txBody>
      </p:sp>
    </p:spTree>
    <p:extLst>
      <p:ext uri="{BB962C8B-B14F-4D97-AF65-F5344CB8AC3E}">
        <p14:creationId xmlns:p14="http://schemas.microsoft.com/office/powerpoint/2010/main" val="115825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3" y="908720"/>
            <a:ext cx="1055914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800" dirty="0">
                <a:solidFill>
                  <a:schemeClr val="accent4"/>
                </a:solidFill>
              </a:rPr>
              <a:t>Development work being carried out on current winding machine. </a:t>
            </a:r>
          </a:p>
          <a:p>
            <a:endParaRPr lang="en-GB" sz="280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</a:rPr>
              <a:t>Laser curtains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</a:rPr>
              <a:t>Fencing and access doors with breakout switches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</a:rPr>
              <a:t>Emergency off pull wire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</a:rPr>
              <a:t>Control system </a:t>
            </a:r>
            <a:r>
              <a:rPr lang="en-GB" sz="2800" dirty="0" err="1">
                <a:solidFill>
                  <a:schemeClr val="accent2"/>
                </a:solidFill>
              </a:rPr>
              <a:t>drgs</a:t>
            </a:r>
            <a:r>
              <a:rPr lang="en-GB" sz="2800" dirty="0">
                <a:solidFill>
                  <a:schemeClr val="accent2"/>
                </a:solidFill>
              </a:rPr>
              <a:t>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</a:rPr>
              <a:t>Commission control system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9576" y="18864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Safety System for Winding Machine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039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20004" y="59383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Safety System for Winding Machine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8939" y="170860"/>
            <a:ext cx="3781425" cy="2836069"/>
            <a:chOff x="2054900" y="861553"/>
            <a:chExt cx="3781425" cy="28360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900" y="861553"/>
              <a:ext cx="3781425" cy="283606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49002" y="1459762"/>
              <a:ext cx="1329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6FF33"/>
                  </a:solidFill>
                </a:rPr>
                <a:t>Laser light curtain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998063" y="2634587"/>
              <a:ext cx="230913" cy="4991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7142150" y="779463"/>
            <a:ext cx="4094764" cy="5459685"/>
            <a:chOff x="6405485" y="930255"/>
            <a:chExt cx="4094764" cy="54596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23024" y="1612716"/>
              <a:ext cx="5459685" cy="409476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67819" y="1597798"/>
              <a:ext cx="1721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6FF33"/>
                  </a:solidFill>
                </a:rPr>
                <a:t>Interlock door for rear access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84339" y="3375014"/>
              <a:ext cx="1781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6FF33"/>
                  </a:solidFill>
                </a:rPr>
                <a:t>Laser light curtain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3706" y="5250569"/>
              <a:ext cx="18406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6FF33"/>
                  </a:solidFill>
                </a:rPr>
                <a:t>Emergency  interlocked pull wire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6753226" y="2345611"/>
              <a:ext cx="731113" cy="692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8452865" y="4286080"/>
              <a:ext cx="0" cy="6163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6953251" y="5534025"/>
              <a:ext cx="1381125" cy="3167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821296" y="3224222"/>
            <a:ext cx="3781425" cy="2836069"/>
            <a:chOff x="2057400" y="3755764"/>
            <a:chExt cx="3781425" cy="28360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755764"/>
              <a:ext cx="3781425" cy="283606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81225" y="5730578"/>
              <a:ext cx="3467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6FF33"/>
                  </a:solidFill>
                </a:rPr>
                <a:t>DC motor winder head tests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74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394" y="564771"/>
            <a:ext cx="965780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3 frames ordered 2 from UK supplier 1 from PSL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Tender process for production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597A0"/>
              </a:solidFill>
            </a:endParaRPr>
          </a:p>
          <a:p>
            <a:r>
              <a:rPr lang="en-GB" sz="2400" dirty="0">
                <a:solidFill>
                  <a:schemeClr val="accent4"/>
                </a:solidFill>
              </a:rPr>
              <a:t>Electronic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60% Electronics review took place PSL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Production delayed……sample boards will be supplied by PSL for winder commissioning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Suppliers need to be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chemeClr val="accent4"/>
                </a:solidFill>
              </a:rPr>
              <a:t>Combs &amp; Comb Bases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Suppliers identified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Order placed for comb bases,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Order placed for sample combs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9576" y="18864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APA Component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54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652" y="924812"/>
            <a:ext cx="107681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4"/>
                </a:solidFill>
              </a:rPr>
              <a:t>Winder Heads (active tension control) – 4off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1 existing…. Commissioned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4 currently being manufactured at University of Liverpool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sz="3200" dirty="0">
                <a:solidFill>
                  <a:schemeClr val="accent4"/>
                </a:solidFill>
              </a:rPr>
              <a:t>Mesh – 10 rolls - </a:t>
            </a:r>
            <a:r>
              <a:rPr lang="en-GB" sz="3200" b="1" i="1" u="sng" dirty="0">
                <a:solidFill>
                  <a:srgbClr val="00B050"/>
                </a:solidFill>
              </a:rPr>
              <a:t>Delivered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2"/>
                </a:solidFill>
              </a:rPr>
              <a:t>Currently manufacturing 40 mesh panels for 2 APA’s – </a:t>
            </a:r>
            <a:r>
              <a:rPr lang="en-GB" sz="3200" b="1" i="1" u="sng" dirty="0">
                <a:solidFill>
                  <a:srgbClr val="00B050"/>
                </a:solidFill>
              </a:rPr>
              <a:t>expected delivery December 2019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2"/>
                </a:solidFill>
              </a:rPr>
              <a:t>Tender process for production is currently ongoing in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9576" y="18864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APA Component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861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1" y="785594"/>
            <a:ext cx="107986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4"/>
                </a:solidFill>
              </a:rPr>
              <a:t>Process Carts – 10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2 carts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Aluminium extrusion bases for 8 carts ordered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Support arms, gearboxes and bearing shafts ordered …….design review with PSL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chemeClr val="accent4"/>
                </a:solidFill>
              </a:rPr>
              <a:t>Shipping Crates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Design review Jan 2020….Liverpool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Tender process for production required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9576" y="18864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APA Component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091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029" y="171116"/>
            <a:ext cx="8229600" cy="64710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APA Production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4636C7-D72F-42DC-B69E-7BF8350A7AA5}"/>
              </a:ext>
            </a:extLst>
          </p:cNvPr>
          <p:cNvSpPr txBox="1">
            <a:spLocks/>
          </p:cNvSpPr>
          <p:nvPr/>
        </p:nvSpPr>
        <p:spPr>
          <a:xfrm>
            <a:off x="1978030" y="755290"/>
            <a:ext cx="6495411" cy="10553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685800" fontAlgn="auto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/>
                </a:solidFill>
                <a:latin typeface="Calibri" panose="020F0502020204030204"/>
                <a:ea typeface="+mn-ea"/>
                <a:cs typeface="+mn-cs"/>
              </a:rPr>
              <a:t>Production of APAs for Detector #1</a:t>
            </a:r>
          </a:p>
          <a:p>
            <a:pPr marL="600075" lvl="1" indent="-257175" defTabSz="685800" fontAlgn="auto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Calibri" panose="020F0502020204030204"/>
                <a:ea typeface="+mn-ea"/>
              </a:rPr>
              <a:t>US-APA production (76 APAs): Jan 4, 2021 – Dec 7, 2023</a:t>
            </a:r>
          </a:p>
          <a:p>
            <a:pPr marL="600075" lvl="1" indent="-257175" defTabSz="685800" fontAlgn="auto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Calibri" panose="020F0502020204030204"/>
                <a:ea typeface="+mn-ea"/>
              </a:rPr>
              <a:t>UK-APA production (76 APAs): Jul 6, 2020 – Nov 6,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9757C-2C75-43ED-823C-1D2D196AFE0B}"/>
              </a:ext>
            </a:extLst>
          </p:cNvPr>
          <p:cNvSpPr txBox="1"/>
          <p:nvPr/>
        </p:nvSpPr>
        <p:spPr>
          <a:xfrm>
            <a:off x="4129216" y="1944033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APA Production/year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680C57-4246-4DA3-B946-2AF90527D7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0601" y="2394835"/>
          <a:ext cx="6450305" cy="23245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0061">
                  <a:extLst>
                    <a:ext uri="{9D8B030D-6E8A-4147-A177-3AD203B41FA5}">
                      <a16:colId xmlns:a16="http://schemas.microsoft.com/office/drawing/2014/main" val="1331339448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2625183431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2565433260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4133200059"/>
                    </a:ext>
                  </a:extLst>
                </a:gridCol>
                <a:gridCol w="1290061">
                  <a:extLst>
                    <a:ext uri="{9D8B030D-6E8A-4147-A177-3AD203B41FA5}">
                      <a16:colId xmlns:a16="http://schemas.microsoft.com/office/drawing/2014/main" val="3057583495"/>
                    </a:ext>
                  </a:extLst>
                </a:gridCol>
              </a:tblGrid>
              <a:tr h="60755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Production Site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92690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Daresbury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3372900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Yale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0930044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Chicago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6334100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dirty="0"/>
                        <a:t>PSL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9061894"/>
                  </a:ext>
                </a:extLst>
              </a:tr>
              <a:tr h="34340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TOT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93566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2555AC-7796-4655-AB68-AD3A7D9F8A3C}"/>
              </a:ext>
            </a:extLst>
          </p:cNvPr>
          <p:cNvSpPr txBox="1"/>
          <p:nvPr/>
        </p:nvSpPr>
        <p:spPr>
          <a:xfrm>
            <a:off x="1704145" y="4967364"/>
            <a:ext cx="8911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anose="020F0502020204030204"/>
              </a:rPr>
              <a:t>Need to cold test 10% of APA production</a:t>
            </a:r>
          </a:p>
          <a:p>
            <a:pPr marL="285750" indent="-285750" defTabSz="6858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anose="020F0502020204030204"/>
              </a:rPr>
              <a:t>Need to investigate options for local storage if early shipping to SD is not possible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39178" y="6545898"/>
            <a:ext cx="1632622" cy="142519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22nd January 2020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chemeClr val="bg1">
                    <a:lumMod val="65000"/>
                  </a:schemeClr>
                </a:solidFill>
              </a:rPr>
              <a:t>Alan Grant  - APA Workshop UK Factory Daresbury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054" y="6472846"/>
            <a:ext cx="566925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7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29" y="1003308"/>
            <a:ext cx="88609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4"/>
                </a:solidFill>
              </a:rPr>
              <a:t>Factory to be manned and winding machines operated by </a:t>
            </a:r>
            <a:r>
              <a:rPr lang="en-GB" sz="3200" b="1" i="1" u="sng" dirty="0">
                <a:solidFill>
                  <a:srgbClr val="00B050"/>
                </a:solidFill>
              </a:rPr>
              <a:t>Technician Staff </a:t>
            </a:r>
            <a:r>
              <a:rPr lang="en-GB" sz="3200" dirty="0">
                <a:solidFill>
                  <a:schemeClr val="accent4"/>
                </a:solidFill>
              </a:rPr>
              <a:t>from:-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Manchester, Liverpool, Sheffield, Lancaster &amp; Daresbury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9576" y="18864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3200" kern="0" dirty="0">
                <a:solidFill>
                  <a:schemeClr val="accent2"/>
                </a:solidFill>
              </a:rPr>
              <a:t>APA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75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 layout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on the Factory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component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production schedule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00" y="0"/>
            <a:ext cx="756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99598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Daresbury Laboratory DUNE Factory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hall </a:t>
            </a:r>
            <a:r>
              <a:rPr lang="en-GB" sz="24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of the SRS accelerator identified as factory location</a:t>
            </a:r>
            <a:endParaRPr lang="en-GB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built factory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kern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 to have 4 winding machines, 10 process carts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kern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shipping area in renovated plant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kern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swing arm pillar cranes for each winding machine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5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2964"/>
            <a:ext cx="9144000" cy="494053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3029" y="165101"/>
            <a:ext cx="11451771" cy="677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US" sz="3600" spc="-150" dirty="0">
                <a:solidFill>
                  <a:srgbClr val="2E2D62"/>
                </a:solidFill>
              </a:rPr>
              <a:t>Daresbury Laboratory DUNE Factory Layout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03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75" y="115153"/>
            <a:ext cx="5826843" cy="6241197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687281" y="2406137"/>
            <a:ext cx="2457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Storage area for bare APA frames + large equipment.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6672946" y="2990911"/>
            <a:ext cx="4243060" cy="1626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292031" y="4156905"/>
            <a:ext cx="1810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APA frames loaded into process carts here.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58374" y="5802445"/>
            <a:ext cx="18145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Entrance into preparation area.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5660" y="3681314"/>
            <a:ext cx="1179968" cy="2121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flipH="1">
            <a:off x="8314060" y="4572403"/>
            <a:ext cx="1977970" cy="1199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838200" y="2283025"/>
            <a:ext cx="2457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Pre Processing Area – Comb bases &amp; mesh panel fitting</a:t>
            </a:r>
          </a:p>
        </p:txBody>
      </p:sp>
      <p:cxnSp>
        <p:nvCxnSpPr>
          <p:cNvPr id="26" name="Straight Arrow Connector 25"/>
          <p:cNvCxnSpPr>
            <a:stCxn id="23" idx="3"/>
          </p:cNvCxnSpPr>
          <p:nvPr/>
        </p:nvCxnSpPr>
        <p:spPr>
          <a:xfrm>
            <a:off x="3295650" y="2698524"/>
            <a:ext cx="1731717" cy="537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239368"/>
            <a:ext cx="4256314" cy="520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3200" kern="0" dirty="0">
                <a:solidFill>
                  <a:schemeClr val="accent2"/>
                </a:solidFill>
              </a:rPr>
              <a:t>Pre Processing Area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705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5495733" y="1120063"/>
            <a:ext cx="1418414" cy="1009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261611" y="4529064"/>
            <a:ext cx="1115390" cy="58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Emergency  Exit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2819306" y="5111909"/>
            <a:ext cx="1560789" cy="525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53" y="0"/>
            <a:ext cx="7010400" cy="68580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83786" y="2043068"/>
            <a:ext cx="1309053" cy="109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Small part assembly / general work area.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65835" y="3355448"/>
            <a:ext cx="11913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comb base and mesh panel fitting.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437156" y="758772"/>
            <a:ext cx="2735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Small part / jig storage.</a:t>
            </a: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857203" y="3670944"/>
            <a:ext cx="3116092" cy="223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092839" y="2591956"/>
            <a:ext cx="1737456" cy="692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962823" y="1883509"/>
            <a:ext cx="983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Prep area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210m^2</a:t>
            </a:r>
          </a:p>
        </p:txBody>
      </p:sp>
      <p:cxnSp>
        <p:nvCxnSpPr>
          <p:cNvPr id="13" name="Straight Arrow Connector 12"/>
          <p:cNvCxnSpPr>
            <a:stCxn id="2" idx="1"/>
          </p:cNvCxnSpPr>
          <p:nvPr/>
        </p:nvCxnSpPr>
        <p:spPr bwMode="auto">
          <a:xfrm flipH="1">
            <a:off x="7551140" y="2175897"/>
            <a:ext cx="3411682" cy="416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>
            <a:off x="4611556" y="1096909"/>
            <a:ext cx="2042146" cy="3378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</p:cNvCxnSpPr>
          <p:nvPr/>
        </p:nvCxnSpPr>
        <p:spPr>
          <a:xfrm>
            <a:off x="3092839" y="2591956"/>
            <a:ext cx="2880456" cy="302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011819" y="221342"/>
            <a:ext cx="1008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Access to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Winding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273984" y="674278"/>
            <a:ext cx="2688839" cy="84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8458097" y="5577613"/>
            <a:ext cx="1016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‘</a:t>
            </a:r>
            <a:r>
              <a:rPr lang="en-GB" altLang="en-US" sz="1600" dirty="0" err="1"/>
              <a:t>A’Frame</a:t>
            </a:r>
            <a:endParaRPr lang="en-GB" altLang="en-US" sz="1600" dirty="0"/>
          </a:p>
          <a:p>
            <a:r>
              <a:rPr lang="en-GB" altLang="en-US" sz="1600" dirty="0" err="1"/>
              <a:t>Ganrty</a:t>
            </a:r>
            <a:r>
              <a:rPr lang="en-GB" altLang="en-US" sz="1600" dirty="0"/>
              <a:t> </a:t>
            </a:r>
          </a:p>
          <a:p>
            <a:r>
              <a:rPr lang="en-GB" altLang="en-US" sz="1600" dirty="0"/>
              <a:t>Crane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425483" y="3783934"/>
            <a:ext cx="1515482" cy="17936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45686" y="127814"/>
            <a:ext cx="3754168" cy="11776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3600" kern="0" dirty="0">
                <a:solidFill>
                  <a:schemeClr val="accent2"/>
                </a:solidFill>
              </a:rPr>
              <a:t>Pre Processing Area - </a:t>
            </a:r>
            <a:r>
              <a:rPr lang="en-GB" altLang="en-US" sz="3600" kern="0" dirty="0" err="1">
                <a:solidFill>
                  <a:schemeClr val="accent2"/>
                </a:solidFill>
              </a:rPr>
              <a:t>cont</a:t>
            </a:r>
            <a:r>
              <a:rPr lang="en-GB" altLang="en-US" sz="3600" kern="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40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91" y="694055"/>
            <a:ext cx="6943859" cy="5803376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797507" y="427023"/>
            <a:ext cx="1657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Winder - 1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499481" y="406240"/>
            <a:ext cx="1439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Winder - 2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426485" y="440056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Winder - 3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480628" y="2562099"/>
            <a:ext cx="151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Winder - 4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91085" y="1023989"/>
            <a:ext cx="1800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Emergency Exit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5056" y="1439157"/>
            <a:ext cx="929663" cy="606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26828" y="793207"/>
            <a:ext cx="663838" cy="21312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0"/>
          </p:cNvCxnSpPr>
          <p:nvPr/>
        </p:nvCxnSpPr>
        <p:spPr>
          <a:xfrm flipH="1">
            <a:off x="5912376" y="694056"/>
            <a:ext cx="133845" cy="2037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7536629" y="778192"/>
            <a:ext cx="574069" cy="2782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8182928" y="2900238"/>
            <a:ext cx="2054144" cy="1431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9610545" y="4415922"/>
            <a:ext cx="2494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Parking for completed APA’s waiting for transfer to shipping area.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936990" y="5299393"/>
            <a:ext cx="73620" cy="4897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9777231" y="5763845"/>
            <a:ext cx="1943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600" dirty="0"/>
              <a:t>Door position shown incorrectly</a:t>
            </a: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 flipH="1">
            <a:off x="7837714" y="5246919"/>
            <a:ext cx="3020016" cy="448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7523" y="5225966"/>
            <a:ext cx="1946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Winder area 638m^2</a:t>
            </a:r>
          </a:p>
        </p:txBody>
      </p:sp>
      <p:cxnSp>
        <p:nvCxnSpPr>
          <p:cNvPr id="20" name="Straight Arrow Connector 19"/>
          <p:cNvCxnSpPr>
            <a:stCxn id="2" idx="3"/>
          </p:cNvCxnSpPr>
          <p:nvPr/>
        </p:nvCxnSpPr>
        <p:spPr bwMode="auto">
          <a:xfrm flipV="1">
            <a:off x="3474403" y="4909045"/>
            <a:ext cx="1574194" cy="486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71754" y="2592231"/>
            <a:ext cx="106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Plenty of wall space for off line prep work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197353" y="-37489"/>
            <a:ext cx="4024181" cy="520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2800" kern="0" dirty="0">
                <a:solidFill>
                  <a:schemeClr val="accent2"/>
                </a:solidFill>
              </a:rPr>
              <a:t>Factory Area Layout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40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16731" y="-24785"/>
            <a:ext cx="10476962" cy="6563697"/>
            <a:chOff x="194213" y="101907"/>
            <a:chExt cx="10476962" cy="65636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175" y="199740"/>
              <a:ext cx="9144000" cy="6465864"/>
            </a:xfrm>
            <a:prstGeom prst="rect">
              <a:avLst/>
            </a:prstGeom>
          </p:spPr>
        </p:pic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6134829" y="101907"/>
              <a:ext cx="1296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1600" dirty="0"/>
                <a:t>Lifting zone to platform.</a:t>
              </a: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26563" y="657637"/>
              <a:ext cx="14266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1600" dirty="0"/>
                <a:t>Fixed platform</a:t>
              </a: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7431087" y="5801519"/>
              <a:ext cx="32400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1600" dirty="0"/>
                <a:t>Overhead crane to cover this area.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634767" y="1490581"/>
              <a:ext cx="20875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1600" dirty="0"/>
                <a:t>Post processing / packing &amp; shipping area. 237m^2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239894" y="1127895"/>
              <a:ext cx="1119506" cy="130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819275" y="697283"/>
              <a:ext cx="935937" cy="7465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527175" y="4380829"/>
              <a:ext cx="778893" cy="267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070955" y="4121902"/>
              <a:ext cx="54516" cy="15357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822216" y="2352357"/>
              <a:ext cx="1628942" cy="8543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271124" y="4649038"/>
              <a:ext cx="20593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1600" dirty="0"/>
                <a:t>HIAB Truck for loading and shipping APA’s</a:t>
              </a:r>
            </a:p>
          </p:txBody>
        </p:sp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4451159" y="5657647"/>
              <a:ext cx="186848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1600" dirty="0"/>
                <a:t>Packing crate (size of existing PSL crate).</a:t>
              </a:r>
            </a:p>
          </p:txBody>
        </p:sp>
        <p:cxnSp>
          <p:nvCxnSpPr>
            <p:cNvPr id="18" name="Straight Arrow Connector 17"/>
            <p:cNvCxnSpPr>
              <a:stCxn id="6" idx="1"/>
            </p:cNvCxnSpPr>
            <p:nvPr/>
          </p:nvCxnSpPr>
          <p:spPr bwMode="auto">
            <a:xfrm flipH="1" flipV="1">
              <a:off x="6096001" y="4121901"/>
              <a:ext cx="1335087" cy="18486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7" name="Picture 2" descr="Image result for hiab truc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3" y="2702032"/>
              <a:ext cx="1970405" cy="147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 bwMode="auto">
          <a:xfrm rot="982001">
            <a:off x="2695129" y="4065851"/>
            <a:ext cx="141593" cy="4647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8546920">
            <a:off x="2293193" y="3587432"/>
            <a:ext cx="141593" cy="3805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8546920">
            <a:off x="2537256" y="3858215"/>
            <a:ext cx="141593" cy="229087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11440886" y="6300479"/>
            <a:ext cx="370114" cy="365125"/>
          </a:xfrm>
        </p:spPr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4693"/>
            <a:ext cx="5125471" cy="520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3200" kern="0" dirty="0">
                <a:solidFill>
                  <a:schemeClr val="accent2"/>
                </a:solidFill>
              </a:rPr>
              <a:t>Packing &amp; Shipping Area </a:t>
            </a:r>
          </a:p>
        </p:txBody>
      </p:sp>
    </p:spTree>
    <p:extLst>
      <p:ext uri="{BB962C8B-B14F-4D97-AF65-F5344CB8AC3E}">
        <p14:creationId xmlns:p14="http://schemas.microsoft.com/office/powerpoint/2010/main" val="230590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21" y="535166"/>
            <a:ext cx="114190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C00000"/>
                </a:solidFill>
              </a:rPr>
              <a:t>Factory Review Jan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/>
                </a:solidFill>
              </a:rPr>
              <a:t>Crane installation &amp; commissioning - </a:t>
            </a:r>
            <a:r>
              <a:rPr lang="en-GB" sz="2200" b="1" i="1" u="sng" dirty="0">
                <a:solidFill>
                  <a:srgbClr val="00B050"/>
                </a:solidFill>
              </a:rPr>
              <a:t>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/>
                </a:solidFill>
              </a:rPr>
              <a:t>Factory room build </a:t>
            </a:r>
            <a:r>
              <a:rPr lang="en-GB" sz="2200" dirty="0">
                <a:solidFill>
                  <a:srgbClr val="002060"/>
                </a:solidFill>
              </a:rPr>
              <a:t>- </a:t>
            </a:r>
            <a:r>
              <a:rPr lang="en-GB" sz="2200" b="1" i="1" u="sng" dirty="0">
                <a:solidFill>
                  <a:srgbClr val="00B050"/>
                </a:solidFill>
              </a:rPr>
              <a:t>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/>
                </a:solidFill>
              </a:rPr>
              <a:t>Factory Room Services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2"/>
                </a:solidFill>
              </a:rPr>
              <a:t>Electrical services being installed includes all lighting, power and network systems…..</a:t>
            </a:r>
            <a:r>
              <a:rPr lang="en-GB" sz="2200" b="1" i="1" u="sng" dirty="0">
                <a:solidFill>
                  <a:srgbClr val="00B050"/>
                </a:solidFill>
              </a:rPr>
              <a:t>expected completion end Jan 2020.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2"/>
                </a:solidFill>
              </a:rPr>
              <a:t>Heating and ventilation system filtered to class 100,000 ordered…..</a:t>
            </a:r>
            <a:r>
              <a:rPr lang="en-GB" sz="2200" b="1" i="1" u="sng" dirty="0">
                <a:solidFill>
                  <a:srgbClr val="00B050"/>
                </a:solidFill>
              </a:rPr>
              <a:t>installation Feb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/>
                </a:solidFill>
              </a:rPr>
              <a:t>Shipping room refurbishment well advanced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2"/>
                </a:solidFill>
              </a:rPr>
              <a:t>Floor remedial work ongoing then electrical power distribution boards will be installed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2"/>
                </a:solidFill>
              </a:rPr>
              <a:t>Lighting installed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2"/>
                </a:solidFill>
              </a:rPr>
              <a:t>Heating and ventilation order 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/>
                </a:solidFill>
              </a:rPr>
              <a:t>Platform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accent2"/>
                </a:solidFill>
              </a:rPr>
              <a:t>Installed - </a:t>
            </a:r>
            <a:r>
              <a:rPr lang="en-GB" sz="2200" b="1" i="1" u="sng" dirty="0">
                <a:solidFill>
                  <a:srgbClr val="00B050"/>
                </a:solidFill>
              </a:rPr>
              <a:t>Complete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69725" y="0"/>
            <a:ext cx="77724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marL="342900" indent="-342900"/>
            <a:r>
              <a:rPr lang="en-GB" sz="4800" kern="0" dirty="0">
                <a:solidFill>
                  <a:schemeClr val="accent2"/>
                </a:solidFill>
              </a:rPr>
              <a:t>Factory Progress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22nd January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Alan Grant  - APA Workshop UK Factory Daresbury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8359-2B89-43BC-B346-66F677F8089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678478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FE28F-E808-4D13-89A4-C40B1B8D9C6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7399C5-6643-4EBB-BF3C-1743A0F34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12395</TotalTime>
  <Words>960</Words>
  <Application>Microsoft Office PowerPoint</Application>
  <PresentationFormat>Widescreen</PresentationFormat>
  <Paragraphs>232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Regular</vt:lpstr>
      <vt:lpstr>Calibri</vt:lpstr>
      <vt:lpstr>Calibri Light</vt:lpstr>
      <vt:lpstr>Geneva</vt:lpstr>
      <vt:lpstr>Helvetica</vt:lpstr>
      <vt:lpstr>Lucida Grande</vt:lpstr>
      <vt:lpstr>Wingdings</vt:lpstr>
      <vt:lpstr>ヒラギノ角ゴ Pro W3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Production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PowerPoint Presentation</dc:title>
  <dc:creator>Philip Millard</dc:creator>
  <cp:lastModifiedBy>Alberto Marchionni</cp:lastModifiedBy>
  <cp:revision>218</cp:revision>
  <cp:lastPrinted>2019-10-02T08:27:37Z</cp:lastPrinted>
  <dcterms:created xsi:type="dcterms:W3CDTF">2019-09-17T08:04:08Z</dcterms:created>
  <dcterms:modified xsi:type="dcterms:W3CDTF">2020-01-23T20:54:36Z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