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5123" r:id="rId5"/>
    <p:sldMasterId id="2147485127" r:id="rId6"/>
  </p:sldMasterIdLst>
  <p:notesMasterIdLst>
    <p:notesMasterId r:id="rId23"/>
  </p:notesMasterIdLst>
  <p:sldIdLst>
    <p:sldId id="607" r:id="rId7"/>
    <p:sldId id="653" r:id="rId8"/>
    <p:sldId id="643" r:id="rId9"/>
    <p:sldId id="628" r:id="rId10"/>
    <p:sldId id="634" r:id="rId11"/>
    <p:sldId id="637" r:id="rId12"/>
    <p:sldId id="639" r:id="rId13"/>
    <p:sldId id="640" r:id="rId14"/>
    <p:sldId id="648" r:id="rId15"/>
    <p:sldId id="655" r:id="rId16"/>
    <p:sldId id="656" r:id="rId17"/>
    <p:sldId id="650" r:id="rId18"/>
    <p:sldId id="657" r:id="rId19"/>
    <p:sldId id="659" r:id="rId20"/>
    <p:sldId id="658" r:id="rId21"/>
    <p:sldId id="651" r:id="rId22"/>
  </p:sldIdLst>
  <p:sldSz cx="9144000" cy="6858000" type="screen4x3"/>
  <p:notesSz cx="6797675" cy="9928225"/>
  <p:defaultTextStyle>
    <a:defPPr>
      <a:defRPr lang="en-US"/>
    </a:defPPr>
    <a:lvl1pPr algn="l" rtl="0" eaLnBrk="0" fontAlgn="base" hangingPunct="0">
      <a:spcBef>
        <a:spcPct val="0"/>
      </a:spcBef>
      <a:spcAft>
        <a:spcPct val="0"/>
      </a:spcAft>
      <a:defRPr sz="2400" kern="1200">
        <a:solidFill>
          <a:schemeClr val="tx1"/>
        </a:solidFill>
        <a:latin typeface="Lucida Grande" pitchFamily="84" charset="0"/>
        <a:ea typeface="ヒラギノ角ゴ Pro W3"/>
        <a:cs typeface="ヒラギノ角ゴ Pro W3"/>
      </a:defRPr>
    </a:lvl1pPr>
    <a:lvl2pPr marL="457200" algn="l" rtl="0" eaLnBrk="0" fontAlgn="base" hangingPunct="0">
      <a:spcBef>
        <a:spcPct val="0"/>
      </a:spcBef>
      <a:spcAft>
        <a:spcPct val="0"/>
      </a:spcAft>
      <a:defRPr sz="2400" kern="1200">
        <a:solidFill>
          <a:schemeClr val="tx1"/>
        </a:solidFill>
        <a:latin typeface="Lucida Grande" pitchFamily="84" charset="0"/>
        <a:ea typeface="ヒラギノ角ゴ Pro W3"/>
        <a:cs typeface="ヒラギノ角ゴ Pro W3"/>
      </a:defRPr>
    </a:lvl2pPr>
    <a:lvl3pPr marL="914400" algn="l" rtl="0" eaLnBrk="0" fontAlgn="base" hangingPunct="0">
      <a:spcBef>
        <a:spcPct val="0"/>
      </a:spcBef>
      <a:spcAft>
        <a:spcPct val="0"/>
      </a:spcAft>
      <a:defRPr sz="2400" kern="1200">
        <a:solidFill>
          <a:schemeClr val="tx1"/>
        </a:solidFill>
        <a:latin typeface="Lucida Grande" pitchFamily="84" charset="0"/>
        <a:ea typeface="ヒラギノ角ゴ Pro W3"/>
        <a:cs typeface="ヒラギノ角ゴ Pro W3"/>
      </a:defRPr>
    </a:lvl3pPr>
    <a:lvl4pPr marL="1371600" algn="l" rtl="0" eaLnBrk="0" fontAlgn="base" hangingPunct="0">
      <a:spcBef>
        <a:spcPct val="0"/>
      </a:spcBef>
      <a:spcAft>
        <a:spcPct val="0"/>
      </a:spcAft>
      <a:defRPr sz="2400" kern="1200">
        <a:solidFill>
          <a:schemeClr val="tx1"/>
        </a:solidFill>
        <a:latin typeface="Lucida Grande" pitchFamily="84" charset="0"/>
        <a:ea typeface="ヒラギノ角ゴ Pro W3"/>
        <a:cs typeface="ヒラギノ角ゴ Pro W3"/>
      </a:defRPr>
    </a:lvl4pPr>
    <a:lvl5pPr marL="1828800" algn="l" rtl="0" eaLnBrk="0" fontAlgn="base" hangingPunct="0">
      <a:spcBef>
        <a:spcPct val="0"/>
      </a:spcBef>
      <a:spcAft>
        <a:spcPct val="0"/>
      </a:spcAft>
      <a:defRPr sz="2400" kern="1200">
        <a:solidFill>
          <a:schemeClr val="tx1"/>
        </a:solidFill>
        <a:latin typeface="Lucida Grande" pitchFamily="84" charset="0"/>
        <a:ea typeface="ヒラギノ角ゴ Pro W3"/>
        <a:cs typeface="ヒラギノ角ゴ Pro W3"/>
      </a:defRPr>
    </a:lvl5pPr>
    <a:lvl6pPr marL="2286000" algn="l" defTabSz="914400" rtl="0" eaLnBrk="1" latinLnBrk="0" hangingPunct="1">
      <a:defRPr sz="2400" kern="1200">
        <a:solidFill>
          <a:schemeClr val="tx1"/>
        </a:solidFill>
        <a:latin typeface="Lucida Grande" pitchFamily="84" charset="0"/>
        <a:ea typeface="ヒラギノ角ゴ Pro W3"/>
        <a:cs typeface="ヒラギノ角ゴ Pro W3"/>
      </a:defRPr>
    </a:lvl6pPr>
    <a:lvl7pPr marL="2743200" algn="l" defTabSz="914400" rtl="0" eaLnBrk="1" latinLnBrk="0" hangingPunct="1">
      <a:defRPr sz="2400" kern="1200">
        <a:solidFill>
          <a:schemeClr val="tx1"/>
        </a:solidFill>
        <a:latin typeface="Lucida Grande" pitchFamily="84" charset="0"/>
        <a:ea typeface="ヒラギノ角ゴ Pro W3"/>
        <a:cs typeface="ヒラギノ角ゴ Pro W3"/>
      </a:defRPr>
    </a:lvl7pPr>
    <a:lvl8pPr marL="3200400" algn="l" defTabSz="914400" rtl="0" eaLnBrk="1" latinLnBrk="0" hangingPunct="1">
      <a:defRPr sz="2400" kern="1200">
        <a:solidFill>
          <a:schemeClr val="tx1"/>
        </a:solidFill>
        <a:latin typeface="Lucida Grande" pitchFamily="84" charset="0"/>
        <a:ea typeface="ヒラギノ角ゴ Pro W3"/>
        <a:cs typeface="ヒラギノ角ゴ Pro W3"/>
      </a:defRPr>
    </a:lvl8pPr>
    <a:lvl9pPr marL="3657600" algn="l" defTabSz="914400" rtl="0" eaLnBrk="1" latinLnBrk="0" hangingPunct="1">
      <a:defRPr sz="2400" kern="1200">
        <a:solidFill>
          <a:schemeClr val="tx1"/>
        </a:solidFill>
        <a:latin typeface="Lucida Grande" pitchFamily="84" charset="0"/>
        <a:ea typeface="ヒラギノ角ゴ Pro W3"/>
        <a:cs typeface="ヒラギノ角ゴ Pro W3"/>
      </a:defRPr>
    </a:lvl9pPr>
  </p:defaultTextStyle>
  <p:extLst>
    <p:ext uri="{EFAFB233-063F-42B5-8137-9DF3F51BA10A}">
      <p15:sldGuideLst xmlns:p15="http://schemas.microsoft.com/office/powerpoint/2012/main">
        <p15:guide id="1" orient="horz" pos="515">
          <p15:clr>
            <a:srgbClr val="A4A3A4"/>
          </p15:clr>
        </p15:guide>
        <p15:guide id="2" orient="horz" pos="932">
          <p15:clr>
            <a:srgbClr val="A4A3A4"/>
          </p15:clr>
        </p15:guide>
        <p15:guide id="3" orient="horz" pos="4008">
          <p15:clr>
            <a:srgbClr val="A4A3A4"/>
          </p15:clr>
        </p15:guide>
        <p15:guide id="4" orient="horz" pos="758">
          <p15:clr>
            <a:srgbClr val="A4A3A4"/>
          </p15:clr>
        </p15:guide>
        <p15:guide id="5" pos="489">
          <p15:clr>
            <a:srgbClr val="A4A3A4"/>
          </p15:clr>
        </p15:guide>
        <p15:guide id="6" pos="5432">
          <p15:clr>
            <a:srgbClr val="A4A3A4"/>
          </p15:clr>
        </p15:guide>
        <p15:guide id="7" pos="3061">
          <p15:clr>
            <a:srgbClr val="A4A3A4"/>
          </p15:clr>
        </p15:guide>
        <p15:guide id="8" pos="3646">
          <p15:clr>
            <a:srgbClr val="A4A3A4"/>
          </p15:clr>
        </p15:guide>
        <p15:guide id="9" pos="521">
          <p15:clr>
            <a:srgbClr val="A4A3A4"/>
          </p15:clr>
        </p15:guide>
        <p15:guide id="10" pos="2237">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33"/>
    <a:srgbClr val="4597A0"/>
    <a:srgbClr val="FFCC99"/>
    <a:srgbClr val="A6A7A2"/>
    <a:srgbClr val="FFFF66"/>
    <a:srgbClr val="006600"/>
    <a:srgbClr val="E1E1FF"/>
    <a:srgbClr val="D0EA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88942" autoAdjust="0"/>
  </p:normalViewPr>
  <p:slideViewPr>
    <p:cSldViewPr snapToGrid="0">
      <p:cViewPr varScale="1">
        <p:scale>
          <a:sx n="80" d="100"/>
          <a:sy n="80" d="100"/>
        </p:scale>
        <p:origin x="1626" y="84"/>
      </p:cViewPr>
      <p:guideLst>
        <p:guide orient="horz" pos="515"/>
        <p:guide orient="horz" pos="932"/>
        <p:guide orient="horz" pos="4008"/>
        <p:guide orient="horz" pos="758"/>
        <p:guide pos="489"/>
        <p:guide pos="5432"/>
        <p:guide pos="3061"/>
        <p:guide pos="3646"/>
        <p:guide pos="521"/>
        <p:guide pos="223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7" d="100"/>
        <a:sy n="97" d="100"/>
      </p:scale>
      <p:origin x="0" y="0"/>
    </p:cViewPr>
  </p:sorterViewPr>
  <p:notesViewPr>
    <p:cSldViewPr snapToGrid="0">
      <p:cViewPr>
        <p:scale>
          <a:sx n="100" d="100"/>
          <a:sy n="100" d="100"/>
        </p:scale>
        <p:origin x="-798" y="21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Lucida Grande" pitchFamily="84" charset="0"/>
                <a:ea typeface="ヒラギノ角ゴ Pro W3" pitchFamily="84" charset="-128"/>
                <a:cs typeface="+mn-cs"/>
              </a:defRPr>
            </a:lvl1pPr>
          </a:lstStyle>
          <a:p>
            <a:pPr>
              <a:defRPr/>
            </a:pPr>
            <a:endParaRPr lang="en-US"/>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Lucida Grande" pitchFamily="84" charset="0"/>
                <a:ea typeface="ヒラギノ角ゴ Pro W3" pitchFamily="84" charset="-128"/>
                <a:cs typeface="+mn-cs"/>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06463" y="4716463"/>
            <a:ext cx="4984750" cy="446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Lucida Grande" pitchFamily="84" charset="0"/>
                <a:ea typeface="ヒラギノ角ゴ Pro W3" pitchFamily="84"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BF4A3FC7-CCB8-459D-8C88-3E2F5FC4D1F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Lucida Grande" pitchFamily="84" charset="0"/>
        <a:ea typeface="ヒラギノ角ゴ Pro W3" pitchFamily="84" charset="-128"/>
        <a:cs typeface="ヒラギノ角ゴ Pro W3"/>
      </a:defRPr>
    </a:lvl1pPr>
    <a:lvl2pPr marL="457200" algn="l" rtl="0" eaLnBrk="0" fontAlgn="base" hangingPunct="0">
      <a:spcBef>
        <a:spcPct val="30000"/>
      </a:spcBef>
      <a:spcAft>
        <a:spcPct val="0"/>
      </a:spcAft>
      <a:defRPr sz="1200" kern="1200">
        <a:solidFill>
          <a:schemeClr val="tx1"/>
        </a:solidFill>
        <a:latin typeface="Lucida Grande" pitchFamily="84" charset="0"/>
        <a:ea typeface="ヒラギノ角ゴ Pro W3" pitchFamily="84" charset="-128"/>
        <a:cs typeface="ヒラギノ角ゴ Pro W3"/>
      </a:defRPr>
    </a:lvl2pPr>
    <a:lvl3pPr marL="914400" algn="l" rtl="0" eaLnBrk="0" fontAlgn="base" hangingPunct="0">
      <a:spcBef>
        <a:spcPct val="30000"/>
      </a:spcBef>
      <a:spcAft>
        <a:spcPct val="0"/>
      </a:spcAft>
      <a:defRPr sz="1200" kern="1200">
        <a:solidFill>
          <a:schemeClr val="tx1"/>
        </a:solidFill>
        <a:latin typeface="Lucida Grande" pitchFamily="84" charset="0"/>
        <a:ea typeface="ヒラギノ角ゴ Pro W3" pitchFamily="84" charset="-128"/>
        <a:cs typeface="ヒラギノ角ゴ Pro W3"/>
      </a:defRPr>
    </a:lvl3pPr>
    <a:lvl4pPr marL="1371600" algn="l" rtl="0" eaLnBrk="0" fontAlgn="base" hangingPunct="0">
      <a:spcBef>
        <a:spcPct val="30000"/>
      </a:spcBef>
      <a:spcAft>
        <a:spcPct val="0"/>
      </a:spcAft>
      <a:defRPr sz="1200" kern="1200">
        <a:solidFill>
          <a:schemeClr val="tx1"/>
        </a:solidFill>
        <a:latin typeface="Lucida Grande" pitchFamily="84" charset="0"/>
        <a:ea typeface="ヒラギノ角ゴ Pro W3" pitchFamily="84" charset="-128"/>
        <a:cs typeface="ヒラギノ角ゴ Pro W3"/>
      </a:defRPr>
    </a:lvl4pPr>
    <a:lvl5pPr marL="1828800" algn="l" rtl="0" eaLnBrk="0" fontAlgn="base" hangingPunct="0">
      <a:spcBef>
        <a:spcPct val="30000"/>
      </a:spcBef>
      <a:spcAft>
        <a:spcPct val="0"/>
      </a:spcAft>
      <a:defRPr sz="1200" kern="1200">
        <a:solidFill>
          <a:schemeClr val="tx1"/>
        </a:solidFill>
        <a:latin typeface="Lucida Grande" pitchFamily="84" charset="0"/>
        <a:ea typeface="ヒラギノ角ゴ Pro W3" pitchFamily="84"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lstStyle>
            <a:lvl1pPr>
              <a:defRPr sz="4400">
                <a:solidFill>
                  <a:schemeClr val="accent1">
                    <a:lumMod val="50000"/>
                  </a:schemeClr>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400">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t>22nd Jan 2020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Alan Muir - APA Workshop DL</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DF8301-DD69-46D7-8D7E-E8918A0AFA68}" type="slidenum">
              <a:rPr lang="en-US" altLang="en-US"/>
              <a:pPr>
                <a:defRPr/>
              </a:pPr>
              <a:t>‹#›</a:t>
            </a:fld>
            <a:endParaRPr lang="en-US" altLang="en-US"/>
          </a:p>
        </p:txBody>
      </p:sp>
    </p:spTree>
    <p:extLst>
      <p:ext uri="{BB962C8B-B14F-4D97-AF65-F5344CB8AC3E}">
        <p14:creationId xmlns:p14="http://schemas.microsoft.com/office/powerpoint/2010/main" val="2695686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800" b="1">
                <a:solidFill>
                  <a:schemeClr val="accent1">
                    <a:lumMod val="50000"/>
                  </a:schemeClr>
                </a:solidFill>
                <a:latin typeface="Arial" pitchFamily="34" charset="0"/>
                <a:cs typeface="Arial"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22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pPr>
              <a:defRPr/>
            </a:pPr>
            <a:r>
              <a:rPr lang="en-US"/>
              <a:t>22nd Jan 2020</a:t>
            </a:r>
            <a:endParaRPr lang="en-US" dirty="0"/>
          </a:p>
        </p:txBody>
      </p:sp>
      <p:sp>
        <p:nvSpPr>
          <p:cNvPr id="6" name="Footer Placeholder 5"/>
          <p:cNvSpPr>
            <a:spLocks noGrp="1"/>
          </p:cNvSpPr>
          <p:nvPr>
            <p:ph type="ftr" sz="quarter" idx="11"/>
          </p:nvPr>
        </p:nvSpPr>
        <p:spPr/>
        <p:txBody>
          <a:bodyPr/>
          <a:lstStyle/>
          <a:p>
            <a:pPr>
              <a:defRPr/>
            </a:pPr>
            <a:r>
              <a:rPr lang="en-GB"/>
              <a:t>Alan Muir - APA Workshop DL</a:t>
            </a:r>
            <a:endParaRPr lang="en-US" dirty="0"/>
          </a:p>
        </p:txBody>
      </p:sp>
      <p:sp>
        <p:nvSpPr>
          <p:cNvPr id="7" name="Slide Number Placeholder 6"/>
          <p:cNvSpPr>
            <a:spLocks noGrp="1"/>
          </p:cNvSpPr>
          <p:nvPr>
            <p:ph type="sldNum" sz="quarter" idx="12"/>
          </p:nvPr>
        </p:nvSpPr>
        <p:spPr/>
        <p:txBody>
          <a:bodyPr/>
          <a:lstStyle/>
          <a:p>
            <a:pPr>
              <a:defRPr/>
            </a:pPr>
            <a:fld id="{08D28359-2B89-43BC-B346-66F677F80898}" type="slidenum">
              <a:rPr lang="en-US" altLang="en-US" smtClean="0"/>
              <a:pPr>
                <a:defRPr/>
              </a:pPr>
              <a:t>‹#›</a:t>
            </a:fld>
            <a:endParaRPr lang="en-US" altLang="en-US" dirty="0"/>
          </a:p>
        </p:txBody>
      </p:sp>
    </p:spTree>
    <p:extLst>
      <p:ext uri="{BB962C8B-B14F-4D97-AF65-F5344CB8AC3E}">
        <p14:creationId xmlns:p14="http://schemas.microsoft.com/office/powerpoint/2010/main" val="2061028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r>
              <a:rPr lang="en-US"/>
              <a:t>22nd Jan 2020</a:t>
            </a:r>
            <a:endParaRPr lang="en-US" dirty="0"/>
          </a:p>
        </p:txBody>
      </p:sp>
      <p:sp>
        <p:nvSpPr>
          <p:cNvPr id="4" name="Footer Placeholder 3"/>
          <p:cNvSpPr>
            <a:spLocks noGrp="1"/>
          </p:cNvSpPr>
          <p:nvPr>
            <p:ph type="ftr" sz="quarter" idx="11"/>
          </p:nvPr>
        </p:nvSpPr>
        <p:spPr/>
        <p:txBody>
          <a:bodyPr/>
          <a:lstStyle/>
          <a:p>
            <a:pPr>
              <a:defRPr/>
            </a:pPr>
            <a:r>
              <a:rPr lang="en-GB"/>
              <a:t>Alan Muir - APA Workshop DL</a:t>
            </a:r>
            <a:endParaRPr lang="en-US" dirty="0"/>
          </a:p>
        </p:txBody>
      </p:sp>
      <p:sp>
        <p:nvSpPr>
          <p:cNvPr id="5" name="Slide Number Placeholder 4"/>
          <p:cNvSpPr>
            <a:spLocks noGrp="1"/>
          </p:cNvSpPr>
          <p:nvPr>
            <p:ph type="sldNum" sz="quarter" idx="12"/>
          </p:nvPr>
        </p:nvSpPr>
        <p:spPr/>
        <p:txBody>
          <a:bodyPr/>
          <a:lstStyle/>
          <a:p>
            <a:pPr>
              <a:defRPr/>
            </a:pPr>
            <a:fld id="{08D28359-2B89-43BC-B346-66F677F80898}" type="slidenum">
              <a:rPr lang="en-US" altLang="en-US" smtClean="0"/>
              <a:pPr>
                <a:defRPr/>
              </a:pPr>
              <a:t>‹#›</a:t>
            </a:fld>
            <a:endParaRPr lang="en-US" altLang="en-US" dirty="0"/>
          </a:p>
        </p:txBody>
      </p:sp>
    </p:spTree>
    <p:extLst>
      <p:ext uri="{BB962C8B-B14F-4D97-AF65-F5344CB8AC3E}">
        <p14:creationId xmlns:p14="http://schemas.microsoft.com/office/powerpoint/2010/main" val="203856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88640"/>
            <a:ext cx="9144000" cy="1470025"/>
          </a:xfrm>
        </p:spPr>
        <p:txBody>
          <a:bodyPr/>
          <a:lstStyle>
            <a:lvl1pPr>
              <a:defRPr sz="4400">
                <a:solidFill>
                  <a:schemeClr val="accent1">
                    <a:lumMod val="50000"/>
                  </a:schemeClr>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1970065"/>
            <a:ext cx="6400800" cy="1752600"/>
          </a:xfrm>
        </p:spPr>
        <p:txBody>
          <a:bodyPr/>
          <a:lstStyle>
            <a:lvl1pPr marL="0" indent="0" algn="ctr">
              <a:buNone/>
              <a:defRPr sz="2400">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Date Placeholder 3"/>
          <p:cNvSpPr>
            <a:spLocks noGrp="1"/>
          </p:cNvSpPr>
          <p:nvPr>
            <p:ph type="dt" sz="half" idx="10"/>
          </p:nvPr>
        </p:nvSpPr>
        <p:spPr/>
        <p:txBody>
          <a:bodyPr/>
          <a:lstStyle/>
          <a:p>
            <a:pPr>
              <a:defRPr/>
            </a:pPr>
            <a:r>
              <a:rPr lang="en-US"/>
              <a:t>22nd Jan 2020</a:t>
            </a:r>
            <a:endParaRPr lang="en-US" dirty="0"/>
          </a:p>
        </p:txBody>
      </p:sp>
      <p:sp>
        <p:nvSpPr>
          <p:cNvPr id="5" name="Footer Placeholder 4"/>
          <p:cNvSpPr>
            <a:spLocks noGrp="1"/>
          </p:cNvSpPr>
          <p:nvPr>
            <p:ph type="ftr" sz="quarter" idx="11"/>
          </p:nvPr>
        </p:nvSpPr>
        <p:spPr/>
        <p:txBody>
          <a:bodyPr/>
          <a:lstStyle/>
          <a:p>
            <a:pPr>
              <a:defRPr/>
            </a:pPr>
            <a:r>
              <a:rPr lang="en-GB"/>
              <a:t>Alan Muir - APA Workshop DL</a:t>
            </a:r>
            <a:endParaRPr lang="en-US" dirty="0"/>
          </a:p>
        </p:txBody>
      </p:sp>
      <p:sp>
        <p:nvSpPr>
          <p:cNvPr id="6" name="Slide Number Placeholder 5"/>
          <p:cNvSpPr>
            <a:spLocks noGrp="1"/>
          </p:cNvSpPr>
          <p:nvPr>
            <p:ph type="sldNum" sz="quarter" idx="12"/>
          </p:nvPr>
        </p:nvSpPr>
        <p:spPr/>
        <p:txBody>
          <a:bodyPr/>
          <a:lstStyle/>
          <a:p>
            <a:pPr>
              <a:defRPr/>
            </a:pPr>
            <a:fld id="{08D28359-2B89-43BC-B346-66F677F80898}" type="slidenum">
              <a:rPr lang="en-US" altLang="en-US" smtClean="0"/>
              <a:pPr>
                <a:defRPr/>
              </a:pPr>
              <a:t>‹#›</a:t>
            </a:fld>
            <a:endParaRPr lang="en-US" altLang="en-US" dirty="0"/>
          </a:p>
        </p:txBody>
      </p:sp>
    </p:spTree>
    <p:extLst>
      <p:ext uri="{BB962C8B-B14F-4D97-AF65-F5344CB8AC3E}">
        <p14:creationId xmlns:p14="http://schemas.microsoft.com/office/powerpoint/2010/main" val="282662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latin typeface="Calibri" panose="020F0502020204030204"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685800" y="1557338"/>
            <a:ext cx="7772400" cy="3800488"/>
          </a:xfrm>
        </p:spPr>
        <p:txBody>
          <a:bodyPr/>
          <a:lstStyle>
            <a:lvl1pPr>
              <a:defRPr sz="2400">
                <a:latin typeface="Calibri" panose="020F0502020204030204" pitchFamily="34" charset="0"/>
                <a:cs typeface="Arial" pitchFamily="34" charset="0"/>
              </a:defRPr>
            </a:lvl1pPr>
            <a:lvl2pPr>
              <a:defRPr sz="2200">
                <a:solidFill>
                  <a:schemeClr val="accent1">
                    <a:lumMod val="50000"/>
                  </a:schemeClr>
                </a:solidFill>
                <a:latin typeface="Calibri" panose="020F0502020204030204" pitchFamily="34" charset="0"/>
                <a:cs typeface="Arial" pitchFamily="34" charset="0"/>
              </a:defRPr>
            </a:lvl2pPr>
            <a:lvl3pPr>
              <a:defRPr sz="2000">
                <a:solidFill>
                  <a:schemeClr val="accent1">
                    <a:lumMod val="50000"/>
                  </a:schemeClr>
                </a:solidFill>
                <a:latin typeface="Calibri" panose="020F0502020204030204" pitchFamily="34" charset="0"/>
                <a:cs typeface="Arial" pitchFamily="34" charset="0"/>
              </a:defRPr>
            </a:lvl3pPr>
            <a:lvl4pPr>
              <a:buNone/>
              <a:defRPr>
                <a:latin typeface="Arial" pitchFamily="34" charset="0"/>
                <a:cs typeface="Arial" pitchFamily="34" charset="0"/>
              </a:defRPr>
            </a:lvl4pPr>
          </a:lstStyle>
          <a:p>
            <a:pPr lvl="0"/>
            <a:r>
              <a:rPr lang="en-US" dirty="0"/>
              <a:t>Click to edit Master text styles</a:t>
            </a:r>
          </a:p>
          <a:p>
            <a:pPr lvl="1"/>
            <a:r>
              <a:rPr lang="en-US" dirty="0"/>
              <a:t>Second level</a:t>
            </a:r>
          </a:p>
          <a:p>
            <a:pPr lvl="2"/>
            <a:r>
              <a:rPr lang="en-US" dirty="0"/>
              <a:t>Third level</a:t>
            </a:r>
          </a:p>
          <a:p>
            <a:pPr lvl="3"/>
            <a:endParaRPr lang="en-US" dirty="0"/>
          </a:p>
        </p:txBody>
      </p:sp>
      <p:sp>
        <p:nvSpPr>
          <p:cNvPr id="4" name="Date Placeholder 3"/>
          <p:cNvSpPr>
            <a:spLocks noGrp="1"/>
          </p:cNvSpPr>
          <p:nvPr>
            <p:ph type="dt" sz="half" idx="10"/>
          </p:nvPr>
        </p:nvSpPr>
        <p:spPr/>
        <p:txBody>
          <a:bodyPr/>
          <a:lstStyle/>
          <a:p>
            <a:pPr>
              <a:defRPr/>
            </a:pPr>
            <a:r>
              <a:rPr lang="en-US"/>
              <a:t>22nd Jan 2020</a:t>
            </a:r>
            <a:endParaRPr lang="en-US" dirty="0"/>
          </a:p>
        </p:txBody>
      </p:sp>
      <p:sp>
        <p:nvSpPr>
          <p:cNvPr id="5" name="Footer Placeholder 4"/>
          <p:cNvSpPr>
            <a:spLocks noGrp="1"/>
          </p:cNvSpPr>
          <p:nvPr>
            <p:ph type="ftr" sz="quarter" idx="11"/>
          </p:nvPr>
        </p:nvSpPr>
        <p:spPr/>
        <p:txBody>
          <a:bodyPr/>
          <a:lstStyle/>
          <a:p>
            <a:pPr>
              <a:defRPr/>
            </a:pPr>
            <a:r>
              <a:rPr lang="en-GB"/>
              <a:t>Alan Muir - APA Workshop DL</a:t>
            </a:r>
            <a:endParaRPr lang="en-US" dirty="0"/>
          </a:p>
        </p:txBody>
      </p:sp>
      <p:sp>
        <p:nvSpPr>
          <p:cNvPr id="6" name="Slide Number Placeholder 5"/>
          <p:cNvSpPr>
            <a:spLocks noGrp="1"/>
          </p:cNvSpPr>
          <p:nvPr>
            <p:ph type="sldNum" sz="quarter" idx="12"/>
          </p:nvPr>
        </p:nvSpPr>
        <p:spPr/>
        <p:txBody>
          <a:bodyPr/>
          <a:lstStyle/>
          <a:p>
            <a:pPr>
              <a:defRPr/>
            </a:pPr>
            <a:fld id="{08D28359-2B89-43BC-B346-66F677F80898}" type="slidenum">
              <a:rPr lang="en-US" altLang="en-US" smtClean="0"/>
              <a:pPr>
                <a:defRPr/>
              </a:pPr>
              <a:t>‹#›</a:t>
            </a:fld>
            <a:endParaRPr lang="en-US" altLang="en-US" dirty="0"/>
          </a:p>
        </p:txBody>
      </p:sp>
    </p:spTree>
    <p:extLst>
      <p:ext uri="{BB962C8B-B14F-4D97-AF65-F5344CB8AC3E}">
        <p14:creationId xmlns:p14="http://schemas.microsoft.com/office/powerpoint/2010/main" val="14991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3568" y="2786047"/>
            <a:ext cx="7848872" cy="1362075"/>
          </a:xfrm>
        </p:spPr>
        <p:txBody>
          <a:bodyPr anchor="t"/>
          <a:lstStyle>
            <a:lvl1pPr algn="l">
              <a:defRPr sz="4400" b="1" cap="none">
                <a:solidFill>
                  <a:schemeClr val="accent1">
                    <a:lumMod val="50000"/>
                  </a:schemeClr>
                </a:solidFill>
                <a:latin typeface="Calibri" panose="020F0502020204030204" pitchFamily="34" charset="0"/>
                <a:cs typeface="Arial" pitchFamily="34" charset="0"/>
              </a:defRPr>
            </a:lvl1pPr>
          </a:lstStyle>
          <a:p>
            <a:r>
              <a:rPr lang="en-US" dirty="0"/>
              <a:t>Click to edit Master title style</a:t>
            </a:r>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4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Date Placeholder 3"/>
          <p:cNvSpPr>
            <a:spLocks noGrp="1"/>
          </p:cNvSpPr>
          <p:nvPr>
            <p:ph type="dt" sz="half" idx="10"/>
          </p:nvPr>
        </p:nvSpPr>
        <p:spPr/>
        <p:txBody>
          <a:bodyPr/>
          <a:lstStyle/>
          <a:p>
            <a:pPr>
              <a:defRPr/>
            </a:pPr>
            <a:r>
              <a:rPr lang="en-US"/>
              <a:t>22nd Jan 2020</a:t>
            </a:r>
            <a:endParaRPr lang="en-US" dirty="0"/>
          </a:p>
        </p:txBody>
      </p:sp>
      <p:sp>
        <p:nvSpPr>
          <p:cNvPr id="5" name="Footer Placeholder 4"/>
          <p:cNvSpPr>
            <a:spLocks noGrp="1"/>
          </p:cNvSpPr>
          <p:nvPr>
            <p:ph type="ftr" sz="quarter" idx="11"/>
          </p:nvPr>
        </p:nvSpPr>
        <p:spPr/>
        <p:txBody>
          <a:bodyPr/>
          <a:lstStyle/>
          <a:p>
            <a:pPr>
              <a:defRPr/>
            </a:pPr>
            <a:r>
              <a:rPr lang="en-GB"/>
              <a:t>Alan Muir - APA Workshop DL</a:t>
            </a:r>
            <a:endParaRPr lang="en-US" dirty="0"/>
          </a:p>
        </p:txBody>
      </p:sp>
      <p:sp>
        <p:nvSpPr>
          <p:cNvPr id="6" name="Slide Number Placeholder 5"/>
          <p:cNvSpPr>
            <a:spLocks noGrp="1"/>
          </p:cNvSpPr>
          <p:nvPr>
            <p:ph type="sldNum" sz="quarter" idx="12"/>
          </p:nvPr>
        </p:nvSpPr>
        <p:spPr/>
        <p:txBody>
          <a:bodyPr/>
          <a:lstStyle/>
          <a:p>
            <a:pPr>
              <a:defRPr/>
            </a:pPr>
            <a:fld id="{08D28359-2B89-43BC-B346-66F677F80898}" type="slidenum">
              <a:rPr lang="en-US" altLang="en-US" smtClean="0"/>
              <a:pPr>
                <a:defRPr/>
              </a:pPr>
              <a:t>‹#›</a:t>
            </a:fld>
            <a:endParaRPr lang="en-US" altLang="en-US" dirty="0"/>
          </a:p>
        </p:txBody>
      </p:sp>
    </p:spTree>
    <p:extLst>
      <p:ext uri="{BB962C8B-B14F-4D97-AF65-F5344CB8AC3E}">
        <p14:creationId xmlns:p14="http://schemas.microsoft.com/office/powerpoint/2010/main" val="519903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sz="half" idx="1"/>
          </p:nvPr>
        </p:nvSpPr>
        <p:spPr>
          <a:xfrm>
            <a:off x="685800" y="1557338"/>
            <a:ext cx="3810000" cy="4514868"/>
          </a:xfrm>
        </p:spPr>
        <p:txBody>
          <a:bodyPr/>
          <a:lstStyle>
            <a:lvl1pPr>
              <a:defRPr sz="2400">
                <a:solidFill>
                  <a:schemeClr val="tx1"/>
                </a:solidFill>
              </a:defRPr>
            </a:lvl1pPr>
            <a:lvl2pPr>
              <a:defRPr sz="2200">
                <a:solidFill>
                  <a:schemeClr val="accent1">
                    <a:lumMod val="50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557338"/>
            <a:ext cx="3810000" cy="3800488"/>
          </a:xfrm>
        </p:spPr>
        <p:txBody>
          <a:bodyPr/>
          <a:lstStyle>
            <a:lvl1pPr>
              <a:defRPr sz="2400">
                <a:solidFill>
                  <a:schemeClr val="tx1"/>
                </a:solidFill>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p:txBody>
          <a:bodyPr/>
          <a:lstStyle/>
          <a:p>
            <a:pPr>
              <a:defRPr/>
            </a:pPr>
            <a:r>
              <a:rPr lang="en-US"/>
              <a:t>22nd Jan 2020</a:t>
            </a:r>
            <a:endParaRPr lang="en-US" dirty="0"/>
          </a:p>
        </p:txBody>
      </p:sp>
      <p:sp>
        <p:nvSpPr>
          <p:cNvPr id="6" name="Footer Placeholder 5"/>
          <p:cNvSpPr>
            <a:spLocks noGrp="1"/>
          </p:cNvSpPr>
          <p:nvPr>
            <p:ph type="ftr" sz="quarter" idx="11"/>
          </p:nvPr>
        </p:nvSpPr>
        <p:spPr/>
        <p:txBody>
          <a:bodyPr/>
          <a:lstStyle/>
          <a:p>
            <a:pPr>
              <a:defRPr/>
            </a:pPr>
            <a:r>
              <a:rPr lang="en-GB"/>
              <a:t>Alan Muir - APA Workshop DL</a:t>
            </a:r>
            <a:endParaRPr lang="en-US" dirty="0"/>
          </a:p>
        </p:txBody>
      </p:sp>
      <p:sp>
        <p:nvSpPr>
          <p:cNvPr id="7" name="Slide Number Placeholder 6"/>
          <p:cNvSpPr>
            <a:spLocks noGrp="1"/>
          </p:cNvSpPr>
          <p:nvPr>
            <p:ph type="sldNum" sz="quarter" idx="12"/>
          </p:nvPr>
        </p:nvSpPr>
        <p:spPr/>
        <p:txBody>
          <a:bodyPr/>
          <a:lstStyle/>
          <a:p>
            <a:pPr>
              <a:defRPr/>
            </a:pPr>
            <a:fld id="{08D28359-2B89-43BC-B346-66F677F80898}" type="slidenum">
              <a:rPr lang="en-US" altLang="en-US" smtClean="0"/>
              <a:pPr>
                <a:defRPr/>
              </a:pPr>
              <a:t>‹#›</a:t>
            </a:fld>
            <a:endParaRPr lang="en-US" altLang="en-US" dirty="0"/>
          </a:p>
        </p:txBody>
      </p:sp>
    </p:spTree>
    <p:extLst>
      <p:ext uri="{BB962C8B-B14F-4D97-AF65-F5344CB8AC3E}">
        <p14:creationId xmlns:p14="http://schemas.microsoft.com/office/powerpoint/2010/main" val="702774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solidFill>
                  <a:schemeClr val="accent1">
                    <a:lumMod val="50000"/>
                  </a:schemeClr>
                </a:solidFi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67544" y="1484784"/>
            <a:ext cx="4040188" cy="639762"/>
          </a:xfrm>
        </p:spPr>
        <p:txBody>
          <a:bodyPr anchor="b"/>
          <a:lstStyle>
            <a:lvl1pPr marL="0" indent="0">
              <a:buNone/>
              <a:defRPr sz="2800" b="1">
                <a:solidFill>
                  <a:schemeClr val="accent1">
                    <a:lumMod val="50000"/>
                  </a:schemeClr>
                </a:solidFill>
                <a:latin typeface="Calibri" panose="020F0502020204030204"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atin typeface="Calibri" panose="020F0502020204030204" pitchFamily="34" charset="0"/>
                <a:cs typeface="Arial" pitchFamily="34" charset="0"/>
              </a:defRPr>
            </a:lvl1pPr>
            <a:lvl2pPr>
              <a:defRPr sz="2200">
                <a:solidFill>
                  <a:schemeClr val="accent1">
                    <a:lumMod val="50000"/>
                  </a:schemeClr>
                </a:solidFill>
                <a:latin typeface="Calibri" panose="020F0502020204030204" pitchFamily="34" charset="0"/>
                <a:cs typeface="Arial"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800" b="1">
                <a:solidFill>
                  <a:schemeClr val="accent1">
                    <a:lumMod val="50000"/>
                  </a:schemeClr>
                </a:solidFill>
                <a:latin typeface="Calibri" panose="020F0502020204030204"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182951"/>
          </a:xfrm>
        </p:spPr>
        <p:txBody>
          <a:bodyPr/>
          <a:lstStyle>
            <a:lvl1pPr>
              <a:defRPr sz="2400">
                <a:latin typeface="Calibri" panose="020F0502020204030204" pitchFamily="34" charset="0"/>
                <a:cs typeface="Arial" pitchFamily="34" charset="0"/>
              </a:defRPr>
            </a:lvl1pPr>
            <a:lvl2pPr>
              <a:defRPr sz="2200">
                <a:solidFill>
                  <a:schemeClr val="accent1">
                    <a:lumMod val="50000"/>
                  </a:schemeClr>
                </a:solidFill>
                <a:latin typeface="Calibri" panose="020F0502020204030204" pitchFamily="34" charset="0"/>
                <a:cs typeface="Arial"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7" name="Date Placeholder 6"/>
          <p:cNvSpPr>
            <a:spLocks noGrp="1"/>
          </p:cNvSpPr>
          <p:nvPr>
            <p:ph type="dt" sz="half" idx="10"/>
          </p:nvPr>
        </p:nvSpPr>
        <p:spPr/>
        <p:txBody>
          <a:bodyPr/>
          <a:lstStyle/>
          <a:p>
            <a:pPr>
              <a:defRPr/>
            </a:pPr>
            <a:r>
              <a:rPr lang="en-US"/>
              <a:t>22nd Jan 2020</a:t>
            </a:r>
            <a:endParaRPr lang="en-US" dirty="0"/>
          </a:p>
        </p:txBody>
      </p:sp>
      <p:sp>
        <p:nvSpPr>
          <p:cNvPr id="8" name="Footer Placeholder 7"/>
          <p:cNvSpPr>
            <a:spLocks noGrp="1"/>
          </p:cNvSpPr>
          <p:nvPr>
            <p:ph type="ftr" sz="quarter" idx="11"/>
          </p:nvPr>
        </p:nvSpPr>
        <p:spPr/>
        <p:txBody>
          <a:bodyPr/>
          <a:lstStyle/>
          <a:p>
            <a:pPr>
              <a:defRPr/>
            </a:pPr>
            <a:r>
              <a:rPr lang="en-GB"/>
              <a:t>Alan Muir - APA Workshop DL</a:t>
            </a:r>
            <a:endParaRPr lang="en-US" dirty="0"/>
          </a:p>
        </p:txBody>
      </p:sp>
      <p:sp>
        <p:nvSpPr>
          <p:cNvPr id="9" name="Slide Number Placeholder 8"/>
          <p:cNvSpPr>
            <a:spLocks noGrp="1"/>
          </p:cNvSpPr>
          <p:nvPr>
            <p:ph type="sldNum" sz="quarter" idx="12"/>
          </p:nvPr>
        </p:nvSpPr>
        <p:spPr/>
        <p:txBody>
          <a:bodyPr/>
          <a:lstStyle/>
          <a:p>
            <a:pPr>
              <a:defRPr/>
            </a:pPr>
            <a:fld id="{08D28359-2B89-43BC-B346-66F677F80898}" type="slidenum">
              <a:rPr lang="en-US" altLang="en-US" smtClean="0"/>
              <a:pPr>
                <a:defRPr/>
              </a:pPr>
              <a:t>‹#›</a:t>
            </a:fld>
            <a:endParaRPr lang="en-US" altLang="en-US" dirty="0"/>
          </a:p>
        </p:txBody>
      </p:sp>
    </p:spTree>
    <p:extLst>
      <p:ext uri="{BB962C8B-B14F-4D97-AF65-F5344CB8AC3E}">
        <p14:creationId xmlns:p14="http://schemas.microsoft.com/office/powerpoint/2010/main" val="570112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chemeClr val="accent1">
                    <a:lumMod val="50000"/>
                  </a:schemeClr>
                </a:solidFill>
                <a:latin typeface="Calibri" panose="020F0502020204030204" pitchFamily="34" charset="0"/>
                <a:cs typeface="Arial"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r>
              <a:rPr lang="en-US"/>
              <a:t>22nd Jan 2020</a:t>
            </a:r>
            <a:endParaRPr lang="en-US" dirty="0"/>
          </a:p>
        </p:txBody>
      </p:sp>
      <p:sp>
        <p:nvSpPr>
          <p:cNvPr id="4" name="Footer Placeholder 3"/>
          <p:cNvSpPr>
            <a:spLocks noGrp="1"/>
          </p:cNvSpPr>
          <p:nvPr>
            <p:ph type="ftr" sz="quarter" idx="11"/>
          </p:nvPr>
        </p:nvSpPr>
        <p:spPr/>
        <p:txBody>
          <a:bodyPr/>
          <a:lstStyle/>
          <a:p>
            <a:pPr>
              <a:defRPr/>
            </a:pPr>
            <a:r>
              <a:rPr lang="en-GB"/>
              <a:t>Alan Muir - APA Workshop DL</a:t>
            </a:r>
            <a:endParaRPr lang="en-US" dirty="0"/>
          </a:p>
        </p:txBody>
      </p:sp>
      <p:sp>
        <p:nvSpPr>
          <p:cNvPr id="5" name="Slide Number Placeholder 4"/>
          <p:cNvSpPr>
            <a:spLocks noGrp="1"/>
          </p:cNvSpPr>
          <p:nvPr>
            <p:ph type="sldNum" sz="quarter" idx="12"/>
          </p:nvPr>
        </p:nvSpPr>
        <p:spPr/>
        <p:txBody>
          <a:bodyPr/>
          <a:lstStyle/>
          <a:p>
            <a:pPr>
              <a:defRPr/>
            </a:pPr>
            <a:fld id="{08D28359-2B89-43BC-B346-66F677F80898}" type="slidenum">
              <a:rPr lang="en-US" altLang="en-US" smtClean="0"/>
              <a:pPr>
                <a:defRPr/>
              </a:pPr>
              <a:t>‹#›</a:t>
            </a:fld>
            <a:endParaRPr lang="en-US" altLang="en-US" dirty="0"/>
          </a:p>
        </p:txBody>
      </p:sp>
    </p:spTree>
    <p:extLst>
      <p:ext uri="{BB962C8B-B14F-4D97-AF65-F5344CB8AC3E}">
        <p14:creationId xmlns:p14="http://schemas.microsoft.com/office/powerpoint/2010/main" val="1279463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22nd Jan 2020</a:t>
            </a:r>
            <a:endParaRPr lang="en-US" dirty="0"/>
          </a:p>
        </p:txBody>
      </p:sp>
      <p:sp>
        <p:nvSpPr>
          <p:cNvPr id="3" name="Footer Placeholder 2"/>
          <p:cNvSpPr>
            <a:spLocks noGrp="1"/>
          </p:cNvSpPr>
          <p:nvPr>
            <p:ph type="ftr" sz="quarter" idx="11"/>
          </p:nvPr>
        </p:nvSpPr>
        <p:spPr/>
        <p:txBody>
          <a:bodyPr/>
          <a:lstStyle/>
          <a:p>
            <a:pPr>
              <a:defRPr/>
            </a:pPr>
            <a:r>
              <a:rPr lang="en-GB"/>
              <a:t>Alan Muir - APA Workshop DL</a:t>
            </a:r>
            <a:endParaRPr lang="en-US" dirty="0"/>
          </a:p>
        </p:txBody>
      </p:sp>
      <p:sp>
        <p:nvSpPr>
          <p:cNvPr id="4" name="Slide Number Placeholder 3"/>
          <p:cNvSpPr>
            <a:spLocks noGrp="1"/>
          </p:cNvSpPr>
          <p:nvPr>
            <p:ph type="sldNum" sz="quarter" idx="12"/>
          </p:nvPr>
        </p:nvSpPr>
        <p:spPr/>
        <p:txBody>
          <a:bodyPr/>
          <a:lstStyle/>
          <a:p>
            <a:pPr>
              <a:defRPr/>
            </a:pPr>
            <a:fld id="{08D28359-2B89-43BC-B346-66F677F80898}" type="slidenum">
              <a:rPr lang="en-US" altLang="en-US" smtClean="0"/>
              <a:pPr>
                <a:defRPr/>
              </a:pPr>
              <a:t>‹#›</a:t>
            </a:fld>
            <a:endParaRPr lang="en-US" altLang="en-US" dirty="0"/>
          </a:p>
        </p:txBody>
      </p:sp>
      <p:sp>
        <p:nvSpPr>
          <p:cNvPr id="5" name="Title 4"/>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64064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800" b="1">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084776"/>
          </a:xfrm>
        </p:spPr>
        <p:txBody>
          <a:bodyPr/>
          <a:lstStyle>
            <a:lvl1pPr>
              <a:defRPr sz="2400">
                <a:solidFill>
                  <a:schemeClr val="tx1"/>
                </a:solidFill>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457200" y="1435100"/>
            <a:ext cx="3008313" cy="4851419"/>
          </a:xfrm>
        </p:spPr>
        <p:txBody>
          <a:bodyPr/>
          <a:lstStyle>
            <a:lvl1pPr marL="0" indent="0">
              <a:buNone/>
              <a:defRPr sz="22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pPr>
              <a:defRPr/>
            </a:pPr>
            <a:r>
              <a:rPr lang="en-US"/>
              <a:t>22nd Jan 2020</a:t>
            </a:r>
            <a:endParaRPr lang="en-US" dirty="0"/>
          </a:p>
        </p:txBody>
      </p:sp>
      <p:sp>
        <p:nvSpPr>
          <p:cNvPr id="6" name="Footer Placeholder 5"/>
          <p:cNvSpPr>
            <a:spLocks noGrp="1"/>
          </p:cNvSpPr>
          <p:nvPr>
            <p:ph type="ftr" sz="quarter" idx="11"/>
          </p:nvPr>
        </p:nvSpPr>
        <p:spPr/>
        <p:txBody>
          <a:bodyPr/>
          <a:lstStyle/>
          <a:p>
            <a:pPr>
              <a:defRPr/>
            </a:pPr>
            <a:r>
              <a:rPr lang="en-GB"/>
              <a:t>Alan Muir - APA Workshop DL</a:t>
            </a:r>
            <a:endParaRPr lang="en-US" dirty="0"/>
          </a:p>
        </p:txBody>
      </p:sp>
      <p:sp>
        <p:nvSpPr>
          <p:cNvPr id="7" name="Slide Number Placeholder 6"/>
          <p:cNvSpPr>
            <a:spLocks noGrp="1"/>
          </p:cNvSpPr>
          <p:nvPr>
            <p:ph type="sldNum" sz="quarter" idx="12"/>
          </p:nvPr>
        </p:nvSpPr>
        <p:spPr/>
        <p:txBody>
          <a:bodyPr/>
          <a:lstStyle/>
          <a:p>
            <a:pPr>
              <a:defRPr/>
            </a:pPr>
            <a:fld id="{08D28359-2B89-43BC-B346-66F677F80898}" type="slidenum">
              <a:rPr lang="en-US" altLang="en-US" smtClean="0"/>
              <a:pPr>
                <a:defRPr/>
              </a:pPr>
              <a:t>‹#›</a:t>
            </a:fld>
            <a:endParaRPr lang="en-US" altLang="en-US" dirty="0"/>
          </a:p>
        </p:txBody>
      </p:sp>
    </p:spTree>
    <p:extLst>
      <p:ext uri="{BB962C8B-B14F-4D97-AF65-F5344CB8AC3E}">
        <p14:creationId xmlns:p14="http://schemas.microsoft.com/office/powerpoint/2010/main" val="2032800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915035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bwMode="auto">
          <a:xfrm>
            <a:off x="0" y="2286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3076" name="Rectangle 3"/>
          <p:cNvSpPr>
            <a:spLocks noGrp="1" noChangeArrowheads="1"/>
          </p:cNvSpPr>
          <p:nvPr>
            <p:ph type="body" idx="1"/>
          </p:nvPr>
        </p:nvSpPr>
        <p:spPr bwMode="auto">
          <a:xfrm>
            <a:off x="685800" y="3929063"/>
            <a:ext cx="77724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pitchFamily="34" charset="0"/>
                <a:ea typeface="Arial" pitchFamily="34" charset="0"/>
                <a:cs typeface="Arial" pitchFamily="34" charset="0"/>
              </a:defRPr>
            </a:lvl1pPr>
          </a:lstStyle>
          <a:p>
            <a:pPr>
              <a:defRPr/>
            </a:pPr>
            <a:r>
              <a:rPr lang="en-US"/>
              <a:t>22nd Jan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pitchFamily="34" charset="0"/>
                <a:ea typeface="Arial" pitchFamily="34" charset="0"/>
                <a:cs typeface="Arial" pitchFamily="34" charset="0"/>
              </a:defRPr>
            </a:lvl1pPr>
          </a:lstStyle>
          <a:p>
            <a:pPr>
              <a:defRPr/>
            </a:pPr>
            <a:r>
              <a:rPr lang="en-GB"/>
              <a:t>Alan Muir - APA Workshop DL</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panose="020B0604020202020204" pitchFamily="34" charset="0"/>
                <a:cs typeface="Arial" panose="020B0604020202020204" pitchFamily="34" charset="0"/>
              </a:defRPr>
            </a:lvl1pPr>
          </a:lstStyle>
          <a:p>
            <a:pPr>
              <a:defRPr/>
            </a:pPr>
            <a:fld id="{1F6891FA-0F8F-4B05-9698-0171E21978A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218" r:id="rId1"/>
  </p:sldLayoutIdLst>
  <p:hf hdr="0"/>
  <p:txStyles>
    <p:titleStyle>
      <a:lvl1pPr algn="ctr" rtl="0" eaLnBrk="0" fontAlgn="base" hangingPunct="0">
        <a:spcBef>
          <a:spcPct val="0"/>
        </a:spcBef>
        <a:spcAft>
          <a:spcPct val="0"/>
        </a:spcAft>
        <a:defRPr sz="4400" b="1">
          <a:solidFill>
            <a:srgbClr val="3C8C93"/>
          </a:solidFill>
          <a:latin typeface="Arial" pitchFamily="34" charset="0"/>
          <a:ea typeface="+mj-ea"/>
          <a:cs typeface="Arial" pitchFamily="34" charset="0"/>
        </a:defRPr>
      </a:lvl1pPr>
      <a:lvl2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ctr" rtl="0" eaLnBrk="0" fontAlgn="base" hangingPunct="0">
        <a:spcBef>
          <a:spcPct val="20000"/>
        </a:spcBef>
        <a:spcAft>
          <a:spcPct val="0"/>
        </a:spcAft>
        <a:defRPr sz="24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defRPr sz="36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defRPr sz="36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defRPr sz="36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defRPr sz="3600">
          <a:solidFill>
            <a:schemeClr val="tx1"/>
          </a:solidFill>
          <a:latin typeface="Arial" pitchFamily="34" charset="0"/>
          <a:ea typeface="+mn-ea"/>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bwMode="auto">
          <a:xfrm>
            <a:off x="0" y="3333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4100"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p:txBody>
      </p:sp>
      <p:sp>
        <p:nvSpPr>
          <p:cNvPr id="1028" name="Rectangle 4"/>
          <p:cNvSpPr>
            <a:spLocks noGrp="1" noChangeArrowheads="1"/>
          </p:cNvSpPr>
          <p:nvPr>
            <p:ph type="dt" sz="half" idx="2"/>
          </p:nvPr>
        </p:nvSpPr>
        <p:spPr bwMode="auto">
          <a:xfrm>
            <a:off x="123825" y="6486524"/>
            <a:ext cx="1905000" cy="219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000">
                <a:solidFill>
                  <a:schemeClr val="bg1">
                    <a:lumMod val="65000"/>
                  </a:schemeClr>
                </a:solidFill>
                <a:latin typeface="Lucida Grande" pitchFamily="84" charset="0"/>
                <a:ea typeface="ヒラギノ角ゴ Pro W3" pitchFamily="84" charset="-128"/>
                <a:cs typeface="+mn-cs"/>
              </a:defRPr>
            </a:lvl1pPr>
          </a:lstStyle>
          <a:p>
            <a:pPr>
              <a:defRPr/>
            </a:pPr>
            <a:r>
              <a:rPr lang="en-US"/>
              <a:t>22nd Jan 2020</a:t>
            </a:r>
            <a:endParaRPr lang="en-US" dirty="0"/>
          </a:p>
        </p:txBody>
      </p:sp>
      <p:sp>
        <p:nvSpPr>
          <p:cNvPr id="1029" name="Rectangle 5"/>
          <p:cNvSpPr>
            <a:spLocks noGrp="1" noChangeArrowheads="1"/>
          </p:cNvSpPr>
          <p:nvPr>
            <p:ph type="ftr" sz="quarter" idx="3"/>
          </p:nvPr>
        </p:nvSpPr>
        <p:spPr bwMode="auto">
          <a:xfrm>
            <a:off x="3124200" y="6486524"/>
            <a:ext cx="2895600" cy="2190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000">
                <a:solidFill>
                  <a:schemeClr val="bg1">
                    <a:lumMod val="65000"/>
                  </a:schemeClr>
                </a:solidFill>
                <a:latin typeface="Lucida Grande" pitchFamily="84" charset="0"/>
                <a:ea typeface="ヒラギノ角ゴ Pro W3" pitchFamily="84" charset="-128"/>
                <a:cs typeface="+mn-cs"/>
              </a:defRPr>
            </a:lvl1pPr>
          </a:lstStyle>
          <a:p>
            <a:pPr>
              <a:defRPr/>
            </a:pPr>
            <a:r>
              <a:rPr lang="en-GB"/>
              <a:t>Alan Muir - APA Workshop DL</a:t>
            </a:r>
            <a:endParaRPr lang="en-US" dirty="0"/>
          </a:p>
        </p:txBody>
      </p:sp>
      <p:sp>
        <p:nvSpPr>
          <p:cNvPr id="1030" name="Rectangle 6"/>
          <p:cNvSpPr>
            <a:spLocks noGrp="1" noChangeArrowheads="1"/>
          </p:cNvSpPr>
          <p:nvPr>
            <p:ph type="sldNum" sz="quarter" idx="4"/>
          </p:nvPr>
        </p:nvSpPr>
        <p:spPr bwMode="auto">
          <a:xfrm>
            <a:off x="8458200" y="6561574"/>
            <a:ext cx="685800" cy="2964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08D28359-2B89-43BC-B346-66F677F80898}"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5232" r:id="rId1"/>
    <p:sldLayoutId id="2147485233" r:id="rId2"/>
    <p:sldLayoutId id="2147485234" r:id="rId3"/>
    <p:sldLayoutId id="2147485235" r:id="rId4"/>
    <p:sldLayoutId id="2147485236" r:id="rId5"/>
    <p:sldLayoutId id="2147485237" r:id="rId6"/>
    <p:sldLayoutId id="2147485238" r:id="rId7"/>
    <p:sldLayoutId id="2147485239" r:id="rId8"/>
    <p:sldLayoutId id="2147485240" r:id="rId9"/>
    <p:sldLayoutId id="2147485241" r:id="rId10"/>
  </p:sldLayoutIdLst>
  <p:hf hdr="0"/>
  <p:txStyles>
    <p:titleStyle>
      <a:lvl1pPr algn="ctr" rtl="0" eaLnBrk="0" fontAlgn="base" hangingPunct="0">
        <a:spcBef>
          <a:spcPct val="0"/>
        </a:spcBef>
        <a:spcAft>
          <a:spcPct val="0"/>
        </a:spcAft>
        <a:defRPr sz="4400" b="1">
          <a:solidFill>
            <a:srgbClr val="3C8C93"/>
          </a:solidFill>
          <a:latin typeface="Arial" pitchFamily="34" charset="0"/>
          <a:ea typeface="+mj-ea"/>
          <a:cs typeface="Arial" pitchFamily="34" charset="0"/>
        </a:defRPr>
      </a:lvl1pPr>
      <a:lvl2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200">
          <a:solidFill>
            <a:srgbClr val="3C8C93"/>
          </a:solidFill>
          <a:latin typeface="Arial" pitchFamily="34" charset="0"/>
          <a:ea typeface="+mn-ea"/>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698" name="Title 1"/>
          <p:cNvSpPr>
            <a:spLocks noGrp="1"/>
          </p:cNvSpPr>
          <p:nvPr>
            <p:ph type="ctrTitle"/>
          </p:nvPr>
        </p:nvSpPr>
        <p:spPr/>
        <p:txBody>
          <a:bodyPr/>
          <a:lstStyle/>
          <a:p>
            <a:pPr eaLnBrk="1" hangingPunct="1"/>
            <a:r>
              <a:rPr lang="en-GB" dirty="0"/>
              <a:t>Winder / Head Modifications</a:t>
            </a:r>
            <a:endParaRPr lang="en-US" altLang="en-US" dirty="0">
              <a:solidFill>
                <a:srgbClr val="3C8C93"/>
              </a:solidFill>
              <a:latin typeface="Calibri" panose="020F0502020204030204" pitchFamily="34" charset="0"/>
            </a:endParaRPr>
          </a:p>
        </p:txBody>
      </p:sp>
      <p:sp>
        <p:nvSpPr>
          <p:cNvPr id="12291" name="Subtitle 2"/>
          <p:cNvSpPr>
            <a:spLocks noGrp="1"/>
          </p:cNvSpPr>
          <p:nvPr>
            <p:ph type="subTitle" idx="1"/>
          </p:nvPr>
        </p:nvSpPr>
        <p:spPr/>
        <p:txBody>
          <a:bodyPr/>
          <a:lstStyle/>
          <a:p>
            <a:pPr>
              <a:defRPr/>
            </a:pPr>
            <a:r>
              <a:rPr lang="en-GB" b="1" dirty="0">
                <a:solidFill>
                  <a:schemeClr val="accent6"/>
                </a:solidFill>
                <a:latin typeface="Arial" charset="0"/>
                <a:ea typeface="ヒラギノ角ゴ Pro W3" charset="0"/>
              </a:rPr>
              <a:t>STFC Daresbury Laboratory</a:t>
            </a:r>
            <a:endParaRPr lang="en-GB" b="1" dirty="0">
              <a:solidFill>
                <a:schemeClr val="accent6"/>
              </a:solidFill>
              <a:latin typeface="Calibri"/>
              <a:cs typeface="Calibri"/>
            </a:endParaRPr>
          </a:p>
          <a:p>
            <a:pPr>
              <a:defRPr/>
            </a:pPr>
            <a:endParaRPr lang="en-GB" dirty="0"/>
          </a:p>
          <a:p>
            <a:pPr eaLnBrk="1" hangingPunct="1">
              <a:defRPr/>
            </a:pPr>
            <a:endParaRPr lang="en-US" altLang="en-US" dirty="0">
              <a:latin typeface="Calibri" panose="020F0502020204030204" pitchFamily="34" charset="0"/>
            </a:endParaRPr>
          </a:p>
        </p:txBody>
      </p:sp>
      <p:sp>
        <p:nvSpPr>
          <p:cNvPr id="4" name="Subtitle 2"/>
          <p:cNvSpPr txBox="1">
            <a:spLocks/>
          </p:cNvSpPr>
          <p:nvPr/>
        </p:nvSpPr>
        <p:spPr bwMode="auto">
          <a:xfrm>
            <a:off x="1403350" y="4581525"/>
            <a:ext cx="64008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a:solidFill>
                  <a:schemeClr val="tx1"/>
                </a:solidFill>
                <a:latin typeface="Arial" pitchFamily="34" charset="0"/>
                <a:ea typeface="+mn-ea"/>
                <a:cs typeface="Arial" pitchFamily="34" charset="0"/>
              </a:defRPr>
            </a:lvl1pPr>
            <a:lvl2pPr marL="457200" indent="0" algn="ctr" rtl="0" eaLnBrk="0" fontAlgn="base" hangingPunct="0">
              <a:spcBef>
                <a:spcPct val="20000"/>
              </a:spcBef>
              <a:spcAft>
                <a:spcPct val="0"/>
              </a:spcAft>
              <a:buNone/>
              <a:defRPr sz="3600">
                <a:solidFill>
                  <a:schemeClr val="tx1"/>
                </a:solidFill>
                <a:latin typeface="Arial" pitchFamily="34" charset="0"/>
                <a:ea typeface="+mn-ea"/>
                <a:cs typeface="Arial" pitchFamily="34" charset="0"/>
              </a:defRPr>
            </a:lvl2pPr>
            <a:lvl3pPr marL="914400" indent="0" algn="ctr" rtl="0" eaLnBrk="0" fontAlgn="base" hangingPunct="0">
              <a:spcBef>
                <a:spcPct val="20000"/>
              </a:spcBef>
              <a:spcAft>
                <a:spcPct val="0"/>
              </a:spcAft>
              <a:buNone/>
              <a:defRPr sz="3600">
                <a:solidFill>
                  <a:schemeClr val="tx1"/>
                </a:solidFill>
                <a:latin typeface="Arial" pitchFamily="34" charset="0"/>
                <a:ea typeface="+mn-ea"/>
                <a:cs typeface="Arial" pitchFamily="34" charset="0"/>
              </a:defRPr>
            </a:lvl3pPr>
            <a:lvl4pPr marL="1371600" indent="0" algn="ctr" rtl="0" eaLnBrk="0" fontAlgn="base" hangingPunct="0">
              <a:spcBef>
                <a:spcPct val="20000"/>
              </a:spcBef>
              <a:spcAft>
                <a:spcPct val="0"/>
              </a:spcAft>
              <a:buNone/>
              <a:defRPr sz="3600">
                <a:solidFill>
                  <a:schemeClr val="tx1"/>
                </a:solidFill>
                <a:latin typeface="Arial" pitchFamily="34" charset="0"/>
                <a:ea typeface="+mn-ea"/>
                <a:cs typeface="Arial" pitchFamily="34" charset="0"/>
              </a:defRPr>
            </a:lvl4pPr>
            <a:lvl5pPr marL="1828800" indent="0" algn="ctr" rtl="0" eaLnBrk="0" fontAlgn="base" hangingPunct="0">
              <a:spcBef>
                <a:spcPct val="20000"/>
              </a:spcBef>
              <a:spcAft>
                <a:spcPct val="0"/>
              </a:spcAft>
              <a:buNone/>
              <a:defRPr sz="3600">
                <a:solidFill>
                  <a:schemeClr val="tx1"/>
                </a:solidFill>
                <a:latin typeface="Arial" pitchFamily="34" charset="0"/>
                <a:ea typeface="+mn-ea"/>
                <a:cs typeface="Arial" pitchFamily="34" charset="0"/>
              </a:defRPr>
            </a:lvl5pPr>
            <a:lvl6pPr marL="2286000" indent="0" algn="ctr" rtl="0" eaLnBrk="1" fontAlgn="base" hangingPunct="1">
              <a:spcBef>
                <a:spcPct val="20000"/>
              </a:spcBef>
              <a:spcAft>
                <a:spcPct val="0"/>
              </a:spcAft>
              <a:buNone/>
              <a:defRPr sz="2000">
                <a:solidFill>
                  <a:schemeClr val="tx1"/>
                </a:solidFill>
                <a:latin typeface="+mn-lt"/>
                <a:ea typeface="+mn-ea"/>
              </a:defRPr>
            </a:lvl6pPr>
            <a:lvl7pPr marL="2743200" indent="0" algn="ctr" rtl="0" eaLnBrk="1" fontAlgn="base" hangingPunct="1">
              <a:spcBef>
                <a:spcPct val="20000"/>
              </a:spcBef>
              <a:spcAft>
                <a:spcPct val="0"/>
              </a:spcAft>
              <a:buNone/>
              <a:defRPr sz="2000">
                <a:solidFill>
                  <a:schemeClr val="tx1"/>
                </a:solidFill>
                <a:latin typeface="+mn-lt"/>
                <a:ea typeface="+mn-ea"/>
              </a:defRPr>
            </a:lvl7pPr>
            <a:lvl8pPr marL="3200400" indent="0" algn="ctr" rtl="0" eaLnBrk="1" fontAlgn="base" hangingPunct="1">
              <a:spcBef>
                <a:spcPct val="20000"/>
              </a:spcBef>
              <a:spcAft>
                <a:spcPct val="0"/>
              </a:spcAft>
              <a:buNone/>
              <a:defRPr sz="2000">
                <a:solidFill>
                  <a:schemeClr val="tx1"/>
                </a:solidFill>
                <a:latin typeface="+mn-lt"/>
                <a:ea typeface="+mn-ea"/>
              </a:defRPr>
            </a:lvl8pPr>
            <a:lvl9pPr marL="3657600" indent="0" algn="ctr" rtl="0" eaLnBrk="1" fontAlgn="base" hangingPunct="1">
              <a:spcBef>
                <a:spcPct val="20000"/>
              </a:spcBef>
              <a:spcAft>
                <a:spcPct val="0"/>
              </a:spcAft>
              <a:buNone/>
              <a:defRPr sz="2000">
                <a:solidFill>
                  <a:schemeClr val="tx1"/>
                </a:solidFill>
                <a:latin typeface="+mn-lt"/>
                <a:ea typeface="+mn-ea"/>
              </a:defRPr>
            </a:lvl9pPr>
          </a:lstStyle>
          <a:p>
            <a:r>
              <a:rPr lang="en-GB" sz="2000" i="1" kern="0" dirty="0">
                <a:latin typeface="Arial" charset="0"/>
                <a:ea typeface="ヒラギノ角ゴ Pro W3" charset="0"/>
              </a:rPr>
              <a:t>22nd  January 2020 </a:t>
            </a:r>
          </a:p>
          <a:p>
            <a:r>
              <a:rPr lang="en-GB" sz="2000" i="1" kern="0" dirty="0">
                <a:latin typeface="Arial" charset="0"/>
                <a:ea typeface="ヒラギノ角ゴ Pro W3" charset="0"/>
              </a:rPr>
              <a:t>DUNE APA Workshop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1346" b="994"/>
          <a:stretch/>
        </p:blipFill>
        <p:spPr>
          <a:xfrm>
            <a:off x="553597" y="1040621"/>
            <a:ext cx="3551175" cy="4757695"/>
          </a:xfrm>
          <a:prstGeom prst="rect">
            <a:avLst/>
          </a:prstGeom>
        </p:spPr>
      </p:pic>
      <p:pic>
        <p:nvPicPr>
          <p:cNvPr id="5" name="Picture 4"/>
          <p:cNvPicPr>
            <a:picLocks noChangeAspect="1"/>
          </p:cNvPicPr>
          <p:nvPr/>
        </p:nvPicPr>
        <p:blipFill>
          <a:blip r:embed="rId3"/>
          <a:stretch>
            <a:fillRect/>
          </a:stretch>
        </p:blipFill>
        <p:spPr>
          <a:xfrm>
            <a:off x="5954097" y="1040621"/>
            <a:ext cx="2755594" cy="2173593"/>
          </a:xfrm>
          <a:prstGeom prst="rect">
            <a:avLst/>
          </a:prstGeom>
        </p:spPr>
      </p:pic>
      <p:pic>
        <p:nvPicPr>
          <p:cNvPr id="6" name="Picture 5"/>
          <p:cNvPicPr>
            <a:picLocks noChangeAspect="1"/>
          </p:cNvPicPr>
          <p:nvPr/>
        </p:nvPicPr>
        <p:blipFill>
          <a:blip r:embed="rId4"/>
          <a:stretch>
            <a:fillRect/>
          </a:stretch>
        </p:blipFill>
        <p:spPr>
          <a:xfrm>
            <a:off x="5959087" y="3679607"/>
            <a:ext cx="2745614" cy="2118709"/>
          </a:xfrm>
          <a:prstGeom prst="rect">
            <a:avLst/>
          </a:prstGeom>
        </p:spPr>
      </p:pic>
      <p:cxnSp>
        <p:nvCxnSpPr>
          <p:cNvPr id="8" name="Straight Connector 7"/>
          <p:cNvCxnSpPr/>
          <p:nvPr/>
        </p:nvCxnSpPr>
        <p:spPr>
          <a:xfrm flipH="1">
            <a:off x="6395291" y="2127417"/>
            <a:ext cx="396608" cy="118384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7370467" y="2375808"/>
            <a:ext cx="3767" cy="1055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653077" y="2303860"/>
            <a:ext cx="11304" cy="25281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7664381" y="1539283"/>
            <a:ext cx="7536" cy="32405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565106" y="1332310"/>
            <a:ext cx="925116" cy="107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632848" y="1350169"/>
            <a:ext cx="664369" cy="1786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656222" y="1940092"/>
            <a:ext cx="1082842" cy="646331"/>
          </a:xfrm>
          <a:prstGeom prst="rect">
            <a:avLst/>
          </a:prstGeom>
          <a:noFill/>
        </p:spPr>
        <p:txBody>
          <a:bodyPr wrap="square" rtlCol="0">
            <a:spAutoFit/>
          </a:bodyPr>
          <a:lstStyle/>
          <a:p>
            <a:r>
              <a:rPr lang="en-GB" sz="1800" dirty="0"/>
              <a:t>Wire Route</a:t>
            </a:r>
          </a:p>
        </p:txBody>
      </p:sp>
      <p:cxnSp>
        <p:nvCxnSpPr>
          <p:cNvPr id="24" name="Straight Arrow Connector 23"/>
          <p:cNvCxnSpPr/>
          <p:nvPr/>
        </p:nvCxnSpPr>
        <p:spPr>
          <a:xfrm>
            <a:off x="5450306" y="2217091"/>
            <a:ext cx="1019676" cy="6704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437114" y="992605"/>
            <a:ext cx="1013192" cy="646331"/>
          </a:xfrm>
          <a:prstGeom prst="rect">
            <a:avLst/>
          </a:prstGeom>
          <a:noFill/>
        </p:spPr>
        <p:txBody>
          <a:bodyPr wrap="square" rtlCol="0">
            <a:spAutoFit/>
          </a:bodyPr>
          <a:lstStyle/>
          <a:p>
            <a:r>
              <a:rPr lang="en-GB" sz="1800" dirty="0"/>
              <a:t>Exit Rollers</a:t>
            </a:r>
          </a:p>
        </p:txBody>
      </p:sp>
      <p:cxnSp>
        <p:nvCxnSpPr>
          <p:cNvPr id="27" name="Straight Arrow Connector 26"/>
          <p:cNvCxnSpPr>
            <a:stCxn id="25" idx="1"/>
          </p:cNvCxnSpPr>
          <p:nvPr/>
        </p:nvCxnSpPr>
        <p:spPr>
          <a:xfrm flipH="1">
            <a:off x="4006516" y="1131105"/>
            <a:ext cx="430598" cy="2369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345639" y="1131104"/>
            <a:ext cx="537803" cy="1385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134361" y="4232109"/>
            <a:ext cx="1618696" cy="646331"/>
          </a:xfrm>
          <a:prstGeom prst="rect">
            <a:avLst/>
          </a:prstGeom>
          <a:noFill/>
        </p:spPr>
        <p:txBody>
          <a:bodyPr wrap="square" rtlCol="0">
            <a:spAutoFit/>
          </a:bodyPr>
          <a:lstStyle/>
          <a:p>
            <a:r>
              <a:rPr lang="en-GB" sz="1800" dirty="0"/>
              <a:t>Vertical Hollow Shaft</a:t>
            </a:r>
          </a:p>
        </p:txBody>
      </p:sp>
      <p:sp>
        <p:nvSpPr>
          <p:cNvPr id="32" name="TextBox 31"/>
          <p:cNvSpPr txBox="1"/>
          <p:nvPr/>
        </p:nvSpPr>
        <p:spPr>
          <a:xfrm>
            <a:off x="4286251" y="3744829"/>
            <a:ext cx="1227221" cy="369332"/>
          </a:xfrm>
          <a:prstGeom prst="rect">
            <a:avLst/>
          </a:prstGeom>
          <a:noFill/>
        </p:spPr>
        <p:txBody>
          <a:bodyPr wrap="square" rtlCol="0">
            <a:spAutoFit/>
          </a:bodyPr>
          <a:lstStyle/>
          <a:p>
            <a:r>
              <a:rPr lang="en-GB" sz="1800" dirty="0"/>
              <a:t>Bearings</a:t>
            </a:r>
          </a:p>
        </p:txBody>
      </p:sp>
      <p:sp>
        <p:nvSpPr>
          <p:cNvPr id="33" name="TextBox 32"/>
          <p:cNvSpPr txBox="1"/>
          <p:nvPr/>
        </p:nvSpPr>
        <p:spPr>
          <a:xfrm>
            <a:off x="4310802" y="3284621"/>
            <a:ext cx="1211693" cy="369332"/>
          </a:xfrm>
          <a:prstGeom prst="rect">
            <a:avLst/>
          </a:prstGeom>
          <a:noFill/>
        </p:spPr>
        <p:txBody>
          <a:bodyPr wrap="square" rtlCol="0">
            <a:spAutoFit/>
          </a:bodyPr>
          <a:lstStyle/>
          <a:p>
            <a:r>
              <a:rPr lang="en-GB" sz="1800" dirty="0"/>
              <a:t>Housing</a:t>
            </a:r>
          </a:p>
        </p:txBody>
      </p:sp>
      <p:cxnSp>
        <p:nvCxnSpPr>
          <p:cNvPr id="35" name="Straight Arrow Connector 34"/>
          <p:cNvCxnSpPr>
            <a:stCxn id="31" idx="1"/>
          </p:cNvCxnSpPr>
          <p:nvPr/>
        </p:nvCxnSpPr>
        <p:spPr>
          <a:xfrm flipH="1" flipV="1">
            <a:off x="2329184" y="3883328"/>
            <a:ext cx="1805177" cy="4872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2" idx="1"/>
          </p:cNvCxnSpPr>
          <p:nvPr/>
        </p:nvCxnSpPr>
        <p:spPr>
          <a:xfrm flipH="1" flipV="1">
            <a:off x="2329185" y="3339532"/>
            <a:ext cx="1957066" cy="5437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3" idx="1"/>
          </p:cNvCxnSpPr>
          <p:nvPr/>
        </p:nvCxnSpPr>
        <p:spPr>
          <a:xfrm flipH="1" flipV="1">
            <a:off x="2752224" y="3137687"/>
            <a:ext cx="1558578" cy="2854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pPr>
              <a:defRPr/>
            </a:pPr>
            <a:r>
              <a:rPr lang="en-US"/>
              <a:t>22nd Jan 2020</a:t>
            </a:r>
            <a:endParaRPr lang="en-US" dirty="0"/>
          </a:p>
        </p:txBody>
      </p:sp>
      <p:sp>
        <p:nvSpPr>
          <p:cNvPr id="3" name="Footer Placeholder 2"/>
          <p:cNvSpPr>
            <a:spLocks noGrp="1"/>
          </p:cNvSpPr>
          <p:nvPr>
            <p:ph type="ftr" sz="quarter" idx="11"/>
          </p:nvPr>
        </p:nvSpPr>
        <p:spPr/>
        <p:txBody>
          <a:bodyPr/>
          <a:lstStyle/>
          <a:p>
            <a:pPr>
              <a:defRPr/>
            </a:pPr>
            <a:r>
              <a:rPr lang="en-GB"/>
              <a:t>Alan Muir - APA Workshop DL</a:t>
            </a:r>
            <a:endParaRPr lang="en-US" dirty="0"/>
          </a:p>
        </p:txBody>
      </p:sp>
      <p:sp>
        <p:nvSpPr>
          <p:cNvPr id="7" name="Slide Number Placeholder 6"/>
          <p:cNvSpPr>
            <a:spLocks noGrp="1"/>
          </p:cNvSpPr>
          <p:nvPr>
            <p:ph type="sldNum" sz="quarter" idx="12"/>
          </p:nvPr>
        </p:nvSpPr>
        <p:spPr/>
        <p:txBody>
          <a:bodyPr/>
          <a:lstStyle/>
          <a:p>
            <a:pPr>
              <a:defRPr/>
            </a:pPr>
            <a:fld id="{08D28359-2B89-43BC-B346-66F677F80898}" type="slidenum">
              <a:rPr lang="en-US" altLang="en-US" smtClean="0"/>
              <a:pPr>
                <a:defRPr/>
              </a:pPr>
              <a:t>10</a:t>
            </a:fld>
            <a:endParaRPr lang="en-US" altLang="en-US" dirty="0"/>
          </a:p>
        </p:txBody>
      </p:sp>
    </p:spTree>
    <p:extLst>
      <p:ext uri="{BB962C8B-B14F-4D97-AF65-F5344CB8AC3E}">
        <p14:creationId xmlns:p14="http://schemas.microsoft.com/office/powerpoint/2010/main" val="839353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0291" t="20562" r="29063" b="17751"/>
          <a:stretch/>
        </p:blipFill>
        <p:spPr>
          <a:xfrm>
            <a:off x="974992" y="1741354"/>
            <a:ext cx="3371162" cy="3172859"/>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9050" t="17831" r="26084" b="21285"/>
          <a:stretch/>
        </p:blipFill>
        <p:spPr>
          <a:xfrm>
            <a:off x="4858439" y="1762011"/>
            <a:ext cx="3652091" cy="3131545"/>
          </a:xfrm>
          <a:prstGeom prst="rect">
            <a:avLst/>
          </a:prstGeom>
        </p:spPr>
      </p:pic>
      <p:sp>
        <p:nvSpPr>
          <p:cNvPr id="6" name="TextBox 5"/>
          <p:cNvSpPr txBox="1"/>
          <p:nvPr/>
        </p:nvSpPr>
        <p:spPr>
          <a:xfrm>
            <a:off x="421750" y="839864"/>
            <a:ext cx="1338549" cy="646331"/>
          </a:xfrm>
          <a:prstGeom prst="rect">
            <a:avLst/>
          </a:prstGeom>
          <a:noFill/>
        </p:spPr>
        <p:txBody>
          <a:bodyPr wrap="square" rtlCol="0">
            <a:spAutoFit/>
          </a:bodyPr>
          <a:lstStyle/>
          <a:p>
            <a:r>
              <a:rPr lang="en-GB" sz="1800" dirty="0"/>
              <a:t>Wire Exit Rollers</a:t>
            </a:r>
          </a:p>
        </p:txBody>
      </p:sp>
      <p:sp>
        <p:nvSpPr>
          <p:cNvPr id="7" name="TextBox 6"/>
          <p:cNvSpPr txBox="1"/>
          <p:nvPr/>
        </p:nvSpPr>
        <p:spPr>
          <a:xfrm>
            <a:off x="3272010" y="889687"/>
            <a:ext cx="1189822" cy="646331"/>
          </a:xfrm>
          <a:prstGeom prst="rect">
            <a:avLst/>
          </a:prstGeom>
          <a:noFill/>
        </p:spPr>
        <p:txBody>
          <a:bodyPr wrap="square" rtlCol="0">
            <a:spAutoFit/>
          </a:bodyPr>
          <a:lstStyle/>
          <a:p>
            <a:r>
              <a:rPr lang="en-GB" sz="1800" dirty="0"/>
              <a:t>Guide Roller</a:t>
            </a:r>
          </a:p>
        </p:txBody>
      </p:sp>
      <p:sp>
        <p:nvSpPr>
          <p:cNvPr id="8" name="TextBox 7"/>
          <p:cNvSpPr txBox="1"/>
          <p:nvPr/>
        </p:nvSpPr>
        <p:spPr>
          <a:xfrm>
            <a:off x="148729" y="5078282"/>
            <a:ext cx="1090670" cy="1200329"/>
          </a:xfrm>
          <a:prstGeom prst="rect">
            <a:avLst/>
          </a:prstGeom>
          <a:noFill/>
        </p:spPr>
        <p:txBody>
          <a:bodyPr wrap="square" rtlCol="0">
            <a:spAutoFit/>
          </a:bodyPr>
          <a:lstStyle/>
          <a:p>
            <a:r>
              <a:rPr lang="en-GB" sz="1800" dirty="0"/>
              <a:t>Wire Break Kill Switch</a:t>
            </a:r>
          </a:p>
        </p:txBody>
      </p:sp>
      <p:sp>
        <p:nvSpPr>
          <p:cNvPr id="9" name="TextBox 8"/>
          <p:cNvSpPr txBox="1"/>
          <p:nvPr/>
        </p:nvSpPr>
        <p:spPr>
          <a:xfrm>
            <a:off x="991517" y="5424531"/>
            <a:ext cx="1255923" cy="646331"/>
          </a:xfrm>
          <a:prstGeom prst="rect">
            <a:avLst/>
          </a:prstGeom>
          <a:noFill/>
        </p:spPr>
        <p:txBody>
          <a:bodyPr wrap="square" rtlCol="0">
            <a:spAutoFit/>
          </a:bodyPr>
          <a:lstStyle/>
          <a:p>
            <a:r>
              <a:rPr lang="en-GB" sz="1800" dirty="0"/>
              <a:t>Telescopic Tube</a:t>
            </a:r>
          </a:p>
        </p:txBody>
      </p:sp>
      <p:sp>
        <p:nvSpPr>
          <p:cNvPr id="10" name="TextBox 9"/>
          <p:cNvSpPr txBox="1"/>
          <p:nvPr/>
        </p:nvSpPr>
        <p:spPr>
          <a:xfrm>
            <a:off x="2075563" y="5100518"/>
            <a:ext cx="904761" cy="369332"/>
          </a:xfrm>
          <a:prstGeom prst="rect">
            <a:avLst/>
          </a:prstGeom>
          <a:noFill/>
        </p:spPr>
        <p:txBody>
          <a:bodyPr wrap="square" rtlCol="0">
            <a:spAutoFit/>
          </a:bodyPr>
          <a:lstStyle/>
          <a:p>
            <a:r>
              <a:rPr lang="en-GB" sz="1800" dirty="0"/>
              <a:t>Spring</a:t>
            </a:r>
          </a:p>
        </p:txBody>
      </p:sp>
      <p:sp>
        <p:nvSpPr>
          <p:cNvPr id="11" name="TextBox 10"/>
          <p:cNvSpPr txBox="1"/>
          <p:nvPr/>
        </p:nvSpPr>
        <p:spPr>
          <a:xfrm>
            <a:off x="3003473" y="5182548"/>
            <a:ext cx="1313762" cy="369332"/>
          </a:xfrm>
          <a:prstGeom prst="rect">
            <a:avLst/>
          </a:prstGeom>
          <a:noFill/>
        </p:spPr>
        <p:txBody>
          <a:bodyPr wrap="square" rtlCol="0">
            <a:spAutoFit/>
          </a:bodyPr>
          <a:lstStyle/>
          <a:p>
            <a:r>
              <a:rPr lang="en-GB" sz="1800" dirty="0"/>
              <a:t>Load Cell</a:t>
            </a:r>
          </a:p>
        </p:txBody>
      </p:sp>
      <p:sp>
        <p:nvSpPr>
          <p:cNvPr id="12" name="TextBox 11"/>
          <p:cNvSpPr txBox="1"/>
          <p:nvPr/>
        </p:nvSpPr>
        <p:spPr>
          <a:xfrm>
            <a:off x="3408068" y="5641638"/>
            <a:ext cx="2255704" cy="646331"/>
          </a:xfrm>
          <a:prstGeom prst="rect">
            <a:avLst/>
          </a:prstGeom>
          <a:noFill/>
        </p:spPr>
        <p:txBody>
          <a:bodyPr wrap="square" rtlCol="0">
            <a:spAutoFit/>
          </a:bodyPr>
          <a:lstStyle/>
          <a:p>
            <a:r>
              <a:rPr lang="en-GB" sz="1800" dirty="0"/>
              <a:t>Adjustable Load Cell Housing</a:t>
            </a:r>
          </a:p>
        </p:txBody>
      </p:sp>
      <p:cxnSp>
        <p:nvCxnSpPr>
          <p:cNvPr id="14" name="Straight Arrow Connector 13"/>
          <p:cNvCxnSpPr/>
          <p:nvPr/>
        </p:nvCxnSpPr>
        <p:spPr>
          <a:xfrm flipH="1">
            <a:off x="3090229" y="1530857"/>
            <a:ext cx="371822" cy="4996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2"/>
          </p:cNvCxnSpPr>
          <p:nvPr/>
        </p:nvCxnSpPr>
        <p:spPr>
          <a:xfrm>
            <a:off x="1239399" y="1473019"/>
            <a:ext cx="305717" cy="3981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809741" y="4228412"/>
            <a:ext cx="537071" cy="8498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751683" y="4013583"/>
            <a:ext cx="272667" cy="13794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675029" y="4306512"/>
            <a:ext cx="298779" cy="8181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462051" y="4703317"/>
            <a:ext cx="272668" cy="5512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4172633" y="4861481"/>
            <a:ext cx="185914" cy="7096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56741" y="757246"/>
            <a:ext cx="1396388" cy="646331"/>
          </a:xfrm>
          <a:prstGeom prst="rect">
            <a:avLst/>
          </a:prstGeom>
          <a:noFill/>
        </p:spPr>
        <p:txBody>
          <a:bodyPr wrap="square" rtlCol="0">
            <a:spAutoFit/>
          </a:bodyPr>
          <a:lstStyle/>
          <a:p>
            <a:r>
              <a:rPr lang="en-GB" sz="1800" dirty="0"/>
              <a:t>Guide Roller</a:t>
            </a:r>
          </a:p>
        </p:txBody>
      </p:sp>
      <p:sp>
        <p:nvSpPr>
          <p:cNvPr id="3" name="TextBox 2"/>
          <p:cNvSpPr txBox="1"/>
          <p:nvPr/>
        </p:nvSpPr>
        <p:spPr>
          <a:xfrm>
            <a:off x="4945191" y="5116055"/>
            <a:ext cx="1677318" cy="646331"/>
          </a:xfrm>
          <a:prstGeom prst="rect">
            <a:avLst/>
          </a:prstGeom>
          <a:noFill/>
        </p:spPr>
        <p:txBody>
          <a:bodyPr wrap="square" rtlCol="0">
            <a:spAutoFit/>
          </a:bodyPr>
          <a:lstStyle/>
          <a:p>
            <a:r>
              <a:rPr lang="en-GB" sz="1800" dirty="0"/>
              <a:t>Dancer Arm + Roller</a:t>
            </a:r>
          </a:p>
        </p:txBody>
      </p:sp>
      <p:sp>
        <p:nvSpPr>
          <p:cNvPr id="13" name="TextBox 12"/>
          <p:cNvSpPr txBox="1"/>
          <p:nvPr/>
        </p:nvSpPr>
        <p:spPr>
          <a:xfrm>
            <a:off x="6577070" y="5116054"/>
            <a:ext cx="1933460" cy="646331"/>
          </a:xfrm>
          <a:prstGeom prst="rect">
            <a:avLst/>
          </a:prstGeom>
          <a:noFill/>
        </p:spPr>
        <p:txBody>
          <a:bodyPr wrap="square" rtlCol="0">
            <a:spAutoFit/>
          </a:bodyPr>
          <a:lstStyle/>
          <a:p>
            <a:r>
              <a:rPr lang="en-GB" sz="1800" dirty="0"/>
              <a:t>Transfer Shaft + Bearings</a:t>
            </a:r>
          </a:p>
        </p:txBody>
      </p:sp>
      <p:cxnSp>
        <p:nvCxnSpPr>
          <p:cNvPr id="17" name="Straight Arrow Connector 16"/>
          <p:cNvCxnSpPr/>
          <p:nvPr/>
        </p:nvCxnSpPr>
        <p:spPr>
          <a:xfrm>
            <a:off x="5651654" y="1530857"/>
            <a:ext cx="272667" cy="13011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5412036" y="4591968"/>
            <a:ext cx="239618" cy="5905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5924321" y="4633281"/>
            <a:ext cx="0" cy="5492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6424214" y="4228412"/>
            <a:ext cx="664845" cy="7663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Date Placeholder 14"/>
          <p:cNvSpPr>
            <a:spLocks noGrp="1"/>
          </p:cNvSpPr>
          <p:nvPr>
            <p:ph type="dt" sz="half" idx="10"/>
          </p:nvPr>
        </p:nvSpPr>
        <p:spPr/>
        <p:txBody>
          <a:bodyPr/>
          <a:lstStyle/>
          <a:p>
            <a:pPr>
              <a:defRPr/>
            </a:pPr>
            <a:r>
              <a:rPr lang="en-US"/>
              <a:t>22nd Jan 2020</a:t>
            </a:r>
            <a:endParaRPr lang="en-US" dirty="0"/>
          </a:p>
        </p:txBody>
      </p:sp>
      <p:sp>
        <p:nvSpPr>
          <p:cNvPr id="19" name="Footer Placeholder 18"/>
          <p:cNvSpPr>
            <a:spLocks noGrp="1"/>
          </p:cNvSpPr>
          <p:nvPr>
            <p:ph type="ftr" sz="quarter" idx="11"/>
          </p:nvPr>
        </p:nvSpPr>
        <p:spPr/>
        <p:txBody>
          <a:bodyPr/>
          <a:lstStyle/>
          <a:p>
            <a:pPr>
              <a:defRPr/>
            </a:pPr>
            <a:r>
              <a:rPr lang="en-GB"/>
              <a:t>Alan Muir - APA Workshop DL</a:t>
            </a:r>
            <a:endParaRPr lang="en-US" dirty="0"/>
          </a:p>
        </p:txBody>
      </p:sp>
      <p:sp>
        <p:nvSpPr>
          <p:cNvPr id="23" name="Slide Number Placeholder 22"/>
          <p:cNvSpPr>
            <a:spLocks noGrp="1"/>
          </p:cNvSpPr>
          <p:nvPr>
            <p:ph type="sldNum" sz="quarter" idx="12"/>
          </p:nvPr>
        </p:nvSpPr>
        <p:spPr/>
        <p:txBody>
          <a:bodyPr/>
          <a:lstStyle/>
          <a:p>
            <a:pPr>
              <a:defRPr/>
            </a:pPr>
            <a:fld id="{08D28359-2B89-43BC-B346-66F677F80898}" type="slidenum">
              <a:rPr lang="en-US" altLang="en-US" smtClean="0"/>
              <a:pPr>
                <a:defRPr/>
              </a:pPr>
              <a:t>11</a:t>
            </a:fld>
            <a:endParaRPr lang="en-US" altLang="en-US" dirty="0"/>
          </a:p>
        </p:txBody>
      </p:sp>
    </p:spTree>
    <p:extLst>
      <p:ext uri="{BB962C8B-B14F-4D97-AF65-F5344CB8AC3E}">
        <p14:creationId xmlns:p14="http://schemas.microsoft.com/office/powerpoint/2010/main" val="441373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altLang="en-US" sz="3600" u="sng" dirty="0"/>
              <a:t>DC Servo System Tests</a:t>
            </a:r>
            <a:br>
              <a:rPr lang="en-GB" altLang="en-US" u="sng" kern="0" dirty="0"/>
            </a:br>
            <a:endParaRPr lang="en-GB" dirty="0"/>
          </a:p>
        </p:txBody>
      </p:sp>
      <p:sp>
        <p:nvSpPr>
          <p:cNvPr id="7" name="Content Placeholder 2"/>
          <p:cNvSpPr txBox="1">
            <a:spLocks noGrp="1"/>
          </p:cNvSpPr>
          <p:nvPr>
            <p:ph idx="1"/>
          </p:nvPr>
        </p:nvSpPr>
        <p:spPr>
          <a:xfrm>
            <a:off x="576315" y="1021757"/>
            <a:ext cx="8116272" cy="5228572"/>
          </a:xfrm>
          <a:prstGeom prst="rect">
            <a:avLst/>
          </a:prstGeom>
        </p:spPr>
        <p:txBody>
          <a:bodyPr>
            <a:normAutofit fontScale="85000" lnSpcReduction="20000"/>
          </a:bodyPr>
          <a:lstStyle>
            <a:lvl1pPr marL="342900" indent="-342900" algn="l" rtl="0" eaLnBrk="0" fontAlgn="base" hangingPunct="0">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200">
                <a:solidFill>
                  <a:srgbClr val="3C8C93"/>
                </a:solidFill>
                <a:latin typeface="Arial" pitchFamily="34" charset="0"/>
                <a:ea typeface="+mn-ea"/>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lvl="1">
              <a:buFont typeface="Arial" panose="020B0604020202020204" pitchFamily="34" charset="0"/>
              <a:buChar char="•"/>
            </a:pPr>
            <a:r>
              <a:rPr lang="en-GB" sz="2600" kern="0" dirty="0">
                <a:solidFill>
                  <a:schemeClr val="tx1"/>
                </a:solidFill>
              </a:rPr>
              <a:t>Bench tests went very well, took time to tune the motor and set up all the parameters</a:t>
            </a:r>
            <a:r>
              <a:rPr lang="en-GB" sz="2600" dirty="0">
                <a:solidFill>
                  <a:schemeClr val="tx1"/>
                </a:solidFill>
              </a:rPr>
              <a:t>.</a:t>
            </a:r>
          </a:p>
          <a:p>
            <a:pPr lvl="1">
              <a:buFont typeface="Arial" panose="020B0604020202020204" pitchFamily="34" charset="0"/>
              <a:buChar char="•"/>
            </a:pPr>
            <a:endParaRPr lang="en-GB" sz="2600" kern="0" dirty="0">
              <a:solidFill>
                <a:schemeClr val="tx1"/>
              </a:solidFill>
            </a:endParaRPr>
          </a:p>
          <a:p>
            <a:pPr lvl="1">
              <a:buFont typeface="Arial" panose="020B0604020202020204" pitchFamily="34" charset="0"/>
              <a:buChar char="•"/>
            </a:pPr>
            <a:r>
              <a:rPr lang="en-GB" sz="2600" kern="0" dirty="0">
                <a:solidFill>
                  <a:schemeClr val="tx1"/>
                </a:solidFill>
              </a:rPr>
              <a:t>Transferred the winder head to the winding machine. Clamped to the support post DC motor performed much better than the AC motor….able to maintain 6N tension  forwards and backwards and very smooth in both directions.</a:t>
            </a:r>
          </a:p>
          <a:p>
            <a:pPr lvl="1">
              <a:buFont typeface="Arial" panose="020B0604020202020204" pitchFamily="34" charset="0"/>
              <a:buChar char="•"/>
            </a:pPr>
            <a:endParaRPr lang="en-GB" sz="2600" dirty="0">
              <a:solidFill>
                <a:schemeClr val="tx1"/>
              </a:solidFill>
            </a:endParaRPr>
          </a:p>
          <a:p>
            <a:pPr lvl="1">
              <a:buFont typeface="Arial" panose="020B0604020202020204" pitchFamily="34" charset="0"/>
              <a:buChar char="•"/>
            </a:pPr>
            <a:r>
              <a:rPr lang="en-GB" sz="2600" kern="0" dirty="0">
                <a:solidFill>
                  <a:schemeClr val="tx1"/>
                </a:solidFill>
              </a:rPr>
              <a:t>Connected head to the 18m cable, needed to reset some parameters on the control system.</a:t>
            </a:r>
          </a:p>
          <a:p>
            <a:pPr lvl="1">
              <a:buFont typeface="Arial" panose="020B0604020202020204" pitchFamily="34" charset="0"/>
              <a:buChar char="•"/>
            </a:pPr>
            <a:endParaRPr lang="en-GB" sz="2600" dirty="0">
              <a:solidFill>
                <a:schemeClr val="tx1"/>
              </a:solidFill>
            </a:endParaRPr>
          </a:p>
          <a:p>
            <a:pPr lvl="1">
              <a:buFont typeface="Arial" panose="020B0604020202020204" pitchFamily="34" charset="0"/>
              <a:buChar char="•"/>
            </a:pPr>
            <a:r>
              <a:rPr lang="en-GB" sz="2600" dirty="0">
                <a:solidFill>
                  <a:schemeClr val="tx1"/>
                </a:solidFill>
              </a:rPr>
              <a:t>Wound wire round the end supports and it performed extremely well.</a:t>
            </a:r>
          </a:p>
          <a:p>
            <a:pPr lvl="1">
              <a:buFont typeface="Arial" panose="020B0604020202020204" pitchFamily="34" charset="0"/>
              <a:buChar char="•"/>
            </a:pPr>
            <a:endParaRPr lang="en-GB" sz="2600" kern="0" dirty="0">
              <a:solidFill>
                <a:schemeClr val="tx1"/>
              </a:solidFill>
            </a:endParaRPr>
          </a:p>
          <a:p>
            <a:pPr lvl="1">
              <a:buFont typeface="Arial" panose="020B0604020202020204" pitchFamily="34" charset="0"/>
              <a:buChar char="•"/>
            </a:pPr>
            <a:r>
              <a:rPr lang="en-GB" sz="2600" dirty="0">
                <a:solidFill>
                  <a:schemeClr val="tx1"/>
                </a:solidFill>
              </a:rPr>
              <a:t>Tension measurement results 6.5N +- 0.5N</a:t>
            </a:r>
            <a:r>
              <a:rPr lang="en-GB" sz="2600" kern="0" dirty="0">
                <a:solidFill>
                  <a:schemeClr val="tx1"/>
                </a:solidFill>
              </a:rPr>
              <a:t>.</a:t>
            </a:r>
          </a:p>
          <a:p>
            <a:pPr marL="1371600" lvl="3" indent="0">
              <a:buNone/>
            </a:pPr>
            <a:endParaRPr lang="en-GB" sz="2400" kern="0" dirty="0"/>
          </a:p>
          <a:p>
            <a:pPr marL="1371600" lvl="3" indent="0">
              <a:buNone/>
            </a:pPr>
            <a:endParaRPr lang="en-GB" sz="2400" kern="0" dirty="0"/>
          </a:p>
          <a:p>
            <a:pPr marL="1371600" lvl="3" indent="0">
              <a:buNone/>
            </a:pPr>
            <a:endParaRPr lang="en-GB" sz="2400" kern="0" dirty="0"/>
          </a:p>
        </p:txBody>
      </p:sp>
      <p:sp>
        <p:nvSpPr>
          <p:cNvPr id="2" name="Date Placeholder 1"/>
          <p:cNvSpPr>
            <a:spLocks noGrp="1"/>
          </p:cNvSpPr>
          <p:nvPr>
            <p:ph type="dt" sz="half" idx="10"/>
          </p:nvPr>
        </p:nvSpPr>
        <p:spPr/>
        <p:txBody>
          <a:bodyPr/>
          <a:lstStyle/>
          <a:p>
            <a:pPr>
              <a:defRPr/>
            </a:pPr>
            <a:r>
              <a:rPr lang="en-US"/>
              <a:t>22nd Jan 2020</a:t>
            </a:r>
            <a:endParaRPr lang="en-US" dirty="0"/>
          </a:p>
        </p:txBody>
      </p:sp>
      <p:sp>
        <p:nvSpPr>
          <p:cNvPr id="8" name="Footer Placeholder 7"/>
          <p:cNvSpPr>
            <a:spLocks noGrp="1"/>
          </p:cNvSpPr>
          <p:nvPr>
            <p:ph type="ftr" sz="quarter" idx="11"/>
          </p:nvPr>
        </p:nvSpPr>
        <p:spPr/>
        <p:txBody>
          <a:bodyPr/>
          <a:lstStyle/>
          <a:p>
            <a:pPr>
              <a:defRPr/>
            </a:pPr>
            <a:r>
              <a:rPr lang="en-GB"/>
              <a:t>Alan Muir - APA Workshop DL</a:t>
            </a:r>
            <a:endParaRPr lang="en-US" dirty="0"/>
          </a:p>
        </p:txBody>
      </p:sp>
      <p:sp>
        <p:nvSpPr>
          <p:cNvPr id="9" name="Slide Number Placeholder 8"/>
          <p:cNvSpPr>
            <a:spLocks noGrp="1"/>
          </p:cNvSpPr>
          <p:nvPr>
            <p:ph type="sldNum" sz="quarter" idx="12"/>
          </p:nvPr>
        </p:nvSpPr>
        <p:spPr/>
        <p:txBody>
          <a:bodyPr/>
          <a:lstStyle/>
          <a:p>
            <a:pPr>
              <a:defRPr/>
            </a:pPr>
            <a:fld id="{08D28359-2B89-43BC-B346-66F677F80898}" type="slidenum">
              <a:rPr lang="en-US" altLang="en-US" smtClean="0"/>
              <a:pPr>
                <a:defRPr/>
              </a:pPr>
              <a:t>12</a:t>
            </a:fld>
            <a:endParaRPr lang="en-US" altLang="en-US" dirty="0"/>
          </a:p>
        </p:txBody>
      </p:sp>
    </p:spTree>
    <p:extLst>
      <p:ext uri="{BB962C8B-B14F-4D97-AF65-F5344CB8AC3E}">
        <p14:creationId xmlns:p14="http://schemas.microsoft.com/office/powerpoint/2010/main" val="3974245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altLang="en-US" sz="3600" u="sng" dirty="0"/>
              <a:t>Next Phase of Tests</a:t>
            </a:r>
            <a:br>
              <a:rPr lang="en-GB" altLang="en-US" u="sng" kern="0" dirty="0"/>
            </a:br>
            <a:endParaRPr lang="en-GB" dirty="0"/>
          </a:p>
        </p:txBody>
      </p:sp>
      <p:sp>
        <p:nvSpPr>
          <p:cNvPr id="7" name="Content Placeholder 2"/>
          <p:cNvSpPr txBox="1">
            <a:spLocks noGrp="1"/>
          </p:cNvSpPr>
          <p:nvPr>
            <p:ph idx="1"/>
          </p:nvPr>
        </p:nvSpPr>
        <p:spPr>
          <a:xfrm>
            <a:off x="576315" y="1021757"/>
            <a:ext cx="8116272" cy="5228572"/>
          </a:xfrm>
          <a:prstGeom prst="rect">
            <a:avLst/>
          </a:prstGeom>
        </p:spPr>
        <p:txBody>
          <a:bodyPr>
            <a:normAutofit lnSpcReduction="10000"/>
          </a:bodyPr>
          <a:lstStyle>
            <a:lvl1pPr marL="342900" indent="-342900" algn="l" rtl="0" eaLnBrk="0" fontAlgn="base" hangingPunct="0">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200">
                <a:solidFill>
                  <a:srgbClr val="3C8C93"/>
                </a:solidFill>
                <a:latin typeface="Arial" pitchFamily="34" charset="0"/>
                <a:ea typeface="+mn-ea"/>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lvl="1">
              <a:buFont typeface="Arial" panose="020B0604020202020204" pitchFamily="34" charset="0"/>
              <a:buChar char="•"/>
            </a:pPr>
            <a:r>
              <a:rPr lang="en-GB" sz="2600" dirty="0">
                <a:solidFill>
                  <a:schemeClr val="tx1"/>
                </a:solidFill>
              </a:rPr>
              <a:t>The winding machine and head 3 point latching components are being fitted and aligned. </a:t>
            </a:r>
          </a:p>
          <a:p>
            <a:pPr lvl="1">
              <a:buFont typeface="Arial" panose="020B0604020202020204" pitchFamily="34" charset="0"/>
              <a:buChar char="•"/>
            </a:pPr>
            <a:endParaRPr lang="en-GB" sz="2600" kern="0" dirty="0">
              <a:solidFill>
                <a:schemeClr val="tx1"/>
              </a:solidFill>
            </a:endParaRPr>
          </a:p>
          <a:p>
            <a:pPr lvl="1">
              <a:buFont typeface="Arial" panose="020B0604020202020204" pitchFamily="34" charset="0"/>
              <a:buChar char="•"/>
            </a:pPr>
            <a:r>
              <a:rPr lang="en-GB" sz="2600" kern="0" dirty="0">
                <a:solidFill>
                  <a:schemeClr val="tx1"/>
                </a:solidFill>
              </a:rPr>
              <a:t>Electrical contact parts are being fitted and wired.</a:t>
            </a:r>
          </a:p>
          <a:p>
            <a:pPr marL="457200" lvl="1" indent="0">
              <a:buNone/>
            </a:pPr>
            <a:endParaRPr lang="en-GB" sz="2600" dirty="0">
              <a:solidFill>
                <a:schemeClr val="tx1"/>
              </a:solidFill>
            </a:endParaRPr>
          </a:p>
          <a:p>
            <a:pPr lvl="1">
              <a:buFont typeface="Arial" panose="020B0604020202020204" pitchFamily="34" charset="0"/>
              <a:buChar char="•"/>
            </a:pPr>
            <a:r>
              <a:rPr lang="en-GB" sz="2600" dirty="0">
                <a:solidFill>
                  <a:schemeClr val="tx1"/>
                </a:solidFill>
              </a:rPr>
              <a:t>Winding tests will then be carried out using the full system.</a:t>
            </a:r>
          </a:p>
          <a:p>
            <a:pPr marL="457200" lvl="1" indent="0">
              <a:buNone/>
            </a:pPr>
            <a:endParaRPr lang="en-GB" sz="2600" kern="0" dirty="0">
              <a:solidFill>
                <a:schemeClr val="tx1"/>
              </a:solidFill>
            </a:endParaRPr>
          </a:p>
          <a:p>
            <a:pPr lvl="1">
              <a:buFont typeface="Arial" panose="020B0604020202020204" pitchFamily="34" charset="0"/>
              <a:buChar char="•"/>
            </a:pPr>
            <a:r>
              <a:rPr lang="en-GB" sz="2600" dirty="0">
                <a:solidFill>
                  <a:schemeClr val="tx1"/>
                </a:solidFill>
              </a:rPr>
              <a:t>Up to date control system components are being ordered and assembled. Components used so far are un-supported.</a:t>
            </a:r>
          </a:p>
          <a:p>
            <a:pPr marL="1371600" lvl="3" indent="0">
              <a:buNone/>
            </a:pPr>
            <a:endParaRPr lang="en-GB" sz="2400" kern="0" dirty="0"/>
          </a:p>
          <a:p>
            <a:pPr marL="1371600" lvl="3" indent="0">
              <a:buNone/>
            </a:pPr>
            <a:endParaRPr lang="en-GB" sz="2400" kern="0" dirty="0"/>
          </a:p>
          <a:p>
            <a:pPr marL="1371600" lvl="3" indent="0">
              <a:buNone/>
            </a:pPr>
            <a:endParaRPr lang="en-GB" sz="2400" kern="0" dirty="0"/>
          </a:p>
        </p:txBody>
      </p:sp>
      <p:sp>
        <p:nvSpPr>
          <p:cNvPr id="2" name="Date Placeholder 1"/>
          <p:cNvSpPr>
            <a:spLocks noGrp="1"/>
          </p:cNvSpPr>
          <p:nvPr>
            <p:ph type="dt" sz="half" idx="10"/>
          </p:nvPr>
        </p:nvSpPr>
        <p:spPr/>
        <p:txBody>
          <a:bodyPr/>
          <a:lstStyle/>
          <a:p>
            <a:pPr>
              <a:defRPr/>
            </a:pPr>
            <a:r>
              <a:rPr lang="en-US"/>
              <a:t>22nd Jan 2020</a:t>
            </a:r>
            <a:endParaRPr lang="en-US" dirty="0"/>
          </a:p>
        </p:txBody>
      </p:sp>
      <p:sp>
        <p:nvSpPr>
          <p:cNvPr id="8" name="Footer Placeholder 7"/>
          <p:cNvSpPr>
            <a:spLocks noGrp="1"/>
          </p:cNvSpPr>
          <p:nvPr>
            <p:ph type="ftr" sz="quarter" idx="11"/>
          </p:nvPr>
        </p:nvSpPr>
        <p:spPr/>
        <p:txBody>
          <a:bodyPr/>
          <a:lstStyle/>
          <a:p>
            <a:pPr>
              <a:defRPr/>
            </a:pPr>
            <a:r>
              <a:rPr lang="en-GB"/>
              <a:t>Alan Muir - APA Workshop DL</a:t>
            </a:r>
            <a:endParaRPr lang="en-US" dirty="0"/>
          </a:p>
        </p:txBody>
      </p:sp>
      <p:sp>
        <p:nvSpPr>
          <p:cNvPr id="9" name="Slide Number Placeholder 8"/>
          <p:cNvSpPr>
            <a:spLocks noGrp="1"/>
          </p:cNvSpPr>
          <p:nvPr>
            <p:ph type="sldNum" sz="quarter" idx="12"/>
          </p:nvPr>
        </p:nvSpPr>
        <p:spPr/>
        <p:txBody>
          <a:bodyPr/>
          <a:lstStyle/>
          <a:p>
            <a:pPr>
              <a:defRPr/>
            </a:pPr>
            <a:fld id="{08D28359-2B89-43BC-B346-66F677F80898}" type="slidenum">
              <a:rPr lang="en-US" altLang="en-US" smtClean="0"/>
              <a:pPr>
                <a:defRPr/>
              </a:pPr>
              <a:t>13</a:t>
            </a:fld>
            <a:endParaRPr lang="en-US" altLang="en-US" dirty="0"/>
          </a:p>
        </p:txBody>
      </p:sp>
    </p:spTree>
    <p:extLst>
      <p:ext uri="{BB962C8B-B14F-4D97-AF65-F5344CB8AC3E}">
        <p14:creationId xmlns:p14="http://schemas.microsoft.com/office/powerpoint/2010/main" val="1024723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7497" y="1535132"/>
            <a:ext cx="3967836" cy="4190613"/>
          </a:xfrm>
          <a:prstGeom prst="rect">
            <a:avLst/>
          </a:prstGeom>
        </p:spPr>
      </p:pic>
      <p:pic>
        <p:nvPicPr>
          <p:cNvPr id="5" name="Picture 4"/>
          <p:cNvPicPr>
            <a:picLocks noChangeAspect="1"/>
          </p:cNvPicPr>
          <p:nvPr/>
        </p:nvPicPr>
        <p:blipFill>
          <a:blip r:embed="rId3"/>
          <a:stretch>
            <a:fillRect/>
          </a:stretch>
        </p:blipFill>
        <p:spPr>
          <a:xfrm>
            <a:off x="5099757" y="1535046"/>
            <a:ext cx="3368886" cy="4190699"/>
          </a:xfrm>
          <a:prstGeom prst="rect">
            <a:avLst/>
          </a:prstGeom>
        </p:spPr>
      </p:pic>
      <p:sp>
        <p:nvSpPr>
          <p:cNvPr id="2" name="TextBox 1"/>
          <p:cNvSpPr txBox="1"/>
          <p:nvPr/>
        </p:nvSpPr>
        <p:spPr>
          <a:xfrm>
            <a:off x="3024130" y="5815300"/>
            <a:ext cx="1252595" cy="369332"/>
          </a:xfrm>
          <a:prstGeom prst="rect">
            <a:avLst/>
          </a:prstGeom>
          <a:noFill/>
        </p:spPr>
        <p:txBody>
          <a:bodyPr wrap="square" rtlCol="0">
            <a:spAutoFit/>
          </a:bodyPr>
          <a:lstStyle/>
          <a:p>
            <a:r>
              <a:rPr lang="en-GB" sz="1800" dirty="0"/>
              <a:t>Motor Can</a:t>
            </a:r>
          </a:p>
        </p:txBody>
      </p:sp>
      <p:sp>
        <p:nvSpPr>
          <p:cNvPr id="3" name="TextBox 2"/>
          <p:cNvSpPr txBox="1"/>
          <p:nvPr/>
        </p:nvSpPr>
        <p:spPr>
          <a:xfrm>
            <a:off x="7330315" y="704049"/>
            <a:ext cx="1646536" cy="369332"/>
          </a:xfrm>
          <a:prstGeom prst="rect">
            <a:avLst/>
          </a:prstGeom>
          <a:noFill/>
        </p:spPr>
        <p:txBody>
          <a:bodyPr wrap="square" rtlCol="0">
            <a:spAutoFit/>
          </a:bodyPr>
          <a:lstStyle/>
          <a:p>
            <a:r>
              <a:rPr lang="en-GB" sz="1800" dirty="0"/>
              <a:t>Latch Rocker</a:t>
            </a:r>
          </a:p>
        </p:txBody>
      </p:sp>
      <p:cxnSp>
        <p:nvCxnSpPr>
          <p:cNvPr id="7" name="Straight Arrow Connector 6"/>
          <p:cNvCxnSpPr/>
          <p:nvPr/>
        </p:nvCxnSpPr>
        <p:spPr>
          <a:xfrm flipH="1">
            <a:off x="7434186" y="1073381"/>
            <a:ext cx="490614" cy="15616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3371163" y="4691120"/>
            <a:ext cx="276912" cy="11241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39398" y="224865"/>
            <a:ext cx="6415718" cy="584775"/>
          </a:xfrm>
          <a:prstGeom prst="rect">
            <a:avLst/>
          </a:prstGeom>
          <a:noFill/>
        </p:spPr>
        <p:txBody>
          <a:bodyPr wrap="square" rtlCol="0">
            <a:spAutoFit/>
          </a:bodyPr>
          <a:lstStyle/>
          <a:p>
            <a:pPr algn="ctr"/>
            <a:r>
              <a:rPr lang="en-GB" sz="3200" b="1" u="sng" dirty="0">
                <a:solidFill>
                  <a:srgbClr val="4597A0"/>
                </a:solidFill>
                <a:latin typeface="Calibri" panose="020F0502020204030204" pitchFamily="34" charset="0"/>
                <a:cs typeface="Calibri" panose="020F0502020204030204" pitchFamily="34" charset="0"/>
              </a:rPr>
              <a:t>3 Pin Latch System</a:t>
            </a:r>
          </a:p>
        </p:txBody>
      </p:sp>
      <p:sp>
        <p:nvSpPr>
          <p:cNvPr id="6" name="TextBox 5"/>
          <p:cNvSpPr txBox="1"/>
          <p:nvPr/>
        </p:nvSpPr>
        <p:spPr>
          <a:xfrm>
            <a:off x="2648441" y="888715"/>
            <a:ext cx="2654665" cy="369332"/>
          </a:xfrm>
          <a:prstGeom prst="rect">
            <a:avLst/>
          </a:prstGeom>
          <a:noFill/>
        </p:spPr>
        <p:txBody>
          <a:bodyPr wrap="square" rtlCol="0">
            <a:spAutoFit/>
          </a:bodyPr>
          <a:lstStyle/>
          <a:p>
            <a:r>
              <a:rPr lang="en-GB" sz="1800" dirty="0"/>
              <a:t>Electrical Contacts</a:t>
            </a:r>
          </a:p>
        </p:txBody>
      </p:sp>
      <p:cxnSp>
        <p:nvCxnSpPr>
          <p:cNvPr id="13" name="Straight Arrow Connector 12"/>
          <p:cNvCxnSpPr/>
          <p:nvPr/>
        </p:nvCxnSpPr>
        <p:spPr bwMode="auto">
          <a:xfrm>
            <a:off x="4351462" y="1288824"/>
            <a:ext cx="1007119" cy="224095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4" name="TextBox 13"/>
          <p:cNvSpPr txBox="1"/>
          <p:nvPr/>
        </p:nvSpPr>
        <p:spPr>
          <a:xfrm>
            <a:off x="816077" y="6015355"/>
            <a:ext cx="1927123" cy="369332"/>
          </a:xfrm>
          <a:prstGeom prst="rect">
            <a:avLst/>
          </a:prstGeom>
          <a:noFill/>
        </p:spPr>
        <p:txBody>
          <a:bodyPr wrap="square" rtlCol="0">
            <a:spAutoFit/>
          </a:bodyPr>
          <a:lstStyle/>
          <a:p>
            <a:r>
              <a:rPr lang="en-GB" sz="1800" dirty="0"/>
              <a:t>3 Pin Latch</a:t>
            </a:r>
          </a:p>
        </p:txBody>
      </p:sp>
      <p:cxnSp>
        <p:nvCxnSpPr>
          <p:cNvPr id="16" name="Straight Arrow Connector 15"/>
          <p:cNvCxnSpPr/>
          <p:nvPr/>
        </p:nvCxnSpPr>
        <p:spPr bwMode="auto">
          <a:xfrm flipH="1" flipV="1">
            <a:off x="1317523" y="5338916"/>
            <a:ext cx="137651" cy="67643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 name="Date Placeholder 9"/>
          <p:cNvSpPr>
            <a:spLocks noGrp="1"/>
          </p:cNvSpPr>
          <p:nvPr>
            <p:ph type="dt" sz="half" idx="10"/>
          </p:nvPr>
        </p:nvSpPr>
        <p:spPr/>
        <p:txBody>
          <a:bodyPr/>
          <a:lstStyle/>
          <a:p>
            <a:pPr>
              <a:defRPr/>
            </a:pPr>
            <a:r>
              <a:rPr lang="en-US"/>
              <a:t>22nd Jan 2020</a:t>
            </a:r>
            <a:endParaRPr lang="en-US" dirty="0"/>
          </a:p>
        </p:txBody>
      </p:sp>
      <p:sp>
        <p:nvSpPr>
          <p:cNvPr id="11" name="Footer Placeholder 10"/>
          <p:cNvSpPr>
            <a:spLocks noGrp="1"/>
          </p:cNvSpPr>
          <p:nvPr>
            <p:ph type="ftr" sz="quarter" idx="11"/>
          </p:nvPr>
        </p:nvSpPr>
        <p:spPr/>
        <p:txBody>
          <a:bodyPr/>
          <a:lstStyle/>
          <a:p>
            <a:pPr>
              <a:defRPr/>
            </a:pPr>
            <a:r>
              <a:rPr lang="en-GB"/>
              <a:t>Alan Muir - APA Workshop DL</a:t>
            </a:r>
            <a:endParaRPr lang="en-US" dirty="0"/>
          </a:p>
        </p:txBody>
      </p:sp>
      <p:sp>
        <p:nvSpPr>
          <p:cNvPr id="12" name="Slide Number Placeholder 11"/>
          <p:cNvSpPr>
            <a:spLocks noGrp="1"/>
          </p:cNvSpPr>
          <p:nvPr>
            <p:ph type="sldNum" sz="quarter" idx="12"/>
          </p:nvPr>
        </p:nvSpPr>
        <p:spPr/>
        <p:txBody>
          <a:bodyPr/>
          <a:lstStyle/>
          <a:p>
            <a:pPr>
              <a:defRPr/>
            </a:pPr>
            <a:fld id="{08D28359-2B89-43BC-B346-66F677F80898}" type="slidenum">
              <a:rPr lang="en-US" altLang="en-US" smtClean="0"/>
              <a:pPr>
                <a:defRPr/>
              </a:pPr>
              <a:t>14</a:t>
            </a:fld>
            <a:endParaRPr lang="en-US" altLang="en-US" dirty="0"/>
          </a:p>
        </p:txBody>
      </p:sp>
    </p:spTree>
    <p:extLst>
      <p:ext uri="{BB962C8B-B14F-4D97-AF65-F5344CB8AC3E}">
        <p14:creationId xmlns:p14="http://schemas.microsoft.com/office/powerpoint/2010/main" val="560170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39398" y="303068"/>
            <a:ext cx="6415718" cy="584775"/>
          </a:xfrm>
          <a:prstGeom prst="rect">
            <a:avLst/>
          </a:prstGeom>
          <a:noFill/>
        </p:spPr>
        <p:txBody>
          <a:bodyPr wrap="square" rtlCol="0">
            <a:spAutoFit/>
          </a:bodyPr>
          <a:lstStyle/>
          <a:p>
            <a:pPr algn="ctr"/>
            <a:r>
              <a:rPr lang="en-GB" sz="3200" b="1" u="sng" dirty="0">
                <a:solidFill>
                  <a:srgbClr val="4597A0"/>
                </a:solidFill>
                <a:latin typeface="Calibri" panose="020F0502020204030204" pitchFamily="34" charset="0"/>
                <a:cs typeface="Calibri" panose="020F0502020204030204" pitchFamily="34" charset="0"/>
              </a:rPr>
              <a:t>Winder Head Latching Components  </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6689" t="20139" r="17459" b="15265"/>
          <a:stretch/>
        </p:blipFill>
        <p:spPr>
          <a:xfrm>
            <a:off x="1805063" y="1134765"/>
            <a:ext cx="5692966" cy="4315217"/>
          </a:xfrm>
          <a:prstGeom prst="rect">
            <a:avLst/>
          </a:prstGeom>
        </p:spPr>
      </p:pic>
      <p:sp>
        <p:nvSpPr>
          <p:cNvPr id="2" name="TextBox 1"/>
          <p:cNvSpPr txBox="1"/>
          <p:nvPr/>
        </p:nvSpPr>
        <p:spPr>
          <a:xfrm>
            <a:off x="231354" y="1749617"/>
            <a:ext cx="1297236" cy="646331"/>
          </a:xfrm>
          <a:prstGeom prst="rect">
            <a:avLst/>
          </a:prstGeom>
          <a:noFill/>
        </p:spPr>
        <p:txBody>
          <a:bodyPr wrap="square" rtlCol="0">
            <a:spAutoFit/>
          </a:bodyPr>
          <a:lstStyle/>
          <a:p>
            <a:r>
              <a:rPr lang="en-GB" sz="1800" dirty="0"/>
              <a:t>Z Drive End</a:t>
            </a:r>
          </a:p>
        </p:txBody>
      </p:sp>
      <p:sp>
        <p:nvSpPr>
          <p:cNvPr id="3" name="TextBox 2"/>
          <p:cNvSpPr txBox="1"/>
          <p:nvPr/>
        </p:nvSpPr>
        <p:spPr>
          <a:xfrm>
            <a:off x="206567" y="5343869"/>
            <a:ext cx="1231135" cy="646331"/>
          </a:xfrm>
          <a:prstGeom prst="rect">
            <a:avLst/>
          </a:prstGeom>
          <a:noFill/>
        </p:spPr>
        <p:txBody>
          <a:bodyPr wrap="square" rtlCol="0">
            <a:spAutoFit/>
          </a:bodyPr>
          <a:lstStyle/>
          <a:p>
            <a:r>
              <a:rPr lang="en-GB" sz="1800" dirty="0"/>
              <a:t>Winder Head</a:t>
            </a:r>
          </a:p>
        </p:txBody>
      </p:sp>
      <p:sp>
        <p:nvSpPr>
          <p:cNvPr id="6" name="TextBox 5"/>
          <p:cNvSpPr txBox="1"/>
          <p:nvPr/>
        </p:nvSpPr>
        <p:spPr>
          <a:xfrm>
            <a:off x="7552062" y="2026616"/>
            <a:ext cx="1591937" cy="369332"/>
          </a:xfrm>
          <a:prstGeom prst="rect">
            <a:avLst/>
          </a:prstGeom>
          <a:noFill/>
        </p:spPr>
        <p:txBody>
          <a:bodyPr wrap="square" rtlCol="0">
            <a:spAutoFit/>
          </a:bodyPr>
          <a:lstStyle/>
          <a:p>
            <a:r>
              <a:rPr lang="en-GB" sz="1800" dirty="0"/>
              <a:t>Compensator</a:t>
            </a:r>
          </a:p>
        </p:txBody>
      </p:sp>
      <p:cxnSp>
        <p:nvCxnSpPr>
          <p:cNvPr id="8" name="Straight Arrow Connector 7"/>
          <p:cNvCxnSpPr/>
          <p:nvPr/>
        </p:nvCxnSpPr>
        <p:spPr>
          <a:xfrm flipH="1">
            <a:off x="6213987" y="2303615"/>
            <a:ext cx="1404177" cy="1794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131983" y="2026616"/>
            <a:ext cx="962272" cy="2360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239398" y="3991897"/>
            <a:ext cx="2162563" cy="13519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230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6986" y="2337480"/>
            <a:ext cx="7772400" cy="720080"/>
          </a:xfrm>
          <a:prstGeom prst="rect">
            <a:avLst/>
          </a:prstGeom>
        </p:spPr>
        <p:txBody>
          <a:bodyPr/>
          <a:lstStyle>
            <a:lvl1pPr algn="ctr" rtl="0" eaLnBrk="0" fontAlgn="base" hangingPunct="0">
              <a:spcBef>
                <a:spcPct val="0"/>
              </a:spcBef>
              <a:spcAft>
                <a:spcPct val="0"/>
              </a:spcAft>
              <a:defRPr sz="4400" b="1">
                <a:solidFill>
                  <a:srgbClr val="3C8C93"/>
                </a:solidFill>
                <a:latin typeface="Arial" pitchFamily="34" charset="0"/>
                <a:ea typeface="+mj-ea"/>
                <a:cs typeface="Arial" pitchFamily="34" charset="0"/>
              </a:defRPr>
            </a:lvl1pPr>
            <a:lvl2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a:lstStyle>
          <a:p>
            <a:pPr marL="342900" indent="-342900"/>
            <a:r>
              <a:rPr lang="en-GB" sz="4800" i="1" u="sng" kern="0" dirty="0"/>
              <a:t>Questions</a:t>
            </a:r>
          </a:p>
        </p:txBody>
      </p:sp>
      <p:sp>
        <p:nvSpPr>
          <p:cNvPr id="2" name="Date Placeholder 1"/>
          <p:cNvSpPr>
            <a:spLocks noGrp="1"/>
          </p:cNvSpPr>
          <p:nvPr>
            <p:ph type="dt" sz="half" idx="10"/>
          </p:nvPr>
        </p:nvSpPr>
        <p:spPr/>
        <p:txBody>
          <a:bodyPr/>
          <a:lstStyle/>
          <a:p>
            <a:pPr>
              <a:defRPr/>
            </a:pPr>
            <a:r>
              <a:rPr lang="en-US"/>
              <a:t>22nd Jan 2020</a:t>
            </a:r>
            <a:endParaRPr lang="en-US" dirty="0"/>
          </a:p>
        </p:txBody>
      </p:sp>
      <p:sp>
        <p:nvSpPr>
          <p:cNvPr id="4" name="Footer Placeholder 3"/>
          <p:cNvSpPr>
            <a:spLocks noGrp="1"/>
          </p:cNvSpPr>
          <p:nvPr>
            <p:ph type="ftr" sz="quarter" idx="11"/>
          </p:nvPr>
        </p:nvSpPr>
        <p:spPr/>
        <p:txBody>
          <a:bodyPr/>
          <a:lstStyle/>
          <a:p>
            <a:pPr>
              <a:defRPr/>
            </a:pPr>
            <a:r>
              <a:rPr lang="en-GB"/>
              <a:t>Alan Muir - APA Workshop DL</a:t>
            </a:r>
            <a:endParaRPr lang="en-US" dirty="0"/>
          </a:p>
        </p:txBody>
      </p:sp>
      <p:sp>
        <p:nvSpPr>
          <p:cNvPr id="5" name="Slide Number Placeholder 4"/>
          <p:cNvSpPr>
            <a:spLocks noGrp="1"/>
          </p:cNvSpPr>
          <p:nvPr>
            <p:ph type="sldNum" sz="quarter" idx="12"/>
          </p:nvPr>
        </p:nvSpPr>
        <p:spPr/>
        <p:txBody>
          <a:bodyPr/>
          <a:lstStyle/>
          <a:p>
            <a:pPr>
              <a:defRPr/>
            </a:pPr>
            <a:fld id="{08D28359-2B89-43BC-B346-66F677F80898}" type="slidenum">
              <a:rPr lang="en-US" altLang="en-US" smtClean="0"/>
              <a:pPr>
                <a:defRPr/>
              </a:pPr>
              <a:t>16</a:t>
            </a:fld>
            <a:endParaRPr lang="en-US" altLang="en-US" dirty="0"/>
          </a:p>
        </p:txBody>
      </p:sp>
    </p:spTree>
    <p:extLst>
      <p:ext uri="{BB962C8B-B14F-4D97-AF65-F5344CB8AC3E}">
        <p14:creationId xmlns:p14="http://schemas.microsoft.com/office/powerpoint/2010/main" val="2923640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 y="355156"/>
            <a:ext cx="9144000" cy="601304"/>
          </a:xfrm>
        </p:spPr>
        <p:txBody>
          <a:bodyPr/>
          <a:lstStyle/>
          <a:p>
            <a:r>
              <a:rPr lang="en-GB" sz="2800" u="sng" dirty="0"/>
              <a:t>Old APA Support Method in the Winder</a:t>
            </a:r>
          </a:p>
        </p:txBody>
      </p:sp>
      <p:sp>
        <p:nvSpPr>
          <p:cNvPr id="3" name="Date Placeholder 2"/>
          <p:cNvSpPr>
            <a:spLocks noGrp="1"/>
          </p:cNvSpPr>
          <p:nvPr>
            <p:ph type="dt" sz="half" idx="10"/>
          </p:nvPr>
        </p:nvSpPr>
        <p:spPr/>
        <p:txBody>
          <a:bodyPr/>
          <a:lstStyle/>
          <a:p>
            <a:pPr>
              <a:defRPr/>
            </a:pPr>
            <a:r>
              <a:rPr lang="en-US"/>
              <a:t>22nd Jan 2020</a:t>
            </a:r>
            <a:endParaRPr lang="en-US" dirty="0"/>
          </a:p>
        </p:txBody>
      </p:sp>
      <p:sp>
        <p:nvSpPr>
          <p:cNvPr id="4" name="Footer Placeholder 3"/>
          <p:cNvSpPr>
            <a:spLocks noGrp="1"/>
          </p:cNvSpPr>
          <p:nvPr>
            <p:ph type="ftr" sz="quarter" idx="11"/>
          </p:nvPr>
        </p:nvSpPr>
        <p:spPr/>
        <p:txBody>
          <a:bodyPr/>
          <a:lstStyle/>
          <a:p>
            <a:pPr>
              <a:defRPr/>
            </a:pPr>
            <a:r>
              <a:rPr lang="en-GB"/>
              <a:t>Alan Muir - APA Workshop DL</a:t>
            </a:r>
            <a:endParaRPr lang="en-US" dirty="0"/>
          </a:p>
        </p:txBody>
      </p:sp>
      <p:sp>
        <p:nvSpPr>
          <p:cNvPr id="5" name="Slide Number Placeholder 4"/>
          <p:cNvSpPr>
            <a:spLocks noGrp="1"/>
          </p:cNvSpPr>
          <p:nvPr>
            <p:ph type="sldNum" sz="quarter" idx="12"/>
          </p:nvPr>
        </p:nvSpPr>
        <p:spPr/>
        <p:txBody>
          <a:bodyPr/>
          <a:lstStyle/>
          <a:p>
            <a:pPr>
              <a:defRPr/>
            </a:pPr>
            <a:fld id="{08D28359-2B89-43BC-B346-66F677F80898}" type="slidenum">
              <a:rPr lang="en-US" altLang="en-US" smtClean="0"/>
              <a:pPr>
                <a:defRPr/>
              </a:pPr>
              <a:t>2</a:t>
            </a:fld>
            <a:endParaRPr lang="en-US" alt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6550" y="1368221"/>
            <a:ext cx="6031783" cy="4021189"/>
          </a:xfrm>
          <a:prstGeom prst="rect">
            <a:avLst/>
          </a:prstGeom>
        </p:spPr>
      </p:pic>
      <p:sp>
        <p:nvSpPr>
          <p:cNvPr id="7" name="TextBox 6"/>
          <p:cNvSpPr txBox="1"/>
          <p:nvPr/>
        </p:nvSpPr>
        <p:spPr>
          <a:xfrm>
            <a:off x="123826" y="1476375"/>
            <a:ext cx="2862724" cy="3970318"/>
          </a:xfrm>
          <a:prstGeom prst="rect">
            <a:avLst/>
          </a:prstGeom>
          <a:noFill/>
        </p:spPr>
        <p:txBody>
          <a:bodyPr wrap="square" rtlCol="0">
            <a:spAutoFit/>
          </a:bodyPr>
          <a:lstStyle/>
          <a:p>
            <a:r>
              <a:rPr lang="en-GB" sz="1400" dirty="0"/>
              <a:t>Previous mounting method used heavy interface frames.</a:t>
            </a:r>
          </a:p>
          <a:p>
            <a:endParaRPr lang="en-GB" sz="1400" dirty="0"/>
          </a:p>
          <a:p>
            <a:r>
              <a:rPr lang="en-GB" sz="1400" dirty="0"/>
              <a:t>Can wind only half a layer at a time.</a:t>
            </a:r>
          </a:p>
          <a:p>
            <a:endParaRPr lang="en-GB" sz="1400" dirty="0"/>
          </a:p>
          <a:p>
            <a:r>
              <a:rPr lang="en-GB" sz="1400" dirty="0"/>
              <a:t>Large changeover operations involving removal of the APA from the machine.</a:t>
            </a:r>
          </a:p>
          <a:p>
            <a:endParaRPr lang="en-GB" sz="1400" dirty="0"/>
          </a:p>
          <a:p>
            <a:r>
              <a:rPr lang="en-GB" sz="1400" dirty="0"/>
              <a:t>Very large risk of damage during changeover.</a:t>
            </a:r>
          </a:p>
          <a:p>
            <a:endParaRPr lang="en-GB" sz="1400" dirty="0"/>
          </a:p>
          <a:p>
            <a:r>
              <a:rPr lang="en-GB" sz="1400" dirty="0"/>
              <a:t>Rotation done by hand, heavy counter weights needed.</a:t>
            </a:r>
          </a:p>
          <a:p>
            <a:endParaRPr lang="en-GB" sz="1400" dirty="0"/>
          </a:p>
          <a:p>
            <a:r>
              <a:rPr lang="en-GB" sz="1400" dirty="0"/>
              <a:t>Large bending moment applied to the APA frame when horizontal. </a:t>
            </a:r>
          </a:p>
        </p:txBody>
      </p:sp>
    </p:spTree>
    <p:extLst>
      <p:ext uri="{BB962C8B-B14F-4D97-AF65-F5344CB8AC3E}">
        <p14:creationId xmlns:p14="http://schemas.microsoft.com/office/powerpoint/2010/main" val="152353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5977" y="1255674"/>
            <a:ext cx="8905875" cy="431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80612" y="5255548"/>
            <a:ext cx="2286921" cy="523220"/>
          </a:xfrm>
          <a:prstGeom prst="rect">
            <a:avLst/>
          </a:prstGeom>
          <a:noFill/>
        </p:spPr>
        <p:txBody>
          <a:bodyPr wrap="square" rtlCol="0">
            <a:spAutoFit/>
          </a:bodyPr>
          <a:lstStyle/>
          <a:p>
            <a:r>
              <a:rPr lang="en-GB" sz="1400" dirty="0"/>
              <a:t>6 linear bearings, top centre &amp; bottom</a:t>
            </a:r>
          </a:p>
        </p:txBody>
      </p:sp>
      <p:cxnSp>
        <p:nvCxnSpPr>
          <p:cNvPr id="13" name="Straight Arrow Connector 12"/>
          <p:cNvCxnSpPr/>
          <p:nvPr/>
        </p:nvCxnSpPr>
        <p:spPr>
          <a:xfrm flipV="1">
            <a:off x="5364088" y="4293096"/>
            <a:ext cx="1944216" cy="13081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719957" y="4221238"/>
            <a:ext cx="2555899" cy="12959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pPr>
              <a:defRPr/>
            </a:pPr>
            <a:r>
              <a:rPr lang="en-US"/>
              <a:t>22nd Jan 2020</a:t>
            </a:r>
            <a:endParaRPr lang="en-US" dirty="0"/>
          </a:p>
        </p:txBody>
      </p:sp>
      <p:sp>
        <p:nvSpPr>
          <p:cNvPr id="6" name="Footer Placeholder 5"/>
          <p:cNvSpPr>
            <a:spLocks noGrp="1"/>
          </p:cNvSpPr>
          <p:nvPr>
            <p:ph type="ftr" sz="quarter" idx="11"/>
          </p:nvPr>
        </p:nvSpPr>
        <p:spPr/>
        <p:txBody>
          <a:bodyPr/>
          <a:lstStyle/>
          <a:p>
            <a:pPr>
              <a:defRPr/>
            </a:pPr>
            <a:r>
              <a:rPr lang="en-GB"/>
              <a:t>Alan Muir - APA Workshop DL</a:t>
            </a:r>
            <a:endParaRPr lang="en-US" dirty="0"/>
          </a:p>
        </p:txBody>
      </p:sp>
      <p:sp>
        <p:nvSpPr>
          <p:cNvPr id="8" name="Slide Number Placeholder 7"/>
          <p:cNvSpPr>
            <a:spLocks noGrp="1"/>
          </p:cNvSpPr>
          <p:nvPr>
            <p:ph type="sldNum" sz="quarter" idx="12"/>
          </p:nvPr>
        </p:nvSpPr>
        <p:spPr/>
        <p:txBody>
          <a:bodyPr/>
          <a:lstStyle/>
          <a:p>
            <a:pPr>
              <a:defRPr/>
            </a:pPr>
            <a:fld id="{08D28359-2B89-43BC-B346-66F677F80898}" type="slidenum">
              <a:rPr lang="en-US" altLang="en-US" smtClean="0"/>
              <a:pPr>
                <a:defRPr/>
              </a:pPr>
              <a:t>3</a:t>
            </a:fld>
            <a:endParaRPr lang="en-US" altLang="en-US" dirty="0"/>
          </a:p>
        </p:txBody>
      </p:sp>
      <p:sp>
        <p:nvSpPr>
          <p:cNvPr id="12" name="Freeform 11"/>
          <p:cNvSpPr/>
          <p:nvPr/>
        </p:nvSpPr>
        <p:spPr bwMode="auto">
          <a:xfrm>
            <a:off x="7943850" y="3092450"/>
            <a:ext cx="95250" cy="209550"/>
          </a:xfrm>
          <a:custGeom>
            <a:avLst/>
            <a:gdLst>
              <a:gd name="connsiteX0" fmla="*/ 0 w 95250"/>
              <a:gd name="connsiteY0" fmla="*/ 12700 h 209550"/>
              <a:gd name="connsiteX1" fmla="*/ 50800 w 95250"/>
              <a:gd name="connsiteY1" fmla="*/ 171450 h 209550"/>
              <a:gd name="connsiteX2" fmla="*/ 88900 w 95250"/>
              <a:gd name="connsiteY2" fmla="*/ 209550 h 209550"/>
              <a:gd name="connsiteX3" fmla="*/ 95250 w 95250"/>
              <a:gd name="connsiteY3" fmla="*/ 0 h 209550"/>
              <a:gd name="connsiteX4" fmla="*/ 0 w 95250"/>
              <a:gd name="connsiteY4" fmla="*/ 12700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209550">
                <a:moveTo>
                  <a:pt x="0" y="12700"/>
                </a:moveTo>
                <a:lnTo>
                  <a:pt x="50800" y="171450"/>
                </a:lnTo>
                <a:lnTo>
                  <a:pt x="88900" y="209550"/>
                </a:lnTo>
                <a:lnTo>
                  <a:pt x="95250" y="0"/>
                </a:lnTo>
                <a:lnTo>
                  <a:pt x="0" y="12700"/>
                </a:lnTo>
                <a:close/>
              </a:path>
            </a:pathLst>
          </a:cu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14" name="Freeform 13"/>
          <p:cNvSpPr/>
          <p:nvPr/>
        </p:nvSpPr>
        <p:spPr bwMode="auto">
          <a:xfrm>
            <a:off x="7559937" y="3123255"/>
            <a:ext cx="123654" cy="175821"/>
          </a:xfrm>
          <a:custGeom>
            <a:avLst/>
            <a:gdLst>
              <a:gd name="connsiteX0" fmla="*/ 8532 w 123654"/>
              <a:gd name="connsiteY0" fmla="*/ 11361 h 175821"/>
              <a:gd name="connsiteX1" fmla="*/ 120365 w 123654"/>
              <a:gd name="connsiteY1" fmla="*/ 14650 h 175821"/>
              <a:gd name="connsiteX2" fmla="*/ 123654 w 123654"/>
              <a:gd name="connsiteY2" fmla="*/ 175821 h 175821"/>
              <a:gd name="connsiteX3" fmla="*/ 8532 w 123654"/>
              <a:gd name="connsiteY3" fmla="*/ 175821 h 175821"/>
              <a:gd name="connsiteX4" fmla="*/ 8532 w 123654"/>
              <a:gd name="connsiteY4" fmla="*/ 11361 h 175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54" h="175821">
                <a:moveTo>
                  <a:pt x="8532" y="11361"/>
                </a:moveTo>
                <a:cubicBezTo>
                  <a:pt x="27171" y="-15501"/>
                  <a:pt x="83087" y="13554"/>
                  <a:pt x="120365" y="14650"/>
                </a:cubicBezTo>
                <a:cubicBezTo>
                  <a:pt x="121461" y="68374"/>
                  <a:pt x="122558" y="122097"/>
                  <a:pt x="123654" y="175821"/>
                </a:cubicBezTo>
                <a:lnTo>
                  <a:pt x="8532" y="175821"/>
                </a:lnTo>
                <a:cubicBezTo>
                  <a:pt x="7436" y="121001"/>
                  <a:pt x="-10107" y="38223"/>
                  <a:pt x="8532" y="11361"/>
                </a:cubicBezTo>
                <a:close/>
              </a:path>
            </a:pathLst>
          </a:cu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15" name="Freeform 14"/>
          <p:cNvSpPr/>
          <p:nvPr/>
        </p:nvSpPr>
        <p:spPr bwMode="auto">
          <a:xfrm>
            <a:off x="7969753" y="3236581"/>
            <a:ext cx="134857" cy="384838"/>
          </a:xfrm>
          <a:custGeom>
            <a:avLst/>
            <a:gdLst>
              <a:gd name="connsiteX0" fmla="*/ 0 w 134857"/>
              <a:gd name="connsiteY0" fmla="*/ 0 h 384838"/>
              <a:gd name="connsiteX1" fmla="*/ 82230 w 134857"/>
              <a:gd name="connsiteY1" fmla="*/ 88809 h 384838"/>
              <a:gd name="connsiteX2" fmla="*/ 134857 w 134857"/>
              <a:gd name="connsiteY2" fmla="*/ 384838 h 384838"/>
              <a:gd name="connsiteX3" fmla="*/ 55916 w 134857"/>
              <a:gd name="connsiteY3" fmla="*/ 302607 h 384838"/>
              <a:gd name="connsiteX4" fmla="*/ 0 w 134857"/>
              <a:gd name="connsiteY4" fmla="*/ 0 h 384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57" h="384838">
                <a:moveTo>
                  <a:pt x="0" y="0"/>
                </a:moveTo>
                <a:lnTo>
                  <a:pt x="82230" y="88809"/>
                </a:lnTo>
                <a:lnTo>
                  <a:pt x="134857" y="384838"/>
                </a:lnTo>
                <a:lnTo>
                  <a:pt x="55916" y="302607"/>
                </a:lnTo>
                <a:lnTo>
                  <a:pt x="0" y="0"/>
                </a:lnTo>
                <a:close/>
              </a:path>
            </a:pathLst>
          </a:cu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23" name="Title 1"/>
          <p:cNvSpPr txBox="1">
            <a:spLocks/>
          </p:cNvSpPr>
          <p:nvPr/>
        </p:nvSpPr>
        <p:spPr>
          <a:xfrm>
            <a:off x="755576" y="188640"/>
            <a:ext cx="7772400" cy="720080"/>
          </a:xfrm>
          <a:prstGeom prst="rect">
            <a:avLst/>
          </a:prstGeom>
        </p:spPr>
        <p:txBody>
          <a:bodyPr/>
          <a:lstStyle>
            <a:lvl1pPr algn="ctr" rtl="0" eaLnBrk="0" fontAlgn="base" hangingPunct="0">
              <a:spcBef>
                <a:spcPct val="0"/>
              </a:spcBef>
              <a:spcAft>
                <a:spcPct val="0"/>
              </a:spcAft>
              <a:defRPr sz="4400" b="1">
                <a:solidFill>
                  <a:srgbClr val="3C8C93"/>
                </a:solidFill>
                <a:latin typeface="Arial" pitchFamily="34" charset="0"/>
                <a:ea typeface="+mj-ea"/>
                <a:cs typeface="Arial" pitchFamily="34" charset="0"/>
              </a:defRPr>
            </a:lvl1pPr>
            <a:lvl2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a:lstStyle>
          <a:p>
            <a:pPr marL="342900" indent="-342900"/>
            <a:r>
              <a:rPr lang="en-GB" sz="2800" i="1" u="sng" kern="0" dirty="0"/>
              <a:t>New APA Support Method in the Winder</a:t>
            </a:r>
          </a:p>
        </p:txBody>
      </p:sp>
      <p:sp>
        <p:nvSpPr>
          <p:cNvPr id="4" name="TextBox 3"/>
          <p:cNvSpPr txBox="1"/>
          <p:nvPr/>
        </p:nvSpPr>
        <p:spPr>
          <a:xfrm>
            <a:off x="145977" y="1430927"/>
            <a:ext cx="2231922" cy="523220"/>
          </a:xfrm>
          <a:prstGeom prst="rect">
            <a:avLst/>
          </a:prstGeom>
          <a:noFill/>
        </p:spPr>
        <p:txBody>
          <a:bodyPr wrap="square" rtlCol="0">
            <a:spAutoFit/>
          </a:bodyPr>
          <a:lstStyle/>
          <a:p>
            <a:r>
              <a:rPr lang="en-GB" sz="1400" dirty="0"/>
              <a:t>Manual rotation drive thro </a:t>
            </a:r>
            <a:r>
              <a:rPr lang="en-GB" sz="1400" dirty="0" err="1"/>
              <a:t>handwheel</a:t>
            </a:r>
            <a:r>
              <a:rPr lang="en-GB" sz="1400" dirty="0"/>
              <a:t> and gearbox.</a:t>
            </a:r>
          </a:p>
        </p:txBody>
      </p:sp>
      <p:sp>
        <p:nvSpPr>
          <p:cNvPr id="5" name="TextBox 4"/>
          <p:cNvSpPr txBox="1"/>
          <p:nvPr/>
        </p:nvSpPr>
        <p:spPr>
          <a:xfrm>
            <a:off x="5245202" y="878702"/>
            <a:ext cx="2706329" cy="738664"/>
          </a:xfrm>
          <a:prstGeom prst="rect">
            <a:avLst/>
          </a:prstGeom>
          <a:noFill/>
        </p:spPr>
        <p:txBody>
          <a:bodyPr wrap="square" rtlCol="0">
            <a:spAutoFit/>
          </a:bodyPr>
          <a:lstStyle/>
          <a:p>
            <a:r>
              <a:rPr lang="en-GB" sz="1400" dirty="0"/>
              <a:t>Spherical bearings here reducing bending moment on the APA frame. </a:t>
            </a:r>
          </a:p>
        </p:txBody>
      </p:sp>
      <p:sp>
        <p:nvSpPr>
          <p:cNvPr id="16" name="TextBox 15"/>
          <p:cNvSpPr txBox="1"/>
          <p:nvPr/>
        </p:nvSpPr>
        <p:spPr>
          <a:xfrm>
            <a:off x="196646" y="793239"/>
            <a:ext cx="3706760" cy="523220"/>
          </a:xfrm>
          <a:prstGeom prst="rect">
            <a:avLst/>
          </a:prstGeom>
          <a:noFill/>
        </p:spPr>
        <p:txBody>
          <a:bodyPr wrap="square" rtlCol="0">
            <a:spAutoFit/>
          </a:bodyPr>
          <a:lstStyle/>
          <a:p>
            <a:r>
              <a:rPr lang="en-GB" sz="1400" dirty="0"/>
              <a:t>Can wind all layers without removal from the winding machine. </a:t>
            </a:r>
          </a:p>
        </p:txBody>
      </p:sp>
      <p:cxnSp>
        <p:nvCxnSpPr>
          <p:cNvPr id="19" name="Straight Arrow Connector 18"/>
          <p:cNvCxnSpPr>
            <a:stCxn id="5" idx="2"/>
          </p:cNvCxnSpPr>
          <p:nvPr/>
        </p:nvCxnSpPr>
        <p:spPr bwMode="auto">
          <a:xfrm>
            <a:off x="6598367" y="1617366"/>
            <a:ext cx="313710" cy="61455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1" name="Straight Arrow Connector 20"/>
          <p:cNvCxnSpPr/>
          <p:nvPr/>
        </p:nvCxnSpPr>
        <p:spPr bwMode="auto">
          <a:xfrm>
            <a:off x="422787" y="1954147"/>
            <a:ext cx="206478" cy="10643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264312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6986" y="2337480"/>
            <a:ext cx="7772400" cy="720080"/>
          </a:xfrm>
          <a:prstGeom prst="rect">
            <a:avLst/>
          </a:prstGeom>
        </p:spPr>
        <p:txBody>
          <a:bodyPr/>
          <a:lstStyle>
            <a:lvl1pPr algn="ctr" rtl="0" eaLnBrk="0" fontAlgn="base" hangingPunct="0">
              <a:spcBef>
                <a:spcPct val="0"/>
              </a:spcBef>
              <a:spcAft>
                <a:spcPct val="0"/>
              </a:spcAft>
              <a:defRPr sz="4400" b="1">
                <a:solidFill>
                  <a:srgbClr val="3C8C93"/>
                </a:solidFill>
                <a:latin typeface="Arial" pitchFamily="34" charset="0"/>
                <a:ea typeface="+mj-ea"/>
                <a:cs typeface="Arial" pitchFamily="34" charset="0"/>
              </a:defRPr>
            </a:lvl1pPr>
            <a:lvl2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a:lstStyle>
          <a:p>
            <a:pPr marL="342900" indent="-342900"/>
            <a:r>
              <a:rPr lang="en-GB" sz="4800" i="1" u="sng" kern="0" dirty="0"/>
              <a:t>Winder Head Tests</a:t>
            </a:r>
          </a:p>
        </p:txBody>
      </p:sp>
      <p:sp>
        <p:nvSpPr>
          <p:cNvPr id="2" name="Date Placeholder 1"/>
          <p:cNvSpPr>
            <a:spLocks noGrp="1"/>
          </p:cNvSpPr>
          <p:nvPr>
            <p:ph type="dt" sz="half" idx="10"/>
          </p:nvPr>
        </p:nvSpPr>
        <p:spPr/>
        <p:txBody>
          <a:bodyPr/>
          <a:lstStyle/>
          <a:p>
            <a:pPr>
              <a:defRPr/>
            </a:pPr>
            <a:r>
              <a:rPr lang="en-US"/>
              <a:t>22nd Jan 2020</a:t>
            </a:r>
            <a:endParaRPr lang="en-US" dirty="0"/>
          </a:p>
        </p:txBody>
      </p:sp>
      <p:sp>
        <p:nvSpPr>
          <p:cNvPr id="4" name="Footer Placeholder 3"/>
          <p:cNvSpPr>
            <a:spLocks noGrp="1"/>
          </p:cNvSpPr>
          <p:nvPr>
            <p:ph type="ftr" sz="quarter" idx="11"/>
          </p:nvPr>
        </p:nvSpPr>
        <p:spPr/>
        <p:txBody>
          <a:bodyPr/>
          <a:lstStyle/>
          <a:p>
            <a:pPr>
              <a:defRPr/>
            </a:pPr>
            <a:r>
              <a:rPr lang="en-GB"/>
              <a:t>Alan Muir - APA Workshop DL</a:t>
            </a:r>
            <a:endParaRPr lang="en-US" dirty="0"/>
          </a:p>
        </p:txBody>
      </p:sp>
      <p:sp>
        <p:nvSpPr>
          <p:cNvPr id="5" name="Slide Number Placeholder 4"/>
          <p:cNvSpPr>
            <a:spLocks noGrp="1"/>
          </p:cNvSpPr>
          <p:nvPr>
            <p:ph type="sldNum" sz="quarter" idx="12"/>
          </p:nvPr>
        </p:nvSpPr>
        <p:spPr/>
        <p:txBody>
          <a:bodyPr/>
          <a:lstStyle/>
          <a:p>
            <a:pPr>
              <a:defRPr/>
            </a:pPr>
            <a:fld id="{08D28359-2B89-43BC-B346-66F677F80898}" type="slidenum">
              <a:rPr lang="en-US" altLang="en-US" smtClean="0"/>
              <a:pPr>
                <a:defRPr/>
              </a:pPr>
              <a:t>4</a:t>
            </a:fld>
            <a:endParaRPr lang="en-US" altLang="en-US" dirty="0"/>
          </a:p>
        </p:txBody>
      </p:sp>
    </p:spTree>
    <p:extLst>
      <p:ext uri="{BB962C8B-B14F-4D97-AF65-F5344CB8AC3E}">
        <p14:creationId xmlns:p14="http://schemas.microsoft.com/office/powerpoint/2010/main" val="3295437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274" y="1104063"/>
            <a:ext cx="5867289" cy="4400466"/>
          </a:xfrm>
          <a:prstGeom prst="rect">
            <a:avLst/>
          </a:prstGeom>
        </p:spPr>
      </p:pic>
      <p:sp>
        <p:nvSpPr>
          <p:cNvPr id="10" name="Title 5"/>
          <p:cNvSpPr>
            <a:spLocks noGrp="1"/>
          </p:cNvSpPr>
          <p:nvPr>
            <p:ph type="title"/>
          </p:nvPr>
        </p:nvSpPr>
        <p:spPr>
          <a:xfrm>
            <a:off x="0" y="491613"/>
            <a:ext cx="9144000" cy="612449"/>
          </a:xfrm>
        </p:spPr>
        <p:txBody>
          <a:bodyPr>
            <a:normAutofit fontScale="90000"/>
          </a:bodyPr>
          <a:lstStyle/>
          <a:p>
            <a:r>
              <a:rPr lang="en-GB" altLang="en-US" sz="3600" u="sng" dirty="0"/>
              <a:t>Previous</a:t>
            </a:r>
            <a:r>
              <a:rPr lang="en-GB" altLang="en-US" sz="3600" u="sng" kern="0" dirty="0"/>
              <a:t> Test Set-Up - AC Servo System</a:t>
            </a:r>
            <a:br>
              <a:rPr lang="en-GB" altLang="en-US" u="sng" kern="0" dirty="0"/>
            </a:br>
            <a:endParaRPr lang="en-GB" dirty="0"/>
          </a:p>
        </p:txBody>
      </p:sp>
      <p:sp>
        <p:nvSpPr>
          <p:cNvPr id="2" name="Date Placeholder 1"/>
          <p:cNvSpPr>
            <a:spLocks noGrp="1"/>
          </p:cNvSpPr>
          <p:nvPr>
            <p:ph type="dt" sz="half" idx="10"/>
          </p:nvPr>
        </p:nvSpPr>
        <p:spPr/>
        <p:txBody>
          <a:bodyPr/>
          <a:lstStyle/>
          <a:p>
            <a:pPr>
              <a:defRPr/>
            </a:pPr>
            <a:r>
              <a:rPr lang="en-US"/>
              <a:t>22nd Jan 2020</a:t>
            </a:r>
            <a:endParaRPr lang="en-US" dirty="0"/>
          </a:p>
        </p:txBody>
      </p:sp>
      <p:sp>
        <p:nvSpPr>
          <p:cNvPr id="7" name="Footer Placeholder 6"/>
          <p:cNvSpPr>
            <a:spLocks noGrp="1"/>
          </p:cNvSpPr>
          <p:nvPr>
            <p:ph type="ftr" sz="quarter" idx="11"/>
          </p:nvPr>
        </p:nvSpPr>
        <p:spPr/>
        <p:txBody>
          <a:bodyPr/>
          <a:lstStyle/>
          <a:p>
            <a:pPr>
              <a:defRPr/>
            </a:pPr>
            <a:r>
              <a:rPr lang="en-GB"/>
              <a:t>Alan Muir - APA Workshop DL</a:t>
            </a:r>
            <a:endParaRPr lang="en-US" dirty="0"/>
          </a:p>
        </p:txBody>
      </p:sp>
      <p:sp>
        <p:nvSpPr>
          <p:cNvPr id="8" name="Slide Number Placeholder 7"/>
          <p:cNvSpPr>
            <a:spLocks noGrp="1"/>
          </p:cNvSpPr>
          <p:nvPr>
            <p:ph type="sldNum" sz="quarter" idx="12"/>
          </p:nvPr>
        </p:nvSpPr>
        <p:spPr/>
        <p:txBody>
          <a:bodyPr/>
          <a:lstStyle/>
          <a:p>
            <a:pPr>
              <a:defRPr/>
            </a:pPr>
            <a:fld id="{08D28359-2B89-43BC-B346-66F677F80898}" type="slidenum">
              <a:rPr lang="en-US" altLang="en-US" smtClean="0"/>
              <a:pPr>
                <a:defRPr/>
              </a:pPr>
              <a:t>5</a:t>
            </a:fld>
            <a:endParaRPr lang="en-US" altLang="en-US" dirty="0"/>
          </a:p>
        </p:txBody>
      </p:sp>
      <p:sp>
        <p:nvSpPr>
          <p:cNvPr id="3" name="TextBox 2"/>
          <p:cNvSpPr txBox="1"/>
          <p:nvPr/>
        </p:nvSpPr>
        <p:spPr>
          <a:xfrm>
            <a:off x="6941574" y="1624706"/>
            <a:ext cx="2115165" cy="461665"/>
          </a:xfrm>
          <a:prstGeom prst="rect">
            <a:avLst/>
          </a:prstGeom>
          <a:noFill/>
        </p:spPr>
        <p:txBody>
          <a:bodyPr wrap="square" rtlCol="0">
            <a:spAutoFit/>
          </a:bodyPr>
          <a:lstStyle/>
          <a:p>
            <a:r>
              <a:rPr lang="en-GB" dirty="0"/>
              <a:t>Slip ring</a:t>
            </a:r>
          </a:p>
        </p:txBody>
      </p:sp>
      <p:sp>
        <p:nvSpPr>
          <p:cNvPr id="4" name="TextBox 3"/>
          <p:cNvSpPr txBox="1"/>
          <p:nvPr/>
        </p:nvSpPr>
        <p:spPr>
          <a:xfrm>
            <a:off x="6735199" y="3304296"/>
            <a:ext cx="2162995" cy="830997"/>
          </a:xfrm>
          <a:prstGeom prst="rect">
            <a:avLst/>
          </a:prstGeom>
          <a:noFill/>
        </p:spPr>
        <p:txBody>
          <a:bodyPr wrap="square" rtlCol="0">
            <a:spAutoFit/>
          </a:bodyPr>
          <a:lstStyle/>
          <a:p>
            <a:r>
              <a:rPr lang="en-GB" dirty="0"/>
              <a:t>Head fixed for pull tests.</a:t>
            </a:r>
          </a:p>
        </p:txBody>
      </p:sp>
      <p:cxnSp>
        <p:nvCxnSpPr>
          <p:cNvPr id="9" name="Straight Arrow Connector 8"/>
          <p:cNvCxnSpPr/>
          <p:nvPr/>
        </p:nvCxnSpPr>
        <p:spPr bwMode="auto">
          <a:xfrm flipH="1">
            <a:off x="5093110" y="1855538"/>
            <a:ext cx="1750142" cy="740178"/>
          </a:xfrm>
          <a:prstGeom prst="straightConnector1">
            <a:avLst/>
          </a:prstGeom>
          <a:solidFill>
            <a:schemeClr val="accent1"/>
          </a:solidFill>
          <a:ln w="9525" cap="flat" cmpd="sng" algn="ctr">
            <a:solidFill>
              <a:schemeClr val="accent3">
                <a:lumMod val="85000"/>
              </a:schemeClr>
            </a:solidFill>
            <a:prstDash val="solid"/>
            <a:round/>
            <a:headEnd type="none" w="med" len="med"/>
            <a:tailEnd type="triangle"/>
          </a:ln>
          <a:effectLst/>
        </p:spPr>
      </p:cxnSp>
    </p:spTree>
    <p:extLst>
      <p:ext uri="{BB962C8B-B14F-4D97-AF65-F5344CB8AC3E}">
        <p14:creationId xmlns:p14="http://schemas.microsoft.com/office/powerpoint/2010/main" val="854470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altLang="en-US" sz="3600" u="sng" dirty="0"/>
              <a:t>Previous</a:t>
            </a:r>
            <a:r>
              <a:rPr lang="en-GB" altLang="en-US" sz="3600" u="sng" kern="0" dirty="0"/>
              <a:t> Tests - AC Servo System</a:t>
            </a:r>
            <a:br>
              <a:rPr lang="en-GB" altLang="en-US" u="sng" kern="0" dirty="0"/>
            </a:br>
            <a:endParaRPr lang="en-GB" dirty="0"/>
          </a:p>
        </p:txBody>
      </p:sp>
      <p:sp>
        <p:nvSpPr>
          <p:cNvPr id="7" name="Content Placeholder 2"/>
          <p:cNvSpPr txBox="1">
            <a:spLocks noGrp="1"/>
          </p:cNvSpPr>
          <p:nvPr>
            <p:ph idx="1"/>
          </p:nvPr>
        </p:nvSpPr>
        <p:spPr>
          <a:xfrm>
            <a:off x="678426" y="1021756"/>
            <a:ext cx="7784589" cy="5369212"/>
          </a:xfrm>
          <a:prstGeom prst="rect">
            <a:avLst/>
          </a:prstGeom>
        </p:spPr>
        <p:txBody>
          <a:bodyPr>
            <a:normAutofit fontScale="77500" lnSpcReduction="20000"/>
          </a:bodyPr>
          <a:lstStyle>
            <a:lvl1pPr marL="342900" indent="-342900" algn="l" rtl="0" eaLnBrk="0" fontAlgn="base" hangingPunct="0">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200">
                <a:solidFill>
                  <a:srgbClr val="3C8C93"/>
                </a:solidFill>
                <a:latin typeface="Arial" pitchFamily="34" charset="0"/>
                <a:ea typeface="+mn-ea"/>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en-GB" sz="3100" kern="0" dirty="0">
                <a:latin typeface="+mn-lt"/>
              </a:rPr>
              <a:t>Following fixed pull tests the head was mounted on the winder. We did not have an APA frame so created a set up which enabled wire to be wound.</a:t>
            </a:r>
          </a:p>
          <a:p>
            <a:pPr marL="0" indent="0">
              <a:buNone/>
            </a:pPr>
            <a:endParaRPr lang="en-GB" sz="3100" dirty="0">
              <a:latin typeface="+mn-lt"/>
            </a:endParaRPr>
          </a:p>
          <a:p>
            <a:pPr marL="0" indent="0">
              <a:buNone/>
            </a:pPr>
            <a:r>
              <a:rPr lang="en-GB" sz="3100" kern="0" dirty="0">
                <a:latin typeface="+mn-lt"/>
              </a:rPr>
              <a:t>Carried out runs at half speed and nominal speed.</a:t>
            </a:r>
            <a:endParaRPr lang="en-GB" sz="3100" dirty="0">
              <a:latin typeface="+mn-lt"/>
            </a:endParaRPr>
          </a:p>
          <a:p>
            <a:pPr marL="0" indent="0">
              <a:buNone/>
            </a:pPr>
            <a:endParaRPr lang="en-GB" sz="3100" kern="0" dirty="0">
              <a:latin typeface="+mn-lt"/>
            </a:endParaRPr>
          </a:p>
          <a:p>
            <a:pPr marL="0" indent="0">
              <a:buNone/>
            </a:pPr>
            <a:r>
              <a:rPr lang="en-GB" sz="3100" kern="0" dirty="0">
                <a:latin typeface="+mn-lt"/>
              </a:rPr>
              <a:t>Experienced some problems with the slip ring device which maintains the signal feedback. Was better after a re-build.</a:t>
            </a:r>
            <a:endParaRPr lang="en-GB" sz="3100" dirty="0">
              <a:latin typeface="+mn-lt"/>
            </a:endParaRPr>
          </a:p>
          <a:p>
            <a:pPr marL="0" indent="0">
              <a:buNone/>
            </a:pPr>
            <a:endParaRPr lang="en-GB" sz="3100" kern="0" dirty="0">
              <a:latin typeface="+mn-lt"/>
            </a:endParaRPr>
          </a:p>
          <a:p>
            <a:pPr marL="0" indent="0">
              <a:buNone/>
            </a:pPr>
            <a:r>
              <a:rPr lang="en-GB" sz="3100" kern="0" dirty="0">
                <a:latin typeface="+mn-lt"/>
              </a:rPr>
              <a:t>As the head passes around the ends tension was lost due to a noticeable judder. </a:t>
            </a:r>
          </a:p>
          <a:p>
            <a:pPr marL="0" indent="0">
              <a:buNone/>
            </a:pPr>
            <a:endParaRPr lang="en-GB" sz="3100" kern="0" dirty="0">
              <a:latin typeface="+mn-lt"/>
            </a:endParaRPr>
          </a:p>
          <a:p>
            <a:pPr marL="0" indent="0">
              <a:buNone/>
            </a:pPr>
            <a:r>
              <a:rPr lang="en-GB" sz="3100" dirty="0">
                <a:latin typeface="+mn-lt"/>
              </a:rPr>
              <a:t>Tuning the system does not improve things.</a:t>
            </a:r>
            <a:r>
              <a:rPr lang="en-GB" sz="3100" kern="0" dirty="0">
                <a:latin typeface="+mn-lt"/>
              </a:rPr>
              <a:t> </a:t>
            </a:r>
          </a:p>
          <a:p>
            <a:pPr marL="400050" lvl="1" indent="0">
              <a:buNone/>
            </a:pPr>
            <a:r>
              <a:rPr lang="en-GB" sz="2600" kern="0" dirty="0"/>
              <a:t>  </a:t>
            </a:r>
          </a:p>
        </p:txBody>
      </p:sp>
      <p:sp>
        <p:nvSpPr>
          <p:cNvPr id="2" name="Date Placeholder 1"/>
          <p:cNvSpPr>
            <a:spLocks noGrp="1"/>
          </p:cNvSpPr>
          <p:nvPr>
            <p:ph type="dt" sz="half" idx="10"/>
          </p:nvPr>
        </p:nvSpPr>
        <p:spPr/>
        <p:txBody>
          <a:bodyPr/>
          <a:lstStyle/>
          <a:p>
            <a:pPr>
              <a:defRPr/>
            </a:pPr>
            <a:r>
              <a:rPr lang="en-US"/>
              <a:t>22nd Jan 2020</a:t>
            </a:r>
            <a:endParaRPr lang="en-US" dirty="0"/>
          </a:p>
        </p:txBody>
      </p:sp>
      <p:sp>
        <p:nvSpPr>
          <p:cNvPr id="8" name="Footer Placeholder 7"/>
          <p:cNvSpPr>
            <a:spLocks noGrp="1"/>
          </p:cNvSpPr>
          <p:nvPr>
            <p:ph type="ftr" sz="quarter" idx="11"/>
          </p:nvPr>
        </p:nvSpPr>
        <p:spPr/>
        <p:txBody>
          <a:bodyPr/>
          <a:lstStyle/>
          <a:p>
            <a:pPr>
              <a:defRPr/>
            </a:pPr>
            <a:r>
              <a:rPr lang="en-GB"/>
              <a:t>Alan Muir - APA Workshop DL</a:t>
            </a:r>
            <a:endParaRPr lang="en-US" dirty="0"/>
          </a:p>
        </p:txBody>
      </p:sp>
      <p:sp>
        <p:nvSpPr>
          <p:cNvPr id="9" name="Slide Number Placeholder 8"/>
          <p:cNvSpPr>
            <a:spLocks noGrp="1"/>
          </p:cNvSpPr>
          <p:nvPr>
            <p:ph type="sldNum" sz="quarter" idx="12"/>
          </p:nvPr>
        </p:nvSpPr>
        <p:spPr/>
        <p:txBody>
          <a:bodyPr/>
          <a:lstStyle/>
          <a:p>
            <a:pPr>
              <a:defRPr/>
            </a:pPr>
            <a:fld id="{08D28359-2B89-43BC-B346-66F677F80898}" type="slidenum">
              <a:rPr lang="en-US" altLang="en-US" smtClean="0"/>
              <a:pPr>
                <a:defRPr/>
              </a:pPr>
              <a:t>6</a:t>
            </a:fld>
            <a:endParaRPr lang="en-US" altLang="en-US" dirty="0"/>
          </a:p>
        </p:txBody>
      </p:sp>
    </p:spTree>
    <p:extLst>
      <p:ext uri="{BB962C8B-B14F-4D97-AF65-F5344CB8AC3E}">
        <p14:creationId xmlns:p14="http://schemas.microsoft.com/office/powerpoint/2010/main" val="34521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p:cNvSpPr>
            <a:spLocks noGrp="1"/>
          </p:cNvSpPr>
          <p:nvPr>
            <p:ph type="title"/>
          </p:nvPr>
        </p:nvSpPr>
        <p:spPr>
          <a:xfrm>
            <a:off x="0" y="393683"/>
            <a:ext cx="9144000" cy="530550"/>
          </a:xfrm>
        </p:spPr>
        <p:txBody>
          <a:bodyPr>
            <a:normAutofit fontScale="90000"/>
          </a:bodyPr>
          <a:lstStyle/>
          <a:p>
            <a:r>
              <a:rPr lang="en-GB" altLang="en-US" sz="3600" u="sng" dirty="0"/>
              <a:t>Winder</a:t>
            </a:r>
            <a:r>
              <a:rPr lang="en-GB" altLang="en-US" sz="3600" u="sng" kern="0" dirty="0"/>
              <a:t> Test Set Up</a:t>
            </a:r>
            <a:br>
              <a:rPr lang="en-GB" altLang="en-US" u="sng" kern="0" dirty="0"/>
            </a:br>
            <a:endParaRPr lang="en-GB" dirty="0"/>
          </a:p>
        </p:txBody>
      </p:sp>
      <p:sp>
        <p:nvSpPr>
          <p:cNvPr id="6" name="Date Placeholder 5"/>
          <p:cNvSpPr>
            <a:spLocks noGrp="1"/>
          </p:cNvSpPr>
          <p:nvPr>
            <p:ph type="dt" sz="half" idx="10"/>
          </p:nvPr>
        </p:nvSpPr>
        <p:spPr/>
        <p:txBody>
          <a:bodyPr/>
          <a:lstStyle/>
          <a:p>
            <a:pPr>
              <a:defRPr/>
            </a:pPr>
            <a:r>
              <a:rPr lang="en-US"/>
              <a:t>22nd Jan 2020</a:t>
            </a:r>
            <a:endParaRPr lang="en-US" dirty="0"/>
          </a:p>
        </p:txBody>
      </p:sp>
      <p:sp>
        <p:nvSpPr>
          <p:cNvPr id="7" name="Footer Placeholder 6"/>
          <p:cNvSpPr>
            <a:spLocks noGrp="1"/>
          </p:cNvSpPr>
          <p:nvPr>
            <p:ph type="ftr" sz="quarter" idx="11"/>
          </p:nvPr>
        </p:nvSpPr>
        <p:spPr/>
        <p:txBody>
          <a:bodyPr/>
          <a:lstStyle/>
          <a:p>
            <a:pPr>
              <a:defRPr/>
            </a:pPr>
            <a:r>
              <a:rPr lang="en-GB"/>
              <a:t>Alan Muir - APA Workshop DL</a:t>
            </a:r>
            <a:endParaRPr lang="en-US" dirty="0"/>
          </a:p>
        </p:txBody>
      </p:sp>
      <p:sp>
        <p:nvSpPr>
          <p:cNvPr id="8" name="Slide Number Placeholder 7"/>
          <p:cNvSpPr>
            <a:spLocks noGrp="1"/>
          </p:cNvSpPr>
          <p:nvPr>
            <p:ph type="sldNum" sz="quarter" idx="12"/>
          </p:nvPr>
        </p:nvSpPr>
        <p:spPr/>
        <p:txBody>
          <a:bodyPr/>
          <a:lstStyle/>
          <a:p>
            <a:pPr>
              <a:defRPr/>
            </a:pPr>
            <a:fld id="{08D28359-2B89-43BC-B346-66F677F80898}" type="slidenum">
              <a:rPr lang="en-US" altLang="en-US" smtClean="0"/>
              <a:pPr>
                <a:defRPr/>
              </a:pPr>
              <a:t>7</a:t>
            </a:fld>
            <a:endParaRPr lang="en-US" alt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415028" y="1348863"/>
            <a:ext cx="6708876" cy="3773743"/>
          </a:xfrm>
          <a:prstGeom prst="rect">
            <a:avLst/>
          </a:prstGeom>
        </p:spPr>
      </p:pic>
      <p:sp>
        <p:nvSpPr>
          <p:cNvPr id="4" name="TextBox 3"/>
          <p:cNvSpPr txBox="1"/>
          <p:nvPr/>
        </p:nvSpPr>
        <p:spPr>
          <a:xfrm>
            <a:off x="589935" y="5604387"/>
            <a:ext cx="2534265" cy="369332"/>
          </a:xfrm>
          <a:prstGeom prst="rect">
            <a:avLst/>
          </a:prstGeom>
          <a:noFill/>
        </p:spPr>
        <p:txBody>
          <a:bodyPr wrap="square" rtlCol="0">
            <a:spAutoFit/>
          </a:bodyPr>
          <a:lstStyle/>
          <a:p>
            <a:r>
              <a:rPr lang="en-GB" sz="1800" dirty="0"/>
              <a:t>Foot End PC Card</a:t>
            </a:r>
          </a:p>
        </p:txBody>
      </p:sp>
      <p:sp>
        <p:nvSpPr>
          <p:cNvPr id="5" name="TextBox 4"/>
          <p:cNvSpPr txBox="1"/>
          <p:nvPr/>
        </p:nvSpPr>
        <p:spPr>
          <a:xfrm>
            <a:off x="6382364" y="739567"/>
            <a:ext cx="2418736" cy="369332"/>
          </a:xfrm>
          <a:prstGeom prst="rect">
            <a:avLst/>
          </a:prstGeom>
          <a:noFill/>
        </p:spPr>
        <p:txBody>
          <a:bodyPr wrap="square" rtlCol="0">
            <a:spAutoFit/>
          </a:bodyPr>
          <a:lstStyle/>
          <a:p>
            <a:r>
              <a:rPr lang="en-GB" sz="1800" dirty="0"/>
              <a:t>Head End PC Card</a:t>
            </a:r>
          </a:p>
        </p:txBody>
      </p:sp>
      <p:sp>
        <p:nvSpPr>
          <p:cNvPr id="9" name="TextBox 8"/>
          <p:cNvSpPr txBox="1"/>
          <p:nvPr/>
        </p:nvSpPr>
        <p:spPr>
          <a:xfrm>
            <a:off x="3124200" y="811303"/>
            <a:ext cx="1799303" cy="369332"/>
          </a:xfrm>
          <a:prstGeom prst="rect">
            <a:avLst/>
          </a:prstGeom>
          <a:noFill/>
        </p:spPr>
        <p:txBody>
          <a:bodyPr wrap="square" rtlCol="0">
            <a:spAutoFit/>
          </a:bodyPr>
          <a:lstStyle/>
          <a:p>
            <a:r>
              <a:rPr lang="en-GB" sz="1800" dirty="0"/>
              <a:t>Wire</a:t>
            </a:r>
          </a:p>
        </p:txBody>
      </p:sp>
      <p:cxnSp>
        <p:nvCxnSpPr>
          <p:cNvPr id="12" name="Straight Arrow Connector 11"/>
          <p:cNvCxnSpPr/>
          <p:nvPr/>
        </p:nvCxnSpPr>
        <p:spPr bwMode="auto">
          <a:xfrm flipH="1">
            <a:off x="7079226" y="1108899"/>
            <a:ext cx="968477" cy="1762120"/>
          </a:xfrm>
          <a:prstGeom prst="straightConnector1">
            <a:avLst/>
          </a:prstGeom>
          <a:solidFill>
            <a:schemeClr val="accent1"/>
          </a:solidFill>
          <a:ln w="9525" cap="flat" cmpd="sng" algn="ctr">
            <a:solidFill>
              <a:schemeClr val="accent3">
                <a:lumMod val="75000"/>
              </a:schemeClr>
            </a:solidFill>
            <a:prstDash val="solid"/>
            <a:round/>
            <a:headEnd type="none" w="med" len="med"/>
            <a:tailEnd type="triangle"/>
          </a:ln>
          <a:effectLst/>
        </p:spPr>
      </p:cxnSp>
      <p:cxnSp>
        <p:nvCxnSpPr>
          <p:cNvPr id="15" name="Straight Arrow Connector 14"/>
          <p:cNvCxnSpPr/>
          <p:nvPr/>
        </p:nvCxnSpPr>
        <p:spPr bwMode="auto">
          <a:xfrm>
            <a:off x="3578942" y="1180635"/>
            <a:ext cx="1031773" cy="2055100"/>
          </a:xfrm>
          <a:prstGeom prst="straightConnector1">
            <a:avLst/>
          </a:prstGeom>
          <a:solidFill>
            <a:schemeClr val="accent1"/>
          </a:solidFill>
          <a:ln w="9525" cap="flat" cmpd="sng" algn="ctr">
            <a:solidFill>
              <a:schemeClr val="accent3">
                <a:lumMod val="85000"/>
              </a:schemeClr>
            </a:solidFill>
            <a:prstDash val="solid"/>
            <a:round/>
            <a:headEnd type="none" w="med" len="med"/>
            <a:tailEnd type="triangle"/>
          </a:ln>
          <a:effectLst/>
        </p:spPr>
      </p:cxnSp>
      <p:cxnSp>
        <p:nvCxnSpPr>
          <p:cNvPr id="17" name="Straight Arrow Connector 16"/>
          <p:cNvCxnSpPr/>
          <p:nvPr/>
        </p:nvCxnSpPr>
        <p:spPr bwMode="auto">
          <a:xfrm flipV="1">
            <a:off x="1857067" y="3696929"/>
            <a:ext cx="905798" cy="1850308"/>
          </a:xfrm>
          <a:prstGeom prst="straightConnector1">
            <a:avLst/>
          </a:prstGeom>
          <a:solidFill>
            <a:schemeClr val="accent1"/>
          </a:solidFill>
          <a:ln w="9525" cap="flat" cmpd="sng" algn="ctr">
            <a:solidFill>
              <a:schemeClr val="accent3">
                <a:lumMod val="85000"/>
              </a:schemeClr>
            </a:solidFill>
            <a:prstDash val="solid"/>
            <a:round/>
            <a:headEnd type="none" w="med" len="med"/>
            <a:tailEnd type="triangle"/>
          </a:ln>
          <a:effectLst/>
        </p:spPr>
      </p:cxnSp>
    </p:spTree>
    <p:extLst>
      <p:ext uri="{BB962C8B-B14F-4D97-AF65-F5344CB8AC3E}">
        <p14:creationId xmlns:p14="http://schemas.microsoft.com/office/powerpoint/2010/main" val="3891020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altLang="en-US" sz="3600" u="sng" dirty="0"/>
              <a:t>Modified to a DC Servo System</a:t>
            </a:r>
            <a:br>
              <a:rPr lang="en-GB" altLang="en-US" u="sng" kern="0" dirty="0"/>
            </a:br>
            <a:endParaRPr lang="en-GB" dirty="0"/>
          </a:p>
        </p:txBody>
      </p:sp>
      <p:sp>
        <p:nvSpPr>
          <p:cNvPr id="7" name="Content Placeholder 2"/>
          <p:cNvSpPr txBox="1">
            <a:spLocks noGrp="1"/>
          </p:cNvSpPr>
          <p:nvPr>
            <p:ph idx="1"/>
          </p:nvPr>
        </p:nvSpPr>
        <p:spPr>
          <a:xfrm>
            <a:off x="576315" y="1021757"/>
            <a:ext cx="7886700" cy="4351338"/>
          </a:xfrm>
          <a:prstGeom prst="rect">
            <a:avLst/>
          </a:prstGeom>
        </p:spPr>
        <p:txBody>
          <a:bodyPr>
            <a:normAutofit/>
          </a:bodyPr>
          <a:lstStyle>
            <a:lvl1pPr marL="342900" indent="-342900" algn="l" rtl="0" eaLnBrk="0" fontAlgn="base" hangingPunct="0">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200">
                <a:solidFill>
                  <a:srgbClr val="3C8C93"/>
                </a:solidFill>
                <a:latin typeface="Arial" pitchFamily="34" charset="0"/>
                <a:ea typeface="+mn-ea"/>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457200" lvl="1" indent="0">
              <a:buNone/>
            </a:pPr>
            <a:endParaRPr lang="en-GB" sz="2400" kern="0" dirty="0"/>
          </a:p>
          <a:p>
            <a:pPr marL="1028700" lvl="1" indent="-571500">
              <a:buFont typeface="+mj-lt"/>
              <a:buAutoNum type="arabicPeriod"/>
            </a:pPr>
            <a:r>
              <a:rPr lang="en-GB" sz="2600" kern="0" dirty="0">
                <a:solidFill>
                  <a:schemeClr val="tx1"/>
                </a:solidFill>
              </a:rPr>
              <a:t>The head was re-configured to use a DC servomotor and a new control system. This is a safer option as it operates at 36V and requires less cabling.  </a:t>
            </a:r>
          </a:p>
          <a:p>
            <a:pPr marL="1371600" lvl="3" indent="0">
              <a:buNone/>
            </a:pPr>
            <a:endParaRPr lang="en-GB" sz="2400" kern="0" dirty="0"/>
          </a:p>
          <a:p>
            <a:pPr marL="1085850" lvl="1" indent="-571500">
              <a:buFont typeface="+mj-lt"/>
              <a:buAutoNum type="arabicPeriod"/>
            </a:pPr>
            <a:r>
              <a:rPr lang="en-GB" sz="2600" kern="0" dirty="0">
                <a:solidFill>
                  <a:schemeClr val="tx1"/>
                </a:solidFill>
              </a:rPr>
              <a:t>The dancer arm has been re-designed to remove the slip ring  and make treading of the wire easier.</a:t>
            </a:r>
          </a:p>
          <a:p>
            <a:pPr marL="1371600" lvl="3" indent="0">
              <a:buNone/>
            </a:pPr>
            <a:endParaRPr lang="en-GB" sz="2400" kern="0" dirty="0"/>
          </a:p>
          <a:p>
            <a:pPr marL="1371600" lvl="3" indent="0">
              <a:buNone/>
            </a:pPr>
            <a:endParaRPr lang="en-GB" sz="2400" kern="0" dirty="0"/>
          </a:p>
          <a:p>
            <a:pPr marL="1371600" lvl="3" indent="0">
              <a:buNone/>
            </a:pPr>
            <a:endParaRPr lang="en-GB" sz="2400" kern="0" dirty="0"/>
          </a:p>
        </p:txBody>
      </p:sp>
      <p:sp>
        <p:nvSpPr>
          <p:cNvPr id="2" name="Date Placeholder 1"/>
          <p:cNvSpPr>
            <a:spLocks noGrp="1"/>
          </p:cNvSpPr>
          <p:nvPr>
            <p:ph type="dt" sz="half" idx="10"/>
          </p:nvPr>
        </p:nvSpPr>
        <p:spPr/>
        <p:txBody>
          <a:bodyPr/>
          <a:lstStyle/>
          <a:p>
            <a:pPr>
              <a:defRPr/>
            </a:pPr>
            <a:r>
              <a:rPr lang="en-US"/>
              <a:t>22nd Jan 2020</a:t>
            </a:r>
            <a:endParaRPr lang="en-US" dirty="0"/>
          </a:p>
        </p:txBody>
      </p:sp>
      <p:sp>
        <p:nvSpPr>
          <p:cNvPr id="8" name="Footer Placeholder 7"/>
          <p:cNvSpPr>
            <a:spLocks noGrp="1"/>
          </p:cNvSpPr>
          <p:nvPr>
            <p:ph type="ftr" sz="quarter" idx="11"/>
          </p:nvPr>
        </p:nvSpPr>
        <p:spPr/>
        <p:txBody>
          <a:bodyPr/>
          <a:lstStyle/>
          <a:p>
            <a:pPr>
              <a:defRPr/>
            </a:pPr>
            <a:r>
              <a:rPr lang="en-GB"/>
              <a:t>Alan Muir - APA Workshop DL</a:t>
            </a:r>
            <a:endParaRPr lang="en-US" dirty="0"/>
          </a:p>
        </p:txBody>
      </p:sp>
      <p:sp>
        <p:nvSpPr>
          <p:cNvPr id="9" name="Slide Number Placeholder 8"/>
          <p:cNvSpPr>
            <a:spLocks noGrp="1"/>
          </p:cNvSpPr>
          <p:nvPr>
            <p:ph type="sldNum" sz="quarter" idx="12"/>
          </p:nvPr>
        </p:nvSpPr>
        <p:spPr/>
        <p:txBody>
          <a:bodyPr/>
          <a:lstStyle/>
          <a:p>
            <a:pPr>
              <a:defRPr/>
            </a:pPr>
            <a:fld id="{08D28359-2B89-43BC-B346-66F677F80898}" type="slidenum">
              <a:rPr lang="en-US" altLang="en-US" smtClean="0"/>
              <a:pPr>
                <a:defRPr/>
              </a:pPr>
              <a:t>8</a:t>
            </a:fld>
            <a:endParaRPr lang="en-US" altLang="en-US" dirty="0"/>
          </a:p>
        </p:txBody>
      </p:sp>
    </p:spTree>
    <p:extLst>
      <p:ext uri="{BB962C8B-B14F-4D97-AF65-F5344CB8AC3E}">
        <p14:creationId xmlns:p14="http://schemas.microsoft.com/office/powerpoint/2010/main" val="1455498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6691" t="20401" r="18264" b="15341"/>
          <a:stretch/>
        </p:blipFill>
        <p:spPr>
          <a:xfrm>
            <a:off x="553598" y="1510000"/>
            <a:ext cx="4329630" cy="330506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5628" t="18474" r="28318" b="17430"/>
          <a:stretch/>
        </p:blipFill>
        <p:spPr>
          <a:xfrm>
            <a:off x="5618602" y="1518262"/>
            <a:ext cx="3065444" cy="3296798"/>
          </a:xfrm>
          <a:prstGeom prst="rect">
            <a:avLst/>
          </a:prstGeom>
        </p:spPr>
      </p:pic>
      <p:sp>
        <p:nvSpPr>
          <p:cNvPr id="6" name="TextBox 5"/>
          <p:cNvSpPr txBox="1"/>
          <p:nvPr/>
        </p:nvSpPr>
        <p:spPr>
          <a:xfrm>
            <a:off x="611437" y="5178617"/>
            <a:ext cx="826265" cy="646331"/>
          </a:xfrm>
          <a:prstGeom prst="rect">
            <a:avLst/>
          </a:prstGeom>
          <a:noFill/>
        </p:spPr>
        <p:txBody>
          <a:bodyPr wrap="square" rtlCol="0">
            <a:spAutoFit/>
          </a:bodyPr>
          <a:lstStyle/>
          <a:p>
            <a:r>
              <a:rPr lang="en-GB" sz="1800" dirty="0"/>
              <a:t>DC Motor</a:t>
            </a:r>
          </a:p>
        </p:txBody>
      </p:sp>
      <p:sp>
        <p:nvSpPr>
          <p:cNvPr id="7" name="TextBox 6"/>
          <p:cNvSpPr txBox="1"/>
          <p:nvPr/>
        </p:nvSpPr>
        <p:spPr>
          <a:xfrm>
            <a:off x="1503803" y="5430828"/>
            <a:ext cx="1445964" cy="646331"/>
          </a:xfrm>
          <a:prstGeom prst="rect">
            <a:avLst/>
          </a:prstGeom>
          <a:noFill/>
        </p:spPr>
        <p:txBody>
          <a:bodyPr wrap="square" rtlCol="0">
            <a:spAutoFit/>
          </a:bodyPr>
          <a:lstStyle/>
          <a:p>
            <a:r>
              <a:rPr lang="en-GB" sz="1800" dirty="0"/>
              <a:t>Dancer Arm </a:t>
            </a:r>
            <a:r>
              <a:rPr lang="en-GB" sz="1800" dirty="0" err="1"/>
              <a:t>Assy</a:t>
            </a:r>
            <a:endParaRPr lang="en-GB" sz="1800" dirty="0"/>
          </a:p>
        </p:txBody>
      </p:sp>
      <p:sp>
        <p:nvSpPr>
          <p:cNvPr id="8" name="TextBox 7"/>
          <p:cNvSpPr txBox="1"/>
          <p:nvPr/>
        </p:nvSpPr>
        <p:spPr>
          <a:xfrm>
            <a:off x="4843980" y="651726"/>
            <a:ext cx="1561641" cy="646331"/>
          </a:xfrm>
          <a:prstGeom prst="rect">
            <a:avLst/>
          </a:prstGeom>
          <a:noFill/>
        </p:spPr>
        <p:txBody>
          <a:bodyPr wrap="square" rtlCol="0">
            <a:spAutoFit/>
          </a:bodyPr>
          <a:lstStyle/>
          <a:p>
            <a:r>
              <a:rPr lang="en-GB" sz="1800" dirty="0"/>
              <a:t>Internal Roller </a:t>
            </a:r>
            <a:r>
              <a:rPr lang="en-GB" sz="1800" dirty="0" err="1"/>
              <a:t>Assy</a:t>
            </a:r>
            <a:endParaRPr lang="en-GB" sz="1800" dirty="0"/>
          </a:p>
        </p:txBody>
      </p:sp>
      <p:sp>
        <p:nvSpPr>
          <p:cNvPr id="9" name="TextBox 8"/>
          <p:cNvSpPr txBox="1"/>
          <p:nvPr/>
        </p:nvSpPr>
        <p:spPr>
          <a:xfrm>
            <a:off x="5511188" y="5069238"/>
            <a:ext cx="1024569" cy="646331"/>
          </a:xfrm>
          <a:prstGeom prst="rect">
            <a:avLst/>
          </a:prstGeom>
          <a:noFill/>
        </p:spPr>
        <p:txBody>
          <a:bodyPr wrap="square" rtlCol="0">
            <a:spAutoFit/>
          </a:bodyPr>
          <a:lstStyle/>
          <a:p>
            <a:r>
              <a:rPr lang="en-GB" sz="1800" dirty="0"/>
              <a:t>Belt Drive</a:t>
            </a:r>
          </a:p>
        </p:txBody>
      </p:sp>
      <p:sp>
        <p:nvSpPr>
          <p:cNvPr id="10" name="TextBox 9"/>
          <p:cNvSpPr txBox="1"/>
          <p:nvPr/>
        </p:nvSpPr>
        <p:spPr>
          <a:xfrm>
            <a:off x="6804293" y="5292328"/>
            <a:ext cx="863332" cy="369332"/>
          </a:xfrm>
          <a:prstGeom prst="rect">
            <a:avLst/>
          </a:prstGeom>
          <a:noFill/>
        </p:spPr>
        <p:txBody>
          <a:bodyPr wrap="square" rtlCol="0">
            <a:spAutoFit/>
          </a:bodyPr>
          <a:lstStyle/>
          <a:p>
            <a:r>
              <a:rPr lang="en-GB" sz="1800" dirty="0"/>
              <a:t>Spool</a:t>
            </a:r>
          </a:p>
        </p:txBody>
      </p:sp>
      <p:cxnSp>
        <p:nvCxnSpPr>
          <p:cNvPr id="12" name="Straight Arrow Connector 11"/>
          <p:cNvCxnSpPr/>
          <p:nvPr/>
        </p:nvCxnSpPr>
        <p:spPr>
          <a:xfrm flipV="1">
            <a:off x="1140246" y="4344089"/>
            <a:ext cx="206566" cy="8345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966511" y="3402147"/>
            <a:ext cx="751902" cy="19480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172200" y="4344089"/>
            <a:ext cx="363557" cy="7251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0"/>
          </p:cNvCxnSpPr>
          <p:nvPr/>
        </p:nvCxnSpPr>
        <p:spPr>
          <a:xfrm flipH="1" flipV="1">
            <a:off x="7089354" y="4376156"/>
            <a:ext cx="61970" cy="9161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926387" y="1365604"/>
            <a:ext cx="479234" cy="11441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437702" y="131180"/>
            <a:ext cx="7219951" cy="461665"/>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Removed slip ring – dancer arm now inside body</a:t>
            </a:r>
            <a:endParaRPr lang="en-GB" b="1" u="sng" dirty="0">
              <a:solidFill>
                <a:srgbClr val="4597A0"/>
              </a:solidFill>
              <a:latin typeface="Calibri" panose="020F0502020204030204" pitchFamily="34" charset="0"/>
              <a:cs typeface="Calibri" panose="020F0502020204030204" pitchFamily="34" charset="0"/>
            </a:endParaRPr>
          </a:p>
        </p:txBody>
      </p:sp>
      <p:sp>
        <p:nvSpPr>
          <p:cNvPr id="2" name="Date Placeholder 1"/>
          <p:cNvSpPr>
            <a:spLocks noGrp="1"/>
          </p:cNvSpPr>
          <p:nvPr>
            <p:ph type="dt" sz="half" idx="10"/>
          </p:nvPr>
        </p:nvSpPr>
        <p:spPr/>
        <p:txBody>
          <a:bodyPr/>
          <a:lstStyle/>
          <a:p>
            <a:pPr>
              <a:defRPr/>
            </a:pPr>
            <a:r>
              <a:rPr lang="en-US"/>
              <a:t>22nd Jan 2020</a:t>
            </a:r>
            <a:endParaRPr lang="en-US" dirty="0"/>
          </a:p>
        </p:txBody>
      </p:sp>
      <p:sp>
        <p:nvSpPr>
          <p:cNvPr id="3" name="Footer Placeholder 2"/>
          <p:cNvSpPr>
            <a:spLocks noGrp="1"/>
          </p:cNvSpPr>
          <p:nvPr>
            <p:ph type="ftr" sz="quarter" idx="11"/>
          </p:nvPr>
        </p:nvSpPr>
        <p:spPr/>
        <p:txBody>
          <a:bodyPr/>
          <a:lstStyle/>
          <a:p>
            <a:pPr>
              <a:defRPr/>
            </a:pPr>
            <a:r>
              <a:rPr lang="en-GB"/>
              <a:t>Alan Muir - APA Workshop DL</a:t>
            </a:r>
            <a:endParaRPr lang="en-US" dirty="0"/>
          </a:p>
        </p:txBody>
      </p:sp>
      <p:sp>
        <p:nvSpPr>
          <p:cNvPr id="11" name="Slide Number Placeholder 10"/>
          <p:cNvSpPr>
            <a:spLocks noGrp="1"/>
          </p:cNvSpPr>
          <p:nvPr>
            <p:ph type="sldNum" sz="quarter" idx="12"/>
          </p:nvPr>
        </p:nvSpPr>
        <p:spPr/>
        <p:txBody>
          <a:bodyPr/>
          <a:lstStyle/>
          <a:p>
            <a:pPr>
              <a:defRPr/>
            </a:pPr>
            <a:fld id="{08D28359-2B89-43BC-B346-66F677F80898}" type="slidenum">
              <a:rPr lang="en-US" altLang="en-US" smtClean="0"/>
              <a:pPr>
                <a:defRPr/>
              </a:pPr>
              <a:t>9</a:t>
            </a:fld>
            <a:endParaRPr lang="en-US" altLang="en-US" dirty="0"/>
          </a:p>
        </p:txBody>
      </p:sp>
    </p:spTree>
    <p:extLst>
      <p:ext uri="{BB962C8B-B14F-4D97-AF65-F5344CB8AC3E}">
        <p14:creationId xmlns:p14="http://schemas.microsoft.com/office/powerpoint/2010/main" val="3393345673"/>
      </p:ext>
    </p:extLst>
  </p:cSld>
  <p:clrMapOvr>
    <a:masterClrMapping/>
  </p:clrMapOvr>
</p:sld>
</file>

<file path=ppt/theme/theme1.xml><?xml version="1.0" encoding="utf-8"?>
<a:theme xmlns:a="http://schemas.openxmlformats.org/drawingml/2006/main" name="1_STFC_PowerPoint_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EABF215B8A3384E874FC40A3B0B2302" ma:contentTypeVersion="4" ma:contentTypeDescription="Create a new document." ma:contentTypeScope="" ma:versionID="098309142ee90672dd325a1bf5abdf8c">
  <xsd:schema xmlns:xsd="http://www.w3.org/2001/XMLSchema" xmlns:xs="http://www.w3.org/2001/XMLSchema" xmlns:p="http://schemas.microsoft.com/office/2006/metadata/properties" xmlns:ns1="http://schemas.microsoft.com/sharepoint/v3" targetNamespace="http://schemas.microsoft.com/office/2006/metadata/properties" ma:root="true" ma:fieldsID="a4759411a1d50091fc5acb248322c8e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2615347F-6F6D-444E-A756-3A4A61A5AACD}">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A1A2F64C-F1D0-414C-807E-87D896E061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75A208-F05D-460B-AF23-E7C7767A65B9}">
  <ds:schemaRefs>
    <ds:schemaRef ds:uri="http://schemas.microsoft.com/sharepoint/v3/contenttype/forms"/>
  </ds:schemaRefs>
</ds:datastoreItem>
</file>

<file path=customXml/itemProps4.xml><?xml version="1.0" encoding="utf-8"?>
<ds:datastoreItem xmlns:ds="http://schemas.openxmlformats.org/officeDocument/2006/customXml" ds:itemID="{6295C86D-74D4-442E-90BC-BC0393848259}">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STFC_PowerPoint_template</Template>
  <TotalTime>28187</TotalTime>
  <Words>680</Words>
  <Application>Microsoft Office PowerPoint</Application>
  <PresentationFormat>On-screen Show (4:3)</PresentationFormat>
  <Paragraphs>139</Paragraphs>
  <Slides>16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Lucida Grande</vt:lpstr>
      <vt:lpstr>ヒラギノ角ゴ Pro W3</vt:lpstr>
      <vt:lpstr>1_STFC_PowerPoint_template</vt:lpstr>
      <vt:lpstr>2_Blank Presentation</vt:lpstr>
      <vt:lpstr>Winder / Head Modifications</vt:lpstr>
      <vt:lpstr>Old APA Support Method in the Winder</vt:lpstr>
      <vt:lpstr>PowerPoint Presentation</vt:lpstr>
      <vt:lpstr>PowerPoint Presentation</vt:lpstr>
      <vt:lpstr>Previous Test Set-Up - AC Servo System </vt:lpstr>
      <vt:lpstr>Previous Tests - AC Servo System </vt:lpstr>
      <vt:lpstr>Winder Test Set Up </vt:lpstr>
      <vt:lpstr>Modified to a DC Servo System </vt:lpstr>
      <vt:lpstr>PowerPoint Presentation</vt:lpstr>
      <vt:lpstr>PowerPoint Presentation</vt:lpstr>
      <vt:lpstr>PowerPoint Presentation</vt:lpstr>
      <vt:lpstr>DC Servo System Tests </vt:lpstr>
      <vt:lpstr>Next Phase of Tests </vt:lpstr>
      <vt:lpstr>PowerPoint Presentation</vt:lpstr>
      <vt:lpstr>PowerPoint Presentation</vt:lpstr>
      <vt:lpstr>PowerPoint Presentation</vt:lpstr>
    </vt:vector>
  </TitlesOfParts>
  <Company>STFC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STFC UKRI Corporate PowerPoint Presentation (ppt)</dc:title>
  <dc:subject>Science and Technology Facilities Council</dc:subject>
  <dc:creator>STFC Communications</dc:creator>
  <cp:keywords>presentation, PowerPoint, STFC, template</cp:keywords>
  <cp:lastModifiedBy>Alberto Marchionni</cp:lastModifiedBy>
  <cp:revision>663</cp:revision>
  <dcterms:created xsi:type="dcterms:W3CDTF">2008-12-05T12:18:49Z</dcterms:created>
  <dcterms:modified xsi:type="dcterms:W3CDTF">2020-01-23T23:45:06Z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