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65" r:id="rId5"/>
    <p:sldId id="258" r:id="rId6"/>
    <p:sldId id="257" r:id="rId7"/>
    <p:sldId id="261" r:id="rId8"/>
    <p:sldId id="262"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0" autoAdjust="0"/>
    <p:restoredTop sz="94660"/>
  </p:normalViewPr>
  <p:slideViewPr>
    <p:cSldViewPr snapToGrid="0">
      <p:cViewPr varScale="1">
        <p:scale>
          <a:sx n="78" d="100"/>
          <a:sy n="78" d="100"/>
        </p:scale>
        <p:origin x="108"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CA50-E834-417B-B3B1-2EC7118F72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E7EC8F-2F5D-4CC2-A234-077FCF15B0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5D598D-B0FA-49FD-A38F-832130A0476B}"/>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5" name="Footer Placeholder 4">
            <a:extLst>
              <a:ext uri="{FF2B5EF4-FFF2-40B4-BE49-F238E27FC236}">
                <a16:creationId xmlns:a16="http://schemas.microsoft.com/office/drawing/2014/main" id="{268D11CE-2376-40D5-962F-0436CD94C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3B310-9B90-4D25-A115-76928AD8AA6A}"/>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286146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20AD-9040-48E4-A322-AE5D51132E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819E92-05F6-4AD0-AFF9-CD209FAC1C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6FDCF-B6C4-46A3-AE3E-7FC6A7F41388}"/>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5" name="Footer Placeholder 4">
            <a:extLst>
              <a:ext uri="{FF2B5EF4-FFF2-40B4-BE49-F238E27FC236}">
                <a16:creationId xmlns:a16="http://schemas.microsoft.com/office/drawing/2014/main" id="{2CC348B9-3C27-4A15-BEC9-6E0A183AB3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D661A-8CBC-4BBD-8BE6-5D669FCCDE08}"/>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277119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486DEB-ADA1-4D84-9610-A343462114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711713-C1F0-4FCD-8D23-E331E9D4FB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AB0C3-D189-419C-9DAB-DB2490A36736}"/>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5" name="Footer Placeholder 4">
            <a:extLst>
              <a:ext uri="{FF2B5EF4-FFF2-40B4-BE49-F238E27FC236}">
                <a16:creationId xmlns:a16="http://schemas.microsoft.com/office/drawing/2014/main" id="{70EB77A1-2709-4493-9721-6A4681E8E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D3EFC-4169-452A-8B25-3870725B0A49}"/>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270570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4F522-1391-4268-A3F8-0CFEED5D6F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3B6C3-9347-44F5-9698-B8E6BA37D7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B823D-B6A8-4F3E-8C4D-5718FFB430B9}"/>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5" name="Footer Placeholder 4">
            <a:extLst>
              <a:ext uri="{FF2B5EF4-FFF2-40B4-BE49-F238E27FC236}">
                <a16:creationId xmlns:a16="http://schemas.microsoft.com/office/drawing/2014/main" id="{BC3A5CBE-9B1B-41A8-8036-F248B9650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DC567-E604-4FD3-AB15-14FC1355DD53}"/>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39846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B7FC4-5F76-499F-AE42-3FCE5C274A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735C1F-50A0-4029-95ED-4AE04EC0E4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8BDE2D-866C-463E-89EC-24E7EFF074B6}"/>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5" name="Footer Placeholder 4">
            <a:extLst>
              <a:ext uri="{FF2B5EF4-FFF2-40B4-BE49-F238E27FC236}">
                <a16:creationId xmlns:a16="http://schemas.microsoft.com/office/drawing/2014/main" id="{514F9736-7E8C-4BD5-9011-80AC21C8A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13315-9826-430E-90A4-5B2F9BCB9882}"/>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238906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320C-3E50-4CED-ACA8-D18D0D96C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E62A78-8DA1-417E-A334-45B1E7F66E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D05C02-4BA8-4A3D-9AB3-214308F3C2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554FAB-7384-4223-A912-239AA1C57691}"/>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6" name="Footer Placeholder 5">
            <a:extLst>
              <a:ext uri="{FF2B5EF4-FFF2-40B4-BE49-F238E27FC236}">
                <a16:creationId xmlns:a16="http://schemas.microsoft.com/office/drawing/2014/main" id="{D581D5F5-C330-4EE5-A09E-70ED5EFDDF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42DA56-557A-485B-A372-8045A06059AF}"/>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116894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88E0C-5859-4E3B-84E0-A54EBFDD17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F089E2-9E9B-4573-98C4-0BD8FF4ED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747048-EB9C-470D-933C-2B93A47DAF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1C297B-EFE7-4690-9D5E-3A742B26C7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3F8951-EDAD-4070-89E3-0DC01005A5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48F87-6EB8-445C-8306-E5F648BB56B1}"/>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8" name="Footer Placeholder 7">
            <a:extLst>
              <a:ext uri="{FF2B5EF4-FFF2-40B4-BE49-F238E27FC236}">
                <a16:creationId xmlns:a16="http://schemas.microsoft.com/office/drawing/2014/main" id="{E052AA21-6488-4997-95ED-DFB17127F9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8609A8-C09F-41F0-B127-AAF3D56EF045}"/>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197591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1BA3-3D0D-497F-A789-037A124EE3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5E6EDC-5B26-4FFA-B4A1-38A463C21CB7}"/>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4" name="Footer Placeholder 3">
            <a:extLst>
              <a:ext uri="{FF2B5EF4-FFF2-40B4-BE49-F238E27FC236}">
                <a16:creationId xmlns:a16="http://schemas.microsoft.com/office/drawing/2014/main" id="{35D06D84-BD4F-4AE0-9310-F8A60189E4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A53D2F-085F-4B96-8BA6-E8AC373AA97F}"/>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98133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070D3-46BB-45D3-8201-9CEEA7E56EA8}"/>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3" name="Footer Placeholder 2">
            <a:extLst>
              <a:ext uri="{FF2B5EF4-FFF2-40B4-BE49-F238E27FC236}">
                <a16:creationId xmlns:a16="http://schemas.microsoft.com/office/drawing/2014/main" id="{6CB2C911-D968-4604-AFE9-D398643621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B09F30-CF4D-4501-8A85-DDA4DE2CCEF4}"/>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294534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6A48-C35A-41FA-B55D-05F92203A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6E39C0-F731-4232-BBD5-26D38B814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0C1F73-3AC8-4E7A-8F11-ED0EA9E94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1E3799-BC4B-45FF-A0FD-17E3C1C898E5}"/>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6" name="Footer Placeholder 5">
            <a:extLst>
              <a:ext uri="{FF2B5EF4-FFF2-40B4-BE49-F238E27FC236}">
                <a16:creationId xmlns:a16="http://schemas.microsoft.com/office/drawing/2014/main" id="{61497DD5-5197-48B7-8A64-BFFAEC2CF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BCF86-F37E-4425-82A9-428E2A7006E6}"/>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106330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CAB35-8545-401A-A91D-0FCB20CBB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774D21-E0DA-4EC8-874C-661CFFBF5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826B2A-2916-481A-B1E1-06D172FF2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98252-5C1C-4609-AD76-CA201B48A402}"/>
              </a:ext>
            </a:extLst>
          </p:cNvPr>
          <p:cNvSpPr>
            <a:spLocks noGrp="1"/>
          </p:cNvSpPr>
          <p:nvPr>
            <p:ph type="dt" sz="half" idx="10"/>
          </p:nvPr>
        </p:nvSpPr>
        <p:spPr/>
        <p:txBody>
          <a:bodyPr/>
          <a:lstStyle/>
          <a:p>
            <a:fld id="{61157F7A-8ABD-40D4-942F-A79019B3B2E8}" type="datetimeFigureOut">
              <a:rPr lang="en-US" smtClean="0"/>
              <a:t>12/2/2019</a:t>
            </a:fld>
            <a:endParaRPr lang="en-US"/>
          </a:p>
        </p:txBody>
      </p:sp>
      <p:sp>
        <p:nvSpPr>
          <p:cNvPr id="6" name="Footer Placeholder 5">
            <a:extLst>
              <a:ext uri="{FF2B5EF4-FFF2-40B4-BE49-F238E27FC236}">
                <a16:creationId xmlns:a16="http://schemas.microsoft.com/office/drawing/2014/main" id="{95F9A81A-052A-406D-A8FC-D5AD778A9C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8C15B5-0D12-414B-A977-5FE2742B5BE5}"/>
              </a:ext>
            </a:extLst>
          </p:cNvPr>
          <p:cNvSpPr>
            <a:spLocks noGrp="1"/>
          </p:cNvSpPr>
          <p:nvPr>
            <p:ph type="sldNum" sz="quarter" idx="12"/>
          </p:nvPr>
        </p:nvSpPr>
        <p:spPr/>
        <p:txBody>
          <a:bodyPr/>
          <a:lstStyle/>
          <a:p>
            <a:fld id="{585653DD-2B4F-4ECD-913B-AD3BA5C6B4C4}" type="slidenum">
              <a:rPr lang="en-US" smtClean="0"/>
              <a:t>‹#›</a:t>
            </a:fld>
            <a:endParaRPr lang="en-US"/>
          </a:p>
        </p:txBody>
      </p:sp>
    </p:spTree>
    <p:extLst>
      <p:ext uri="{BB962C8B-B14F-4D97-AF65-F5344CB8AC3E}">
        <p14:creationId xmlns:p14="http://schemas.microsoft.com/office/powerpoint/2010/main" val="340147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DD8876-1AF5-42A4-9C6A-3E4466291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7EE5D2-AE06-49EA-B3EC-42B941B0D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CFBCC-7350-4E08-836E-C025DCDEF5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57F7A-8ABD-40D4-942F-A79019B3B2E8}" type="datetimeFigureOut">
              <a:rPr lang="en-US" smtClean="0"/>
              <a:t>12/2/2019</a:t>
            </a:fld>
            <a:endParaRPr lang="en-US"/>
          </a:p>
        </p:txBody>
      </p:sp>
      <p:sp>
        <p:nvSpPr>
          <p:cNvPr id="5" name="Footer Placeholder 4">
            <a:extLst>
              <a:ext uri="{FF2B5EF4-FFF2-40B4-BE49-F238E27FC236}">
                <a16:creationId xmlns:a16="http://schemas.microsoft.com/office/drawing/2014/main" id="{00BBBA2D-C06E-46EB-8E42-F612FF1BE2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3B42DD-6DC7-4A1A-A68B-841E455BD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653DD-2B4F-4ECD-913B-AD3BA5C6B4C4}" type="slidenum">
              <a:rPr lang="en-US" smtClean="0"/>
              <a:t>‹#›</a:t>
            </a:fld>
            <a:endParaRPr lang="en-US"/>
          </a:p>
        </p:txBody>
      </p:sp>
    </p:spTree>
    <p:extLst>
      <p:ext uri="{BB962C8B-B14F-4D97-AF65-F5344CB8AC3E}">
        <p14:creationId xmlns:p14="http://schemas.microsoft.com/office/powerpoint/2010/main" val="763957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NULL"/><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NUL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0C7AD8-2CF2-4558-9BDE-6494ED87DC33}"/>
              </a:ext>
            </a:extLst>
          </p:cNvPr>
          <p:cNvSpPr txBox="1"/>
          <p:nvPr/>
        </p:nvSpPr>
        <p:spPr>
          <a:xfrm>
            <a:off x="1" y="2043966"/>
            <a:ext cx="12192000" cy="646331"/>
          </a:xfrm>
          <a:prstGeom prst="rect">
            <a:avLst/>
          </a:prstGeom>
          <a:noFill/>
        </p:spPr>
        <p:txBody>
          <a:bodyPr wrap="square" rtlCol="0">
            <a:spAutoFit/>
          </a:bodyPr>
          <a:lstStyle/>
          <a:p>
            <a:pPr algn="ctr"/>
            <a:r>
              <a:rPr lang="en-US" dirty="0"/>
              <a:t>Correlation of MQXF Magnet Bow with </a:t>
            </a:r>
            <a:br>
              <a:rPr lang="en-US" dirty="0"/>
            </a:br>
            <a:r>
              <a:rPr lang="en-US" dirty="0"/>
              <a:t>Change in Center Observed during Cold Powering</a:t>
            </a:r>
          </a:p>
        </p:txBody>
      </p:sp>
      <p:sp>
        <p:nvSpPr>
          <p:cNvPr id="3" name="TextBox 2">
            <a:extLst>
              <a:ext uri="{FF2B5EF4-FFF2-40B4-BE49-F238E27FC236}">
                <a16:creationId xmlns:a16="http://schemas.microsoft.com/office/drawing/2014/main" id="{C4EFF660-B9F3-4524-B5B2-11AE801ED2B9}"/>
              </a:ext>
            </a:extLst>
          </p:cNvPr>
          <p:cNvSpPr txBox="1"/>
          <p:nvPr/>
        </p:nvSpPr>
        <p:spPr>
          <a:xfrm>
            <a:off x="5517224" y="3298371"/>
            <a:ext cx="1157561" cy="584775"/>
          </a:xfrm>
          <a:prstGeom prst="rect">
            <a:avLst/>
          </a:prstGeom>
          <a:noFill/>
        </p:spPr>
        <p:txBody>
          <a:bodyPr wrap="none" rtlCol="0">
            <a:spAutoFit/>
          </a:bodyPr>
          <a:lstStyle/>
          <a:p>
            <a:pPr algn="ctr"/>
            <a:r>
              <a:rPr lang="en-US" sz="1600" dirty="0"/>
              <a:t>J. DiMarco*</a:t>
            </a:r>
          </a:p>
          <a:p>
            <a:pPr algn="ctr"/>
            <a:r>
              <a:rPr lang="en-US" sz="1600" dirty="0"/>
              <a:t>06Dec2019</a:t>
            </a:r>
          </a:p>
        </p:txBody>
      </p:sp>
      <p:sp>
        <p:nvSpPr>
          <p:cNvPr id="4" name="Rectangle 3">
            <a:extLst>
              <a:ext uri="{FF2B5EF4-FFF2-40B4-BE49-F238E27FC236}">
                <a16:creationId xmlns:a16="http://schemas.microsoft.com/office/drawing/2014/main" id="{B4DEC0D8-2875-47C1-BA45-853605624E62}"/>
              </a:ext>
            </a:extLst>
          </p:cNvPr>
          <p:cNvSpPr/>
          <p:nvPr/>
        </p:nvSpPr>
        <p:spPr>
          <a:xfrm>
            <a:off x="6189712" y="5808629"/>
            <a:ext cx="3816750" cy="338554"/>
          </a:xfrm>
          <a:prstGeom prst="rect">
            <a:avLst/>
          </a:prstGeom>
        </p:spPr>
        <p:txBody>
          <a:bodyPr wrap="none">
            <a:spAutoFit/>
          </a:bodyPr>
          <a:lstStyle/>
          <a:p>
            <a:r>
              <a:rPr lang="en-US" sz="1600" dirty="0"/>
              <a:t>*with help from X. Wang, P. Wanderer et al.</a:t>
            </a:r>
          </a:p>
        </p:txBody>
      </p:sp>
    </p:spTree>
    <p:extLst>
      <p:ext uri="{BB962C8B-B14F-4D97-AF65-F5344CB8AC3E}">
        <p14:creationId xmlns:p14="http://schemas.microsoft.com/office/powerpoint/2010/main" val="356483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DCF77470-172F-4BD7-A3EB-AE3BE76D0E7B}"/>
              </a:ext>
            </a:extLst>
          </p:cNvPr>
          <p:cNvGrpSpPr/>
          <p:nvPr/>
        </p:nvGrpSpPr>
        <p:grpSpPr>
          <a:xfrm>
            <a:off x="867553" y="945412"/>
            <a:ext cx="8762927" cy="3532850"/>
            <a:chOff x="3107668" y="1285442"/>
            <a:chExt cx="11159348" cy="4341639"/>
          </a:xfrm>
        </p:grpSpPr>
        <p:pic>
          <p:nvPicPr>
            <p:cNvPr id="6" name="Picture 5">
              <a:extLst>
                <a:ext uri="{FF2B5EF4-FFF2-40B4-BE49-F238E27FC236}">
                  <a16:creationId xmlns:a16="http://schemas.microsoft.com/office/drawing/2014/main" id="{B6820FE0-8685-4CB5-9AE7-6A8856E0D8CE}"/>
                </a:ext>
              </a:extLst>
            </p:cNvPr>
            <p:cNvPicPr>
              <a:picLocks noChangeAspect="1"/>
            </p:cNvPicPr>
            <p:nvPr/>
          </p:nvPicPr>
          <p:blipFill>
            <a:blip r:embed="rId2"/>
            <a:stretch>
              <a:fillRect/>
            </a:stretch>
          </p:blipFill>
          <p:spPr>
            <a:xfrm>
              <a:off x="3340672" y="1964719"/>
              <a:ext cx="3801439" cy="3662362"/>
            </a:xfrm>
            <a:prstGeom prst="rect">
              <a:avLst/>
            </a:prstGeom>
          </p:spPr>
        </p:pic>
        <p:sp>
          <p:nvSpPr>
            <p:cNvPr id="7" name="Rectangle 6">
              <a:extLst>
                <a:ext uri="{FF2B5EF4-FFF2-40B4-BE49-F238E27FC236}">
                  <a16:creationId xmlns:a16="http://schemas.microsoft.com/office/drawing/2014/main" id="{B45E0A24-36E0-4AE5-B473-E9FFE4721F1F}"/>
                </a:ext>
              </a:extLst>
            </p:cNvPr>
            <p:cNvSpPr/>
            <p:nvPr/>
          </p:nvSpPr>
          <p:spPr>
            <a:xfrm rot="1215845">
              <a:off x="4926189" y="3733217"/>
              <a:ext cx="630406" cy="12536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 name="TextBox 2">
              <a:extLst>
                <a:ext uri="{FF2B5EF4-FFF2-40B4-BE49-F238E27FC236}">
                  <a16:creationId xmlns:a16="http://schemas.microsoft.com/office/drawing/2014/main" id="{65794706-EDA0-4852-8D54-FE8B02883FB1}"/>
                </a:ext>
              </a:extLst>
            </p:cNvPr>
            <p:cNvSpPr txBox="1"/>
            <p:nvPr/>
          </p:nvSpPr>
          <p:spPr>
            <a:xfrm>
              <a:off x="6280136" y="4374625"/>
              <a:ext cx="1872208" cy="369332"/>
            </a:xfrm>
            <a:prstGeom prst="rect">
              <a:avLst/>
            </a:prstGeom>
            <a:noFill/>
          </p:spPr>
          <p:txBody>
            <a:bodyPr wrap="squar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Plane of PCB</a:t>
              </a:r>
            </a:p>
          </p:txBody>
        </p:sp>
        <p:cxnSp>
          <p:nvCxnSpPr>
            <p:cNvPr id="9" name="Straight Arrow Connector 8">
              <a:extLst>
                <a:ext uri="{FF2B5EF4-FFF2-40B4-BE49-F238E27FC236}">
                  <a16:creationId xmlns:a16="http://schemas.microsoft.com/office/drawing/2014/main" id="{0A784C88-7389-4A6A-9BE2-9F73FA0AD284}"/>
                </a:ext>
              </a:extLst>
            </p:cNvPr>
            <p:cNvCxnSpPr>
              <a:cxnSpLocks/>
            </p:cNvCxnSpPr>
            <p:nvPr/>
          </p:nvCxnSpPr>
          <p:spPr>
            <a:xfrm flipH="1" flipV="1">
              <a:off x="5558799" y="3963877"/>
              <a:ext cx="1524434" cy="5074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Box 14">
              <a:extLst>
                <a:ext uri="{FF2B5EF4-FFF2-40B4-BE49-F238E27FC236}">
                  <a16:creationId xmlns:a16="http://schemas.microsoft.com/office/drawing/2014/main" id="{C8D428F7-6AEB-4D19-922A-871945FF4900}"/>
                </a:ext>
              </a:extLst>
            </p:cNvPr>
            <p:cNvSpPr txBox="1"/>
            <p:nvPr/>
          </p:nvSpPr>
          <p:spPr>
            <a:xfrm>
              <a:off x="3107668" y="2023006"/>
              <a:ext cx="1368152" cy="369332"/>
            </a:xfrm>
            <a:prstGeom prst="rect">
              <a:avLst/>
            </a:prstGeom>
            <a:noFill/>
          </p:spPr>
          <p:txBody>
            <a:bodyPr wrap="squar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Magnet top</a:t>
              </a:r>
            </a:p>
          </p:txBody>
        </p:sp>
        <p:cxnSp>
          <p:nvCxnSpPr>
            <p:cNvPr id="11" name="Straight Arrow Connector 10">
              <a:extLst>
                <a:ext uri="{FF2B5EF4-FFF2-40B4-BE49-F238E27FC236}">
                  <a16:creationId xmlns:a16="http://schemas.microsoft.com/office/drawing/2014/main" id="{F2055D43-FEB6-47FD-B9EF-DA3696C4CE21}"/>
                </a:ext>
              </a:extLst>
            </p:cNvPr>
            <p:cNvCxnSpPr/>
            <p:nvPr/>
          </p:nvCxnSpPr>
          <p:spPr>
            <a:xfrm>
              <a:off x="4331804" y="2311037"/>
              <a:ext cx="864096" cy="2160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TextBox 18">
              <a:extLst>
                <a:ext uri="{FF2B5EF4-FFF2-40B4-BE49-F238E27FC236}">
                  <a16:creationId xmlns:a16="http://schemas.microsoft.com/office/drawing/2014/main" id="{60F89739-AE7B-47C2-B47F-5DBF9EF1710B}"/>
                </a:ext>
              </a:extLst>
            </p:cNvPr>
            <p:cNvSpPr txBox="1"/>
            <p:nvPr/>
          </p:nvSpPr>
          <p:spPr>
            <a:xfrm>
              <a:off x="8615901" y="1285442"/>
              <a:ext cx="5651115" cy="1475125"/>
            </a:xfrm>
            <a:prstGeom prst="rect">
              <a:avLst/>
            </a:prstGeom>
            <a:noFill/>
          </p:spPr>
          <p:txBody>
            <a:bodyPr wrap="squar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Angle between encoder 0 and magnet top is:</a:t>
              </a:r>
            </a:p>
            <a:p>
              <a:pPr marL="742950" lvl="1" indent="-285750">
                <a:buFont typeface="Arial" panose="020B0604020202020204" pitchFamily="34" charset="0"/>
                <a:buChar char="•"/>
              </a:pPr>
              <a:r>
                <a:rPr lang="en-US" dirty="0"/>
                <a:t>36.8</a:t>
              </a:r>
              <a:r>
                <a:rPr lang="en-US" baseline="30000" dirty="0"/>
                <a:t>°</a:t>
              </a:r>
              <a:r>
                <a:rPr lang="en-US" dirty="0"/>
                <a:t> for AP2</a:t>
              </a:r>
            </a:p>
            <a:p>
              <a:pPr marL="742950" lvl="1" indent="-285750">
                <a:buFont typeface="Arial" panose="020B0604020202020204" pitchFamily="34" charset="0"/>
                <a:buChar char="•"/>
              </a:pPr>
              <a:r>
                <a:rPr lang="en-US" dirty="0"/>
                <a:t>22.5</a:t>
              </a:r>
              <a:r>
                <a:rPr lang="en-US" baseline="30000" dirty="0"/>
                <a:t>° </a:t>
              </a:r>
              <a:r>
                <a:rPr lang="en-US" dirty="0"/>
                <a:t>for AP1b</a:t>
              </a:r>
            </a:p>
            <a:p>
              <a:pPr marL="742950" lvl="1" indent="-285750">
                <a:buFont typeface="Arial" panose="020B0604020202020204" pitchFamily="34" charset="0"/>
                <a:buChar char="•"/>
              </a:pPr>
              <a:r>
                <a:rPr lang="en-US" dirty="0"/>
                <a:t>18</a:t>
              </a:r>
              <a:r>
                <a:rPr lang="en-US" baseline="30000" dirty="0"/>
                <a:t>°</a:t>
              </a:r>
              <a:r>
                <a:rPr lang="en-US" dirty="0"/>
                <a:t> for A03</a:t>
              </a:r>
            </a:p>
          </p:txBody>
        </p:sp>
        <p:cxnSp>
          <p:nvCxnSpPr>
            <p:cNvPr id="13" name="Straight Arrow Connector 12">
              <a:extLst>
                <a:ext uri="{FF2B5EF4-FFF2-40B4-BE49-F238E27FC236}">
                  <a16:creationId xmlns:a16="http://schemas.microsoft.com/office/drawing/2014/main" id="{CABE6FC7-0FEC-4DF1-8014-6C90FF161494}"/>
                </a:ext>
              </a:extLst>
            </p:cNvPr>
            <p:cNvCxnSpPr>
              <a:cxnSpLocks/>
              <a:stCxn id="12" idx="1"/>
            </p:cNvCxnSpPr>
            <p:nvPr/>
          </p:nvCxnSpPr>
          <p:spPr>
            <a:xfrm flipH="1">
              <a:off x="5627949" y="2023005"/>
              <a:ext cx="2987951" cy="2160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9A1A9507-6152-411F-BBE7-FEFF03D79ADF}"/>
              </a:ext>
            </a:extLst>
          </p:cNvPr>
          <p:cNvCxnSpPr>
            <a:cxnSpLocks/>
          </p:cNvCxnSpPr>
          <p:nvPr/>
        </p:nvCxnSpPr>
        <p:spPr>
          <a:xfrm rot="1320000">
            <a:off x="2279967" y="2952770"/>
            <a:ext cx="0" cy="1170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728C3F-021A-41CF-9F59-5CD9D17C4DB0}"/>
              </a:ext>
            </a:extLst>
          </p:cNvPr>
          <p:cNvCxnSpPr>
            <a:cxnSpLocks/>
          </p:cNvCxnSpPr>
          <p:nvPr/>
        </p:nvCxnSpPr>
        <p:spPr>
          <a:xfrm rot="-4080000">
            <a:off x="2271416" y="3914815"/>
            <a:ext cx="0" cy="493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87E36AB-4088-4E01-8BA1-4774B1DBF225}"/>
              </a:ext>
            </a:extLst>
          </p:cNvPr>
          <p:cNvCxnSpPr>
            <a:cxnSpLocks/>
          </p:cNvCxnSpPr>
          <p:nvPr/>
        </p:nvCxnSpPr>
        <p:spPr>
          <a:xfrm>
            <a:off x="2494779" y="2995367"/>
            <a:ext cx="12567" cy="12667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0DC6387-B90B-4EA4-A834-9034231DC916}"/>
              </a:ext>
            </a:extLst>
          </p:cNvPr>
          <p:cNvSpPr txBox="1"/>
          <p:nvPr/>
        </p:nvSpPr>
        <p:spPr>
          <a:xfrm>
            <a:off x="5967554" y="2521617"/>
            <a:ext cx="5215960" cy="1200329"/>
          </a:xfrm>
          <a:prstGeom prst="rect">
            <a:avLst/>
          </a:prstGeom>
          <a:noFill/>
        </p:spPr>
        <p:txBody>
          <a:bodyPr wrap="square" rtlCol="0">
            <a:spAutoFit/>
          </a:bodyPr>
          <a:lstStyle/>
          <a:p>
            <a:r>
              <a:rPr lang="en-US" dirty="0"/>
              <a:t>For the BNL data, the measurements report dx, </a:t>
            </a:r>
            <a:r>
              <a:rPr lang="en-US" dirty="0" err="1"/>
              <a:t>dy</a:t>
            </a:r>
            <a:r>
              <a:rPr lang="en-US" dirty="0"/>
              <a:t> in the coordinate system of the encoder. </a:t>
            </a:r>
            <a:r>
              <a:rPr lang="en-US" dirty="0">
                <a:solidFill>
                  <a:srgbClr val="0000FF"/>
                </a:solidFill>
              </a:rPr>
              <a:t>For each magnet, these are reported here </a:t>
            </a:r>
            <a:r>
              <a:rPr lang="en-US" u="sng" dirty="0">
                <a:solidFill>
                  <a:srgbClr val="0000FF"/>
                </a:solidFill>
              </a:rPr>
              <a:t>in the coordinate frame of the magnet  </a:t>
            </a:r>
          </a:p>
        </p:txBody>
      </p:sp>
      <p:sp>
        <p:nvSpPr>
          <p:cNvPr id="18" name="TextBox 17">
            <a:extLst>
              <a:ext uri="{FF2B5EF4-FFF2-40B4-BE49-F238E27FC236}">
                <a16:creationId xmlns:a16="http://schemas.microsoft.com/office/drawing/2014/main" id="{D0E9FED4-973C-4AE9-9404-7D3CA59F353D}"/>
              </a:ext>
            </a:extLst>
          </p:cNvPr>
          <p:cNvSpPr txBox="1"/>
          <p:nvPr/>
        </p:nvSpPr>
        <p:spPr>
          <a:xfrm>
            <a:off x="5214551" y="4423719"/>
            <a:ext cx="5535827" cy="646331"/>
          </a:xfrm>
          <a:prstGeom prst="rect">
            <a:avLst/>
          </a:prstGeom>
          <a:noFill/>
        </p:spPr>
        <p:txBody>
          <a:bodyPr wrap="square" rtlCol="0">
            <a:spAutoFit/>
          </a:bodyPr>
          <a:lstStyle/>
          <a:p>
            <a:r>
              <a:rPr lang="en-US" dirty="0"/>
              <a:t>Change of magnet position wrt probe is measured during current loop or zscans at different currents.</a:t>
            </a:r>
          </a:p>
        </p:txBody>
      </p:sp>
    </p:spTree>
    <p:extLst>
      <p:ext uri="{BB962C8B-B14F-4D97-AF65-F5344CB8AC3E}">
        <p14:creationId xmlns:p14="http://schemas.microsoft.com/office/powerpoint/2010/main" val="3342426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2059556-B416-4517-863E-F10FC5656A9F}"/>
              </a:ext>
            </a:extLst>
          </p:cNvPr>
          <p:cNvGrpSpPr/>
          <p:nvPr/>
        </p:nvGrpSpPr>
        <p:grpSpPr>
          <a:xfrm>
            <a:off x="2225407" y="473725"/>
            <a:ext cx="1509311" cy="1509312"/>
            <a:chOff x="2225407" y="473725"/>
            <a:chExt cx="1509311" cy="1509312"/>
          </a:xfrm>
        </p:grpSpPr>
        <p:cxnSp>
          <p:nvCxnSpPr>
            <p:cNvPr id="5" name="Straight Arrow Connector 4">
              <a:extLst>
                <a:ext uri="{FF2B5EF4-FFF2-40B4-BE49-F238E27FC236}">
                  <a16:creationId xmlns:a16="http://schemas.microsoft.com/office/drawing/2014/main" id="{954CF384-8B12-4CC7-BBDF-EC4ABC0F3FFA}"/>
                </a:ext>
              </a:extLst>
            </p:cNvPr>
            <p:cNvCxnSpPr/>
            <p:nvPr/>
          </p:nvCxnSpPr>
          <p:spPr>
            <a:xfrm flipV="1">
              <a:off x="2225407" y="473725"/>
              <a:ext cx="0" cy="15093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86849E3-B8A7-42CF-A5B9-B2CECA162C99}"/>
                </a:ext>
              </a:extLst>
            </p:cNvPr>
            <p:cNvCxnSpPr>
              <a:cxnSpLocks/>
            </p:cNvCxnSpPr>
            <p:nvPr/>
          </p:nvCxnSpPr>
          <p:spPr>
            <a:xfrm rot="5400000" flipV="1">
              <a:off x="2980063" y="1228381"/>
              <a:ext cx="0" cy="15093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75039796-B496-4FB9-AF52-C069B0679135}"/>
              </a:ext>
            </a:extLst>
          </p:cNvPr>
          <p:cNvGrpSpPr/>
          <p:nvPr/>
        </p:nvGrpSpPr>
        <p:grpSpPr>
          <a:xfrm>
            <a:off x="1470752" y="1228380"/>
            <a:ext cx="1509311" cy="1509312"/>
            <a:chOff x="2225407" y="473725"/>
            <a:chExt cx="1509311" cy="1509312"/>
          </a:xfrm>
        </p:grpSpPr>
        <p:cxnSp>
          <p:nvCxnSpPr>
            <p:cNvPr id="9" name="Straight Arrow Connector 8">
              <a:extLst>
                <a:ext uri="{FF2B5EF4-FFF2-40B4-BE49-F238E27FC236}">
                  <a16:creationId xmlns:a16="http://schemas.microsoft.com/office/drawing/2014/main" id="{3CE14CD3-2602-4C12-8707-3C293136B56B}"/>
                </a:ext>
              </a:extLst>
            </p:cNvPr>
            <p:cNvCxnSpPr/>
            <p:nvPr/>
          </p:nvCxnSpPr>
          <p:spPr>
            <a:xfrm flipV="1">
              <a:off x="2225407" y="473725"/>
              <a:ext cx="0" cy="150931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AF1EFAD-2FDA-4F7C-8051-9F0378EFFF08}"/>
                </a:ext>
              </a:extLst>
            </p:cNvPr>
            <p:cNvCxnSpPr>
              <a:cxnSpLocks/>
            </p:cNvCxnSpPr>
            <p:nvPr/>
          </p:nvCxnSpPr>
          <p:spPr>
            <a:xfrm rot="5400000" flipV="1">
              <a:off x="2980063" y="1228381"/>
              <a:ext cx="0" cy="150931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57A82A41-64BB-40A2-A241-1043F29201A6}"/>
              </a:ext>
            </a:extLst>
          </p:cNvPr>
          <p:cNvSpPr txBox="1"/>
          <p:nvPr/>
        </p:nvSpPr>
        <p:spPr>
          <a:xfrm>
            <a:off x="3734719" y="1798369"/>
            <a:ext cx="360996" cy="369332"/>
          </a:xfrm>
          <a:prstGeom prst="rect">
            <a:avLst/>
          </a:prstGeom>
          <a:noFill/>
        </p:spPr>
        <p:txBody>
          <a:bodyPr wrap="none" rtlCol="0">
            <a:spAutoFit/>
          </a:bodyPr>
          <a:lstStyle/>
          <a:p>
            <a:r>
              <a:rPr lang="en-US" dirty="0">
                <a:solidFill>
                  <a:srgbClr val="FF0000"/>
                </a:solidFill>
              </a:rPr>
              <a:t>X’</a:t>
            </a:r>
          </a:p>
        </p:txBody>
      </p:sp>
      <p:sp>
        <p:nvSpPr>
          <p:cNvPr id="13" name="TextBox 12">
            <a:extLst>
              <a:ext uri="{FF2B5EF4-FFF2-40B4-BE49-F238E27FC236}">
                <a16:creationId xmlns:a16="http://schemas.microsoft.com/office/drawing/2014/main" id="{8865551C-2BC2-4897-820E-D0BA68A6BDB3}"/>
              </a:ext>
            </a:extLst>
          </p:cNvPr>
          <p:cNvSpPr txBox="1"/>
          <p:nvPr/>
        </p:nvSpPr>
        <p:spPr>
          <a:xfrm>
            <a:off x="2046640" y="104395"/>
            <a:ext cx="357534" cy="369332"/>
          </a:xfrm>
          <a:prstGeom prst="rect">
            <a:avLst/>
          </a:prstGeom>
          <a:noFill/>
        </p:spPr>
        <p:txBody>
          <a:bodyPr wrap="none" rtlCol="0">
            <a:spAutoFit/>
          </a:bodyPr>
          <a:lstStyle/>
          <a:p>
            <a:r>
              <a:rPr lang="en-US" dirty="0">
                <a:solidFill>
                  <a:srgbClr val="FF0000"/>
                </a:solidFill>
              </a:rPr>
              <a:t>Y’</a:t>
            </a:r>
          </a:p>
        </p:txBody>
      </p:sp>
      <p:sp>
        <p:nvSpPr>
          <p:cNvPr id="14" name="TextBox 13">
            <a:extLst>
              <a:ext uri="{FF2B5EF4-FFF2-40B4-BE49-F238E27FC236}">
                <a16:creationId xmlns:a16="http://schemas.microsoft.com/office/drawing/2014/main" id="{624241F8-980B-477D-87E7-E68E7F9347F4}"/>
              </a:ext>
            </a:extLst>
          </p:cNvPr>
          <p:cNvSpPr txBox="1"/>
          <p:nvPr/>
        </p:nvSpPr>
        <p:spPr>
          <a:xfrm>
            <a:off x="1291985" y="889480"/>
            <a:ext cx="296876" cy="369332"/>
          </a:xfrm>
          <a:prstGeom prst="rect">
            <a:avLst/>
          </a:prstGeom>
          <a:noFill/>
        </p:spPr>
        <p:txBody>
          <a:bodyPr wrap="none" rtlCol="0">
            <a:spAutoFit/>
          </a:bodyPr>
          <a:lstStyle/>
          <a:p>
            <a:r>
              <a:rPr lang="en-US" dirty="0"/>
              <a:t>Y</a:t>
            </a:r>
          </a:p>
        </p:txBody>
      </p:sp>
      <p:sp>
        <p:nvSpPr>
          <p:cNvPr id="15" name="TextBox 14">
            <a:extLst>
              <a:ext uri="{FF2B5EF4-FFF2-40B4-BE49-F238E27FC236}">
                <a16:creationId xmlns:a16="http://schemas.microsoft.com/office/drawing/2014/main" id="{6C9DFADE-DD4F-4978-B6CA-B3B9DCBF9136}"/>
              </a:ext>
            </a:extLst>
          </p:cNvPr>
          <p:cNvSpPr txBox="1"/>
          <p:nvPr/>
        </p:nvSpPr>
        <p:spPr>
          <a:xfrm>
            <a:off x="2980063" y="2553025"/>
            <a:ext cx="304892" cy="369332"/>
          </a:xfrm>
          <a:prstGeom prst="rect">
            <a:avLst/>
          </a:prstGeom>
          <a:noFill/>
        </p:spPr>
        <p:txBody>
          <a:bodyPr wrap="none" rtlCol="0">
            <a:spAutoFit/>
          </a:bodyPr>
          <a:lstStyle/>
          <a:p>
            <a:r>
              <a:rPr lang="en-US" dirty="0"/>
              <a:t>X</a:t>
            </a:r>
          </a:p>
        </p:txBody>
      </p:sp>
      <p:sp>
        <p:nvSpPr>
          <p:cNvPr id="16" name="TextBox 15">
            <a:extLst>
              <a:ext uri="{FF2B5EF4-FFF2-40B4-BE49-F238E27FC236}">
                <a16:creationId xmlns:a16="http://schemas.microsoft.com/office/drawing/2014/main" id="{0D1F97EA-F863-4C44-976E-B32915C1193A}"/>
              </a:ext>
            </a:extLst>
          </p:cNvPr>
          <p:cNvSpPr txBox="1"/>
          <p:nvPr/>
        </p:nvSpPr>
        <p:spPr>
          <a:xfrm>
            <a:off x="1295009" y="2804037"/>
            <a:ext cx="1508426" cy="369332"/>
          </a:xfrm>
          <a:prstGeom prst="rect">
            <a:avLst/>
          </a:prstGeom>
          <a:noFill/>
        </p:spPr>
        <p:txBody>
          <a:bodyPr wrap="none" rtlCol="0">
            <a:spAutoFit/>
          </a:bodyPr>
          <a:lstStyle/>
          <a:p>
            <a:r>
              <a:rPr lang="en-US" dirty="0"/>
              <a:t>Measurement</a:t>
            </a:r>
          </a:p>
        </p:txBody>
      </p:sp>
      <p:sp>
        <p:nvSpPr>
          <p:cNvPr id="17" name="TextBox 16">
            <a:extLst>
              <a:ext uri="{FF2B5EF4-FFF2-40B4-BE49-F238E27FC236}">
                <a16:creationId xmlns:a16="http://schemas.microsoft.com/office/drawing/2014/main" id="{156DD52E-9211-45EB-B559-47D5A2CBB9BF}"/>
              </a:ext>
            </a:extLst>
          </p:cNvPr>
          <p:cNvSpPr txBox="1"/>
          <p:nvPr/>
        </p:nvSpPr>
        <p:spPr>
          <a:xfrm>
            <a:off x="2284210" y="1563862"/>
            <a:ext cx="980140" cy="369332"/>
          </a:xfrm>
          <a:prstGeom prst="rect">
            <a:avLst/>
          </a:prstGeom>
          <a:noFill/>
        </p:spPr>
        <p:txBody>
          <a:bodyPr wrap="none" rtlCol="0">
            <a:spAutoFit/>
          </a:bodyPr>
          <a:lstStyle/>
          <a:p>
            <a:r>
              <a:rPr lang="en-US" dirty="0">
                <a:solidFill>
                  <a:srgbClr val="FF0000"/>
                </a:solidFill>
              </a:rPr>
              <a:t>Magnet’</a:t>
            </a:r>
          </a:p>
        </p:txBody>
      </p:sp>
      <p:cxnSp>
        <p:nvCxnSpPr>
          <p:cNvPr id="19" name="Straight Arrow Connector 18">
            <a:extLst>
              <a:ext uri="{FF2B5EF4-FFF2-40B4-BE49-F238E27FC236}">
                <a16:creationId xmlns:a16="http://schemas.microsoft.com/office/drawing/2014/main" id="{C3E3667A-4FBA-4166-BB84-C4D6C0F63F93}"/>
              </a:ext>
            </a:extLst>
          </p:cNvPr>
          <p:cNvCxnSpPr/>
          <p:nvPr/>
        </p:nvCxnSpPr>
        <p:spPr>
          <a:xfrm flipV="1">
            <a:off x="1470752" y="1983035"/>
            <a:ext cx="754655" cy="75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D157CFBE-D157-42B7-A076-E15124237C35}"/>
                  </a:ext>
                </a:extLst>
              </p:cNvPr>
              <p:cNvSpPr txBox="1"/>
              <p:nvPr/>
            </p:nvSpPr>
            <p:spPr>
              <a:xfrm>
                <a:off x="2046640" y="2191649"/>
                <a:ext cx="1740989" cy="369332"/>
              </a:xfrm>
              <a:prstGeom prst="rect">
                <a:avLst/>
              </a:prstGeom>
              <a:solidFill>
                <a:schemeClr val="bg1"/>
              </a:solidFill>
              <a:ln>
                <a:solidFill>
                  <a:srgbClr val="0000FF"/>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0000FF"/>
                          </a:solidFill>
                          <a:latin typeface="Cambria Math" panose="02040503050406030204" pitchFamily="18" charset="0"/>
                          <a:ea typeface="Cambria Math" panose="02040503050406030204" pitchFamily="18" charset="0"/>
                        </a:rPr>
                        <m:t>∆</m:t>
                      </m:r>
                      <m:r>
                        <a:rPr lang="en-US" b="0" i="1" dirty="0" smtClean="0">
                          <a:solidFill>
                            <a:srgbClr val="0000FF"/>
                          </a:solidFill>
                          <a:latin typeface="Cambria Math" panose="02040503050406030204" pitchFamily="18" charset="0"/>
                          <a:ea typeface="Cambria Math" panose="02040503050406030204" pitchFamily="18" charset="0"/>
                        </a:rPr>
                        <m:t>𝑧</m:t>
                      </m:r>
                      <m:r>
                        <a:rPr lang="en-US" b="0" i="1" dirty="0" smtClean="0">
                          <a:solidFill>
                            <a:srgbClr val="0000FF"/>
                          </a:solidFill>
                          <a:latin typeface="Cambria Math" panose="02040503050406030204" pitchFamily="18" charset="0"/>
                          <a:ea typeface="Cambria Math" panose="02040503050406030204" pitchFamily="18" charset="0"/>
                        </a:rPr>
                        <m:t>= ∆</m:t>
                      </m:r>
                      <m:r>
                        <a:rPr lang="en-US" b="0" i="1" dirty="0" smtClean="0">
                          <a:solidFill>
                            <a:srgbClr val="0000FF"/>
                          </a:solidFill>
                          <a:latin typeface="Cambria Math" panose="02040503050406030204" pitchFamily="18" charset="0"/>
                          <a:ea typeface="Cambria Math" panose="02040503050406030204" pitchFamily="18" charset="0"/>
                        </a:rPr>
                        <m:t>𝑥</m:t>
                      </m:r>
                      <m:r>
                        <a:rPr lang="en-US" b="0" i="1" dirty="0" smtClean="0">
                          <a:solidFill>
                            <a:srgbClr val="0000FF"/>
                          </a:solidFill>
                          <a:latin typeface="Cambria Math" panose="02040503050406030204" pitchFamily="18" charset="0"/>
                          <a:ea typeface="Cambria Math" panose="02040503050406030204" pitchFamily="18" charset="0"/>
                        </a:rPr>
                        <m:t>+</m:t>
                      </m:r>
                      <m:r>
                        <a:rPr lang="en-US" b="0" i="1" dirty="0" smtClean="0">
                          <a:solidFill>
                            <a:srgbClr val="0000FF"/>
                          </a:solidFill>
                          <a:latin typeface="Cambria Math" panose="02040503050406030204" pitchFamily="18" charset="0"/>
                          <a:ea typeface="Cambria Math" panose="02040503050406030204" pitchFamily="18" charset="0"/>
                        </a:rPr>
                        <m:t>𝑖</m:t>
                      </m:r>
                      <m:r>
                        <a:rPr lang="en-US" b="0" i="1" dirty="0" smtClean="0">
                          <a:solidFill>
                            <a:srgbClr val="0000FF"/>
                          </a:solidFill>
                          <a:latin typeface="Cambria Math" panose="02040503050406030204" pitchFamily="18" charset="0"/>
                          <a:ea typeface="Cambria Math" panose="02040503050406030204" pitchFamily="18" charset="0"/>
                        </a:rPr>
                        <m:t>∆</m:t>
                      </m:r>
                      <m:r>
                        <a:rPr lang="en-US" b="0" i="1" dirty="0" smtClean="0">
                          <a:solidFill>
                            <a:srgbClr val="0000FF"/>
                          </a:solidFill>
                          <a:latin typeface="Cambria Math" panose="02040503050406030204" pitchFamily="18" charset="0"/>
                          <a:ea typeface="Cambria Math" panose="02040503050406030204" pitchFamily="18" charset="0"/>
                        </a:rPr>
                        <m:t>𝑦</m:t>
                      </m:r>
                    </m:oMath>
                  </m:oMathPara>
                </a14:m>
                <a:endParaRPr lang="en-US" dirty="0">
                  <a:solidFill>
                    <a:srgbClr val="0000FF"/>
                  </a:solidFill>
                </a:endParaRPr>
              </a:p>
            </p:txBody>
          </p:sp>
        </mc:Choice>
        <mc:Fallback>
          <p:sp>
            <p:nvSpPr>
              <p:cNvPr id="20" name="TextBox 19">
                <a:extLst>
                  <a:ext uri="{FF2B5EF4-FFF2-40B4-BE49-F238E27FC236}">
                    <a16:creationId xmlns:a16="http://schemas.microsoft.com/office/drawing/2014/main" id="{D157CFBE-D157-42B7-A076-E15124237C35}"/>
                  </a:ext>
                </a:extLst>
              </p:cNvPr>
              <p:cNvSpPr txBox="1">
                <a:spLocks noRot="1" noChangeAspect="1" noMove="1" noResize="1" noEditPoints="1" noAdjustHandles="1" noChangeArrowheads="1" noChangeShapeType="1" noTextEdit="1"/>
              </p:cNvSpPr>
              <p:nvPr/>
            </p:nvSpPr>
            <p:spPr>
              <a:xfrm>
                <a:off x="2046640" y="2191649"/>
                <a:ext cx="1740989" cy="369332"/>
              </a:xfrm>
              <a:prstGeom prst="rect">
                <a:avLst/>
              </a:prstGeom>
              <a:blipFill>
                <a:blip r:embed="rId2"/>
                <a:stretch>
                  <a:fillRect b="-4839"/>
                </a:stretch>
              </a:blipFill>
              <a:ln>
                <a:solidFill>
                  <a:srgbClr val="0000FF"/>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8511B18-B9DC-43D9-AD23-2D20318F67DE}"/>
                  </a:ext>
                </a:extLst>
              </p:cNvPr>
              <p:cNvSpPr txBox="1"/>
              <p:nvPr/>
            </p:nvSpPr>
            <p:spPr>
              <a:xfrm>
                <a:off x="5058959" y="1074146"/>
                <a:ext cx="5269584"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𝐵</m:t>
                          </m:r>
                        </m:e>
                        <m:sub>
                          <m:r>
                            <a:rPr lang="en-US" b="0" i="1" smtClean="0">
                              <a:latin typeface="Cambria Math" panose="02040503050406030204" pitchFamily="18" charset="0"/>
                            </a:rPr>
                            <m:t>𝑛</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𝑖𝐴</m:t>
                          </m:r>
                        </m:e>
                        <m:sub>
                          <m:r>
                            <a:rPr lang="en-US" b="0" i="1" smtClean="0">
                              <a:latin typeface="Cambria Math" panose="02040503050406030204" pitchFamily="18" charset="0"/>
                            </a:rPr>
                            <m:t>𝑛</m:t>
                          </m:r>
                        </m:sub>
                        <m:sup>
                          <m:r>
                            <a:rPr lang="en-US" b="0" i="1" smtClean="0">
                              <a:latin typeface="Cambria Math" panose="02040503050406030204" pitchFamily="18" charset="0"/>
                            </a:rPr>
                            <m:t>′</m:t>
                          </m:r>
                        </m:sup>
                      </m:sSubSup>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𝑛</m:t>
                          </m:r>
                        </m:sub>
                        <m:sup>
                          <m:r>
                            <a:rPr lang="en-US" b="0" i="1" smtClean="0">
                              <a:latin typeface="Cambria Math" panose="02040503050406030204" pitchFamily="18" charset="0"/>
                              <a:ea typeface="Cambria Math" panose="02040503050406030204" pitchFamily="18" charset="0"/>
                            </a:rPr>
                            <m:t>∞</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𝐵</m:t>
                              </m:r>
                            </m:e>
                            <m:sub>
                              <m:r>
                                <a:rPr lang="en-US" b="0" i="1" smtClean="0">
                                  <a:latin typeface="Cambria Math" panose="02040503050406030204" pitchFamily="18" charset="0"/>
                                </a:rPr>
                                <m:t>𝑛</m:t>
                              </m:r>
                            </m:sub>
                          </m:sSub>
                          <m:r>
                            <a:rPr lang="en-US" b="0" i="1" smtClean="0">
                              <a:latin typeface="Cambria Math" panose="02040503050406030204" pitchFamily="18" charset="0"/>
                            </a:rPr>
                            <m:t>+</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𝑛</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𝑘</m:t>
                              </m:r>
                              <m:r>
                                <a:rPr lang="en-US" b="0" i="1" smtClean="0">
                                  <a:latin typeface="Cambria Math" panose="02040503050406030204" pitchFamily="18" charset="0"/>
                                </a:rPr>
                                <m:t>!</m:t>
                              </m:r>
                            </m:num>
                            <m:den>
                              <m:r>
                                <a:rPr lang="en-US" b="0" i="1" smtClean="0">
                                  <a:latin typeface="Cambria Math" panose="02040503050406030204" pitchFamily="18" charset="0"/>
                                </a:rPr>
                                <m:t>𝑛</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𝑛</m:t>
                                  </m:r>
                                </m:e>
                              </m:d>
                              <m:r>
                                <a:rPr lang="en-US" b="0" i="1" smtClean="0">
                                  <a:latin typeface="Cambria Math" panose="02040503050406030204" pitchFamily="18" charset="0"/>
                                </a:rPr>
                                <m:t>!</m:t>
                              </m:r>
                            </m:den>
                          </m:f>
                        </m:e>
                      </m:nary>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𝑟𝑒𝑓</m:t>
                                      </m:r>
                                    </m:sub>
                                  </m:sSub>
                                </m:den>
                              </m:f>
                            </m:e>
                          </m:d>
                        </m:e>
                        <m:sup>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𝑛</m:t>
                          </m:r>
                        </m:sup>
                      </m:sSup>
                    </m:oMath>
                  </m:oMathPara>
                </a14:m>
                <a:endParaRPr lang="en-US" dirty="0"/>
              </a:p>
            </p:txBody>
          </p:sp>
        </mc:Choice>
        <mc:Fallback xmlns="">
          <p:sp>
            <p:nvSpPr>
              <p:cNvPr id="21" name="TextBox 20">
                <a:extLst>
                  <a:ext uri="{FF2B5EF4-FFF2-40B4-BE49-F238E27FC236}">
                    <a16:creationId xmlns:a16="http://schemas.microsoft.com/office/drawing/2014/main" id="{A8511B18-B9DC-43D9-AD23-2D20318F67DE}"/>
                  </a:ext>
                </a:extLst>
              </p:cNvPr>
              <p:cNvSpPr txBox="1">
                <a:spLocks noRot="1" noChangeAspect="1" noMove="1" noResize="1" noEditPoints="1" noAdjustHandles="1" noChangeArrowheads="1" noChangeShapeType="1" noTextEdit="1"/>
              </p:cNvSpPr>
              <p:nvPr/>
            </p:nvSpPr>
            <p:spPr>
              <a:xfrm>
                <a:off x="5058959" y="1074146"/>
                <a:ext cx="5269584" cy="755271"/>
              </a:xfrm>
              <a:prstGeom prst="rect">
                <a:avLst/>
              </a:prstGeom>
              <a:blipFill>
                <a:blip r:embed="rId3"/>
                <a:stretch>
                  <a:fillRect/>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EA01D38-EB0D-47F9-84F2-11EBCF038125}"/>
              </a:ext>
            </a:extLst>
          </p:cNvPr>
          <p:cNvSpPr txBox="1"/>
          <p:nvPr/>
        </p:nvSpPr>
        <p:spPr>
          <a:xfrm>
            <a:off x="3734719" y="180992"/>
            <a:ext cx="5269584" cy="646331"/>
          </a:xfrm>
          <a:prstGeom prst="rect">
            <a:avLst/>
          </a:prstGeom>
          <a:noFill/>
        </p:spPr>
        <p:txBody>
          <a:bodyPr wrap="square" rtlCol="0">
            <a:spAutoFit/>
          </a:bodyPr>
          <a:lstStyle/>
          <a:p>
            <a:r>
              <a:rPr lang="en-US" dirty="0"/>
              <a:t>“Feed-down” harmonics from measurement frame translation offset wrt magnet frame</a:t>
            </a:r>
          </a:p>
        </p:txBody>
      </p:sp>
      <p:sp>
        <p:nvSpPr>
          <p:cNvPr id="23" name="TextBox 22">
            <a:extLst>
              <a:ext uri="{FF2B5EF4-FFF2-40B4-BE49-F238E27FC236}">
                <a16:creationId xmlns:a16="http://schemas.microsoft.com/office/drawing/2014/main" id="{8DD6B013-6118-44A3-978B-351D5453D7C2}"/>
              </a:ext>
            </a:extLst>
          </p:cNvPr>
          <p:cNvSpPr txBox="1"/>
          <p:nvPr/>
        </p:nvSpPr>
        <p:spPr>
          <a:xfrm>
            <a:off x="4585594" y="2430260"/>
            <a:ext cx="6202852" cy="646331"/>
          </a:xfrm>
          <a:prstGeom prst="rect">
            <a:avLst/>
          </a:prstGeom>
          <a:noFill/>
        </p:spPr>
        <p:txBody>
          <a:bodyPr wrap="none" rtlCol="0">
            <a:spAutoFit/>
          </a:bodyPr>
          <a:lstStyle/>
          <a:p>
            <a:r>
              <a:rPr lang="en-US" dirty="0"/>
              <a:t>For measured dipole (un-allowed harmonic) in quadrupole field,</a:t>
            </a:r>
          </a:p>
          <a:p>
            <a:r>
              <a:rPr lang="en-US" dirty="0"/>
              <a:t>To first order have: </a:t>
            </a:r>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1CDCC36-FBEA-4406-8F17-51242F2A06CF}"/>
                  </a:ext>
                </a:extLst>
              </p:cNvPr>
              <p:cNvSpPr txBox="1"/>
              <p:nvPr/>
            </p:nvSpPr>
            <p:spPr>
              <a:xfrm>
                <a:off x="4672199" y="3429000"/>
                <a:ext cx="4404411" cy="5984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𝐵</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r>
                        <a:rPr lang="en-US" b="0" i="1" smtClean="0">
                          <a:latin typeface="Cambria Math" panose="02040503050406030204" pitchFamily="18" charset="0"/>
                        </a:rPr>
                        <m:t>𝑖</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𝐴</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𝐵</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1</m:t>
                          </m:r>
                        </m:sub>
                      </m:sSub>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𝑟𝑒𝑓</m:t>
                              </m:r>
                            </m:sub>
                          </m:sSub>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𝐵</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24" name="TextBox 23">
                <a:extLst>
                  <a:ext uri="{FF2B5EF4-FFF2-40B4-BE49-F238E27FC236}">
                    <a16:creationId xmlns:a16="http://schemas.microsoft.com/office/drawing/2014/main" id="{41CDCC36-FBEA-4406-8F17-51242F2A06CF}"/>
                  </a:ext>
                </a:extLst>
              </p:cNvPr>
              <p:cNvSpPr txBox="1">
                <a:spLocks noRot="1" noChangeAspect="1" noMove="1" noResize="1" noEditPoints="1" noAdjustHandles="1" noChangeArrowheads="1" noChangeShapeType="1" noTextEdit="1"/>
              </p:cNvSpPr>
              <p:nvPr/>
            </p:nvSpPr>
            <p:spPr>
              <a:xfrm>
                <a:off x="4672199" y="3429000"/>
                <a:ext cx="4404411" cy="598497"/>
              </a:xfrm>
              <a:prstGeom prst="rect">
                <a:avLst/>
              </a:prstGeom>
              <a:blipFill>
                <a:blip r:embed="rId5"/>
                <a:stretch>
                  <a:fillRect/>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18A144DF-4FF9-4D3C-895D-B7853B9B063D}"/>
              </a:ext>
            </a:extLst>
          </p:cNvPr>
          <p:cNvSpPr txBox="1"/>
          <p:nvPr/>
        </p:nvSpPr>
        <p:spPr>
          <a:xfrm>
            <a:off x="619125" y="4679528"/>
            <a:ext cx="237566" cy="369332"/>
          </a:xfrm>
          <a:prstGeom prst="rect">
            <a:avLst/>
          </a:prstGeom>
          <a:noFill/>
        </p:spPr>
        <p:txBody>
          <a:bodyPr wrap="none" rtlCol="0">
            <a:spAutoFit/>
          </a:bodyPr>
          <a:lstStyle/>
          <a:p>
            <a:r>
              <a:rPr lang="en-US" dirty="0"/>
              <a:t> </a:t>
            </a:r>
          </a:p>
        </p:txBody>
      </p:sp>
      <mc:AlternateContent xmlns:mc="http://schemas.openxmlformats.org/markup-compatibility/2006">
        <mc:Choice xmlns:a14="http://schemas.microsoft.com/office/drawing/2010/main" Requires="a14">
          <p:sp>
            <p:nvSpPr>
              <p:cNvPr id="26" name="Rectangle 25">
                <a:extLst>
                  <a:ext uri="{FF2B5EF4-FFF2-40B4-BE49-F238E27FC236}">
                    <a16:creationId xmlns:a16="http://schemas.microsoft.com/office/drawing/2014/main" id="{37C2DFB3-AC01-49D5-9FA5-A8DDD7EF202F}"/>
                  </a:ext>
                </a:extLst>
              </p:cNvPr>
              <p:cNvSpPr/>
              <p:nvPr/>
            </p:nvSpPr>
            <p:spPr>
              <a:xfrm>
                <a:off x="2120598" y="4696831"/>
                <a:ext cx="2328714" cy="369332"/>
              </a:xfrm>
              <a:prstGeom prst="rect">
                <a:avLst/>
              </a:prstGeom>
            </p:spPr>
            <p:txBody>
              <a:bodyPr wrap="none">
                <a:spAutoFit/>
              </a:bodyPr>
              <a:lstStyle/>
              <a:p>
                <a:r>
                  <a:rPr lang="en-US" dirty="0"/>
                  <a:t>Since  </a:t>
                </a:r>
                <a14:m>
                  <m:oMath xmlns:m="http://schemas.openxmlformats.org/officeDocument/2006/math">
                    <m:r>
                      <a:rPr lang="en-US" b="0" i="0" smtClean="0">
                        <a:latin typeface="Cambria Math" panose="02040503050406030204" pitchFamily="18" charset="0"/>
                      </a:rPr>
                      <m:t> </m:t>
                    </m:r>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𝐵</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r>
                      <a:rPr lang="en-US" b="0" i="1" smtClean="0">
                        <a:latin typeface="Cambria Math" panose="02040503050406030204" pitchFamily="18" charset="0"/>
                      </a:rPr>
                      <m:t>𝑖</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𝐴</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m:t>
                    </m:r>
                  </m:oMath>
                </a14:m>
                <a:r>
                  <a:rPr lang="en-US" dirty="0"/>
                  <a:t>,  </a:t>
                </a:r>
              </a:p>
            </p:txBody>
          </p:sp>
        </mc:Choice>
        <mc:Fallback>
          <p:sp>
            <p:nvSpPr>
              <p:cNvPr id="26" name="Rectangle 25">
                <a:extLst>
                  <a:ext uri="{FF2B5EF4-FFF2-40B4-BE49-F238E27FC236}">
                    <a16:creationId xmlns:a16="http://schemas.microsoft.com/office/drawing/2014/main" id="{37C2DFB3-AC01-49D5-9FA5-A8DDD7EF202F}"/>
                  </a:ext>
                </a:extLst>
              </p:cNvPr>
              <p:cNvSpPr>
                <a:spLocks noRot="1" noChangeAspect="1" noMove="1" noResize="1" noEditPoints="1" noAdjustHandles="1" noChangeArrowheads="1" noChangeShapeType="1" noTextEdit="1"/>
              </p:cNvSpPr>
              <p:nvPr/>
            </p:nvSpPr>
            <p:spPr>
              <a:xfrm>
                <a:off x="2120598" y="4696831"/>
                <a:ext cx="2328714" cy="369332"/>
              </a:xfrm>
              <a:prstGeom prst="rect">
                <a:avLst/>
              </a:prstGeom>
              <a:blipFill>
                <a:blip r:embed="rId6"/>
                <a:stretch>
                  <a:fillRect l="-2356" t="-8197" r="-1047" b="-2459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7A1F19C4-A0F2-4BE6-BE80-87FA8DCA79C7}"/>
                  </a:ext>
                </a:extLst>
              </p:cNvPr>
              <p:cNvSpPr txBox="1"/>
              <p:nvPr/>
            </p:nvSpPr>
            <p:spPr>
              <a:xfrm>
                <a:off x="4585594" y="4691074"/>
                <a:ext cx="2454757" cy="565732"/>
              </a:xfrm>
              <a:prstGeom prst="rect">
                <a:avLst/>
              </a:prstGeom>
              <a:noFill/>
              <a:ln w="38100">
                <a:solidFill>
                  <a:srgbClr val="FF0000"/>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𝑧</m:t>
                      </m:r>
                      <m:r>
                        <a:rPr lang="en-US" b="0" i="1" smtClean="0">
                          <a:latin typeface="Cambria Math" panose="02040503050406030204" pitchFamily="18" charset="0"/>
                          <a:ea typeface="Cambria Math" panose="02040503050406030204" pitchFamily="18" charset="0"/>
                        </a:rPr>
                        <m:t>=−1∗ </m:t>
                      </m:r>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den>
                      </m:f>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𝑅</m:t>
                          </m:r>
                        </m:e>
                        <m:sub>
                          <m:r>
                            <a:rPr lang="en-US" b="0" i="1" smtClean="0">
                              <a:latin typeface="Cambria Math" panose="02040503050406030204" pitchFamily="18" charset="0"/>
                              <a:ea typeface="Cambria Math" panose="02040503050406030204" pitchFamily="18" charset="0"/>
                            </a:rPr>
                            <m:t>𝑟𝑒𝑓</m:t>
                          </m:r>
                        </m:sub>
                      </m:sSub>
                    </m:oMath>
                  </m:oMathPara>
                </a14:m>
                <a:endParaRPr lang="en-US" dirty="0"/>
              </a:p>
            </p:txBody>
          </p:sp>
        </mc:Choice>
        <mc:Fallback>
          <p:sp>
            <p:nvSpPr>
              <p:cNvPr id="29" name="TextBox 28">
                <a:extLst>
                  <a:ext uri="{FF2B5EF4-FFF2-40B4-BE49-F238E27FC236}">
                    <a16:creationId xmlns:a16="http://schemas.microsoft.com/office/drawing/2014/main" id="{7A1F19C4-A0F2-4BE6-BE80-87FA8DCA79C7}"/>
                  </a:ext>
                </a:extLst>
              </p:cNvPr>
              <p:cNvSpPr txBox="1">
                <a:spLocks noRot="1" noChangeAspect="1" noMove="1" noResize="1" noEditPoints="1" noAdjustHandles="1" noChangeArrowheads="1" noChangeShapeType="1" noTextEdit="1"/>
              </p:cNvSpPr>
              <p:nvPr/>
            </p:nvSpPr>
            <p:spPr>
              <a:xfrm>
                <a:off x="4585594" y="4691074"/>
                <a:ext cx="2454757" cy="565732"/>
              </a:xfrm>
              <a:prstGeom prst="rect">
                <a:avLst/>
              </a:prstGeom>
              <a:blipFill>
                <a:blip r:embed="rId7"/>
                <a:stretch>
                  <a:fillRect/>
                </a:stretch>
              </a:blipFill>
              <a:ln w="38100">
                <a:solidFill>
                  <a:srgbClr val="FF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209227D1-3A62-464B-A7D8-60CC88C1A322}"/>
                  </a:ext>
                </a:extLst>
              </p:cNvPr>
              <p:cNvSpPr txBox="1"/>
              <p:nvPr/>
            </p:nvSpPr>
            <p:spPr>
              <a:xfrm>
                <a:off x="240342" y="3239714"/>
                <a:ext cx="4033483" cy="1200329"/>
              </a:xfrm>
              <a:prstGeom prst="rect">
                <a:avLst/>
              </a:prstGeom>
              <a:noFill/>
              <a:ln>
                <a:solidFill>
                  <a:schemeClr val="tx1"/>
                </a:solidFill>
              </a:ln>
            </p:spPr>
            <p:txBody>
              <a:bodyPr wrap="square" rtlCol="0">
                <a:spAutoFit/>
              </a:bodyPr>
              <a:lstStyle/>
              <a:p>
                <a14:m>
                  <m:oMath xmlns:m="http://schemas.openxmlformats.org/officeDocument/2006/math">
                    <m:r>
                      <a:rPr lang="en-US" i="1" smtClean="0">
                        <a:solidFill>
                          <a:srgbClr val="0000FF"/>
                        </a:solidFill>
                        <a:latin typeface="Cambria Math" panose="02040503050406030204" pitchFamily="18" charset="0"/>
                        <a:ea typeface="Cambria Math" panose="02040503050406030204" pitchFamily="18" charset="0"/>
                      </a:rPr>
                      <m:t>∆</m:t>
                    </m:r>
                    <m:r>
                      <a:rPr lang="en-US" b="0" i="1" smtClean="0">
                        <a:solidFill>
                          <a:srgbClr val="0000FF"/>
                        </a:solidFill>
                        <a:latin typeface="Cambria Math" panose="02040503050406030204" pitchFamily="18" charset="0"/>
                        <a:ea typeface="Cambria Math" panose="02040503050406030204" pitchFamily="18" charset="0"/>
                      </a:rPr>
                      <m:t>𝑧</m:t>
                    </m:r>
                  </m:oMath>
                </a14:m>
                <a:r>
                  <a:rPr lang="en-US" dirty="0">
                    <a:solidFill>
                      <a:srgbClr val="0000FF"/>
                    </a:solidFill>
                  </a:rPr>
                  <a:t> is the offset that the measurement system must move to be in the magnet frame, or equivalently, </a:t>
                </a:r>
                <a:r>
                  <a:rPr lang="en-US" u="sng" dirty="0">
                    <a:solidFill>
                      <a:srgbClr val="0000FF"/>
                    </a:solidFill>
                  </a:rPr>
                  <a:t>the magnet position wrt the probe</a:t>
                </a:r>
              </a:p>
            </p:txBody>
          </p:sp>
        </mc:Choice>
        <mc:Fallback>
          <p:sp>
            <p:nvSpPr>
              <p:cNvPr id="3" name="TextBox 2">
                <a:extLst>
                  <a:ext uri="{FF2B5EF4-FFF2-40B4-BE49-F238E27FC236}">
                    <a16:creationId xmlns:a16="http://schemas.microsoft.com/office/drawing/2014/main" id="{209227D1-3A62-464B-A7D8-60CC88C1A322}"/>
                  </a:ext>
                </a:extLst>
              </p:cNvPr>
              <p:cNvSpPr txBox="1">
                <a:spLocks noRot="1" noChangeAspect="1" noMove="1" noResize="1" noEditPoints="1" noAdjustHandles="1" noChangeArrowheads="1" noChangeShapeType="1" noTextEdit="1"/>
              </p:cNvSpPr>
              <p:nvPr/>
            </p:nvSpPr>
            <p:spPr>
              <a:xfrm>
                <a:off x="240342" y="3239714"/>
                <a:ext cx="4033483" cy="1200329"/>
              </a:xfrm>
              <a:prstGeom prst="rect">
                <a:avLst/>
              </a:prstGeom>
              <a:blipFill>
                <a:blip r:embed="rId8"/>
                <a:stretch>
                  <a:fillRect l="-1054" t="-2010" b="-6533"/>
                </a:stretch>
              </a:blipFill>
              <a:ln>
                <a:solidFill>
                  <a:schemeClr val="tx1"/>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FE0CA7CD-9520-4B66-B1B5-4E803316151B}"/>
                  </a:ext>
                </a:extLst>
              </p:cNvPr>
              <p:cNvSpPr txBox="1"/>
              <p:nvPr/>
            </p:nvSpPr>
            <p:spPr>
              <a:xfrm>
                <a:off x="993322" y="5969283"/>
                <a:ext cx="10068929" cy="646331"/>
              </a:xfrm>
              <a:prstGeom prst="rect">
                <a:avLst/>
              </a:prstGeom>
              <a:noFill/>
            </p:spPr>
            <p:txBody>
              <a:bodyPr wrap="square" rtlCol="0">
                <a:spAutoFit/>
              </a:bodyPr>
              <a:lstStyle/>
              <a:p>
                <a:r>
                  <a:rPr lang="en-US" dirty="0">
                    <a:solidFill>
                      <a:srgbClr val="0000FF"/>
                    </a:solidFill>
                  </a:rPr>
                  <a:t>Note that “</a:t>
                </a:r>
                <a:r>
                  <a:rPr lang="en-US" dirty="0" err="1">
                    <a:solidFill>
                      <a:srgbClr val="0000FF"/>
                    </a:solidFill>
                  </a:rPr>
                  <a:t>dz</a:t>
                </a:r>
                <a:r>
                  <a:rPr lang="en-US" dirty="0">
                    <a:solidFill>
                      <a:srgbClr val="0000FF"/>
                    </a:solidFill>
                  </a:rPr>
                  <a:t>” is used throughout to represent the complex x, y, transverse offset  (i.e. </a:t>
                </a:r>
                <a14:m>
                  <m:oMath xmlns:m="http://schemas.openxmlformats.org/officeDocument/2006/math">
                    <m:r>
                      <a:rPr lang="en-US" i="1" dirty="0">
                        <a:solidFill>
                          <a:srgbClr val="0000FF"/>
                        </a:solidFill>
                        <a:latin typeface="Cambria Math" panose="02040503050406030204" pitchFamily="18" charset="0"/>
                        <a:ea typeface="Cambria Math" panose="02040503050406030204" pitchFamily="18" charset="0"/>
                      </a:rPr>
                      <m:t>∆</m:t>
                    </m:r>
                    <m:r>
                      <a:rPr lang="en-US" i="1" dirty="0">
                        <a:solidFill>
                          <a:srgbClr val="0000FF"/>
                        </a:solidFill>
                        <a:latin typeface="Cambria Math" panose="02040503050406030204" pitchFamily="18" charset="0"/>
                        <a:ea typeface="Cambria Math" panose="02040503050406030204" pitchFamily="18" charset="0"/>
                      </a:rPr>
                      <m:t>𝑧</m:t>
                    </m:r>
                    <m:r>
                      <a:rPr lang="en-US" i="1" dirty="0">
                        <a:solidFill>
                          <a:srgbClr val="0000FF"/>
                        </a:solidFill>
                        <a:latin typeface="Cambria Math" panose="02040503050406030204" pitchFamily="18" charset="0"/>
                        <a:ea typeface="Cambria Math" panose="02040503050406030204" pitchFamily="18" charset="0"/>
                      </a:rPr>
                      <m:t>= ∆</m:t>
                    </m:r>
                    <m:r>
                      <a:rPr lang="en-US" i="1" dirty="0">
                        <a:solidFill>
                          <a:srgbClr val="0000FF"/>
                        </a:solidFill>
                        <a:latin typeface="Cambria Math" panose="02040503050406030204" pitchFamily="18" charset="0"/>
                        <a:ea typeface="Cambria Math" panose="02040503050406030204" pitchFamily="18" charset="0"/>
                      </a:rPr>
                      <m:t>𝑥</m:t>
                    </m:r>
                    <m:r>
                      <a:rPr lang="en-US" i="1" dirty="0">
                        <a:solidFill>
                          <a:srgbClr val="0000FF"/>
                        </a:solidFill>
                        <a:latin typeface="Cambria Math" panose="02040503050406030204" pitchFamily="18" charset="0"/>
                        <a:ea typeface="Cambria Math" panose="02040503050406030204" pitchFamily="18" charset="0"/>
                      </a:rPr>
                      <m:t>+</m:t>
                    </m:r>
                    <m:r>
                      <a:rPr lang="en-US" i="1" dirty="0">
                        <a:solidFill>
                          <a:srgbClr val="0000FF"/>
                        </a:solidFill>
                        <a:latin typeface="Cambria Math" panose="02040503050406030204" pitchFamily="18" charset="0"/>
                        <a:ea typeface="Cambria Math" panose="02040503050406030204" pitchFamily="18" charset="0"/>
                      </a:rPr>
                      <m:t>𝑖</m:t>
                    </m:r>
                    <m:r>
                      <a:rPr lang="en-US" i="1" dirty="0">
                        <a:solidFill>
                          <a:srgbClr val="0000FF"/>
                        </a:solidFill>
                        <a:latin typeface="Cambria Math" panose="02040503050406030204" pitchFamily="18" charset="0"/>
                        <a:ea typeface="Cambria Math" panose="02040503050406030204" pitchFamily="18" charset="0"/>
                      </a:rPr>
                      <m:t>∆</m:t>
                    </m:r>
                    <m:r>
                      <a:rPr lang="en-US" i="1" dirty="0">
                        <a:solidFill>
                          <a:srgbClr val="0000FF"/>
                        </a:solidFill>
                        <a:latin typeface="Cambria Math" panose="02040503050406030204" pitchFamily="18" charset="0"/>
                        <a:ea typeface="Cambria Math" panose="02040503050406030204" pitchFamily="18" charset="0"/>
                      </a:rPr>
                      <m:t>𝑦</m:t>
                    </m:r>
                  </m:oMath>
                </a14:m>
                <a:r>
                  <a:rPr lang="en-US" dirty="0">
                    <a:solidFill>
                      <a:srgbClr val="0000FF"/>
                    </a:solidFill>
                  </a:rPr>
                  <a:t>), while “Z-position” represents the axial location </a:t>
                </a:r>
              </a:p>
            </p:txBody>
          </p:sp>
        </mc:Choice>
        <mc:Fallback>
          <p:sp>
            <p:nvSpPr>
              <p:cNvPr id="28" name="TextBox 27">
                <a:extLst>
                  <a:ext uri="{FF2B5EF4-FFF2-40B4-BE49-F238E27FC236}">
                    <a16:creationId xmlns:a16="http://schemas.microsoft.com/office/drawing/2014/main" id="{FE0CA7CD-9520-4B66-B1B5-4E803316151B}"/>
                  </a:ext>
                </a:extLst>
              </p:cNvPr>
              <p:cNvSpPr txBox="1">
                <a:spLocks noRot="1" noChangeAspect="1" noMove="1" noResize="1" noEditPoints="1" noAdjustHandles="1" noChangeArrowheads="1" noChangeShapeType="1" noTextEdit="1"/>
              </p:cNvSpPr>
              <p:nvPr/>
            </p:nvSpPr>
            <p:spPr>
              <a:xfrm>
                <a:off x="993322" y="5969283"/>
                <a:ext cx="10068929" cy="646331"/>
              </a:xfrm>
              <a:prstGeom prst="rect">
                <a:avLst/>
              </a:prstGeom>
              <a:blipFill>
                <a:blip r:embed="rId9"/>
                <a:stretch>
                  <a:fillRect l="-545" t="-4717" b="-14151"/>
                </a:stretch>
              </a:blipFill>
            </p:spPr>
            <p:txBody>
              <a:bodyPr/>
              <a:lstStyle/>
              <a:p>
                <a:r>
                  <a:rPr lang="en-US">
                    <a:noFill/>
                  </a:rPr>
                  <a:t> </a:t>
                </a:r>
              </a:p>
            </p:txBody>
          </p:sp>
        </mc:Fallback>
      </mc:AlternateContent>
    </p:spTree>
    <p:extLst>
      <p:ext uri="{BB962C8B-B14F-4D97-AF65-F5344CB8AC3E}">
        <p14:creationId xmlns:p14="http://schemas.microsoft.com/office/powerpoint/2010/main" val="3655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0000000-0008-0000-0000-000006000000}"/>
              </a:ext>
            </a:extLst>
          </p:cNvPr>
          <p:cNvPicPr>
            <a:picLocks noChangeAspect="1"/>
          </p:cNvPicPr>
          <p:nvPr/>
        </p:nvPicPr>
        <p:blipFill>
          <a:blip r:embed="rId2"/>
          <a:stretch>
            <a:fillRect/>
          </a:stretch>
        </p:blipFill>
        <p:spPr>
          <a:xfrm>
            <a:off x="3020056" y="448036"/>
            <a:ext cx="8153333" cy="6246666"/>
          </a:xfrm>
          <a:prstGeom prst="rect">
            <a:avLst/>
          </a:prstGeom>
        </p:spPr>
      </p:pic>
      <p:sp>
        <p:nvSpPr>
          <p:cNvPr id="3" name="TextBox 2">
            <a:extLst>
              <a:ext uri="{FF2B5EF4-FFF2-40B4-BE49-F238E27FC236}">
                <a16:creationId xmlns:a16="http://schemas.microsoft.com/office/drawing/2014/main" id="{30A36302-78F5-4C38-958C-4493DB317337}"/>
              </a:ext>
            </a:extLst>
          </p:cNvPr>
          <p:cNvSpPr txBox="1"/>
          <p:nvPr/>
        </p:nvSpPr>
        <p:spPr>
          <a:xfrm>
            <a:off x="320453" y="308920"/>
            <a:ext cx="2434281" cy="3416320"/>
          </a:xfrm>
          <a:prstGeom prst="rect">
            <a:avLst/>
          </a:prstGeom>
          <a:noFill/>
        </p:spPr>
        <p:txBody>
          <a:bodyPr wrap="square" rtlCol="0">
            <a:spAutoFit/>
          </a:bodyPr>
          <a:lstStyle/>
          <a:p>
            <a:r>
              <a:rPr lang="en-US" dirty="0"/>
              <a:t>The survey data taken at LBL after magnet assembly is used to determine bow.</a:t>
            </a:r>
          </a:p>
          <a:p>
            <a:endParaRPr lang="en-US" dirty="0"/>
          </a:p>
          <a:p>
            <a:r>
              <a:rPr lang="en-US" dirty="0"/>
              <a:t>The L (left) and R (right) fiducials of the magnet keyway are averaged to determine </a:t>
            </a:r>
            <a:r>
              <a:rPr lang="en-US" dirty="0" err="1"/>
              <a:t>xoffset</a:t>
            </a:r>
            <a:r>
              <a:rPr lang="en-US" dirty="0"/>
              <a:t>. </a:t>
            </a:r>
          </a:p>
          <a:p>
            <a:endParaRPr lang="en-US" dirty="0"/>
          </a:p>
          <a:p>
            <a:r>
              <a:rPr lang="en-US" dirty="0"/>
              <a:t>The T (top) fiducials are used for the </a:t>
            </a:r>
            <a:r>
              <a:rPr lang="en-US" dirty="0" err="1"/>
              <a:t>yoffset</a:t>
            </a:r>
            <a:endParaRPr lang="en-US" dirty="0"/>
          </a:p>
        </p:txBody>
      </p:sp>
    </p:spTree>
    <p:extLst>
      <p:ext uri="{BB962C8B-B14F-4D97-AF65-F5344CB8AC3E}">
        <p14:creationId xmlns:p14="http://schemas.microsoft.com/office/powerpoint/2010/main" val="231674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7DC48A-90CD-4F8F-B787-B11836E7F04D}"/>
              </a:ext>
            </a:extLst>
          </p:cNvPr>
          <p:cNvSpPr txBox="1"/>
          <p:nvPr/>
        </p:nvSpPr>
        <p:spPr>
          <a:xfrm>
            <a:off x="232011" y="232011"/>
            <a:ext cx="1242263" cy="369332"/>
          </a:xfrm>
          <a:prstGeom prst="rect">
            <a:avLst/>
          </a:prstGeom>
          <a:noFill/>
        </p:spPr>
        <p:txBody>
          <a:bodyPr wrap="none" rtlCol="0">
            <a:spAutoFit/>
          </a:bodyPr>
          <a:lstStyle/>
          <a:p>
            <a:r>
              <a:rPr lang="en-US" dirty="0">
                <a:solidFill>
                  <a:srgbClr val="0000FF"/>
                </a:solidFill>
              </a:rPr>
              <a:t>MQXFAP1b</a:t>
            </a:r>
          </a:p>
        </p:txBody>
      </p:sp>
      <p:pic>
        <p:nvPicPr>
          <p:cNvPr id="3" name="Picture 2">
            <a:extLst>
              <a:ext uri="{FF2B5EF4-FFF2-40B4-BE49-F238E27FC236}">
                <a16:creationId xmlns:a16="http://schemas.microsoft.com/office/drawing/2014/main" id="{D3E2A99E-0713-4D27-9A61-127266F61095}"/>
              </a:ext>
            </a:extLst>
          </p:cNvPr>
          <p:cNvPicPr>
            <a:picLocks noChangeAspect="1"/>
          </p:cNvPicPr>
          <p:nvPr/>
        </p:nvPicPr>
        <p:blipFill>
          <a:blip r:embed="rId2"/>
          <a:stretch>
            <a:fillRect/>
          </a:stretch>
        </p:blipFill>
        <p:spPr>
          <a:xfrm>
            <a:off x="6096000" y="1112151"/>
            <a:ext cx="4377690" cy="3726180"/>
          </a:xfrm>
          <a:prstGeom prst="rect">
            <a:avLst/>
          </a:prstGeom>
        </p:spPr>
      </p:pic>
      <p:pic>
        <p:nvPicPr>
          <p:cNvPr id="1026" name="Picture 2" descr="image006">
            <a:extLst>
              <a:ext uri="{FF2B5EF4-FFF2-40B4-BE49-F238E27FC236}">
                <a16:creationId xmlns:a16="http://schemas.microsoft.com/office/drawing/2014/main" id="{8148EE86-D451-40B5-93FA-A41611EAD6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142" y="1262276"/>
            <a:ext cx="4640239" cy="3855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BC443873-8BAB-4BF0-958D-0DD2F8CF7B13}"/>
              </a:ext>
            </a:extLst>
          </p:cNvPr>
          <p:cNvSpPr txBox="1"/>
          <p:nvPr/>
        </p:nvSpPr>
        <p:spPr>
          <a:xfrm>
            <a:off x="1773888" y="5297008"/>
            <a:ext cx="2863780" cy="1200329"/>
          </a:xfrm>
          <a:prstGeom prst="rect">
            <a:avLst/>
          </a:prstGeom>
          <a:noFill/>
        </p:spPr>
        <p:txBody>
          <a:bodyPr wrap="square" rtlCol="0">
            <a:spAutoFit/>
          </a:bodyPr>
          <a:lstStyle/>
          <a:p>
            <a:r>
              <a:rPr lang="en-US" dirty="0"/>
              <a:t>Current increasing to 16.5kA</a:t>
            </a:r>
          </a:p>
          <a:p>
            <a:r>
              <a:rPr lang="en-US" dirty="0"/>
              <a:t>(after quench training)</a:t>
            </a:r>
          </a:p>
          <a:p>
            <a:endParaRPr lang="en-US" dirty="0"/>
          </a:p>
          <a:p>
            <a:r>
              <a:rPr lang="en-US" dirty="0"/>
              <a:t>Change of ~ 7mm</a:t>
            </a:r>
          </a:p>
        </p:txBody>
      </p:sp>
      <p:sp>
        <p:nvSpPr>
          <p:cNvPr id="7" name="TextBox 6">
            <a:extLst>
              <a:ext uri="{FF2B5EF4-FFF2-40B4-BE49-F238E27FC236}">
                <a16:creationId xmlns:a16="http://schemas.microsoft.com/office/drawing/2014/main" id="{482A6735-2A95-4949-A996-48B215C56A9A}"/>
              </a:ext>
            </a:extLst>
          </p:cNvPr>
          <p:cNvSpPr txBox="1"/>
          <p:nvPr/>
        </p:nvSpPr>
        <p:spPr>
          <a:xfrm>
            <a:off x="9685681" y="2574299"/>
            <a:ext cx="1833030" cy="1231588"/>
          </a:xfrm>
          <a:prstGeom prst="rect">
            <a:avLst/>
          </a:prstGeom>
          <a:noFill/>
        </p:spPr>
        <p:txBody>
          <a:bodyPr wrap="square" rtlCol="0">
            <a:spAutoFit/>
          </a:bodyPr>
          <a:lstStyle/>
          <a:p>
            <a:r>
              <a:rPr lang="en-US" dirty="0"/>
              <a:t>Survey after assembly with amplitude max at magnet center</a:t>
            </a:r>
          </a:p>
        </p:txBody>
      </p:sp>
      <p:sp>
        <p:nvSpPr>
          <p:cNvPr id="8" name="Oval 7">
            <a:extLst>
              <a:ext uri="{FF2B5EF4-FFF2-40B4-BE49-F238E27FC236}">
                <a16:creationId xmlns:a16="http://schemas.microsoft.com/office/drawing/2014/main" id="{EBA581D7-17D3-4515-9A39-1BFE8C06561E}"/>
              </a:ext>
            </a:extLst>
          </p:cNvPr>
          <p:cNvSpPr/>
          <p:nvPr/>
        </p:nvSpPr>
        <p:spPr>
          <a:xfrm>
            <a:off x="9185403" y="4117336"/>
            <a:ext cx="291402" cy="4722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D353FA44-DF72-46FB-96CB-938833512084}"/>
              </a:ext>
            </a:extLst>
          </p:cNvPr>
          <p:cNvCxnSpPr>
            <a:cxnSpLocks/>
            <a:stCxn id="7" idx="2"/>
          </p:cNvCxnSpPr>
          <p:nvPr/>
        </p:nvCxnSpPr>
        <p:spPr>
          <a:xfrm flipH="1">
            <a:off x="9476805" y="3805887"/>
            <a:ext cx="1125391" cy="5475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B4870F5-4A3D-4687-AE3A-59D0EBBD74E2}"/>
              </a:ext>
            </a:extLst>
          </p:cNvPr>
          <p:cNvSpPr txBox="1"/>
          <p:nvPr/>
        </p:nvSpPr>
        <p:spPr>
          <a:xfrm>
            <a:off x="2042598" y="747144"/>
            <a:ext cx="2261325" cy="369332"/>
          </a:xfrm>
          <a:prstGeom prst="rect">
            <a:avLst/>
          </a:prstGeom>
          <a:noFill/>
        </p:spPr>
        <p:txBody>
          <a:bodyPr wrap="none" rtlCol="0">
            <a:spAutoFit/>
          </a:bodyPr>
          <a:lstStyle/>
          <a:p>
            <a:r>
              <a:rPr lang="en-US" dirty="0">
                <a:solidFill>
                  <a:srgbClr val="0000FF"/>
                </a:solidFill>
              </a:rPr>
              <a:t>Measurements at BNL</a:t>
            </a:r>
          </a:p>
        </p:txBody>
      </p:sp>
      <p:sp>
        <p:nvSpPr>
          <p:cNvPr id="12" name="TextBox 11">
            <a:extLst>
              <a:ext uri="{FF2B5EF4-FFF2-40B4-BE49-F238E27FC236}">
                <a16:creationId xmlns:a16="http://schemas.microsoft.com/office/drawing/2014/main" id="{D3383A64-E23B-424E-8BE5-A8B6FDA05240}"/>
              </a:ext>
            </a:extLst>
          </p:cNvPr>
          <p:cNvSpPr txBox="1"/>
          <p:nvPr/>
        </p:nvSpPr>
        <p:spPr>
          <a:xfrm>
            <a:off x="7758922" y="678763"/>
            <a:ext cx="1426481" cy="369332"/>
          </a:xfrm>
          <a:prstGeom prst="rect">
            <a:avLst/>
          </a:prstGeom>
          <a:noFill/>
        </p:spPr>
        <p:txBody>
          <a:bodyPr wrap="none" rtlCol="0">
            <a:spAutoFit/>
          </a:bodyPr>
          <a:lstStyle/>
          <a:p>
            <a:r>
              <a:rPr lang="en-US" dirty="0">
                <a:solidFill>
                  <a:srgbClr val="0000FF"/>
                </a:solidFill>
              </a:rPr>
              <a:t>Survey at LBL</a:t>
            </a:r>
          </a:p>
        </p:txBody>
      </p:sp>
      <p:sp>
        <p:nvSpPr>
          <p:cNvPr id="11" name="TextBox 10">
            <a:extLst>
              <a:ext uri="{FF2B5EF4-FFF2-40B4-BE49-F238E27FC236}">
                <a16:creationId xmlns:a16="http://schemas.microsoft.com/office/drawing/2014/main" id="{1AD2CF21-B00A-4BD4-B57E-47B024BFF9A1}"/>
              </a:ext>
            </a:extLst>
          </p:cNvPr>
          <p:cNvSpPr txBox="1"/>
          <p:nvPr/>
        </p:nvSpPr>
        <p:spPr>
          <a:xfrm>
            <a:off x="3982489" y="2205896"/>
            <a:ext cx="1058367" cy="307777"/>
          </a:xfrm>
          <a:prstGeom prst="rect">
            <a:avLst/>
          </a:prstGeom>
          <a:noFill/>
        </p:spPr>
        <p:txBody>
          <a:bodyPr wrap="none" rtlCol="0">
            <a:spAutoFit/>
          </a:bodyPr>
          <a:lstStyle/>
          <a:p>
            <a:r>
              <a:rPr lang="en-US" sz="1400" dirty="0"/>
              <a:t>Low current</a:t>
            </a:r>
          </a:p>
        </p:txBody>
      </p:sp>
      <p:cxnSp>
        <p:nvCxnSpPr>
          <p:cNvPr id="14" name="Straight Arrow Connector 13">
            <a:extLst>
              <a:ext uri="{FF2B5EF4-FFF2-40B4-BE49-F238E27FC236}">
                <a16:creationId xmlns:a16="http://schemas.microsoft.com/office/drawing/2014/main" id="{FB4FCBFB-9235-4581-B561-30A499FA8CA5}"/>
              </a:ext>
            </a:extLst>
          </p:cNvPr>
          <p:cNvCxnSpPr/>
          <p:nvPr/>
        </p:nvCxnSpPr>
        <p:spPr>
          <a:xfrm flipH="1" flipV="1">
            <a:off x="3173260" y="1889090"/>
            <a:ext cx="775742" cy="502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D6C1936-57EB-4ED8-9CC2-305B1A5DE553}"/>
              </a:ext>
            </a:extLst>
          </p:cNvPr>
          <p:cNvSpPr txBox="1"/>
          <p:nvPr/>
        </p:nvSpPr>
        <p:spPr>
          <a:xfrm>
            <a:off x="3849628" y="3584394"/>
            <a:ext cx="1094339" cy="307777"/>
          </a:xfrm>
          <a:prstGeom prst="rect">
            <a:avLst/>
          </a:prstGeom>
          <a:noFill/>
        </p:spPr>
        <p:txBody>
          <a:bodyPr wrap="none" rtlCol="0">
            <a:spAutoFit/>
          </a:bodyPr>
          <a:lstStyle/>
          <a:p>
            <a:r>
              <a:rPr lang="en-US" sz="1400" dirty="0"/>
              <a:t>High current</a:t>
            </a:r>
          </a:p>
        </p:txBody>
      </p:sp>
      <p:cxnSp>
        <p:nvCxnSpPr>
          <p:cNvPr id="17" name="Straight Arrow Connector 16">
            <a:extLst>
              <a:ext uri="{FF2B5EF4-FFF2-40B4-BE49-F238E27FC236}">
                <a16:creationId xmlns:a16="http://schemas.microsoft.com/office/drawing/2014/main" id="{8EF70DBD-E9AC-40B7-9BCE-D37A585604A6}"/>
              </a:ext>
            </a:extLst>
          </p:cNvPr>
          <p:cNvCxnSpPr/>
          <p:nvPr/>
        </p:nvCxnSpPr>
        <p:spPr>
          <a:xfrm flipH="1">
            <a:off x="3044651" y="3805887"/>
            <a:ext cx="783771" cy="547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A07D338-1BCE-4CFD-8BD6-EC3AC889E55A}"/>
              </a:ext>
            </a:extLst>
          </p:cNvPr>
          <p:cNvSpPr txBox="1"/>
          <p:nvPr/>
        </p:nvSpPr>
        <p:spPr>
          <a:xfrm>
            <a:off x="7603512" y="5339022"/>
            <a:ext cx="2553007" cy="369332"/>
          </a:xfrm>
          <a:prstGeom prst="rect">
            <a:avLst/>
          </a:prstGeom>
          <a:noFill/>
        </p:spPr>
        <p:txBody>
          <a:bodyPr wrap="none" rtlCol="0">
            <a:spAutoFit/>
          </a:bodyPr>
          <a:lstStyle/>
          <a:p>
            <a:r>
              <a:rPr lang="en-US" dirty="0"/>
              <a:t>Bow amplitude ~0.46mm</a:t>
            </a:r>
          </a:p>
        </p:txBody>
      </p:sp>
    </p:spTree>
    <p:extLst>
      <p:ext uri="{BB962C8B-B14F-4D97-AF65-F5344CB8AC3E}">
        <p14:creationId xmlns:p14="http://schemas.microsoft.com/office/powerpoint/2010/main" val="12463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5B7DA3-9020-4930-AA6F-D2893BD843BA}"/>
              </a:ext>
            </a:extLst>
          </p:cNvPr>
          <p:cNvSpPr txBox="1"/>
          <p:nvPr/>
        </p:nvSpPr>
        <p:spPr>
          <a:xfrm>
            <a:off x="0" y="118012"/>
            <a:ext cx="1120435" cy="369332"/>
          </a:xfrm>
          <a:prstGeom prst="rect">
            <a:avLst/>
          </a:prstGeom>
          <a:noFill/>
        </p:spPr>
        <p:txBody>
          <a:bodyPr wrap="none" rtlCol="0">
            <a:spAutoFit/>
          </a:bodyPr>
          <a:lstStyle/>
          <a:p>
            <a:r>
              <a:rPr lang="en-US" dirty="0">
                <a:solidFill>
                  <a:srgbClr val="0000FF"/>
                </a:solidFill>
              </a:rPr>
              <a:t>MQXFAP2</a:t>
            </a:r>
          </a:p>
        </p:txBody>
      </p:sp>
      <p:pic>
        <p:nvPicPr>
          <p:cNvPr id="3" name="Picture 2">
            <a:extLst>
              <a:ext uri="{FF2B5EF4-FFF2-40B4-BE49-F238E27FC236}">
                <a16:creationId xmlns:a16="http://schemas.microsoft.com/office/drawing/2014/main" id="{313FF987-C10D-45DA-9FC2-83E4D13423E3}"/>
              </a:ext>
            </a:extLst>
          </p:cNvPr>
          <p:cNvPicPr>
            <a:picLocks noChangeAspect="1"/>
          </p:cNvPicPr>
          <p:nvPr/>
        </p:nvPicPr>
        <p:blipFill>
          <a:blip r:embed="rId2"/>
          <a:stretch>
            <a:fillRect/>
          </a:stretch>
        </p:blipFill>
        <p:spPr>
          <a:xfrm>
            <a:off x="1120434" y="1115141"/>
            <a:ext cx="4829989" cy="4329446"/>
          </a:xfrm>
          <a:prstGeom prst="rect">
            <a:avLst/>
          </a:prstGeom>
        </p:spPr>
      </p:pic>
      <p:pic>
        <p:nvPicPr>
          <p:cNvPr id="4" name="Picture 3">
            <a:extLst>
              <a:ext uri="{FF2B5EF4-FFF2-40B4-BE49-F238E27FC236}">
                <a16:creationId xmlns:a16="http://schemas.microsoft.com/office/drawing/2014/main" id="{69912CE3-6B31-4B13-BFF0-44F76A3DFEF5}"/>
              </a:ext>
            </a:extLst>
          </p:cNvPr>
          <p:cNvPicPr>
            <a:picLocks noChangeAspect="1"/>
          </p:cNvPicPr>
          <p:nvPr/>
        </p:nvPicPr>
        <p:blipFill>
          <a:blip r:embed="rId3"/>
          <a:stretch>
            <a:fillRect/>
          </a:stretch>
        </p:blipFill>
        <p:spPr>
          <a:xfrm>
            <a:off x="6096000" y="1115141"/>
            <a:ext cx="4251960" cy="3646170"/>
          </a:xfrm>
          <a:prstGeom prst="rect">
            <a:avLst/>
          </a:prstGeom>
        </p:spPr>
      </p:pic>
      <p:sp>
        <p:nvSpPr>
          <p:cNvPr id="6" name="TextBox 5">
            <a:extLst>
              <a:ext uri="{FF2B5EF4-FFF2-40B4-BE49-F238E27FC236}">
                <a16:creationId xmlns:a16="http://schemas.microsoft.com/office/drawing/2014/main" id="{D59872E9-3133-479D-A395-40E9442DC20E}"/>
              </a:ext>
            </a:extLst>
          </p:cNvPr>
          <p:cNvSpPr txBox="1"/>
          <p:nvPr/>
        </p:nvSpPr>
        <p:spPr>
          <a:xfrm>
            <a:off x="8375496" y="2480604"/>
            <a:ext cx="1833030" cy="1231588"/>
          </a:xfrm>
          <a:prstGeom prst="rect">
            <a:avLst/>
          </a:prstGeom>
          <a:noFill/>
        </p:spPr>
        <p:txBody>
          <a:bodyPr wrap="square" rtlCol="0">
            <a:spAutoFit/>
          </a:bodyPr>
          <a:lstStyle/>
          <a:p>
            <a:r>
              <a:rPr lang="en-US" dirty="0"/>
              <a:t>Survey after assembly with amplitude max at magnet center</a:t>
            </a:r>
          </a:p>
        </p:txBody>
      </p:sp>
      <p:sp>
        <p:nvSpPr>
          <p:cNvPr id="7" name="Oval 6">
            <a:extLst>
              <a:ext uri="{FF2B5EF4-FFF2-40B4-BE49-F238E27FC236}">
                <a16:creationId xmlns:a16="http://schemas.microsoft.com/office/drawing/2014/main" id="{D019CC21-4299-4D19-B459-7082EE0DFE1F}"/>
              </a:ext>
            </a:extLst>
          </p:cNvPr>
          <p:cNvSpPr/>
          <p:nvPr/>
        </p:nvSpPr>
        <p:spPr>
          <a:xfrm>
            <a:off x="7536264" y="4089679"/>
            <a:ext cx="291402" cy="4722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7D303F76-C731-412B-810E-4112B5C7C7D9}"/>
              </a:ext>
            </a:extLst>
          </p:cNvPr>
          <p:cNvCxnSpPr/>
          <p:nvPr/>
        </p:nvCxnSpPr>
        <p:spPr>
          <a:xfrm flipH="1">
            <a:off x="7827666" y="3712192"/>
            <a:ext cx="1440264" cy="6286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5AE4A21-1A73-4F39-8EC8-0D8D02CA3A59}"/>
              </a:ext>
            </a:extLst>
          </p:cNvPr>
          <p:cNvSpPr txBox="1"/>
          <p:nvPr/>
        </p:nvSpPr>
        <p:spPr>
          <a:xfrm>
            <a:off x="2004646" y="5551612"/>
            <a:ext cx="2863780" cy="1200329"/>
          </a:xfrm>
          <a:prstGeom prst="rect">
            <a:avLst/>
          </a:prstGeom>
          <a:noFill/>
        </p:spPr>
        <p:txBody>
          <a:bodyPr wrap="square" rtlCol="0">
            <a:spAutoFit/>
          </a:bodyPr>
          <a:lstStyle/>
          <a:p>
            <a:r>
              <a:rPr lang="en-US" dirty="0"/>
              <a:t>Current increasing to 10kA</a:t>
            </a:r>
          </a:p>
          <a:p>
            <a:r>
              <a:rPr lang="en-US" dirty="0"/>
              <a:t>(after quench training)</a:t>
            </a:r>
          </a:p>
          <a:p>
            <a:endParaRPr lang="en-US" dirty="0"/>
          </a:p>
          <a:p>
            <a:r>
              <a:rPr lang="en-US" dirty="0"/>
              <a:t>Change of ~ 4mm</a:t>
            </a:r>
          </a:p>
        </p:txBody>
      </p:sp>
      <p:sp>
        <p:nvSpPr>
          <p:cNvPr id="11" name="TextBox 10">
            <a:extLst>
              <a:ext uri="{FF2B5EF4-FFF2-40B4-BE49-F238E27FC236}">
                <a16:creationId xmlns:a16="http://schemas.microsoft.com/office/drawing/2014/main" id="{161F00FE-FB7E-4AED-9014-A6951661E817}"/>
              </a:ext>
            </a:extLst>
          </p:cNvPr>
          <p:cNvSpPr txBox="1"/>
          <p:nvPr/>
        </p:nvSpPr>
        <p:spPr>
          <a:xfrm>
            <a:off x="4009384" y="2727066"/>
            <a:ext cx="1058367" cy="307777"/>
          </a:xfrm>
          <a:prstGeom prst="rect">
            <a:avLst/>
          </a:prstGeom>
          <a:noFill/>
        </p:spPr>
        <p:txBody>
          <a:bodyPr wrap="none" rtlCol="0">
            <a:spAutoFit/>
          </a:bodyPr>
          <a:lstStyle/>
          <a:p>
            <a:r>
              <a:rPr lang="en-US" sz="1400" dirty="0"/>
              <a:t>Low current</a:t>
            </a:r>
          </a:p>
        </p:txBody>
      </p:sp>
      <p:cxnSp>
        <p:nvCxnSpPr>
          <p:cNvPr id="12" name="Straight Arrow Connector 11">
            <a:extLst>
              <a:ext uri="{FF2B5EF4-FFF2-40B4-BE49-F238E27FC236}">
                <a16:creationId xmlns:a16="http://schemas.microsoft.com/office/drawing/2014/main" id="{1B0E801F-2751-485C-84BC-6C40511AAA6C}"/>
              </a:ext>
            </a:extLst>
          </p:cNvPr>
          <p:cNvCxnSpPr>
            <a:cxnSpLocks/>
          </p:cNvCxnSpPr>
          <p:nvPr/>
        </p:nvCxnSpPr>
        <p:spPr>
          <a:xfrm flipH="1">
            <a:off x="3064747" y="2911732"/>
            <a:ext cx="944637"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8054531-ECCE-4710-A148-6F1A0DCF65CF}"/>
              </a:ext>
            </a:extLst>
          </p:cNvPr>
          <p:cNvSpPr txBox="1"/>
          <p:nvPr/>
        </p:nvSpPr>
        <p:spPr>
          <a:xfrm>
            <a:off x="3310025" y="4576645"/>
            <a:ext cx="1094339" cy="307777"/>
          </a:xfrm>
          <a:prstGeom prst="rect">
            <a:avLst/>
          </a:prstGeom>
          <a:noFill/>
        </p:spPr>
        <p:txBody>
          <a:bodyPr wrap="none" rtlCol="0">
            <a:spAutoFit/>
          </a:bodyPr>
          <a:lstStyle/>
          <a:p>
            <a:r>
              <a:rPr lang="en-US" sz="1400" dirty="0"/>
              <a:t>High current</a:t>
            </a:r>
          </a:p>
        </p:txBody>
      </p:sp>
      <p:cxnSp>
        <p:nvCxnSpPr>
          <p:cNvPr id="14" name="Straight Arrow Connector 13">
            <a:extLst>
              <a:ext uri="{FF2B5EF4-FFF2-40B4-BE49-F238E27FC236}">
                <a16:creationId xmlns:a16="http://schemas.microsoft.com/office/drawing/2014/main" id="{DFF43587-907C-4485-AFAC-21B207B378ED}"/>
              </a:ext>
            </a:extLst>
          </p:cNvPr>
          <p:cNvCxnSpPr>
            <a:cxnSpLocks/>
          </p:cNvCxnSpPr>
          <p:nvPr/>
        </p:nvCxnSpPr>
        <p:spPr>
          <a:xfrm flipH="1" flipV="1">
            <a:off x="1929284" y="4441594"/>
            <a:ext cx="1256043" cy="3197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15A3A4C-EDA3-4B09-A85D-ADE50C5A17BB}"/>
              </a:ext>
            </a:extLst>
          </p:cNvPr>
          <p:cNvSpPr txBox="1"/>
          <p:nvPr/>
        </p:nvSpPr>
        <p:spPr>
          <a:xfrm>
            <a:off x="7329804" y="5259921"/>
            <a:ext cx="2553007" cy="369332"/>
          </a:xfrm>
          <a:prstGeom prst="rect">
            <a:avLst/>
          </a:prstGeom>
          <a:noFill/>
        </p:spPr>
        <p:txBody>
          <a:bodyPr wrap="none" rtlCol="0">
            <a:spAutoFit/>
          </a:bodyPr>
          <a:lstStyle/>
          <a:p>
            <a:r>
              <a:rPr lang="en-US" dirty="0"/>
              <a:t>Bow amplitude ~0.36mm</a:t>
            </a:r>
          </a:p>
        </p:txBody>
      </p:sp>
      <p:sp>
        <p:nvSpPr>
          <p:cNvPr id="21" name="TextBox 20">
            <a:extLst>
              <a:ext uri="{FF2B5EF4-FFF2-40B4-BE49-F238E27FC236}">
                <a16:creationId xmlns:a16="http://schemas.microsoft.com/office/drawing/2014/main" id="{67EC17CD-5A68-4A2D-9AC8-FB1353B93A24}"/>
              </a:ext>
            </a:extLst>
          </p:cNvPr>
          <p:cNvSpPr txBox="1"/>
          <p:nvPr/>
        </p:nvSpPr>
        <p:spPr>
          <a:xfrm>
            <a:off x="2042598" y="747144"/>
            <a:ext cx="2261325" cy="369332"/>
          </a:xfrm>
          <a:prstGeom prst="rect">
            <a:avLst/>
          </a:prstGeom>
          <a:noFill/>
        </p:spPr>
        <p:txBody>
          <a:bodyPr wrap="none" rtlCol="0">
            <a:spAutoFit/>
          </a:bodyPr>
          <a:lstStyle/>
          <a:p>
            <a:r>
              <a:rPr lang="en-US" dirty="0">
                <a:solidFill>
                  <a:srgbClr val="0000FF"/>
                </a:solidFill>
              </a:rPr>
              <a:t>Measurements at BNL</a:t>
            </a:r>
          </a:p>
        </p:txBody>
      </p:sp>
      <p:sp>
        <p:nvSpPr>
          <p:cNvPr id="22" name="TextBox 21">
            <a:extLst>
              <a:ext uri="{FF2B5EF4-FFF2-40B4-BE49-F238E27FC236}">
                <a16:creationId xmlns:a16="http://schemas.microsoft.com/office/drawing/2014/main" id="{7733DA65-0012-44B6-BFC5-E7D4A033F1EE}"/>
              </a:ext>
            </a:extLst>
          </p:cNvPr>
          <p:cNvSpPr txBox="1"/>
          <p:nvPr/>
        </p:nvSpPr>
        <p:spPr>
          <a:xfrm>
            <a:off x="7758922" y="678763"/>
            <a:ext cx="1426481" cy="369332"/>
          </a:xfrm>
          <a:prstGeom prst="rect">
            <a:avLst/>
          </a:prstGeom>
          <a:noFill/>
        </p:spPr>
        <p:txBody>
          <a:bodyPr wrap="none" rtlCol="0">
            <a:spAutoFit/>
          </a:bodyPr>
          <a:lstStyle/>
          <a:p>
            <a:r>
              <a:rPr lang="en-US" dirty="0">
                <a:solidFill>
                  <a:srgbClr val="0000FF"/>
                </a:solidFill>
              </a:rPr>
              <a:t>Survey at LBL</a:t>
            </a:r>
          </a:p>
        </p:txBody>
      </p:sp>
    </p:spTree>
    <p:extLst>
      <p:ext uri="{BB962C8B-B14F-4D97-AF65-F5344CB8AC3E}">
        <p14:creationId xmlns:p14="http://schemas.microsoft.com/office/powerpoint/2010/main" val="337662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B57C02-8C10-4719-BE44-B815DEA9E839}"/>
              </a:ext>
            </a:extLst>
          </p:cNvPr>
          <p:cNvPicPr>
            <a:picLocks noChangeAspect="1"/>
          </p:cNvPicPr>
          <p:nvPr/>
        </p:nvPicPr>
        <p:blipFill>
          <a:blip r:embed="rId2"/>
          <a:stretch>
            <a:fillRect/>
          </a:stretch>
        </p:blipFill>
        <p:spPr>
          <a:xfrm>
            <a:off x="956359" y="1116476"/>
            <a:ext cx="4553861" cy="4401057"/>
          </a:xfrm>
          <a:prstGeom prst="rect">
            <a:avLst/>
          </a:prstGeom>
        </p:spPr>
      </p:pic>
      <p:pic>
        <p:nvPicPr>
          <p:cNvPr id="3" name="Picture 2">
            <a:extLst>
              <a:ext uri="{FF2B5EF4-FFF2-40B4-BE49-F238E27FC236}">
                <a16:creationId xmlns:a16="http://schemas.microsoft.com/office/drawing/2014/main" id="{74518605-6448-486F-B0FD-A26131ADFD2A}"/>
              </a:ext>
            </a:extLst>
          </p:cNvPr>
          <p:cNvPicPr>
            <a:picLocks noChangeAspect="1"/>
          </p:cNvPicPr>
          <p:nvPr/>
        </p:nvPicPr>
        <p:blipFill>
          <a:blip r:embed="rId3"/>
          <a:stretch>
            <a:fillRect/>
          </a:stretch>
        </p:blipFill>
        <p:spPr>
          <a:xfrm>
            <a:off x="6227380" y="1007961"/>
            <a:ext cx="4343400" cy="4251960"/>
          </a:xfrm>
          <a:prstGeom prst="rect">
            <a:avLst/>
          </a:prstGeom>
        </p:spPr>
      </p:pic>
      <p:sp>
        <p:nvSpPr>
          <p:cNvPr id="6" name="Oval 5">
            <a:extLst>
              <a:ext uri="{FF2B5EF4-FFF2-40B4-BE49-F238E27FC236}">
                <a16:creationId xmlns:a16="http://schemas.microsoft.com/office/drawing/2014/main" id="{88520605-F516-42BA-819D-22CEA109F94F}"/>
              </a:ext>
            </a:extLst>
          </p:cNvPr>
          <p:cNvSpPr/>
          <p:nvPr/>
        </p:nvSpPr>
        <p:spPr>
          <a:xfrm>
            <a:off x="6999333" y="4316926"/>
            <a:ext cx="291402" cy="4722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230CE186-45F4-4345-B82C-A2A60C99D23E}"/>
              </a:ext>
            </a:extLst>
          </p:cNvPr>
          <p:cNvCxnSpPr/>
          <p:nvPr/>
        </p:nvCxnSpPr>
        <p:spPr>
          <a:xfrm flipH="1">
            <a:off x="7342556" y="3872896"/>
            <a:ext cx="1440264" cy="6286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F96F9B6-EA27-413E-ADFC-A2D1832DA836}"/>
              </a:ext>
            </a:extLst>
          </p:cNvPr>
          <p:cNvSpPr txBox="1"/>
          <p:nvPr/>
        </p:nvSpPr>
        <p:spPr>
          <a:xfrm>
            <a:off x="8737750" y="2740973"/>
            <a:ext cx="1833030" cy="1231588"/>
          </a:xfrm>
          <a:prstGeom prst="rect">
            <a:avLst/>
          </a:prstGeom>
          <a:noFill/>
        </p:spPr>
        <p:txBody>
          <a:bodyPr wrap="square" rtlCol="0">
            <a:spAutoFit/>
          </a:bodyPr>
          <a:lstStyle/>
          <a:p>
            <a:r>
              <a:rPr lang="en-US" dirty="0"/>
              <a:t>Survey after assembly with amplitude max at magnet center</a:t>
            </a:r>
          </a:p>
        </p:txBody>
      </p:sp>
      <p:sp>
        <p:nvSpPr>
          <p:cNvPr id="9" name="TextBox 8">
            <a:extLst>
              <a:ext uri="{FF2B5EF4-FFF2-40B4-BE49-F238E27FC236}">
                <a16:creationId xmlns:a16="http://schemas.microsoft.com/office/drawing/2014/main" id="{81E6B525-5B6B-41D4-8E8B-D76CB964F776}"/>
              </a:ext>
            </a:extLst>
          </p:cNvPr>
          <p:cNvSpPr txBox="1"/>
          <p:nvPr/>
        </p:nvSpPr>
        <p:spPr>
          <a:xfrm>
            <a:off x="2042598" y="747144"/>
            <a:ext cx="2261325" cy="369332"/>
          </a:xfrm>
          <a:prstGeom prst="rect">
            <a:avLst/>
          </a:prstGeom>
          <a:noFill/>
        </p:spPr>
        <p:txBody>
          <a:bodyPr wrap="none" rtlCol="0">
            <a:spAutoFit/>
          </a:bodyPr>
          <a:lstStyle/>
          <a:p>
            <a:r>
              <a:rPr lang="en-US" dirty="0">
                <a:solidFill>
                  <a:srgbClr val="0000FF"/>
                </a:solidFill>
              </a:rPr>
              <a:t>Measurements at BNL</a:t>
            </a:r>
          </a:p>
        </p:txBody>
      </p:sp>
      <p:sp>
        <p:nvSpPr>
          <p:cNvPr id="10" name="TextBox 9">
            <a:extLst>
              <a:ext uri="{FF2B5EF4-FFF2-40B4-BE49-F238E27FC236}">
                <a16:creationId xmlns:a16="http://schemas.microsoft.com/office/drawing/2014/main" id="{DC0D2F3C-A5D2-486D-8928-63E5C1FF4016}"/>
              </a:ext>
            </a:extLst>
          </p:cNvPr>
          <p:cNvSpPr txBox="1"/>
          <p:nvPr/>
        </p:nvSpPr>
        <p:spPr>
          <a:xfrm>
            <a:off x="7758922" y="678763"/>
            <a:ext cx="1426481" cy="369332"/>
          </a:xfrm>
          <a:prstGeom prst="rect">
            <a:avLst/>
          </a:prstGeom>
          <a:noFill/>
        </p:spPr>
        <p:txBody>
          <a:bodyPr wrap="none" rtlCol="0">
            <a:spAutoFit/>
          </a:bodyPr>
          <a:lstStyle/>
          <a:p>
            <a:r>
              <a:rPr lang="en-US" dirty="0">
                <a:solidFill>
                  <a:srgbClr val="0000FF"/>
                </a:solidFill>
              </a:rPr>
              <a:t>Survey at LBL</a:t>
            </a:r>
          </a:p>
        </p:txBody>
      </p:sp>
      <p:sp>
        <p:nvSpPr>
          <p:cNvPr id="11" name="TextBox 10">
            <a:extLst>
              <a:ext uri="{FF2B5EF4-FFF2-40B4-BE49-F238E27FC236}">
                <a16:creationId xmlns:a16="http://schemas.microsoft.com/office/drawing/2014/main" id="{B7128151-A3D2-4BFD-AA4E-FE070C51CF70}"/>
              </a:ext>
            </a:extLst>
          </p:cNvPr>
          <p:cNvSpPr txBox="1"/>
          <p:nvPr/>
        </p:nvSpPr>
        <p:spPr>
          <a:xfrm>
            <a:off x="0" y="118012"/>
            <a:ext cx="1118832" cy="369332"/>
          </a:xfrm>
          <a:prstGeom prst="rect">
            <a:avLst/>
          </a:prstGeom>
          <a:noFill/>
        </p:spPr>
        <p:txBody>
          <a:bodyPr wrap="none" rtlCol="0">
            <a:spAutoFit/>
          </a:bodyPr>
          <a:lstStyle/>
          <a:p>
            <a:r>
              <a:rPr lang="en-US" dirty="0">
                <a:solidFill>
                  <a:srgbClr val="0000FF"/>
                </a:solidFill>
              </a:rPr>
              <a:t>MQXFA03</a:t>
            </a:r>
          </a:p>
        </p:txBody>
      </p:sp>
      <p:sp>
        <p:nvSpPr>
          <p:cNvPr id="12" name="TextBox 11">
            <a:extLst>
              <a:ext uri="{FF2B5EF4-FFF2-40B4-BE49-F238E27FC236}">
                <a16:creationId xmlns:a16="http://schemas.microsoft.com/office/drawing/2014/main" id="{2630B97D-A8E6-42A4-B19F-E0DF87422EDD}"/>
              </a:ext>
            </a:extLst>
          </p:cNvPr>
          <p:cNvSpPr txBox="1"/>
          <p:nvPr/>
        </p:nvSpPr>
        <p:spPr>
          <a:xfrm>
            <a:off x="2004646" y="5551612"/>
            <a:ext cx="2863780" cy="1200329"/>
          </a:xfrm>
          <a:prstGeom prst="rect">
            <a:avLst/>
          </a:prstGeom>
          <a:noFill/>
        </p:spPr>
        <p:txBody>
          <a:bodyPr wrap="square" rtlCol="0">
            <a:spAutoFit/>
          </a:bodyPr>
          <a:lstStyle/>
          <a:p>
            <a:r>
              <a:rPr lang="en-US" dirty="0"/>
              <a:t>Current increasing to 10kA</a:t>
            </a:r>
          </a:p>
          <a:p>
            <a:r>
              <a:rPr lang="en-US" dirty="0"/>
              <a:t>(</a:t>
            </a:r>
            <a:r>
              <a:rPr lang="en-US" u="sng" dirty="0">
                <a:solidFill>
                  <a:srgbClr val="0000FF"/>
                </a:solidFill>
              </a:rPr>
              <a:t>before</a:t>
            </a:r>
            <a:r>
              <a:rPr lang="en-US" dirty="0"/>
              <a:t> quench training)</a:t>
            </a:r>
          </a:p>
          <a:p>
            <a:endParaRPr lang="en-US" dirty="0"/>
          </a:p>
          <a:p>
            <a:r>
              <a:rPr lang="en-US" dirty="0"/>
              <a:t>Change of ~ 1.5mm</a:t>
            </a:r>
          </a:p>
        </p:txBody>
      </p:sp>
      <p:sp>
        <p:nvSpPr>
          <p:cNvPr id="13" name="TextBox 12">
            <a:extLst>
              <a:ext uri="{FF2B5EF4-FFF2-40B4-BE49-F238E27FC236}">
                <a16:creationId xmlns:a16="http://schemas.microsoft.com/office/drawing/2014/main" id="{589BAB98-5312-49E7-A22E-68B9B4DE4144}"/>
              </a:ext>
            </a:extLst>
          </p:cNvPr>
          <p:cNvSpPr txBox="1"/>
          <p:nvPr/>
        </p:nvSpPr>
        <p:spPr>
          <a:xfrm>
            <a:off x="7519756" y="5404453"/>
            <a:ext cx="2435988" cy="369332"/>
          </a:xfrm>
          <a:prstGeom prst="rect">
            <a:avLst/>
          </a:prstGeom>
          <a:noFill/>
        </p:spPr>
        <p:txBody>
          <a:bodyPr wrap="none" rtlCol="0">
            <a:spAutoFit/>
          </a:bodyPr>
          <a:lstStyle/>
          <a:p>
            <a:r>
              <a:rPr lang="en-US" dirty="0"/>
              <a:t>Bow amplitude ~0.3mm</a:t>
            </a:r>
          </a:p>
        </p:txBody>
      </p:sp>
      <p:sp>
        <p:nvSpPr>
          <p:cNvPr id="14" name="TextBox 13">
            <a:extLst>
              <a:ext uri="{FF2B5EF4-FFF2-40B4-BE49-F238E27FC236}">
                <a16:creationId xmlns:a16="http://schemas.microsoft.com/office/drawing/2014/main" id="{1CEDE415-F51B-4882-BAA2-5F6CAD331BF0}"/>
              </a:ext>
            </a:extLst>
          </p:cNvPr>
          <p:cNvSpPr txBox="1"/>
          <p:nvPr/>
        </p:nvSpPr>
        <p:spPr>
          <a:xfrm>
            <a:off x="3955292" y="3390277"/>
            <a:ext cx="1058367" cy="307777"/>
          </a:xfrm>
          <a:prstGeom prst="rect">
            <a:avLst/>
          </a:prstGeom>
          <a:noFill/>
        </p:spPr>
        <p:txBody>
          <a:bodyPr wrap="none" rtlCol="0">
            <a:spAutoFit/>
          </a:bodyPr>
          <a:lstStyle/>
          <a:p>
            <a:r>
              <a:rPr lang="en-US" sz="1400" dirty="0"/>
              <a:t>Low current</a:t>
            </a:r>
          </a:p>
        </p:txBody>
      </p:sp>
      <p:cxnSp>
        <p:nvCxnSpPr>
          <p:cNvPr id="15" name="Straight Arrow Connector 14">
            <a:extLst>
              <a:ext uri="{FF2B5EF4-FFF2-40B4-BE49-F238E27FC236}">
                <a16:creationId xmlns:a16="http://schemas.microsoft.com/office/drawing/2014/main" id="{D20B3325-0014-4F44-BE13-FD9F393563D8}"/>
              </a:ext>
            </a:extLst>
          </p:cNvPr>
          <p:cNvCxnSpPr>
            <a:cxnSpLocks/>
          </p:cNvCxnSpPr>
          <p:nvPr/>
        </p:nvCxnSpPr>
        <p:spPr>
          <a:xfrm flipH="1" flipV="1">
            <a:off x="3458816" y="3361450"/>
            <a:ext cx="496476" cy="237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36D84DE-2190-4C08-83E9-370914A30D42}"/>
              </a:ext>
            </a:extLst>
          </p:cNvPr>
          <p:cNvSpPr txBox="1"/>
          <p:nvPr/>
        </p:nvSpPr>
        <p:spPr>
          <a:xfrm>
            <a:off x="3836993" y="4287126"/>
            <a:ext cx="1094339" cy="307777"/>
          </a:xfrm>
          <a:prstGeom prst="rect">
            <a:avLst/>
          </a:prstGeom>
          <a:noFill/>
        </p:spPr>
        <p:txBody>
          <a:bodyPr wrap="none" rtlCol="0">
            <a:spAutoFit/>
          </a:bodyPr>
          <a:lstStyle/>
          <a:p>
            <a:r>
              <a:rPr lang="en-US" sz="1400" dirty="0"/>
              <a:t>High current</a:t>
            </a:r>
          </a:p>
        </p:txBody>
      </p:sp>
      <p:cxnSp>
        <p:nvCxnSpPr>
          <p:cNvPr id="17" name="Straight Arrow Connector 16">
            <a:extLst>
              <a:ext uri="{FF2B5EF4-FFF2-40B4-BE49-F238E27FC236}">
                <a16:creationId xmlns:a16="http://schemas.microsoft.com/office/drawing/2014/main" id="{39176101-72F1-4673-BD77-A8FC9493D598}"/>
              </a:ext>
            </a:extLst>
          </p:cNvPr>
          <p:cNvCxnSpPr>
            <a:cxnSpLocks/>
          </p:cNvCxnSpPr>
          <p:nvPr/>
        </p:nvCxnSpPr>
        <p:spPr>
          <a:xfrm flipH="1" flipV="1">
            <a:off x="3064747" y="3725530"/>
            <a:ext cx="746336" cy="746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79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CE01D37-6F62-4D5F-B35E-512A740E334E}"/>
              </a:ext>
            </a:extLst>
          </p:cNvPr>
          <p:cNvPicPr>
            <a:picLocks noChangeAspect="1"/>
          </p:cNvPicPr>
          <p:nvPr/>
        </p:nvPicPr>
        <p:blipFill>
          <a:blip r:embed="rId2"/>
          <a:stretch>
            <a:fillRect/>
          </a:stretch>
        </p:blipFill>
        <p:spPr>
          <a:xfrm>
            <a:off x="1033669" y="193813"/>
            <a:ext cx="9656599" cy="6470373"/>
          </a:xfrm>
          <a:prstGeom prst="rect">
            <a:avLst/>
          </a:prstGeom>
        </p:spPr>
      </p:pic>
      <p:sp>
        <p:nvSpPr>
          <p:cNvPr id="3" name="TextBox 2">
            <a:extLst>
              <a:ext uri="{FF2B5EF4-FFF2-40B4-BE49-F238E27FC236}">
                <a16:creationId xmlns:a16="http://schemas.microsoft.com/office/drawing/2014/main" id="{BD2068FC-0FD2-4857-B04B-E65BEF127F5F}"/>
              </a:ext>
            </a:extLst>
          </p:cNvPr>
          <p:cNvSpPr txBox="1"/>
          <p:nvPr/>
        </p:nvSpPr>
        <p:spPr>
          <a:xfrm>
            <a:off x="2277284" y="2143684"/>
            <a:ext cx="3308507" cy="1754326"/>
          </a:xfrm>
          <a:prstGeom prst="rect">
            <a:avLst/>
          </a:prstGeom>
          <a:noFill/>
        </p:spPr>
        <p:txBody>
          <a:bodyPr wrap="square" rtlCol="0">
            <a:spAutoFit/>
          </a:bodyPr>
          <a:lstStyle/>
          <a:p>
            <a:r>
              <a:rPr lang="en-US" dirty="0">
                <a:solidFill>
                  <a:srgbClr val="0000FF"/>
                </a:solidFill>
              </a:rPr>
              <a:t>If rotate all the cold change data so that they lie in the same direction, and apply the same rotations to the bow data, find that the bow results also lie in the same direction </a:t>
            </a:r>
          </a:p>
        </p:txBody>
      </p:sp>
      <p:sp>
        <p:nvSpPr>
          <p:cNvPr id="4" name="TextBox 3">
            <a:extLst>
              <a:ext uri="{FF2B5EF4-FFF2-40B4-BE49-F238E27FC236}">
                <a16:creationId xmlns:a16="http://schemas.microsoft.com/office/drawing/2014/main" id="{CD82103E-662B-431A-AD57-BE334FAB548D}"/>
              </a:ext>
            </a:extLst>
          </p:cNvPr>
          <p:cNvSpPr txBox="1"/>
          <p:nvPr/>
        </p:nvSpPr>
        <p:spPr>
          <a:xfrm>
            <a:off x="2138137" y="4328599"/>
            <a:ext cx="2682343" cy="923330"/>
          </a:xfrm>
          <a:prstGeom prst="rect">
            <a:avLst/>
          </a:prstGeom>
          <a:noFill/>
        </p:spPr>
        <p:txBody>
          <a:bodyPr wrap="square" rtlCol="0">
            <a:spAutoFit/>
          </a:bodyPr>
          <a:lstStyle/>
          <a:p>
            <a:r>
              <a:rPr lang="en-US" dirty="0"/>
              <a:t>Angle between the cold change direction and bow is about 50 degrees</a:t>
            </a:r>
          </a:p>
        </p:txBody>
      </p:sp>
      <p:sp>
        <p:nvSpPr>
          <p:cNvPr id="5" name="TextBox 4">
            <a:extLst>
              <a:ext uri="{FF2B5EF4-FFF2-40B4-BE49-F238E27FC236}">
                <a16:creationId xmlns:a16="http://schemas.microsoft.com/office/drawing/2014/main" id="{6D7876E3-9D39-4887-AE78-6D43F8B36D48}"/>
              </a:ext>
            </a:extLst>
          </p:cNvPr>
          <p:cNvSpPr txBox="1"/>
          <p:nvPr/>
        </p:nvSpPr>
        <p:spPr>
          <a:xfrm>
            <a:off x="4820480" y="1240272"/>
            <a:ext cx="869405" cy="307777"/>
          </a:xfrm>
          <a:prstGeom prst="rect">
            <a:avLst/>
          </a:prstGeom>
          <a:noFill/>
        </p:spPr>
        <p:txBody>
          <a:bodyPr wrap="none" rtlCol="0">
            <a:spAutoFit/>
          </a:bodyPr>
          <a:lstStyle/>
          <a:p>
            <a:r>
              <a:rPr lang="en-US" sz="1400" dirty="0"/>
              <a:t>Bow data</a:t>
            </a:r>
          </a:p>
        </p:txBody>
      </p:sp>
      <p:cxnSp>
        <p:nvCxnSpPr>
          <p:cNvPr id="7" name="Straight Arrow Connector 6">
            <a:extLst>
              <a:ext uri="{FF2B5EF4-FFF2-40B4-BE49-F238E27FC236}">
                <a16:creationId xmlns:a16="http://schemas.microsoft.com/office/drawing/2014/main" id="{656F7C5F-0C8B-4B96-B99E-50EA5C8162DE}"/>
              </a:ext>
            </a:extLst>
          </p:cNvPr>
          <p:cNvCxnSpPr>
            <a:cxnSpLocks/>
            <a:stCxn id="5" idx="0"/>
          </p:cNvCxnSpPr>
          <p:nvPr/>
        </p:nvCxnSpPr>
        <p:spPr>
          <a:xfrm flipV="1">
            <a:off x="5255183" y="834887"/>
            <a:ext cx="1246934" cy="405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C20E2B0-FB30-4E9F-BFF4-3BBCB6EC3181}"/>
              </a:ext>
            </a:extLst>
          </p:cNvPr>
          <p:cNvSpPr txBox="1"/>
          <p:nvPr/>
        </p:nvSpPr>
        <p:spPr>
          <a:xfrm>
            <a:off x="8723870" y="1779372"/>
            <a:ext cx="2916195" cy="1754326"/>
          </a:xfrm>
          <a:prstGeom prst="rect">
            <a:avLst/>
          </a:prstGeom>
          <a:solidFill>
            <a:schemeClr val="bg1"/>
          </a:solidFill>
        </p:spPr>
        <p:txBody>
          <a:bodyPr wrap="square" rtlCol="0">
            <a:spAutoFit/>
          </a:bodyPr>
          <a:lstStyle/>
          <a:p>
            <a:r>
              <a:rPr lang="en-US" dirty="0"/>
              <a:t>Seems that as magnet is powered to high currents something related to the bow direction is affecting the XY offset (modulo some offset angle)</a:t>
            </a:r>
          </a:p>
        </p:txBody>
      </p:sp>
    </p:spTree>
    <p:extLst>
      <p:ext uri="{BB962C8B-B14F-4D97-AF65-F5344CB8AC3E}">
        <p14:creationId xmlns:p14="http://schemas.microsoft.com/office/powerpoint/2010/main" val="253310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F5A58C-BDD7-4A72-B640-D301795548D3}"/>
              </a:ext>
            </a:extLst>
          </p:cNvPr>
          <p:cNvSpPr txBox="1"/>
          <p:nvPr/>
        </p:nvSpPr>
        <p:spPr>
          <a:xfrm>
            <a:off x="741406" y="370701"/>
            <a:ext cx="10676237" cy="5940088"/>
          </a:xfrm>
          <a:prstGeom prst="rect">
            <a:avLst/>
          </a:prstGeom>
          <a:noFill/>
        </p:spPr>
        <p:txBody>
          <a:bodyPr wrap="square" rtlCol="0">
            <a:spAutoFit/>
          </a:bodyPr>
          <a:lstStyle/>
          <a:p>
            <a:r>
              <a:rPr lang="en-US" sz="2000" dirty="0"/>
              <a:t>Summary:</a:t>
            </a:r>
          </a:p>
          <a:p>
            <a:pPr marL="800100" lvl="1" indent="-342900">
              <a:buFont typeface="Arial" panose="020B0604020202020204" pitchFamily="34" charset="0"/>
              <a:buChar char="•"/>
            </a:pPr>
            <a:r>
              <a:rPr lang="en-US" sz="2000" dirty="0"/>
              <a:t>There is a bow in the magnets as constructed – this tends to be ~0.35 - 0.4 mm in magnitude and with direction that varies by ~45 degrees.</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r>
              <a:rPr lang="en-US" sz="2000" dirty="0"/>
              <a:t>The direction of the bow seems correlated with the change in probe offset wrt magnet center during powering to high currents, but with an angle of about 50 degrees wrt the bow direction.</a:t>
            </a:r>
          </a:p>
          <a:p>
            <a:pPr marL="800100" lvl="1" indent="-342900">
              <a:buFont typeface="Arial" panose="020B0604020202020204" pitchFamily="34" charset="0"/>
              <a:buChar char="•"/>
            </a:pPr>
            <a:endParaRPr lang="en-US" sz="2000" dirty="0"/>
          </a:p>
          <a:p>
            <a:endParaRPr lang="en-US" sz="2000" dirty="0"/>
          </a:p>
          <a:p>
            <a:r>
              <a:rPr lang="en-US" sz="2000" dirty="0"/>
              <a:t>Consider…</a:t>
            </a:r>
          </a:p>
          <a:p>
            <a:pPr marL="800100" lvl="1" indent="-342900">
              <a:buFont typeface="Arial" panose="020B0604020202020204" pitchFamily="34" charset="0"/>
              <a:buChar char="•"/>
            </a:pPr>
            <a:r>
              <a:rPr lang="en-US" sz="2000" dirty="0"/>
              <a:t>Bow acceptable? Can/should be reduced?</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r>
              <a:rPr lang="en-US" sz="2000" dirty="0"/>
              <a:t>50 degree offset? Something to do with two mount points at 45 degrees to magnet XY ?</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r>
              <a:rPr lang="en-US" sz="2000" dirty="0"/>
              <a:t>Check if A03 have change in offset amplitude after quench training?</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r>
              <a:rPr lang="en-US" sz="2000" dirty="0"/>
              <a:t>Is there some lever arm that could magnify warm bore position change for a small change in magnet bow?</a:t>
            </a:r>
          </a:p>
        </p:txBody>
      </p:sp>
    </p:spTree>
    <p:extLst>
      <p:ext uri="{BB962C8B-B14F-4D97-AF65-F5344CB8AC3E}">
        <p14:creationId xmlns:p14="http://schemas.microsoft.com/office/powerpoint/2010/main" val="325343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8232</TotalTime>
  <Words>620</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DiMarco</dc:creator>
  <cp:lastModifiedBy>Joseph DiMarco</cp:lastModifiedBy>
  <cp:revision>30</cp:revision>
  <dcterms:created xsi:type="dcterms:W3CDTF">2019-11-06T22:55:05Z</dcterms:created>
  <dcterms:modified xsi:type="dcterms:W3CDTF">2019-12-06T17:31:33Z</dcterms:modified>
</cp:coreProperties>
</file>