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2" r:id="rId10"/>
    <p:sldId id="269" r:id="rId11"/>
    <p:sldId id="265" r:id="rId12"/>
    <p:sldId id="266" r:id="rId13"/>
    <p:sldId id="267" r:id="rId14"/>
    <p:sldId id="270" r:id="rId15"/>
    <p:sldId id="271" r:id="rId16"/>
    <p:sldId id="272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5B88FCC-9BEE-4B4C-954D-FC011899E84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9F541A-555F-4D0A-B4EF-8C33D073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1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0F2F-6680-4A7E-8C1F-40D1F5F3A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23BF3-D9E4-4E49-890E-CD5C1591A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B5037-D928-44EF-A9FF-C9306B8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23EA-6FA7-4530-AC0C-0732CBB4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766A-E63B-43D6-A58E-5DCF17E2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5036-425B-4C90-95DD-39489C46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0C04C-58EF-4013-BC7C-9871FF4F7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080B-BC80-47BC-9A34-F1D4D391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7D0D-D7CF-4AF5-9D58-55FEA11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CAE2-FF57-4473-A4EA-EB2C7042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07BBF-EFE8-4049-B553-5FAAAE64C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D19BC-1CEF-4830-93F8-A8DBDCD33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931A1-B7E7-4285-AFDA-7DB21165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5CF34-01F6-4040-8A75-2DD42CB9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408F-82AF-40A1-8D51-F5D66EF8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A03F-C725-4047-902B-2E3360F9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A60D-43F3-4B73-8678-AD7E534B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D3A3-C4CC-4713-A170-6CB4344A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71A5-F342-432C-A2DE-59E6ED9E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CF3BE-4B17-4287-9954-EE66C963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33CF-1EF1-47A6-9723-C1A391E7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0DD86-9F2E-4CCE-B0D9-7FDCC97D5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9562-51A8-49FB-96D9-3151B069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289BC-B70F-431E-B6C8-AE9D0E3C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C5DB-B61D-4937-BD9B-5D600AF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13A-45BD-4243-857B-BCFF7F87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684B-7584-4613-A316-FE2DDAD3B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D259F-DEDB-4C97-B5C2-4C3F0FC2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3D65B-7972-4D5A-B3CC-43168304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D12DF-7990-499B-9A28-F8DCD8DB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85EAD-FE77-469C-9F07-0AAB91DF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C350-B017-4BA8-B4A1-A81EDEC8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B254-5940-4322-BA74-5E05671C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60B5C-2688-4D9C-BFC7-C7CE14A5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20125-1E58-4407-8611-7BD481913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00201-5541-49D0-A607-FD7C3C752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B3EF4-4F22-4553-86AE-25C26490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A9410-1411-4359-8105-2FD4AC1F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F327F-E851-46EC-9B60-9D25C2A2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A220-F65C-4563-A38F-3DF9D352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05711-760B-4627-85F9-B4A03A6C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7C1C7-8961-4DD5-86D2-BAA9F23B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14AB-9E18-46B2-8CAE-72DC009A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3989B-63A6-4E15-8F28-398A14BC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22C77-2E79-4CA9-947A-61091CA2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3711E-956B-4337-A163-B474C3A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BD79-20E0-4C54-8A2C-9C07D3E7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E419-3667-466F-9275-FE133A71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AD061-FE68-439A-8DBA-F309FA03F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6819E-415D-435D-8A4B-129E706D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B6B42-1BF4-404E-AB8C-3C3F3964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77E80-6275-4CA0-9930-30459ABB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7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5CD6-29DF-4B61-817F-BA0681A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EC4C2-9297-4134-9BE4-F4578D311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B223B-4758-47ED-B7C3-CA57EEF48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09A5A-7376-49A8-A130-AE4BBBD3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E9C2C-B5C7-498D-A75B-C60FDA2E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94277-23C2-4F9A-B9B2-645F7043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01E07-36DE-4199-8840-62842F5F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06770-8CB1-48E4-9E4A-BBB6863B4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CFB6-8053-4224-BD10-352CB026A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7C68-0359-4949-BD8A-331734BEE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0209-AA70-44CB-86FB-93DC6B089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5F8F-1A04-43F4-A77F-1111A5A7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86F1-F9C8-4F83-8E5A-290C4F9F2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200K, 100K Z-scans in </a:t>
            </a:r>
            <a:br>
              <a:rPr lang="en-US" dirty="0"/>
            </a:br>
            <a:r>
              <a:rPr lang="en-US" dirty="0"/>
              <a:t>AUP-MQXFAP_0003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2264F-544D-4BE8-84FA-9097C5919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Measurement </a:t>
            </a:r>
            <a:r>
              <a:rPr lang="en-US" dirty="0"/>
              <a:t>dates: Nov. 8 and 12, 2019</a:t>
            </a:r>
          </a:p>
          <a:p>
            <a:r>
              <a:rPr lang="en-US" dirty="0"/>
              <a:t>Superconducting Magnet Division, Brookhaven National Laboratory</a:t>
            </a:r>
          </a:p>
          <a:p>
            <a:r>
              <a:rPr lang="en-US" dirty="0"/>
              <a:t>Reported by P. Wanderer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3BAB-E6A2-445E-9390-FE4BB272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0B645-AF88-4953-9FDC-0AC25F7A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B01B-1128-4921-AE3C-CC4EF6C1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2"/>
          </a:xfrm>
        </p:spPr>
        <p:txBody>
          <a:bodyPr>
            <a:normAutofit/>
          </a:bodyPr>
          <a:lstStyle/>
          <a:p>
            <a:r>
              <a:rPr lang="en-US" sz="4000" dirty="0"/>
              <a:t>14-Pole terms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2F369-8DFA-480F-AAA1-D52C4E7F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7187B-6793-4772-8A7D-46D9FE5C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2DED3-0CBA-4EA1-847C-44EF76E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09386"/>
            <a:ext cx="3097036" cy="38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D47B2-2543-4E2E-9320-DA8BEAB7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64" y="2612748"/>
            <a:ext cx="3109229" cy="3926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012FE1-7D79-405B-89E0-145D23C8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48" y="1187778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16-pole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9BD11-95AF-4031-9D17-C90C885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53" y="2447745"/>
            <a:ext cx="3145809" cy="385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16761-E6FC-434B-B640-728BA985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71" y="2447745"/>
            <a:ext cx="3109229" cy="376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207E0-9CD2-4242-9B97-F257D3B0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34" y="1063103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0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18-pole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DA3E5-4D2A-4F8F-8842-52B8B991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563" y="2192847"/>
            <a:ext cx="3097036" cy="38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0AD14-9B21-42E7-8786-6E572B3C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29" y="2192847"/>
            <a:ext cx="3109229" cy="3926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757B1-A085-4841-962C-C150845E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53" y="949155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20-pole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CDE53-E294-4F66-A5A2-B8029D81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93" y="2163992"/>
            <a:ext cx="3145809" cy="385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770D7-ED2A-4210-92F6-1D997FA1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29" y="2206667"/>
            <a:ext cx="3109229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2B2065-4720-4B8B-9ADD-BAE0DE8E6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004" y="962975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8D0C-9EA3-45CF-806B-C01F2AD7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84" y="1451729"/>
            <a:ext cx="10515600" cy="1977272"/>
          </a:xfrm>
        </p:spPr>
        <p:txBody>
          <a:bodyPr>
            <a:normAutofit/>
          </a:bodyPr>
          <a:lstStyle/>
          <a:p>
            <a:r>
              <a:rPr lang="en-US" sz="3600" dirty="0"/>
              <a:t>Compare measuring coil offsets, warm and cool.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Run 1 (warm measurements), courtesy A. Jain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0C8D-E52D-4538-8A6E-7DBA0862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DC34E-F841-4F5C-B8F7-8B42990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B475-5BF7-4CBF-BF39-53EE580C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o</a:t>
            </a:r>
            <a:r>
              <a:rPr lang="en-US" dirty="0"/>
              <a:t> offset, run 1 (warm) &amp; Runs 2, 3 (cooldown)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8483B-CBFA-4902-B1C5-86AB04FA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2E030-EB95-4EAC-A005-A3D6011C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63F01-3EC3-44BF-AE27-6E8C46BC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43" y="1983264"/>
            <a:ext cx="3103133" cy="3853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F568A-61F3-47E8-BDDE-B2D75000EED5}"/>
              </a:ext>
            </a:extLst>
          </p:cNvPr>
          <p:cNvSpPr txBox="1"/>
          <p:nvPr/>
        </p:nvSpPr>
        <p:spPr>
          <a:xfrm>
            <a:off x="2648932" y="5868757"/>
            <a:ext cx="16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– run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6D7EDC-8744-4C2A-81E2-09B81CDE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05" y="1985268"/>
            <a:ext cx="3097036" cy="388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CD37D-3BF0-4FBE-9DAF-3CDE1B9A584C}"/>
              </a:ext>
            </a:extLst>
          </p:cNvPr>
          <p:cNvSpPr txBox="1"/>
          <p:nvPr/>
        </p:nvSpPr>
        <p:spPr>
          <a:xfrm>
            <a:off x="6550512" y="5868757"/>
            <a:ext cx="309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200K and 100K – runs 3 and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D74B8-5EDD-4ABC-9D40-3686F275EBB7}"/>
              </a:ext>
            </a:extLst>
          </p:cNvPr>
          <p:cNvSpPr txBox="1"/>
          <p:nvPr/>
        </p:nvSpPr>
        <p:spPr>
          <a:xfrm>
            <a:off x="9228841" y="2187019"/>
            <a:ext cx="125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200K / 18A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168BAF-67DF-42B7-81C7-812F74EC2A4D}"/>
              </a:ext>
            </a:extLst>
          </p:cNvPr>
          <p:cNvCxnSpPr>
            <a:cxnSpLocks/>
          </p:cNvCxnSpPr>
          <p:nvPr/>
        </p:nvCxnSpPr>
        <p:spPr>
          <a:xfrm flipH="1">
            <a:off x="7975076" y="2460396"/>
            <a:ext cx="1253765" cy="763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268013-B2D9-4BEF-B735-CA17DEF7C3BC}"/>
              </a:ext>
            </a:extLst>
          </p:cNvPr>
          <p:cNvSpPr txBox="1"/>
          <p:nvPr/>
        </p:nvSpPr>
        <p:spPr>
          <a:xfrm>
            <a:off x="4878041" y="4660711"/>
            <a:ext cx="139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/ 30A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79AAD9-B01D-4088-84D2-42610BA2A535}"/>
              </a:ext>
            </a:extLst>
          </p:cNvPr>
          <p:cNvCxnSpPr>
            <a:cxnSpLocks/>
          </p:cNvCxnSpPr>
          <p:nvPr/>
        </p:nvCxnSpPr>
        <p:spPr>
          <a:xfrm flipV="1">
            <a:off x="5931747" y="4223209"/>
            <a:ext cx="1845366" cy="55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72BAA9-0C0C-4C44-AAC5-1A1A9F5D8682}"/>
              </a:ext>
            </a:extLst>
          </p:cNvPr>
          <p:cNvSpPr txBox="1"/>
          <p:nvPr/>
        </p:nvSpPr>
        <p:spPr>
          <a:xfrm>
            <a:off x="4878041" y="2556351"/>
            <a:ext cx="139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300K / 15A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F390C3-CB67-4283-9EFC-AC6BC7700087}"/>
              </a:ext>
            </a:extLst>
          </p:cNvPr>
          <p:cNvCxnSpPr/>
          <p:nvPr/>
        </p:nvCxnSpPr>
        <p:spPr>
          <a:xfrm flipH="1">
            <a:off x="3893270" y="2925683"/>
            <a:ext cx="984771" cy="656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6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88D45-EC64-4769-8F81-9A9FAB56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D3488-A103-49B0-B01A-C775A2C1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EFA7BA-54EE-48BF-B382-38DAEDE6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o</a:t>
            </a:r>
            <a:r>
              <a:rPr lang="en-US" dirty="0"/>
              <a:t> offset, run 1 (warm) &amp; runs 2, 3 (cooldown)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C0D2C-ECE4-410A-A1D3-4C7CD33D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65" y="1594281"/>
            <a:ext cx="3109229" cy="3895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6349E-524B-4D7B-A560-0BFA20BF69A9}"/>
              </a:ext>
            </a:extLst>
          </p:cNvPr>
          <p:cNvSpPr txBox="1"/>
          <p:nvPr/>
        </p:nvSpPr>
        <p:spPr>
          <a:xfrm>
            <a:off x="2121031" y="5738490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– run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29E64-B52C-42EE-8B91-29119BA1E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57" y="1594281"/>
            <a:ext cx="3109229" cy="3895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954EC-12BA-4615-AF17-781B0BEC2DBA}"/>
              </a:ext>
            </a:extLst>
          </p:cNvPr>
          <p:cNvSpPr txBox="1"/>
          <p:nvPr/>
        </p:nvSpPr>
        <p:spPr>
          <a:xfrm>
            <a:off x="6485641" y="5738490"/>
            <a:ext cx="310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200K and 100K – runs 3 and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01155-855D-4D11-BAB7-823A6DBF1E1A}"/>
              </a:ext>
            </a:extLst>
          </p:cNvPr>
          <p:cNvSpPr txBox="1"/>
          <p:nvPr/>
        </p:nvSpPr>
        <p:spPr>
          <a:xfrm>
            <a:off x="10058400" y="1932495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/ 30A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0BC0AF-39C5-4600-B482-2A226B1A8B5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610600" y="2117161"/>
            <a:ext cx="1447800" cy="10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6A3156-D795-451D-A23B-621BC6A49B7F}"/>
              </a:ext>
            </a:extLst>
          </p:cNvPr>
          <p:cNvSpPr txBox="1"/>
          <p:nvPr/>
        </p:nvSpPr>
        <p:spPr>
          <a:xfrm>
            <a:off x="9690755" y="3429000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200K / 18A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6A7663-9135-4B76-B724-F1636DD7F366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8210746" y="3120272"/>
            <a:ext cx="1480009" cy="49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9A10A5-B039-4522-B8F8-5AAB3CF64F61}"/>
              </a:ext>
            </a:extLst>
          </p:cNvPr>
          <p:cNvCxnSpPr>
            <a:cxnSpLocks/>
          </p:cNvCxnSpPr>
          <p:nvPr/>
        </p:nvCxnSpPr>
        <p:spPr>
          <a:xfrm flipH="1">
            <a:off x="3421930" y="2582944"/>
            <a:ext cx="1291472" cy="62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641D12-EEE2-45B7-95D1-D8B438A99C54}"/>
              </a:ext>
            </a:extLst>
          </p:cNvPr>
          <p:cNvSpPr txBox="1"/>
          <p:nvPr/>
        </p:nvSpPr>
        <p:spPr>
          <a:xfrm>
            <a:off x="4647413" y="2301827"/>
            <a:ext cx="118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300K/15A</a:t>
            </a:r>
          </a:p>
        </p:txBody>
      </p:sp>
    </p:spTree>
    <p:extLst>
      <p:ext uri="{BB962C8B-B14F-4D97-AF65-F5344CB8AC3E}">
        <p14:creationId xmlns:p14="http://schemas.microsoft.com/office/powerpoint/2010/main" val="390424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2279-3791-4968-B4D8-1D1C7B0C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 details (1)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9FAA-47CD-4EA2-A498-B190B122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500394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Two readings at each Z-position:  +I and –I,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Run 3:  I(200K)=18A; Run 4: I(100K)=30A</a:t>
            </a:r>
          </a:p>
          <a:p>
            <a:pPr>
              <a:spcBef>
                <a:spcPts val="600"/>
              </a:spcBef>
            </a:pPr>
            <a:r>
              <a:rPr lang="en-US" dirty="0"/>
              <a:t>Background subtracted by fitting a straight line to harmonics at +I and –I A.</a:t>
            </a:r>
          </a:p>
          <a:p>
            <a:pPr>
              <a:spcBef>
                <a:spcPts val="600"/>
              </a:spcBef>
            </a:pPr>
            <a:r>
              <a:rPr lang="en-US" dirty="0"/>
              <a:t>Data centered at each Z-position to make the dipole term zero.</a:t>
            </a:r>
          </a:p>
          <a:p>
            <a:pPr>
              <a:spcBef>
                <a:spcPts val="600"/>
              </a:spcBef>
            </a:pPr>
            <a:r>
              <a:rPr lang="en-US" dirty="0"/>
              <a:t>Data “</a:t>
            </a:r>
            <a:r>
              <a:rPr lang="en-US" dirty="0">
                <a:solidFill>
                  <a:srgbClr val="FF0000"/>
                </a:solidFill>
              </a:rPr>
              <a:t>pre-rotated” by 18 deg</a:t>
            </a:r>
            <a:r>
              <a:rPr lang="en-US" dirty="0"/>
              <a:t>. to account for observed misalignment of magnet top with the rotating coil drive top.</a:t>
            </a:r>
          </a:p>
          <a:p>
            <a:pPr>
              <a:spcBef>
                <a:spcPts val="600"/>
              </a:spcBef>
            </a:pPr>
            <a:r>
              <a:rPr lang="en-US" dirty="0"/>
              <a:t>Data taken with both 108.74 mm long and 217.872 mm long coils</a:t>
            </a:r>
          </a:p>
          <a:p>
            <a:pPr>
              <a:spcBef>
                <a:spcPts val="600"/>
              </a:spcBef>
            </a:pPr>
            <a:r>
              <a:rPr lang="en-US" dirty="0"/>
              <a:t>Z-scan step size = 108.74 mm for full Z-range available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capture the lead end fully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Cannot capture the non-lead end region at all</a:t>
            </a:r>
          </a:p>
          <a:p>
            <a:pPr>
              <a:spcBef>
                <a:spcPts val="600"/>
              </a:spcBef>
            </a:pPr>
            <a:r>
              <a:rPr lang="en-US" dirty="0"/>
              <a:t>No 27.185 mm steps in the lead end region.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Plots show only straight-section data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C9BF-2FB9-4502-ACCF-4D0B069E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C1EF2-BFCF-48C6-9466-CFD67EA6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DA31-983D-4BDA-ACF3-4332D6C9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Measurement details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E6A6-B48C-466B-95C0-D7934D21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Axial positions:</a:t>
            </a:r>
          </a:p>
          <a:p>
            <a:pPr lvl="1"/>
            <a:r>
              <a:rPr lang="en-US" dirty="0"/>
              <a:t>The axial position of the transporter is recorded in inches, with z = 0 the home position at the nonlead end.</a:t>
            </a:r>
          </a:p>
          <a:p>
            <a:pPr lvl="1"/>
            <a:r>
              <a:rPr lang="en-US" dirty="0"/>
              <a:t>The CL of the 110 mm coil is 220.663 mm above the CL of the 220 mm coil.</a:t>
            </a:r>
          </a:p>
          <a:p>
            <a:pPr lvl="1"/>
            <a:r>
              <a:rPr lang="en-US" dirty="0"/>
              <a:t>To align the z axis 0 in the plots with the CL of the magnet, the transporter z was converted to mm and</a:t>
            </a:r>
          </a:p>
          <a:p>
            <a:pPr lvl="2"/>
            <a:r>
              <a:rPr lang="en-US" dirty="0"/>
              <a:t>For the 220 mm coil, 2177.923 mm were subtracted</a:t>
            </a:r>
          </a:p>
          <a:p>
            <a:pPr lvl="2"/>
            <a:r>
              <a:rPr lang="en-US" dirty="0"/>
              <a:t>For the 110  mm coil, 1957.320 mm were subtracted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7D33D-8683-460E-A4C8-6419E43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370D3-EB59-47AC-8DBF-528D9C9D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coil offsets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D4681-6578-4A50-BDA7-259CEEC0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59" y="794327"/>
            <a:ext cx="9120641" cy="1244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317BF-AF90-4499-8DCA-DDB1B8C8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28" y="2503344"/>
            <a:ext cx="3097036" cy="3853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AF3CC-43F7-4883-9A79-2693B314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490" y="2460668"/>
            <a:ext cx="3109229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 function and field angle variation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D5F88-B933-401E-82B6-DF82E1F3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29" y="2265053"/>
            <a:ext cx="3145809" cy="385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AE71-1A56-4E87-9108-6159BB1E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69" y="2265053"/>
            <a:ext cx="3234354" cy="3919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0505B-9BC7-4A3C-8288-CD7E8142E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48" y="966347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Sextupole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9B26E-86A7-4BE7-B7F2-1E93135B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99" y="931220"/>
            <a:ext cx="9126503" cy="1243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DFAC9-6236-4E16-9770-75180548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08" y="2311805"/>
            <a:ext cx="3097036" cy="3853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35D5B8-DE34-43A8-B06A-15CC6B183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51" y="2311805"/>
            <a:ext cx="3109229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Octupole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4DF6A-4A07-4A6A-807D-28DA0DEB7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48" y="927908"/>
            <a:ext cx="9126503" cy="1243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40E71A-FFBA-4822-A028-8F711099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0" y="2355761"/>
            <a:ext cx="3145809" cy="3816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BEAE1-4D5B-49F2-B780-B4BFAF574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637" y="2355761"/>
            <a:ext cx="310922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0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Decapole</a:t>
            </a:r>
            <a:r>
              <a:rPr lang="en-US" dirty="0"/>
              <a:t>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D6586-5784-432B-AA29-E3F7167E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74" y="2129343"/>
            <a:ext cx="3097036" cy="38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38393-212C-4552-B61B-0F7BCF6D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028" y="2108006"/>
            <a:ext cx="3109229" cy="3926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7CE65-B193-4201-BBB7-C6D7BB8D5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19" y="885651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6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89CE-E590-404B-BF7F-3F52D643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12-pole terms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34DF4-74D6-4B87-85AA-4D6054AA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FA19-0C6B-4BD1-80C1-2ACE3D80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5F8F-1A04-43F4-A77F-1111A5A7FD5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E14B-A36B-4B49-8E68-A06E9D6D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50" y="2430186"/>
            <a:ext cx="3097036" cy="388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92539-2F34-4817-B17A-DECD976D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71" y="2430186"/>
            <a:ext cx="3109229" cy="3926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EC8D0-1D5F-4EAC-B4C2-9D784F55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80" y="990410"/>
            <a:ext cx="912650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399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200K, 100K Z-scans in  AUP-MQXFAP_0003</vt:lpstr>
      <vt:lpstr>Measurement details (1) </vt:lpstr>
      <vt:lpstr>Measurement details (2)</vt:lpstr>
      <vt:lpstr>Measuring coil offsets</vt:lpstr>
      <vt:lpstr>Transfer function and field angle variation</vt:lpstr>
      <vt:lpstr>Sextupole terms</vt:lpstr>
      <vt:lpstr>Octupole terms</vt:lpstr>
      <vt:lpstr>Decapole terms</vt:lpstr>
      <vt:lpstr>12-pole terms</vt:lpstr>
      <vt:lpstr>14-Pole terms</vt:lpstr>
      <vt:lpstr>16-pole terms</vt:lpstr>
      <vt:lpstr>18-pole terms</vt:lpstr>
      <vt:lpstr>20-pole terms</vt:lpstr>
      <vt:lpstr>Compare measuring coil offsets, warm and cool.  Run 1 (warm measurements), courtesy A. Jain</vt:lpstr>
      <vt:lpstr>Xo offset, run 1 (warm) &amp; Runs 2, 3 (cooldown)</vt:lpstr>
      <vt:lpstr>Yo offset, run 1 (warm) &amp; runs 2, 3 (cooldown)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Z-scans in MQXFAP_0003</dc:title>
  <dc:creator>Jain, Animesh</dc:creator>
  <cp:lastModifiedBy>Wanderer, Peter</cp:lastModifiedBy>
  <cp:revision>58</cp:revision>
  <cp:lastPrinted>2019-11-14T16:48:23Z</cp:lastPrinted>
  <dcterms:created xsi:type="dcterms:W3CDTF">2019-10-29T21:33:34Z</dcterms:created>
  <dcterms:modified xsi:type="dcterms:W3CDTF">2019-12-06T14:12:53Z</dcterms:modified>
</cp:coreProperties>
</file>