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73" r:id="rId3"/>
    <p:sldId id="274" r:id="rId4"/>
    <p:sldId id="291" r:id="rId5"/>
    <p:sldId id="257" r:id="rId6"/>
    <p:sldId id="292" r:id="rId7"/>
    <p:sldId id="258" r:id="rId8"/>
    <p:sldId id="259" r:id="rId9"/>
    <p:sldId id="260" r:id="rId10"/>
    <p:sldId id="261" r:id="rId11"/>
    <p:sldId id="263" r:id="rId12"/>
    <p:sldId id="262" r:id="rId13"/>
    <p:sldId id="269" r:id="rId14"/>
    <p:sldId id="265" r:id="rId15"/>
    <p:sldId id="266" r:id="rId16"/>
    <p:sldId id="267" r:id="rId17"/>
    <p:sldId id="279" r:id="rId18"/>
    <p:sldId id="277" r:id="rId19"/>
    <p:sldId id="275" r:id="rId20"/>
    <p:sldId id="276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0" r:id="rId3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g, Honghai" initials="SH" lastIdx="1" clrIdx="0">
    <p:extLst>
      <p:ext uri="{19B8F6BF-5375-455C-9EA6-DF929625EA0E}">
        <p15:presenceInfo xmlns:p15="http://schemas.microsoft.com/office/powerpoint/2012/main" userId="S::honsong@bnl.gov::42e769a1-c7c6-4c29-b3f3-bc941a9eb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C200F-4E6D-4B34-B1CD-5A86461F9F8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EF3A0B-7206-437F-A80E-FFA1679D2C10}">
      <dgm:prSet/>
      <dgm:spPr/>
      <dgm:t>
        <a:bodyPr/>
        <a:lstStyle/>
        <a:p>
          <a:r>
            <a:rPr lang="en-US" dirty="0"/>
            <a:t>Completed two Z-Scans at 960 A and 10 kA</a:t>
          </a:r>
        </a:p>
      </dgm:t>
    </dgm:pt>
    <dgm:pt modelId="{39544B29-1361-4007-850B-6CF24DDAA912}" type="parTrans" cxnId="{954739E1-B170-45E2-A93E-D7F6EC7D3DEE}">
      <dgm:prSet/>
      <dgm:spPr/>
      <dgm:t>
        <a:bodyPr/>
        <a:lstStyle/>
        <a:p>
          <a:endParaRPr lang="en-US"/>
        </a:p>
      </dgm:t>
    </dgm:pt>
    <dgm:pt modelId="{FC1FE72B-A7D7-4255-8EB1-F3A640A87ACE}" type="sibTrans" cxnId="{954739E1-B170-45E2-A93E-D7F6EC7D3DEE}">
      <dgm:prSet/>
      <dgm:spPr/>
      <dgm:t>
        <a:bodyPr/>
        <a:lstStyle/>
        <a:p>
          <a:endParaRPr lang="en-US"/>
        </a:p>
      </dgm:t>
    </dgm:pt>
    <dgm:pt modelId="{E05A4CA6-68FA-4F5F-B0B3-D14CAD33774E}">
      <dgm:prSet/>
      <dgm:spPr/>
      <dgm:t>
        <a:bodyPr/>
        <a:lstStyle/>
        <a:p>
          <a:r>
            <a:rPr lang="en-US" dirty="0"/>
            <a:t>Performed data analysis</a:t>
          </a:r>
        </a:p>
      </dgm:t>
    </dgm:pt>
    <dgm:pt modelId="{AEBB2EF7-6BA8-486E-9952-B067D7281CE2}" type="parTrans" cxnId="{E0563101-0F73-479E-ACCE-4BE9307028B9}">
      <dgm:prSet/>
      <dgm:spPr/>
      <dgm:t>
        <a:bodyPr/>
        <a:lstStyle/>
        <a:p>
          <a:endParaRPr lang="en-US"/>
        </a:p>
      </dgm:t>
    </dgm:pt>
    <dgm:pt modelId="{7EBCD5B5-2B45-4360-816E-A6E3C5F5B9EF}" type="sibTrans" cxnId="{E0563101-0F73-479E-ACCE-4BE9307028B9}">
      <dgm:prSet/>
      <dgm:spPr/>
      <dgm:t>
        <a:bodyPr/>
        <a:lstStyle/>
        <a:p>
          <a:endParaRPr lang="en-US"/>
        </a:p>
      </dgm:t>
    </dgm:pt>
    <dgm:pt modelId="{F3802E8D-94A0-476E-910C-D96F1B14FBD5}">
      <dgm:prSet/>
      <dgm:spPr/>
      <dgm:t>
        <a:bodyPr/>
        <a:lstStyle/>
        <a:p>
          <a:r>
            <a:rPr lang="en-US"/>
            <a:t>To do </a:t>
          </a:r>
        </a:p>
      </dgm:t>
    </dgm:pt>
    <dgm:pt modelId="{7A4054C9-5DD2-4DA5-9C0E-C2F6B82B9CD2}" type="parTrans" cxnId="{01A15BA3-D8AE-4F1A-866F-A9C50FF5E71B}">
      <dgm:prSet/>
      <dgm:spPr/>
      <dgm:t>
        <a:bodyPr/>
        <a:lstStyle/>
        <a:p>
          <a:endParaRPr lang="en-US"/>
        </a:p>
      </dgm:t>
    </dgm:pt>
    <dgm:pt modelId="{E9B32058-9066-4071-879D-BAAD73C6C600}" type="sibTrans" cxnId="{01A15BA3-D8AE-4F1A-866F-A9C50FF5E71B}">
      <dgm:prSet/>
      <dgm:spPr/>
      <dgm:t>
        <a:bodyPr/>
        <a:lstStyle/>
        <a:p>
          <a:endParaRPr lang="en-US"/>
        </a:p>
      </dgm:t>
    </dgm:pt>
    <dgm:pt modelId="{24745D2E-39A6-43DF-AE9D-C0244ED08964}">
      <dgm:prSet/>
      <dgm:spPr/>
      <dgm:t>
        <a:bodyPr/>
        <a:lstStyle/>
        <a:p>
          <a:r>
            <a:rPr lang="en-US" dirty="0"/>
            <a:t>Data analysis, compare cold Z-scan to warm MM</a:t>
          </a:r>
        </a:p>
      </dgm:t>
    </dgm:pt>
    <dgm:pt modelId="{9A7D9413-C591-4B5D-B99B-BFD2CC42AB46}" type="parTrans" cxnId="{404A5DFA-C277-457A-B13B-990822B7B4CA}">
      <dgm:prSet/>
      <dgm:spPr/>
      <dgm:t>
        <a:bodyPr/>
        <a:lstStyle/>
        <a:p>
          <a:endParaRPr lang="en-US"/>
        </a:p>
      </dgm:t>
    </dgm:pt>
    <dgm:pt modelId="{669FE294-0462-405C-B629-E5409CC714B1}" type="sibTrans" cxnId="{404A5DFA-C277-457A-B13B-990822B7B4CA}">
      <dgm:prSet/>
      <dgm:spPr/>
      <dgm:t>
        <a:bodyPr/>
        <a:lstStyle/>
        <a:p>
          <a:endParaRPr lang="en-US"/>
        </a:p>
      </dgm:t>
    </dgm:pt>
    <dgm:pt modelId="{4A24BA80-7768-4B1B-9454-D39007E4B58E}">
      <dgm:prSet/>
      <dgm:spPr/>
      <dgm:t>
        <a:bodyPr/>
        <a:lstStyle/>
        <a:p>
          <a:r>
            <a:rPr lang="en-US"/>
            <a:t>Continue MM at higher currents – depending on quench progress</a:t>
          </a:r>
        </a:p>
      </dgm:t>
    </dgm:pt>
    <dgm:pt modelId="{15256677-020B-4BA6-B5C3-D2C5EA0A5F8B}" type="parTrans" cxnId="{E816D7D6-1B92-4932-AC43-12C266B1820C}">
      <dgm:prSet/>
      <dgm:spPr/>
      <dgm:t>
        <a:bodyPr/>
        <a:lstStyle/>
        <a:p>
          <a:endParaRPr lang="en-US"/>
        </a:p>
      </dgm:t>
    </dgm:pt>
    <dgm:pt modelId="{B74931D3-0C09-4F47-B023-15E89BC254DE}" type="sibTrans" cxnId="{E816D7D6-1B92-4932-AC43-12C266B1820C}">
      <dgm:prSet/>
      <dgm:spPr/>
      <dgm:t>
        <a:bodyPr/>
        <a:lstStyle/>
        <a:p>
          <a:endParaRPr lang="en-US"/>
        </a:p>
      </dgm:t>
    </dgm:pt>
    <dgm:pt modelId="{E36C2188-C974-4162-B335-EFE452AA723C}">
      <dgm:prSet phldrT="[Text]"/>
      <dgm:spPr/>
      <dgm:t>
        <a:bodyPr/>
        <a:lstStyle/>
        <a:p>
          <a:r>
            <a:rPr lang="en-US" dirty="0"/>
            <a:t>960 A, field errors are within the bound, except for large b6 due to persistent current, and a8 a10. </a:t>
          </a:r>
          <a:endParaRPr lang="en-US" baseline="-25000" dirty="0"/>
        </a:p>
      </dgm:t>
    </dgm:pt>
    <dgm:pt modelId="{4A2E22C4-FCF0-4A18-A1E0-736509B379B9}" type="parTrans" cxnId="{0799D271-E682-4826-A97E-C02D08025240}">
      <dgm:prSet/>
      <dgm:spPr/>
      <dgm:t>
        <a:bodyPr/>
        <a:lstStyle/>
        <a:p>
          <a:endParaRPr lang="en-US"/>
        </a:p>
      </dgm:t>
    </dgm:pt>
    <dgm:pt modelId="{E0EF504D-360C-4580-BB29-1BEAF1A8B6CE}" type="sibTrans" cxnId="{0799D271-E682-4826-A97E-C02D08025240}">
      <dgm:prSet/>
      <dgm:spPr/>
      <dgm:t>
        <a:bodyPr/>
        <a:lstStyle/>
        <a:p>
          <a:endParaRPr lang="en-US"/>
        </a:p>
      </dgm:t>
    </dgm:pt>
    <dgm:pt modelId="{356E38C3-97D8-4EAC-8F2D-9DD95B4015E2}">
      <dgm:prSet phldrT="[Text]"/>
      <dgm:spPr/>
      <dgm:t>
        <a:bodyPr/>
        <a:lstStyle/>
        <a:p>
          <a:r>
            <a:rPr lang="en-US" dirty="0"/>
            <a:t>10 kA, field errors in the straight section are within the bound except for a8. b6 is considerably reduced from 15 units to 2 units within the bound. </a:t>
          </a:r>
          <a:endParaRPr lang="en-US" baseline="-25000" dirty="0"/>
        </a:p>
      </dgm:t>
    </dgm:pt>
    <dgm:pt modelId="{6B54B588-7965-4E62-8E17-E6081A1C81FA}" type="parTrans" cxnId="{7B2E9AB6-D3EA-4C72-BBB5-D80392315F44}">
      <dgm:prSet/>
      <dgm:spPr/>
      <dgm:t>
        <a:bodyPr/>
        <a:lstStyle/>
        <a:p>
          <a:endParaRPr lang="en-US"/>
        </a:p>
      </dgm:t>
    </dgm:pt>
    <dgm:pt modelId="{70AA7CC6-0E95-486A-976B-CCA9D07BEFAC}" type="sibTrans" cxnId="{7B2E9AB6-D3EA-4C72-BBB5-D80392315F44}">
      <dgm:prSet/>
      <dgm:spPr/>
      <dgm:t>
        <a:bodyPr/>
        <a:lstStyle/>
        <a:p>
          <a:endParaRPr lang="en-US"/>
        </a:p>
      </dgm:t>
    </dgm:pt>
    <dgm:pt modelId="{703E56AD-62C1-4559-97E4-9F86597E90BA}" type="pres">
      <dgm:prSet presAssocID="{5D6C200F-4E6D-4B34-B1CD-5A86461F9F8D}" presName="linear" presStyleCnt="0">
        <dgm:presLayoutVars>
          <dgm:dir/>
          <dgm:animLvl val="lvl"/>
          <dgm:resizeHandles val="exact"/>
        </dgm:presLayoutVars>
      </dgm:prSet>
      <dgm:spPr/>
    </dgm:pt>
    <dgm:pt modelId="{EC40B21E-1FC2-4919-B934-16F3B1A535E8}" type="pres">
      <dgm:prSet presAssocID="{43EF3A0B-7206-437F-A80E-FFA1679D2C10}" presName="parentLin" presStyleCnt="0"/>
      <dgm:spPr/>
    </dgm:pt>
    <dgm:pt modelId="{81A13D36-EFE7-4D24-95B8-4791D8702082}" type="pres">
      <dgm:prSet presAssocID="{43EF3A0B-7206-437F-A80E-FFA1679D2C10}" presName="parentLeftMargin" presStyleLbl="node1" presStyleIdx="0" presStyleCnt="3"/>
      <dgm:spPr/>
    </dgm:pt>
    <dgm:pt modelId="{67149773-CCB7-466D-89E6-259D10AE57DB}" type="pres">
      <dgm:prSet presAssocID="{43EF3A0B-7206-437F-A80E-FFA1679D2C1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48F19E2-8653-40CA-885F-DF14F8F4570D}" type="pres">
      <dgm:prSet presAssocID="{43EF3A0B-7206-437F-A80E-FFA1679D2C10}" presName="negativeSpace" presStyleCnt="0"/>
      <dgm:spPr/>
    </dgm:pt>
    <dgm:pt modelId="{3E41ACD1-2362-473F-A83E-032F99E9D4D0}" type="pres">
      <dgm:prSet presAssocID="{43EF3A0B-7206-437F-A80E-FFA1679D2C10}" presName="childText" presStyleLbl="conFgAcc1" presStyleIdx="0" presStyleCnt="3">
        <dgm:presLayoutVars>
          <dgm:bulletEnabled val="1"/>
        </dgm:presLayoutVars>
      </dgm:prSet>
      <dgm:spPr/>
    </dgm:pt>
    <dgm:pt modelId="{EBC09AA2-4F05-4968-A9CB-A18362FAF1EF}" type="pres">
      <dgm:prSet presAssocID="{FC1FE72B-A7D7-4255-8EB1-F3A640A87ACE}" presName="spaceBetweenRectangles" presStyleCnt="0"/>
      <dgm:spPr/>
    </dgm:pt>
    <dgm:pt modelId="{A45ACEF9-D0C5-4F33-A85C-919C037113BE}" type="pres">
      <dgm:prSet presAssocID="{E05A4CA6-68FA-4F5F-B0B3-D14CAD33774E}" presName="parentLin" presStyleCnt="0"/>
      <dgm:spPr/>
    </dgm:pt>
    <dgm:pt modelId="{E14BAC6F-E030-4C1F-8E06-690CFC13BAEF}" type="pres">
      <dgm:prSet presAssocID="{E05A4CA6-68FA-4F5F-B0B3-D14CAD33774E}" presName="parentLeftMargin" presStyleLbl="node1" presStyleIdx="0" presStyleCnt="3"/>
      <dgm:spPr/>
    </dgm:pt>
    <dgm:pt modelId="{2BB572F2-F2A4-4874-9F2E-E9CD512412FA}" type="pres">
      <dgm:prSet presAssocID="{E05A4CA6-68FA-4F5F-B0B3-D14CAD3377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F34B67-A9FA-4967-BA2C-64602DB4065D}" type="pres">
      <dgm:prSet presAssocID="{E05A4CA6-68FA-4F5F-B0B3-D14CAD33774E}" presName="negativeSpace" presStyleCnt="0"/>
      <dgm:spPr/>
    </dgm:pt>
    <dgm:pt modelId="{3AAA41BF-3D3B-4FE3-9CFD-07463109B474}" type="pres">
      <dgm:prSet presAssocID="{E05A4CA6-68FA-4F5F-B0B3-D14CAD33774E}" presName="childText" presStyleLbl="conFgAcc1" presStyleIdx="1" presStyleCnt="3">
        <dgm:presLayoutVars>
          <dgm:bulletEnabled val="1"/>
        </dgm:presLayoutVars>
      </dgm:prSet>
      <dgm:spPr/>
    </dgm:pt>
    <dgm:pt modelId="{DEC3BA2C-EE98-43CD-84D6-41A648C506B4}" type="pres">
      <dgm:prSet presAssocID="{7EBCD5B5-2B45-4360-816E-A6E3C5F5B9EF}" presName="spaceBetweenRectangles" presStyleCnt="0"/>
      <dgm:spPr/>
    </dgm:pt>
    <dgm:pt modelId="{C3164CFE-B7E4-4D52-84BA-2F01665350D9}" type="pres">
      <dgm:prSet presAssocID="{F3802E8D-94A0-476E-910C-D96F1B14FBD5}" presName="parentLin" presStyleCnt="0"/>
      <dgm:spPr/>
    </dgm:pt>
    <dgm:pt modelId="{F671C8E8-1369-4BA8-A83C-E45F2DD58944}" type="pres">
      <dgm:prSet presAssocID="{F3802E8D-94A0-476E-910C-D96F1B14FBD5}" presName="parentLeftMargin" presStyleLbl="node1" presStyleIdx="1" presStyleCnt="3"/>
      <dgm:spPr/>
    </dgm:pt>
    <dgm:pt modelId="{407EA08A-FEAD-4BEF-96F3-FA1A3006D7DB}" type="pres">
      <dgm:prSet presAssocID="{F3802E8D-94A0-476E-910C-D96F1B14FBD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EB2A1A9-E82E-475D-BE3B-D87249E468D1}" type="pres">
      <dgm:prSet presAssocID="{F3802E8D-94A0-476E-910C-D96F1B14FBD5}" presName="negativeSpace" presStyleCnt="0"/>
      <dgm:spPr/>
    </dgm:pt>
    <dgm:pt modelId="{00441239-B823-4176-8D3E-C36D9F2208DE}" type="pres">
      <dgm:prSet presAssocID="{F3802E8D-94A0-476E-910C-D96F1B14FBD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0563101-0F73-479E-ACCE-4BE9307028B9}" srcId="{5D6C200F-4E6D-4B34-B1CD-5A86461F9F8D}" destId="{E05A4CA6-68FA-4F5F-B0B3-D14CAD33774E}" srcOrd="1" destOrd="0" parTransId="{AEBB2EF7-6BA8-486E-9952-B067D7281CE2}" sibTransId="{7EBCD5B5-2B45-4360-816E-A6E3C5F5B9EF}"/>
    <dgm:cxn modelId="{13D52816-5006-4480-AB76-12EB1613F57F}" type="presOf" srcId="{F3802E8D-94A0-476E-910C-D96F1B14FBD5}" destId="{F671C8E8-1369-4BA8-A83C-E45F2DD58944}" srcOrd="0" destOrd="0" presId="urn:microsoft.com/office/officeart/2005/8/layout/list1"/>
    <dgm:cxn modelId="{91BF2641-1F65-4B9D-AB9E-6FD8306C716B}" type="presOf" srcId="{5D6C200F-4E6D-4B34-B1CD-5A86461F9F8D}" destId="{703E56AD-62C1-4559-97E4-9F86597E90BA}" srcOrd="0" destOrd="0" presId="urn:microsoft.com/office/officeart/2005/8/layout/list1"/>
    <dgm:cxn modelId="{9616076F-5DD6-433C-B4EC-15D78CAEE620}" type="presOf" srcId="{E05A4CA6-68FA-4F5F-B0B3-D14CAD33774E}" destId="{2BB572F2-F2A4-4874-9F2E-E9CD512412FA}" srcOrd="1" destOrd="0" presId="urn:microsoft.com/office/officeart/2005/8/layout/list1"/>
    <dgm:cxn modelId="{67146E51-638D-49FA-8821-88FCDF70C5B0}" type="presOf" srcId="{F3802E8D-94A0-476E-910C-D96F1B14FBD5}" destId="{407EA08A-FEAD-4BEF-96F3-FA1A3006D7DB}" srcOrd="1" destOrd="0" presId="urn:microsoft.com/office/officeart/2005/8/layout/list1"/>
    <dgm:cxn modelId="{0799D271-E682-4826-A97E-C02D08025240}" srcId="{E05A4CA6-68FA-4F5F-B0B3-D14CAD33774E}" destId="{E36C2188-C974-4162-B335-EFE452AA723C}" srcOrd="0" destOrd="0" parTransId="{4A2E22C4-FCF0-4A18-A1E0-736509B379B9}" sibTransId="{E0EF504D-360C-4580-BB29-1BEAF1A8B6CE}"/>
    <dgm:cxn modelId="{01A15BA3-D8AE-4F1A-866F-A9C50FF5E71B}" srcId="{5D6C200F-4E6D-4B34-B1CD-5A86461F9F8D}" destId="{F3802E8D-94A0-476E-910C-D96F1B14FBD5}" srcOrd="2" destOrd="0" parTransId="{7A4054C9-5DD2-4DA5-9C0E-C2F6B82B9CD2}" sibTransId="{E9B32058-9066-4071-879D-BAAD73C6C600}"/>
    <dgm:cxn modelId="{7B2E9AB6-D3EA-4C72-BBB5-D80392315F44}" srcId="{E05A4CA6-68FA-4F5F-B0B3-D14CAD33774E}" destId="{356E38C3-97D8-4EAC-8F2D-9DD95B4015E2}" srcOrd="1" destOrd="0" parTransId="{6B54B588-7965-4E62-8E17-E6081A1C81FA}" sibTransId="{70AA7CC6-0E95-486A-976B-CCA9D07BEFAC}"/>
    <dgm:cxn modelId="{FAD05BBC-54E6-45C6-B452-F5A4EAF28D5D}" type="presOf" srcId="{E05A4CA6-68FA-4F5F-B0B3-D14CAD33774E}" destId="{E14BAC6F-E030-4C1F-8E06-690CFC13BAEF}" srcOrd="0" destOrd="0" presId="urn:microsoft.com/office/officeart/2005/8/layout/list1"/>
    <dgm:cxn modelId="{495545CA-643C-4D56-BFAE-D9CFA06427A4}" type="presOf" srcId="{E36C2188-C974-4162-B335-EFE452AA723C}" destId="{3AAA41BF-3D3B-4FE3-9CFD-07463109B474}" srcOrd="0" destOrd="0" presId="urn:microsoft.com/office/officeart/2005/8/layout/list1"/>
    <dgm:cxn modelId="{E816D7D6-1B92-4932-AC43-12C266B1820C}" srcId="{F3802E8D-94A0-476E-910C-D96F1B14FBD5}" destId="{4A24BA80-7768-4B1B-9454-D39007E4B58E}" srcOrd="1" destOrd="0" parTransId="{15256677-020B-4BA6-B5C3-D2C5EA0A5F8B}" sibTransId="{B74931D3-0C09-4F47-B023-15E89BC254DE}"/>
    <dgm:cxn modelId="{C6E7C7DA-7748-4650-A13C-2791CF624ABC}" type="presOf" srcId="{43EF3A0B-7206-437F-A80E-FFA1679D2C10}" destId="{81A13D36-EFE7-4D24-95B8-4791D8702082}" srcOrd="0" destOrd="0" presId="urn:microsoft.com/office/officeart/2005/8/layout/list1"/>
    <dgm:cxn modelId="{A10F94DE-58CB-42F0-B12B-13386FA35EF8}" type="presOf" srcId="{4A24BA80-7768-4B1B-9454-D39007E4B58E}" destId="{00441239-B823-4176-8D3E-C36D9F2208DE}" srcOrd="0" destOrd="1" presId="urn:microsoft.com/office/officeart/2005/8/layout/list1"/>
    <dgm:cxn modelId="{51B833E0-175A-46D7-B0BD-8A79938D8103}" type="presOf" srcId="{43EF3A0B-7206-437F-A80E-FFA1679D2C10}" destId="{67149773-CCB7-466D-89E6-259D10AE57DB}" srcOrd="1" destOrd="0" presId="urn:microsoft.com/office/officeart/2005/8/layout/list1"/>
    <dgm:cxn modelId="{954739E1-B170-45E2-A93E-D7F6EC7D3DEE}" srcId="{5D6C200F-4E6D-4B34-B1CD-5A86461F9F8D}" destId="{43EF3A0B-7206-437F-A80E-FFA1679D2C10}" srcOrd="0" destOrd="0" parTransId="{39544B29-1361-4007-850B-6CF24DDAA912}" sibTransId="{FC1FE72B-A7D7-4255-8EB1-F3A640A87ACE}"/>
    <dgm:cxn modelId="{6ECD70ED-B620-4AD5-BEBF-D43E88CCCA6D}" type="presOf" srcId="{356E38C3-97D8-4EAC-8F2D-9DD95B4015E2}" destId="{3AAA41BF-3D3B-4FE3-9CFD-07463109B474}" srcOrd="0" destOrd="1" presId="urn:microsoft.com/office/officeart/2005/8/layout/list1"/>
    <dgm:cxn modelId="{FD246BF6-CE94-4804-B3E5-D396F4D62368}" type="presOf" srcId="{24745D2E-39A6-43DF-AE9D-C0244ED08964}" destId="{00441239-B823-4176-8D3E-C36D9F2208DE}" srcOrd="0" destOrd="0" presId="urn:microsoft.com/office/officeart/2005/8/layout/list1"/>
    <dgm:cxn modelId="{404A5DFA-C277-457A-B13B-990822B7B4CA}" srcId="{F3802E8D-94A0-476E-910C-D96F1B14FBD5}" destId="{24745D2E-39A6-43DF-AE9D-C0244ED08964}" srcOrd="0" destOrd="0" parTransId="{9A7D9413-C591-4B5D-B99B-BFD2CC42AB46}" sibTransId="{669FE294-0462-405C-B629-E5409CC714B1}"/>
    <dgm:cxn modelId="{A2431076-AA41-4C08-8A23-A64BB369B997}" type="presParOf" srcId="{703E56AD-62C1-4559-97E4-9F86597E90BA}" destId="{EC40B21E-1FC2-4919-B934-16F3B1A535E8}" srcOrd="0" destOrd="0" presId="urn:microsoft.com/office/officeart/2005/8/layout/list1"/>
    <dgm:cxn modelId="{C95F8E94-833B-46F1-AE42-108BE3C2D391}" type="presParOf" srcId="{EC40B21E-1FC2-4919-B934-16F3B1A535E8}" destId="{81A13D36-EFE7-4D24-95B8-4791D8702082}" srcOrd="0" destOrd="0" presId="urn:microsoft.com/office/officeart/2005/8/layout/list1"/>
    <dgm:cxn modelId="{39FF875F-2D6D-418D-BEC9-CCC2AD525756}" type="presParOf" srcId="{EC40B21E-1FC2-4919-B934-16F3B1A535E8}" destId="{67149773-CCB7-466D-89E6-259D10AE57DB}" srcOrd="1" destOrd="0" presId="urn:microsoft.com/office/officeart/2005/8/layout/list1"/>
    <dgm:cxn modelId="{A8CC3C27-934D-446A-A584-C0D58D7B3443}" type="presParOf" srcId="{703E56AD-62C1-4559-97E4-9F86597E90BA}" destId="{C48F19E2-8653-40CA-885F-DF14F8F4570D}" srcOrd="1" destOrd="0" presId="urn:microsoft.com/office/officeart/2005/8/layout/list1"/>
    <dgm:cxn modelId="{CE1DAB5D-7C7D-4419-8C16-7BB813FE4EB9}" type="presParOf" srcId="{703E56AD-62C1-4559-97E4-9F86597E90BA}" destId="{3E41ACD1-2362-473F-A83E-032F99E9D4D0}" srcOrd="2" destOrd="0" presId="urn:microsoft.com/office/officeart/2005/8/layout/list1"/>
    <dgm:cxn modelId="{5A6F2876-34BA-4E86-B8C0-8C5DB27D8940}" type="presParOf" srcId="{703E56AD-62C1-4559-97E4-9F86597E90BA}" destId="{EBC09AA2-4F05-4968-A9CB-A18362FAF1EF}" srcOrd="3" destOrd="0" presId="urn:microsoft.com/office/officeart/2005/8/layout/list1"/>
    <dgm:cxn modelId="{BEB5B86A-2D2B-488D-A1EE-BFF384BEC105}" type="presParOf" srcId="{703E56AD-62C1-4559-97E4-9F86597E90BA}" destId="{A45ACEF9-D0C5-4F33-A85C-919C037113BE}" srcOrd="4" destOrd="0" presId="urn:microsoft.com/office/officeart/2005/8/layout/list1"/>
    <dgm:cxn modelId="{F3B178C1-922C-487A-98D5-DF3C2A7F6E6D}" type="presParOf" srcId="{A45ACEF9-D0C5-4F33-A85C-919C037113BE}" destId="{E14BAC6F-E030-4C1F-8E06-690CFC13BAEF}" srcOrd="0" destOrd="0" presId="urn:microsoft.com/office/officeart/2005/8/layout/list1"/>
    <dgm:cxn modelId="{CA61A803-E162-48A8-89B0-F48BB5DC789C}" type="presParOf" srcId="{A45ACEF9-D0C5-4F33-A85C-919C037113BE}" destId="{2BB572F2-F2A4-4874-9F2E-E9CD512412FA}" srcOrd="1" destOrd="0" presId="urn:microsoft.com/office/officeart/2005/8/layout/list1"/>
    <dgm:cxn modelId="{1DF0ADE2-64D1-4B9D-9723-F1E0BCA04FDA}" type="presParOf" srcId="{703E56AD-62C1-4559-97E4-9F86597E90BA}" destId="{47F34B67-A9FA-4967-BA2C-64602DB4065D}" srcOrd="5" destOrd="0" presId="urn:microsoft.com/office/officeart/2005/8/layout/list1"/>
    <dgm:cxn modelId="{E7D4EE0A-F07A-41DB-8541-D2535A4A694B}" type="presParOf" srcId="{703E56AD-62C1-4559-97E4-9F86597E90BA}" destId="{3AAA41BF-3D3B-4FE3-9CFD-07463109B474}" srcOrd="6" destOrd="0" presId="urn:microsoft.com/office/officeart/2005/8/layout/list1"/>
    <dgm:cxn modelId="{7226623A-17BA-4022-8CF1-767F730C923B}" type="presParOf" srcId="{703E56AD-62C1-4559-97E4-9F86597E90BA}" destId="{DEC3BA2C-EE98-43CD-84D6-41A648C506B4}" srcOrd="7" destOrd="0" presId="urn:microsoft.com/office/officeart/2005/8/layout/list1"/>
    <dgm:cxn modelId="{19804378-C857-45F2-A3C5-7BD0E7590F9E}" type="presParOf" srcId="{703E56AD-62C1-4559-97E4-9F86597E90BA}" destId="{C3164CFE-B7E4-4D52-84BA-2F01665350D9}" srcOrd="8" destOrd="0" presId="urn:microsoft.com/office/officeart/2005/8/layout/list1"/>
    <dgm:cxn modelId="{AF5670D8-FCE1-4A7D-8C83-8ADF98F0913B}" type="presParOf" srcId="{C3164CFE-B7E4-4D52-84BA-2F01665350D9}" destId="{F671C8E8-1369-4BA8-A83C-E45F2DD58944}" srcOrd="0" destOrd="0" presId="urn:microsoft.com/office/officeart/2005/8/layout/list1"/>
    <dgm:cxn modelId="{CE7FE6D0-F938-41C2-8DE2-FE0B470CE816}" type="presParOf" srcId="{C3164CFE-B7E4-4D52-84BA-2F01665350D9}" destId="{407EA08A-FEAD-4BEF-96F3-FA1A3006D7DB}" srcOrd="1" destOrd="0" presId="urn:microsoft.com/office/officeart/2005/8/layout/list1"/>
    <dgm:cxn modelId="{F69413AC-6D4D-422D-A15C-D84BDC0C93A9}" type="presParOf" srcId="{703E56AD-62C1-4559-97E4-9F86597E90BA}" destId="{BEB2A1A9-E82E-475D-BE3B-D87249E468D1}" srcOrd="9" destOrd="0" presId="urn:microsoft.com/office/officeart/2005/8/layout/list1"/>
    <dgm:cxn modelId="{9F8AB9F7-4C4D-4081-9CDA-C506A7868F46}" type="presParOf" srcId="{703E56AD-62C1-4559-97E4-9F86597E90BA}" destId="{00441239-B823-4176-8D3E-C36D9F2208D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1ACD1-2362-473F-A83E-032F99E9D4D0}">
      <dsp:nvSpPr>
        <dsp:cNvPr id="0" name=""/>
        <dsp:cNvSpPr/>
      </dsp:nvSpPr>
      <dsp:spPr>
        <a:xfrm>
          <a:off x="0" y="536609"/>
          <a:ext cx="6492875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49773-CCB7-466D-89E6-259D10AE57DB}">
      <dsp:nvSpPr>
        <dsp:cNvPr id="0" name=""/>
        <dsp:cNvSpPr/>
      </dsp:nvSpPr>
      <dsp:spPr>
        <a:xfrm>
          <a:off x="324643" y="270929"/>
          <a:ext cx="4545012" cy="531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Completed two Z-Scans at 960 A and 10 kA</a:t>
          </a:r>
        </a:p>
      </dsp:txBody>
      <dsp:txXfrm>
        <a:off x="350582" y="296868"/>
        <a:ext cx="4493134" cy="479482"/>
      </dsp:txXfrm>
    </dsp:sp>
    <dsp:sp modelId="{3AAA41BF-3D3B-4FE3-9CFD-07463109B474}">
      <dsp:nvSpPr>
        <dsp:cNvPr id="0" name=""/>
        <dsp:cNvSpPr/>
      </dsp:nvSpPr>
      <dsp:spPr>
        <a:xfrm>
          <a:off x="0" y="1353089"/>
          <a:ext cx="6492875" cy="181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374904" rIns="5039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960 A, field errors are within the bound, except for large b6 due to persistent current, and a8 a10. </a:t>
          </a:r>
          <a:endParaRPr lang="en-US" sz="1800" kern="1200" baseline="-250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10 kA, field errors in the straight section are within the bound except for a8. b6 is considerably reduced from 15 units to 2 units within the bound. </a:t>
          </a:r>
          <a:endParaRPr lang="en-US" sz="1800" kern="1200" baseline="-25000" dirty="0"/>
        </a:p>
      </dsp:txBody>
      <dsp:txXfrm>
        <a:off x="0" y="1353089"/>
        <a:ext cx="6492875" cy="1814400"/>
      </dsp:txXfrm>
    </dsp:sp>
    <dsp:sp modelId="{2BB572F2-F2A4-4874-9F2E-E9CD512412FA}">
      <dsp:nvSpPr>
        <dsp:cNvPr id="0" name=""/>
        <dsp:cNvSpPr/>
      </dsp:nvSpPr>
      <dsp:spPr>
        <a:xfrm>
          <a:off x="324643" y="1087409"/>
          <a:ext cx="4545012" cy="5313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Performed data analysis</a:t>
          </a:r>
        </a:p>
      </dsp:txBody>
      <dsp:txXfrm>
        <a:off x="350582" y="1113348"/>
        <a:ext cx="4493134" cy="479482"/>
      </dsp:txXfrm>
    </dsp:sp>
    <dsp:sp modelId="{00441239-B823-4176-8D3E-C36D9F2208DE}">
      <dsp:nvSpPr>
        <dsp:cNvPr id="0" name=""/>
        <dsp:cNvSpPr/>
      </dsp:nvSpPr>
      <dsp:spPr>
        <a:xfrm>
          <a:off x="0" y="3530370"/>
          <a:ext cx="6492875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3919" tIns="374904" rIns="5039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Data analysis, compare cold Z-scan to warm MM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Continue MM at higher currents – depending on quench progress</a:t>
          </a:r>
        </a:p>
      </dsp:txBody>
      <dsp:txXfrm>
        <a:off x="0" y="3530370"/>
        <a:ext cx="6492875" cy="1304100"/>
      </dsp:txXfrm>
    </dsp:sp>
    <dsp:sp modelId="{407EA08A-FEAD-4BEF-96F3-FA1A3006D7DB}">
      <dsp:nvSpPr>
        <dsp:cNvPr id="0" name=""/>
        <dsp:cNvSpPr/>
      </dsp:nvSpPr>
      <dsp:spPr>
        <a:xfrm>
          <a:off x="324643" y="3264690"/>
          <a:ext cx="4545012" cy="5313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791" tIns="0" rIns="17179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To do </a:t>
          </a:r>
        </a:p>
      </dsp:txBody>
      <dsp:txXfrm>
        <a:off x="350582" y="3290629"/>
        <a:ext cx="4493134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5B88FCC-9BEE-4B4C-954D-FC011899E845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99F541A-555F-4D0A-B4EF-8C33D073D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1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0F2F-6680-4A7E-8C1F-40D1F5F3A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23BF3-D9E4-4E49-890E-CD5C1591A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B5037-D928-44EF-A9FF-C9306B8D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FD43-E02C-4F34-8C44-4B96FBD2580F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723EA-6FA7-4530-AC0C-0732CBB4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A766A-E63B-43D6-A58E-5DCF17E2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7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85036-425B-4C90-95DD-39489C465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0C04C-58EF-4013-BC7C-9871FF4F7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E080B-BC80-47BC-9A34-F1D4D391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8076-2A04-4A71-94EB-AEBB2907C376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7D0D-D7CF-4AF5-9D58-55FEA115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7CAE2-FF57-4473-A4EA-EB2C7042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6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907BBF-EFE8-4049-B553-5FAAAE64C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D19BC-1CEF-4830-93F8-A8DBDCD33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931A1-B7E7-4285-AFDA-7DB21165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1682-1D51-42FD-A308-FCBA524CD448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5CF34-01F6-4040-8A75-2DD42CB9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2408F-82AF-40A1-8D51-F5D66EF8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0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AA03F-C725-4047-902B-2E3360F98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7A60D-43F3-4B73-8678-AD7E534BC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5D3A3-C4CC-4713-A170-6CB4344A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2B81-0715-4F7C-B6C3-5B5AE0319A6F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A71A5-F342-432C-A2DE-59E6ED9E8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CF3BE-4B17-4287-9954-EE66C963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9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333CF-1EF1-47A6-9723-C1A391E7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0DD86-9F2E-4CCE-B0D9-7FDCC97D5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F9562-51A8-49FB-96D9-3151B069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2EEAF-0ED7-49A1-90C9-63A2A527B9EB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289BC-B70F-431E-B6C8-AE9D0E3C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CC5DB-B61D-4937-BD9B-5D600AF34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E13A-45BD-4243-857B-BCFF7F87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D684B-7584-4613-A316-FE2DDAD3B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D259F-DEDB-4C97-B5C2-4C3F0FC27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3D65B-7972-4D5A-B3CC-43168304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B04C-6936-4A8A-BDEE-3C76D7C9897F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D12DF-7990-499B-9A28-F8DCD8DB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85EAD-FE77-469C-9F07-0AAB91DF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1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0C350-B017-4BA8-B4A1-A81EDEC8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3B254-5940-4322-BA74-5E05671C9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60B5C-2688-4D9C-BFC7-C7CE14A56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20125-1E58-4407-8611-7BD481913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00201-5541-49D0-A607-FD7C3C752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3B3EF4-4F22-4553-86AE-25C264908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610B-2844-46F2-814B-0F4C0DF707C8}" type="datetime1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4A9410-1411-4359-8105-2FD4AC1F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5F327F-E851-46EC-9B60-9D25C2A2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6A220-F65C-4563-A38F-3DF9D352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05711-760B-4627-85F9-B4A03A6C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7F22-677E-482B-AF16-FE47F2A090EA}" type="datetime1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7C1C7-8961-4DD5-86D2-BAA9F23B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714AB-9E18-46B2-8CAE-72DC009A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1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B3989B-63A6-4E15-8F28-398A14BC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7E13-6107-4F50-ABCE-C06A253B7110}" type="datetime1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22C77-2E79-4CA9-947A-61091CA25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3711E-956B-4337-A163-B474C3AD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5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BD79-20E0-4C54-8A2C-9C07D3E7B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AE419-3667-466F-9275-FE133A71C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AD061-FE68-439A-8DBA-F309FA03F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6819E-415D-435D-8A4B-129E706D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EB3E-D519-474D-ADB5-B6452EA8CC1B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B6B42-1BF4-404E-AB8C-3C3F3964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77E80-6275-4CA0-9930-30459ABB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7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CD6-29DF-4B61-817F-BA0681A7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CEC4C2-9297-4134-9BE4-F4578D311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B223B-4758-47ED-B7C3-CA57EEF48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09A5A-7376-49A8-A130-AE4BBBD3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C54E-178A-4467-91F4-75D610CEE691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E9C2C-B5C7-498D-A75B-C60FDA2E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94277-23C2-4F9A-B9B2-645F7043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3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01E07-36DE-4199-8840-62842F5F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06770-8CB1-48E4-9E4A-BBB6863B4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8CFB6-8053-4224-BD10-352CB026A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228A-C79E-46AB-B591-49EBF40BA31F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B7C68-0359-4949-BD8A-331734BEE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MQXFA03, Field Measureemnt, BNL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D0209-AA70-44CB-86FB-93DC6B089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F5F8F-1A04-43F4-A77F-1111A5A7F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9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86F1-F9C8-4F83-8E5A-290C4F9F2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389" y="1122363"/>
            <a:ext cx="11345779" cy="1560679"/>
          </a:xfrm>
        </p:spPr>
        <p:txBody>
          <a:bodyPr/>
          <a:lstStyle/>
          <a:p>
            <a:r>
              <a:rPr lang="en-US" dirty="0"/>
              <a:t>MQXFA03 Cold Z-SCAN and I-SCAN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72264F-544D-4BE8-84FA-9097C59197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Measurement dates: Nov. 26 and 27, 2019</a:t>
            </a:r>
          </a:p>
          <a:p>
            <a:r>
              <a:rPr lang="en-US" dirty="0"/>
              <a:t>Superconducting Magnet Division, Brookhaven National Laboratory</a:t>
            </a:r>
          </a:p>
          <a:p>
            <a:r>
              <a:rPr lang="en-US" dirty="0"/>
              <a:t>Reported by H. Song, P. Wanderer</a:t>
            </a:r>
          </a:p>
        </p:txBody>
      </p:sp>
    </p:spTree>
    <p:extLst>
      <p:ext uri="{BB962C8B-B14F-4D97-AF65-F5344CB8AC3E}">
        <p14:creationId xmlns:p14="http://schemas.microsoft.com/office/powerpoint/2010/main" val="1779804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9CE-E590-404B-BF7F-3F52D643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dirty="0"/>
              <a:t>Octupole terms (n=4)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34DF4-74D6-4B87-85AA-4D6054AA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6037-728D-434E-B409-B9EB6B615FF6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FA19-0C6B-4BD1-80C1-2ACE3D8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10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EA49CA-B5AD-4A4E-A373-F039760B5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1892"/>
            <a:ext cx="5943600" cy="3935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76551DE-B26D-41D6-AA99-A783F05DE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780" y="1151892"/>
            <a:ext cx="5943600" cy="393521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BB6745-8C93-4D8D-8089-B72FB498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</p:spTree>
    <p:extLst>
      <p:ext uri="{BB962C8B-B14F-4D97-AF65-F5344CB8AC3E}">
        <p14:creationId xmlns:p14="http://schemas.microsoft.com/office/powerpoint/2010/main" val="211440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9CE-E590-404B-BF7F-3F52D643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Decapole</a:t>
            </a:r>
            <a:r>
              <a:rPr lang="en-US" dirty="0"/>
              <a:t> terms (n =5)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34DF4-74D6-4B87-85AA-4D6054AA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2241-A8CE-46F4-A418-29D5E008E851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FA19-0C6B-4BD1-80C1-2ACE3D8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8EE7FA-C1EE-4A0C-B264-A01543318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9296"/>
            <a:ext cx="5943600" cy="3935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1DD650-3DD3-47DF-B6DE-31F51817B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531" y="899965"/>
            <a:ext cx="5943600" cy="393521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8446FE-681F-4682-9E3C-D833C5F1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</p:spTree>
    <p:extLst>
      <p:ext uri="{BB962C8B-B14F-4D97-AF65-F5344CB8AC3E}">
        <p14:creationId xmlns:p14="http://schemas.microsoft.com/office/powerpoint/2010/main" val="3800162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9CE-E590-404B-BF7F-3F52D643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dirty="0"/>
              <a:t>12-pole terms (n = 6)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34DF4-74D6-4B87-85AA-4D6054AA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9D475-1B08-4083-B6E9-7460E2C93C94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FA19-0C6B-4BD1-80C1-2ACE3D8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D2359A-CA3E-44C3-B790-C8438C69597F}"/>
              </a:ext>
            </a:extLst>
          </p:cNvPr>
          <p:cNvSpPr txBox="1"/>
          <p:nvPr/>
        </p:nvSpPr>
        <p:spPr>
          <a:xfrm>
            <a:off x="409810" y="5202063"/>
            <a:ext cx="5509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Allowed </a:t>
            </a:r>
            <a:r>
              <a:rPr lang="en-US" i="1" dirty="0"/>
              <a:t>b</a:t>
            </a:r>
            <a:r>
              <a:rPr lang="en-US" baseline="-25000" dirty="0"/>
              <a:t>6</a:t>
            </a:r>
            <a:r>
              <a:rPr lang="en-US" dirty="0"/>
              <a:t>, large at 960 A, and much smaller at 10 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 4*440mm away from the magnet center, 12 pole terms start to change towards magnet ends.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D43779-A631-4FCA-84F0-205B393D5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13" y="1123900"/>
            <a:ext cx="5943600" cy="39352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D0624A9-5D00-452C-93E3-514E7D497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499" y="1123900"/>
            <a:ext cx="5943600" cy="393521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68409-3CC7-4AA7-B8DC-9BF4962F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D74421-7F2C-469A-A505-B8396D45FB9F}"/>
              </a:ext>
            </a:extLst>
          </p:cNvPr>
          <p:cNvSpPr txBox="1"/>
          <p:nvPr/>
        </p:nvSpPr>
        <p:spPr>
          <a:xfrm>
            <a:off x="939891" y="1075909"/>
            <a:ext cx="7216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960 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677790A-8236-4ECB-B8F4-69268C5DC4AA}"/>
              </a:ext>
            </a:extLst>
          </p:cNvPr>
          <p:cNvCxnSpPr/>
          <p:nvPr/>
        </p:nvCxnSpPr>
        <p:spPr>
          <a:xfrm flipH="1">
            <a:off x="1011877" y="1424213"/>
            <a:ext cx="154983" cy="294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B72CA5C-3C5D-431B-9A36-26FA661D117E}"/>
              </a:ext>
            </a:extLst>
          </p:cNvPr>
          <p:cNvSpPr txBox="1"/>
          <p:nvPr/>
        </p:nvSpPr>
        <p:spPr>
          <a:xfrm>
            <a:off x="885306" y="2763050"/>
            <a:ext cx="7088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10 kA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2E2464-99CD-4153-8B00-E200B21970E1}"/>
              </a:ext>
            </a:extLst>
          </p:cNvPr>
          <p:cNvSpPr txBox="1"/>
          <p:nvPr/>
        </p:nvSpPr>
        <p:spPr>
          <a:xfrm>
            <a:off x="6289242" y="5149927"/>
            <a:ext cx="5509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Skew harmonics – nonallowed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Field errors for the same PCB coils though at 960 A and 10 kA current, seems to have good agreement.</a:t>
            </a:r>
          </a:p>
        </p:txBody>
      </p:sp>
    </p:spTree>
    <p:extLst>
      <p:ext uri="{BB962C8B-B14F-4D97-AF65-F5344CB8AC3E}">
        <p14:creationId xmlns:p14="http://schemas.microsoft.com/office/powerpoint/2010/main" val="2136150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BB01B-1128-4921-AE3C-CC4EF6C18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652"/>
          </a:xfrm>
        </p:spPr>
        <p:txBody>
          <a:bodyPr>
            <a:normAutofit/>
          </a:bodyPr>
          <a:lstStyle/>
          <a:p>
            <a:r>
              <a:rPr lang="en-US" sz="4000" dirty="0"/>
              <a:t>14-Pole terms (n=7)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2F369-8DFA-480F-AAA1-D52C4E7F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D5C7-185A-4D5A-B700-A0274074F538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7187B-6793-4772-8A7D-46D9FE5C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A07920-0747-4EB8-80E7-ACB499C31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58" y="1254528"/>
            <a:ext cx="5943600" cy="3935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6B28FA-EA52-4B26-BD60-4D5FDD44B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802" y="1273189"/>
            <a:ext cx="5943600" cy="393521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C7DE9-7EFD-493C-9E24-906E09940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839C62-FE90-41BA-B7A3-3B7ABD2FA0D8}"/>
              </a:ext>
            </a:extLst>
          </p:cNvPr>
          <p:cNvSpPr txBox="1"/>
          <p:nvPr/>
        </p:nvSpPr>
        <p:spPr>
          <a:xfrm>
            <a:off x="939200" y="5298315"/>
            <a:ext cx="5509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b</a:t>
            </a:r>
            <a:r>
              <a:rPr lang="en-US" baseline="-25000" dirty="0"/>
              <a:t>7</a:t>
            </a:r>
            <a:r>
              <a:rPr lang="en-US" dirty="0"/>
              <a:t> and </a:t>
            </a:r>
            <a:r>
              <a:rPr lang="en-US" i="1" dirty="0"/>
              <a:t>a</a:t>
            </a:r>
            <a:r>
              <a:rPr lang="en-US" baseline="-25000" dirty="0"/>
              <a:t>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Most of them less than 1 unit</a:t>
            </a:r>
          </a:p>
        </p:txBody>
      </p:sp>
    </p:spTree>
    <p:extLst>
      <p:ext uri="{BB962C8B-B14F-4D97-AF65-F5344CB8AC3E}">
        <p14:creationId xmlns:p14="http://schemas.microsoft.com/office/powerpoint/2010/main" val="4208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9CE-E590-404B-BF7F-3F52D643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dirty="0"/>
              <a:t>16-pole terms (n = 8)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34DF4-74D6-4B87-85AA-4D6054AA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78A1-82BB-430F-9FF3-2B1648DE137F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FA19-0C6B-4BD1-80C1-2ACE3D8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CCEF61-D9F6-4652-AA99-4E82AB3D7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6618"/>
            <a:ext cx="5943600" cy="3935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B540E0-4A28-4AF4-A474-FFDEA6279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6722" y="910173"/>
            <a:ext cx="5943600" cy="393521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7E5D2-948B-4252-90BC-72B66E1D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87389-4344-4CB4-BF95-1D18D916682F}"/>
              </a:ext>
            </a:extLst>
          </p:cNvPr>
          <p:cNvSpPr txBox="1"/>
          <p:nvPr/>
        </p:nvSpPr>
        <p:spPr>
          <a:xfrm>
            <a:off x="1672391" y="5226125"/>
            <a:ext cx="7904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b</a:t>
            </a:r>
            <a:r>
              <a:rPr lang="en-US" baseline="-25000" dirty="0"/>
              <a:t>8</a:t>
            </a:r>
            <a:r>
              <a:rPr lang="en-US" dirty="0"/>
              <a:t> is ok, most of them less than 1 unit.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a</a:t>
            </a:r>
            <a:r>
              <a:rPr lang="en-US" baseline="-25000" dirty="0"/>
              <a:t>7 </a:t>
            </a:r>
            <a:r>
              <a:rPr lang="en-US" dirty="0"/>
              <a:t>is a bit higher than the specification, summarized in later slides. 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553602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9CE-E590-404B-BF7F-3F52D643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dirty="0"/>
              <a:t>18-pole terms (n=9)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34DF4-74D6-4B87-85AA-4D6054AA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EA86-A612-4EB1-A0A7-1997AB8A4620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FA19-0C6B-4BD1-80C1-2ACE3D8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15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B245AA-C529-46A1-9946-CA5893271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58" y="983940"/>
            <a:ext cx="5943600" cy="3935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C45B97-1291-41F1-A12F-10A3BBED9D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7449" y="993271"/>
            <a:ext cx="5943600" cy="393521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A1BB9-8EFC-4BBB-A36B-F59308A2E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1EEDAA-24AC-475D-91E6-567446BCC179}"/>
              </a:ext>
            </a:extLst>
          </p:cNvPr>
          <p:cNvSpPr txBox="1"/>
          <p:nvPr/>
        </p:nvSpPr>
        <p:spPr>
          <a:xfrm>
            <a:off x="1672391" y="5226125"/>
            <a:ext cx="7904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b</a:t>
            </a:r>
            <a:r>
              <a:rPr lang="en-US" baseline="-25000" dirty="0"/>
              <a:t>8</a:t>
            </a:r>
            <a:r>
              <a:rPr lang="en-US" dirty="0"/>
              <a:t> is ok, less than 0.4 unit.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a</a:t>
            </a:r>
            <a:r>
              <a:rPr lang="en-US" baseline="-25000" dirty="0"/>
              <a:t>7 </a:t>
            </a:r>
            <a:r>
              <a:rPr lang="en-US" dirty="0"/>
              <a:t>is ok, less than 0.5 unit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219960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9CE-E590-404B-BF7F-3F52D643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dirty="0"/>
              <a:t>20-pole terms (n =10)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34DF4-74D6-4B87-85AA-4D6054AA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716D-92FC-400F-91E6-514CAC7EA316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FA19-0C6B-4BD1-80C1-2ACE3D8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16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539AC2-0193-4FAA-B152-98A2E04E00B6}"/>
              </a:ext>
            </a:extLst>
          </p:cNvPr>
          <p:cNvSpPr txBox="1"/>
          <p:nvPr/>
        </p:nvSpPr>
        <p:spPr>
          <a:xfrm>
            <a:off x="1603392" y="5217531"/>
            <a:ext cx="8508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Allowed harmonic </a:t>
            </a:r>
            <a:r>
              <a:rPr lang="en-US" i="1" dirty="0"/>
              <a:t>b</a:t>
            </a:r>
            <a:r>
              <a:rPr lang="en-US" baseline="-25000" dirty="0"/>
              <a:t>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Observed increase at/towards the magnet lead end, 4*440 mm away from the center.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last point is taken out from the averaging analysis.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5D78C1-AA0B-41D0-84F5-2F12CB177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5239"/>
            <a:ext cx="5943600" cy="393521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8208F-F312-4C8A-A591-B4CD8EB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8FF492-506F-492E-B7B6-4D5B09A81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99" y="1135119"/>
            <a:ext cx="6150217" cy="390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7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D1FC6-DFF1-4ADA-81EF-37BEAC56D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23226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Field error table, averaged normal and skew harmonics (straight part) and RMS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AFB41-3AA2-43CE-A99B-2F1FEE68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46B70-FB3F-4C82-B0C4-6F0D979D40FF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0153C-A674-4E3A-9D8C-C3343EE30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51852E-7139-4481-8289-2D2FFA5FA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507295"/>
              </p:ext>
            </p:extLst>
          </p:nvPr>
        </p:nvGraphicFramePr>
        <p:xfrm>
          <a:off x="2136530" y="1902374"/>
          <a:ext cx="6460390" cy="4193622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1797981">
                  <a:extLst>
                    <a:ext uri="{9D8B030D-6E8A-4147-A177-3AD203B41FA5}">
                      <a16:colId xmlns:a16="http://schemas.microsoft.com/office/drawing/2014/main" val="870926645"/>
                    </a:ext>
                  </a:extLst>
                </a:gridCol>
                <a:gridCol w="1309612">
                  <a:extLst>
                    <a:ext uri="{9D8B030D-6E8A-4147-A177-3AD203B41FA5}">
                      <a16:colId xmlns:a16="http://schemas.microsoft.com/office/drawing/2014/main" val="1682844409"/>
                    </a:ext>
                  </a:extLst>
                </a:gridCol>
                <a:gridCol w="1133231">
                  <a:extLst>
                    <a:ext uri="{9D8B030D-6E8A-4147-A177-3AD203B41FA5}">
                      <a16:colId xmlns:a16="http://schemas.microsoft.com/office/drawing/2014/main" val="1398297088"/>
                    </a:ext>
                  </a:extLst>
                </a:gridCol>
                <a:gridCol w="1258019">
                  <a:extLst>
                    <a:ext uri="{9D8B030D-6E8A-4147-A177-3AD203B41FA5}">
                      <a16:colId xmlns:a16="http://schemas.microsoft.com/office/drawing/2014/main" val="3728925207"/>
                    </a:ext>
                  </a:extLst>
                </a:gridCol>
                <a:gridCol w="961547">
                  <a:extLst>
                    <a:ext uri="{9D8B030D-6E8A-4147-A177-3AD203B41FA5}">
                      <a16:colId xmlns:a16="http://schemas.microsoft.com/office/drawing/2014/main" val="2761410183"/>
                    </a:ext>
                  </a:extLst>
                </a:gridCol>
              </a:tblGrid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BNL cold MM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Probe 220, 10 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Probe 220, 960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9388726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Average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RMS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Average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RMS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72967273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0.798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2.062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-2.579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3.320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57862433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-0.538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2.446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-0.052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2.125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9964083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-1.481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2.758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-1.457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2.371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97036106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-1.412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1.609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-0.765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1.256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97079424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-1.699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1.840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-1.167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1.235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9536004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-1.906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1.844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-1.613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1.625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07003024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b6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2.167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2.254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15.490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15.502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5412402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-0.036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0.562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0.475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51514226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0.601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6096061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-0.156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0.401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5080506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3614076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0.671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0.666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0.922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0.869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0343918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-0.060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0.204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5800227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-0.233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36713456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b10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-0.623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0.632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-3.197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3.199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09966188"/>
                  </a:ext>
                </a:extLst>
              </a:tr>
              <a:tr h="232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a10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-0.021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0.142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3947434"/>
                  </a:ext>
                </a:extLst>
              </a:tr>
            </a:tbl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6B22C05-A62C-4B0F-B2E4-BAD335B8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7271B6-DCE2-4BEA-8A11-F66A0FDBF5A0}"/>
              </a:ext>
            </a:extLst>
          </p:cNvPr>
          <p:cNvSpPr txBox="1"/>
          <p:nvPr/>
        </p:nvSpPr>
        <p:spPr>
          <a:xfrm>
            <a:off x="8666922" y="3629853"/>
            <a:ext cx="99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Allowed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DDB016-3E72-4B96-9DE1-812B430CD662}"/>
              </a:ext>
            </a:extLst>
          </p:cNvPr>
          <p:cNvSpPr txBox="1"/>
          <p:nvPr/>
        </p:nvSpPr>
        <p:spPr>
          <a:xfrm>
            <a:off x="8666921" y="5531540"/>
            <a:ext cx="99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Allowed </a:t>
            </a:r>
          </a:p>
        </p:txBody>
      </p:sp>
    </p:spTree>
    <p:extLst>
      <p:ext uri="{BB962C8B-B14F-4D97-AF65-F5344CB8AC3E}">
        <p14:creationId xmlns:p14="http://schemas.microsoft.com/office/powerpoint/2010/main" val="1350863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55BDB-7692-4811-8E9B-88B5ACC21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0D77-9107-4675-B953-A7EE0BDCE35E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3FAB7-FB4E-49C0-9A3B-DE47F7B8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18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9ADA066-D12C-4C90-8649-55BA3F33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546"/>
            <a:ext cx="10515600" cy="838523"/>
          </a:xfrm>
        </p:spPr>
        <p:txBody>
          <a:bodyPr>
            <a:normAutofit fontScale="90000"/>
          </a:bodyPr>
          <a:lstStyle/>
          <a:p>
            <a:r>
              <a:rPr lang="en-US" dirty="0"/>
              <a:t>Averaged harmonics at straight sections, 960 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A4F903-9E0E-4014-A828-3C1B684548FC}"/>
              </a:ext>
            </a:extLst>
          </p:cNvPr>
          <p:cNvSpPr txBox="1"/>
          <p:nvPr/>
        </p:nvSpPr>
        <p:spPr>
          <a:xfrm>
            <a:off x="1001616" y="5520844"/>
            <a:ext cx="5820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BNL cold 960 A vs LBL warm 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Comparison with triplet field quality table shows that field errors in straight part.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DF35F2-82E2-4D6C-B8C0-74EA92B0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225F43-F2A2-4988-BD23-911894588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759" y="1226686"/>
            <a:ext cx="6148137" cy="406714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8017A5-0293-4476-BB99-B4E3F6D960F5}"/>
              </a:ext>
            </a:extLst>
          </p:cNvPr>
          <p:cNvSpPr txBox="1"/>
          <p:nvPr/>
        </p:nvSpPr>
        <p:spPr>
          <a:xfrm>
            <a:off x="6890886" y="1167708"/>
            <a:ext cx="47472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Upper and lower bounds provided by Susana Izquierdo Bermudez according to the Triplet Field Quality Table version 4, May 20 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Information further shared by Xiaorong Wang and GianLuca Sabbi.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Lower order terms (n &lt; 6) close to the upper bound but still within the limits except for a</a:t>
            </a:r>
            <a:r>
              <a:rPr lang="en-US" baseline="-25000" dirty="0"/>
              <a:t>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baseline="-25000" dirty="0"/>
              <a:t>6</a:t>
            </a:r>
            <a:r>
              <a:rPr lang="en-US" dirty="0"/>
              <a:t> for 960 A is about 15 units, </a:t>
            </a:r>
            <a:r>
              <a:rPr lang="en-US" dirty="0" err="1"/>
              <a:t>considerablely</a:t>
            </a:r>
            <a:r>
              <a:rPr lang="en-US" dirty="0"/>
              <a:t> large, out of bound. Due to persistent current in the cables.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more terms out of bounds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a</a:t>
            </a:r>
            <a:r>
              <a:rPr lang="en-US" baseline="-25000" dirty="0"/>
              <a:t>8</a:t>
            </a:r>
            <a:r>
              <a:rPr lang="en-US" dirty="0"/>
              <a:t> 0.922 units above the upper bound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b</a:t>
            </a:r>
            <a:r>
              <a:rPr lang="en-US" baseline="-25000" dirty="0"/>
              <a:t>10</a:t>
            </a:r>
            <a:r>
              <a:rPr lang="en-US" dirty="0"/>
              <a:t> -3.197 units below the lower bound</a:t>
            </a:r>
          </a:p>
        </p:txBody>
      </p:sp>
    </p:spTree>
    <p:extLst>
      <p:ext uri="{BB962C8B-B14F-4D97-AF65-F5344CB8AC3E}">
        <p14:creationId xmlns:p14="http://schemas.microsoft.com/office/powerpoint/2010/main" val="2034327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364E3-7532-4437-984C-D1DBD3C61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546"/>
            <a:ext cx="10515600" cy="838523"/>
          </a:xfrm>
        </p:spPr>
        <p:txBody>
          <a:bodyPr>
            <a:normAutofit fontScale="90000"/>
          </a:bodyPr>
          <a:lstStyle/>
          <a:p>
            <a:r>
              <a:rPr lang="en-US" dirty="0"/>
              <a:t>Averaged harmonics at straight sections, 10 kA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0AB50-0107-4DF1-A808-B35F01BB3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4BFF-B567-43E5-8B0C-B573D1ACEF26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A1FAA-F341-415F-9763-511AC8E86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168D08-8AC1-4F5A-B578-867AA1918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62" y="1108461"/>
            <a:ext cx="6454173" cy="44605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842A8B-F13E-4369-A106-3D106B9D95D2}"/>
              </a:ext>
            </a:extLst>
          </p:cNvPr>
          <p:cNvSpPr txBox="1"/>
          <p:nvPr/>
        </p:nvSpPr>
        <p:spPr>
          <a:xfrm>
            <a:off x="1800529" y="5778024"/>
            <a:ext cx="3524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BNL cold 10 kA vs LBL warm MM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C44702-230B-4CEA-B6B4-6A9F3360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36C3FE-7726-43C5-A9A8-4248928AFB23}"/>
              </a:ext>
            </a:extLst>
          </p:cNvPr>
          <p:cNvSpPr txBox="1"/>
          <p:nvPr/>
        </p:nvSpPr>
        <p:spPr>
          <a:xfrm>
            <a:off x="7155581" y="1817412"/>
            <a:ext cx="47472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Comparison with the triplet field quality table, and LBL warm measurement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aseline="-25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field errors in straight part are within the bound expect for </a:t>
            </a:r>
            <a:r>
              <a:rPr lang="en-US" i="1" dirty="0"/>
              <a:t>a</a:t>
            </a:r>
            <a:r>
              <a:rPr lang="en-US" baseline="-25000" dirty="0"/>
              <a:t>8</a:t>
            </a:r>
            <a:r>
              <a:rPr lang="en-US" dirty="0"/>
              <a:t> 0.671 units, slightly above the bound.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b</a:t>
            </a:r>
            <a:r>
              <a:rPr lang="en-US" baseline="-25000" dirty="0"/>
              <a:t>6</a:t>
            </a:r>
            <a:r>
              <a:rPr lang="en-US" dirty="0"/>
              <a:t> for 10 kA is, becomes quite small, 2.167 units, within the bound. Impact of persistent current in the cables has been considerably reduced at higher current.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5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CCBAE-EA9E-4350-8B9F-C19B2E38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A1929-3F3E-4A97-90AD-96691F5B3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BNL magnet testing team: </a:t>
            </a:r>
            <a:r>
              <a:rPr lang="en-US" dirty="0">
                <a:solidFill>
                  <a:srgbClr val="333333"/>
                </a:solidFill>
              </a:rPr>
              <a:t>J. Piyush, J. Muratore, M. Anerella, K. Amm, D. Sullivan, S. Dimaiuta, W. McKeon, et al.</a:t>
            </a:r>
          </a:p>
          <a:p>
            <a:r>
              <a:rPr lang="en-US" dirty="0">
                <a:solidFill>
                  <a:srgbClr val="333333"/>
                </a:solidFill>
              </a:rPr>
              <a:t>LBNL: X. Wang, G. Sabbi</a:t>
            </a:r>
          </a:p>
          <a:p>
            <a:r>
              <a:rPr lang="en-US" dirty="0">
                <a:solidFill>
                  <a:srgbClr val="333333"/>
                </a:solidFill>
              </a:rPr>
              <a:t>FNAL: J. DiMarco</a:t>
            </a:r>
          </a:p>
          <a:p>
            <a:r>
              <a:rPr lang="en-US" dirty="0">
                <a:solidFill>
                  <a:srgbClr val="333333"/>
                </a:solidFill>
              </a:rPr>
              <a:t>Many others on coils, magnet assembly, testing, et al.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8B4B7-CEB2-4613-B473-1553BFF63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50BE-F5F8-4E19-918A-D7FFF766C174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A1001F-D76A-4025-8481-B122FBF0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3C3E4-558D-43C4-85A0-8F0C6790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</p:spTree>
    <p:extLst>
      <p:ext uri="{BB962C8B-B14F-4D97-AF65-F5344CB8AC3E}">
        <p14:creationId xmlns:p14="http://schemas.microsoft.com/office/powerpoint/2010/main" val="1331421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82C4CC-75EB-4E7D-AE6D-E42C277C6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Conclusions on two Z-scans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3FBD4-04D6-4A48-B434-3D9EA871FB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5021" y="6309360"/>
            <a:ext cx="304637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E9F69D-5E2B-4FD1-A2B3-2143110A73F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12/6/2019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FD114-180F-4C56-B8FD-1E54FBCDE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52105" y="6309360"/>
            <a:ext cx="3898947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MQXFA03, Field Measureemnt, BNL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9056BC-B278-4556-AAE3-745B0AD41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65568" y="6309360"/>
            <a:ext cx="108823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49F5F8F-1A04-43F4-A77F-1111A5A7FD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44EFF96C-1E1B-417D-ACEF-90C342B93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23781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274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EF90-7212-4C37-8FD8-D07D312DF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offsets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B76A-E0E4-49C3-95B5-72D58B9C3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CAEB-DC54-43C6-BF0F-90A6685A227B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CEDF0-2B8F-492F-8BBC-AD8A23C9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21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DBE5EA-583F-4E28-8FA2-B9106D1F2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53" y="1718869"/>
            <a:ext cx="6093001" cy="36547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5FFC08-D08C-4F13-B59D-B293DBD1F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999" y="1671977"/>
            <a:ext cx="6093001" cy="3654721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FCE1AEB-8C4A-47D2-86B4-F85305EE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7FFEA8-0472-4EB5-BCDC-F8AD3811DFC4}"/>
              </a:ext>
            </a:extLst>
          </p:cNvPr>
          <p:cNvSpPr txBox="1"/>
          <p:nvPr/>
        </p:nvSpPr>
        <p:spPr>
          <a:xfrm>
            <a:off x="2157046" y="5603631"/>
            <a:ext cx="7870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PCB 220 is at the magnet center, 2215 mm away from the lowest position (Home).</a:t>
            </a:r>
          </a:p>
          <a:p>
            <a:r>
              <a:rPr lang="en-US" dirty="0"/>
              <a:t>X_0 max &lt; 2 mm, </a:t>
            </a:r>
          </a:p>
        </p:txBody>
      </p:sp>
    </p:spTree>
    <p:extLst>
      <p:ext uri="{BB962C8B-B14F-4D97-AF65-F5344CB8AC3E}">
        <p14:creationId xmlns:p14="http://schemas.microsoft.com/office/powerpoint/2010/main" val="2836094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4A951-89C9-4703-A784-9D799FFC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54" y="154110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Transfer function and field angle for I-Scan (stair-step, DC Loop)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93818-7151-45D4-8B20-4B5900136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15D8-1E23-449C-BB53-18301D6EAD88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1D1CF-780C-4FEB-9880-2DDD0CA13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D9449C-2F03-4399-8432-E0FE125BF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5" y="1460643"/>
            <a:ext cx="6093001" cy="36547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EE2379-24FF-49EF-BBAB-8512889250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320" y="1471010"/>
            <a:ext cx="6093001" cy="3654721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18E5601-1EBA-4D65-AFF5-CD756FCA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A53155-2583-4D9E-8F54-394253AD2B54}"/>
              </a:ext>
            </a:extLst>
          </p:cNvPr>
          <p:cNvCxnSpPr>
            <a:cxnSpLocks/>
          </p:cNvCxnSpPr>
          <p:nvPr/>
        </p:nvCxnSpPr>
        <p:spPr>
          <a:xfrm>
            <a:off x="1742831" y="3063631"/>
            <a:ext cx="984738" cy="476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A98A0EF-0123-4D6E-B149-288C7E556AAD}"/>
              </a:ext>
            </a:extLst>
          </p:cNvPr>
          <p:cNvCxnSpPr>
            <a:cxnSpLocks/>
          </p:cNvCxnSpPr>
          <p:nvPr/>
        </p:nvCxnSpPr>
        <p:spPr>
          <a:xfrm flipH="1" flipV="1">
            <a:off x="2758831" y="2844799"/>
            <a:ext cx="867507" cy="593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7849CCF-A290-417B-9CE5-9983637513A5}"/>
              </a:ext>
            </a:extLst>
          </p:cNvPr>
          <p:cNvSpPr txBox="1"/>
          <p:nvPr/>
        </p:nvSpPr>
        <p:spPr>
          <a:xfrm>
            <a:off x="453293" y="5287108"/>
            <a:ext cx="568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Agreement between PCB 220 and PCB 110 </a:t>
            </a:r>
            <a:r>
              <a:rPr lang="en-US" sz="1600" dirty="0">
                <a:sym typeface="Wingdings" panose="05000000000000000000" pitchFamily="2" charset="2"/>
              </a:rPr>
              <a:t> Transfer function at straight section are consistent.  </a:t>
            </a: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759A2F-64B4-421C-BCCF-CA442A5B8AEA}"/>
              </a:ext>
            </a:extLst>
          </p:cNvPr>
          <p:cNvSpPr txBox="1"/>
          <p:nvPr/>
        </p:nvSpPr>
        <p:spPr>
          <a:xfrm>
            <a:off x="6240586" y="5287108"/>
            <a:ext cx="568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Field angle nearly constant during the current increasing,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Small field angle difference between PCB 220 and 110. </a:t>
            </a:r>
          </a:p>
        </p:txBody>
      </p:sp>
    </p:spTree>
    <p:extLst>
      <p:ext uri="{BB962C8B-B14F-4D97-AF65-F5344CB8AC3E}">
        <p14:creationId xmlns:p14="http://schemas.microsoft.com/office/powerpoint/2010/main" val="2237257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A4C11-2B22-4CA3-BFAD-A9D4AEC1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Sextupole</a:t>
            </a:r>
            <a:r>
              <a:rPr lang="en-US" dirty="0"/>
              <a:t> terms (n=3)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3D503-87DD-4CF9-8804-2EB451A05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A861-78D2-4B9D-86F8-BDCDB49BEB65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5F7E8-DC9A-49DC-930E-CC8685062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2AD242-D841-4D81-BF68-E7DB8FC80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44" y="1567347"/>
            <a:ext cx="6093001" cy="36547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5E4B28-F435-442C-98D7-C24F82BAC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999" y="1546932"/>
            <a:ext cx="6093001" cy="3654721"/>
          </a:xfrm>
          <a:prstGeom prst="rect">
            <a:avLst/>
          </a:prstGeom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C11EA65-18C4-4301-8E3D-8495BEB04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8D2513-D8C0-43F1-8331-AD4B93A409ED}"/>
              </a:ext>
            </a:extLst>
          </p:cNvPr>
          <p:cNvCxnSpPr>
            <a:cxnSpLocks/>
          </p:cNvCxnSpPr>
          <p:nvPr/>
        </p:nvCxnSpPr>
        <p:spPr>
          <a:xfrm flipH="1" flipV="1">
            <a:off x="1586523" y="3618523"/>
            <a:ext cx="500185" cy="711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59A7E73-8129-4C97-B0E4-8B5EBEE84ADE}"/>
              </a:ext>
            </a:extLst>
          </p:cNvPr>
          <p:cNvSpPr txBox="1"/>
          <p:nvPr/>
        </p:nvSpPr>
        <p:spPr>
          <a:xfrm>
            <a:off x="1719924" y="4235693"/>
            <a:ext cx="1156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Up ramping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9B7731-8DB2-46D5-ABBC-37024470BC6C}"/>
              </a:ext>
            </a:extLst>
          </p:cNvPr>
          <p:cNvSpPr txBox="1"/>
          <p:nvPr/>
        </p:nvSpPr>
        <p:spPr>
          <a:xfrm>
            <a:off x="1621857" y="2160711"/>
            <a:ext cx="1407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Down ramping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9296580-9A6C-4A7D-B901-9B9E85D908AF}"/>
              </a:ext>
            </a:extLst>
          </p:cNvPr>
          <p:cNvCxnSpPr>
            <a:cxnSpLocks/>
          </p:cNvCxnSpPr>
          <p:nvPr/>
        </p:nvCxnSpPr>
        <p:spPr>
          <a:xfrm flipH="1" flipV="1">
            <a:off x="1469292" y="1899138"/>
            <a:ext cx="273539" cy="8049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9660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0055C-C90B-4D5E-9D0D-C246C0C25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Octupole terms (n=4)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E1642-78A8-4CAD-96E9-C94D3DC1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94CE9-4A5B-4CC3-9F05-548E66606E0F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C3667C-F33A-408B-A339-7EC24EFA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24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823B67-C472-4DB5-A372-78A15310D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5614"/>
            <a:ext cx="6093001" cy="3654721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F7B00A2-E8F0-4B1A-B31A-D550A8E2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E9DA7E-ECE8-460B-B14F-EF0E930E8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999" y="1664163"/>
            <a:ext cx="6093001" cy="365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4954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3740-1EB4-4D5A-8A41-5A7F06EE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Decapole</a:t>
            </a:r>
            <a:r>
              <a:rPr lang="en-US" dirty="0"/>
              <a:t> terms (n =5)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D3F52-6063-422A-A71D-A0F1B5A17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9EE3-32CF-4AF6-A04A-DF6950DA07F6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C3DB3-D560-43CE-8501-A7B60E1E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25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E9D848-5D9F-4151-9B59-73F01D407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37" y="1875177"/>
            <a:ext cx="6093001" cy="3654721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5A1766F-8095-494A-89C0-77481F806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616864E-D78F-4DAD-8EDF-4F7C21C3CF8B}"/>
              </a:ext>
            </a:extLst>
          </p:cNvPr>
          <p:cNvCxnSpPr>
            <a:cxnSpLocks/>
          </p:cNvCxnSpPr>
          <p:nvPr/>
        </p:nvCxnSpPr>
        <p:spPr>
          <a:xfrm flipV="1">
            <a:off x="2555631" y="3485662"/>
            <a:ext cx="625231" cy="14849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2824AD7-AFCE-4E57-885B-369E9819B34E}"/>
              </a:ext>
            </a:extLst>
          </p:cNvPr>
          <p:cNvSpPr txBox="1"/>
          <p:nvPr/>
        </p:nvSpPr>
        <p:spPr>
          <a:xfrm>
            <a:off x="2845339" y="3485415"/>
            <a:ext cx="1156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Up ramping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69DD04-52BB-4CF8-8346-4C1B586428E4}"/>
              </a:ext>
            </a:extLst>
          </p:cNvPr>
          <p:cNvSpPr txBox="1"/>
          <p:nvPr/>
        </p:nvSpPr>
        <p:spPr>
          <a:xfrm>
            <a:off x="2747272" y="2614003"/>
            <a:ext cx="1407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Down ramping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935728D-07E3-4441-9C7B-A9231A8A4EBB}"/>
              </a:ext>
            </a:extLst>
          </p:cNvPr>
          <p:cNvCxnSpPr>
            <a:cxnSpLocks/>
          </p:cNvCxnSpPr>
          <p:nvPr/>
        </p:nvCxnSpPr>
        <p:spPr>
          <a:xfrm flipH="1" flipV="1">
            <a:off x="2500923" y="2758831"/>
            <a:ext cx="508000" cy="195384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1B2CB705-BA8C-4F76-8D7A-B8542B68B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999" y="1890808"/>
            <a:ext cx="6093001" cy="365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65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FBEDD9F6-182C-43B2-86CC-824881B59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4317"/>
            <a:ext cx="6093001" cy="36547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4B0080-B968-4327-8621-69C59B27A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243827"/>
            <a:ext cx="10515600" cy="1325563"/>
          </a:xfrm>
        </p:spPr>
        <p:txBody>
          <a:bodyPr/>
          <a:lstStyle/>
          <a:p>
            <a:r>
              <a:rPr lang="en-US" dirty="0"/>
              <a:t>12-pole terms (n =6)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3B284-B61B-45DE-AF7F-4DC3FD8F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F98B1-3A5C-489B-871B-6FDFFCC3D056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83001-CBD2-4ED5-B739-5D206717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395C45-511D-4780-98C7-63A9CC40BFC0}"/>
              </a:ext>
            </a:extLst>
          </p:cNvPr>
          <p:cNvSpPr txBox="1"/>
          <p:nvPr/>
        </p:nvSpPr>
        <p:spPr>
          <a:xfrm>
            <a:off x="480728" y="5263023"/>
            <a:ext cx="6287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Allowed </a:t>
            </a:r>
            <a:r>
              <a:rPr lang="en-US" i="1" dirty="0"/>
              <a:t>b</a:t>
            </a:r>
            <a:r>
              <a:rPr lang="en-US" baseline="-25000" dirty="0"/>
              <a:t>6</a:t>
            </a:r>
            <a:r>
              <a:rPr lang="en-US" dirty="0"/>
              <a:t> is considerably large at around 1 kA, but decreases to small number in units when current is more than 8 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hysteresis loop due to persistent current in cables, 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19B13E7-8498-4F83-920E-F0460FB1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3EB5401-392E-4C38-92F6-3632A09E613A}"/>
              </a:ext>
            </a:extLst>
          </p:cNvPr>
          <p:cNvCxnSpPr>
            <a:cxnSpLocks/>
          </p:cNvCxnSpPr>
          <p:nvPr/>
        </p:nvCxnSpPr>
        <p:spPr>
          <a:xfrm>
            <a:off x="2015412" y="2099388"/>
            <a:ext cx="755780" cy="2146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81B4FE4-F07D-41C5-AB9B-6574A67F3285}"/>
              </a:ext>
            </a:extLst>
          </p:cNvPr>
          <p:cNvSpPr txBox="1"/>
          <p:nvPr/>
        </p:nvSpPr>
        <p:spPr>
          <a:xfrm rot="894466">
            <a:off x="1920412" y="1834220"/>
            <a:ext cx="1156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Up ramping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B6A0BC-A1BE-4A92-BC26-4F141CEB8E03}"/>
              </a:ext>
            </a:extLst>
          </p:cNvPr>
          <p:cNvSpPr txBox="1"/>
          <p:nvPr/>
        </p:nvSpPr>
        <p:spPr>
          <a:xfrm rot="20103477">
            <a:off x="1594264" y="3235329"/>
            <a:ext cx="1407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Down ramping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8A60F23-B3F9-4634-A4C7-42E09380FAA5}"/>
              </a:ext>
            </a:extLst>
          </p:cNvPr>
          <p:cNvCxnSpPr>
            <a:cxnSpLocks/>
          </p:cNvCxnSpPr>
          <p:nvPr/>
        </p:nvCxnSpPr>
        <p:spPr>
          <a:xfrm flipH="1">
            <a:off x="1744824" y="3051110"/>
            <a:ext cx="718458" cy="30791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B0618C2-BE7F-49D2-B2B5-0F4A00967266}"/>
              </a:ext>
            </a:extLst>
          </p:cNvPr>
          <p:cNvSpPr txBox="1"/>
          <p:nvPr/>
        </p:nvSpPr>
        <p:spPr>
          <a:xfrm>
            <a:off x="7385539" y="5304252"/>
            <a:ext cx="424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nonallowed </a:t>
            </a:r>
            <a:r>
              <a:rPr lang="en-US" i="1" dirty="0"/>
              <a:t>a</a:t>
            </a:r>
            <a:r>
              <a:rPr lang="en-US" baseline="-25000" dirty="0"/>
              <a:t>6</a:t>
            </a:r>
            <a:r>
              <a:rPr lang="en-US" dirty="0"/>
              <a:t> is less than 0.7 units.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D0A8466-8A92-494A-971F-A3E9412251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2791" y="1546932"/>
            <a:ext cx="6093001" cy="365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958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2CD6-55B6-49F1-AE6C-293EB207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14 pole terms (n = 7)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F2E8C-CB70-4E85-B96E-BB0E064F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74B9A6F-2EA3-4897-B5A8-26EEBD1D7EC5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8DB63-9AAA-4A7D-96A0-E24ECE83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49F5F8F-1A04-43F4-A77F-1111A5A7FD5C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E2CA9A-474D-47E7-982D-6B5B719A1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76" y="1690688"/>
            <a:ext cx="6179073" cy="37063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FF0E82-324A-4AF9-89DE-562BBC24A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90688"/>
            <a:ext cx="6093001" cy="3654721"/>
          </a:xfrm>
          <a:prstGeom prst="rect">
            <a:avLst/>
          </a:prstGeom>
        </p:spPr>
      </p:pic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2D06B77-A6AF-4399-A387-3F152F9A7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MQXFA03, Field Measureemnt, BNL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9B0E2A-1F8C-4B63-8898-2E077914211E}"/>
              </a:ext>
            </a:extLst>
          </p:cNvPr>
          <p:cNvCxnSpPr>
            <a:cxnSpLocks/>
          </p:cNvCxnSpPr>
          <p:nvPr/>
        </p:nvCxnSpPr>
        <p:spPr>
          <a:xfrm flipV="1">
            <a:off x="1698171" y="3172409"/>
            <a:ext cx="625151" cy="60648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A5EC772-6731-4010-A3F0-3DEEA8F73EFF}"/>
              </a:ext>
            </a:extLst>
          </p:cNvPr>
          <p:cNvSpPr txBox="1"/>
          <p:nvPr/>
        </p:nvSpPr>
        <p:spPr>
          <a:xfrm rot="18944874">
            <a:off x="1537858" y="3448416"/>
            <a:ext cx="1156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Up ramping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656165-5056-4EF3-AFB4-3B86FD0C66F6}"/>
              </a:ext>
            </a:extLst>
          </p:cNvPr>
          <p:cNvSpPr txBox="1"/>
          <p:nvPr/>
        </p:nvSpPr>
        <p:spPr>
          <a:xfrm rot="1448164">
            <a:off x="4076207" y="2946081"/>
            <a:ext cx="1407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Down ramping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018F4C-1F3D-4F01-9188-713082D305A1}"/>
              </a:ext>
            </a:extLst>
          </p:cNvPr>
          <p:cNvCxnSpPr>
            <a:cxnSpLocks/>
          </p:cNvCxnSpPr>
          <p:nvPr/>
        </p:nvCxnSpPr>
        <p:spPr>
          <a:xfrm flipH="1" flipV="1">
            <a:off x="3834882" y="2883159"/>
            <a:ext cx="755780" cy="354563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455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1F0B-5724-4F1E-9C72-0DD028652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20-pole terms (n =10)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27813-959F-406F-A8F2-4ADB5BA8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A01FE04-EE4F-420A-B9E3-809D4720A08A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9093E-D0E4-465E-A3A9-4557898B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49F5F8F-1A04-43F4-A77F-1111A5A7FD5C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5B1A5-4D65-4C3E-A4A7-D3957EDA3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99" y="1609455"/>
            <a:ext cx="6093001" cy="36547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425C30-FCCC-4573-BD64-5D026E03F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999" y="1578193"/>
            <a:ext cx="6093001" cy="3654721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A90C2-B5EF-4664-BA1B-AA212943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MQXFA03, Field Measureemnt, BNL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792598-5C9F-4848-8AF5-7819F4B683CD}"/>
              </a:ext>
            </a:extLst>
          </p:cNvPr>
          <p:cNvCxnSpPr>
            <a:cxnSpLocks/>
          </p:cNvCxnSpPr>
          <p:nvPr/>
        </p:nvCxnSpPr>
        <p:spPr>
          <a:xfrm flipV="1">
            <a:off x="2540001" y="3524739"/>
            <a:ext cx="625231" cy="14849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0A6045B-7BD8-42F9-812F-CDD65E9D4BEC}"/>
              </a:ext>
            </a:extLst>
          </p:cNvPr>
          <p:cNvSpPr txBox="1"/>
          <p:nvPr/>
        </p:nvSpPr>
        <p:spPr>
          <a:xfrm rot="20752598">
            <a:off x="2438940" y="3633907"/>
            <a:ext cx="1156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Up ramping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D8E741-DBFE-446B-A0A9-0C5E52D4D0C8}"/>
              </a:ext>
            </a:extLst>
          </p:cNvPr>
          <p:cNvSpPr txBox="1"/>
          <p:nvPr/>
        </p:nvSpPr>
        <p:spPr>
          <a:xfrm rot="1076821">
            <a:off x="2168934" y="2309204"/>
            <a:ext cx="1407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Down ramping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CEE0BE-8A48-4E81-A26A-68A0F49D7709}"/>
              </a:ext>
            </a:extLst>
          </p:cNvPr>
          <p:cNvCxnSpPr>
            <a:cxnSpLocks/>
          </p:cNvCxnSpPr>
          <p:nvPr/>
        </p:nvCxnSpPr>
        <p:spPr>
          <a:xfrm flipH="1" flipV="1">
            <a:off x="2360247" y="2579078"/>
            <a:ext cx="539261" cy="20319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8B12F65-5D33-4834-809D-56D28B67D23A}"/>
              </a:ext>
            </a:extLst>
          </p:cNvPr>
          <p:cNvSpPr txBox="1"/>
          <p:nvPr/>
        </p:nvSpPr>
        <p:spPr>
          <a:xfrm>
            <a:off x="687754" y="5322276"/>
            <a:ext cx="5784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Hysteresis loop observed in allowed normal </a:t>
            </a:r>
            <a:r>
              <a:rPr lang="en-US" i="1" dirty="0"/>
              <a:t>b</a:t>
            </a:r>
            <a:r>
              <a:rPr lang="en-US" baseline="-25000" dirty="0"/>
              <a:t>10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 at -3.2039 units, and back at 1.6771 units at 960 A. </a:t>
            </a:r>
          </a:p>
        </p:txBody>
      </p:sp>
    </p:spTree>
    <p:extLst>
      <p:ext uri="{BB962C8B-B14F-4D97-AF65-F5344CB8AC3E}">
        <p14:creationId xmlns:p14="http://schemas.microsoft.com/office/powerpoint/2010/main" val="250265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0A23C-76D0-47A3-84B5-E5EFBB41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28-poles (n=14)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EDB30-4C40-4ECA-82A5-27D41F6F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163F-B2BB-44EE-AD24-E6C0EE075FD8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5AD8CC-B34B-45E1-BC13-3C913E66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9DB622-A208-4933-AE72-FEF2DD78F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98" y="1787329"/>
            <a:ext cx="6093001" cy="3654721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8674CB-381A-4C95-A44D-4462BBECE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F6228B-96E3-4F77-B94A-C37B5D613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000" y="1828284"/>
            <a:ext cx="6093000" cy="35045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49F82F3-7B93-47F9-84C2-D5829C1CD782}"/>
              </a:ext>
            </a:extLst>
          </p:cNvPr>
          <p:cNvSpPr txBox="1"/>
          <p:nvPr/>
        </p:nvSpPr>
        <p:spPr>
          <a:xfrm>
            <a:off x="672123" y="5509845"/>
            <a:ext cx="6015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Hysteresis loop observed in allowed normal </a:t>
            </a:r>
            <a:r>
              <a:rPr lang="en-US" i="1" dirty="0"/>
              <a:t>b</a:t>
            </a:r>
            <a:r>
              <a:rPr lang="en-US" baseline="-25000" dirty="0"/>
              <a:t>14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 with 0.8428 units, and back at -1.2178 units at 960 A.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262AE8-64D1-46B6-B195-B47187DB7B2D}"/>
              </a:ext>
            </a:extLst>
          </p:cNvPr>
          <p:cNvCxnSpPr>
            <a:cxnSpLocks/>
          </p:cNvCxnSpPr>
          <p:nvPr/>
        </p:nvCxnSpPr>
        <p:spPr>
          <a:xfrm>
            <a:off x="2288952" y="2435449"/>
            <a:ext cx="755780" cy="21460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B778E5F-7FD8-42EE-B035-3FAECF0D6311}"/>
              </a:ext>
            </a:extLst>
          </p:cNvPr>
          <p:cNvSpPr txBox="1"/>
          <p:nvPr/>
        </p:nvSpPr>
        <p:spPr>
          <a:xfrm rot="894466">
            <a:off x="2193952" y="2170281"/>
            <a:ext cx="1156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Up ramping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D77C99-E6BB-4EF0-ADBE-DF2EBC620231}"/>
              </a:ext>
            </a:extLst>
          </p:cNvPr>
          <p:cNvSpPr txBox="1"/>
          <p:nvPr/>
        </p:nvSpPr>
        <p:spPr>
          <a:xfrm rot="20103477">
            <a:off x="2360174" y="3258775"/>
            <a:ext cx="1407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Down ramping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FA0B0F-6FB8-480C-B02D-D668CC3795FE}"/>
              </a:ext>
            </a:extLst>
          </p:cNvPr>
          <p:cNvCxnSpPr>
            <a:cxnSpLocks/>
          </p:cNvCxnSpPr>
          <p:nvPr/>
        </p:nvCxnSpPr>
        <p:spPr>
          <a:xfrm flipH="1">
            <a:off x="2018364" y="3387171"/>
            <a:ext cx="718458" cy="30791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336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65C3F-C7C2-41A0-AB3D-E76AFD0F2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79" y="292936"/>
            <a:ext cx="10515600" cy="741780"/>
          </a:xfrm>
        </p:spPr>
        <p:txBody>
          <a:bodyPr/>
          <a:lstStyle/>
          <a:p>
            <a:r>
              <a:rPr lang="en-US" dirty="0"/>
              <a:t>Measurement 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80BA5-5EDB-4BA3-A193-50D91433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C1E-F904-45A7-A8C1-52F494E0E5C8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06053-F441-490D-9AAA-5E9BC8BF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F377FD9-5E3C-4493-A213-5AB8AF4DFC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136906"/>
              </p:ext>
            </p:extLst>
          </p:nvPr>
        </p:nvGraphicFramePr>
        <p:xfrm>
          <a:off x="90961" y="1118937"/>
          <a:ext cx="12047691" cy="3562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Worksheet" r:id="rId3" imgW="9696422" imgH="2866957" progId="Excel.Sheet.12">
                  <p:embed/>
                </p:oleObj>
              </mc:Choice>
              <mc:Fallback>
                <p:oleObj name="Worksheet" r:id="rId3" imgW="9696422" imgH="2866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961" y="1118937"/>
                        <a:ext cx="12047691" cy="3562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859645A-46EA-4438-A90F-E6EDFF710AC7}"/>
              </a:ext>
            </a:extLst>
          </p:cNvPr>
          <p:cNvSpPr/>
          <p:nvPr/>
        </p:nvSpPr>
        <p:spPr>
          <a:xfrm>
            <a:off x="120315" y="3958390"/>
            <a:ext cx="9721517" cy="723026"/>
          </a:xfrm>
          <a:prstGeom prst="rect">
            <a:avLst/>
          </a:prstGeom>
          <a:noFill/>
          <a:ln w="254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1291CC6-127E-4D1B-A2DA-387352F31885}"/>
              </a:ext>
            </a:extLst>
          </p:cNvPr>
          <p:cNvSpPr/>
          <p:nvPr/>
        </p:nvSpPr>
        <p:spPr>
          <a:xfrm>
            <a:off x="9947906" y="4172012"/>
            <a:ext cx="522514" cy="223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4BB2F36-F70B-4E5A-853F-346AB14201D3}"/>
              </a:ext>
            </a:extLst>
          </p:cNvPr>
          <p:cNvSpPr/>
          <p:nvPr/>
        </p:nvSpPr>
        <p:spPr>
          <a:xfrm>
            <a:off x="10493011" y="4122657"/>
            <a:ext cx="1483568" cy="317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Complete ISCAN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328E7C-D20D-406B-B1B1-E11B1008E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855F4E-515E-4726-8846-235C4CF2C233}"/>
              </a:ext>
            </a:extLst>
          </p:cNvPr>
          <p:cNvSpPr txBox="1"/>
          <p:nvPr/>
        </p:nvSpPr>
        <p:spPr>
          <a:xfrm>
            <a:off x="858416" y="5402424"/>
            <a:ext cx="10750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*There was a change in magnet center based on M Anerella’ s new drawings, checked by D. Sullivan and H. Song. </a:t>
            </a:r>
          </a:p>
        </p:txBody>
      </p:sp>
    </p:spTree>
    <p:extLst>
      <p:ext uri="{BB962C8B-B14F-4D97-AF65-F5344CB8AC3E}">
        <p14:creationId xmlns:p14="http://schemas.microsoft.com/office/powerpoint/2010/main" val="35135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A4795-6A94-48D1-A68C-B2545248A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on I-Scan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F6109-E864-45AC-9A3F-2C5DF808F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Performed I-Scan from 960 A to 10 kA</a:t>
            </a:r>
          </a:p>
          <a:p>
            <a:r>
              <a:rPr lang="en-US" dirty="0"/>
              <a:t>Analyzed the harmonics </a:t>
            </a:r>
          </a:p>
          <a:p>
            <a:pPr lvl="1"/>
            <a:r>
              <a:rPr lang="en-US" dirty="0"/>
              <a:t>Observed hysteresis behaviors in allowed harmonics b6, b10, b14</a:t>
            </a:r>
          </a:p>
          <a:p>
            <a:r>
              <a:rPr lang="en-US" dirty="0"/>
              <a:t>To complete the I-Scan at high currents.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BF809-E2D5-4EF9-9FF5-2EF92BEA0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8974-7FCF-4DC8-9DFE-FDFCBDDED357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AD2A0-DA9F-46FA-A36A-E2BCFDF3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84797-3DAB-44C1-8965-B59F7B7A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</p:spTree>
    <p:extLst>
      <p:ext uri="{BB962C8B-B14F-4D97-AF65-F5344CB8AC3E}">
        <p14:creationId xmlns:p14="http://schemas.microsoft.com/office/powerpoint/2010/main" val="383371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F82C2-2230-448E-A05A-27249FA9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277" y="83771"/>
            <a:ext cx="10515600" cy="908783"/>
          </a:xfrm>
        </p:spPr>
        <p:txBody>
          <a:bodyPr>
            <a:normAutofit/>
          </a:bodyPr>
          <a:lstStyle/>
          <a:p>
            <a:r>
              <a:rPr lang="en-US" sz="3200" dirty="0"/>
              <a:t>Magnetic measurement plan at 10 kA before quenching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25A3B-0DFA-4542-8709-3B1483506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830" y="1125415"/>
            <a:ext cx="10515600" cy="4785825"/>
          </a:xfrm>
        </p:spPr>
        <p:txBody>
          <a:bodyPr>
            <a:noAutofit/>
          </a:bodyPr>
          <a:lstStyle/>
          <a:p>
            <a:r>
              <a:rPr lang="en-US" sz="1800" dirty="0"/>
              <a:t> </a:t>
            </a:r>
            <a:r>
              <a:rPr lang="en-US" sz="1800" b="1" i="1" dirty="0"/>
              <a:t>Z scan at intermediate gradients</a:t>
            </a:r>
          </a:p>
          <a:p>
            <a:pPr lvl="0"/>
            <a:r>
              <a:rPr lang="en-US" sz="1800" dirty="0"/>
              <a:t>Goals:</a:t>
            </a:r>
          </a:p>
          <a:p>
            <a:pPr lvl="1"/>
            <a:r>
              <a:rPr lang="en-US" sz="1800" dirty="0"/>
              <a:t>Measure the field integral and magnetic length at intermediate gradient</a:t>
            </a:r>
          </a:p>
          <a:p>
            <a:pPr lvl="1"/>
            <a:r>
              <a:rPr lang="en-US" sz="1800" dirty="0"/>
              <a:t>Measure field quality and x-y offset variations along the magnet length</a:t>
            </a:r>
          </a:p>
          <a:p>
            <a:r>
              <a:rPr lang="en-US" sz="1800" dirty="0"/>
              <a:t> Conditions: </a:t>
            </a:r>
          </a:p>
          <a:p>
            <a:pPr lvl="1"/>
            <a:r>
              <a:rPr lang="en-US" sz="1800" dirty="0"/>
              <a:t>Magnet current at 1 kA and up to 10 kA</a:t>
            </a:r>
          </a:p>
          <a:p>
            <a:pPr lvl="1"/>
            <a:r>
              <a:rPr lang="en-US" sz="1800" dirty="0"/>
              <a:t>Data is acquired in parallel for both probes</a:t>
            </a:r>
          </a:p>
          <a:p>
            <a:r>
              <a:rPr lang="en-US" sz="1800" dirty="0">
                <a:solidFill>
                  <a:srgbClr val="FF0000"/>
                </a:solidFill>
              </a:rPr>
              <a:t> Current ramp at center position to 10 kA (‘stair-step’ style)</a:t>
            </a:r>
          </a:p>
          <a:p>
            <a:r>
              <a:rPr lang="en-US" sz="1800" dirty="0">
                <a:solidFill>
                  <a:srgbClr val="FF0000"/>
                </a:solidFill>
              </a:rPr>
              <a:t> Z-scans at 2 different currents 1 kA, 10 kA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220mm probe, 440mm z increment (~9 positions:  0, +/- 440, 880, 1320, 1760mm)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Straight part: [-1.67, 1.7] m, 3.37 m, X. Wang’s warm field data reported on 9/14/2019.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3ED73-38B8-49E4-92E5-A47C41D6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2B81-0715-4F7C-B6C3-5B5AE0319A6F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AAD6-BE3B-4D37-969D-8E9FF24B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7DC1E-A8C3-45BD-8B3B-B856D2E4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9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2279-3791-4968-B4D8-1D1C7B0C9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Measurement details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B9FAA-47CD-4EA2-A498-B190B1221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3018"/>
            <a:ext cx="10515600" cy="500394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FF0000"/>
                </a:solidFill>
              </a:rPr>
              <a:t>To report 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FF0000"/>
                </a:solidFill>
              </a:rPr>
              <a:t>Two Z-Scan at 960 A and 10 kA, 9 Z-positions, 440 mm around magnet center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FF0000"/>
                </a:solidFill>
              </a:rPr>
              <a:t>One I-Scan, up to 10 kA, per test plan  </a:t>
            </a:r>
          </a:p>
          <a:p>
            <a:pPr>
              <a:spcBef>
                <a:spcPts val="600"/>
              </a:spcBef>
            </a:pPr>
            <a:r>
              <a:rPr lang="en-US" dirty="0"/>
              <a:t>Other processing detail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Data centered at each Z-position to make the dipole term zero.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Data “pre-rotated” by 18 deg. to account for observed misalignment of magnet top with the rotating coil drive top.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Data taken with both 108.74 mm long and 217.872 mm long coils</a:t>
            </a:r>
          </a:p>
          <a:p>
            <a:r>
              <a:rPr lang="en-US" dirty="0"/>
              <a:t>Axial positions:</a:t>
            </a:r>
          </a:p>
          <a:p>
            <a:pPr lvl="1"/>
            <a:r>
              <a:rPr lang="en-US" dirty="0"/>
              <a:t>The axial position of the transporter is recorded in inches, with z = 0 the home position at the nonlead end.</a:t>
            </a:r>
          </a:p>
          <a:p>
            <a:pPr lvl="1"/>
            <a:r>
              <a:rPr lang="en-US" dirty="0"/>
              <a:t>The CL of the 110 mm coil is 220.663 mm above the CL of the 220 mm coil.</a:t>
            </a:r>
          </a:p>
          <a:p>
            <a:pPr lvl="1"/>
            <a:r>
              <a:rPr lang="en-US" dirty="0"/>
              <a:t>To align the z axis 0 in the plots with the CL of the magnet, the transporter z was converted to mm and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For the 220 mm coil, 2215 mm were subtracted</a:t>
            </a:r>
          </a:p>
          <a:p>
            <a:pPr lvl="2"/>
            <a:r>
              <a:rPr lang="en-US" dirty="0"/>
              <a:t>For the 110  mm coil, 1994 mm were subtracted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DC9BF-2FB9-4502-ACCF-4D0B069E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91DA-5412-457C-AC02-99A6FA1BF98D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C1EF2-BFCF-48C6-9466-CFD67EA6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E98F4-96C6-416A-8EB7-A872AB2B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</p:spTree>
    <p:extLst>
      <p:ext uri="{BB962C8B-B14F-4D97-AF65-F5344CB8AC3E}">
        <p14:creationId xmlns:p14="http://schemas.microsoft.com/office/powerpoint/2010/main" val="104610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FE9B5-2025-4CDF-B939-A8B834AE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46" y="115032"/>
            <a:ext cx="10515600" cy="783737"/>
          </a:xfrm>
        </p:spPr>
        <p:txBody>
          <a:bodyPr/>
          <a:lstStyle/>
          <a:p>
            <a:r>
              <a:rPr lang="en-US" dirty="0"/>
              <a:t>Magnet orientation and power convention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5A29B-725D-453C-9EF3-C867E15E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2B81-0715-4F7C-B6C3-5B5AE0319A6F}" type="datetime1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E50F4-4B77-4280-BA18-D4E4FF67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37442-1DCD-4E66-BB78-4025F2FC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E3F0E0-D711-48DD-B1D1-B4EB603DEA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82" r="3744"/>
          <a:stretch/>
        </p:blipFill>
        <p:spPr>
          <a:xfrm rot="16200000">
            <a:off x="5642973" y="1574971"/>
            <a:ext cx="3162299" cy="30182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A7FFBD-66A8-4072-94AE-2DAA2EBAB622}"/>
              </a:ext>
            </a:extLst>
          </p:cNvPr>
          <p:cNvSpPr txBox="1"/>
          <p:nvPr/>
        </p:nvSpPr>
        <p:spPr>
          <a:xfrm>
            <a:off x="6199408" y="4760721"/>
            <a:ext cx="2881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Negative normal quad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Pre-rotation by 18 degree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C819CD-DB60-43D3-83F1-A40D137EA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36" y="1520097"/>
            <a:ext cx="4584485" cy="350100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1042310-E27D-471B-9B4E-A9240024AA00}"/>
              </a:ext>
            </a:extLst>
          </p:cNvPr>
          <p:cNvSpPr txBox="1"/>
          <p:nvPr/>
        </p:nvSpPr>
        <p:spPr>
          <a:xfrm>
            <a:off x="2339441" y="2845058"/>
            <a:ext cx="108012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Q1 = P02</a:t>
            </a:r>
          </a:p>
          <a:p>
            <a:r>
              <a:rPr lang="en-US" sz="1400" dirty="0"/>
              <a:t>Q2 = P03</a:t>
            </a:r>
          </a:p>
          <a:p>
            <a:r>
              <a:rPr lang="en-US" sz="1400" dirty="0"/>
              <a:t>Q3 = P04</a:t>
            </a:r>
          </a:p>
          <a:p>
            <a:r>
              <a:rPr lang="en-US" sz="1400" dirty="0"/>
              <a:t>Q4 = P06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52AAB9F-A778-43CB-A1EF-8DE96E8EB817}"/>
              </a:ext>
            </a:extLst>
          </p:cNvPr>
          <p:cNvCxnSpPr>
            <a:cxnSpLocks/>
          </p:cNvCxnSpPr>
          <p:nvPr/>
        </p:nvCxnSpPr>
        <p:spPr>
          <a:xfrm flipV="1">
            <a:off x="7252677" y="1660849"/>
            <a:ext cx="613029" cy="13324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Arc 12">
            <a:extLst>
              <a:ext uri="{FF2B5EF4-FFF2-40B4-BE49-F238E27FC236}">
                <a16:creationId xmlns:a16="http://schemas.microsoft.com/office/drawing/2014/main" id="{E3AD3D1F-D87B-4B60-8114-704D644CA3A2}"/>
              </a:ext>
            </a:extLst>
          </p:cNvPr>
          <p:cNvSpPr/>
          <p:nvPr/>
        </p:nvSpPr>
        <p:spPr>
          <a:xfrm>
            <a:off x="6897237" y="1602394"/>
            <a:ext cx="914400" cy="914400"/>
          </a:xfrm>
          <a:prstGeom prst="arc">
            <a:avLst>
              <a:gd name="adj1" fmla="val 15325547"/>
              <a:gd name="adj2" fmla="val 20029639"/>
            </a:avLst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6748F9-6134-43EE-A86E-7C7D0B396AA1}"/>
              </a:ext>
            </a:extLst>
          </p:cNvPr>
          <p:cNvSpPr txBox="1"/>
          <p:nvPr/>
        </p:nvSpPr>
        <p:spPr>
          <a:xfrm rot="910320">
            <a:off x="7063273" y="1231642"/>
            <a:ext cx="1294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~18 degree </a:t>
            </a:r>
          </a:p>
        </p:txBody>
      </p:sp>
    </p:spTree>
    <p:extLst>
      <p:ext uri="{BB962C8B-B14F-4D97-AF65-F5344CB8AC3E}">
        <p14:creationId xmlns:p14="http://schemas.microsoft.com/office/powerpoint/2010/main" val="2219003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9CE-E590-404B-BF7F-3F52D643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Measuring coil offsets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34DF4-74D6-4B87-85AA-4D6054AA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9455-3731-4454-BFFB-4A1B76E6BDA8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FA19-0C6B-4BD1-80C1-2ACE3D8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7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444B19-4F4C-48F3-977B-2E9CC8A6A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7416"/>
            <a:ext cx="5943600" cy="39352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C9E82E-46B2-4881-B2DD-2CD920DF5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109299"/>
            <a:ext cx="5943600" cy="393521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30011D-ED46-422E-98F4-BB699E5A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53DF67-B9FE-4CCF-9993-D67A14F9348C}"/>
              </a:ext>
            </a:extLst>
          </p:cNvPr>
          <p:cNvSpPr txBox="1"/>
          <p:nvPr/>
        </p:nvSpPr>
        <p:spPr>
          <a:xfrm>
            <a:off x="2064567" y="5191243"/>
            <a:ext cx="70773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Both X</a:t>
            </a:r>
            <a:r>
              <a:rPr lang="en-US" baseline="-25000" dirty="0"/>
              <a:t>0</a:t>
            </a:r>
            <a:r>
              <a:rPr lang="en-US" dirty="0"/>
              <a:t> and Y</a:t>
            </a:r>
            <a:r>
              <a:rPr lang="en-US" baseline="-25000" dirty="0"/>
              <a:t>0</a:t>
            </a:r>
            <a:r>
              <a:rPr lang="en-US" dirty="0"/>
              <a:t> depends on currents. Higher current </a:t>
            </a:r>
            <a:r>
              <a:rPr lang="en-US" dirty="0">
                <a:sym typeface="Wingdings" panose="05000000000000000000" pitchFamily="2" charset="2"/>
              </a:rPr>
              <a:t> larger offsets.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 X</a:t>
            </a:r>
            <a:r>
              <a:rPr lang="en-US" baseline="-25000" dirty="0"/>
              <a:t>0</a:t>
            </a:r>
            <a:r>
              <a:rPr lang="en-US" dirty="0"/>
              <a:t> is about 3.2 mm, Max Y</a:t>
            </a:r>
            <a:r>
              <a:rPr lang="en-US" baseline="-25000" dirty="0"/>
              <a:t>0</a:t>
            </a:r>
            <a:r>
              <a:rPr lang="en-US" dirty="0"/>
              <a:t> is about 5 mm, towards non-lead 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Long PCB 220 agrees with short PCB 110 data. </a:t>
            </a:r>
          </a:p>
        </p:txBody>
      </p:sp>
    </p:spTree>
    <p:extLst>
      <p:ext uri="{BB962C8B-B14F-4D97-AF65-F5344CB8AC3E}">
        <p14:creationId xmlns:p14="http://schemas.microsoft.com/office/powerpoint/2010/main" val="26660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9CE-E590-404B-BF7F-3F52D643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Transfer function and field angle variation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34DF4-74D6-4B87-85AA-4D6054AA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504B-D5AC-4214-A641-4515BC0ABDD2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FA19-0C6B-4BD1-80C1-2ACE3D8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E024510-C8DB-49B2-9113-0EF39ED40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4528"/>
            <a:ext cx="5943600" cy="39352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30C19A8-360B-4C50-AD38-6990855E0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3514" y="1217206"/>
            <a:ext cx="5943600" cy="39352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667C493-390A-4B64-A550-444780D3C340}"/>
              </a:ext>
            </a:extLst>
          </p:cNvPr>
          <p:cNvSpPr txBox="1"/>
          <p:nvPr/>
        </p:nvSpPr>
        <p:spPr>
          <a:xfrm>
            <a:off x="6783754" y="5259754"/>
            <a:ext cx="4932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 </a:t>
            </a:r>
            <a:r>
              <a:rPr lang="en-US" dirty="0" err="1"/>
              <a:t>mrad</a:t>
            </a:r>
            <a:r>
              <a:rPr lang="en-US" dirty="0"/>
              <a:t> = 0.0573 degree, small 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Pre-rotation by 18 degree, negative quadrupole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5AF9B-6FB3-4345-9540-B06BAD146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E9FD14-EB74-4DFC-8E68-BFF7AFCE91B0}"/>
              </a:ext>
            </a:extLst>
          </p:cNvPr>
          <p:cNvCxnSpPr/>
          <p:nvPr/>
        </p:nvCxnSpPr>
        <p:spPr>
          <a:xfrm>
            <a:off x="463573" y="2202476"/>
            <a:ext cx="4338536" cy="0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97FED94-93C1-4B7A-8F19-0081E12F1714}"/>
              </a:ext>
            </a:extLst>
          </p:cNvPr>
          <p:cNvSpPr txBox="1"/>
          <p:nvPr/>
        </p:nvSpPr>
        <p:spPr>
          <a:xfrm>
            <a:off x="2771871" y="2384621"/>
            <a:ext cx="1811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Warm TF, 8.84 T/m/kA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52383C-1D02-44A8-A02A-BABE8C08282E}"/>
              </a:ext>
            </a:extLst>
          </p:cNvPr>
          <p:cNvCxnSpPr/>
          <p:nvPr/>
        </p:nvCxnSpPr>
        <p:spPr>
          <a:xfrm flipV="1">
            <a:off x="3697014" y="2239799"/>
            <a:ext cx="0" cy="1565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A042109-4D61-47B6-B1BB-BC045723D7D6}"/>
              </a:ext>
            </a:extLst>
          </p:cNvPr>
          <p:cNvSpPr txBox="1"/>
          <p:nvPr/>
        </p:nvSpPr>
        <p:spPr>
          <a:xfrm>
            <a:off x="4236543" y="1124035"/>
            <a:ext cx="72167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960 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E71188F-CAC6-4CBA-B0B9-54FB9A0C2410}"/>
              </a:ext>
            </a:extLst>
          </p:cNvPr>
          <p:cNvCxnSpPr/>
          <p:nvPr/>
        </p:nvCxnSpPr>
        <p:spPr>
          <a:xfrm flipH="1">
            <a:off x="4308529" y="1472339"/>
            <a:ext cx="154983" cy="294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9C2F87-F28E-42B1-A27D-F6137F07109F}"/>
              </a:ext>
            </a:extLst>
          </p:cNvPr>
          <p:cNvSpPr txBox="1"/>
          <p:nvPr/>
        </p:nvSpPr>
        <p:spPr>
          <a:xfrm>
            <a:off x="4915885" y="3027744"/>
            <a:ext cx="7088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10 kA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8FFB47-AACB-4CDE-B745-2EDB0F4F86A9}"/>
              </a:ext>
            </a:extLst>
          </p:cNvPr>
          <p:cNvSpPr txBox="1"/>
          <p:nvPr/>
        </p:nvSpPr>
        <p:spPr>
          <a:xfrm>
            <a:off x="565484" y="5558590"/>
            <a:ext cx="5425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Similar to the measurements of MQXFAP2 and AP1b.</a:t>
            </a:r>
          </a:p>
        </p:txBody>
      </p:sp>
    </p:spTree>
    <p:extLst>
      <p:ext uri="{BB962C8B-B14F-4D97-AF65-F5344CB8AC3E}">
        <p14:creationId xmlns:p14="http://schemas.microsoft.com/office/powerpoint/2010/main" val="220410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F89CE-E590-404B-BF7F-3F52D643A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634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Sextupole</a:t>
            </a:r>
            <a:r>
              <a:rPr lang="en-US" dirty="0"/>
              <a:t> terms (n = 3)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34DF4-74D6-4B87-85AA-4D6054AA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8179-2F05-41D8-889A-92C4F7EBC4CE}" type="datetime1">
              <a:rPr lang="en-US" smtClean="0"/>
              <a:t>12/6/2019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2FA19-0C6B-4BD1-80C1-2ACE3D804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F5F8F-1A04-43F4-A77F-1111A5A7FD5C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5A1484-2943-40F9-94E2-C442AC904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64" y="1095908"/>
            <a:ext cx="5943600" cy="393521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28063-F3D1-4136-9E94-C18243AF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MQXFA03, Field Measureemnt, BNL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03F630-6F62-4586-9341-2543B5C1F1E7}"/>
              </a:ext>
            </a:extLst>
          </p:cNvPr>
          <p:cNvSpPr txBox="1"/>
          <p:nvPr/>
        </p:nvSpPr>
        <p:spPr>
          <a:xfrm>
            <a:off x="445170" y="5209674"/>
            <a:ext cx="5342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Normal harmonics, PCB 220 has long coil length, more averaging, less variation compared to PCB 110.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9D5082-F89D-4D7D-9110-F12520BBB9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373" y="1082843"/>
            <a:ext cx="5854279" cy="387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113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1582</Words>
  <Application>Microsoft Office PowerPoint</Application>
  <PresentationFormat>Widescreen</PresentationFormat>
  <Paragraphs>325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Worksheet</vt:lpstr>
      <vt:lpstr>MQXFA03 Cold Z-SCAN and I-SCAN</vt:lpstr>
      <vt:lpstr>Acknowledgment </vt:lpstr>
      <vt:lpstr>Measurement summary</vt:lpstr>
      <vt:lpstr>Magnetic measurement plan at 10 kA before quenching</vt:lpstr>
      <vt:lpstr>Measurement details </vt:lpstr>
      <vt:lpstr>Magnet orientation and power convention </vt:lpstr>
      <vt:lpstr>Measuring coil offsets</vt:lpstr>
      <vt:lpstr>Transfer function and field angle variation</vt:lpstr>
      <vt:lpstr>Sextupole terms (n = 3) </vt:lpstr>
      <vt:lpstr>Octupole terms (n=4)</vt:lpstr>
      <vt:lpstr>Decapole terms (n =5)</vt:lpstr>
      <vt:lpstr>12-pole terms (n = 6)</vt:lpstr>
      <vt:lpstr>14-Pole terms (n=7)</vt:lpstr>
      <vt:lpstr>16-pole terms (n = 8)</vt:lpstr>
      <vt:lpstr>18-pole terms (n=9)</vt:lpstr>
      <vt:lpstr>20-pole terms (n =10)</vt:lpstr>
      <vt:lpstr>Field error table, averaged normal and skew harmonics (straight part) and RMS</vt:lpstr>
      <vt:lpstr>Averaged harmonics at straight sections, 960 A</vt:lpstr>
      <vt:lpstr>Averaged harmonics at straight sections, 10 kA</vt:lpstr>
      <vt:lpstr>Conclusions on two Z-scans</vt:lpstr>
      <vt:lpstr>Measurement offsets</vt:lpstr>
      <vt:lpstr>Transfer function and field angle for I-Scan (stair-step, DC Loop)</vt:lpstr>
      <vt:lpstr>Sextupole terms (n=3)</vt:lpstr>
      <vt:lpstr>Octupole terms (n=4) </vt:lpstr>
      <vt:lpstr>Decapole terms (n =5)</vt:lpstr>
      <vt:lpstr>12-pole terms (n =6) </vt:lpstr>
      <vt:lpstr>14 pole terms (n = 7)</vt:lpstr>
      <vt:lpstr>20-pole terms (n =10)</vt:lpstr>
      <vt:lpstr>28-poles (n=14)</vt:lpstr>
      <vt:lpstr>Conclusions on I-Scan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MQXFA03 Cold Z-SCAN and I-SCAN</dc:title>
  <dc:creator>Song, Honghai</dc:creator>
  <cp:lastModifiedBy>Song, Honghai</cp:lastModifiedBy>
  <cp:revision>16</cp:revision>
  <dcterms:created xsi:type="dcterms:W3CDTF">2019-12-06T02:22:52Z</dcterms:created>
  <dcterms:modified xsi:type="dcterms:W3CDTF">2019-12-06T16:38:08Z</dcterms:modified>
</cp:coreProperties>
</file>