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772" r:id="rId3"/>
    <p:sldId id="1046" r:id="rId4"/>
    <p:sldId id="1047" r:id="rId5"/>
    <p:sldId id="1048" r:id="rId6"/>
    <p:sldId id="1050" r:id="rId7"/>
    <p:sldId id="104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9D6EA"/>
    <a:srgbClr val="A7A8AA"/>
    <a:srgbClr val="50504E"/>
    <a:srgbClr val="4E4E4E"/>
    <a:srgbClr val="404040"/>
    <a:srgbClr val="63666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52926-9EC2-4001-B950-39B62B6145DC}" v="206" dt="2019-12-06T16:58:27.335"/>
    <p1510:client id="{5E342444-902D-BE48-8DAF-9CD3EDD6F32E}" v="2" dt="2019-12-06T16:00:13.3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4" autoAdjust="0"/>
    <p:restoredTop sz="96076" autoAdjust="0"/>
  </p:normalViewPr>
  <p:slideViewPr>
    <p:cSldViewPr snapToGrid="0" snapToObjects="1" showGuides="1">
      <p:cViewPr varScale="1">
        <p:scale>
          <a:sx n="169" d="100"/>
          <a:sy n="169" d="100"/>
        </p:scale>
        <p:origin x="2208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 Valishev" userId="e624ba56-d23c-4cbf-8046-ceb9f47e6d88" providerId="ADAL" clId="{5E342444-902D-BE48-8DAF-9CD3EDD6F32E}"/>
    <pc:docChg chg="addSld modSld">
      <pc:chgData name="Alexander A Valishev" userId="e624ba56-d23c-4cbf-8046-ceb9f47e6d88" providerId="ADAL" clId="{5E342444-902D-BE48-8DAF-9CD3EDD6F32E}" dt="2019-12-06T15:59:31.007" v="59" actId="20577"/>
      <pc:docMkLst>
        <pc:docMk/>
      </pc:docMkLst>
      <pc:sldChg chg="modSp">
        <pc:chgData name="Alexander A Valishev" userId="e624ba56-d23c-4cbf-8046-ceb9f47e6d88" providerId="ADAL" clId="{5E342444-902D-BE48-8DAF-9CD3EDD6F32E}" dt="2019-12-06T15:57:55.539" v="32" actId="20577"/>
        <pc:sldMkLst>
          <pc:docMk/>
          <pc:sldMk cId="1989597527" sldId="294"/>
        </pc:sldMkLst>
        <pc:spChg chg="mod">
          <ac:chgData name="Alexander A Valishev" userId="e624ba56-d23c-4cbf-8046-ceb9f47e6d88" providerId="ADAL" clId="{5E342444-902D-BE48-8DAF-9CD3EDD6F32E}" dt="2019-12-06T15:57:48.138" v="15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Alexander A Valishev" userId="e624ba56-d23c-4cbf-8046-ceb9f47e6d88" providerId="ADAL" clId="{5E342444-902D-BE48-8DAF-9CD3EDD6F32E}" dt="2019-12-06T15:57:55.539" v="32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add">
        <pc:chgData name="Alexander A Valishev" userId="e624ba56-d23c-4cbf-8046-ceb9f47e6d88" providerId="ADAL" clId="{5E342444-902D-BE48-8DAF-9CD3EDD6F32E}" dt="2019-12-06T15:59:31.007" v="59" actId="20577"/>
        <pc:sldMkLst>
          <pc:docMk/>
          <pc:sldMk cId="3841485617" sldId="1050"/>
        </pc:sldMkLst>
        <pc:spChg chg="mod">
          <ac:chgData name="Alexander A Valishev" userId="e624ba56-d23c-4cbf-8046-ceb9f47e6d88" providerId="ADAL" clId="{5E342444-902D-BE48-8DAF-9CD3EDD6F32E}" dt="2019-12-06T15:59:31.007" v="59" actId="20577"/>
          <ac:spMkLst>
            <pc:docMk/>
            <pc:sldMk cId="3841485617" sldId="1050"/>
            <ac:spMk id="3" creationId="{B4C8641E-6957-744A-864A-2190288019DD}"/>
          </ac:spMkLst>
        </pc:spChg>
      </pc:sldChg>
    </pc:docChg>
  </pc:docChgLst>
  <pc:docChgLst>
    <pc:chgData clId="Web-{32152926-9EC2-4001-B950-39B62B6145DC}"/>
    <pc:docChg chg="modSld">
      <pc:chgData name="" userId="" providerId="" clId="Web-{32152926-9EC2-4001-B950-39B62B6145DC}" dt="2019-12-06T16:58:27.335" v="204" actId="1076"/>
      <pc:docMkLst>
        <pc:docMk/>
      </pc:docMkLst>
      <pc:sldChg chg="modSp">
        <pc:chgData name="" userId="" providerId="" clId="Web-{32152926-9EC2-4001-B950-39B62B6145DC}" dt="2019-12-06T16:44:30.611" v="1" actId="20577"/>
        <pc:sldMkLst>
          <pc:docMk/>
          <pc:sldMk cId="2956343607" sldId="1047"/>
        </pc:sldMkLst>
        <pc:spChg chg="mod">
          <ac:chgData name="" userId="" providerId="" clId="Web-{32152926-9EC2-4001-B950-39B62B6145DC}" dt="2019-12-06T16:44:30.611" v="1" actId="20577"/>
          <ac:spMkLst>
            <pc:docMk/>
            <pc:sldMk cId="2956343607" sldId="1047"/>
            <ac:spMk id="2" creationId="{55AFECC8-2651-394A-B301-1CE24C02658E}"/>
          </ac:spMkLst>
        </pc:spChg>
      </pc:sldChg>
      <pc:sldChg chg="modSp">
        <pc:chgData name="" userId="" providerId="" clId="Web-{32152926-9EC2-4001-B950-39B62B6145DC}" dt="2019-12-06T16:58:27.335" v="204" actId="1076"/>
        <pc:sldMkLst>
          <pc:docMk/>
          <pc:sldMk cId="3841485617" sldId="1050"/>
        </pc:sldMkLst>
        <pc:spChg chg="mod">
          <ac:chgData name="" userId="" providerId="" clId="Web-{32152926-9EC2-4001-B950-39B62B6145DC}" dt="2019-12-06T16:58:27.335" v="204" actId="1076"/>
          <ac:spMkLst>
            <pc:docMk/>
            <pc:sldMk cId="3841485617" sldId="1050"/>
            <ac:spMk id="2" creationId="{B1AF28DB-478D-D948-B84F-C0FCB12399A2}"/>
          </ac:spMkLst>
        </pc:spChg>
        <pc:spChg chg="mod">
          <ac:chgData name="" userId="" providerId="" clId="Web-{32152926-9EC2-4001-B950-39B62B6145DC}" dt="2019-12-06T16:45:11.924" v="3" actId="20577"/>
          <ac:spMkLst>
            <pc:docMk/>
            <pc:sldMk cId="3841485617" sldId="1050"/>
            <ac:spMk id="3" creationId="{B4C8641E-6957-744A-864A-2190288019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1869/contribution/4/material/slides/0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Valishev</a:t>
            </a:r>
            <a:r>
              <a:rPr lang="en-US" dirty="0"/>
              <a:t>, Jamie Santucci</a:t>
            </a:r>
          </a:p>
          <a:p>
            <a:r>
              <a:rPr lang="pt-BR" dirty="0"/>
              <a:t>IOTA/FAST Meeting</a:t>
            </a:r>
          </a:p>
          <a:p>
            <a:r>
              <a:rPr lang="en-US" dirty="0"/>
              <a:t>December 6, 2019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Run-2 Commissioning Status, Plan and Priorities + </a:t>
            </a:r>
            <a:r>
              <a:rPr lang="en-US" dirty="0" err="1"/>
              <a:t>RunCo</a:t>
            </a:r>
            <a:r>
              <a:rPr lang="en-US" dirty="0"/>
              <a:t> Report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6E4AA-71B8-A943-B6D8-5A1572B2A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Establish necessary machine configuration and deliver beam with required properties to experiments</a:t>
                </a:r>
              </a:p>
              <a:p>
                <a:pPr lvl="1"/>
                <a:r>
                  <a:rPr lang="en-US" dirty="0"/>
                  <a:t>Precise lattice control (%-level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-function, 10</a:t>
                </a:r>
                <a:r>
                  <a:rPr lang="en-US" baseline="30000" dirty="0"/>
                  <a:t>-3</a:t>
                </a:r>
                <a:r>
                  <a:rPr lang="en-US" dirty="0"/>
                  <a:t> phase advance)</a:t>
                </a:r>
              </a:p>
              <a:p>
                <a:pPr lvl="1"/>
                <a:r>
                  <a:rPr lang="en-US" dirty="0"/>
                  <a:t>150 MeV beam energy</a:t>
                </a:r>
              </a:p>
              <a:p>
                <a:pPr lvl="1"/>
                <a:r>
                  <a:rPr lang="en-US" dirty="0"/>
                  <a:t>High/low beam current</a:t>
                </a:r>
              </a:p>
              <a:p>
                <a:r>
                  <a:rPr lang="en-US" dirty="0"/>
                  <a:t>Establish processes and train operations personnel to enable efficient experimental program</a:t>
                </a:r>
              </a:p>
              <a:p>
                <a:pPr lvl="1"/>
                <a:r>
                  <a:rPr lang="en-US" dirty="0"/>
                  <a:t>Instrumentation and data acquisition</a:t>
                </a:r>
              </a:p>
              <a:p>
                <a:pPr lvl="1"/>
                <a:r>
                  <a:rPr lang="en-US" dirty="0"/>
                  <a:t>Fast/automated tuning</a:t>
                </a:r>
              </a:p>
              <a:p>
                <a:pPr lvl="1"/>
                <a:r>
                  <a:rPr lang="en-US" dirty="0"/>
                  <a:t>Operational procedures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6E4AA-71B8-A943-B6D8-5A1572B2A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1754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4B38FA-4F47-3B41-98EC-E53F9AB0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Goals and 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D3EB-AD1A-0246-80D4-08324DAE5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F8C1-55B9-7443-AF3F-BAC75D0BA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9FE65-D9E8-1342-8ED8-EC5EBEDA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BEF519-325B-2446-B93E-2572EE54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/injector – no/minimal changes</a:t>
            </a:r>
          </a:p>
          <a:p>
            <a:pPr lvl="1"/>
            <a:r>
              <a:rPr lang="en-US" dirty="0"/>
              <a:t>Plan to implement D600 NMR probe for energy calibration</a:t>
            </a:r>
          </a:p>
          <a:p>
            <a:pPr lvl="1"/>
            <a:r>
              <a:rPr lang="en-US" dirty="0"/>
              <a:t>Increased number of BPMs</a:t>
            </a:r>
          </a:p>
          <a:p>
            <a:r>
              <a:rPr lang="en-US" dirty="0"/>
              <a:t>IOTA</a:t>
            </a:r>
          </a:p>
          <a:p>
            <a:pPr lvl="1"/>
            <a:r>
              <a:rPr lang="en-US" dirty="0"/>
              <a:t>IBEND PS filter</a:t>
            </a:r>
          </a:p>
          <a:p>
            <a:pPr lvl="1"/>
            <a:r>
              <a:rPr lang="en-US" dirty="0"/>
              <a:t>BPM system upgrade</a:t>
            </a:r>
          </a:p>
          <a:p>
            <a:pPr lvl="1"/>
            <a:r>
              <a:rPr lang="en-US" dirty="0"/>
              <a:t>Main bending dipole edge field correctors</a:t>
            </a:r>
          </a:p>
          <a:p>
            <a:pPr lvl="1"/>
            <a:r>
              <a:rPr lang="en-US" dirty="0" err="1"/>
              <a:t>Synclight</a:t>
            </a:r>
            <a:r>
              <a:rPr lang="en-US" dirty="0"/>
              <a:t> automation upgrade</a:t>
            </a:r>
          </a:p>
          <a:p>
            <a:pPr lvl="1"/>
            <a:r>
              <a:rPr lang="en-US" dirty="0"/>
              <a:t>Octupole string rebuild</a:t>
            </a:r>
          </a:p>
          <a:p>
            <a:pPr lvl="1"/>
            <a:r>
              <a:rPr lang="en-US" dirty="0"/>
              <a:t>Undulator motion control automation</a:t>
            </a:r>
          </a:p>
          <a:p>
            <a:r>
              <a:rPr lang="en-US" dirty="0"/>
              <a:t>Combined</a:t>
            </a:r>
          </a:p>
          <a:p>
            <a:pPr lvl="1"/>
            <a:r>
              <a:rPr lang="en-US" dirty="0"/>
              <a:t>New timing/synchronization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AA858D-E8A2-BB42-BE18-47D5DD79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Commissioning Aspects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2D44-9220-7645-8A8A-859B1901A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8D773-2972-9A47-8549-0D875523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3BD9-3A92-C246-A076-FB02FF620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FECC8-2651-394A-B301-1CE24C02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11/26 Beam permit </a:t>
            </a:r>
          </a:p>
          <a:p>
            <a:r>
              <a:rPr lang="en-US" dirty="0"/>
              <a:t>11/27 </a:t>
            </a:r>
            <a:r>
              <a:rPr lang="en-US" dirty="0" err="1"/>
              <a:t>Linac</a:t>
            </a:r>
            <a:r>
              <a:rPr lang="en-US" dirty="0"/>
              <a:t> commissioning and operator re-training. 2 hours from turn-on to beam to IOTA!</a:t>
            </a:r>
          </a:p>
          <a:p>
            <a:pPr lvl="1"/>
            <a:r>
              <a:rPr lang="en-US" dirty="0"/>
              <a:t>Need to update ‘Golden file’, the one in Sequencer is incorrect</a:t>
            </a:r>
          </a:p>
          <a:p>
            <a:r>
              <a:rPr lang="en-US" dirty="0"/>
              <a:t>Stopped for Thanksgiving holidays (personnel availability)</a:t>
            </a:r>
          </a:p>
          <a:p>
            <a:r>
              <a:rPr lang="en-US" dirty="0"/>
              <a:t>12/2-12/3 </a:t>
            </a:r>
            <a:r>
              <a:rPr lang="en-US" dirty="0" err="1"/>
              <a:t>Cryo</a:t>
            </a:r>
            <a:r>
              <a:rPr lang="en-US" dirty="0"/>
              <a:t> problems. Recovered 12/3 by 1800</a:t>
            </a:r>
          </a:p>
          <a:p>
            <a:r>
              <a:rPr lang="en-US" dirty="0"/>
              <a:t>12/3-12/5 Commissioning IOTA injection</a:t>
            </a:r>
          </a:p>
          <a:p>
            <a:pPr lvl="1"/>
            <a:r>
              <a:rPr lang="en-US" dirty="0"/>
              <a:t>Work on new timing system</a:t>
            </a:r>
          </a:p>
          <a:p>
            <a:pPr lvl="1"/>
            <a:r>
              <a:rPr lang="en-US" dirty="0"/>
              <a:t>Work on new BPM system</a:t>
            </a:r>
          </a:p>
          <a:p>
            <a:pPr lvl="1"/>
            <a:r>
              <a:rPr lang="en-US" dirty="0"/>
              <a:t>Stable 0.5mA circulation on 12/5 by 1500 – about 23 hours of beam time since beginning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471A9-8896-6F46-B642-11C63A54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623E-AEE5-5244-B870-3E85DF40CF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2DCD-6434-2A45-B939-D838A58C9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12D64-168D-8E40-9502-BD1B2A994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E0388-CF3D-7F4F-8EAC-7566AD11D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timing system commissioned</a:t>
            </a:r>
          </a:p>
          <a:p>
            <a:r>
              <a:rPr lang="en-US" dirty="0"/>
              <a:t>New BPM system – commissioned injection mode / first turns</a:t>
            </a:r>
          </a:p>
          <a:p>
            <a:pPr lvl="1"/>
            <a:r>
              <a:rPr lang="en-US" dirty="0"/>
              <a:t>Must inject ~20pC/bunch to avoid pre-amp saturation</a:t>
            </a:r>
          </a:p>
          <a:p>
            <a:r>
              <a:rPr lang="en-US" dirty="0"/>
              <a:t>Good </a:t>
            </a:r>
            <a:r>
              <a:rPr lang="en-US" dirty="0" err="1"/>
              <a:t>linac</a:t>
            </a:r>
            <a:r>
              <a:rPr lang="en-US" dirty="0"/>
              <a:t> stability, both long- and short-term</a:t>
            </a:r>
          </a:p>
          <a:p>
            <a:r>
              <a:rPr lang="en-US" dirty="0"/>
              <a:t>IOTA mostly restored to Run-1 configuration</a:t>
            </a:r>
          </a:p>
          <a:p>
            <a:pPr lvl="1"/>
            <a:r>
              <a:rPr lang="en-US" dirty="0"/>
              <a:t>Bending dipole trims restored to pre-shutdown configuration</a:t>
            </a:r>
          </a:p>
          <a:p>
            <a:pPr lvl="1"/>
            <a:r>
              <a:rPr lang="en-US" dirty="0"/>
              <a:t>Orbit close but not quite the same</a:t>
            </a:r>
          </a:p>
          <a:p>
            <a:r>
              <a:rPr lang="en-US" dirty="0"/>
              <a:t>Followed previously outlined procedure </a:t>
            </a:r>
            <a:r>
              <a:rPr lang="en-US" dirty="0">
                <a:hlinkClick r:id="rId2"/>
              </a:rPr>
              <a:t>https://indico.fnal.gov/event/21869/contribution/4/material/slides/0.docx</a:t>
            </a:r>
            <a:r>
              <a:rPr lang="en-US" dirty="0"/>
              <a:t> - need to revise based on most recent experience.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180DD9-7A0D-6F45-AF5A-C2D644F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/ lessons learned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A7B6-BF61-8247-8891-ECBCC990F2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7B3B8-5F94-834A-AE08-F8513D963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4ABC-F88E-7D44-B56F-A9511E36F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8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F28DB-478D-D948-B84F-C0FCB1239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25" y="763732"/>
            <a:ext cx="8672513" cy="5059363"/>
          </a:xfrm>
        </p:spPr>
        <p:txBody>
          <a:bodyPr lIns="0" tIns="0" rIns="0" bIns="0" anchor="t"/>
          <a:lstStyle/>
          <a:p>
            <a:r>
              <a:rPr lang="en-US" dirty="0" err="1"/>
              <a:t>Linac</a:t>
            </a:r>
            <a:r>
              <a:rPr lang="en-US" dirty="0"/>
              <a:t> recovery after shutdown went FAST</a:t>
            </a:r>
          </a:p>
          <a:p>
            <a:r>
              <a:rPr lang="en-US" dirty="0"/>
              <a:t>We now have </a:t>
            </a:r>
            <a:r>
              <a:rPr lang="en-US" dirty="0" err="1"/>
              <a:t>betatron</a:t>
            </a:r>
            <a:r>
              <a:rPr lang="en-US" dirty="0"/>
              <a:t> and synchrotron capture in IOTA</a:t>
            </a:r>
          </a:p>
          <a:p>
            <a:r>
              <a:rPr lang="en-US" dirty="0"/>
              <a:t>Use low intensity (20pC/b) for IOTA (for now)</a:t>
            </a:r>
          </a:p>
          <a:p>
            <a:r>
              <a:rPr lang="en-US" dirty="0"/>
              <a:t>DOWNTIME:</a:t>
            </a:r>
          </a:p>
          <a:p>
            <a:pPr lvl="1"/>
            <a:r>
              <a:rPr lang="en-US" dirty="0" err="1">
                <a:ea typeface="ＭＳ Ｐゴシック"/>
              </a:rPr>
              <a:t>Cryo</a:t>
            </a:r>
            <a:r>
              <a:rPr lang="en-US" dirty="0">
                <a:ea typeface="ＭＳ Ｐゴシック"/>
              </a:rPr>
              <a:t>: North </a:t>
            </a:r>
            <a:r>
              <a:rPr lang="en-US" dirty="0" err="1">
                <a:ea typeface="ＭＳ Ｐゴシック"/>
              </a:rPr>
              <a:t>Frige</a:t>
            </a:r>
            <a:r>
              <a:rPr lang="en-US" dirty="0">
                <a:ea typeface="ＭＳ Ｐゴシック"/>
              </a:rPr>
              <a:t> expander engine (34+ </a:t>
            </a:r>
            <a:r>
              <a:rPr lang="en-US" dirty="0" err="1">
                <a:ea typeface="ＭＳ Ｐゴシック"/>
              </a:rPr>
              <a:t>hrs</a:t>
            </a:r>
            <a:r>
              <a:rPr lang="en-US" dirty="0">
                <a:ea typeface="ＭＳ Ｐゴシック"/>
              </a:rPr>
              <a:t>)</a:t>
            </a:r>
          </a:p>
          <a:p>
            <a:pPr lvl="1"/>
            <a:r>
              <a:rPr lang="en-US" dirty="0">
                <a:ea typeface="ＭＳ Ｐゴシック"/>
              </a:rPr>
              <a:t>New IOTA BPM system (ongoing sporadically)</a:t>
            </a:r>
          </a:p>
          <a:p>
            <a:r>
              <a:rPr lang="en-US" dirty="0"/>
              <a:t>Outstanding jobs:</a:t>
            </a:r>
          </a:p>
          <a:p>
            <a:pPr lvl="1"/>
            <a:r>
              <a:rPr lang="en-US" dirty="0">
                <a:ea typeface="ＭＳ Ｐゴシック"/>
              </a:rPr>
              <a:t>Flux Capacitors installed</a:t>
            </a:r>
            <a:endParaRPr lang="en-US" dirty="0"/>
          </a:p>
          <a:p>
            <a:pPr lvl="1"/>
            <a:r>
              <a:rPr lang="en-US" dirty="0" err="1">
                <a:ea typeface="ＭＳ Ｐゴシック"/>
              </a:rPr>
              <a:t>Toroids</a:t>
            </a:r>
            <a:r>
              <a:rPr lang="en-US" dirty="0">
                <a:ea typeface="ＭＳ Ｐゴシック"/>
              </a:rPr>
              <a:t> calibrated</a:t>
            </a:r>
          </a:p>
          <a:p>
            <a:pPr lvl="1"/>
            <a:r>
              <a:rPr lang="en-US" dirty="0">
                <a:ea typeface="ＭＳ Ｐゴシック"/>
              </a:rPr>
              <a:t>Frick started up</a:t>
            </a:r>
          </a:p>
          <a:p>
            <a:pPr lvl="1"/>
            <a:r>
              <a:rPr lang="en-US" dirty="0">
                <a:ea typeface="ＭＳ Ｐゴシック"/>
              </a:rPr>
              <a:t>Experiments starting next week</a:t>
            </a:r>
          </a:p>
          <a:p>
            <a:r>
              <a:rPr lang="en-US" dirty="0">
                <a:ea typeface="ＭＳ Ｐゴシック"/>
              </a:rPr>
              <a:t>Need operators to sign up for shifts in calendar</a:t>
            </a:r>
          </a:p>
          <a:p>
            <a:r>
              <a:rPr lang="en-US" dirty="0">
                <a:ea typeface="ＭＳ Ｐゴシック"/>
              </a:rPr>
              <a:t>DOCUMENT EVERY CHANGE TO THE MACHINE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8641E-6957-744A-864A-21902880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RunCo</a:t>
            </a:r>
            <a:r>
              <a:rPr lang="en-US" dirty="0"/>
              <a:t> Notes / Downtime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B0BCC-9880-0741-B132-3BAF4C808B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9F57-1EA5-4D46-A1C3-94AB6DD38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8875-52A3-2346-8C9E-8735520E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8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IOTA BPM operation in closed-orbit mode</a:t>
                </a:r>
              </a:p>
              <a:p>
                <a:pPr lvl="1"/>
                <a:r>
                  <a:rPr lang="en-US" dirty="0"/>
                  <a:t>Linearity, resolution</a:t>
                </a:r>
              </a:p>
              <a:p>
                <a:r>
                  <a:rPr lang="en-US" dirty="0"/>
                  <a:t>Verify IOTA BPM TBT operation</a:t>
                </a:r>
              </a:p>
              <a:p>
                <a:pPr lvl="1"/>
                <a:r>
                  <a:rPr lang="en-US" dirty="0"/>
                  <a:t>Linearity, resolution, readout</a:t>
                </a:r>
              </a:p>
              <a:p>
                <a:r>
                  <a:rPr lang="en-US" dirty="0"/>
                  <a:t>Tune </a:t>
                </a:r>
                <a:r>
                  <a:rPr lang="en-US" dirty="0" err="1"/>
                  <a:t>synclight</a:t>
                </a:r>
                <a:r>
                  <a:rPr lang="en-US" dirty="0"/>
                  <a:t> cameras (so far 3 were operational), verify ACNET connectivity</a:t>
                </a:r>
              </a:p>
              <a:p>
                <a:r>
                  <a:rPr lang="en-US" dirty="0"/>
                  <a:t>Perform lattice measurement/correction with full set of instrumentation</a:t>
                </a:r>
              </a:p>
              <a:p>
                <a:r>
                  <a:rPr lang="en-US" dirty="0"/>
                  <a:t>Verify IBEND noise / orbit stability</a:t>
                </a:r>
              </a:p>
              <a:p>
                <a:r>
                  <a:rPr lang="en-US" dirty="0"/>
                  <a:t>Re-commission damper / high current</a:t>
                </a:r>
              </a:p>
              <a:p>
                <a:r>
                  <a:rPr lang="en-US" dirty="0"/>
                  <a:t>Install dipole edge field correctors</a:t>
                </a:r>
              </a:p>
              <a:p>
                <a:r>
                  <a:rPr lang="en-US" dirty="0"/>
                  <a:t>Experiments at 100 MeV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Commission 150 MeV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1" t="-1754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AED55C-9D00-5046-A64A-3D8E3DE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/ Priorities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C1F4-9FBD-974A-92C4-1F186FB5E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890-1E0C-CA45-84D2-506737B3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9BB6-FE23-B844-8EFA-B229448F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026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27136</TotalTime>
  <Words>426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Fermilab_PPT_090815</vt:lpstr>
      <vt:lpstr>PowerPoint Presentation</vt:lpstr>
      <vt:lpstr>Commissioning Goals and Objectives</vt:lpstr>
      <vt:lpstr>Main Commissioning Aspects</vt:lpstr>
      <vt:lpstr>Status</vt:lpstr>
      <vt:lpstr>Accomplishments / lessons learned</vt:lpstr>
      <vt:lpstr>RunCo Notes / Downtime</vt:lpstr>
      <vt:lpstr>Next Steps / Priorities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Alexander A Valishev</cp:lastModifiedBy>
  <cp:revision>436</cp:revision>
  <cp:lastPrinted>2019-12-06T14:47:33Z</cp:lastPrinted>
  <dcterms:created xsi:type="dcterms:W3CDTF">2016-02-18T02:06:43Z</dcterms:created>
  <dcterms:modified xsi:type="dcterms:W3CDTF">2019-12-06T16:59:29Z</dcterms:modified>
</cp:coreProperties>
</file>