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1046" r:id="rId3"/>
    <p:sldId id="780" r:id="rId4"/>
    <p:sldId id="1047" r:id="rId5"/>
    <p:sldId id="1048" r:id="rId6"/>
    <p:sldId id="827" r:id="rId7"/>
    <p:sldId id="831" r:id="rId8"/>
    <p:sldId id="1049" r:id="rId9"/>
    <p:sldId id="1050" r:id="rId10"/>
    <p:sldId id="830" r:id="rId11"/>
    <p:sldId id="1052" r:id="rId12"/>
    <p:sldId id="1054" r:id="rId13"/>
    <p:sldId id="1056" r:id="rId14"/>
    <p:sldId id="1057" r:id="rId15"/>
    <p:sldId id="1051" r:id="rId16"/>
    <p:sldId id="1053" r:id="rId17"/>
    <p:sldId id="832" r:id="rId18"/>
    <p:sldId id="1055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9D6EA"/>
    <a:srgbClr val="A7A8AA"/>
    <a:srgbClr val="50504E"/>
    <a:srgbClr val="4E4E4E"/>
    <a:srgbClr val="404040"/>
    <a:srgbClr val="63666A"/>
    <a:srgbClr val="505050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BE30B-45FC-2F4D-8A02-64321D52C6CC}" v="225" dt="2019-12-06T16:43:06.0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3" autoAdjust="0"/>
    <p:restoredTop sz="96050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1128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Alexander Valishev</a:t>
            </a:r>
          </a:p>
          <a:p>
            <a:r>
              <a:rPr lang="pt-BR" dirty="0"/>
              <a:t>IOTA/FAST Meeting</a:t>
            </a:r>
          </a:p>
          <a:p>
            <a:r>
              <a:rPr lang="en-US" dirty="0"/>
              <a:t>December 6, 2019 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Nonlinear Integrable Optics Experiments in Run 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6AD9A-687A-5E4A-8538-EA745111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822"/>
            <a:ext cx="8672513" cy="185435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~60-70% of ideal performance for both types of NIO</a:t>
            </a:r>
          </a:p>
          <a:p>
            <a:r>
              <a:rPr lang="en-US" dirty="0">
                <a:solidFill>
                  <a:srgbClr val="00B050"/>
                </a:solidFill>
              </a:rPr>
              <a:t>Clear improvement vs single octupole</a:t>
            </a:r>
          </a:p>
          <a:p>
            <a:r>
              <a:rPr lang="en-US" dirty="0">
                <a:solidFill>
                  <a:schemeClr val="accent4"/>
                </a:solidFill>
              </a:rPr>
              <a:t>Beam loss attributed to aperture restriction in DR</a:t>
            </a:r>
          </a:p>
          <a:p>
            <a:r>
              <a:rPr lang="en-US" dirty="0">
                <a:solidFill>
                  <a:schemeClr val="accent4"/>
                </a:solidFill>
              </a:rPr>
              <a:t>Limited machine tuning precision</a:t>
            </a:r>
          </a:p>
          <a:p>
            <a:r>
              <a:rPr lang="en-US" dirty="0">
                <a:solidFill>
                  <a:schemeClr val="accent4"/>
                </a:solidFill>
              </a:rPr>
              <a:t>Too fast decoherence for invariant reconstruction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77DED-BF37-544C-A3B6-08958680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Run-1 Results – Amplitude-Dependent Tune Shift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C471-61C6-E543-9B31-89F5CB84A4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4509-66FB-3E47-8B3D-14DD8CB31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634EA-C700-914D-BD90-ECBB4B2A2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043397-AEDC-C347-9141-3AAC0D0E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" y="3066567"/>
            <a:ext cx="3759987" cy="31969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B1A516-8D78-B948-A4D1-91966A7EF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318" y="2914839"/>
            <a:ext cx="3319932" cy="34005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AB0B28-B10C-F049-9BE3-2DD13A493D00}"/>
              </a:ext>
            </a:extLst>
          </p:cNvPr>
          <p:cNvSpPr txBox="1"/>
          <p:nvPr/>
        </p:nvSpPr>
        <p:spPr>
          <a:xfrm>
            <a:off x="6804284" y="3107703"/>
            <a:ext cx="14574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S.Szustkowski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19088-4804-AF41-B1F0-2452B559CD3B}"/>
              </a:ext>
            </a:extLst>
          </p:cNvPr>
          <p:cNvSpPr txBox="1"/>
          <p:nvPr/>
        </p:nvSpPr>
        <p:spPr>
          <a:xfrm>
            <a:off x="2101082" y="3117823"/>
            <a:ext cx="1005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N.Kuklev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71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C1421-7469-8940-B5B5-33625367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0015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Demonstrate large (as predicted by modeling) nonlinear amplitude-dependent tune shift without reduction of dynamical aperture</a:t>
            </a:r>
          </a:p>
          <a:p>
            <a:pPr marL="857250" lvl="1" indent="-457200"/>
            <a:r>
              <a:rPr lang="en-US" dirty="0"/>
              <a:t>For QI system as a function of </a:t>
            </a:r>
            <a:r>
              <a:rPr lang="en-US" i="1" dirty="0"/>
              <a:t>Q</a:t>
            </a:r>
            <a:r>
              <a:rPr lang="en-US" i="1" baseline="-25000" dirty="0"/>
              <a:t>0</a:t>
            </a:r>
            <a:r>
              <a:rPr lang="en-US" dirty="0"/>
              <a:t> and </a:t>
            </a:r>
            <a:r>
              <a:rPr lang="en-US" i="1" dirty="0"/>
              <a:t>strength = t</a:t>
            </a:r>
          </a:p>
          <a:p>
            <a:pPr marL="857250" lvl="1" indent="-457200"/>
            <a:r>
              <a:rPr lang="en-US" dirty="0"/>
              <a:t>For DN system as a function of </a:t>
            </a:r>
            <a:r>
              <a:rPr lang="en-US" i="1" dirty="0"/>
              <a:t>strength = 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Demonstrate conservation of dynamic invariants</a:t>
            </a:r>
          </a:p>
          <a:p>
            <a:pPr lvl="1"/>
            <a:r>
              <a:rPr lang="en-US" dirty="0"/>
              <a:t>Restore </a:t>
            </a:r>
            <a:r>
              <a:rPr lang="en-US" i="1" dirty="0" err="1"/>
              <a:t>p,p</a:t>
            </a:r>
            <a:r>
              <a:rPr lang="en-US" i="1" baseline="-25000" dirty="0" err="1"/>
              <a:t>x</a:t>
            </a:r>
            <a:r>
              <a:rPr lang="en-US" i="1" dirty="0" err="1"/>
              <a:t>,y,p</a:t>
            </a:r>
            <a:r>
              <a:rPr lang="en-US" i="1" baseline="-25000" dirty="0" err="1"/>
              <a:t>y</a:t>
            </a:r>
            <a:r>
              <a:rPr lang="en-US" i="1" dirty="0"/>
              <a:t> </a:t>
            </a:r>
            <a:r>
              <a:rPr lang="en-US" dirty="0"/>
              <a:t>from TBT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Systematic study of sensitivity of the NIO systems to imperfections</a:t>
            </a:r>
          </a:p>
          <a:p>
            <a:pPr marL="857250" lvl="1" indent="-457200"/>
            <a:r>
              <a:rPr lang="en-US" dirty="0"/>
              <a:t>T-insert mismatch</a:t>
            </a:r>
          </a:p>
          <a:p>
            <a:pPr marL="857250" lvl="1" indent="-457200"/>
            <a:r>
              <a:rPr lang="en-US" dirty="0"/>
              <a:t>Intrinsic resonances</a:t>
            </a:r>
          </a:p>
          <a:p>
            <a:pPr marL="1257300" lvl="2" indent="-457200"/>
            <a:r>
              <a:rPr lang="en-US" dirty="0"/>
              <a:t>Effect of </a:t>
            </a:r>
            <a:r>
              <a:rPr lang="en-US" dirty="0" err="1"/>
              <a:t>sextupoles</a:t>
            </a:r>
            <a:endParaRPr lang="en-US" dirty="0"/>
          </a:p>
          <a:p>
            <a:pPr marL="1257300" lvl="2" indent="-457200"/>
            <a:r>
              <a:rPr lang="en-US" i="1" dirty="0"/>
              <a:t>Q</a:t>
            </a:r>
            <a:r>
              <a:rPr lang="en-US" i="1" baseline="-25000" dirty="0"/>
              <a:t>0</a:t>
            </a:r>
            <a:r>
              <a:rPr lang="en-US" dirty="0"/>
              <a:t>=¼ with octupoles</a:t>
            </a:r>
          </a:p>
          <a:p>
            <a:pPr marL="1257300" lvl="2" indent="-457200"/>
            <a:r>
              <a:rPr lang="en-US" dirty="0"/>
              <a:t>Effect of integer resonance for DN system at high </a:t>
            </a:r>
            <a:r>
              <a:rPr lang="en-US" i="1" dirty="0"/>
              <a:t>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E9FCF-1BCF-4F4E-9BE4-3FFFD7D2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Run-2 Goals and Objectives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C9B1D-E6AE-C248-99CF-5C80AE7410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0A85A-F981-794F-9FC4-5C2DADF73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CFC18-97F3-2C44-9D01-6601C0CF8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5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350880-3C06-5548-A2F1-C8FAFED73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49854"/>
                <a:ext cx="8672513" cy="547564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Reassemble and Install Octupole string</a:t>
                </a:r>
              </a:p>
              <a:p>
                <a:endParaRPr lang="en-US" sz="1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Beam parameters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Smallest momentum spread for long decoherence time without </a:t>
                </a:r>
                <a:r>
                  <a:rPr lang="en-US" dirty="0" err="1"/>
                  <a:t>sextupoles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E=150 MeV, low beam current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Smallest transverse emittance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low (&lt;0.5mA ) beam current to avoid IBS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Lattice tuning and stability</a:t>
                </a:r>
              </a:p>
              <a:p>
                <a:pPr marL="857250" lvl="1" indent="-457200">
                  <a:buFont typeface="+mj-lt"/>
                  <a:buAutoNum type="alphaLcPeriod"/>
                </a:pPr>
                <a:r>
                  <a:rPr lang="en-US" dirty="0"/>
                  <a:t>All </a:t>
                </a:r>
                <a:r>
                  <a:rPr lang="en-US" dirty="0" err="1"/>
                  <a:t>synclight</a:t>
                </a:r>
                <a:r>
                  <a:rPr lang="en-US" dirty="0"/>
                  <a:t> cameras</a:t>
                </a:r>
              </a:p>
              <a:p>
                <a:pPr marL="857250" lvl="1" indent="-457200">
                  <a:buFont typeface="+mj-lt"/>
                  <a:buAutoNum type="alphaLcPeriod"/>
                </a:pPr>
                <a:r>
                  <a:rPr lang="en-US" dirty="0"/>
                  <a:t>Closed-orbit BPM with high resolution (&lt;10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Kicker control</a:t>
                </a:r>
              </a:p>
              <a:p>
                <a:pPr marL="857250" lvl="1" indent="-457200">
                  <a:buFont typeface="+mj-lt"/>
                  <a:buAutoNum type="alphaLcPeriod"/>
                </a:pPr>
                <a:r>
                  <a:rPr lang="en-US" dirty="0"/>
                  <a:t>H and V controlled independently 0-1kV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Turn-by-turn coordinate measurement</a:t>
                </a:r>
              </a:p>
              <a:p>
                <a:pPr marL="857250" lvl="1" indent="-457200">
                  <a:buFont typeface="+mj-lt"/>
                  <a:buAutoNum type="alphaLcPeriod"/>
                </a:pPr>
                <a:r>
                  <a:rPr lang="en-US" dirty="0"/>
                  <a:t>Needs high beam current for best resolution, compromise with 1-b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350880-3C06-5548-A2F1-C8FAFED73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49854"/>
                <a:ext cx="8672513" cy="5475642"/>
              </a:xfrm>
              <a:blipFill>
                <a:blip r:embed="rId2"/>
                <a:stretch>
                  <a:fillRect l="-1901" t="-2315" r="-1316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FBEEB2D-B5BA-2B4C-AD16-4D311DA8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FEAA2-23B8-6E4A-A0C2-8046CCDD5A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F781-1817-EC44-A805-49BB3FC5A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4A48F-A584-AB4D-B984-DC35E88E3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1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19613-51F7-A443-B76F-E059AB284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data collected in ACNET datalogger and shared Y drive</a:t>
            </a:r>
          </a:p>
          <a:p>
            <a:r>
              <a:rPr lang="en-US" dirty="0"/>
              <a:t>Processed data stored in Y drive and Redmine project page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D1D1C2-35B6-8048-A923-94AF06E4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and storage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ABBE8-308E-4348-B107-107757F4C1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C8DE5-EADA-EE4D-BC3A-A86299851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407E-0F83-F345-972A-DA34A47F1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6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FF2794-39E4-F544-BAFC-EF7EE394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1208835"/>
            <a:ext cx="8672513" cy="5059363"/>
          </a:xfrm>
        </p:spPr>
        <p:txBody>
          <a:bodyPr/>
          <a:lstStyle/>
          <a:p>
            <a:r>
              <a:rPr lang="en-US" dirty="0"/>
              <a:t>Best model would be 8-hour shifts spaced by 1-2 days for data analysis and system interventions, if necessary</a:t>
            </a:r>
          </a:p>
          <a:p>
            <a:r>
              <a:rPr lang="en-US" dirty="0"/>
              <a:t>Goal 1 (amplitude-dependent tune shift) – 3 shifts</a:t>
            </a:r>
          </a:p>
          <a:p>
            <a:pPr lvl="1"/>
            <a:r>
              <a:rPr lang="en-US" dirty="0"/>
              <a:t>Orbit alignment through BL, BR, lattice tuning (1)</a:t>
            </a:r>
          </a:p>
          <a:p>
            <a:pPr lvl="1"/>
            <a:r>
              <a:rPr lang="en-US" dirty="0"/>
              <a:t>TBT data collection vs kick amplitude and </a:t>
            </a:r>
            <a:r>
              <a:rPr lang="en-US" i="1" dirty="0"/>
              <a:t>t</a:t>
            </a:r>
            <a:r>
              <a:rPr lang="en-US" dirty="0"/>
              <a:t> for QI and DN (2)</a:t>
            </a:r>
          </a:p>
          <a:p>
            <a:r>
              <a:rPr lang="en-US" dirty="0"/>
              <a:t>Goal 2 (conservation of invariants) – 3 shifts</a:t>
            </a:r>
          </a:p>
          <a:p>
            <a:pPr lvl="1"/>
            <a:r>
              <a:rPr lang="en-US" dirty="0"/>
              <a:t>TBT data collection vs kick amplitude, t and T-insert parameters</a:t>
            </a:r>
          </a:p>
          <a:p>
            <a:r>
              <a:rPr lang="en-US" dirty="0"/>
              <a:t>Goal 3 (systematic studies) – 6 shifts</a:t>
            </a:r>
          </a:p>
          <a:p>
            <a:pPr lvl="1"/>
            <a:r>
              <a:rPr lang="en-US" dirty="0"/>
              <a:t>Effect of </a:t>
            </a:r>
            <a:r>
              <a:rPr lang="en-US" dirty="0" err="1"/>
              <a:t>sextupoles</a:t>
            </a:r>
            <a:r>
              <a:rPr lang="en-US" dirty="0"/>
              <a:t> (2)</a:t>
            </a:r>
          </a:p>
          <a:p>
            <a:pPr lvl="1"/>
            <a:r>
              <a:rPr lang="en-US" dirty="0"/>
              <a:t>Q0=¼ with octupoles (2)</a:t>
            </a:r>
          </a:p>
          <a:p>
            <a:pPr lvl="1"/>
            <a:r>
              <a:rPr lang="en-US" dirty="0"/>
              <a:t>Effect of integer resonance for DN system at high t (2)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62B9B75-B042-A442-88F3-2CBA10AE4E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51752"/>
                <a:ext cx="8686800" cy="575335"/>
              </a:xfrm>
            </p:spPr>
            <p:txBody>
              <a:bodyPr/>
              <a:lstStyle/>
              <a:p>
                <a:r>
                  <a:rPr lang="en-US" dirty="0"/>
                  <a:t>Beam Time Requirements – 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8 hour shifts</a:t>
                </a:r>
                <a:br>
                  <a:rPr lang="en-US" dirty="0"/>
                </a:br>
                <a:r>
                  <a:rPr lang="en-US" sz="1600" dirty="0"/>
                  <a:t>for research / data collection, commissioning of machine and systems extra!</a:t>
                </a:r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62B9B75-B042-A442-88F3-2CBA10AE4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51752"/>
                <a:ext cx="8686800" cy="575335"/>
              </a:xfrm>
              <a:blipFill>
                <a:blip r:embed="rId2"/>
                <a:stretch>
                  <a:fillRect l="-2482" t="-3478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CC43E-8C2D-F54C-BFAF-4B6C6A14FF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1B6F9-C353-904D-A89F-9D38402AC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78B2A-50B2-8D40-970A-30BEF8062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6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1532D-CFFC-BF4A-BD1B-7CEAA8E52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7E2A21-7B30-8E44-AAD9-7D9D95EA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A7314-8C87-C142-8AB8-87E512E804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3347-5DF5-C647-9F2A-4CEF449C0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06B7-6D1B-424E-915C-639F0A3FE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58C2AD-7545-B641-A122-546487D3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201495"/>
          </a:xfrm>
        </p:spPr>
        <p:txBody>
          <a:bodyPr/>
          <a:lstStyle/>
          <a:p>
            <a:r>
              <a:rPr lang="en-US" dirty="0"/>
              <a:t>Developed brand new code pipeline to interface with ‘</a:t>
            </a:r>
            <a:r>
              <a:rPr lang="en-US" i="1" dirty="0"/>
              <a:t>elegant</a:t>
            </a:r>
            <a:r>
              <a:rPr lang="en-US" dirty="0"/>
              <a:t>’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84900-B319-1943-851F-4120C197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NIO-I Simulations (</a:t>
            </a:r>
            <a:r>
              <a:rPr lang="en-US" dirty="0" err="1"/>
              <a:t>N.Kuklev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9CBB-AA8A-194C-987B-ECA58773BC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E1AC9-CCB8-0F47-BDCE-454A635AC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D7A4D-C355-E744-9384-C229E9A0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0718C-D46A-5B47-9F36-2DE1E5D5C8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6297" y="1958210"/>
            <a:ext cx="3920906" cy="3267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FF961F-853B-084D-9A55-79AD402CB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2278738"/>
            <a:ext cx="4349750" cy="22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7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D8FC3-E95B-2945-A97D-D2CCDDC0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NIO-II Results – Small-Amplitude Tune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A2CE-C4B6-294F-874F-478814BAAB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2B81-8A51-4740-95A6-696102F0D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CAB30-389F-2E4E-9FE7-D8CA5F939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6CEE6-33FB-FD42-84CD-5BA5515B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903270"/>
            <a:ext cx="8046720" cy="5377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DA8F8-A784-AE46-9606-6FB35A3113CA}"/>
              </a:ext>
            </a:extLst>
          </p:cNvPr>
          <p:cNvSpPr txBox="1"/>
          <p:nvPr/>
        </p:nvSpPr>
        <p:spPr>
          <a:xfrm>
            <a:off x="6766560" y="5205046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S.Szustkowski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0ACC08-3802-3545-9661-3187A9BB1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185" y="971550"/>
            <a:ext cx="6655342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CABFF3-8F1E-1B46-AF07-AAB5AC28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NIO-II Simulations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BF793-EFA8-8546-BF08-B461D3CAEB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8670E-5C80-D043-A956-6B1B33FF7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DA763-5829-A444-8EDD-5231BC8F0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54E30-21C5-1542-B423-0B15ADC7CCAA}"/>
              </a:ext>
            </a:extLst>
          </p:cNvPr>
          <p:cNvSpPr txBox="1"/>
          <p:nvPr/>
        </p:nvSpPr>
        <p:spPr>
          <a:xfrm>
            <a:off x="7033153" y="5569248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S.Szustkowski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9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67DC07-EE9F-5B4C-98D9-8A7EEE22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 - </a:t>
            </a:r>
            <a:r>
              <a:rPr lang="en-US" dirty="0" err="1"/>
              <a:t>A.Valishev</a:t>
            </a:r>
            <a:r>
              <a:rPr lang="en-US" dirty="0"/>
              <a:t> – experiment design, data acquisition, theory, modeling, analysis</a:t>
            </a:r>
          </a:p>
          <a:p>
            <a:r>
              <a:rPr lang="en-US" dirty="0" err="1"/>
              <a:t>N.Kuklev</a:t>
            </a:r>
            <a:r>
              <a:rPr lang="en-US" dirty="0"/>
              <a:t> – octupole string, modeling/simulations, data acquisition, analysis</a:t>
            </a:r>
          </a:p>
          <a:p>
            <a:r>
              <a:rPr lang="en-US" dirty="0" err="1"/>
              <a:t>S.Szustkowski</a:t>
            </a:r>
            <a:r>
              <a:rPr lang="en-US" dirty="0"/>
              <a:t> – nonlinear magnet, modeling/simulations, data acquisition, analysis</a:t>
            </a:r>
          </a:p>
          <a:p>
            <a:r>
              <a:rPr lang="en-US" dirty="0" err="1"/>
              <a:t>A.Romanov</a:t>
            </a:r>
            <a:r>
              <a:rPr lang="en-US" dirty="0"/>
              <a:t> – lattice design, data acquisition,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B4242F-45CB-724D-8FD4-FD6DAEE8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B975A-9E96-184D-B496-BB669002AA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2D35F-81D9-8F40-B3EC-635C8298F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320A4-0C62-EC44-8FAA-B32DE68DC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1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B2B10C-EA43-114F-9898-E6F048B8B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21" y="803910"/>
            <a:ext cx="8604758" cy="5059363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200" b="1" dirty="0">
                <a:solidFill>
                  <a:schemeClr val="tx1"/>
                </a:solidFill>
              </a:rPr>
              <a:t>Complete the construction of IOTA/FAST facility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Install and commission IOTA proton injector				</a:t>
            </a:r>
            <a:r>
              <a:rPr lang="en-US" sz="1800" dirty="0">
                <a:solidFill>
                  <a:schemeClr val="accent4"/>
                </a:solidFill>
              </a:rPr>
              <a:t>2020*</a:t>
            </a:r>
            <a:endParaRPr lang="en-US" sz="2000" dirty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200" b="1" dirty="0">
                <a:solidFill>
                  <a:schemeClr val="tx1"/>
                </a:solidFill>
              </a:rPr>
              <a:t>Conduct R&amp;D in IOTA </a:t>
            </a:r>
            <a:r>
              <a:rPr lang="en-US" sz="2200" dirty="0"/>
              <a:t>with the goal to </a:t>
            </a:r>
            <a:r>
              <a:rPr lang="en-US" sz="2200" dirty="0">
                <a:solidFill>
                  <a:schemeClr val="tx1"/>
                </a:solidFill>
              </a:rPr>
              <a:t>develop enabling technologies</a:t>
            </a:r>
            <a:r>
              <a:rPr lang="en-US" sz="2200" dirty="0"/>
              <a:t> for next-generation facilities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Nonlinear Integrable Optics (</a:t>
            </a:r>
            <a:r>
              <a:rPr lang="en-US" sz="1800" dirty="0"/>
              <a:t>aim to improve beam stability / losses)</a:t>
            </a:r>
            <a:endParaRPr lang="en-US" dirty="0"/>
          </a:p>
          <a:p>
            <a:pPr lvl="3"/>
            <a:r>
              <a:rPr lang="en-US" dirty="0"/>
              <a:t>Phase I – e- beam									</a:t>
            </a:r>
            <a:r>
              <a:rPr lang="en-US" dirty="0">
                <a:solidFill>
                  <a:schemeClr val="accent4"/>
                </a:solidFill>
              </a:rPr>
              <a:t>2018</a:t>
            </a:r>
            <a:r>
              <a:rPr lang="en-US" dirty="0"/>
              <a:t>–2021</a:t>
            </a:r>
          </a:p>
          <a:p>
            <a:pPr lvl="3"/>
            <a:r>
              <a:rPr lang="en-US" dirty="0"/>
              <a:t>Phase II – p beam									2020–2022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Optical Stochastic Cooling </a:t>
            </a:r>
            <a:r>
              <a:rPr lang="en-US" sz="1800" dirty="0"/>
              <a:t>(enable p-beam cooling at high energy)</a:t>
            </a:r>
          </a:p>
          <a:p>
            <a:pPr lvl="3"/>
            <a:r>
              <a:rPr lang="en-US" dirty="0"/>
              <a:t>Without optical amplifier								</a:t>
            </a:r>
            <a:r>
              <a:rPr lang="en-US" dirty="0">
                <a:solidFill>
                  <a:schemeClr val="accent4"/>
                </a:solidFill>
              </a:rPr>
              <a:t>2019</a:t>
            </a:r>
            <a:r>
              <a:rPr lang="en-US" dirty="0"/>
              <a:t>–2021</a:t>
            </a:r>
          </a:p>
          <a:p>
            <a:pPr lvl="3"/>
            <a:r>
              <a:rPr lang="en-US" dirty="0"/>
              <a:t>With optical amplifier								2021–2023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Space-charge Compensation </a:t>
            </a:r>
            <a:r>
              <a:rPr lang="en-US" sz="1800" dirty="0"/>
              <a:t>(aim to reduce space-charge losses)</a:t>
            </a:r>
            <a:endParaRPr lang="en-US" dirty="0"/>
          </a:p>
          <a:p>
            <a:pPr lvl="3"/>
            <a:r>
              <a:rPr lang="en-US" dirty="0"/>
              <a:t>Using electron lens									</a:t>
            </a:r>
            <a:r>
              <a:rPr lang="en-US" dirty="0">
                <a:solidFill>
                  <a:schemeClr val="accent4"/>
                </a:solidFill>
              </a:rPr>
              <a:t>2020</a:t>
            </a:r>
            <a:r>
              <a:rPr lang="en-US" dirty="0"/>
              <a:t>–2023</a:t>
            </a:r>
          </a:p>
          <a:p>
            <a:pPr lvl="3"/>
            <a:r>
              <a:rPr lang="en-US" dirty="0"/>
              <a:t>Using electron column								2022–2023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200" b="1" dirty="0">
                <a:solidFill>
                  <a:schemeClr val="tx1"/>
                </a:solidFill>
              </a:rPr>
              <a:t>Expand IOTA/FAST collaboration</a:t>
            </a:r>
            <a:r>
              <a:rPr lang="en-US" sz="2300" dirty="0"/>
              <a:t>						</a:t>
            </a:r>
            <a:r>
              <a:rPr lang="en-US" sz="1800" dirty="0"/>
              <a:t>2019–2023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D69EA-DFD6-4542-A8B0-F508690E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5624"/>
            <a:ext cx="8686800" cy="427877"/>
          </a:xfrm>
        </p:spPr>
        <p:txBody>
          <a:bodyPr/>
          <a:lstStyle/>
          <a:p>
            <a:r>
              <a:rPr lang="en-US" dirty="0"/>
              <a:t>IOTA Accelerator and Beam Physics Roadmap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E648B-FE96-0341-A069-18B266A946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7C57-F8BA-C544-ACAB-A954B3DAA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B702A-751C-1F40-8F7D-F917A264B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EEC8F4-0677-904E-AD1B-4AEF14F1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3341"/>
            <a:ext cx="8672513" cy="4847572"/>
          </a:xfrm>
        </p:spPr>
        <p:txBody>
          <a:bodyPr/>
          <a:lstStyle/>
          <a:p>
            <a:r>
              <a:rPr lang="en-US" dirty="0"/>
              <a:t>Phase I – research concentrates on the academic aspect of single-particle motion stability using electron beams</a:t>
            </a:r>
          </a:p>
          <a:p>
            <a:pPr lvl="1"/>
            <a:r>
              <a:rPr lang="en-US" dirty="0"/>
              <a:t>Demonstrate large amplitude-dependent detuning with conservation of dynamic aperture</a:t>
            </a:r>
          </a:p>
          <a:p>
            <a:pPr lvl="1"/>
            <a:r>
              <a:rPr lang="en-US" dirty="0"/>
              <a:t>Demonstrate practical machine tuning and limits of integrable optics stability in terms of imperfections, other nonlinearities, impact of longitudinal dynamics</a:t>
            </a:r>
          </a:p>
          <a:p>
            <a:endParaRPr lang="en-US" dirty="0"/>
          </a:p>
          <a:p>
            <a:r>
              <a:rPr lang="en-US" dirty="0"/>
              <a:t>Phase II – intense-beam studies with protons</a:t>
            </a:r>
          </a:p>
          <a:p>
            <a:pPr lvl="1"/>
            <a:r>
              <a:rPr lang="en-US" dirty="0"/>
              <a:t>Interplay between NIO and space-charge</a:t>
            </a:r>
          </a:p>
          <a:p>
            <a:pPr lvl="1"/>
            <a:r>
              <a:rPr lang="en-US" dirty="0"/>
              <a:t>Effect of NIO on halo formation, emittance growth and losses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7DF95-1B7C-0E49-A098-87DE466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/>
          <a:lstStyle/>
          <a:p>
            <a:r>
              <a:rPr lang="en-US" dirty="0"/>
              <a:t>Overall goal – experimental demonstration of NIO lattice in a practical accelerator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EBF2-FD16-D846-A146-AE6CECB3DE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2F07-2B75-984E-954F-51B60593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EDDF-B099-B948-AA28-08BC041D4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3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B7747-8FEE-F04F-AF59-FAD35B43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System with 1 invariant, aka Quasi-Integrable or Henon-</a:t>
            </a:r>
            <a:r>
              <a:rPr lang="en-US" dirty="0" err="1"/>
              <a:t>Heiles</a:t>
            </a:r>
            <a:r>
              <a:rPr lang="en-US" dirty="0"/>
              <a:t> Type </a:t>
            </a:r>
          </a:p>
          <a:p>
            <a:pPr lvl="1"/>
            <a:r>
              <a:rPr lang="en-US" dirty="0"/>
              <a:t>Implemented with Octupole string in BL straight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System with 2 invariants, aka Danilov-</a:t>
            </a:r>
            <a:r>
              <a:rPr lang="en-US" dirty="0" err="1"/>
              <a:t>Nagaitsev</a:t>
            </a:r>
            <a:r>
              <a:rPr lang="en-US" dirty="0"/>
              <a:t> or Elliptic potential</a:t>
            </a:r>
          </a:p>
          <a:p>
            <a:pPr lvl="1"/>
            <a:r>
              <a:rPr lang="en-US" dirty="0"/>
              <a:t>Implemented with special magnet (</a:t>
            </a:r>
            <a:r>
              <a:rPr lang="en-US" dirty="0" err="1"/>
              <a:t>RadiaBeam</a:t>
            </a:r>
            <a:r>
              <a:rPr lang="en-US" dirty="0"/>
              <a:t>) in BR straight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A53D1-023E-1D41-8425-0FA12743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NIO Variants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128F4-D848-B949-8DC7-8796C3DD6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6E0A-DFA5-0145-907E-E1B42FD75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439F-2F04-634F-A46A-22CFB9CF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0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186581-12D7-D741-847F-9A5E27C1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99210"/>
            <a:ext cx="8686800" cy="427877"/>
          </a:xfrm>
        </p:spPr>
        <p:txBody>
          <a:bodyPr/>
          <a:lstStyle/>
          <a:p>
            <a:r>
              <a:rPr lang="en-US" dirty="0"/>
              <a:t>Henon-</a:t>
            </a:r>
            <a:r>
              <a:rPr lang="en-US" dirty="0" err="1"/>
              <a:t>Heiles</a:t>
            </a:r>
            <a:r>
              <a:rPr lang="en-US" dirty="0"/>
              <a:t> Type System with Octupoles </a:t>
            </a:r>
            <a:r>
              <a:rPr lang="en-US" sz="2400" dirty="0"/>
              <a:t>(</a:t>
            </a:r>
            <a:r>
              <a:rPr lang="en-US" sz="2400" dirty="0" err="1"/>
              <a:t>N.Kuklev</a:t>
            </a:r>
            <a:r>
              <a:rPr lang="en-US" sz="2400" dirty="0"/>
              <a:t>, </a:t>
            </a:r>
            <a:r>
              <a:rPr lang="en-US" sz="2400" dirty="0" err="1"/>
              <a:t>U.Chicago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FDCBB-7C55-384A-BBDD-23B2C7FD13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B3F91-DF6E-B54A-B61F-60C1FEE58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78F6-F38D-5A4A-B38A-06864B002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4C4B8A-4843-CF49-ADC2-DE705E801B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1" y="1043046"/>
                <a:ext cx="5951690" cy="4987867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1 invariant of motion, ‘quasi-integrable’</a:t>
                </a:r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sz="1400" dirty="0"/>
              </a:p>
              <a:p>
                <a:r>
                  <a:rPr lang="en-US" dirty="0"/>
                  <a:t>Theoretical stability limit –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(lower due to chaotic layer,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~0.6/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Tune spread = </a:t>
                </a:r>
                <a:r>
                  <a:rPr lang="en-US" dirty="0">
                    <a:solidFill>
                      <a:srgbClr val="003087"/>
                    </a:solidFill>
                  </a:rPr>
                  <a:t>0.4</a:t>
                </a:r>
              </a:p>
              <a:p>
                <a:r>
                  <a:rPr lang="en-US" dirty="0"/>
                  <a:t>Implementation in IOTA with discrete elements</a:t>
                </a:r>
              </a:p>
              <a:p>
                <a:pPr lvl="1"/>
                <a:r>
                  <a:rPr lang="en-US" dirty="0"/>
                  <a:t>Imperfections complicate the dynamics</a:t>
                </a:r>
              </a:p>
              <a:p>
                <a:pPr lvl="1"/>
                <a:r>
                  <a:rPr lang="en-US" dirty="0"/>
                  <a:t>Performance predictions (at DA limit)</a:t>
                </a:r>
              </a:p>
              <a:p>
                <a:pPr lvl="2"/>
                <a:r>
                  <a:rPr lang="en-US" dirty="0"/>
                  <a:t>0.12 ideal case</a:t>
                </a:r>
              </a:p>
              <a:p>
                <a:pPr lvl="2"/>
                <a:r>
                  <a:rPr lang="en-US" dirty="0"/>
                  <a:t>0.08 for 18 octupoles</a:t>
                </a:r>
              </a:p>
              <a:p>
                <a:pPr lvl="2"/>
                <a:r>
                  <a:rPr lang="en-US" dirty="0"/>
                  <a:t>0.04 for 1 octupole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4C4B8A-4843-CF49-ADC2-DE705E801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043046"/>
                <a:ext cx="5951690" cy="4987867"/>
              </a:xfrm>
              <a:prstGeom prst="rect">
                <a:avLst/>
              </a:prstGeom>
              <a:blipFill>
                <a:blip r:embed="rId2"/>
                <a:stretch>
                  <a:fillRect l="-2766" t="-1777" b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CBC3CAC-87B4-2B40-9205-D035C740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099" y="2183432"/>
            <a:ext cx="2555013" cy="2491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176DA-1DB0-1F49-899B-463A00AC0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383" y="1442211"/>
            <a:ext cx="6417092" cy="7412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613E16-AD9F-C841-A5DD-2543B69C7A2B}"/>
              </a:ext>
            </a:extLst>
          </p:cNvPr>
          <p:cNvCxnSpPr>
            <a:cxnSpLocks/>
          </p:cNvCxnSpPr>
          <p:nvPr/>
        </p:nvCxnSpPr>
        <p:spPr>
          <a:xfrm>
            <a:off x="5142714" y="2393584"/>
            <a:ext cx="1933335" cy="741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4">
            <a:extLst>
              <a:ext uri="{FF2B5EF4-FFF2-40B4-BE49-F238E27FC236}">
                <a16:creationId xmlns:a16="http://schemas.microsoft.com/office/drawing/2014/main" id="{F0B688F2-F73E-5548-889C-B75355FB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90" y="4674569"/>
            <a:ext cx="2911242" cy="21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6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BD781A-6B8E-FB4F-9DDB-08824496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99210"/>
            <a:ext cx="8686800" cy="427877"/>
          </a:xfrm>
        </p:spPr>
        <p:txBody>
          <a:bodyPr/>
          <a:lstStyle/>
          <a:p>
            <a:r>
              <a:rPr lang="en-US" dirty="0"/>
              <a:t>NIO with 2 Invariants of Motion – Special Magnet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S.Szustkowski</a:t>
            </a:r>
            <a:r>
              <a:rPr lang="en-US" sz="2400" dirty="0"/>
              <a:t>, NIU)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B070A-53F7-DE47-82A5-EDD4D0B97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4FC22-051A-A542-AA97-32F3ADF9D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43BC-4E1E-B64F-A0F9-55E6B20D7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51EBF-B4A8-4640-8EBA-51D84891C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1" y="1026331"/>
            <a:ext cx="8408963" cy="51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D772F-79F5-9C47-ACBD-0106908E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IOTA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91F9-7909-1343-9F3E-92159E5B5A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C0D32-BE7F-074C-A885-AE2FDB741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357AF-44C6-3D4D-9EED-6740BB888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 descr="Screen shot 2010-11-04 at 11.44.07 AM.png">
            <a:extLst>
              <a:ext uri="{FF2B5EF4-FFF2-40B4-BE49-F238E27FC236}">
                <a16:creationId xmlns:a16="http://schemas.microsoft.com/office/drawing/2014/main" id="{58EB1C80-A4C7-7249-83F7-E2343135E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52" y="1064839"/>
            <a:ext cx="3143153" cy="182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290DAED-3CB3-AB4D-B17D-27DE1EC6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05" y="968796"/>
            <a:ext cx="2237592" cy="16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cHD:Users:valishev:Desktop:Screen Shot 2015-04-01 at 10.59.20 AM.png">
            <a:extLst>
              <a:ext uri="{FF2B5EF4-FFF2-40B4-BE49-F238E27FC236}">
                <a16:creationId xmlns:a16="http://schemas.microsoft.com/office/drawing/2014/main" id="{EB6A18DC-A12A-0242-AF09-63206F605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914102"/>
            <a:ext cx="4009411" cy="332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76486E-9DD8-C64D-9F71-C959A7F94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8196" y="3132000"/>
            <a:ext cx="4855804" cy="27572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rrow: Left-Right 11">
            <a:extLst>
              <a:ext uri="{FF2B5EF4-FFF2-40B4-BE49-F238E27FC236}">
                <a16:creationId xmlns:a16="http://schemas.microsoft.com/office/drawing/2014/main" id="{FE41FF08-DD34-494C-9013-9EC7CB5441D3}"/>
              </a:ext>
            </a:extLst>
          </p:cNvPr>
          <p:cNvSpPr/>
          <p:nvPr/>
        </p:nvSpPr>
        <p:spPr>
          <a:xfrm>
            <a:off x="3320122" y="3536030"/>
            <a:ext cx="1692942" cy="242873"/>
          </a:xfrm>
          <a:prstGeom prst="leftRightArrow">
            <a:avLst/>
          </a:prstGeom>
          <a:solidFill>
            <a:srgbClr val="8E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C11BED1-8C76-6B47-9EEB-30AC828BB856}"/>
              </a:ext>
            </a:extLst>
          </p:cNvPr>
          <p:cNvSpPr txBox="1">
            <a:spLocks/>
          </p:cNvSpPr>
          <p:nvPr/>
        </p:nvSpPr>
        <p:spPr>
          <a:xfrm>
            <a:off x="5899598" y="294893"/>
            <a:ext cx="3015802" cy="23862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/>
              <a:t>Practical requirements:</a:t>
            </a:r>
          </a:p>
          <a:p>
            <a:r>
              <a:rPr lang="en-US" sz="2000" dirty="0">
                <a:solidFill>
                  <a:srgbClr val="004C97"/>
                </a:solidFill>
              </a:rPr>
              <a:t>Round axially-symmetric linear lattice (FOFO)</a:t>
            </a:r>
          </a:p>
          <a:p>
            <a:pPr lvl="1"/>
            <a:r>
              <a:rPr lang="en-US" sz="2000" dirty="0"/>
              <a:t>2</a:t>
            </a:r>
            <a:r>
              <a:rPr lang="el-GR" sz="2000" dirty="0"/>
              <a:t>π</a:t>
            </a:r>
            <a:r>
              <a:rPr lang="en-US" sz="2000" dirty="0"/>
              <a:t> x n phase advance</a:t>
            </a:r>
          </a:p>
          <a:p>
            <a:r>
              <a:rPr lang="en-US" sz="2000" dirty="0"/>
              <a:t>Drift with </a:t>
            </a:r>
            <a:r>
              <a:rPr lang="el-GR" sz="2000" dirty="0"/>
              <a:t>β</a:t>
            </a:r>
            <a:r>
              <a:rPr lang="en-US" sz="2000" baseline="-25000" dirty="0"/>
              <a:t>x</a:t>
            </a:r>
            <a:r>
              <a:rPr lang="en-US" sz="2000" dirty="0"/>
              <a:t>=</a:t>
            </a:r>
            <a:r>
              <a:rPr lang="el-GR" sz="2000" dirty="0"/>
              <a:t>β</a:t>
            </a:r>
            <a:r>
              <a:rPr lang="en-US" sz="2000" baseline="-25000" dirty="0"/>
              <a:t>y</a:t>
            </a:r>
            <a:r>
              <a:rPr lang="en-US" sz="2000" dirty="0"/>
              <a:t>, no dispersion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2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8B93D4-6811-B646-954A-8738C6C15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Kick beam with V/H kicker to selected amplitude</a:t>
            </a:r>
          </a:p>
          <a:p>
            <a:r>
              <a:rPr lang="en-US" dirty="0"/>
              <a:t>Record BPM turn-by-turn positions and beam intensity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DBF146-46C6-2741-AFB9-B90FA006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2A845-0701-624B-8369-073C79F655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6FE43-6E60-BF45-A412-2FEBA5C63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Valishev | OTA NIO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8C127-6CBC-EF4D-8682-C98F7F041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9548DCD-318C-4F46-BEA8-5C9339E6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813269"/>
            <a:ext cx="6709848" cy="44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EBC272-5A5C-404C-BD95-ECDED08450B1}"/>
              </a:ext>
            </a:extLst>
          </p:cNvPr>
          <p:cNvSpPr txBox="1"/>
          <p:nvPr/>
        </p:nvSpPr>
        <p:spPr>
          <a:xfrm>
            <a:off x="7021067" y="3283934"/>
            <a:ext cx="1811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0.6kV </a:t>
            </a:r>
            <a:r>
              <a:rPr lang="en-US" dirty="0" err="1"/>
              <a:t>Vkick</a:t>
            </a:r>
            <a:r>
              <a:rPr lang="en-US" dirty="0"/>
              <a:t> </a:t>
            </a:r>
          </a:p>
          <a:p>
            <a:r>
              <a:rPr lang="en-US" dirty="0"/>
              <a:t>1A octupoles</a:t>
            </a:r>
          </a:p>
          <a:p>
            <a:r>
              <a:rPr lang="en-US" dirty="0"/>
              <a:t>100 turns</a:t>
            </a:r>
          </a:p>
        </p:txBody>
      </p:sp>
    </p:spTree>
    <p:extLst>
      <p:ext uri="{BB962C8B-B14F-4D97-AF65-F5344CB8AC3E}">
        <p14:creationId xmlns:p14="http://schemas.microsoft.com/office/powerpoint/2010/main" val="208664979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26504</TotalTime>
  <Words>1084</Words>
  <Application>Microsoft Macintosh PowerPoint</Application>
  <PresentationFormat>On-screen Show (4:3)</PresentationFormat>
  <Paragraphs>184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Fermilab_PPT_090815</vt:lpstr>
      <vt:lpstr>PowerPoint Presentation</vt:lpstr>
      <vt:lpstr>Personnel</vt:lpstr>
      <vt:lpstr>IOTA Accelerator and Beam Physics Roadmap</vt:lpstr>
      <vt:lpstr>Overall goal – experimental demonstration of NIO lattice in a practical accelerator </vt:lpstr>
      <vt:lpstr>IOTA NIO Variants</vt:lpstr>
      <vt:lpstr>Henon-Heiles Type System with Octupoles (N.Kuklev, U.Chicago)</vt:lpstr>
      <vt:lpstr>NIO with 2 Invariants of Motion – Special Magnet (S.Szustkowski, NIU)</vt:lpstr>
      <vt:lpstr>Implementation in IOTA</vt:lpstr>
      <vt:lpstr>Experimental Method</vt:lpstr>
      <vt:lpstr>Run-1 Results – Amplitude-Dependent Tune Shift</vt:lpstr>
      <vt:lpstr>Run-2 Goals and Objectives</vt:lpstr>
      <vt:lpstr>Requirements</vt:lpstr>
      <vt:lpstr>Data collection and storage</vt:lpstr>
      <vt:lpstr>Beam Time Requirements – 12 × 8 hour shifts for research / data collection, commissioning of machine and systems extra!</vt:lpstr>
      <vt:lpstr>Backup</vt:lpstr>
      <vt:lpstr>NIO-I Simulations (N.Kuklev)</vt:lpstr>
      <vt:lpstr>NIO-II Results – Small-Amplitude Tune</vt:lpstr>
      <vt:lpstr>NIO-II Simulations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Alexander A Valishev</cp:lastModifiedBy>
  <cp:revision>381</cp:revision>
  <cp:lastPrinted>2018-07-28T15:27:54Z</cp:lastPrinted>
  <dcterms:created xsi:type="dcterms:W3CDTF">2016-02-18T02:06:43Z</dcterms:created>
  <dcterms:modified xsi:type="dcterms:W3CDTF">2019-12-06T16:43:09Z</dcterms:modified>
</cp:coreProperties>
</file>