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123" r:id="rId1"/>
  </p:sldMasterIdLst>
  <p:notesMasterIdLst>
    <p:notesMasterId r:id="rId50"/>
  </p:notesMasterIdLst>
  <p:handoutMasterIdLst>
    <p:handoutMasterId r:id="rId51"/>
  </p:handoutMasterIdLst>
  <p:sldIdLst>
    <p:sldId id="326" r:id="rId2"/>
    <p:sldId id="327" r:id="rId3"/>
    <p:sldId id="1058" r:id="rId4"/>
    <p:sldId id="1059" r:id="rId5"/>
    <p:sldId id="1060" r:id="rId6"/>
    <p:sldId id="341" r:id="rId7"/>
    <p:sldId id="1107" r:id="rId8"/>
    <p:sldId id="1108" r:id="rId9"/>
    <p:sldId id="1122" r:id="rId10"/>
    <p:sldId id="1109" r:id="rId11"/>
    <p:sldId id="1116" r:id="rId12"/>
    <p:sldId id="1117" r:id="rId13"/>
    <p:sldId id="1118" r:id="rId14"/>
    <p:sldId id="1082" r:id="rId15"/>
    <p:sldId id="1119" r:id="rId16"/>
    <p:sldId id="1096" r:id="rId17"/>
    <p:sldId id="1097" r:id="rId18"/>
    <p:sldId id="1098" r:id="rId19"/>
    <p:sldId id="1093" r:id="rId20"/>
    <p:sldId id="1094" r:id="rId21"/>
    <p:sldId id="1099" r:id="rId22"/>
    <p:sldId id="1100" r:id="rId23"/>
    <p:sldId id="1102" r:id="rId24"/>
    <p:sldId id="1111" r:id="rId25"/>
    <p:sldId id="1112" r:id="rId26"/>
    <p:sldId id="1113" r:id="rId27"/>
    <p:sldId id="1114" r:id="rId28"/>
    <p:sldId id="1115" r:id="rId29"/>
    <p:sldId id="1120" r:id="rId30"/>
    <p:sldId id="1121" r:id="rId31"/>
    <p:sldId id="347" r:id="rId32"/>
    <p:sldId id="1092" r:id="rId33"/>
    <p:sldId id="1101" r:id="rId34"/>
    <p:sldId id="1095" r:id="rId35"/>
    <p:sldId id="1077" r:id="rId36"/>
    <p:sldId id="1072" r:id="rId37"/>
    <p:sldId id="1074" r:id="rId38"/>
    <p:sldId id="1071" r:id="rId39"/>
    <p:sldId id="1065" r:id="rId40"/>
    <p:sldId id="1066" r:id="rId41"/>
    <p:sldId id="1061" r:id="rId42"/>
    <p:sldId id="1064" r:id="rId43"/>
    <p:sldId id="1091" r:id="rId44"/>
    <p:sldId id="1083" r:id="rId45"/>
    <p:sldId id="1084" r:id="rId46"/>
    <p:sldId id="1085" r:id="rId47"/>
    <p:sldId id="1070" r:id="rId48"/>
    <p:sldId id="261" r:id="rId49"/>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3655">
          <p15:clr>
            <a:srgbClr val="A4A3A4"/>
          </p15:clr>
        </p15:guide>
        <p15:guide id="3" orient="horz" pos="1698">
          <p15:clr>
            <a:srgbClr val="A4A3A4"/>
          </p15:clr>
        </p15:guide>
        <p15:guide id="4" orient="horz" pos="688">
          <p15:clr>
            <a:srgbClr val="A4A3A4"/>
          </p15:clr>
        </p15:guide>
        <p15:guide id="5" orient="horz" pos="2790">
          <p15:clr>
            <a:srgbClr val="A4A3A4"/>
          </p15:clr>
        </p15:guide>
        <p15:guide id="6" orient="horz" pos="174">
          <p15:clr>
            <a:srgbClr val="A4A3A4"/>
          </p15:clr>
        </p15:guide>
        <p15:guide id="7" orient="horz" pos="128">
          <p15:clr>
            <a:srgbClr val="A4A3A4"/>
          </p15:clr>
        </p15:guide>
        <p15:guide id="8" pos="5621">
          <p15:clr>
            <a:srgbClr val="A4A3A4"/>
          </p15:clr>
        </p15:guide>
        <p15:guide id="9" pos="136">
          <p15:clr>
            <a:srgbClr val="A4A3A4"/>
          </p15:clr>
        </p15:guide>
        <p15:guide id="10" pos="589">
          <p15:clr>
            <a:srgbClr val="A4A3A4"/>
          </p15:clr>
        </p15:guide>
        <p15:guide id="11" pos="3572">
          <p15:clr>
            <a:srgbClr val="A4A3A4"/>
          </p15:clr>
        </p15:guide>
        <p15:guide id="12" pos="5163">
          <p15:clr>
            <a:srgbClr val="A4A3A4"/>
          </p15:clr>
        </p15:guide>
        <p15:guide id="13" pos="4632">
          <p15:clr>
            <a:srgbClr val="A4A3A4"/>
          </p15:clr>
        </p15:guide>
        <p15:guide id="14" pos="444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C8"/>
    <a:srgbClr val="FFCC99"/>
    <a:srgbClr val="8BA2BB"/>
    <a:srgbClr val="99D6EA"/>
    <a:srgbClr val="004C97"/>
    <a:srgbClr val="4E4E4E"/>
    <a:srgbClr val="404040"/>
    <a:srgbClr val="63666A"/>
    <a:srgbClr val="505050"/>
    <a:srgbClr val="A7A8A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43" autoAdjust="0"/>
    <p:restoredTop sz="94595"/>
  </p:normalViewPr>
  <p:slideViewPr>
    <p:cSldViewPr snapToGrid="0" snapToObjects="1" showGuides="1">
      <p:cViewPr varScale="1">
        <p:scale>
          <a:sx n="91" d="100"/>
          <a:sy n="91" d="100"/>
        </p:scale>
        <p:origin x="1040" y="192"/>
      </p:cViewPr>
      <p:guideLst>
        <p:guide orient="horz" pos="4142"/>
        <p:guide orient="horz" pos="3655"/>
        <p:guide orient="horz" pos="1698"/>
        <p:guide orient="horz" pos="688"/>
        <p:guide orient="horz" pos="2790"/>
        <p:guide orient="horz" pos="174"/>
        <p:guide orient="horz" pos="128"/>
        <p:guide pos="5621"/>
        <p:guide pos="136"/>
        <p:guide pos="589"/>
        <p:guide pos="3572"/>
        <p:guide pos="5163"/>
        <p:guide pos="4632"/>
        <p:guide pos="444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showGuides="1">
      <p:cViewPr varScale="1">
        <p:scale>
          <a:sx n="81" d="100"/>
          <a:sy n="81" d="100"/>
        </p:scale>
        <p:origin x="243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latin typeface="Calibri" panose="020F0502020204030204" pitchFamily="34" charset="0"/>
              <a:cs typeface="Calibri" panose="020F0502020204030204"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latin typeface="Calibri" panose="020F0502020204030204" pitchFamily="34" charset="0"/>
                <a:cs typeface="Calibri" panose="020F0502020204030204" pitchFamily="34" charset="0"/>
              </a:rPr>
              <a:pPr>
                <a:defRPr/>
              </a:pPr>
              <a:t>1/16/20</a:t>
            </a:fld>
            <a:endParaRPr lang="en-US" dirty="0">
              <a:latin typeface="Calibri" panose="020F0502020204030204" pitchFamily="34" charset="0"/>
              <a:cs typeface="Calibri" panose="020F0502020204030204"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latin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latin typeface="Calibri" panose="020F0502020204030204" pitchFamily="34" charset="0"/>
                <a:cs typeface="Calibri" panose="020F0502020204030204" pitchFamily="34" charset="0"/>
              </a:rPr>
              <a:pPr>
                <a:defRPr/>
              </a:pPr>
              <a:t>‹#›</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Calibri" panose="020F0502020204030204" pitchFamily="34" charset="0"/>
                <a:ea typeface="+mn-ea"/>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Calibri" panose="020F0502020204030204" pitchFamily="34" charset="0"/>
                <a:cs typeface="Calibri" panose="020F0502020204030204" pitchFamily="34" charset="0"/>
              </a:defRPr>
            </a:lvl1pPr>
          </a:lstStyle>
          <a:p>
            <a:pPr>
              <a:defRPr/>
            </a:pPr>
            <a:fld id="{531CFD29-8380-B24A-89EC-384D8B8A981B}" type="datetimeFigureOut">
              <a:rPr lang="en-US" smtClean="0"/>
              <a:pPr>
                <a:defRPr/>
              </a:pPr>
              <a:t>1/16/20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Calibri" panose="020F0502020204030204" pitchFamily="34" charset="0"/>
                <a:ea typeface="+mn-ea"/>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Calibri" panose="020F0502020204030204" pitchFamily="34" charset="0"/>
                <a:cs typeface="Calibri" panose="020F0502020204030204" pitchFamily="34" charset="0"/>
              </a:defRPr>
            </a:lvl1pPr>
          </a:lstStyle>
          <a:p>
            <a:pPr>
              <a:defRPr/>
            </a:pPr>
            <a:fld id="{CAD08E57-B576-F641-BEA6-C3D752DF7F66}" type="slidenum">
              <a:rPr lang="en-US" smtClean="0"/>
              <a:pPr>
                <a:defRPr/>
              </a:pPr>
              <a:t>‹#›</a:t>
            </a:fld>
            <a:endParaRPr lang="en-US" dirty="0"/>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457200" algn="l" defTabSz="457200" rtl="0" eaLnBrk="0" fontAlgn="base" hangingPunct="0">
      <a:spcBef>
        <a:spcPct val="30000"/>
      </a:spcBef>
      <a:spcAft>
        <a:spcPct val="0"/>
      </a:spcAft>
      <a:defRPr sz="1200" kern="1200">
        <a:solidFill>
          <a:schemeClr val="tx1"/>
        </a:solidFill>
        <a:latin typeface="Calibri" panose="020F0502020204030204" pitchFamily="34" charset="0"/>
        <a:ea typeface="ＭＳ Ｐゴシック" charset="0"/>
        <a:cs typeface="Calibri" panose="020F0502020204030204" pitchFamily="34" charset="0"/>
      </a:defRPr>
    </a:lvl2pPr>
    <a:lvl3pPr marL="914400" algn="l" defTabSz="457200" rtl="0" eaLnBrk="0" fontAlgn="base" hangingPunct="0">
      <a:spcBef>
        <a:spcPct val="30000"/>
      </a:spcBef>
      <a:spcAft>
        <a:spcPct val="0"/>
      </a:spcAft>
      <a:defRPr sz="1200" kern="1200">
        <a:solidFill>
          <a:schemeClr val="tx1"/>
        </a:solidFill>
        <a:latin typeface="Calibri" panose="020F0502020204030204" pitchFamily="34" charset="0"/>
        <a:ea typeface="ＭＳ Ｐゴシック" charset="0"/>
        <a:cs typeface="Calibri" panose="020F0502020204030204" pitchFamily="34" charset="0"/>
      </a:defRPr>
    </a:lvl3pPr>
    <a:lvl4pPr marL="1371600" algn="l" defTabSz="457200" rtl="0" eaLnBrk="0" fontAlgn="base" hangingPunct="0">
      <a:spcBef>
        <a:spcPct val="30000"/>
      </a:spcBef>
      <a:spcAft>
        <a:spcPct val="0"/>
      </a:spcAft>
      <a:defRPr sz="1200" kern="1200">
        <a:solidFill>
          <a:schemeClr val="tx1"/>
        </a:solidFill>
        <a:latin typeface="Calibri" panose="020F0502020204030204" pitchFamily="34" charset="0"/>
        <a:ea typeface="ＭＳ Ｐゴシック" charset="0"/>
        <a:cs typeface="Calibri" panose="020F0502020204030204" pitchFamily="34" charset="0"/>
      </a:defRPr>
    </a:lvl4pPr>
    <a:lvl5pPr marL="1828800" algn="l" defTabSz="457200" rtl="0" eaLnBrk="0" fontAlgn="base" hangingPunct="0">
      <a:spcBef>
        <a:spcPct val="30000"/>
      </a:spcBef>
      <a:spcAft>
        <a:spcPct val="0"/>
      </a:spcAft>
      <a:defRPr sz="1200" kern="1200">
        <a:solidFill>
          <a:schemeClr val="tx1"/>
        </a:solidFill>
        <a:latin typeface="Calibri" panose="020F0502020204030204" pitchFamily="34" charset="0"/>
        <a:ea typeface="ＭＳ Ｐゴシック" charset="0"/>
        <a:cs typeface="Calibri" panose="020F0502020204030204"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a:t>
            </a:fld>
            <a:endParaRPr lang="en-US" dirty="0"/>
          </a:p>
        </p:txBody>
      </p:sp>
    </p:spTree>
    <p:extLst>
      <p:ext uri="{BB962C8B-B14F-4D97-AF65-F5344CB8AC3E}">
        <p14:creationId xmlns:p14="http://schemas.microsoft.com/office/powerpoint/2010/main" val="1621964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a:t>
            </a:fld>
            <a:endParaRPr lang="en-US" dirty="0"/>
          </a:p>
        </p:txBody>
      </p:sp>
    </p:spTree>
    <p:extLst>
      <p:ext uri="{BB962C8B-B14F-4D97-AF65-F5344CB8AC3E}">
        <p14:creationId xmlns:p14="http://schemas.microsoft.com/office/powerpoint/2010/main" val="19035438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ermilab + Extra Logos Title">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730" y="753246"/>
            <a:ext cx="9162729" cy="3340608"/>
          </a:xfrm>
          <a:prstGeom prst="rect">
            <a:avLst/>
          </a:prstGeom>
        </p:spPr>
      </p:pic>
      <p:sp>
        <p:nvSpPr>
          <p:cNvPr id="24" name="Text Placeholder 23"/>
          <p:cNvSpPr>
            <a:spLocks noGrp="1"/>
          </p:cNvSpPr>
          <p:nvPr>
            <p:ph type="body" sz="quarter" idx="10" hasCustomPrompt="1"/>
          </p:nvPr>
        </p:nvSpPr>
        <p:spPr>
          <a:xfrm>
            <a:off x="219718" y="5210655"/>
            <a:ext cx="7343131" cy="1192180"/>
          </a:xfrm>
          <a:prstGeom prst="rect">
            <a:avLst/>
          </a:prstGeom>
        </p:spPr>
        <p:txBody>
          <a:bodyPr lIns="0" tIns="45720" rIns="0" bIns="45720">
            <a:noAutofit/>
          </a:bodyPr>
          <a:lstStyle>
            <a:lvl1pPr marL="0" indent="0">
              <a:buFontTx/>
              <a:buNone/>
              <a:defRPr sz="2000">
                <a:solidFill>
                  <a:srgbClr val="004C97"/>
                </a:solidFill>
                <a:latin typeface="+mj-lt"/>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dirty="0" err="1"/>
              <a:t>SubTitle</a:t>
            </a:r>
            <a:endParaRPr lang="en-US" dirty="0"/>
          </a:p>
        </p:txBody>
      </p:sp>
      <p:sp>
        <p:nvSpPr>
          <p:cNvPr id="3" name="Rectangle 2"/>
          <p:cNvSpPr/>
          <p:nvPr/>
        </p:nvSpPr>
        <p:spPr>
          <a:xfrm>
            <a:off x="-1" y="-8606"/>
            <a:ext cx="9163051"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 Placeholder 24"/>
          <p:cNvSpPr>
            <a:spLocks noGrp="1"/>
          </p:cNvSpPr>
          <p:nvPr>
            <p:ph type="body" sz="quarter" idx="11" hasCustomPrompt="1"/>
          </p:nvPr>
        </p:nvSpPr>
        <p:spPr>
          <a:xfrm>
            <a:off x="219718" y="4093854"/>
            <a:ext cx="8667106" cy="925821"/>
          </a:xfrm>
          <a:prstGeom prst="rect">
            <a:avLst/>
          </a:prstGeom>
        </p:spPr>
        <p:txBody>
          <a:bodyPr vert="horz" wrap="square" lIns="0" tIns="27432" anchor="ctr" anchorCtr="0">
            <a:normAutofit/>
          </a:bodyPr>
          <a:lstStyle>
            <a:lvl1pPr marL="0" indent="0" algn="l">
              <a:lnSpc>
                <a:spcPct val="100000"/>
              </a:lnSpc>
              <a:spcBef>
                <a:spcPts val="700"/>
              </a:spcBef>
              <a:spcAft>
                <a:spcPts val="0"/>
              </a:spcAft>
              <a:buFontTx/>
              <a:buNone/>
              <a:defRPr sz="2400" b="1" i="0">
                <a:solidFill>
                  <a:srgbClr val="004C97"/>
                </a:solidFill>
                <a:latin typeface="+mj-lt"/>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dirty="0"/>
              <a:t>WBS </a:t>
            </a:r>
            <a:r>
              <a:rPr lang="en-US" dirty="0" err="1"/>
              <a:t>X.x</a:t>
            </a:r>
            <a:r>
              <a:rPr lang="en-US" dirty="0"/>
              <a:t>    WBS Title</a:t>
            </a:r>
          </a:p>
        </p:txBody>
      </p:sp>
      <p:pic>
        <p:nvPicPr>
          <p:cNvPr id="33" name="Picture 32" descr="FermiLogoBar_DOE_KO_horiz.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61" y="288917"/>
            <a:ext cx="9010786" cy="301891"/>
          </a:xfrm>
          <a:prstGeom prst="rect">
            <a:avLst/>
          </a:prstGeom>
        </p:spPr>
      </p:pic>
      <p:pic>
        <p:nvPicPr>
          <p:cNvPr id="5" name="Picture 4"/>
          <p:cNvPicPr>
            <a:picLocks noChangeAspect="1"/>
          </p:cNvPicPr>
          <p:nvPr/>
        </p:nvPicPr>
        <p:blipFill>
          <a:blip r:embed="rId4"/>
          <a:stretch>
            <a:fillRect/>
          </a:stretch>
        </p:blipFill>
        <p:spPr>
          <a:xfrm>
            <a:off x="4407531" y="2731580"/>
            <a:ext cx="4322439" cy="1152244"/>
          </a:xfrm>
          <a:prstGeom prst="rect">
            <a:avLst/>
          </a:prstGeom>
        </p:spPr>
      </p:pic>
      <p:pic>
        <p:nvPicPr>
          <p:cNvPr id="10" name="Picture 9" descr="FermiLogoBar_DOE_KO_horiz.eps">
            <a:extLst>
              <a:ext uri="{FF2B5EF4-FFF2-40B4-BE49-F238E27FC236}">
                <a16:creationId xmlns:a16="http://schemas.microsoft.com/office/drawing/2014/main" id="{463F1BA3-1A23-4715-9FDD-B05AA378B3E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288917"/>
            <a:ext cx="8993025" cy="301891"/>
          </a:xfrm>
          <a:prstGeom prst="rect">
            <a:avLst/>
          </a:prstGeom>
        </p:spPr>
      </p:pic>
      <p:pic>
        <p:nvPicPr>
          <p:cNvPr id="11" name="Picture 10">
            <a:extLst>
              <a:ext uri="{FF2B5EF4-FFF2-40B4-BE49-F238E27FC236}">
                <a16:creationId xmlns:a16="http://schemas.microsoft.com/office/drawing/2014/main" id="{0213F922-37E6-4146-8215-3C5B8A91BE58}"/>
              </a:ext>
            </a:extLst>
          </p:cNvPr>
          <p:cNvPicPr>
            <a:picLocks noChangeAspect="1"/>
          </p:cNvPicPr>
          <p:nvPr userDrawn="1"/>
        </p:nvPicPr>
        <p:blipFill>
          <a:blip r:embed="rId4"/>
          <a:stretch>
            <a:fillRect/>
          </a:stretch>
        </p:blipFill>
        <p:spPr>
          <a:xfrm>
            <a:off x="4407531" y="2731580"/>
            <a:ext cx="4322439" cy="1152244"/>
          </a:xfrm>
          <a:prstGeom prst="rect">
            <a:avLst/>
          </a:prstGeom>
        </p:spPr>
      </p:pic>
    </p:spTree>
    <p:extLst>
      <p:ext uri="{BB962C8B-B14F-4D97-AF65-F5344CB8AC3E}">
        <p14:creationId xmlns:p14="http://schemas.microsoft.com/office/powerpoint/2010/main" val="3094770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28600" y="914401"/>
            <a:ext cx="8672513" cy="5106266"/>
          </a:xfrm>
          <a:prstGeom prst="rect">
            <a:avLst/>
          </a:prstGeom>
        </p:spPr>
        <p:txBody>
          <a:bodyPr lIns="0" tIns="0" rIns="0" bIns="0"/>
          <a:lstStyle>
            <a:lvl1pPr marL="342900" indent="-228600">
              <a:buFont typeface="Arial" panose="020B0604020202020204" pitchFamily="34" charset="0"/>
              <a:buChar char="•"/>
              <a:defRPr sz="2200">
                <a:solidFill>
                  <a:srgbClr val="404040"/>
                </a:solidFill>
                <a:latin typeface="Calibri" panose="020F0502020204030204" pitchFamily="34" charset="0"/>
                <a:cs typeface="Calibri" panose="020F0502020204030204" pitchFamily="34" charset="0"/>
              </a:defRPr>
            </a:lvl1pPr>
            <a:lvl2pPr marL="571500" indent="-228600">
              <a:buFont typeface="Arial" panose="020B0604020202020204" pitchFamily="34" charset="0"/>
              <a:buChar char="–"/>
              <a:defRPr sz="2000">
                <a:solidFill>
                  <a:srgbClr val="404040"/>
                </a:solidFill>
                <a:latin typeface="Calibri" panose="020F0502020204030204" pitchFamily="34" charset="0"/>
                <a:cs typeface="Calibri" panose="020F0502020204030204" pitchFamily="34" charset="0"/>
              </a:defRPr>
            </a:lvl2pPr>
            <a:lvl3pPr marL="800100" indent="-228600">
              <a:buFont typeface="Arial" panose="020B0604020202020204" pitchFamily="34" charset="0"/>
              <a:buChar char="•"/>
              <a:defRPr sz="1800">
                <a:solidFill>
                  <a:srgbClr val="404040"/>
                </a:solidFill>
                <a:latin typeface="Calibri" panose="020F0502020204030204" pitchFamily="34" charset="0"/>
                <a:cs typeface="Calibri" panose="020F0502020204030204" pitchFamily="34" charset="0"/>
              </a:defRPr>
            </a:lvl3pPr>
            <a:lvl4pPr marL="1028700" indent="-228600">
              <a:buFont typeface="Arial" panose="020B0604020202020204" pitchFamily="34" charset="0"/>
              <a:buChar char="–"/>
              <a:defRPr sz="1600">
                <a:solidFill>
                  <a:srgbClr val="404040"/>
                </a:solidFill>
                <a:latin typeface="Calibri" panose="020F0502020204030204" pitchFamily="34" charset="0"/>
                <a:cs typeface="Calibri" panose="020F0502020204030204" pitchFamily="34" charset="0"/>
              </a:defRPr>
            </a:lvl4pPr>
            <a:lvl5pPr marL="1257300" indent="-228600">
              <a:buFont typeface="Arial" panose="020B0604020202020204" pitchFamily="34" charset="0"/>
              <a:buChar char="•"/>
              <a:defRPr sz="1600">
                <a:solidFill>
                  <a:srgbClr val="404040"/>
                </a:solidFill>
                <a:latin typeface="Calibri" panose="020F0502020204030204" pitchFamily="34" charset="0"/>
                <a:cs typeface="Calibri" panose="020F0502020204030204" pitchFamily="34" charset="0"/>
              </a:defRPr>
            </a:lvl5pPr>
          </a:lstStyle>
          <a:p>
            <a:pPr lvl="0"/>
            <a:r>
              <a:rPr lang="en-US" dirty="0"/>
              <a:t>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p:cNvSpPr>
            <a:spLocks noGrp="1"/>
          </p:cNvSpPr>
          <p:nvPr>
            <p:ph type="dt" sz="half" idx="2"/>
          </p:nvPr>
        </p:nvSpPr>
        <p:spPr>
          <a:xfrm>
            <a:off x="636588" y="6485235"/>
            <a:ext cx="812833" cy="247532"/>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Calibri" panose="020F0502020204030204" pitchFamily="34" charset="0"/>
                <a:cs typeface="Calibri" panose="020F0502020204030204" pitchFamily="34" charset="0"/>
              </a:defRPr>
            </a:lvl1pPr>
          </a:lstStyle>
          <a:p>
            <a:pPr>
              <a:defRPr/>
            </a:pPr>
            <a:r>
              <a:rPr lang="it-IT"/>
              <a:t>01/16/2020</a:t>
            </a:r>
            <a:endParaRPr lang="en-US" dirty="0"/>
          </a:p>
        </p:txBody>
      </p:sp>
      <p:sp>
        <p:nvSpPr>
          <p:cNvPr id="11" name="Footer Placeholder 4"/>
          <p:cNvSpPr>
            <a:spLocks noGrp="1"/>
          </p:cNvSpPr>
          <p:nvPr>
            <p:ph type="ftr" sz="quarter" idx="3"/>
          </p:nvPr>
        </p:nvSpPr>
        <p:spPr>
          <a:xfrm>
            <a:off x="1530602" y="6495482"/>
            <a:ext cx="6163977" cy="237285"/>
          </a:xfrm>
          <a:prstGeom prst="rect">
            <a:avLst/>
          </a:prstGeom>
        </p:spPr>
        <p:txBody>
          <a:bodyPr lIns="0" tIns="0" rIns="0" bIns="0" anchor="t" anchorCtr="0"/>
          <a:lstStyle>
            <a:lvl1pPr marL="0" algn="l">
              <a:defRPr sz="1200">
                <a:solidFill>
                  <a:srgbClr val="004C97"/>
                </a:solidFill>
                <a:latin typeface="Calibri" panose="020F0502020204030204" pitchFamily="34" charset="0"/>
                <a:ea typeface="ＭＳ Ｐゴシック" charset="0"/>
                <a:cs typeface="Calibri" panose="020F0502020204030204" pitchFamily="34" charset="0"/>
              </a:defRPr>
            </a:lvl1pPr>
          </a:lstStyle>
          <a:p>
            <a:pPr>
              <a:defRPr/>
            </a:pPr>
            <a:r>
              <a:rPr lang="en-US"/>
              <a:t>Claudio Montanari - Status of ICARUS Installation - Remaining Tasks</a:t>
            </a:r>
            <a:endParaRPr lang="en-US" b="1" dirty="0"/>
          </a:p>
        </p:txBody>
      </p:sp>
      <p:sp>
        <p:nvSpPr>
          <p:cNvPr id="12" name="Slide Number Placeholder 5"/>
          <p:cNvSpPr>
            <a:spLocks noGrp="1"/>
          </p:cNvSpPr>
          <p:nvPr>
            <p:ph type="sldNum" sz="quarter" idx="4"/>
          </p:nvPr>
        </p:nvSpPr>
        <p:spPr>
          <a:xfrm>
            <a:off x="222250" y="6485235"/>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Calibri" panose="020F0502020204030204" pitchFamily="34" charset="0"/>
                <a:cs typeface="Calibri" panose="020F0502020204030204" pitchFamily="34" charset="0"/>
              </a:defRPr>
            </a:lvl1pPr>
          </a:lstStyle>
          <a:p>
            <a:pPr>
              <a:defRPr/>
            </a:pPr>
            <a:fld id="{148C009B-CB69-E04A-B9B3-34B26D69E9CF}" type="slidenum">
              <a:rPr lang="en-US" smtClean="0"/>
              <a:pPr>
                <a:defRPr/>
              </a:pPr>
              <a:t>‹#›</a:t>
            </a:fld>
            <a:endParaRPr lang="en-US" dirty="0"/>
          </a:p>
        </p:txBody>
      </p:sp>
      <p:sp>
        <p:nvSpPr>
          <p:cNvPr id="4" name="Title 3">
            <a:extLst>
              <a:ext uri="{FF2B5EF4-FFF2-40B4-BE49-F238E27FC236}">
                <a16:creationId xmlns:a16="http://schemas.microsoft.com/office/drawing/2014/main" id="{B4D7BEFE-4E12-4C7B-9CFD-1B5B7EE463A3}"/>
              </a:ext>
            </a:extLst>
          </p:cNvPr>
          <p:cNvSpPr>
            <a:spLocks noGrp="1"/>
          </p:cNvSpPr>
          <p:nvPr>
            <p:ph type="title" hasCustomPrompt="1"/>
          </p:nvPr>
        </p:nvSpPr>
        <p:spPr>
          <a:xfrm>
            <a:off x="222250" y="365126"/>
            <a:ext cx="8293100" cy="434974"/>
          </a:xfrm>
          <a:prstGeom prst="rect">
            <a:avLst/>
          </a:prstGeom>
        </p:spPr>
        <p:txBody>
          <a:bodyPr/>
          <a:lstStyle>
            <a:lvl1pPr>
              <a:defRPr sz="2400">
                <a:latin typeface="+mj-lt"/>
              </a:defRPr>
            </a:lvl1pPr>
          </a:lstStyle>
          <a:p>
            <a:r>
              <a:rPr lang="en-US" dirty="0"/>
              <a:t>Click to edit Title </a:t>
            </a:r>
          </a:p>
        </p:txBody>
      </p:sp>
    </p:spTree>
    <p:extLst>
      <p:ext uri="{BB962C8B-B14F-4D97-AF65-F5344CB8AC3E}">
        <p14:creationId xmlns:p14="http://schemas.microsoft.com/office/powerpoint/2010/main" val="1428146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ide-by-S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59DA1DA-4B43-4947-8DF5-E618AD3A7CB6}"/>
              </a:ext>
            </a:extLst>
          </p:cNvPr>
          <p:cNvSpPr>
            <a:spLocks noGrp="1"/>
          </p:cNvSpPr>
          <p:nvPr>
            <p:ph type="dt" sz="half" idx="10"/>
          </p:nvPr>
        </p:nvSpPr>
        <p:spPr/>
        <p:txBody>
          <a:bodyPr/>
          <a:lstStyle>
            <a:lvl1pPr>
              <a:defRPr/>
            </a:lvl1pPr>
          </a:lstStyle>
          <a:p>
            <a:pPr>
              <a:defRPr/>
            </a:pPr>
            <a:r>
              <a:rPr lang="it-IT"/>
              <a:t>01/16/2020</a:t>
            </a:r>
            <a:endParaRPr lang="en-US" dirty="0"/>
          </a:p>
        </p:txBody>
      </p:sp>
      <p:sp>
        <p:nvSpPr>
          <p:cNvPr id="4" name="Footer Placeholder 3">
            <a:extLst>
              <a:ext uri="{FF2B5EF4-FFF2-40B4-BE49-F238E27FC236}">
                <a16:creationId xmlns:a16="http://schemas.microsoft.com/office/drawing/2014/main" id="{D15DA335-0D63-4626-AEE9-2B6B88A4793D}"/>
              </a:ext>
            </a:extLst>
          </p:cNvPr>
          <p:cNvSpPr>
            <a:spLocks noGrp="1"/>
          </p:cNvSpPr>
          <p:nvPr>
            <p:ph type="ftr" sz="quarter" idx="11"/>
          </p:nvPr>
        </p:nvSpPr>
        <p:spPr/>
        <p:txBody>
          <a:bodyPr/>
          <a:lstStyle/>
          <a:p>
            <a:pPr>
              <a:defRPr/>
            </a:pPr>
            <a:r>
              <a:rPr lang="en-US"/>
              <a:t>Claudio Montanari - Status of ICARUS Installation - Remaining Tasks</a:t>
            </a:r>
            <a:endParaRPr lang="en-US" b="1" dirty="0"/>
          </a:p>
        </p:txBody>
      </p:sp>
      <p:sp>
        <p:nvSpPr>
          <p:cNvPr id="5" name="Slide Number Placeholder 4">
            <a:extLst>
              <a:ext uri="{FF2B5EF4-FFF2-40B4-BE49-F238E27FC236}">
                <a16:creationId xmlns:a16="http://schemas.microsoft.com/office/drawing/2014/main" id="{A3A6E246-1FEA-444C-AC70-F48CC8EC6B67}"/>
              </a:ext>
            </a:extLst>
          </p:cNvPr>
          <p:cNvSpPr>
            <a:spLocks noGrp="1"/>
          </p:cNvSpPr>
          <p:nvPr>
            <p:ph type="sldNum" sz="quarter" idx="12"/>
          </p:nvPr>
        </p:nvSpPr>
        <p:spPr/>
        <p:txBody>
          <a:bodyPr/>
          <a:lstStyle>
            <a:lvl1pPr>
              <a:defRPr/>
            </a:lvl1pPr>
          </a:lstStyle>
          <a:p>
            <a:pPr>
              <a:defRPr/>
            </a:pPr>
            <a:fld id="{148C009B-CB69-E04A-B9B3-34B26D69E9CF}" type="slidenum">
              <a:rPr lang="en-US" smtClean="0"/>
              <a:pPr>
                <a:defRPr/>
              </a:pPr>
              <a:t>‹#›</a:t>
            </a:fld>
            <a:endParaRPr lang="en-US" dirty="0"/>
          </a:p>
        </p:txBody>
      </p:sp>
      <p:sp>
        <p:nvSpPr>
          <p:cNvPr id="7" name="Content Placeholder 6">
            <a:extLst>
              <a:ext uri="{FF2B5EF4-FFF2-40B4-BE49-F238E27FC236}">
                <a16:creationId xmlns:a16="http://schemas.microsoft.com/office/drawing/2014/main" id="{1681732A-CB33-4EA3-BF44-FDE8D5AB2147}"/>
              </a:ext>
            </a:extLst>
          </p:cNvPr>
          <p:cNvSpPr>
            <a:spLocks noGrp="1"/>
          </p:cNvSpPr>
          <p:nvPr>
            <p:ph sz="quarter" idx="13" hasCustomPrompt="1"/>
          </p:nvPr>
        </p:nvSpPr>
        <p:spPr>
          <a:xfrm>
            <a:off x="222250" y="914400"/>
            <a:ext cx="3902076" cy="5295900"/>
          </a:xfrm>
          <a:prstGeom prst="rect">
            <a:avLst/>
          </a:prstGeom>
        </p:spPr>
        <p:txBody>
          <a:bodyPr/>
          <a:lstStyle>
            <a:lvl1pPr marL="228600" indent="-228600">
              <a:buFont typeface="Arial" panose="020B0604020202020204" pitchFamily="34" charset="0"/>
              <a:buChar char="•"/>
              <a:defRPr sz="2000">
                <a:latin typeface="+mn-lt"/>
              </a:defRPr>
            </a:lvl1pPr>
            <a:lvl2pPr marL="457200" indent="-228600">
              <a:defRPr sz="1800">
                <a:latin typeface="+mn-lt"/>
              </a:defRPr>
            </a:lvl2pPr>
            <a:lvl3pPr marL="685800" indent="-228600">
              <a:buFont typeface="Arial" panose="020B0604020202020204" pitchFamily="34" charset="0"/>
              <a:buChar char="•"/>
              <a:defRPr sz="1600">
                <a:latin typeface="+mn-lt"/>
              </a:defRPr>
            </a:lvl3pPr>
            <a:lvl4pPr marL="914400" indent="-228600">
              <a:defRPr sz="1400">
                <a:latin typeface="+mn-lt"/>
              </a:defRPr>
            </a:lvl4pPr>
            <a:lvl5pPr marL="1143000" indent="-228600">
              <a:buFont typeface="Arial" panose="020B0604020202020204" pitchFamily="34" charset="0"/>
              <a:buChar char="•"/>
              <a:defRPr sz="1400">
                <a:latin typeface="+mn-lt"/>
              </a:defRPr>
            </a:lvl5pPr>
          </a:lstStyle>
          <a:p>
            <a:pPr lvl="0"/>
            <a:r>
              <a:rPr lang="en-US" dirty="0"/>
              <a:t>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a:extLst>
              <a:ext uri="{FF2B5EF4-FFF2-40B4-BE49-F238E27FC236}">
                <a16:creationId xmlns:a16="http://schemas.microsoft.com/office/drawing/2014/main" id="{CE9D1B24-1654-42B0-ACC3-3014AF90C15F}"/>
              </a:ext>
            </a:extLst>
          </p:cNvPr>
          <p:cNvSpPr>
            <a:spLocks noGrp="1"/>
          </p:cNvSpPr>
          <p:nvPr>
            <p:ph sz="quarter" idx="14" hasCustomPrompt="1"/>
          </p:nvPr>
        </p:nvSpPr>
        <p:spPr>
          <a:xfrm>
            <a:off x="4819649" y="914400"/>
            <a:ext cx="3962401" cy="5295900"/>
          </a:xfrm>
          <a:prstGeom prst="rect">
            <a:avLst/>
          </a:prstGeom>
        </p:spPr>
        <p:txBody>
          <a:bodyPr/>
          <a:lstStyle>
            <a:lvl1pPr marL="228600" indent="-228600">
              <a:buFont typeface="Arial" panose="020B0604020202020204" pitchFamily="34" charset="0"/>
              <a:buChar char="•"/>
              <a:defRPr sz="2000">
                <a:latin typeface="+mn-lt"/>
              </a:defRPr>
            </a:lvl1pPr>
            <a:lvl2pPr marL="457200" indent="-228600">
              <a:defRPr sz="1800">
                <a:latin typeface="+mn-lt"/>
              </a:defRPr>
            </a:lvl2pPr>
            <a:lvl3pPr marL="685800" indent="-228600">
              <a:buFont typeface="Arial" panose="020B0604020202020204" pitchFamily="34" charset="0"/>
              <a:buChar char="•"/>
              <a:defRPr sz="1600">
                <a:latin typeface="+mn-lt"/>
              </a:defRPr>
            </a:lvl3pPr>
            <a:lvl4pPr marL="914400" indent="-228600">
              <a:defRPr sz="1400">
                <a:latin typeface="+mn-lt"/>
              </a:defRPr>
            </a:lvl4pPr>
            <a:lvl5pPr marL="1143000" indent="-228600">
              <a:buFont typeface="Arial" panose="020B0604020202020204" pitchFamily="34" charset="0"/>
              <a:buChar char="•"/>
              <a:defRPr sz="1400">
                <a:latin typeface="+mn-lt"/>
              </a:defRPr>
            </a:lvl5pPr>
          </a:lstStyle>
          <a:p>
            <a:pPr lvl="0"/>
            <a:r>
              <a:rPr lang="en-US" dirty="0"/>
              <a:t>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a:extLst>
              <a:ext uri="{FF2B5EF4-FFF2-40B4-BE49-F238E27FC236}">
                <a16:creationId xmlns:a16="http://schemas.microsoft.com/office/drawing/2014/main" id="{3740F633-C96A-48BF-9A75-DF3D10405636}"/>
              </a:ext>
            </a:extLst>
          </p:cNvPr>
          <p:cNvSpPr>
            <a:spLocks noGrp="1"/>
          </p:cNvSpPr>
          <p:nvPr>
            <p:ph type="title" hasCustomPrompt="1"/>
          </p:nvPr>
        </p:nvSpPr>
        <p:spPr>
          <a:xfrm>
            <a:off x="222250" y="365125"/>
            <a:ext cx="8559800" cy="434975"/>
          </a:xfrm>
          <a:prstGeom prst="rect">
            <a:avLst/>
          </a:prstGeom>
        </p:spPr>
        <p:txBody>
          <a:bodyPr/>
          <a:lstStyle>
            <a:lvl1pPr>
              <a:defRPr sz="2400">
                <a:latin typeface="+mj-lt"/>
              </a:defRPr>
            </a:lvl1pPr>
          </a:lstStyle>
          <a:p>
            <a:r>
              <a:rPr lang="en-US" dirty="0"/>
              <a:t>Click to edit Title</a:t>
            </a:r>
          </a:p>
        </p:txBody>
      </p:sp>
    </p:spTree>
    <p:extLst>
      <p:ext uri="{BB962C8B-B14F-4D97-AF65-F5344CB8AC3E}">
        <p14:creationId xmlns:p14="http://schemas.microsoft.com/office/powerpoint/2010/main" val="4058111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st Side-by-Si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59DA1DA-4B43-4947-8DF5-E618AD3A7CB6}"/>
              </a:ext>
            </a:extLst>
          </p:cNvPr>
          <p:cNvSpPr>
            <a:spLocks noGrp="1"/>
          </p:cNvSpPr>
          <p:nvPr>
            <p:ph type="dt" sz="half" idx="10"/>
          </p:nvPr>
        </p:nvSpPr>
        <p:spPr/>
        <p:txBody>
          <a:bodyPr/>
          <a:lstStyle>
            <a:lvl1pPr>
              <a:defRPr/>
            </a:lvl1pPr>
          </a:lstStyle>
          <a:p>
            <a:pPr>
              <a:defRPr/>
            </a:pPr>
            <a:r>
              <a:rPr lang="it-IT"/>
              <a:t>01/16/2020</a:t>
            </a:r>
            <a:endParaRPr lang="en-US" dirty="0"/>
          </a:p>
        </p:txBody>
      </p:sp>
      <p:sp>
        <p:nvSpPr>
          <p:cNvPr id="4" name="Footer Placeholder 3">
            <a:extLst>
              <a:ext uri="{FF2B5EF4-FFF2-40B4-BE49-F238E27FC236}">
                <a16:creationId xmlns:a16="http://schemas.microsoft.com/office/drawing/2014/main" id="{D15DA335-0D63-4626-AEE9-2B6B88A4793D}"/>
              </a:ext>
            </a:extLst>
          </p:cNvPr>
          <p:cNvSpPr>
            <a:spLocks noGrp="1"/>
          </p:cNvSpPr>
          <p:nvPr>
            <p:ph type="ftr" sz="quarter" idx="11"/>
          </p:nvPr>
        </p:nvSpPr>
        <p:spPr/>
        <p:txBody>
          <a:bodyPr/>
          <a:lstStyle/>
          <a:p>
            <a:pPr>
              <a:defRPr/>
            </a:pPr>
            <a:r>
              <a:rPr lang="en-US"/>
              <a:t>Claudio Montanari - Status of ICARUS Installation - Remaining Tasks</a:t>
            </a:r>
            <a:endParaRPr lang="en-US" b="1" dirty="0"/>
          </a:p>
        </p:txBody>
      </p:sp>
      <p:sp>
        <p:nvSpPr>
          <p:cNvPr id="5" name="Slide Number Placeholder 4">
            <a:extLst>
              <a:ext uri="{FF2B5EF4-FFF2-40B4-BE49-F238E27FC236}">
                <a16:creationId xmlns:a16="http://schemas.microsoft.com/office/drawing/2014/main" id="{A3A6E246-1FEA-444C-AC70-F48CC8EC6B67}"/>
              </a:ext>
            </a:extLst>
          </p:cNvPr>
          <p:cNvSpPr>
            <a:spLocks noGrp="1"/>
          </p:cNvSpPr>
          <p:nvPr>
            <p:ph type="sldNum" sz="quarter" idx="12"/>
          </p:nvPr>
        </p:nvSpPr>
        <p:spPr/>
        <p:txBody>
          <a:bodyPr/>
          <a:lstStyle>
            <a:lvl1pPr>
              <a:defRPr/>
            </a:lvl1pPr>
          </a:lstStyle>
          <a:p>
            <a:pPr>
              <a:defRPr/>
            </a:pPr>
            <a:fld id="{148C009B-CB69-E04A-B9B3-34B26D69E9CF}" type="slidenum">
              <a:rPr lang="en-US" smtClean="0"/>
              <a:pPr>
                <a:defRPr/>
              </a:pPr>
              <a:t>‹#›</a:t>
            </a:fld>
            <a:endParaRPr lang="en-US" dirty="0"/>
          </a:p>
        </p:txBody>
      </p:sp>
      <p:sp>
        <p:nvSpPr>
          <p:cNvPr id="7" name="Content Placeholder 6">
            <a:extLst>
              <a:ext uri="{FF2B5EF4-FFF2-40B4-BE49-F238E27FC236}">
                <a16:creationId xmlns:a16="http://schemas.microsoft.com/office/drawing/2014/main" id="{1681732A-CB33-4EA3-BF44-FDE8D5AB2147}"/>
              </a:ext>
            </a:extLst>
          </p:cNvPr>
          <p:cNvSpPr>
            <a:spLocks noGrp="1"/>
          </p:cNvSpPr>
          <p:nvPr>
            <p:ph sz="quarter" idx="13" hasCustomPrompt="1"/>
          </p:nvPr>
        </p:nvSpPr>
        <p:spPr>
          <a:xfrm>
            <a:off x="222250" y="914400"/>
            <a:ext cx="3902076" cy="5295900"/>
          </a:xfrm>
          <a:prstGeom prst="rect">
            <a:avLst/>
          </a:prstGeom>
        </p:spPr>
        <p:txBody>
          <a:bodyPr/>
          <a:lstStyle>
            <a:lvl1pPr marL="0" indent="0">
              <a:buNone/>
              <a:defRPr sz="2000" b="1">
                <a:latin typeface="+mn-lt"/>
              </a:defRPr>
            </a:lvl1pPr>
            <a:lvl2pPr marL="571500" indent="-342900">
              <a:buFont typeface="+mj-lt"/>
              <a:buAutoNum type="arabicPeriod"/>
              <a:defRPr sz="1600">
                <a:latin typeface="+mn-lt"/>
              </a:defRPr>
            </a:lvl2pPr>
            <a:lvl3pPr marL="800100" indent="-342900">
              <a:buFont typeface="+mj-lt"/>
              <a:buAutoNum type="arabicPeriod"/>
              <a:defRPr sz="1600"/>
            </a:lvl3pPr>
            <a:lvl4pPr marL="1028700" indent="-342900">
              <a:buFont typeface="+mj-lt"/>
              <a:buAutoNum type="arabicPeriod"/>
              <a:defRPr sz="1400"/>
            </a:lvl4pPr>
            <a:lvl5pPr marL="1257300" indent="-342900">
              <a:buFont typeface="+mj-lt"/>
              <a:buAutoNum type="arabicPeriod"/>
              <a:defRPr sz="1400"/>
            </a:lvl5pPr>
          </a:lstStyle>
          <a:p>
            <a:pPr lvl="0"/>
            <a:r>
              <a:rPr lang="en-US" dirty="0"/>
              <a:t>Itemized Content</a:t>
            </a:r>
          </a:p>
          <a:p>
            <a:pPr lvl="1"/>
            <a:r>
              <a:rPr lang="en-US" dirty="0"/>
              <a:t>Item</a:t>
            </a:r>
          </a:p>
          <a:p>
            <a:pPr lvl="1"/>
            <a:r>
              <a:rPr lang="en-US" dirty="0"/>
              <a:t>Item</a:t>
            </a:r>
          </a:p>
          <a:p>
            <a:pPr lvl="1"/>
            <a:r>
              <a:rPr lang="en-US" dirty="0"/>
              <a:t>Item</a:t>
            </a:r>
          </a:p>
          <a:p>
            <a:pPr lvl="1"/>
            <a:r>
              <a:rPr lang="en-US" dirty="0"/>
              <a:t>Item</a:t>
            </a:r>
          </a:p>
        </p:txBody>
      </p:sp>
      <p:sp>
        <p:nvSpPr>
          <p:cNvPr id="9" name="Content Placeholder 8">
            <a:extLst>
              <a:ext uri="{FF2B5EF4-FFF2-40B4-BE49-F238E27FC236}">
                <a16:creationId xmlns:a16="http://schemas.microsoft.com/office/drawing/2014/main" id="{CE9D1B24-1654-42B0-ACC3-3014AF90C15F}"/>
              </a:ext>
            </a:extLst>
          </p:cNvPr>
          <p:cNvSpPr>
            <a:spLocks noGrp="1"/>
          </p:cNvSpPr>
          <p:nvPr>
            <p:ph sz="quarter" idx="14" hasCustomPrompt="1"/>
          </p:nvPr>
        </p:nvSpPr>
        <p:spPr>
          <a:xfrm>
            <a:off x="4819649" y="914400"/>
            <a:ext cx="3962401" cy="5295900"/>
          </a:xfrm>
          <a:prstGeom prst="rect">
            <a:avLst/>
          </a:prstGeom>
        </p:spPr>
        <p:txBody>
          <a:bodyPr/>
          <a:lstStyle>
            <a:lvl1pPr marL="0" indent="0">
              <a:buNone/>
              <a:defRPr sz="2000" b="1">
                <a:latin typeface="+mn-lt"/>
              </a:defRPr>
            </a:lvl1pPr>
            <a:lvl2pPr marL="571500" indent="-342900">
              <a:buFont typeface="+mj-lt"/>
              <a:buAutoNum type="arabicPeriod"/>
              <a:defRPr sz="1600">
                <a:latin typeface="+mn-lt"/>
              </a:defRPr>
            </a:lvl2pPr>
            <a:lvl3pPr marL="800100" indent="-342900">
              <a:buFont typeface="+mj-lt"/>
              <a:buAutoNum type="arabicPeriod"/>
              <a:defRPr sz="1600">
                <a:latin typeface="+mn-lt"/>
              </a:defRPr>
            </a:lvl3pPr>
            <a:lvl4pPr marL="1028700" indent="-342900">
              <a:buFont typeface="+mj-lt"/>
              <a:buAutoNum type="arabicPeriod"/>
              <a:defRPr sz="1600">
                <a:latin typeface="+mn-lt"/>
              </a:defRPr>
            </a:lvl4pPr>
            <a:lvl5pPr marL="1257300" indent="-342900">
              <a:buFont typeface="+mj-lt"/>
              <a:buAutoNum type="arabicPeriod"/>
              <a:defRPr sz="1600">
                <a:latin typeface="+mn-lt"/>
              </a:defRPr>
            </a:lvl5pPr>
          </a:lstStyle>
          <a:p>
            <a:pPr lvl="0"/>
            <a:r>
              <a:rPr lang="en-US" dirty="0"/>
              <a:t>Itemized Content</a:t>
            </a:r>
          </a:p>
          <a:p>
            <a:pPr lvl="1"/>
            <a:r>
              <a:rPr lang="en-US" dirty="0"/>
              <a:t>Item</a:t>
            </a:r>
          </a:p>
          <a:p>
            <a:pPr lvl="1"/>
            <a:r>
              <a:rPr lang="en-US" dirty="0"/>
              <a:t>Item</a:t>
            </a:r>
          </a:p>
          <a:p>
            <a:pPr lvl="1"/>
            <a:r>
              <a:rPr lang="en-US" dirty="0"/>
              <a:t>Item</a:t>
            </a:r>
          </a:p>
          <a:p>
            <a:pPr lvl="1"/>
            <a:r>
              <a:rPr lang="en-US" dirty="0"/>
              <a:t>Item</a:t>
            </a:r>
          </a:p>
        </p:txBody>
      </p:sp>
      <p:sp>
        <p:nvSpPr>
          <p:cNvPr id="2" name="Title 1">
            <a:extLst>
              <a:ext uri="{FF2B5EF4-FFF2-40B4-BE49-F238E27FC236}">
                <a16:creationId xmlns:a16="http://schemas.microsoft.com/office/drawing/2014/main" id="{E36C69E0-E755-4088-A572-9259AA05CC2C}"/>
              </a:ext>
            </a:extLst>
          </p:cNvPr>
          <p:cNvSpPr>
            <a:spLocks noGrp="1"/>
          </p:cNvSpPr>
          <p:nvPr>
            <p:ph type="title" hasCustomPrompt="1"/>
          </p:nvPr>
        </p:nvSpPr>
        <p:spPr>
          <a:xfrm>
            <a:off x="222250" y="365125"/>
            <a:ext cx="8559800" cy="434975"/>
          </a:xfrm>
          <a:prstGeom prst="rect">
            <a:avLst/>
          </a:prstGeom>
        </p:spPr>
        <p:txBody>
          <a:bodyPr/>
          <a:lstStyle>
            <a:lvl1pPr>
              <a:defRPr sz="2400">
                <a:latin typeface="+mj-lt"/>
              </a:defRPr>
            </a:lvl1pPr>
          </a:lstStyle>
          <a:p>
            <a:r>
              <a:rPr lang="en-US" dirty="0"/>
              <a:t>Click to edit Title</a:t>
            </a:r>
          </a:p>
        </p:txBody>
      </p:sp>
    </p:spTree>
    <p:extLst>
      <p:ext uri="{BB962C8B-B14F-4D97-AF65-F5344CB8AC3E}">
        <p14:creationId xmlns:p14="http://schemas.microsoft.com/office/powerpoint/2010/main" val="268260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3" name="Text Placeholder 3"/>
          <p:cNvSpPr>
            <a:spLocks noGrp="1"/>
          </p:cNvSpPr>
          <p:nvPr>
            <p:ph type="body" sz="half" idx="12" hasCustomPrompt="1"/>
          </p:nvPr>
        </p:nvSpPr>
        <p:spPr>
          <a:xfrm>
            <a:off x="228600" y="4765101"/>
            <a:ext cx="4206240" cy="1265812"/>
          </a:xfrm>
          <a:prstGeom prst="rect">
            <a:avLst/>
          </a:prstGeom>
        </p:spPr>
        <p:txBody>
          <a:bodyPr lIns="0" tIns="0" rIns="0" bIns="0"/>
          <a:lstStyle>
            <a:lvl1pPr marL="0" indent="0">
              <a:buNone/>
              <a:defRPr sz="1400" b="1" i="0">
                <a:solidFill>
                  <a:srgbClr val="004C97"/>
                </a:solidFill>
                <a:latin typeface="Calibri" panose="020F0502020204030204" pitchFamily="34" charset="0"/>
                <a:cs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caption</a:t>
            </a:r>
          </a:p>
        </p:txBody>
      </p:sp>
      <p:sp>
        <p:nvSpPr>
          <p:cNvPr id="14" name="Text Placeholder 3"/>
          <p:cNvSpPr>
            <a:spLocks noGrp="1"/>
          </p:cNvSpPr>
          <p:nvPr>
            <p:ph type="body" sz="half" idx="13" hasCustomPrompt="1"/>
          </p:nvPr>
        </p:nvSpPr>
        <p:spPr>
          <a:xfrm>
            <a:off x="4687970" y="4765101"/>
            <a:ext cx="4206240" cy="1265812"/>
          </a:xfrm>
          <a:prstGeom prst="rect">
            <a:avLst/>
          </a:prstGeom>
        </p:spPr>
        <p:txBody>
          <a:bodyPr lIns="0" tIns="0" rIns="0" bIns="0"/>
          <a:lstStyle>
            <a:lvl1pPr marL="0" indent="0">
              <a:buNone/>
              <a:defRPr sz="1400" b="1" i="0">
                <a:solidFill>
                  <a:srgbClr val="004C97"/>
                </a:solidFill>
                <a:latin typeface="Calibri" panose="020F0502020204030204" pitchFamily="34" charset="0"/>
                <a:cs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caption</a:t>
            </a:r>
          </a:p>
        </p:txBody>
      </p:sp>
      <p:sp>
        <p:nvSpPr>
          <p:cNvPr id="11" name="Content Placeholder 2"/>
          <p:cNvSpPr>
            <a:spLocks noGrp="1"/>
          </p:cNvSpPr>
          <p:nvPr>
            <p:ph sz="half" idx="17" hasCustomPrompt="1"/>
          </p:nvPr>
        </p:nvSpPr>
        <p:spPr>
          <a:xfrm>
            <a:off x="228600" y="925140"/>
            <a:ext cx="4206240" cy="3568701"/>
          </a:xfrm>
          <a:prstGeom prst="rect">
            <a:avLst/>
          </a:prstGeom>
        </p:spPr>
        <p:txBody>
          <a:bodyPr lIns="0" tIns="0" rIns="0" bIns="0"/>
          <a:lstStyle>
            <a:lvl1pPr marL="230188" indent="-230188">
              <a:buFont typeface="Arial" panose="020B0604020202020204" pitchFamily="34" charset="0"/>
              <a:buChar char="•"/>
              <a:defRPr sz="2000">
                <a:solidFill>
                  <a:srgbClr val="505050"/>
                </a:solidFill>
                <a:latin typeface="Calibri" panose="020F0502020204030204" pitchFamily="34" charset="0"/>
                <a:cs typeface="Calibri" panose="020F0502020204030204" pitchFamily="34" charset="0"/>
              </a:defRPr>
            </a:lvl1pPr>
            <a:lvl2pPr marL="457200" indent="-223838">
              <a:defRPr sz="1800">
                <a:solidFill>
                  <a:srgbClr val="505050"/>
                </a:solidFill>
                <a:latin typeface="Calibri" panose="020F0502020204030204" pitchFamily="34" charset="0"/>
                <a:cs typeface="Calibri" panose="020F0502020204030204" pitchFamily="34" charset="0"/>
              </a:defRPr>
            </a:lvl2pPr>
            <a:lvl3pPr marL="690563" indent="-233363">
              <a:buFont typeface="Arial" panose="020B0604020202020204" pitchFamily="34" charset="0"/>
              <a:buChar char="•"/>
              <a:defRPr sz="1600">
                <a:solidFill>
                  <a:srgbClr val="505050"/>
                </a:solidFill>
                <a:latin typeface="Calibri" panose="020F0502020204030204" pitchFamily="34" charset="0"/>
                <a:cs typeface="Calibri" panose="020F0502020204030204" pitchFamily="34" charset="0"/>
              </a:defRPr>
            </a:lvl3pPr>
            <a:lvl4pPr marL="914400" indent="-230188">
              <a:defRPr sz="1400">
                <a:solidFill>
                  <a:srgbClr val="505050"/>
                </a:solidFill>
                <a:latin typeface="Calibri" panose="020F0502020204030204" pitchFamily="34" charset="0"/>
                <a:cs typeface="Calibri" panose="020F0502020204030204" pitchFamily="34" charset="0"/>
              </a:defRPr>
            </a:lvl4pPr>
            <a:lvl5pPr marL="1144588" indent="-230188">
              <a:buFont typeface="Arial" panose="020B0604020202020204" pitchFamily="34" charset="0"/>
              <a:buChar char="•"/>
              <a:defRPr sz="1400">
                <a:solidFill>
                  <a:srgbClr val="505050"/>
                </a:solidFill>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sz="half" idx="18" hasCustomPrompt="1"/>
          </p:nvPr>
        </p:nvSpPr>
        <p:spPr>
          <a:xfrm>
            <a:off x="4687970" y="925139"/>
            <a:ext cx="4206240" cy="3568701"/>
          </a:xfrm>
          <a:prstGeom prst="rect">
            <a:avLst/>
          </a:prstGeom>
        </p:spPr>
        <p:txBody>
          <a:bodyPr lIns="0" tIns="0" rIns="0" bIns="0"/>
          <a:lstStyle>
            <a:lvl1pPr marL="230188" indent="-230188">
              <a:buFont typeface="Arial" panose="020B0604020202020204" pitchFamily="34" charset="0"/>
              <a:buChar char="•"/>
              <a:defRPr sz="2000">
                <a:solidFill>
                  <a:srgbClr val="505050"/>
                </a:solidFill>
                <a:latin typeface="Calibri" panose="020F0502020204030204" pitchFamily="34" charset="0"/>
                <a:cs typeface="Calibri" panose="020F0502020204030204" pitchFamily="34" charset="0"/>
              </a:defRPr>
            </a:lvl1pPr>
            <a:lvl2pPr marL="461963" indent="-231775">
              <a:buFont typeface="Arial" panose="020B0604020202020204" pitchFamily="34" charset="0"/>
              <a:buChar char="–"/>
              <a:defRPr sz="1800">
                <a:solidFill>
                  <a:srgbClr val="505050"/>
                </a:solidFill>
                <a:latin typeface="Calibri" panose="020F0502020204030204" pitchFamily="34" charset="0"/>
                <a:cs typeface="Calibri" panose="020F0502020204030204" pitchFamily="34" charset="0"/>
              </a:defRPr>
            </a:lvl2pPr>
            <a:lvl3pPr marL="684213" indent="-222250">
              <a:buFont typeface="Arial" panose="020B0604020202020204" pitchFamily="34" charset="0"/>
              <a:buChar char="•"/>
              <a:defRPr sz="1600">
                <a:solidFill>
                  <a:srgbClr val="505050"/>
                </a:solidFill>
                <a:latin typeface="Calibri" panose="020F0502020204030204" pitchFamily="34" charset="0"/>
                <a:cs typeface="Calibri" panose="020F0502020204030204" pitchFamily="34" charset="0"/>
              </a:defRPr>
            </a:lvl3pPr>
            <a:lvl4pPr marL="914400" indent="-230188">
              <a:defRPr sz="1400">
                <a:solidFill>
                  <a:srgbClr val="505050"/>
                </a:solidFill>
                <a:latin typeface="Calibri" panose="020F0502020204030204" pitchFamily="34" charset="0"/>
                <a:cs typeface="Calibri" panose="020F0502020204030204" pitchFamily="34" charset="0"/>
              </a:defRPr>
            </a:lvl4pPr>
            <a:lvl5pPr marL="1144588" indent="-230188">
              <a:buFont typeface="Arial" panose="020B0604020202020204" pitchFamily="34" charset="0"/>
              <a:buChar char="•"/>
              <a:defRPr sz="1400">
                <a:solidFill>
                  <a:srgbClr val="505050"/>
                </a:solidFill>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Date Placeholder 3"/>
          <p:cNvSpPr>
            <a:spLocks noGrp="1"/>
          </p:cNvSpPr>
          <p:nvPr>
            <p:ph type="dt" sz="half" idx="2"/>
          </p:nvPr>
        </p:nvSpPr>
        <p:spPr>
          <a:xfrm>
            <a:off x="736827" y="6495482"/>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Calibri" panose="020F0502020204030204" pitchFamily="34" charset="0"/>
                <a:cs typeface="Calibri" panose="020F0502020204030204" pitchFamily="34" charset="0"/>
              </a:defRPr>
            </a:lvl1pPr>
          </a:lstStyle>
          <a:p>
            <a:pPr>
              <a:defRPr/>
            </a:pPr>
            <a:r>
              <a:rPr lang="it-IT"/>
              <a:t>01/16/2020</a:t>
            </a:r>
            <a:endParaRPr lang="en-US" dirty="0"/>
          </a:p>
        </p:txBody>
      </p:sp>
      <p:sp>
        <p:nvSpPr>
          <p:cNvPr id="18" name="Footer Placeholder 4"/>
          <p:cNvSpPr>
            <a:spLocks noGrp="1"/>
          </p:cNvSpPr>
          <p:nvPr>
            <p:ph type="ftr" sz="quarter" idx="3"/>
          </p:nvPr>
        </p:nvSpPr>
        <p:spPr>
          <a:xfrm>
            <a:off x="1530601" y="6495482"/>
            <a:ext cx="6232071" cy="237285"/>
          </a:xfrm>
          <a:prstGeom prst="rect">
            <a:avLst/>
          </a:prstGeom>
        </p:spPr>
        <p:txBody>
          <a:bodyPr lIns="0" tIns="0" rIns="0" bIns="0" anchor="t" anchorCtr="0"/>
          <a:lstStyle>
            <a:lvl1pPr marL="0" algn="l">
              <a:defRPr sz="1200">
                <a:solidFill>
                  <a:srgbClr val="004C97"/>
                </a:solidFill>
                <a:latin typeface="Calibri" panose="020F0502020204030204" pitchFamily="34" charset="0"/>
                <a:ea typeface="ＭＳ Ｐゴシック" charset="0"/>
                <a:cs typeface="Calibri" panose="020F0502020204030204" pitchFamily="34" charset="0"/>
              </a:defRPr>
            </a:lvl1pPr>
          </a:lstStyle>
          <a:p>
            <a:pPr>
              <a:defRPr/>
            </a:pPr>
            <a:r>
              <a:rPr lang="en-US"/>
              <a:t>Claudio Montanari - Status of ICARUS Installation - Remaining Tasks</a:t>
            </a:r>
            <a:endParaRPr lang="en-US" b="1" dirty="0"/>
          </a:p>
        </p:txBody>
      </p:sp>
      <p:sp>
        <p:nvSpPr>
          <p:cNvPr id="10" name="Slide Number Placeholder 5"/>
          <p:cNvSpPr>
            <a:spLocks noGrp="1"/>
          </p:cNvSpPr>
          <p:nvPr>
            <p:ph type="sldNum" sz="quarter" idx="4"/>
          </p:nvPr>
        </p:nvSpPr>
        <p:spPr>
          <a:xfrm>
            <a:off x="222250" y="6495482"/>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Calibri" panose="020F0502020204030204" pitchFamily="34" charset="0"/>
                <a:cs typeface="Calibri" panose="020F0502020204030204" pitchFamily="34" charset="0"/>
              </a:defRPr>
            </a:lvl1pPr>
          </a:lstStyle>
          <a:p>
            <a:pPr>
              <a:defRPr/>
            </a:pPr>
            <a:fld id="{148C009B-CB69-E04A-B9B3-34B26D69E9CF}" type="slidenum">
              <a:rPr lang="en-US" smtClean="0"/>
              <a:pPr>
                <a:defRPr/>
              </a:pPr>
              <a:t>‹#›</a:t>
            </a:fld>
            <a:endParaRPr lang="en-US" dirty="0"/>
          </a:p>
        </p:txBody>
      </p:sp>
      <p:sp>
        <p:nvSpPr>
          <p:cNvPr id="2" name="Title 1">
            <a:extLst>
              <a:ext uri="{FF2B5EF4-FFF2-40B4-BE49-F238E27FC236}">
                <a16:creationId xmlns:a16="http://schemas.microsoft.com/office/drawing/2014/main" id="{A7041EEB-24C4-47A2-945D-7A9685EE26E3}"/>
              </a:ext>
            </a:extLst>
          </p:cNvPr>
          <p:cNvSpPr>
            <a:spLocks noGrp="1"/>
          </p:cNvSpPr>
          <p:nvPr>
            <p:ph type="title" hasCustomPrompt="1"/>
          </p:nvPr>
        </p:nvSpPr>
        <p:spPr>
          <a:xfrm>
            <a:off x="228600" y="365125"/>
            <a:ext cx="8665610" cy="434975"/>
          </a:xfrm>
          <a:prstGeom prst="rect">
            <a:avLst/>
          </a:prstGeom>
        </p:spPr>
        <p:txBody>
          <a:bodyPr/>
          <a:lstStyle>
            <a:lvl1pPr>
              <a:defRPr sz="2400">
                <a:latin typeface="+mj-lt"/>
              </a:defRPr>
            </a:lvl1pPr>
          </a:lstStyle>
          <a:p>
            <a:r>
              <a:rPr lang="en-US" dirty="0"/>
              <a:t>Click to edit Title</a:t>
            </a:r>
          </a:p>
        </p:txBody>
      </p:sp>
    </p:spTree>
    <p:extLst>
      <p:ext uri="{BB962C8B-B14F-4D97-AF65-F5344CB8AC3E}">
        <p14:creationId xmlns:p14="http://schemas.microsoft.com/office/powerpoint/2010/main" val="2389649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228600" y="948443"/>
            <a:ext cx="3027894" cy="4994276"/>
          </a:xfrm>
          <a:prstGeom prst="rect">
            <a:avLst/>
          </a:prstGeom>
        </p:spPr>
        <p:txBody>
          <a:bodyPr lIns="0" tIns="0" rIns="0" bIns="0"/>
          <a:lstStyle>
            <a:lvl1pPr marL="0" indent="0">
              <a:buNone/>
              <a:defRPr sz="1600" b="1" i="0">
                <a:solidFill>
                  <a:srgbClr val="004C97"/>
                </a:solidFill>
                <a:latin typeface="Calibri" panose="020F0502020204030204" pitchFamily="34" charset="0"/>
                <a:cs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text</a:t>
            </a:r>
          </a:p>
        </p:txBody>
      </p:sp>
      <p:sp>
        <p:nvSpPr>
          <p:cNvPr id="8" name="Content Placeholder 2"/>
          <p:cNvSpPr>
            <a:spLocks noGrp="1"/>
          </p:cNvSpPr>
          <p:nvPr>
            <p:ph sz="half" idx="15" hasCustomPrompt="1"/>
          </p:nvPr>
        </p:nvSpPr>
        <p:spPr>
          <a:xfrm>
            <a:off x="3542712" y="948443"/>
            <a:ext cx="5347605" cy="4994275"/>
          </a:xfrm>
          <a:prstGeom prst="rect">
            <a:avLst/>
          </a:prstGeom>
        </p:spPr>
        <p:txBody>
          <a:bodyPr lIns="0" tIns="0" rIns="0" bIns="0"/>
          <a:lstStyle>
            <a:lvl1pPr marL="230188" indent="-230188">
              <a:buFont typeface="Arial" panose="020B0604020202020204" pitchFamily="34" charset="0"/>
              <a:buChar char="•"/>
              <a:defRPr sz="2000">
                <a:solidFill>
                  <a:srgbClr val="505050"/>
                </a:solidFill>
                <a:latin typeface="Calibri" panose="020F0502020204030204" pitchFamily="34" charset="0"/>
                <a:cs typeface="Calibri" panose="020F0502020204030204" pitchFamily="34" charset="0"/>
              </a:defRPr>
            </a:lvl1pPr>
            <a:lvl2pPr marL="461963" indent="-231775">
              <a:defRPr sz="1800">
                <a:solidFill>
                  <a:srgbClr val="505050"/>
                </a:solidFill>
                <a:latin typeface="Calibri" panose="020F0502020204030204" pitchFamily="34" charset="0"/>
                <a:cs typeface="Calibri" panose="020F0502020204030204" pitchFamily="34" charset="0"/>
              </a:defRPr>
            </a:lvl2pPr>
            <a:lvl3pPr marL="684213" indent="-222250">
              <a:buFont typeface="Arial" panose="020B0604020202020204" pitchFamily="34" charset="0"/>
              <a:buChar char="•"/>
              <a:defRPr sz="1600">
                <a:solidFill>
                  <a:srgbClr val="505050"/>
                </a:solidFill>
                <a:latin typeface="Calibri" panose="020F0502020204030204" pitchFamily="34" charset="0"/>
                <a:cs typeface="Calibri" panose="020F0502020204030204" pitchFamily="34" charset="0"/>
              </a:defRPr>
            </a:lvl3pPr>
            <a:lvl4pPr marL="914400" indent="-230188">
              <a:defRPr sz="1400">
                <a:solidFill>
                  <a:srgbClr val="505050"/>
                </a:solidFill>
                <a:latin typeface="Calibri" panose="020F0502020204030204" pitchFamily="34" charset="0"/>
                <a:cs typeface="Calibri" panose="020F0502020204030204" pitchFamily="34" charset="0"/>
              </a:defRPr>
            </a:lvl4pPr>
            <a:lvl5pPr marL="1144588" indent="-230188">
              <a:buFont typeface="Arial" panose="020B0604020202020204" pitchFamily="34" charset="0"/>
              <a:buChar char="•"/>
              <a:defRPr sz="1400">
                <a:solidFill>
                  <a:srgbClr val="505050"/>
                </a:solidFill>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6"/>
          </p:nvPr>
        </p:nvSpPr>
        <p:spPr/>
        <p:txBody>
          <a:bodyPr/>
          <a:lstStyle>
            <a:lvl1pPr>
              <a:defRPr sz="1200" smtClean="0">
                <a:latin typeface="Calibri" panose="020F0502020204030204" pitchFamily="34" charset="0"/>
                <a:cs typeface="Calibri" panose="020F0502020204030204" pitchFamily="34" charset="0"/>
              </a:defRPr>
            </a:lvl1pPr>
          </a:lstStyle>
          <a:p>
            <a:pPr>
              <a:defRPr/>
            </a:pPr>
            <a:r>
              <a:rPr lang="it-IT"/>
              <a:t>01/16/2020</a:t>
            </a:r>
            <a:endParaRPr lang="en-US" dirty="0"/>
          </a:p>
        </p:txBody>
      </p:sp>
      <p:sp>
        <p:nvSpPr>
          <p:cNvPr id="6" name="Footer Placeholder 4"/>
          <p:cNvSpPr>
            <a:spLocks noGrp="1"/>
          </p:cNvSpPr>
          <p:nvPr>
            <p:ph type="ftr" sz="quarter" idx="17"/>
          </p:nvPr>
        </p:nvSpPr>
        <p:spPr>
          <a:xfrm>
            <a:off x="1530601" y="6495482"/>
            <a:ext cx="5949969" cy="242873"/>
          </a:xfrm>
        </p:spPr>
        <p:txBody>
          <a:bodyPr/>
          <a:lstStyle>
            <a:lvl1pPr>
              <a:defRPr sz="1200" dirty="0" smtClean="0">
                <a:latin typeface="Calibri" panose="020F0502020204030204" pitchFamily="34" charset="0"/>
                <a:cs typeface="Calibri" panose="020F0502020204030204" pitchFamily="34" charset="0"/>
              </a:defRPr>
            </a:lvl1pPr>
          </a:lstStyle>
          <a:p>
            <a:pPr>
              <a:defRPr/>
            </a:pPr>
            <a:r>
              <a:rPr lang="en-US"/>
              <a:t>Claudio Montanari - Status of ICARUS Installation - Remaining Tasks</a:t>
            </a:r>
            <a:endParaRPr lang="en-US" b="1" dirty="0"/>
          </a:p>
        </p:txBody>
      </p:sp>
      <p:sp>
        <p:nvSpPr>
          <p:cNvPr id="7" name="Slide Number Placeholder 5"/>
          <p:cNvSpPr>
            <a:spLocks noGrp="1"/>
          </p:cNvSpPr>
          <p:nvPr>
            <p:ph type="sldNum" sz="quarter" idx="18"/>
          </p:nvPr>
        </p:nvSpPr>
        <p:spPr/>
        <p:txBody>
          <a:bodyPr/>
          <a:lstStyle>
            <a:lvl1pPr>
              <a:defRPr sz="1200" smtClean="0">
                <a:latin typeface="Calibri" panose="020F0502020204030204" pitchFamily="34" charset="0"/>
                <a:cs typeface="Calibri" panose="020F0502020204030204" pitchFamily="34" charset="0"/>
              </a:defRPr>
            </a:lvl1pPr>
          </a:lstStyle>
          <a:p>
            <a:pPr>
              <a:defRPr/>
            </a:pPr>
            <a:fld id="{979A04A2-726F-2143-A443-7788AF27176E}" type="slidenum">
              <a:rPr lang="en-US" smtClean="0"/>
              <a:pPr>
                <a:defRPr/>
              </a:pPr>
              <a:t>‹#›</a:t>
            </a:fld>
            <a:endParaRPr lang="en-US" dirty="0"/>
          </a:p>
        </p:txBody>
      </p:sp>
      <p:sp>
        <p:nvSpPr>
          <p:cNvPr id="2" name="Title 1">
            <a:extLst>
              <a:ext uri="{FF2B5EF4-FFF2-40B4-BE49-F238E27FC236}">
                <a16:creationId xmlns:a16="http://schemas.microsoft.com/office/drawing/2014/main" id="{352D98BB-E7D6-4BC5-BF01-FEBC0BE382D6}"/>
              </a:ext>
            </a:extLst>
          </p:cNvPr>
          <p:cNvSpPr>
            <a:spLocks noGrp="1"/>
          </p:cNvSpPr>
          <p:nvPr>
            <p:ph type="title" hasCustomPrompt="1"/>
          </p:nvPr>
        </p:nvSpPr>
        <p:spPr>
          <a:xfrm>
            <a:off x="228599" y="365125"/>
            <a:ext cx="8661717" cy="434975"/>
          </a:xfrm>
          <a:prstGeom prst="rect">
            <a:avLst/>
          </a:prstGeom>
        </p:spPr>
        <p:txBody>
          <a:bodyPr/>
          <a:lstStyle>
            <a:lvl1pPr>
              <a:defRPr sz="2400">
                <a:latin typeface="+mj-lt"/>
              </a:defRPr>
            </a:lvl1pPr>
          </a:lstStyle>
          <a:p>
            <a:r>
              <a:rPr lang="en-US" dirty="0"/>
              <a:t>Click to edit Title</a:t>
            </a:r>
          </a:p>
        </p:txBody>
      </p:sp>
    </p:spTree>
    <p:extLst>
      <p:ext uri="{BB962C8B-B14F-4D97-AF65-F5344CB8AC3E}">
        <p14:creationId xmlns:p14="http://schemas.microsoft.com/office/powerpoint/2010/main" val="2551804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2250" y="900819"/>
            <a:ext cx="8686800" cy="3695054"/>
          </a:xfrm>
          <a:prstGeom prst="rect">
            <a:avLst/>
          </a:prstGeom>
        </p:spPr>
        <p:txBody>
          <a:bodyPr lIns="0" tIns="0" rIns="0" bIns="0" rtlCol="0">
            <a:normAutofit/>
          </a:bodyPr>
          <a:lstStyle>
            <a:lvl1pPr marL="0" indent="0">
              <a:buNone/>
              <a:defRPr sz="1600">
                <a:solidFill>
                  <a:srgbClr val="505050"/>
                </a:solidFill>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hasCustomPrompt="1"/>
          </p:nvPr>
        </p:nvSpPr>
        <p:spPr>
          <a:xfrm>
            <a:off x="224073" y="4828705"/>
            <a:ext cx="8686800" cy="1091259"/>
          </a:xfrm>
          <a:prstGeom prst="rect">
            <a:avLst/>
          </a:prstGeom>
        </p:spPr>
        <p:txBody>
          <a:bodyPr lIns="0" tIns="0" rIns="0" bIns="0"/>
          <a:lstStyle>
            <a:lvl1pPr marL="0" indent="0">
              <a:buNone/>
              <a:defRPr sz="1600" b="1" i="0">
                <a:solidFill>
                  <a:srgbClr val="004C97"/>
                </a:solidFill>
                <a:latin typeface="Calibri" panose="020F0502020204030204" pitchFamily="34" charset="0"/>
                <a:cs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caption</a:t>
            </a:r>
          </a:p>
        </p:txBody>
      </p:sp>
      <p:sp>
        <p:nvSpPr>
          <p:cNvPr id="5" name="Date Placeholder 3"/>
          <p:cNvSpPr>
            <a:spLocks noGrp="1"/>
          </p:cNvSpPr>
          <p:nvPr>
            <p:ph type="dt" sz="half" idx="10"/>
          </p:nvPr>
        </p:nvSpPr>
        <p:spPr/>
        <p:txBody>
          <a:bodyPr/>
          <a:lstStyle>
            <a:lvl1pPr>
              <a:defRPr sz="1200" smtClean="0">
                <a:latin typeface="Calibri" panose="020F0502020204030204" pitchFamily="34" charset="0"/>
                <a:cs typeface="Calibri" panose="020F0502020204030204" pitchFamily="34" charset="0"/>
              </a:defRPr>
            </a:lvl1pPr>
          </a:lstStyle>
          <a:p>
            <a:pPr>
              <a:defRPr/>
            </a:pPr>
            <a:r>
              <a:rPr lang="it-IT"/>
              <a:t>01/16/2020</a:t>
            </a:r>
            <a:endParaRPr lang="en-US" dirty="0"/>
          </a:p>
        </p:txBody>
      </p:sp>
      <p:sp>
        <p:nvSpPr>
          <p:cNvPr id="6" name="Footer Placeholder 4"/>
          <p:cNvSpPr>
            <a:spLocks noGrp="1"/>
          </p:cNvSpPr>
          <p:nvPr>
            <p:ph type="ftr" sz="quarter" idx="11"/>
          </p:nvPr>
        </p:nvSpPr>
        <p:spPr>
          <a:xfrm>
            <a:off x="1530601" y="6495482"/>
            <a:ext cx="5538537" cy="242873"/>
          </a:xfrm>
        </p:spPr>
        <p:txBody>
          <a:bodyPr/>
          <a:lstStyle>
            <a:lvl1pPr>
              <a:defRPr sz="1200" dirty="0" smtClean="0">
                <a:latin typeface="Calibri" panose="020F0502020204030204" pitchFamily="34" charset="0"/>
                <a:cs typeface="Calibri" panose="020F0502020204030204" pitchFamily="34" charset="0"/>
              </a:defRPr>
            </a:lvl1pPr>
          </a:lstStyle>
          <a:p>
            <a:pPr>
              <a:defRPr/>
            </a:pPr>
            <a:r>
              <a:rPr lang="en-US"/>
              <a:t>Claudio Montanari - Status of ICARUS Installation - Remaining Tasks</a:t>
            </a:r>
            <a:endParaRPr lang="en-US" b="1"/>
          </a:p>
        </p:txBody>
      </p:sp>
      <p:sp>
        <p:nvSpPr>
          <p:cNvPr id="7" name="Slide Number Placeholder 5"/>
          <p:cNvSpPr>
            <a:spLocks noGrp="1"/>
          </p:cNvSpPr>
          <p:nvPr>
            <p:ph type="sldNum" sz="quarter" idx="12"/>
          </p:nvPr>
        </p:nvSpPr>
        <p:spPr/>
        <p:txBody>
          <a:bodyPr/>
          <a:lstStyle>
            <a:lvl1pPr>
              <a:defRPr sz="1200" smtClean="0">
                <a:latin typeface="Calibri" panose="020F0502020204030204" pitchFamily="34" charset="0"/>
                <a:cs typeface="Calibri" panose="020F0502020204030204" pitchFamily="34" charset="0"/>
              </a:defRPr>
            </a:lvl1pPr>
          </a:lstStyle>
          <a:p>
            <a:pPr>
              <a:defRPr/>
            </a:pPr>
            <a:fld id="{64DF0CCB-7EA3-7341-A46D-36EC5E85EBD6}" type="slidenum">
              <a:rPr lang="en-US" smtClean="0"/>
              <a:pPr>
                <a:defRPr/>
              </a:pPr>
              <a:t>‹#›</a:t>
            </a:fld>
            <a:endParaRPr lang="en-US" dirty="0"/>
          </a:p>
        </p:txBody>
      </p:sp>
      <p:sp>
        <p:nvSpPr>
          <p:cNvPr id="2" name="Title 1">
            <a:extLst>
              <a:ext uri="{FF2B5EF4-FFF2-40B4-BE49-F238E27FC236}">
                <a16:creationId xmlns:a16="http://schemas.microsoft.com/office/drawing/2014/main" id="{1DF0C3F3-0021-4B65-A489-023BDB6EB3E5}"/>
              </a:ext>
            </a:extLst>
          </p:cNvPr>
          <p:cNvSpPr>
            <a:spLocks noGrp="1"/>
          </p:cNvSpPr>
          <p:nvPr>
            <p:ph type="title" hasCustomPrompt="1"/>
          </p:nvPr>
        </p:nvSpPr>
        <p:spPr>
          <a:xfrm>
            <a:off x="224073" y="325301"/>
            <a:ext cx="8686800" cy="474799"/>
          </a:xfrm>
          <a:prstGeom prst="rect">
            <a:avLst/>
          </a:prstGeom>
        </p:spPr>
        <p:txBody>
          <a:bodyPr/>
          <a:lstStyle>
            <a:lvl1pPr>
              <a:defRPr sz="2400">
                <a:latin typeface="+mj-lt"/>
              </a:defRPr>
            </a:lvl1pPr>
          </a:lstStyle>
          <a:p>
            <a:r>
              <a:rPr lang="en-US" dirty="0"/>
              <a:t>Click to edit Title</a:t>
            </a:r>
          </a:p>
        </p:txBody>
      </p:sp>
    </p:spTree>
    <p:extLst>
      <p:ext uri="{BB962C8B-B14F-4D97-AF65-F5344CB8AC3E}">
        <p14:creationId xmlns:p14="http://schemas.microsoft.com/office/powerpoint/2010/main" val="2026701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1" name="Title Text"/>
          <p:cNvSpPr txBox="1">
            <a:spLocks noGrp="1"/>
          </p:cNvSpPr>
          <p:nvPr>
            <p:ph type="title"/>
          </p:nvPr>
        </p:nvSpPr>
        <p:spPr>
          <a:prstGeom prst="rect">
            <a:avLst/>
          </a:prstGeom>
        </p:spPr>
        <p:txBody>
          <a:bodyPr/>
          <a:lstStyle/>
          <a:p>
            <a:r>
              <a:t>Title Text</a:t>
            </a:r>
          </a:p>
        </p:txBody>
      </p:sp>
      <p:sp>
        <p:nvSpPr>
          <p:cNvPr id="2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75238396"/>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736827" y="6495482"/>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Calibri" panose="020F0502020204030204" pitchFamily="34" charset="0"/>
                <a:cs typeface="Calibri" panose="020F0502020204030204" pitchFamily="34" charset="0"/>
              </a:defRPr>
            </a:lvl1pPr>
          </a:lstStyle>
          <a:p>
            <a:pPr>
              <a:defRPr/>
            </a:pPr>
            <a:r>
              <a:rPr lang="it-IT"/>
              <a:t>01/16/2020</a:t>
            </a:r>
            <a:endParaRPr lang="en-US" dirty="0"/>
          </a:p>
        </p:txBody>
      </p:sp>
      <p:sp>
        <p:nvSpPr>
          <p:cNvPr id="11" name="Footer Placeholder 4"/>
          <p:cNvSpPr>
            <a:spLocks noGrp="1"/>
          </p:cNvSpPr>
          <p:nvPr>
            <p:ph type="ftr" sz="quarter" idx="3"/>
          </p:nvPr>
        </p:nvSpPr>
        <p:spPr>
          <a:xfrm>
            <a:off x="1530602" y="6495482"/>
            <a:ext cx="5786446" cy="242873"/>
          </a:xfrm>
          <a:prstGeom prst="rect">
            <a:avLst/>
          </a:prstGeom>
        </p:spPr>
        <p:txBody>
          <a:bodyPr lIns="0" tIns="0" rIns="0" bIns="0" anchor="t" anchorCtr="0"/>
          <a:lstStyle>
            <a:lvl1pPr marL="0" algn="l">
              <a:defRPr sz="1200">
                <a:solidFill>
                  <a:srgbClr val="004C97"/>
                </a:solidFill>
                <a:latin typeface="Calibri" panose="020F0502020204030204" pitchFamily="34" charset="0"/>
                <a:ea typeface="ＭＳ Ｐゴシック" charset="0"/>
                <a:cs typeface="Calibri" panose="020F0502020204030204" pitchFamily="34" charset="0"/>
              </a:defRPr>
            </a:lvl1pPr>
          </a:lstStyle>
          <a:p>
            <a:pPr>
              <a:defRPr/>
            </a:pPr>
            <a:r>
              <a:rPr lang="en-US"/>
              <a:t>Claudio Montanari - Status of ICARUS Installation - Remaining Tasks</a:t>
            </a:r>
            <a:endParaRPr lang="en-US" b="1" dirty="0"/>
          </a:p>
        </p:txBody>
      </p:sp>
      <p:sp>
        <p:nvSpPr>
          <p:cNvPr id="13" name="Slide Number Placeholder 5"/>
          <p:cNvSpPr>
            <a:spLocks noGrp="1"/>
          </p:cNvSpPr>
          <p:nvPr>
            <p:ph type="sldNum" sz="quarter" idx="4"/>
          </p:nvPr>
        </p:nvSpPr>
        <p:spPr>
          <a:xfrm>
            <a:off x="222250" y="6495482"/>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Calibri" panose="020F0502020204030204" pitchFamily="34" charset="0"/>
                <a:cs typeface="Calibri" panose="020F0502020204030204" pitchFamily="34" charset="0"/>
              </a:defRPr>
            </a:lvl1pPr>
          </a:lstStyle>
          <a:p>
            <a:pPr>
              <a:defRPr/>
            </a:pPr>
            <a:fld id="{148C009B-CB69-E04A-B9B3-34B26D69E9CF}" type="slidenum">
              <a:rPr lang="en-US" smtClean="0"/>
              <a:pPr>
                <a:defRPr/>
              </a:pPr>
              <a:t>‹#›</a:t>
            </a:fld>
            <a:endParaRPr lang="en-US" dirty="0"/>
          </a:p>
        </p:txBody>
      </p:sp>
      <p:cxnSp>
        <p:nvCxnSpPr>
          <p:cNvPr id="8" name="Straight Connector 7"/>
          <p:cNvCxnSpPr/>
          <p:nvPr/>
        </p:nvCxnSpPr>
        <p:spPr>
          <a:xfrm>
            <a:off x="214800" y="6391064"/>
            <a:ext cx="8704708"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24" name="Slide Number Placeholder 5"/>
          <p:cNvSpPr txBox="1">
            <a:spLocks/>
          </p:cNvSpPr>
          <p:nvPr/>
        </p:nvSpPr>
        <p:spPr>
          <a:xfrm>
            <a:off x="381001" y="6667500"/>
            <a:ext cx="414338" cy="23728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endParaRPr lang="en-US" dirty="0"/>
          </a:p>
        </p:txBody>
      </p:sp>
      <p:grpSp>
        <p:nvGrpSpPr>
          <p:cNvPr id="12" name="Group 11"/>
          <p:cNvGrpSpPr>
            <a:grpSpLocks noChangeAspect="1"/>
          </p:cNvGrpSpPr>
          <p:nvPr/>
        </p:nvGrpSpPr>
        <p:grpSpPr>
          <a:xfrm>
            <a:off x="209721" y="136401"/>
            <a:ext cx="8723157" cy="197990"/>
            <a:chOff x="577653" y="6258863"/>
            <a:chExt cx="8320285" cy="188846"/>
          </a:xfrm>
        </p:grpSpPr>
        <p:cxnSp>
          <p:nvCxnSpPr>
            <p:cNvPr id="14" name="Straight Connector 13"/>
            <p:cNvCxnSpPr/>
            <p:nvPr/>
          </p:nvCxnSpPr>
          <p:spPr>
            <a:xfrm>
              <a:off x="577653" y="6351018"/>
              <a:ext cx="7213350" cy="6918"/>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5" name="Picture 6" descr="FermiLogo_RGB_NALBlue.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 name="Picture 1"/>
          <p:cNvPicPr>
            <a:picLocks noChangeAspect="1"/>
          </p:cNvPicPr>
          <p:nvPr/>
        </p:nvPicPr>
        <p:blipFill>
          <a:blip r:embed="rId11"/>
          <a:stretch>
            <a:fillRect/>
          </a:stretch>
        </p:blipFill>
        <p:spPr>
          <a:xfrm>
            <a:off x="7838162" y="6408629"/>
            <a:ext cx="1144216" cy="377513"/>
          </a:xfrm>
          <a:prstGeom prst="rect">
            <a:avLst/>
          </a:prstGeom>
        </p:spPr>
      </p:pic>
    </p:spTree>
    <p:extLst>
      <p:ext uri="{BB962C8B-B14F-4D97-AF65-F5344CB8AC3E}">
        <p14:creationId xmlns:p14="http://schemas.microsoft.com/office/powerpoint/2010/main" val="136845783"/>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32" r:id="rId3"/>
    <p:sldLayoutId id="2147484133" r:id="rId4"/>
    <p:sldLayoutId id="2147484126" r:id="rId5"/>
    <p:sldLayoutId id="2147484127" r:id="rId6"/>
    <p:sldLayoutId id="2147484128" r:id="rId7"/>
    <p:sldLayoutId id="2147484134" r:id="rId8"/>
  </p:sldLayoutIdLst>
  <p:hf hdr="0"/>
  <p:txStyles>
    <p:titleStyle>
      <a:lvl1pPr algn="l" defTabSz="457200" rtl="0" eaLnBrk="1" fontAlgn="base" hangingPunct="1">
        <a:spcBef>
          <a:spcPct val="0"/>
        </a:spcBef>
        <a:spcAft>
          <a:spcPct val="0"/>
        </a:spcAft>
        <a:defRPr sz="1700" b="1" kern="1200">
          <a:solidFill>
            <a:srgbClr val="074184"/>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gif"/><Relationship Id="rId4" Type="http://schemas.openxmlformats.org/officeDocument/2006/relationships/image" Target="../media/image28.gif"/></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tif"/><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t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2.xml"/><Relationship Id="rId5" Type="http://schemas.openxmlformats.org/officeDocument/2006/relationships/image" Target="../media/image52.tiff"/><Relationship Id="rId4" Type="http://schemas.openxmlformats.org/officeDocument/2006/relationships/image" Target="../media/image51.jpe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emf"/><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A8A52F-C3E7-4C3C-8261-2591015EA53E}"/>
              </a:ext>
            </a:extLst>
          </p:cNvPr>
          <p:cNvSpPr>
            <a:spLocks noGrp="1"/>
          </p:cNvSpPr>
          <p:nvPr>
            <p:ph type="body" sz="quarter" idx="11"/>
          </p:nvPr>
        </p:nvSpPr>
        <p:spPr/>
        <p:txBody>
          <a:bodyPr>
            <a:normAutofit/>
          </a:bodyPr>
          <a:lstStyle/>
          <a:p>
            <a:r>
              <a:rPr lang="en-US" sz="2400" dirty="0"/>
              <a:t>Status of the ICARUS Experiment</a:t>
            </a:r>
          </a:p>
        </p:txBody>
      </p:sp>
      <p:sp>
        <p:nvSpPr>
          <p:cNvPr id="4" name="Text Placeholder 1">
            <a:extLst>
              <a:ext uri="{FF2B5EF4-FFF2-40B4-BE49-F238E27FC236}">
                <a16:creationId xmlns:a16="http://schemas.microsoft.com/office/drawing/2014/main" id="{A52C2CA5-B062-43A9-A3C5-86B34BA1CFF2}"/>
              </a:ext>
            </a:extLst>
          </p:cNvPr>
          <p:cNvSpPr txBox="1">
            <a:spLocks/>
          </p:cNvSpPr>
          <p:nvPr/>
        </p:nvSpPr>
        <p:spPr>
          <a:xfrm>
            <a:off x="358050" y="4977142"/>
            <a:ext cx="5275391" cy="1522132"/>
          </a:xfrm>
          <a:prstGeom prst="rect">
            <a:avLst/>
          </a:prstGeom>
        </p:spPr>
        <p:txBody>
          <a:bodyPr lIns="0" tIns="45720" rIns="0" bIns="45720">
            <a:noAutofit/>
          </a:bodyPr>
          <a:lstStyle>
            <a:lvl1pPr marL="0" indent="0" algn="l" defTabSz="457200" rtl="0" eaLnBrk="1" fontAlgn="base" hangingPunct="1">
              <a:spcBef>
                <a:spcPct val="20000"/>
              </a:spcBef>
              <a:spcAft>
                <a:spcPct val="0"/>
              </a:spcAft>
              <a:buFontTx/>
              <a:buNone/>
              <a:defRPr sz="2000" kern="1200">
                <a:solidFill>
                  <a:srgbClr val="004C97"/>
                </a:solidFill>
                <a:latin typeface="+mj-lt"/>
                <a:ea typeface="Geneva" charset="0"/>
                <a:cs typeface="ＭＳ Ｐゴシック" charset="0"/>
              </a:defRPr>
            </a:lvl1pPr>
            <a:lvl2pPr marL="457200" indent="0" algn="l" defTabSz="457200" rtl="0" eaLnBrk="1" fontAlgn="base" hangingPunct="1">
              <a:spcBef>
                <a:spcPct val="20000"/>
              </a:spcBef>
              <a:spcAft>
                <a:spcPct val="0"/>
              </a:spcAft>
              <a:buFontTx/>
              <a:buNone/>
              <a:defRPr sz="1600" kern="1200">
                <a:solidFill>
                  <a:srgbClr val="2E5286"/>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Tx/>
              <a:buNone/>
              <a:defRPr sz="1600" kern="1200">
                <a:solidFill>
                  <a:srgbClr val="2E5286"/>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Tx/>
              <a:buNone/>
              <a:defRPr sz="1600" kern="1200">
                <a:solidFill>
                  <a:srgbClr val="2E5286"/>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Tx/>
              <a:buNone/>
              <a:defRPr sz="1600" kern="1200">
                <a:solidFill>
                  <a:srgbClr val="2E5286"/>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Claudio Montanari </a:t>
            </a:r>
            <a:br>
              <a:rPr lang="en-US" dirty="0"/>
            </a:br>
            <a:endParaRPr lang="en-US" dirty="0"/>
          </a:p>
          <a:p>
            <a:r>
              <a:rPr lang="en-US" dirty="0"/>
              <a:t>ICARUS Meeting</a:t>
            </a:r>
          </a:p>
          <a:p>
            <a:r>
              <a:rPr lang="en-US" dirty="0"/>
              <a:t>Jan 16, 2020</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7471" y="4977142"/>
            <a:ext cx="2013048" cy="1409134"/>
          </a:xfrm>
          <a:prstGeom prst="rect">
            <a:avLst/>
          </a:prstGeom>
        </p:spPr>
      </p:pic>
    </p:spTree>
    <p:extLst>
      <p:ext uri="{BB962C8B-B14F-4D97-AF65-F5344CB8AC3E}">
        <p14:creationId xmlns:p14="http://schemas.microsoft.com/office/powerpoint/2010/main" val="3920288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1D372F-47A4-7043-B17F-BF95819AB491}"/>
              </a:ext>
            </a:extLst>
          </p:cNvPr>
          <p:cNvSpPr>
            <a:spLocks noGrp="1"/>
          </p:cNvSpPr>
          <p:nvPr>
            <p:ph type="dt" sz="half" idx="2"/>
          </p:nvPr>
        </p:nvSpPr>
        <p:spPr>
          <a:xfrm>
            <a:off x="636588" y="6485235"/>
            <a:ext cx="812833" cy="247532"/>
          </a:xfrm>
        </p:spPr>
        <p:txBody>
          <a:bodyPr/>
          <a:lstStyle/>
          <a:p>
            <a:pPr>
              <a:defRPr/>
            </a:pPr>
            <a:r>
              <a:rPr lang="it-IT"/>
              <a:t>01/16/2020</a:t>
            </a:r>
            <a:endParaRPr lang="en-US" dirty="0"/>
          </a:p>
        </p:txBody>
      </p:sp>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1530602" y="6495482"/>
            <a:ext cx="6163977" cy="237285"/>
          </a:xfrm>
        </p:spPr>
        <p:txBody>
          <a:bodyPr/>
          <a:lstStyle/>
          <a:p>
            <a:pPr>
              <a:defRPr/>
            </a:pPr>
            <a:r>
              <a:rPr lang="en-US"/>
              <a:t>Claudio Montanari - Status of ICARUS Installation - Remaining Tasks</a:t>
            </a:r>
            <a:endParaRPr lang="en-US" b="1" dirty="0"/>
          </a:p>
        </p:txBody>
      </p:sp>
      <p:sp>
        <p:nvSpPr>
          <p:cNvPr id="5" name="Slide Number Placeholder 4">
            <a:extLst>
              <a:ext uri="{FF2B5EF4-FFF2-40B4-BE49-F238E27FC236}">
                <a16:creationId xmlns:a16="http://schemas.microsoft.com/office/drawing/2014/main" id="{23A6E217-3ACE-9749-A865-EC08F7F05214}"/>
              </a:ext>
            </a:extLst>
          </p:cNvPr>
          <p:cNvSpPr>
            <a:spLocks noGrp="1"/>
          </p:cNvSpPr>
          <p:nvPr>
            <p:ph type="sldNum" sz="quarter" idx="4"/>
          </p:nvPr>
        </p:nvSpPr>
        <p:spPr>
          <a:xfrm>
            <a:off x="222250" y="6485235"/>
            <a:ext cx="414338" cy="237285"/>
          </a:xfrm>
        </p:spPr>
        <p:txBody>
          <a:bodyPr/>
          <a:lstStyle/>
          <a:p>
            <a:pPr>
              <a:defRPr/>
            </a:pPr>
            <a:fld id="{148C009B-CB69-E04A-B9B3-34B26D69E9CF}" type="slidenum">
              <a:rPr lang="en-US" smtClean="0"/>
              <a:pPr>
                <a:defRPr/>
              </a:pPr>
              <a:t>10</a:t>
            </a:fld>
            <a:endParaRPr lang="en-US"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0" y="233236"/>
            <a:ext cx="9144000" cy="492369"/>
          </a:xfrm>
        </p:spPr>
        <p:txBody>
          <a:bodyPr/>
          <a:lstStyle/>
          <a:p>
            <a:r>
              <a:rPr lang="en-US" dirty="0"/>
              <a:t>Next activities on DAQ system</a:t>
            </a:r>
          </a:p>
        </p:txBody>
      </p:sp>
      <p:sp>
        <p:nvSpPr>
          <p:cNvPr id="204" name="Content Placeholder 1">
            <a:extLst>
              <a:ext uri="{FF2B5EF4-FFF2-40B4-BE49-F238E27FC236}">
                <a16:creationId xmlns:a16="http://schemas.microsoft.com/office/drawing/2014/main" id="{3A5FE938-A2ED-9C4C-A1AF-E6276213FBBC}"/>
              </a:ext>
            </a:extLst>
          </p:cNvPr>
          <p:cNvSpPr>
            <a:spLocks noGrp="1"/>
          </p:cNvSpPr>
          <p:nvPr>
            <p:ph idx="1"/>
          </p:nvPr>
        </p:nvSpPr>
        <p:spPr>
          <a:xfrm>
            <a:off x="0" y="712177"/>
            <a:ext cx="9060873" cy="5632351"/>
          </a:xfrm>
        </p:spPr>
        <p:txBody>
          <a:bodyPr>
            <a:noAutofit/>
          </a:bodyPr>
          <a:lstStyle/>
          <a:p>
            <a:pPr>
              <a:spcBef>
                <a:spcPts val="2000"/>
              </a:spcBef>
              <a:buClr>
                <a:srgbClr val="FF0000"/>
              </a:buClr>
              <a:buFont typeface="System Font Regular"/>
              <a:buChar char="●"/>
              <a:defRPr sz="3600">
                <a:solidFill>
                  <a:srgbClr val="67BC02"/>
                </a:solidFill>
              </a:defRPr>
            </a:pPr>
            <a:r>
              <a:rPr lang="it-IT" sz="1800" dirty="0" err="1">
                <a:solidFill>
                  <a:srgbClr val="FF0000"/>
                </a:solidFill>
              </a:rPr>
              <a:t>Get</a:t>
            </a:r>
            <a:r>
              <a:rPr lang="it-IT" sz="1800" dirty="0">
                <a:solidFill>
                  <a:srgbClr val="FF0000"/>
                </a:solidFill>
              </a:rPr>
              <a:t> </a:t>
            </a:r>
            <a:r>
              <a:rPr lang="it-IT" sz="1800" dirty="0" err="1">
                <a:solidFill>
                  <a:srgbClr val="FF0000"/>
                </a:solidFill>
              </a:rPr>
              <a:t>prepared</a:t>
            </a:r>
            <a:r>
              <a:rPr lang="it-IT" sz="1800" dirty="0">
                <a:solidFill>
                  <a:srgbClr val="FF0000"/>
                </a:solidFill>
              </a:rPr>
              <a:t> for 8 TPC+1 PMT </a:t>
            </a:r>
            <a:r>
              <a:rPr lang="it-IT" sz="1800" dirty="0" err="1">
                <a:solidFill>
                  <a:srgbClr val="FF0000"/>
                </a:solidFill>
              </a:rPr>
              <a:t>crate</a:t>
            </a:r>
            <a:r>
              <a:rPr lang="it-IT" sz="1800" dirty="0">
                <a:solidFill>
                  <a:srgbClr val="FF0000"/>
                </a:solidFill>
              </a:rPr>
              <a:t> DAQ </a:t>
            </a:r>
            <a:r>
              <a:rPr lang="it-IT" sz="1800" dirty="0" err="1">
                <a:solidFill>
                  <a:srgbClr val="FF0000"/>
                </a:solidFill>
              </a:rPr>
              <a:t>during</a:t>
            </a:r>
            <a:r>
              <a:rPr lang="it-IT" sz="1800" dirty="0">
                <a:solidFill>
                  <a:srgbClr val="FF0000"/>
                </a:solidFill>
              </a:rPr>
              <a:t> the </a:t>
            </a:r>
            <a:r>
              <a:rPr lang="it-IT" sz="1800" dirty="0" err="1">
                <a:solidFill>
                  <a:srgbClr val="FF0000"/>
                </a:solidFill>
              </a:rPr>
              <a:t>period</a:t>
            </a:r>
            <a:r>
              <a:rPr lang="it-IT" sz="1800" dirty="0">
                <a:solidFill>
                  <a:srgbClr val="FF0000"/>
                </a:solidFill>
              </a:rPr>
              <a:t> of </a:t>
            </a:r>
            <a:r>
              <a:rPr lang="it-IT" sz="1800" dirty="0" err="1">
                <a:solidFill>
                  <a:srgbClr val="FF0000"/>
                </a:solidFill>
              </a:rPr>
              <a:t>cooling</a:t>
            </a:r>
            <a:r>
              <a:rPr lang="it-IT" sz="1800" dirty="0">
                <a:solidFill>
                  <a:srgbClr val="FF0000"/>
                </a:solidFill>
              </a:rPr>
              <a:t> and LAr </a:t>
            </a:r>
            <a:r>
              <a:rPr lang="it-IT" sz="1800" dirty="0" err="1">
                <a:solidFill>
                  <a:srgbClr val="FF0000"/>
                </a:solidFill>
              </a:rPr>
              <a:t>filling</a:t>
            </a:r>
            <a:endParaRPr lang="it-IT" sz="1800" dirty="0">
              <a:solidFill>
                <a:srgbClr val="FF0000"/>
              </a:solidFill>
            </a:endParaRPr>
          </a:p>
          <a:p>
            <a:pPr>
              <a:spcBef>
                <a:spcPts val="2000"/>
              </a:spcBef>
              <a:buClr>
                <a:srgbClr val="FF0000"/>
              </a:buClr>
              <a:buFont typeface="System Font Regular"/>
              <a:buChar char="●"/>
              <a:defRPr sz="3600"/>
            </a:pPr>
            <a:r>
              <a:rPr lang="it-IT" sz="1800" dirty="0" err="1"/>
              <a:t>Establish</a:t>
            </a:r>
            <a:r>
              <a:rPr lang="it-IT" sz="1800" dirty="0"/>
              <a:t> </a:t>
            </a:r>
            <a:r>
              <a:rPr lang="it-IT" sz="1800" dirty="0" err="1">
                <a:solidFill>
                  <a:srgbClr val="F88F00"/>
                </a:solidFill>
              </a:rPr>
              <a:t>synchronization</a:t>
            </a:r>
            <a:r>
              <a:rPr lang="it-IT" sz="1800" dirty="0"/>
              <a:t> </a:t>
            </a:r>
            <a:r>
              <a:rPr lang="it-IT" sz="1800" dirty="0" err="1"/>
              <a:t>within</a:t>
            </a:r>
            <a:r>
              <a:rPr lang="it-IT" sz="1800" dirty="0"/>
              <a:t> </a:t>
            </a:r>
            <a:r>
              <a:rPr lang="it-IT" sz="1800" dirty="0" err="1"/>
              <a:t>each</a:t>
            </a:r>
            <a:r>
              <a:rPr lang="it-IT" sz="1800" dirty="0"/>
              <a:t> sub-</a:t>
            </a:r>
            <a:r>
              <a:rPr lang="it-IT" sz="1800" dirty="0" err="1"/>
              <a:t>system</a:t>
            </a:r>
            <a:r>
              <a:rPr lang="it-IT" sz="1800" dirty="0"/>
              <a:t> and </a:t>
            </a:r>
            <a:r>
              <a:rPr lang="it-IT" sz="1800" dirty="0" err="1"/>
              <a:t>among</a:t>
            </a:r>
            <a:r>
              <a:rPr lang="it-IT" sz="1800" dirty="0"/>
              <a:t> </a:t>
            </a:r>
            <a:r>
              <a:rPr lang="it-IT" sz="1800" dirty="0" err="1"/>
              <a:t>all</a:t>
            </a:r>
            <a:r>
              <a:rPr lang="it-IT" sz="1800" dirty="0"/>
              <a:t> the TPC, PMT, and CRT sub-</a:t>
            </a:r>
            <a:r>
              <a:rPr lang="it-IT" sz="1800" dirty="0" err="1"/>
              <a:t>system</a:t>
            </a:r>
            <a:endParaRPr lang="it-IT" sz="1800" dirty="0"/>
          </a:p>
          <a:p>
            <a:pPr>
              <a:spcBef>
                <a:spcPts val="2000"/>
              </a:spcBef>
              <a:buClr>
                <a:srgbClr val="FF0000"/>
              </a:buClr>
              <a:buFont typeface="System Font Regular"/>
              <a:buChar char="●"/>
              <a:defRPr sz="3600"/>
            </a:pPr>
            <a:r>
              <a:rPr lang="it-IT" sz="1800" dirty="0" err="1"/>
              <a:t>Implement</a:t>
            </a:r>
            <a:r>
              <a:rPr lang="it-IT" sz="1800" dirty="0"/>
              <a:t> the </a:t>
            </a:r>
            <a:r>
              <a:rPr lang="it-IT" sz="1800" dirty="0" err="1"/>
              <a:t>interface</a:t>
            </a:r>
            <a:r>
              <a:rPr lang="it-IT" sz="1800" dirty="0"/>
              <a:t>/</a:t>
            </a:r>
            <a:r>
              <a:rPr lang="it-IT" sz="1800" dirty="0" err="1"/>
              <a:t>handshake</a:t>
            </a:r>
            <a:r>
              <a:rPr lang="it-IT" sz="1800" dirty="0"/>
              <a:t> </a:t>
            </a:r>
            <a:r>
              <a:rPr lang="it-IT" sz="1800" dirty="0" err="1"/>
              <a:t>between</a:t>
            </a:r>
            <a:r>
              <a:rPr lang="it-IT" sz="1800" dirty="0"/>
              <a:t> the DAQ and trigger </a:t>
            </a:r>
            <a:r>
              <a:rPr lang="it-IT" sz="1800" dirty="0" err="1"/>
              <a:t>systems</a:t>
            </a:r>
            <a:endParaRPr lang="it-IT" sz="1800" dirty="0"/>
          </a:p>
          <a:p>
            <a:pPr>
              <a:spcBef>
                <a:spcPts val="2000"/>
              </a:spcBef>
              <a:buClr>
                <a:srgbClr val="FF0000"/>
              </a:buClr>
              <a:buFont typeface="System Font Regular"/>
              <a:buChar char="●"/>
              <a:defRPr sz="3600"/>
            </a:pPr>
            <a:r>
              <a:rPr lang="it-IT" sz="1800" dirty="0" err="1"/>
              <a:t>Improve</a:t>
            </a:r>
            <a:r>
              <a:rPr lang="it-IT" sz="1800" dirty="0"/>
              <a:t> </a:t>
            </a:r>
            <a:r>
              <a:rPr lang="it-IT" sz="1800" dirty="0" err="1"/>
              <a:t>error</a:t>
            </a:r>
            <a:r>
              <a:rPr lang="it-IT" sz="1800" dirty="0"/>
              <a:t> </a:t>
            </a:r>
            <a:r>
              <a:rPr lang="it-IT" sz="1800" dirty="0" err="1"/>
              <a:t>handing</a:t>
            </a:r>
            <a:r>
              <a:rPr lang="it-IT" sz="1800" dirty="0"/>
              <a:t> and </a:t>
            </a:r>
            <a:r>
              <a:rPr lang="it-IT" sz="1800" dirty="0" err="1"/>
              <a:t>monitoring</a:t>
            </a:r>
            <a:r>
              <a:rPr lang="it-IT" sz="1800" dirty="0"/>
              <a:t> </a:t>
            </a:r>
            <a:r>
              <a:rPr lang="it-IT" sz="1800" dirty="0" err="1"/>
              <a:t>metrics</a:t>
            </a:r>
            <a:endParaRPr lang="it-IT" sz="1800" dirty="0"/>
          </a:p>
          <a:p>
            <a:pPr>
              <a:spcBef>
                <a:spcPts val="2000"/>
              </a:spcBef>
              <a:buClr>
                <a:srgbClr val="FF0000"/>
              </a:buClr>
              <a:buFont typeface="System Font Regular"/>
              <a:buChar char="●"/>
              <a:defRPr sz="3600"/>
            </a:pPr>
            <a:r>
              <a:rPr lang="it-IT" sz="1800" dirty="0"/>
              <a:t>Test the </a:t>
            </a:r>
            <a:r>
              <a:rPr lang="it-IT" sz="1800" dirty="0" err="1"/>
              <a:t>event</a:t>
            </a:r>
            <a:r>
              <a:rPr lang="it-IT" sz="1800" dirty="0"/>
              <a:t> building and </a:t>
            </a:r>
            <a:r>
              <a:rPr lang="it-IT" sz="1800" dirty="0" err="1"/>
              <a:t>define</a:t>
            </a:r>
            <a:r>
              <a:rPr lang="it-IT" sz="1800" dirty="0"/>
              <a:t> </a:t>
            </a:r>
            <a:r>
              <a:rPr lang="it-IT" sz="1800" dirty="0" err="1"/>
              <a:t>metadata</a:t>
            </a:r>
            <a:endParaRPr lang="it-IT" sz="1800" dirty="0"/>
          </a:p>
          <a:p>
            <a:pPr>
              <a:spcBef>
                <a:spcPts val="2000"/>
              </a:spcBef>
              <a:buClr>
                <a:srgbClr val="FF0000"/>
              </a:buClr>
              <a:buFont typeface="System Font Regular"/>
              <a:buChar char="●"/>
              <a:defRPr sz="3600"/>
            </a:pPr>
            <a:r>
              <a:rPr lang="it-IT" sz="1800" dirty="0" err="1"/>
              <a:t>Deploy</a:t>
            </a:r>
            <a:r>
              <a:rPr lang="it-IT" sz="1800" dirty="0"/>
              <a:t> the data flow from the online clusters to tape</a:t>
            </a:r>
          </a:p>
          <a:p>
            <a:pPr>
              <a:spcBef>
                <a:spcPts val="2000"/>
              </a:spcBef>
              <a:buClr>
                <a:srgbClr val="FF0000"/>
              </a:buClr>
              <a:buFont typeface="System Font Regular"/>
              <a:buChar char="●"/>
              <a:defRPr sz="3600"/>
            </a:pPr>
            <a:r>
              <a:rPr lang="it-IT" sz="1800" dirty="0"/>
              <a:t>Stress test</a:t>
            </a:r>
            <a:endParaRPr lang="en-US" sz="1800" dirty="0"/>
          </a:p>
        </p:txBody>
      </p:sp>
    </p:spTree>
    <p:extLst>
      <p:ext uri="{BB962C8B-B14F-4D97-AF65-F5344CB8AC3E}">
        <p14:creationId xmlns:p14="http://schemas.microsoft.com/office/powerpoint/2010/main" val="1024685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1D372F-47A4-7043-B17F-BF95819AB491}"/>
              </a:ext>
            </a:extLst>
          </p:cNvPr>
          <p:cNvSpPr>
            <a:spLocks noGrp="1"/>
          </p:cNvSpPr>
          <p:nvPr>
            <p:ph type="dt" sz="half" idx="2"/>
          </p:nvPr>
        </p:nvSpPr>
        <p:spPr>
          <a:xfrm>
            <a:off x="636588" y="6485235"/>
            <a:ext cx="812833" cy="247532"/>
          </a:xfrm>
        </p:spPr>
        <p:txBody>
          <a:bodyPr/>
          <a:lstStyle/>
          <a:p>
            <a:pPr>
              <a:defRPr/>
            </a:pPr>
            <a:r>
              <a:rPr lang="it-IT"/>
              <a:t>01/16/2020</a:t>
            </a:r>
            <a:endParaRPr lang="en-US" dirty="0"/>
          </a:p>
        </p:txBody>
      </p:sp>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1530602" y="6495482"/>
            <a:ext cx="6163977" cy="237285"/>
          </a:xfrm>
        </p:spPr>
        <p:txBody>
          <a:bodyPr/>
          <a:lstStyle/>
          <a:p>
            <a:pPr>
              <a:defRPr/>
            </a:pPr>
            <a:r>
              <a:rPr lang="en-US"/>
              <a:t>Claudio Montanari - Status of ICARUS Installation - Remaining Tasks</a:t>
            </a:r>
            <a:endParaRPr lang="en-US" b="1" dirty="0"/>
          </a:p>
        </p:txBody>
      </p:sp>
      <p:sp>
        <p:nvSpPr>
          <p:cNvPr id="5" name="Slide Number Placeholder 4">
            <a:extLst>
              <a:ext uri="{FF2B5EF4-FFF2-40B4-BE49-F238E27FC236}">
                <a16:creationId xmlns:a16="http://schemas.microsoft.com/office/drawing/2014/main" id="{23A6E217-3ACE-9749-A865-EC08F7F05214}"/>
              </a:ext>
            </a:extLst>
          </p:cNvPr>
          <p:cNvSpPr>
            <a:spLocks noGrp="1"/>
          </p:cNvSpPr>
          <p:nvPr>
            <p:ph type="sldNum" sz="quarter" idx="4"/>
          </p:nvPr>
        </p:nvSpPr>
        <p:spPr>
          <a:xfrm>
            <a:off x="222250" y="6485235"/>
            <a:ext cx="414338" cy="237285"/>
          </a:xfrm>
        </p:spPr>
        <p:txBody>
          <a:bodyPr/>
          <a:lstStyle/>
          <a:p>
            <a:pPr>
              <a:defRPr/>
            </a:pPr>
            <a:fld id="{148C009B-CB69-E04A-B9B3-34B26D69E9CF}" type="slidenum">
              <a:rPr lang="en-US" smtClean="0"/>
              <a:pPr>
                <a:defRPr/>
              </a:pPr>
              <a:t>11</a:t>
            </a:fld>
            <a:endParaRPr lang="en-US"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0" y="233236"/>
            <a:ext cx="9144000" cy="492369"/>
          </a:xfrm>
        </p:spPr>
        <p:txBody>
          <a:bodyPr/>
          <a:lstStyle/>
          <a:p>
            <a:r>
              <a:rPr lang="en-US" dirty="0"/>
              <a:t>Design architecture for trigger </a:t>
            </a:r>
          </a:p>
        </p:txBody>
      </p:sp>
      <p:sp>
        <p:nvSpPr>
          <p:cNvPr id="204" name="Content Placeholder 1">
            <a:extLst>
              <a:ext uri="{FF2B5EF4-FFF2-40B4-BE49-F238E27FC236}">
                <a16:creationId xmlns:a16="http://schemas.microsoft.com/office/drawing/2014/main" id="{3A5FE938-A2ED-9C4C-A1AF-E6276213FBBC}"/>
              </a:ext>
            </a:extLst>
          </p:cNvPr>
          <p:cNvSpPr>
            <a:spLocks noGrp="1"/>
          </p:cNvSpPr>
          <p:nvPr>
            <p:ph idx="1"/>
          </p:nvPr>
        </p:nvSpPr>
        <p:spPr>
          <a:xfrm>
            <a:off x="0" y="3761074"/>
            <a:ext cx="9060873" cy="2583455"/>
          </a:xfrm>
        </p:spPr>
        <p:txBody>
          <a:bodyPr>
            <a:noAutofit/>
          </a:bodyPr>
          <a:lstStyle/>
          <a:p>
            <a:pPr marL="454025" indent="-219075">
              <a:lnSpc>
                <a:spcPts val="2200"/>
              </a:lnSpc>
              <a:spcBef>
                <a:spcPts val="0"/>
              </a:spcBef>
              <a:buClr>
                <a:srgbClr val="FF0000"/>
              </a:buClr>
              <a:buSzPct val="90000"/>
              <a:buFont typeface="Wingdings" panose="05000000000000000000" pitchFamily="2" charset="2"/>
              <a:buChar char="Ø"/>
            </a:pPr>
            <a:r>
              <a:rPr lang="en-US" sz="1800" dirty="0">
                <a:solidFill>
                  <a:srgbClr val="FF0000"/>
                </a:solidFill>
              </a:rPr>
              <a:t>SPEXI: </a:t>
            </a:r>
            <a:r>
              <a:rPr lang="en-US" sz="1800" dirty="0">
                <a:solidFill>
                  <a:srgbClr val="000000"/>
                </a:solidFill>
              </a:rPr>
              <a:t> synchronizes timing of whole detector, generates TT-Link signal for TPC readout Clock &amp; Reset to PMT readout, handles beam extraction messages;</a:t>
            </a:r>
          </a:p>
          <a:p>
            <a:pPr marL="454025" indent="-219075">
              <a:lnSpc>
                <a:spcPts val="2200"/>
              </a:lnSpc>
              <a:spcBef>
                <a:spcPts val="0"/>
              </a:spcBef>
              <a:buClr>
                <a:srgbClr val="FF0000"/>
              </a:buClr>
              <a:buSzPct val="90000"/>
              <a:buFont typeface="Wingdings" panose="05000000000000000000" pitchFamily="2" charset="2"/>
              <a:buChar char="Ø"/>
            </a:pPr>
            <a:r>
              <a:rPr lang="en-US" sz="1800" dirty="0">
                <a:solidFill>
                  <a:srgbClr val="FF0000"/>
                </a:solidFill>
              </a:rPr>
              <a:t>Two PMT trigger 7820 boards:</a:t>
            </a:r>
            <a:r>
              <a:rPr lang="en-US" sz="1800" dirty="0">
                <a:solidFill>
                  <a:srgbClr val="000000"/>
                </a:solidFill>
              </a:rPr>
              <a:t>  generate a PMT Trigger &amp; start pulse to digitizers for PMT activity recording in </a:t>
            </a:r>
            <a:r>
              <a:rPr lang="en-US" altLang="zh-CN" sz="1800" dirty="0">
                <a:solidFill>
                  <a:srgbClr val="000000"/>
                </a:solidFill>
                <a:ea typeface="Calibri" pitchFamily="34" charset="0"/>
                <a:cs typeface="Times New Roman" pitchFamily="18" charset="0"/>
              </a:rPr>
              <a:t>correspondence of interactions as detected by PMTs</a:t>
            </a:r>
            <a:r>
              <a:rPr lang="en-US" altLang="zh-CN" sz="1800" dirty="0">
                <a:solidFill>
                  <a:srgbClr val="000000"/>
                </a:solidFill>
                <a:cs typeface="Times New Roman" pitchFamily="18" charset="0"/>
              </a:rPr>
              <a:t> in each T300;</a:t>
            </a:r>
          </a:p>
          <a:p>
            <a:pPr marL="454025" indent="-219075">
              <a:lnSpc>
                <a:spcPts val="2200"/>
              </a:lnSpc>
              <a:spcBef>
                <a:spcPts val="0"/>
              </a:spcBef>
              <a:buClr>
                <a:srgbClr val="FF0000"/>
              </a:buClr>
              <a:buSzPct val="90000"/>
              <a:buFont typeface="Wingdings" panose="05000000000000000000" pitchFamily="2" charset="2"/>
              <a:buChar char="Ø"/>
            </a:pPr>
            <a:r>
              <a:rPr lang="en-US" sz="1800" dirty="0">
                <a:solidFill>
                  <a:srgbClr val="FF0000"/>
                </a:solidFill>
              </a:rPr>
              <a:t>General Trigger 7820 board: </a:t>
            </a:r>
            <a:r>
              <a:rPr lang="en-US" sz="1800" dirty="0">
                <a:solidFill>
                  <a:srgbClr val="000000"/>
                </a:solidFill>
              </a:rPr>
              <a:t>combines PMT Trigger with SPEXI signal to generate a Global Trigger </a:t>
            </a:r>
            <a:r>
              <a:rPr lang="en-US" altLang="zh-CN" sz="1800" dirty="0">
                <a:solidFill>
                  <a:srgbClr val="000000"/>
                </a:solidFill>
                <a:ea typeface="Calibri" pitchFamily="34" charset="0"/>
                <a:cs typeface="Times New Roman" pitchFamily="18" charset="0"/>
              </a:rPr>
              <a:t>in coincidence with beam extraction (Early Warning).</a:t>
            </a:r>
          </a:p>
          <a:p>
            <a:pPr marL="454025" indent="-219075">
              <a:lnSpc>
                <a:spcPts val="2200"/>
              </a:lnSpc>
              <a:spcBef>
                <a:spcPts val="0"/>
              </a:spcBef>
              <a:buClr>
                <a:srgbClr val="FF0000"/>
              </a:buClr>
              <a:buSzPct val="90000"/>
              <a:buFont typeface="Wingdings" panose="05000000000000000000" pitchFamily="2" charset="2"/>
              <a:buChar char="Ø"/>
            </a:pPr>
            <a:r>
              <a:rPr lang="en-US" altLang="zh-CN" sz="1800" dirty="0">
                <a:solidFill>
                  <a:srgbClr val="000000"/>
                </a:solidFill>
                <a:ea typeface="Calibri" pitchFamily="34" charset="0"/>
                <a:cs typeface="Times New Roman" pitchFamily="18" charset="0"/>
              </a:rPr>
              <a:t> </a:t>
            </a:r>
            <a:r>
              <a:rPr lang="en-US" sz="1800" dirty="0">
                <a:solidFill>
                  <a:srgbClr val="FF0000"/>
                </a:solidFill>
              </a:rPr>
              <a:t>RT controller:  </a:t>
            </a:r>
            <a:r>
              <a:rPr lang="en-US" sz="1800" dirty="0">
                <a:solidFill>
                  <a:srgbClr val="000000"/>
                </a:solidFill>
              </a:rPr>
              <a:t>implements all features for communication with DAQ, monitoring of available buffer/veto generation;</a:t>
            </a:r>
            <a:endParaRPr lang="en-US" altLang="zh-CN" sz="1800" dirty="0">
              <a:solidFill>
                <a:srgbClr val="000000"/>
              </a:solidFill>
              <a:ea typeface="Calibri" pitchFamily="34" charset="0"/>
              <a:cs typeface="Times New Roman" pitchFamily="18" charset="0"/>
            </a:endParaRPr>
          </a:p>
          <a:p>
            <a:pPr marL="454025" indent="-219075">
              <a:lnSpc>
                <a:spcPts val="2200"/>
              </a:lnSpc>
              <a:spcBef>
                <a:spcPts val="0"/>
              </a:spcBef>
              <a:buClr>
                <a:srgbClr val="FF0000"/>
              </a:buClr>
              <a:buSzPct val="90000"/>
              <a:buFont typeface="Wingdings" panose="05000000000000000000" pitchFamily="2" charset="2"/>
              <a:buChar char="Ø"/>
            </a:pPr>
            <a:r>
              <a:rPr lang="en-US" sz="1800" dirty="0">
                <a:solidFill>
                  <a:srgbClr val="FF0000"/>
                </a:solidFill>
              </a:rPr>
              <a:t>One laptop to run the LabView Program: </a:t>
            </a:r>
            <a:r>
              <a:rPr lang="en-US" sz="1800" dirty="0"/>
              <a:t>all connected to DAQ private network.</a:t>
            </a:r>
          </a:p>
        </p:txBody>
      </p:sp>
      <p:grpSp>
        <p:nvGrpSpPr>
          <p:cNvPr id="7" name="Group 6">
            <a:extLst>
              <a:ext uri="{FF2B5EF4-FFF2-40B4-BE49-F238E27FC236}">
                <a16:creationId xmlns:a16="http://schemas.microsoft.com/office/drawing/2014/main" id="{46246EAC-53F9-254E-B611-EDAAA5DF0D26}"/>
              </a:ext>
            </a:extLst>
          </p:cNvPr>
          <p:cNvGrpSpPr/>
          <p:nvPr/>
        </p:nvGrpSpPr>
        <p:grpSpPr>
          <a:xfrm>
            <a:off x="157091" y="750280"/>
            <a:ext cx="6588733" cy="3047999"/>
            <a:chOff x="1143000" y="609600"/>
            <a:chExt cx="6588733" cy="3047999"/>
          </a:xfrm>
        </p:grpSpPr>
        <p:sp>
          <p:nvSpPr>
            <p:cNvPr id="8" name="Rounded Rectangle 7">
              <a:extLst>
                <a:ext uri="{FF2B5EF4-FFF2-40B4-BE49-F238E27FC236}">
                  <a16:creationId xmlns:a16="http://schemas.microsoft.com/office/drawing/2014/main" id="{7BE1E0D0-F44D-A341-8E5D-D3FD6339935A}"/>
                </a:ext>
              </a:extLst>
            </p:cNvPr>
            <p:cNvSpPr/>
            <p:nvPr/>
          </p:nvSpPr>
          <p:spPr>
            <a:xfrm>
              <a:off x="1281721" y="1053736"/>
              <a:ext cx="6450012" cy="1100073"/>
            </a:xfrm>
            <a:prstGeom prst="roundRect">
              <a:avLst/>
            </a:prstGeom>
            <a:solidFill>
              <a:schemeClr val="bg1"/>
            </a:solidFill>
            <a:ln w="28575">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8FF7CD6-9EF2-F84E-9055-9E6BDCB0C655}"/>
                </a:ext>
              </a:extLst>
            </p:cNvPr>
            <p:cNvSpPr/>
            <p:nvPr/>
          </p:nvSpPr>
          <p:spPr>
            <a:xfrm>
              <a:off x="1380597" y="1171598"/>
              <a:ext cx="1039996" cy="890179"/>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ln w="0"/>
                <a:solidFill>
                  <a:schemeClr val="tx1"/>
                </a:solidFill>
              </a:endParaRPr>
            </a:p>
            <a:p>
              <a:pPr algn="ctr"/>
              <a:endParaRPr lang="en-US" sz="1000" dirty="0">
                <a:ln w="0"/>
                <a:solidFill>
                  <a:schemeClr val="tx1"/>
                </a:solidFill>
              </a:endParaRPr>
            </a:p>
            <a:p>
              <a:pPr algn="ctr"/>
              <a:endParaRPr lang="en-US" sz="1000" dirty="0">
                <a:ln w="0"/>
                <a:solidFill>
                  <a:schemeClr val="tx1"/>
                </a:solidFill>
              </a:endParaRPr>
            </a:p>
            <a:p>
              <a:pPr algn="ctr"/>
              <a:r>
                <a:rPr lang="en-US" sz="1200" dirty="0">
                  <a:ln w="0"/>
                  <a:solidFill>
                    <a:schemeClr val="tx1"/>
                  </a:solidFill>
                </a:rPr>
                <a:t>PXIe 8135 </a:t>
              </a:r>
            </a:p>
          </p:txBody>
        </p:sp>
        <p:cxnSp>
          <p:nvCxnSpPr>
            <p:cNvPr id="10" name="Straight Connector 9">
              <a:extLst>
                <a:ext uri="{FF2B5EF4-FFF2-40B4-BE49-F238E27FC236}">
                  <a16:creationId xmlns:a16="http://schemas.microsoft.com/office/drawing/2014/main" id="{FC4C79BE-FD2F-0F43-94D1-CB202129AE49}"/>
                </a:ext>
              </a:extLst>
            </p:cNvPr>
            <p:cNvCxnSpPr/>
            <p:nvPr/>
          </p:nvCxnSpPr>
          <p:spPr>
            <a:xfrm>
              <a:off x="2435833" y="1250377"/>
              <a:ext cx="5295900"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286A1DB-E20C-484B-8625-FDD2607263AA}"/>
                </a:ext>
              </a:extLst>
            </p:cNvPr>
            <p:cNvCxnSpPr/>
            <p:nvPr/>
          </p:nvCxnSpPr>
          <p:spPr>
            <a:xfrm>
              <a:off x="2428213" y="1372357"/>
              <a:ext cx="5303520"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05CABA4-6977-4A40-84DD-A357AA8166F3}"/>
                </a:ext>
              </a:extLst>
            </p:cNvPr>
            <p:cNvCxnSpPr/>
            <p:nvPr/>
          </p:nvCxnSpPr>
          <p:spPr>
            <a:xfrm>
              <a:off x="2420593" y="1494337"/>
              <a:ext cx="5311140"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662923F-2450-834E-A38C-EF06BC850F98}"/>
                </a:ext>
              </a:extLst>
            </p:cNvPr>
            <p:cNvCxnSpPr/>
            <p:nvPr/>
          </p:nvCxnSpPr>
          <p:spPr>
            <a:xfrm>
              <a:off x="2435833" y="1750263"/>
              <a:ext cx="5295900"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5645816-7499-D044-BA9C-0DD68D4A4284}"/>
                </a:ext>
              </a:extLst>
            </p:cNvPr>
            <p:cNvCxnSpPr/>
            <p:nvPr/>
          </p:nvCxnSpPr>
          <p:spPr>
            <a:xfrm>
              <a:off x="2420593" y="1871183"/>
              <a:ext cx="5311140"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FE45A4A-AD49-A648-9CB6-D54BBF877AFF}"/>
                </a:ext>
              </a:extLst>
            </p:cNvPr>
            <p:cNvCxnSpPr/>
            <p:nvPr/>
          </p:nvCxnSpPr>
          <p:spPr>
            <a:xfrm>
              <a:off x="2420593" y="1982258"/>
              <a:ext cx="5311140"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6F06EF0-22AC-FA4E-871F-68B7EE05EE7B}"/>
                </a:ext>
              </a:extLst>
            </p:cNvPr>
            <p:cNvCxnSpPr/>
            <p:nvPr/>
          </p:nvCxnSpPr>
          <p:spPr>
            <a:xfrm>
              <a:off x="2428213" y="1624434"/>
              <a:ext cx="5303520" cy="220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238363D-9913-BA45-B3FD-BBBEE072714C}"/>
                </a:ext>
              </a:extLst>
            </p:cNvPr>
            <p:cNvSpPr/>
            <p:nvPr/>
          </p:nvSpPr>
          <p:spPr>
            <a:xfrm>
              <a:off x="3200400" y="1142999"/>
              <a:ext cx="685800" cy="917615"/>
            </a:xfrm>
            <a:prstGeom prst="rect">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40"/>
                </a:lnSpc>
              </a:pPr>
              <a:endParaRPr lang="en-US" sz="1200" b="1" dirty="0">
                <a:ln w="0"/>
                <a:solidFill>
                  <a:schemeClr val="tx1"/>
                </a:solidFill>
                <a:latin typeface="Comic Sans MS "/>
                <a:cs typeface="Comic Sans MS "/>
              </a:endParaRPr>
            </a:p>
            <a:p>
              <a:pPr algn="ctr"/>
              <a:endParaRPr lang="en-US" dirty="0"/>
            </a:p>
          </p:txBody>
        </p:sp>
        <p:sp>
          <p:nvSpPr>
            <p:cNvPr id="19" name="Rectangle 18">
              <a:extLst>
                <a:ext uri="{FF2B5EF4-FFF2-40B4-BE49-F238E27FC236}">
                  <a16:creationId xmlns:a16="http://schemas.microsoft.com/office/drawing/2014/main" id="{FB4C9456-BE7A-DA4E-B845-7BF44663377A}"/>
                </a:ext>
              </a:extLst>
            </p:cNvPr>
            <p:cNvSpPr/>
            <p:nvPr/>
          </p:nvSpPr>
          <p:spPr>
            <a:xfrm>
              <a:off x="4419601" y="1159594"/>
              <a:ext cx="685799" cy="920195"/>
            </a:xfrm>
            <a:prstGeom prst="rect">
              <a:avLst/>
            </a:prstGeom>
            <a:solidFill>
              <a:schemeClr val="bg1"/>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n w="0"/>
                <a:solidFill>
                  <a:schemeClr val="tx1"/>
                </a:solidFill>
              </a:endParaRPr>
            </a:p>
            <a:p>
              <a:pPr algn="ctr"/>
              <a:endParaRPr lang="en-US" sz="1000" dirty="0">
                <a:ln w="0"/>
                <a:solidFill>
                  <a:schemeClr val="tx1"/>
                </a:solidFill>
              </a:endParaRPr>
            </a:p>
            <a:p>
              <a:pPr algn="ctr"/>
              <a:endParaRPr lang="en-US" sz="1000" dirty="0">
                <a:ln w="0"/>
                <a:solidFill>
                  <a:schemeClr val="tx1"/>
                </a:solidFill>
              </a:endParaRPr>
            </a:p>
            <a:p>
              <a:pPr algn="ctr"/>
              <a:endParaRPr lang="en-US" sz="1000" dirty="0">
                <a:ln w="0"/>
                <a:solidFill>
                  <a:schemeClr val="tx1"/>
                </a:solidFill>
              </a:endParaRPr>
            </a:p>
            <a:p>
              <a:pPr algn="ctr"/>
              <a:endParaRPr lang="en-US" sz="1000" dirty="0">
                <a:ln w="0"/>
                <a:solidFill>
                  <a:schemeClr val="tx1"/>
                </a:solidFill>
              </a:endParaRPr>
            </a:p>
            <a:p>
              <a:pPr algn="ctr"/>
              <a:r>
                <a:rPr lang="en-US" sz="1200" dirty="0">
                  <a:ln w="0"/>
                  <a:solidFill>
                    <a:schemeClr val="tx1"/>
                  </a:solidFill>
                </a:rPr>
                <a:t>7820R</a:t>
              </a:r>
            </a:p>
            <a:p>
              <a:pPr algn="ctr"/>
              <a:endParaRPr lang="en-US" sz="1000" dirty="0">
                <a:ln w="0"/>
                <a:solidFill>
                  <a:schemeClr val="tx1"/>
                </a:solidFill>
              </a:endParaRPr>
            </a:p>
            <a:p>
              <a:pPr algn="ctr"/>
              <a:endParaRPr lang="en-US" sz="1000" dirty="0">
                <a:ln w="0"/>
                <a:solidFill>
                  <a:schemeClr val="tx1"/>
                </a:solidFill>
              </a:endParaRPr>
            </a:p>
          </p:txBody>
        </p:sp>
        <p:sp>
          <p:nvSpPr>
            <p:cNvPr id="20" name="Rectangle 19">
              <a:extLst>
                <a:ext uri="{FF2B5EF4-FFF2-40B4-BE49-F238E27FC236}">
                  <a16:creationId xmlns:a16="http://schemas.microsoft.com/office/drawing/2014/main" id="{D3D1BAB3-2995-5349-BBCB-7FFE015B2A37}"/>
                </a:ext>
              </a:extLst>
            </p:cNvPr>
            <p:cNvSpPr/>
            <p:nvPr/>
          </p:nvSpPr>
          <p:spPr>
            <a:xfrm>
              <a:off x="5492555" y="1142999"/>
              <a:ext cx="679645" cy="929166"/>
            </a:xfrm>
            <a:prstGeom prst="rect">
              <a:avLst/>
            </a:prstGeom>
            <a:solidFill>
              <a:schemeClr val="bg1"/>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n w="0"/>
                <a:solidFill>
                  <a:schemeClr val="tx1"/>
                </a:solidFill>
              </a:endParaRPr>
            </a:p>
            <a:p>
              <a:pPr algn="ctr"/>
              <a:endParaRPr lang="en-US" sz="1000" dirty="0">
                <a:ln w="0"/>
                <a:solidFill>
                  <a:schemeClr val="tx1"/>
                </a:solidFill>
              </a:endParaRPr>
            </a:p>
            <a:p>
              <a:pPr algn="ctr"/>
              <a:endParaRPr lang="en-US" sz="1000" dirty="0">
                <a:ln w="0"/>
                <a:solidFill>
                  <a:schemeClr val="tx1"/>
                </a:solidFill>
              </a:endParaRPr>
            </a:p>
            <a:p>
              <a:pPr algn="ctr"/>
              <a:endParaRPr lang="en-US" sz="1000" dirty="0">
                <a:ln w="0"/>
                <a:solidFill>
                  <a:schemeClr val="tx1"/>
                </a:solidFill>
              </a:endParaRPr>
            </a:p>
            <a:p>
              <a:pPr algn="ctr"/>
              <a:endParaRPr lang="en-US" sz="1000" dirty="0">
                <a:ln w="0"/>
                <a:solidFill>
                  <a:schemeClr val="tx1"/>
                </a:solidFill>
              </a:endParaRPr>
            </a:p>
            <a:p>
              <a:pPr algn="ctr"/>
              <a:r>
                <a:rPr lang="en-US" sz="1200" dirty="0">
                  <a:ln w="0"/>
                  <a:solidFill>
                    <a:schemeClr val="tx1"/>
                  </a:solidFill>
                </a:rPr>
                <a:t>7820R  </a:t>
              </a:r>
            </a:p>
            <a:p>
              <a:pPr algn="ctr"/>
              <a:endParaRPr lang="en-US" sz="1000" dirty="0">
                <a:ln w="0"/>
                <a:solidFill>
                  <a:schemeClr val="tx1"/>
                </a:solidFill>
              </a:endParaRPr>
            </a:p>
            <a:p>
              <a:pPr algn="ctr"/>
              <a:endParaRPr lang="en-US" sz="1000" dirty="0">
                <a:ln w="0"/>
                <a:solidFill>
                  <a:schemeClr val="tx1"/>
                </a:solidFill>
              </a:endParaRPr>
            </a:p>
          </p:txBody>
        </p:sp>
        <p:sp>
          <p:nvSpPr>
            <p:cNvPr id="21" name="Rectangle 20">
              <a:extLst>
                <a:ext uri="{FF2B5EF4-FFF2-40B4-BE49-F238E27FC236}">
                  <a16:creationId xmlns:a16="http://schemas.microsoft.com/office/drawing/2014/main" id="{DD7469FE-F214-0D48-B8B0-FE2F78C6F753}"/>
                </a:ext>
              </a:extLst>
            </p:cNvPr>
            <p:cNvSpPr/>
            <p:nvPr/>
          </p:nvSpPr>
          <p:spPr>
            <a:xfrm>
              <a:off x="6705600" y="1171598"/>
              <a:ext cx="762000" cy="890179"/>
            </a:xfrm>
            <a:prstGeom prst="rect">
              <a:avLst/>
            </a:prstGeom>
            <a:solidFill>
              <a:schemeClr val="bg1"/>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n w="0"/>
                <a:solidFill>
                  <a:schemeClr val="tx1"/>
                </a:solidFill>
              </a:endParaRPr>
            </a:p>
            <a:p>
              <a:pPr algn="ctr"/>
              <a:endParaRPr lang="en-US" sz="1000" dirty="0">
                <a:ln w="0"/>
                <a:solidFill>
                  <a:schemeClr val="tx1"/>
                </a:solidFill>
              </a:endParaRPr>
            </a:p>
            <a:p>
              <a:pPr algn="ctr"/>
              <a:endParaRPr lang="en-US" sz="1000" dirty="0">
                <a:ln w="0"/>
                <a:solidFill>
                  <a:schemeClr val="tx1"/>
                </a:solidFill>
              </a:endParaRPr>
            </a:p>
            <a:p>
              <a:pPr algn="ctr"/>
              <a:endParaRPr lang="en-US" sz="1000" dirty="0">
                <a:ln w="0"/>
                <a:solidFill>
                  <a:schemeClr val="tx1"/>
                </a:solidFill>
              </a:endParaRPr>
            </a:p>
            <a:p>
              <a:pPr algn="ctr"/>
              <a:endParaRPr lang="en-US" sz="1000" dirty="0">
                <a:ln w="0"/>
                <a:solidFill>
                  <a:schemeClr val="tx1"/>
                </a:solidFill>
              </a:endParaRPr>
            </a:p>
            <a:p>
              <a:pPr algn="ctr"/>
              <a:endParaRPr lang="en-US" sz="1000" dirty="0">
                <a:ln w="0"/>
                <a:solidFill>
                  <a:schemeClr val="tx1"/>
                </a:solidFill>
              </a:endParaRPr>
            </a:p>
            <a:p>
              <a:pPr algn="ctr"/>
              <a:r>
                <a:rPr lang="en-US" sz="1200" dirty="0">
                  <a:ln w="0"/>
                  <a:solidFill>
                    <a:schemeClr val="tx1"/>
                  </a:solidFill>
                </a:rPr>
                <a:t>7820R</a:t>
              </a:r>
            </a:p>
            <a:p>
              <a:pPr algn="ctr"/>
              <a:endParaRPr lang="en-US" sz="1000" dirty="0">
                <a:ln w="0"/>
                <a:solidFill>
                  <a:schemeClr val="tx1"/>
                </a:solidFill>
              </a:endParaRPr>
            </a:p>
            <a:p>
              <a:pPr algn="ctr"/>
              <a:endParaRPr lang="en-US" sz="1000" dirty="0">
                <a:ln w="0"/>
                <a:solidFill>
                  <a:schemeClr val="tx1"/>
                </a:solidFill>
              </a:endParaRPr>
            </a:p>
            <a:p>
              <a:pPr algn="ctr"/>
              <a:endParaRPr lang="en-US" sz="1000" dirty="0">
                <a:ln w="0"/>
                <a:solidFill>
                  <a:schemeClr val="tx1"/>
                </a:solidFill>
              </a:endParaRPr>
            </a:p>
          </p:txBody>
        </p:sp>
        <p:cxnSp>
          <p:nvCxnSpPr>
            <p:cNvPr id="22" name="Straight Arrow Connector 21">
              <a:extLst>
                <a:ext uri="{FF2B5EF4-FFF2-40B4-BE49-F238E27FC236}">
                  <a16:creationId xmlns:a16="http://schemas.microsoft.com/office/drawing/2014/main" id="{58812C70-0D75-EC4A-B754-A13F5F99FE43}"/>
                </a:ext>
              </a:extLst>
            </p:cNvPr>
            <p:cNvCxnSpPr/>
            <p:nvPr/>
          </p:nvCxnSpPr>
          <p:spPr>
            <a:xfrm flipV="1">
              <a:off x="4558498" y="2079789"/>
              <a:ext cx="0" cy="896778"/>
            </a:xfrm>
            <a:prstGeom prst="straightConnector1">
              <a:avLst/>
            </a:prstGeom>
            <a:ln w="19050" cmpd="sng">
              <a:solidFill>
                <a:srgbClr val="4F81BD"/>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D3D484A-AD87-B845-8493-A82CAF6C709B}"/>
                </a:ext>
              </a:extLst>
            </p:cNvPr>
            <p:cNvCxnSpPr/>
            <p:nvPr/>
          </p:nvCxnSpPr>
          <p:spPr>
            <a:xfrm flipV="1">
              <a:off x="5685943" y="2070267"/>
              <a:ext cx="0" cy="906300"/>
            </a:xfrm>
            <a:prstGeom prst="straightConnector1">
              <a:avLst/>
            </a:prstGeom>
            <a:ln w="19050" cmpd="sng">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250D9BE-B241-744C-B8F0-A89286D322A1}"/>
                </a:ext>
              </a:extLst>
            </p:cNvPr>
            <p:cNvCxnSpPr>
              <a:cxnSpLocks/>
            </p:cNvCxnSpPr>
            <p:nvPr/>
          </p:nvCxnSpPr>
          <p:spPr>
            <a:xfrm>
              <a:off x="4876800" y="1868998"/>
              <a:ext cx="1" cy="645602"/>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F567381-0E08-7946-A05E-F24673DA5E3E}"/>
                </a:ext>
              </a:extLst>
            </p:cNvPr>
            <p:cNvCxnSpPr>
              <a:cxnSpLocks/>
            </p:cNvCxnSpPr>
            <p:nvPr/>
          </p:nvCxnSpPr>
          <p:spPr>
            <a:xfrm>
              <a:off x="4879366" y="1868998"/>
              <a:ext cx="613189"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A2B6030-65E0-2A44-A66E-42D40674B544}"/>
                </a:ext>
              </a:extLst>
            </p:cNvPr>
            <p:cNvCxnSpPr/>
            <p:nvPr/>
          </p:nvCxnSpPr>
          <p:spPr>
            <a:xfrm>
              <a:off x="6172200" y="1871183"/>
              <a:ext cx="533400" cy="0"/>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41D4BF3-2CFA-5D47-8F5B-0B16EEA14B33}"/>
                </a:ext>
              </a:extLst>
            </p:cNvPr>
            <p:cNvCxnSpPr/>
            <p:nvPr/>
          </p:nvCxnSpPr>
          <p:spPr>
            <a:xfrm>
              <a:off x="5939694" y="1984069"/>
              <a:ext cx="4828" cy="486155"/>
            </a:xfrm>
            <a:prstGeom prst="straightConnector1">
              <a:avLst/>
            </a:prstGeom>
            <a:ln w="19050">
              <a:solidFill>
                <a:srgbClr val="FF963B"/>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E3C1450-3EED-044A-BDF2-D4BE0C2D35FE}"/>
                </a:ext>
              </a:extLst>
            </p:cNvPr>
            <p:cNvCxnSpPr/>
            <p:nvPr/>
          </p:nvCxnSpPr>
          <p:spPr>
            <a:xfrm flipV="1">
              <a:off x="5939694" y="1981199"/>
              <a:ext cx="765906" cy="8682"/>
            </a:xfrm>
            <a:prstGeom prst="straightConnector1">
              <a:avLst/>
            </a:prstGeom>
            <a:ln w="19050">
              <a:solidFill>
                <a:srgbClr val="FF963B"/>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29F2481F-A703-DF45-AC32-8950B276FC98}"/>
                </a:ext>
              </a:extLst>
            </p:cNvPr>
            <p:cNvSpPr/>
            <p:nvPr/>
          </p:nvSpPr>
          <p:spPr>
            <a:xfrm>
              <a:off x="4419898" y="1106269"/>
              <a:ext cx="609302" cy="646331"/>
            </a:xfrm>
            <a:prstGeom prst="rect">
              <a:avLst/>
            </a:prstGeom>
          </p:spPr>
          <p:txBody>
            <a:bodyPr wrap="square">
              <a:spAutoFit/>
            </a:bodyPr>
            <a:lstStyle/>
            <a:p>
              <a:pPr algn="ctr"/>
              <a:r>
                <a:rPr lang="en-US" sz="1200" b="1" dirty="0">
                  <a:solidFill>
                    <a:schemeClr val="tx2">
                      <a:lumMod val="50000"/>
                    </a:schemeClr>
                  </a:solidFill>
                </a:rPr>
                <a:t>PMT TRIG EAST</a:t>
              </a:r>
            </a:p>
          </p:txBody>
        </p:sp>
        <p:cxnSp>
          <p:nvCxnSpPr>
            <p:cNvPr id="30" name="Straight Arrow Connector 29">
              <a:extLst>
                <a:ext uri="{FF2B5EF4-FFF2-40B4-BE49-F238E27FC236}">
                  <a16:creationId xmlns:a16="http://schemas.microsoft.com/office/drawing/2014/main" id="{0AF4CCB5-A66E-6544-9B1F-7F61FF929EFA}"/>
                </a:ext>
              </a:extLst>
            </p:cNvPr>
            <p:cNvCxnSpPr>
              <a:cxnSpLocks/>
            </p:cNvCxnSpPr>
            <p:nvPr/>
          </p:nvCxnSpPr>
          <p:spPr>
            <a:xfrm>
              <a:off x="3352800" y="2057399"/>
              <a:ext cx="5408" cy="457539"/>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43F2F1E-898A-9348-A4DB-854516D98781}"/>
                </a:ext>
              </a:extLst>
            </p:cNvPr>
            <p:cNvCxnSpPr>
              <a:cxnSpLocks/>
              <a:stCxn id="19" idx="1"/>
              <a:endCxn id="18" idx="3"/>
            </p:cNvCxnSpPr>
            <p:nvPr/>
          </p:nvCxnSpPr>
          <p:spPr>
            <a:xfrm flipH="1" flipV="1">
              <a:off x="3886200" y="1601807"/>
              <a:ext cx="533401" cy="17885"/>
            </a:xfrm>
            <a:prstGeom prst="line">
              <a:avLst/>
            </a:prstGeom>
            <a:ln w="28575">
              <a:solidFill>
                <a:srgbClr val="FF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0BA82BA-EB1B-364C-9D40-81625B92D22F}"/>
                </a:ext>
              </a:extLst>
            </p:cNvPr>
            <p:cNvCxnSpPr>
              <a:stCxn id="20" idx="1"/>
              <a:endCxn id="19" idx="3"/>
            </p:cNvCxnSpPr>
            <p:nvPr/>
          </p:nvCxnSpPr>
          <p:spPr>
            <a:xfrm flipH="1">
              <a:off x="5105400" y="1607582"/>
              <a:ext cx="387155" cy="1211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59084139-076C-DB4A-9252-0DAE1D678BAF}"/>
                </a:ext>
              </a:extLst>
            </p:cNvPr>
            <p:cNvSpPr/>
            <p:nvPr/>
          </p:nvSpPr>
          <p:spPr>
            <a:xfrm>
              <a:off x="6645552" y="1258480"/>
              <a:ext cx="822048" cy="461665"/>
            </a:xfrm>
            <a:prstGeom prst="rect">
              <a:avLst/>
            </a:prstGeom>
          </p:spPr>
          <p:txBody>
            <a:bodyPr wrap="square">
              <a:spAutoFit/>
            </a:bodyPr>
            <a:lstStyle/>
            <a:p>
              <a:pPr algn="ctr"/>
              <a:r>
                <a:rPr lang="en-US" sz="1200" b="1" dirty="0">
                  <a:solidFill>
                    <a:schemeClr val="tx2">
                      <a:lumMod val="50000"/>
                    </a:schemeClr>
                  </a:solidFill>
                </a:rPr>
                <a:t>GLOBAL </a:t>
              </a:r>
              <a:br>
                <a:rPr lang="en-US" sz="1200" b="1" dirty="0">
                  <a:solidFill>
                    <a:schemeClr val="tx2">
                      <a:lumMod val="50000"/>
                    </a:schemeClr>
                  </a:solidFill>
                </a:rPr>
              </a:br>
              <a:r>
                <a:rPr lang="en-US" sz="1200" b="1" dirty="0">
                  <a:solidFill>
                    <a:schemeClr val="tx2">
                      <a:lumMod val="50000"/>
                    </a:schemeClr>
                  </a:solidFill>
                </a:rPr>
                <a:t>TRIG </a:t>
              </a:r>
            </a:p>
          </p:txBody>
        </p:sp>
        <p:cxnSp>
          <p:nvCxnSpPr>
            <p:cNvPr id="34" name="Straight Arrow Connector 33">
              <a:extLst>
                <a:ext uri="{FF2B5EF4-FFF2-40B4-BE49-F238E27FC236}">
                  <a16:creationId xmlns:a16="http://schemas.microsoft.com/office/drawing/2014/main" id="{593E663C-7DB0-8F42-B2AB-F77A311E0F04}"/>
                </a:ext>
              </a:extLst>
            </p:cNvPr>
            <p:cNvCxnSpPr/>
            <p:nvPr/>
          </p:nvCxnSpPr>
          <p:spPr>
            <a:xfrm>
              <a:off x="3886200" y="1384322"/>
              <a:ext cx="533400" cy="0"/>
            </a:xfrm>
            <a:prstGeom prst="straightConnector1">
              <a:avLst/>
            </a:prstGeom>
            <a:ln w="19050">
              <a:solidFill>
                <a:schemeClr val="accent2">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02C209FB-171A-F349-ACA0-191C9980A0DB}"/>
                </a:ext>
              </a:extLst>
            </p:cNvPr>
            <p:cNvCxnSpPr/>
            <p:nvPr/>
          </p:nvCxnSpPr>
          <p:spPr>
            <a:xfrm>
              <a:off x="5105400" y="1373417"/>
              <a:ext cx="373301" cy="0"/>
            </a:xfrm>
            <a:prstGeom prst="straightConnector1">
              <a:avLst/>
            </a:prstGeom>
            <a:ln w="19050">
              <a:solidFill>
                <a:schemeClr val="accent2">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382A405-28FB-384C-B0E1-44D7D650C601}"/>
                </a:ext>
              </a:extLst>
            </p:cNvPr>
            <p:cNvCxnSpPr/>
            <p:nvPr/>
          </p:nvCxnSpPr>
          <p:spPr>
            <a:xfrm>
              <a:off x="6172200" y="1371599"/>
              <a:ext cx="533400" cy="0"/>
            </a:xfrm>
            <a:prstGeom prst="straightConnector1">
              <a:avLst/>
            </a:prstGeom>
            <a:ln w="190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B8DE83B-8FA9-A248-8783-670735B8569C}"/>
                </a:ext>
              </a:extLst>
            </p:cNvPr>
            <p:cNvCxnSpPr/>
            <p:nvPr/>
          </p:nvCxnSpPr>
          <p:spPr>
            <a:xfrm>
              <a:off x="3886200" y="1249877"/>
              <a:ext cx="533400" cy="0"/>
            </a:xfrm>
            <a:prstGeom prst="straightConnector1">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DB75E4D-4F9D-434B-801C-F92219D533A3}"/>
                </a:ext>
              </a:extLst>
            </p:cNvPr>
            <p:cNvCxnSpPr/>
            <p:nvPr/>
          </p:nvCxnSpPr>
          <p:spPr>
            <a:xfrm>
              <a:off x="5105400" y="1258003"/>
              <a:ext cx="373071" cy="0"/>
            </a:xfrm>
            <a:prstGeom prst="straightConnector1">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D37FE12-8D25-4347-8275-C2F62B1E5BB9}"/>
                </a:ext>
              </a:extLst>
            </p:cNvPr>
            <p:cNvSpPr txBox="1"/>
            <p:nvPr/>
          </p:nvSpPr>
          <p:spPr>
            <a:xfrm>
              <a:off x="3138083" y="1126746"/>
              <a:ext cx="922100" cy="357406"/>
            </a:xfrm>
            <a:prstGeom prst="rect">
              <a:avLst/>
            </a:prstGeom>
            <a:noFill/>
          </p:spPr>
          <p:txBody>
            <a:bodyPr wrap="square" rtlCol="0">
              <a:spAutoFit/>
            </a:bodyPr>
            <a:lstStyle/>
            <a:p>
              <a:pPr>
                <a:lnSpc>
                  <a:spcPts val="1000"/>
                </a:lnSpc>
              </a:pPr>
              <a:r>
                <a:rPr lang="en-US" sz="1000" b="1" dirty="0">
                  <a:solidFill>
                    <a:schemeClr val="accent2">
                      <a:lumMod val="75000"/>
                    </a:schemeClr>
                  </a:solidFill>
                </a:rPr>
                <a:t>BEAM ENABLE</a:t>
              </a:r>
            </a:p>
          </p:txBody>
        </p:sp>
        <p:sp>
          <p:nvSpPr>
            <p:cNvPr id="40" name="TextBox 39">
              <a:extLst>
                <a:ext uri="{FF2B5EF4-FFF2-40B4-BE49-F238E27FC236}">
                  <a16:creationId xmlns:a16="http://schemas.microsoft.com/office/drawing/2014/main" id="{B48D715D-D5A7-7348-925A-89969A7F349D}"/>
                </a:ext>
              </a:extLst>
            </p:cNvPr>
            <p:cNvSpPr txBox="1"/>
            <p:nvPr/>
          </p:nvSpPr>
          <p:spPr>
            <a:xfrm>
              <a:off x="3124200" y="1449905"/>
              <a:ext cx="742405" cy="328167"/>
            </a:xfrm>
            <a:prstGeom prst="rect">
              <a:avLst/>
            </a:prstGeom>
            <a:noFill/>
            <a:ln>
              <a:solidFill>
                <a:schemeClr val="bg1"/>
              </a:solidFill>
            </a:ln>
          </p:spPr>
          <p:txBody>
            <a:bodyPr wrap="square" rtlCol="0">
              <a:spAutoFit/>
            </a:bodyPr>
            <a:lstStyle/>
            <a:p>
              <a:pPr>
                <a:lnSpc>
                  <a:spcPts val="900"/>
                </a:lnSpc>
              </a:pPr>
              <a:r>
                <a:rPr lang="en-US" sz="1000" b="1" dirty="0">
                  <a:solidFill>
                    <a:schemeClr val="accent2">
                      <a:lumMod val="50000"/>
                    </a:schemeClr>
                  </a:solidFill>
                </a:rPr>
                <a:t>GATE ENABLE</a:t>
              </a:r>
            </a:p>
          </p:txBody>
        </p:sp>
        <p:sp>
          <p:nvSpPr>
            <p:cNvPr id="41" name="TextBox 40">
              <a:extLst>
                <a:ext uri="{FF2B5EF4-FFF2-40B4-BE49-F238E27FC236}">
                  <a16:creationId xmlns:a16="http://schemas.microsoft.com/office/drawing/2014/main" id="{39E54456-4443-E041-92EA-C08F0F3DE26C}"/>
                </a:ext>
              </a:extLst>
            </p:cNvPr>
            <p:cNvSpPr txBox="1"/>
            <p:nvPr/>
          </p:nvSpPr>
          <p:spPr>
            <a:xfrm>
              <a:off x="2639581" y="1079532"/>
              <a:ext cx="557348" cy="230946"/>
            </a:xfrm>
            <a:prstGeom prst="rect">
              <a:avLst/>
            </a:prstGeom>
            <a:noFill/>
          </p:spPr>
          <p:txBody>
            <a:bodyPr wrap="square" rtlCol="0">
              <a:spAutoFit/>
            </a:bodyPr>
            <a:lstStyle/>
            <a:p>
              <a:r>
                <a:rPr lang="en-US" sz="900" dirty="0"/>
                <a:t>Trig 0</a:t>
              </a:r>
            </a:p>
          </p:txBody>
        </p:sp>
        <p:sp>
          <p:nvSpPr>
            <p:cNvPr id="42" name="TextBox 41">
              <a:extLst>
                <a:ext uri="{FF2B5EF4-FFF2-40B4-BE49-F238E27FC236}">
                  <a16:creationId xmlns:a16="http://schemas.microsoft.com/office/drawing/2014/main" id="{419AC8C3-4816-B747-9863-04B0280F59BC}"/>
                </a:ext>
              </a:extLst>
            </p:cNvPr>
            <p:cNvSpPr txBox="1"/>
            <p:nvPr/>
          </p:nvSpPr>
          <p:spPr>
            <a:xfrm>
              <a:off x="2646942" y="1809873"/>
              <a:ext cx="557348" cy="230946"/>
            </a:xfrm>
            <a:prstGeom prst="rect">
              <a:avLst/>
            </a:prstGeom>
            <a:noFill/>
          </p:spPr>
          <p:txBody>
            <a:bodyPr wrap="square" rtlCol="0">
              <a:spAutoFit/>
            </a:bodyPr>
            <a:lstStyle/>
            <a:p>
              <a:r>
                <a:rPr lang="en-US" sz="900" dirty="0"/>
                <a:t>Trig 6</a:t>
              </a:r>
            </a:p>
          </p:txBody>
        </p:sp>
        <p:cxnSp>
          <p:nvCxnSpPr>
            <p:cNvPr id="43" name="Straight Connector 42">
              <a:extLst>
                <a:ext uri="{FF2B5EF4-FFF2-40B4-BE49-F238E27FC236}">
                  <a16:creationId xmlns:a16="http://schemas.microsoft.com/office/drawing/2014/main" id="{691EE67D-712C-6044-AD29-99CD23606FDC}"/>
                </a:ext>
              </a:extLst>
            </p:cNvPr>
            <p:cNvCxnSpPr/>
            <p:nvPr/>
          </p:nvCxnSpPr>
          <p:spPr>
            <a:xfrm flipH="1">
              <a:off x="1926958" y="2079789"/>
              <a:ext cx="1" cy="545917"/>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3535C21F-D45E-9941-A1EF-092073D897A7}"/>
                </a:ext>
              </a:extLst>
            </p:cNvPr>
            <p:cNvSpPr txBox="1"/>
            <p:nvPr/>
          </p:nvSpPr>
          <p:spPr>
            <a:xfrm>
              <a:off x="1143000" y="3314897"/>
              <a:ext cx="1613981" cy="342702"/>
            </a:xfrm>
            <a:prstGeom prst="rect">
              <a:avLst/>
            </a:prstGeom>
            <a:noFill/>
          </p:spPr>
          <p:txBody>
            <a:bodyPr wrap="square" rtlCol="0">
              <a:spAutoFit/>
            </a:bodyPr>
            <a:lstStyle/>
            <a:p>
              <a:r>
                <a:rPr lang="en-US" sz="1400" dirty="0"/>
                <a:t>Trigger laptop</a:t>
              </a:r>
            </a:p>
          </p:txBody>
        </p:sp>
        <p:sp>
          <p:nvSpPr>
            <p:cNvPr id="45" name="Rectangle 44">
              <a:extLst>
                <a:ext uri="{FF2B5EF4-FFF2-40B4-BE49-F238E27FC236}">
                  <a16:creationId xmlns:a16="http://schemas.microsoft.com/office/drawing/2014/main" id="{60BD68D3-021F-C94C-A175-F78ABB433EEF}"/>
                </a:ext>
              </a:extLst>
            </p:cNvPr>
            <p:cNvSpPr/>
            <p:nvPr/>
          </p:nvSpPr>
          <p:spPr>
            <a:xfrm>
              <a:off x="5512150" y="1106268"/>
              <a:ext cx="660050" cy="646331"/>
            </a:xfrm>
            <a:prstGeom prst="rect">
              <a:avLst/>
            </a:prstGeom>
          </p:spPr>
          <p:txBody>
            <a:bodyPr wrap="square">
              <a:spAutoFit/>
            </a:bodyPr>
            <a:lstStyle/>
            <a:p>
              <a:pPr algn="ctr"/>
              <a:r>
                <a:rPr lang="en-US" sz="1200" b="1" dirty="0">
                  <a:solidFill>
                    <a:schemeClr val="tx2">
                      <a:lumMod val="50000"/>
                    </a:schemeClr>
                  </a:solidFill>
                </a:rPr>
                <a:t>PMT TRIG WEST</a:t>
              </a:r>
            </a:p>
          </p:txBody>
        </p:sp>
        <p:sp>
          <p:nvSpPr>
            <p:cNvPr id="46" name="Rectangle 45">
              <a:extLst>
                <a:ext uri="{FF2B5EF4-FFF2-40B4-BE49-F238E27FC236}">
                  <a16:creationId xmlns:a16="http://schemas.microsoft.com/office/drawing/2014/main" id="{EC5AF870-AEFD-6D46-98D0-677CBBAEFC33}"/>
                </a:ext>
              </a:extLst>
            </p:cNvPr>
            <p:cNvSpPr/>
            <p:nvPr/>
          </p:nvSpPr>
          <p:spPr>
            <a:xfrm>
              <a:off x="1381137" y="1142999"/>
              <a:ext cx="1019861" cy="461665"/>
            </a:xfrm>
            <a:prstGeom prst="rect">
              <a:avLst/>
            </a:prstGeom>
          </p:spPr>
          <p:txBody>
            <a:bodyPr wrap="square">
              <a:spAutoFit/>
            </a:bodyPr>
            <a:lstStyle/>
            <a:p>
              <a:pPr algn="ctr"/>
              <a:r>
                <a:rPr lang="en-US" sz="1200" b="1" dirty="0">
                  <a:solidFill>
                    <a:schemeClr val="tx2">
                      <a:lumMod val="50000"/>
                    </a:schemeClr>
                  </a:solidFill>
                </a:rPr>
                <a:t>CPU  RT controller</a:t>
              </a:r>
            </a:p>
          </p:txBody>
        </p:sp>
        <p:pic>
          <p:nvPicPr>
            <p:cNvPr id="47" name="Picture 46">
              <a:extLst>
                <a:ext uri="{FF2B5EF4-FFF2-40B4-BE49-F238E27FC236}">
                  <a16:creationId xmlns:a16="http://schemas.microsoft.com/office/drawing/2014/main" id="{192229FD-238E-D749-AC52-FAEB9A0F4E99}"/>
                </a:ext>
              </a:extLst>
            </p:cNvPr>
            <p:cNvPicPr>
              <a:picLocks noChangeAspect="1"/>
            </p:cNvPicPr>
            <p:nvPr/>
          </p:nvPicPr>
          <p:blipFill>
            <a:blip r:embed="rId2"/>
            <a:stretch>
              <a:fillRect/>
            </a:stretch>
          </p:blipFill>
          <p:spPr>
            <a:xfrm>
              <a:off x="1371600" y="2625705"/>
              <a:ext cx="845781" cy="701724"/>
            </a:xfrm>
            <a:prstGeom prst="rect">
              <a:avLst/>
            </a:prstGeom>
          </p:spPr>
        </p:pic>
        <p:sp>
          <p:nvSpPr>
            <p:cNvPr id="48" name="Rectangle 47">
              <a:extLst>
                <a:ext uri="{FF2B5EF4-FFF2-40B4-BE49-F238E27FC236}">
                  <a16:creationId xmlns:a16="http://schemas.microsoft.com/office/drawing/2014/main" id="{2BAD6306-2BF9-3E43-AFC4-FF7E96F10E65}"/>
                </a:ext>
              </a:extLst>
            </p:cNvPr>
            <p:cNvSpPr/>
            <p:nvPr/>
          </p:nvSpPr>
          <p:spPr>
            <a:xfrm>
              <a:off x="2596205" y="609600"/>
              <a:ext cx="2356795" cy="228599"/>
            </a:xfrm>
            <a:prstGeom prst="rect">
              <a:avLst/>
            </a:prstGeom>
            <a:ln w="28575">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ln w="0"/>
                <a:solidFill>
                  <a:schemeClr val="tx1"/>
                </a:solidFill>
              </a:endParaRPr>
            </a:p>
            <a:p>
              <a:pPr algn="ctr"/>
              <a:r>
                <a:rPr lang="en-US" sz="1400" dirty="0">
                  <a:ln w="0"/>
                  <a:solidFill>
                    <a:schemeClr val="tx1"/>
                  </a:solidFill>
                </a:rPr>
                <a:t>White Rabbit network</a:t>
              </a:r>
            </a:p>
            <a:p>
              <a:pPr algn="ctr"/>
              <a:endParaRPr lang="en-US" sz="1000" dirty="0">
                <a:ln w="0"/>
                <a:solidFill>
                  <a:schemeClr val="tx1"/>
                </a:solidFill>
              </a:endParaRPr>
            </a:p>
          </p:txBody>
        </p:sp>
        <p:cxnSp>
          <p:nvCxnSpPr>
            <p:cNvPr id="49" name="Straight Connector 48">
              <a:extLst>
                <a:ext uri="{FF2B5EF4-FFF2-40B4-BE49-F238E27FC236}">
                  <a16:creationId xmlns:a16="http://schemas.microsoft.com/office/drawing/2014/main" id="{06435FA9-1A65-244C-8B1F-EDDCEF75968E}"/>
                </a:ext>
              </a:extLst>
            </p:cNvPr>
            <p:cNvCxnSpPr>
              <a:cxnSpLocks/>
            </p:cNvCxnSpPr>
            <p:nvPr/>
          </p:nvCxnSpPr>
          <p:spPr>
            <a:xfrm flipH="1">
              <a:off x="3354317" y="869696"/>
              <a:ext cx="3891" cy="288600"/>
            </a:xfrm>
            <a:prstGeom prst="line">
              <a:avLst/>
            </a:prstGeom>
            <a:ln w="19050" cmpd="sng">
              <a:solidFill>
                <a:srgbClr val="4F81BD"/>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B17270C-DAF5-3442-B247-7407D85F3007}"/>
                </a:ext>
              </a:extLst>
            </p:cNvPr>
            <p:cNvCxnSpPr>
              <a:cxnSpLocks/>
            </p:cNvCxnSpPr>
            <p:nvPr/>
          </p:nvCxnSpPr>
          <p:spPr>
            <a:xfrm flipH="1">
              <a:off x="3860170" y="1486235"/>
              <a:ext cx="559430" cy="1291"/>
            </a:xfrm>
            <a:prstGeom prst="line">
              <a:avLst/>
            </a:prstGeom>
            <a:ln w="28575">
              <a:solidFill>
                <a:srgbClr val="FF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81077B8-B13A-A34E-AFEE-E2C6162071CB}"/>
                </a:ext>
              </a:extLst>
            </p:cNvPr>
            <p:cNvCxnSpPr/>
            <p:nvPr/>
          </p:nvCxnSpPr>
          <p:spPr>
            <a:xfrm flipH="1">
              <a:off x="5105400" y="1486760"/>
              <a:ext cx="387155"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C54D322-B2E9-CB42-A13E-2CA7FDBE7A3F}"/>
                </a:ext>
              </a:extLst>
            </p:cNvPr>
            <p:cNvCxnSpPr>
              <a:cxnSpLocks/>
            </p:cNvCxnSpPr>
            <p:nvPr/>
          </p:nvCxnSpPr>
          <p:spPr>
            <a:xfrm flipH="1">
              <a:off x="6172200" y="1490169"/>
              <a:ext cx="521686"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989CE87-C859-F749-B86D-983DE182BB19}"/>
                </a:ext>
              </a:extLst>
            </p:cNvPr>
            <p:cNvCxnSpPr>
              <a:cxnSpLocks/>
              <a:endCxn id="20" idx="3"/>
            </p:cNvCxnSpPr>
            <p:nvPr/>
          </p:nvCxnSpPr>
          <p:spPr>
            <a:xfrm flipH="1">
              <a:off x="6172200" y="1600199"/>
              <a:ext cx="533400" cy="7383"/>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42210792-C6A1-C144-9436-EACA904599DC}"/>
                </a:ext>
              </a:extLst>
            </p:cNvPr>
            <p:cNvCxnSpPr>
              <a:cxnSpLocks/>
            </p:cNvCxnSpPr>
            <p:nvPr/>
          </p:nvCxnSpPr>
          <p:spPr>
            <a:xfrm>
              <a:off x="2399021" y="1750655"/>
              <a:ext cx="801379" cy="1944"/>
            </a:xfrm>
            <a:prstGeom prst="straightConnector1">
              <a:avLst/>
            </a:prstGeom>
            <a:ln w="1905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5E379DBF-4758-C546-8D37-5FF1D6E1D2C1}"/>
                </a:ext>
              </a:extLst>
            </p:cNvPr>
            <p:cNvCxnSpPr/>
            <p:nvPr/>
          </p:nvCxnSpPr>
          <p:spPr>
            <a:xfrm flipV="1">
              <a:off x="3886200" y="1750659"/>
              <a:ext cx="513952" cy="1940"/>
            </a:xfrm>
            <a:prstGeom prst="straightConnector1">
              <a:avLst/>
            </a:prstGeom>
            <a:ln w="1905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CFCE6211-2D7D-0C48-9377-086FEFE0F201}"/>
                </a:ext>
              </a:extLst>
            </p:cNvPr>
            <p:cNvCxnSpPr/>
            <p:nvPr/>
          </p:nvCxnSpPr>
          <p:spPr>
            <a:xfrm flipV="1">
              <a:off x="5105400" y="1751634"/>
              <a:ext cx="373301" cy="965"/>
            </a:xfrm>
            <a:prstGeom prst="straightConnector1">
              <a:avLst/>
            </a:prstGeom>
            <a:ln w="1905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AFB8C67C-1EF8-F34E-A0E0-709B12E7DE76}"/>
                </a:ext>
              </a:extLst>
            </p:cNvPr>
            <p:cNvCxnSpPr/>
            <p:nvPr/>
          </p:nvCxnSpPr>
          <p:spPr>
            <a:xfrm flipV="1">
              <a:off x="6172200" y="1752599"/>
              <a:ext cx="533400" cy="1"/>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10C23A56-9950-3C43-919D-2F545D3304A0}"/>
                </a:ext>
              </a:extLst>
            </p:cNvPr>
            <p:cNvSpPr/>
            <p:nvPr/>
          </p:nvSpPr>
          <p:spPr>
            <a:xfrm>
              <a:off x="2514601" y="2509671"/>
              <a:ext cx="914400" cy="314657"/>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200" dirty="0">
                <a:ln w="0"/>
                <a:solidFill>
                  <a:schemeClr val="tx1"/>
                </a:solidFill>
              </a:endParaRPr>
            </a:p>
            <a:p>
              <a:pPr algn="ctr"/>
              <a:r>
                <a:rPr lang="en-US" sz="1200" dirty="0">
                  <a:ln w="0"/>
                  <a:solidFill>
                    <a:schemeClr val="tx1"/>
                  </a:solidFill>
                </a:rPr>
                <a:t>TPC A2795</a:t>
              </a:r>
            </a:p>
            <a:p>
              <a:pPr algn="ctr"/>
              <a:r>
                <a:rPr lang="en-US" sz="1200" dirty="0">
                  <a:ln w="0"/>
                  <a:solidFill>
                    <a:schemeClr val="tx1"/>
                  </a:solidFill>
                </a:rPr>
                <a:t>EAST</a:t>
              </a:r>
            </a:p>
            <a:p>
              <a:pPr algn="ctr"/>
              <a:endParaRPr lang="en-US" sz="1200" dirty="0">
                <a:ln w="0"/>
                <a:solidFill>
                  <a:schemeClr val="tx1"/>
                </a:solidFill>
              </a:endParaRPr>
            </a:p>
          </p:txBody>
        </p:sp>
        <p:sp>
          <p:nvSpPr>
            <p:cNvPr id="59" name="Rectangle 58">
              <a:extLst>
                <a:ext uri="{FF2B5EF4-FFF2-40B4-BE49-F238E27FC236}">
                  <a16:creationId xmlns:a16="http://schemas.microsoft.com/office/drawing/2014/main" id="{0E995AFF-8923-8D48-A66F-65A084DA9B38}"/>
                </a:ext>
              </a:extLst>
            </p:cNvPr>
            <p:cNvSpPr/>
            <p:nvPr/>
          </p:nvSpPr>
          <p:spPr>
            <a:xfrm>
              <a:off x="4419898" y="2509669"/>
              <a:ext cx="914102" cy="309729"/>
            </a:xfrm>
            <a:prstGeom prst="rect">
              <a:avLst/>
            </a:prstGeom>
            <a:ln w="28575">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200" dirty="0">
                <a:ln w="0"/>
                <a:solidFill>
                  <a:schemeClr val="tx1"/>
                </a:solidFill>
              </a:endParaRPr>
            </a:p>
            <a:p>
              <a:pPr algn="ctr"/>
              <a:r>
                <a:rPr lang="en-US" sz="1200" dirty="0">
                  <a:ln w="0"/>
                  <a:solidFill>
                    <a:schemeClr val="tx1"/>
                  </a:solidFill>
                </a:rPr>
                <a:t>PMT V1730</a:t>
              </a:r>
            </a:p>
            <a:p>
              <a:pPr algn="ctr"/>
              <a:endParaRPr lang="en-US" sz="1200" dirty="0">
                <a:ln w="0"/>
                <a:solidFill>
                  <a:schemeClr val="tx1"/>
                </a:solidFill>
              </a:endParaRPr>
            </a:p>
          </p:txBody>
        </p:sp>
        <p:sp>
          <p:nvSpPr>
            <p:cNvPr id="60" name="Rectangle 59">
              <a:extLst>
                <a:ext uri="{FF2B5EF4-FFF2-40B4-BE49-F238E27FC236}">
                  <a16:creationId xmlns:a16="http://schemas.microsoft.com/office/drawing/2014/main" id="{CC613BED-00B3-4945-B1C5-FC0DF5E1F001}"/>
                </a:ext>
              </a:extLst>
            </p:cNvPr>
            <p:cNvSpPr/>
            <p:nvPr/>
          </p:nvSpPr>
          <p:spPr>
            <a:xfrm>
              <a:off x="4216085" y="2976567"/>
              <a:ext cx="1194115" cy="300032"/>
            </a:xfrm>
            <a:prstGeom prst="rect">
              <a:avLst/>
            </a:prstGeom>
            <a:ln w="28575">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200" dirty="0">
                <a:ln w="0"/>
                <a:solidFill>
                  <a:schemeClr val="tx1"/>
                </a:solidFill>
              </a:endParaRPr>
            </a:p>
            <a:p>
              <a:pPr algn="ctr"/>
              <a:r>
                <a:rPr lang="en-US" sz="1200" dirty="0">
                  <a:ln w="0"/>
                  <a:solidFill>
                    <a:schemeClr val="tx1"/>
                  </a:solidFill>
                </a:rPr>
                <a:t>PMT T300 EAST</a:t>
              </a:r>
            </a:p>
            <a:p>
              <a:pPr algn="ctr"/>
              <a:r>
                <a:rPr lang="en-US" sz="1200" dirty="0">
                  <a:ln w="0"/>
                  <a:solidFill>
                    <a:schemeClr val="tx1"/>
                  </a:solidFill>
                </a:rPr>
                <a:t> </a:t>
              </a:r>
            </a:p>
          </p:txBody>
        </p:sp>
        <p:sp>
          <p:nvSpPr>
            <p:cNvPr id="61" name="Rectangle 60">
              <a:extLst>
                <a:ext uri="{FF2B5EF4-FFF2-40B4-BE49-F238E27FC236}">
                  <a16:creationId xmlns:a16="http://schemas.microsoft.com/office/drawing/2014/main" id="{BCD6D518-D6A5-EF4E-8F38-FE0BFC889992}"/>
                </a:ext>
              </a:extLst>
            </p:cNvPr>
            <p:cNvSpPr/>
            <p:nvPr/>
          </p:nvSpPr>
          <p:spPr>
            <a:xfrm>
              <a:off x="5460890" y="2508159"/>
              <a:ext cx="972153" cy="311239"/>
            </a:xfrm>
            <a:prstGeom prst="rect">
              <a:avLst/>
            </a:prstGeom>
            <a:ln w="28575">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200" dirty="0">
                <a:ln w="0"/>
                <a:solidFill>
                  <a:schemeClr val="tx1"/>
                </a:solidFill>
              </a:endParaRPr>
            </a:p>
            <a:p>
              <a:pPr algn="ctr"/>
              <a:r>
                <a:rPr lang="en-US" sz="1200" dirty="0">
                  <a:ln w="0"/>
                  <a:solidFill>
                    <a:schemeClr val="tx1"/>
                  </a:solidFill>
                </a:rPr>
                <a:t>PMT V1730</a:t>
              </a:r>
            </a:p>
            <a:p>
              <a:pPr algn="ctr"/>
              <a:endParaRPr lang="en-US" sz="1200" dirty="0">
                <a:ln w="0"/>
                <a:solidFill>
                  <a:schemeClr val="tx1"/>
                </a:solidFill>
              </a:endParaRPr>
            </a:p>
          </p:txBody>
        </p:sp>
        <p:sp>
          <p:nvSpPr>
            <p:cNvPr id="62" name="Rectangle 61">
              <a:extLst>
                <a:ext uri="{FF2B5EF4-FFF2-40B4-BE49-F238E27FC236}">
                  <a16:creationId xmlns:a16="http://schemas.microsoft.com/office/drawing/2014/main" id="{632468F9-E2E4-3A47-B0AF-4A69264FA487}"/>
                </a:ext>
              </a:extLst>
            </p:cNvPr>
            <p:cNvSpPr/>
            <p:nvPr/>
          </p:nvSpPr>
          <p:spPr>
            <a:xfrm>
              <a:off x="5562600" y="2975057"/>
              <a:ext cx="1295400" cy="301542"/>
            </a:xfrm>
            <a:prstGeom prst="rect">
              <a:avLst/>
            </a:prstGeom>
            <a:ln w="28575">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200" dirty="0">
                <a:ln w="0"/>
                <a:solidFill>
                  <a:schemeClr val="tx1"/>
                </a:solidFill>
              </a:endParaRPr>
            </a:p>
            <a:p>
              <a:pPr algn="ctr"/>
              <a:r>
                <a:rPr lang="en-US" sz="1200" dirty="0">
                  <a:ln w="0"/>
                  <a:solidFill>
                    <a:schemeClr val="tx1"/>
                  </a:solidFill>
                </a:rPr>
                <a:t>PMT T300 WEST</a:t>
              </a:r>
            </a:p>
            <a:p>
              <a:pPr algn="ctr"/>
              <a:endParaRPr lang="en-US" sz="1200" dirty="0">
                <a:ln w="0"/>
                <a:solidFill>
                  <a:schemeClr val="tx1"/>
                </a:solidFill>
              </a:endParaRPr>
            </a:p>
          </p:txBody>
        </p:sp>
        <p:cxnSp>
          <p:nvCxnSpPr>
            <p:cNvPr id="63" name="Straight Arrow Connector 51">
              <a:extLst>
                <a:ext uri="{FF2B5EF4-FFF2-40B4-BE49-F238E27FC236}">
                  <a16:creationId xmlns:a16="http://schemas.microsoft.com/office/drawing/2014/main" id="{25998CE9-1EB6-B94F-AE5A-3F997DD33F35}"/>
                </a:ext>
              </a:extLst>
            </p:cNvPr>
            <p:cNvCxnSpPr>
              <a:cxnSpLocks/>
            </p:cNvCxnSpPr>
            <p:nvPr/>
          </p:nvCxnSpPr>
          <p:spPr>
            <a:xfrm>
              <a:off x="3733800" y="2057400"/>
              <a:ext cx="5408" cy="457200"/>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4" name="Rettangolo 122">
              <a:extLst>
                <a:ext uri="{FF2B5EF4-FFF2-40B4-BE49-F238E27FC236}">
                  <a16:creationId xmlns:a16="http://schemas.microsoft.com/office/drawing/2014/main" id="{ED273ED2-B03F-D746-8328-0FB8A7D533E6}"/>
                </a:ext>
              </a:extLst>
            </p:cNvPr>
            <p:cNvSpPr/>
            <p:nvPr/>
          </p:nvSpPr>
          <p:spPr>
            <a:xfrm>
              <a:off x="3170013" y="1630345"/>
              <a:ext cx="716187" cy="276999"/>
            </a:xfrm>
            <a:prstGeom prst="rect">
              <a:avLst/>
            </a:prstGeom>
          </p:spPr>
          <p:txBody>
            <a:bodyPr wrap="none">
              <a:spAutoFit/>
            </a:bodyPr>
            <a:lstStyle/>
            <a:p>
              <a:r>
                <a:rPr lang="en-US" sz="1200" b="1" dirty="0"/>
                <a:t>SPEXI </a:t>
              </a:r>
              <a:endParaRPr lang="it-IT" sz="1200" dirty="0"/>
            </a:p>
          </p:txBody>
        </p:sp>
        <p:sp>
          <p:nvSpPr>
            <p:cNvPr id="65" name="Rectangle 64">
              <a:extLst>
                <a:ext uri="{FF2B5EF4-FFF2-40B4-BE49-F238E27FC236}">
                  <a16:creationId xmlns:a16="http://schemas.microsoft.com/office/drawing/2014/main" id="{B11FA083-0994-EB46-AEA9-1DC60B840B44}"/>
                </a:ext>
              </a:extLst>
            </p:cNvPr>
            <p:cNvSpPr/>
            <p:nvPr/>
          </p:nvSpPr>
          <p:spPr>
            <a:xfrm>
              <a:off x="3486451" y="2514600"/>
              <a:ext cx="856949" cy="309728"/>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200" dirty="0">
                <a:ln w="0"/>
                <a:solidFill>
                  <a:schemeClr val="tx1"/>
                </a:solidFill>
              </a:endParaRPr>
            </a:p>
            <a:p>
              <a:pPr algn="ctr"/>
              <a:r>
                <a:rPr lang="en-US" sz="1200" dirty="0">
                  <a:ln w="0"/>
                  <a:solidFill>
                    <a:schemeClr val="tx1"/>
                  </a:solidFill>
                </a:rPr>
                <a:t>TPC A2795</a:t>
              </a:r>
            </a:p>
            <a:p>
              <a:pPr algn="ctr"/>
              <a:r>
                <a:rPr lang="en-US" sz="1200" dirty="0">
                  <a:ln w="0"/>
                  <a:solidFill>
                    <a:schemeClr val="tx1"/>
                  </a:solidFill>
                </a:rPr>
                <a:t>WEST</a:t>
              </a:r>
            </a:p>
            <a:p>
              <a:pPr algn="ctr"/>
              <a:endParaRPr lang="en-US" sz="1200" dirty="0">
                <a:ln w="0"/>
                <a:solidFill>
                  <a:schemeClr val="tx1"/>
                </a:solidFill>
              </a:endParaRPr>
            </a:p>
          </p:txBody>
        </p:sp>
      </p:grpSp>
      <p:sp>
        <p:nvSpPr>
          <p:cNvPr id="66" name="Rectangle 65">
            <a:extLst>
              <a:ext uri="{FF2B5EF4-FFF2-40B4-BE49-F238E27FC236}">
                <a16:creationId xmlns:a16="http://schemas.microsoft.com/office/drawing/2014/main" id="{3A1C3ECD-C141-7D40-83CC-8CBD94B9E679}"/>
              </a:ext>
            </a:extLst>
          </p:cNvPr>
          <p:cNvSpPr/>
          <p:nvPr/>
        </p:nvSpPr>
        <p:spPr>
          <a:xfrm>
            <a:off x="6993173" y="1377615"/>
            <a:ext cx="2131647" cy="1938992"/>
          </a:xfrm>
          <a:prstGeom prst="rect">
            <a:avLst/>
          </a:prstGeom>
        </p:spPr>
        <p:txBody>
          <a:bodyPr wrap="square">
            <a:spAutoFit/>
          </a:bodyPr>
          <a:lstStyle/>
          <a:p>
            <a:r>
              <a:rPr lang="en-US" sz="2000" dirty="0"/>
              <a:t>7 lines in the backplane of the NI crate are used for bus communication among boards.</a:t>
            </a:r>
          </a:p>
        </p:txBody>
      </p:sp>
    </p:spTree>
    <p:extLst>
      <p:ext uri="{BB962C8B-B14F-4D97-AF65-F5344CB8AC3E}">
        <p14:creationId xmlns:p14="http://schemas.microsoft.com/office/powerpoint/2010/main" val="2486276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1D372F-47A4-7043-B17F-BF95819AB491}"/>
              </a:ext>
            </a:extLst>
          </p:cNvPr>
          <p:cNvSpPr>
            <a:spLocks noGrp="1"/>
          </p:cNvSpPr>
          <p:nvPr>
            <p:ph type="dt" sz="half" idx="2"/>
          </p:nvPr>
        </p:nvSpPr>
        <p:spPr>
          <a:xfrm>
            <a:off x="636588" y="6485235"/>
            <a:ext cx="812833" cy="247532"/>
          </a:xfrm>
        </p:spPr>
        <p:txBody>
          <a:bodyPr/>
          <a:lstStyle/>
          <a:p>
            <a:pPr>
              <a:defRPr/>
            </a:pPr>
            <a:r>
              <a:rPr lang="it-IT"/>
              <a:t>01/16/2020</a:t>
            </a:r>
            <a:endParaRPr lang="en-US" dirty="0"/>
          </a:p>
        </p:txBody>
      </p:sp>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1530602" y="6495482"/>
            <a:ext cx="6163977" cy="237285"/>
          </a:xfrm>
        </p:spPr>
        <p:txBody>
          <a:bodyPr/>
          <a:lstStyle/>
          <a:p>
            <a:pPr>
              <a:defRPr/>
            </a:pPr>
            <a:r>
              <a:rPr lang="en-US"/>
              <a:t>Claudio Montanari - Status of ICARUS Installation - Remaining Tasks</a:t>
            </a:r>
            <a:endParaRPr lang="en-US" b="1" dirty="0"/>
          </a:p>
        </p:txBody>
      </p:sp>
      <p:sp>
        <p:nvSpPr>
          <p:cNvPr id="5" name="Slide Number Placeholder 4">
            <a:extLst>
              <a:ext uri="{FF2B5EF4-FFF2-40B4-BE49-F238E27FC236}">
                <a16:creationId xmlns:a16="http://schemas.microsoft.com/office/drawing/2014/main" id="{23A6E217-3ACE-9749-A865-EC08F7F05214}"/>
              </a:ext>
            </a:extLst>
          </p:cNvPr>
          <p:cNvSpPr>
            <a:spLocks noGrp="1"/>
          </p:cNvSpPr>
          <p:nvPr>
            <p:ph type="sldNum" sz="quarter" idx="4"/>
          </p:nvPr>
        </p:nvSpPr>
        <p:spPr>
          <a:xfrm>
            <a:off x="222250" y="6485235"/>
            <a:ext cx="414338" cy="237285"/>
          </a:xfrm>
        </p:spPr>
        <p:txBody>
          <a:bodyPr/>
          <a:lstStyle/>
          <a:p>
            <a:pPr>
              <a:defRPr/>
            </a:pPr>
            <a:fld id="{148C009B-CB69-E04A-B9B3-34B26D69E9CF}" type="slidenum">
              <a:rPr lang="en-US" smtClean="0"/>
              <a:pPr>
                <a:defRPr/>
              </a:pPr>
              <a:t>12</a:t>
            </a:fld>
            <a:endParaRPr lang="en-US"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0" y="233236"/>
            <a:ext cx="9144000" cy="492369"/>
          </a:xfrm>
        </p:spPr>
        <p:txBody>
          <a:bodyPr/>
          <a:lstStyle/>
          <a:p>
            <a:r>
              <a:rPr lang="en-US" dirty="0"/>
              <a:t>Trigger system status</a:t>
            </a:r>
          </a:p>
        </p:txBody>
      </p:sp>
      <p:sp>
        <p:nvSpPr>
          <p:cNvPr id="204" name="Content Placeholder 1">
            <a:extLst>
              <a:ext uri="{FF2B5EF4-FFF2-40B4-BE49-F238E27FC236}">
                <a16:creationId xmlns:a16="http://schemas.microsoft.com/office/drawing/2014/main" id="{3A5FE938-A2ED-9C4C-A1AF-E6276213FBBC}"/>
              </a:ext>
            </a:extLst>
          </p:cNvPr>
          <p:cNvSpPr>
            <a:spLocks noGrp="1"/>
          </p:cNvSpPr>
          <p:nvPr>
            <p:ph idx="1"/>
          </p:nvPr>
        </p:nvSpPr>
        <p:spPr>
          <a:xfrm>
            <a:off x="0" y="3932227"/>
            <a:ext cx="9144000" cy="2583455"/>
          </a:xfrm>
        </p:spPr>
        <p:txBody>
          <a:bodyPr>
            <a:noAutofit/>
          </a:bodyPr>
          <a:lstStyle/>
          <a:p>
            <a:pPr marL="533400" lvl="1" indent="-266700">
              <a:lnSpc>
                <a:spcPts val="2260"/>
              </a:lnSpc>
              <a:spcBef>
                <a:spcPts val="600"/>
              </a:spcBef>
              <a:buClr>
                <a:srgbClr val="FF0000"/>
              </a:buClr>
              <a:buSzPct val="90000"/>
              <a:buFont typeface="Wingdings" charset="2"/>
              <a:buChar char="Ø"/>
            </a:pPr>
            <a:r>
              <a:rPr lang="en-US" sz="1800" dirty="0">
                <a:solidFill>
                  <a:srgbClr val="FF0000"/>
                </a:solidFill>
              </a:rPr>
              <a:t>Issues of jittering of opened gates by 300 </a:t>
            </a:r>
            <a:r>
              <a:rPr lang="en-US" sz="1800" dirty="0" err="1">
                <a:solidFill>
                  <a:srgbClr val="FF0000"/>
                </a:solidFill>
                <a:latin typeface="Symbol" charset="2"/>
                <a:cs typeface="Symbol" charset="2"/>
              </a:rPr>
              <a:t>m</a:t>
            </a:r>
            <a:r>
              <a:rPr lang="en-US" sz="1800" dirty="0" err="1">
                <a:solidFill>
                  <a:srgbClr val="FF0000"/>
                </a:solidFill>
              </a:rPr>
              <a:t>s</a:t>
            </a:r>
            <a:r>
              <a:rPr lang="en-US" sz="1800" dirty="0">
                <a:solidFill>
                  <a:srgbClr val="FF0000"/>
                </a:solidFill>
              </a:rPr>
              <a:t>  </a:t>
            </a:r>
            <a:r>
              <a:rPr lang="en-US" sz="1800" dirty="0"/>
              <a:t>due to modification of</a:t>
            </a:r>
            <a:r>
              <a:rPr lang="it-IT" sz="1800" dirty="0"/>
              <a:t> </a:t>
            </a:r>
            <a:r>
              <a:rPr lang="en-US" sz="1800" dirty="0"/>
              <a:t>gated-beam signal provided by Accelerator Division </a:t>
            </a:r>
            <a:r>
              <a:rPr lang="en-US" sz="1800" dirty="0">
                <a:solidFill>
                  <a:srgbClr val="FF0000"/>
                </a:solidFill>
              </a:rPr>
              <a:t>-&gt;   Proposal to modify signal broadcasting </a:t>
            </a:r>
            <a:r>
              <a:rPr lang="en-US" sz="1800" dirty="0"/>
              <a:t>through WR network, to be study/implemented /tested end of Jan 2020.</a:t>
            </a:r>
          </a:p>
          <a:p>
            <a:pPr marL="533400" lvl="1" indent="-266700">
              <a:lnSpc>
                <a:spcPts val="2260"/>
              </a:lnSpc>
              <a:spcBef>
                <a:spcPts val="600"/>
              </a:spcBef>
              <a:buClr>
                <a:srgbClr val="FF0000"/>
              </a:buClr>
              <a:buSzPct val="90000"/>
              <a:buFont typeface="Wingdings" charset="2"/>
              <a:buChar char="Ø"/>
            </a:pPr>
            <a:r>
              <a:rPr lang="en-US" sz="1800" dirty="0"/>
              <a:t>During December 2019 test of LabVIEW interface</a:t>
            </a:r>
            <a:r>
              <a:rPr lang="en-US" sz="1800" dirty="0">
                <a:solidFill>
                  <a:srgbClr val="FF0000"/>
                </a:solidFill>
              </a:rPr>
              <a:t>, unexpected issue with gate opening appeared:</a:t>
            </a:r>
            <a:r>
              <a:rPr lang="en-US" sz="1800" dirty="0"/>
              <a:t> to be investigated thoroughly in Jan 2020.</a:t>
            </a:r>
          </a:p>
          <a:p>
            <a:pPr marL="533400" lvl="1" indent="-266700">
              <a:lnSpc>
                <a:spcPts val="2260"/>
              </a:lnSpc>
              <a:spcBef>
                <a:spcPts val="600"/>
              </a:spcBef>
              <a:buClr>
                <a:srgbClr val="FF0000"/>
              </a:buClr>
              <a:buSzPct val="90000"/>
              <a:buFont typeface="Wingdings" charset="2"/>
              <a:buChar char="Ø"/>
            </a:pPr>
            <a:r>
              <a:rPr lang="en-US" sz="1800" dirty="0">
                <a:solidFill>
                  <a:srgbClr val="FF0000"/>
                </a:solidFill>
              </a:rPr>
              <a:t>Final LabView code</a:t>
            </a:r>
            <a:r>
              <a:rPr lang="en-US" sz="1800" dirty="0"/>
              <a:t>: for reading/displaying </a:t>
            </a:r>
            <a:r>
              <a:rPr lang="en-US" sz="1800" dirty="0" err="1"/>
              <a:t>infos</a:t>
            </a:r>
            <a:r>
              <a:rPr lang="en-US" sz="1800" dirty="0"/>
              <a:t> on trigger generation (timestamp of trigger, Early Warning packets…), setting up the parameters PMT majorities, gate width and delay...) and communicate with DAQ, expected by March 2020.</a:t>
            </a:r>
          </a:p>
        </p:txBody>
      </p:sp>
      <p:sp>
        <p:nvSpPr>
          <p:cNvPr id="67" name="Rettangolo 2">
            <a:extLst>
              <a:ext uri="{FF2B5EF4-FFF2-40B4-BE49-F238E27FC236}">
                <a16:creationId xmlns:a16="http://schemas.microsoft.com/office/drawing/2014/main" id="{D546DFE4-2C36-7846-A348-A0ABC8D01F01}"/>
              </a:ext>
            </a:extLst>
          </p:cNvPr>
          <p:cNvSpPr/>
          <p:nvPr/>
        </p:nvSpPr>
        <p:spPr>
          <a:xfrm>
            <a:off x="-42204" y="661284"/>
            <a:ext cx="5514048" cy="3593291"/>
          </a:xfrm>
          <a:prstGeom prst="rect">
            <a:avLst/>
          </a:prstGeom>
        </p:spPr>
        <p:txBody>
          <a:bodyPr wrap="square">
            <a:spAutoFit/>
          </a:bodyPr>
          <a:lstStyle/>
          <a:p>
            <a:pPr marL="285750" lvl="1" indent="-285750">
              <a:lnSpc>
                <a:spcPts val="2200"/>
              </a:lnSpc>
              <a:spcBef>
                <a:spcPts val="0"/>
              </a:spcBef>
              <a:spcAft>
                <a:spcPts val="0"/>
              </a:spcAft>
              <a:buClr>
                <a:srgbClr val="FF0000"/>
              </a:buClr>
              <a:buFont typeface="Wingdings" charset="2"/>
              <a:buChar char="l"/>
            </a:pPr>
            <a:r>
              <a:rPr lang="en-US" sz="1800" i="0" dirty="0">
                <a:solidFill>
                  <a:srgbClr val="000000"/>
                </a:solidFill>
              </a:rPr>
              <a:t>Present test setup at FNAL includes:</a:t>
            </a:r>
          </a:p>
          <a:p>
            <a:pPr marL="533400" lvl="1" indent="-266700">
              <a:lnSpc>
                <a:spcPts val="2300"/>
              </a:lnSpc>
              <a:spcBef>
                <a:spcPts val="0"/>
              </a:spcBef>
              <a:spcAft>
                <a:spcPts val="0"/>
              </a:spcAft>
              <a:buClr>
                <a:srgbClr val="FF0000"/>
              </a:buClr>
              <a:buSzPct val="90000"/>
              <a:buFont typeface="Wingdings" charset="2"/>
              <a:buChar char="Ø"/>
            </a:pPr>
            <a:r>
              <a:rPr lang="en-US" sz="1800" i="0" dirty="0"/>
              <a:t>SPEXI board in NI1062Q crate at ICARUS  site  connected to the WR (White Rabbit) master switch;</a:t>
            </a:r>
          </a:p>
          <a:p>
            <a:pPr marL="533400" lvl="1" indent="-266700">
              <a:lnSpc>
                <a:spcPts val="2260"/>
              </a:lnSpc>
              <a:spcBef>
                <a:spcPts val="0"/>
              </a:spcBef>
              <a:spcAft>
                <a:spcPts val="0"/>
              </a:spcAft>
              <a:buClr>
                <a:srgbClr val="FF0000"/>
              </a:buClr>
              <a:buSzPct val="90000"/>
              <a:buFont typeface="Wingdings" charset="2"/>
              <a:buChar char="Ø"/>
            </a:pPr>
            <a:r>
              <a:rPr lang="en-US" sz="1800" i="0" dirty="0"/>
              <a:t>SPEC board at MI-2 for sending beam signals to ICARUS Trigger system.</a:t>
            </a:r>
          </a:p>
          <a:p>
            <a:pPr marL="285750" lvl="1" indent="-285750">
              <a:lnSpc>
                <a:spcPts val="2200"/>
              </a:lnSpc>
              <a:spcBef>
                <a:spcPts val="0"/>
              </a:spcBef>
              <a:spcAft>
                <a:spcPts val="0"/>
              </a:spcAft>
              <a:buClr>
                <a:srgbClr val="FF0000"/>
              </a:buClr>
              <a:buFont typeface="Wingdings" charset="2"/>
              <a:buChar char="l"/>
            </a:pPr>
            <a:r>
              <a:rPr lang="en-US" sz="1800" dirty="0">
                <a:solidFill>
                  <a:srgbClr val="000000"/>
                </a:solidFill>
              </a:rPr>
              <a:t>Extensive tests in progress at ICARUS site:</a:t>
            </a:r>
          </a:p>
          <a:p>
            <a:pPr marL="533400" lvl="1" indent="-266700">
              <a:lnSpc>
                <a:spcPts val="2260"/>
              </a:lnSpc>
              <a:spcBef>
                <a:spcPts val="0"/>
              </a:spcBef>
              <a:spcAft>
                <a:spcPts val="0"/>
              </a:spcAft>
              <a:buClr>
                <a:srgbClr val="FF0000"/>
              </a:buClr>
              <a:buSzPct val="90000"/>
              <a:buFont typeface="Wingdings" charset="2"/>
              <a:buChar char="Ø"/>
            </a:pPr>
            <a:r>
              <a:rPr lang="en-US" sz="1800" dirty="0">
                <a:solidFill>
                  <a:srgbClr val="FF0000"/>
                </a:solidFill>
              </a:rPr>
              <a:t>Phase locking of clocks to WR </a:t>
            </a:r>
            <a:r>
              <a:rPr lang="en-US" sz="1800" dirty="0"/>
              <a:t>master 1 Hz pulse (</a:t>
            </a:r>
            <a:r>
              <a:rPr lang="en-US" sz="1800" dirty="0" err="1"/>
              <a:t>pps</a:t>
            </a:r>
            <a:r>
              <a:rPr lang="en-US" sz="1800" dirty="0"/>
              <a:t>) and the proper </a:t>
            </a:r>
            <a:r>
              <a:rPr lang="en-US" sz="1800" dirty="0" err="1"/>
              <a:t>TTLink</a:t>
            </a:r>
            <a:r>
              <a:rPr lang="en-US" sz="1800" dirty="0"/>
              <a:t> generation achieved/demonstrated consistently;</a:t>
            </a:r>
          </a:p>
          <a:p>
            <a:pPr marL="533400" lvl="1" indent="-266700">
              <a:lnSpc>
                <a:spcPts val="2260"/>
              </a:lnSpc>
              <a:spcBef>
                <a:spcPts val="0"/>
              </a:spcBef>
              <a:spcAft>
                <a:spcPts val="0"/>
              </a:spcAft>
              <a:buClr>
                <a:srgbClr val="FF0000"/>
              </a:buClr>
              <a:buSzPct val="90000"/>
              <a:buFont typeface="Wingdings" charset="2"/>
              <a:buChar char="Ø"/>
            </a:pPr>
            <a:r>
              <a:rPr lang="en-US" sz="1800" dirty="0"/>
              <a:t>Correctness of </a:t>
            </a:r>
            <a:r>
              <a:rPr lang="en-US" sz="1800" dirty="0">
                <a:solidFill>
                  <a:srgbClr val="FF0000"/>
                </a:solidFill>
              </a:rPr>
              <a:t>decoding of beam extraction   signals </a:t>
            </a:r>
            <a:r>
              <a:rPr lang="en-US" sz="1800" dirty="0"/>
              <a:t>and</a:t>
            </a:r>
            <a:r>
              <a:rPr lang="en-US" sz="1800" dirty="0">
                <a:solidFill>
                  <a:srgbClr val="FF0000"/>
                </a:solidFill>
              </a:rPr>
              <a:t> gate signal generation </a:t>
            </a:r>
            <a:r>
              <a:rPr lang="en-US" sz="1800" dirty="0"/>
              <a:t>assessed.</a:t>
            </a:r>
          </a:p>
          <a:p>
            <a:pPr marL="533400" lvl="1" indent="-266700">
              <a:lnSpc>
                <a:spcPts val="2260"/>
              </a:lnSpc>
              <a:spcBef>
                <a:spcPts val="0"/>
              </a:spcBef>
              <a:spcAft>
                <a:spcPts val="0"/>
              </a:spcAft>
              <a:buClr>
                <a:srgbClr val="FF0000"/>
              </a:buClr>
              <a:buSzPct val="90000"/>
              <a:buFont typeface="Wingdings" charset="2"/>
              <a:buChar char="Ø"/>
            </a:pPr>
            <a:endParaRPr lang="en-US" sz="1800" i="0" dirty="0"/>
          </a:p>
        </p:txBody>
      </p:sp>
      <p:grpSp>
        <p:nvGrpSpPr>
          <p:cNvPr id="68" name="Group 67">
            <a:extLst>
              <a:ext uri="{FF2B5EF4-FFF2-40B4-BE49-F238E27FC236}">
                <a16:creationId xmlns:a16="http://schemas.microsoft.com/office/drawing/2014/main" id="{462E4DA9-0AEE-EB4E-BDA4-9BB12AC86524}"/>
              </a:ext>
            </a:extLst>
          </p:cNvPr>
          <p:cNvGrpSpPr/>
          <p:nvPr/>
        </p:nvGrpSpPr>
        <p:grpSpPr>
          <a:xfrm>
            <a:off x="5401994" y="327147"/>
            <a:ext cx="3703906" cy="2065640"/>
            <a:chOff x="228600" y="551794"/>
            <a:chExt cx="5943600" cy="4096406"/>
          </a:xfrm>
        </p:grpSpPr>
        <p:pic>
          <p:nvPicPr>
            <p:cNvPr id="69" name="Picture 68">
              <a:extLst>
                <a:ext uri="{FF2B5EF4-FFF2-40B4-BE49-F238E27FC236}">
                  <a16:creationId xmlns:a16="http://schemas.microsoft.com/office/drawing/2014/main" id="{7A057C8F-1803-B442-96A3-AF8312CDE81A}"/>
                </a:ext>
              </a:extLst>
            </p:cNvPr>
            <p:cNvPicPr/>
            <p:nvPr/>
          </p:nvPicPr>
          <p:blipFill rotWithShape="1">
            <a:blip r:embed="rId2" cstate="print">
              <a:extLst>
                <a:ext uri="{28A0092B-C50C-407E-A947-70E740481C1C}">
                  <a14:useLocalDpi xmlns:a14="http://schemas.microsoft.com/office/drawing/2010/main" val="0"/>
                </a:ext>
              </a:extLst>
            </a:blip>
            <a:srcRect/>
            <a:stretch/>
          </p:blipFill>
          <p:spPr bwMode="auto">
            <a:xfrm>
              <a:off x="228600" y="609600"/>
              <a:ext cx="3429000" cy="4038600"/>
            </a:xfrm>
            <a:prstGeom prst="rect">
              <a:avLst/>
            </a:prstGeom>
            <a:ln>
              <a:noFill/>
            </a:ln>
            <a:extLst>
              <a:ext uri="{53640926-AAD7-44d8-BBD7-CCE9431645EC}">
                <a14:shadowObscured xmlns:a14="http://schemas.microsoft.com/office/drawing/2010/main" xmlns=""/>
              </a:ext>
            </a:extLst>
          </p:spPr>
        </p:pic>
        <p:pic>
          <p:nvPicPr>
            <p:cNvPr id="70" name="Picture 69">
              <a:extLst>
                <a:ext uri="{FF2B5EF4-FFF2-40B4-BE49-F238E27FC236}">
                  <a16:creationId xmlns:a16="http://schemas.microsoft.com/office/drawing/2014/main" id="{FE336DA3-AEC7-8147-AFBB-F544FBE0D40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632753" y="551794"/>
              <a:ext cx="3539447" cy="2819400"/>
            </a:xfrm>
            <a:prstGeom prst="rect">
              <a:avLst/>
            </a:prstGeom>
          </p:spPr>
        </p:pic>
      </p:grpSp>
      <p:grpSp>
        <p:nvGrpSpPr>
          <p:cNvPr id="71" name="Gruppo 5">
            <a:extLst>
              <a:ext uri="{FF2B5EF4-FFF2-40B4-BE49-F238E27FC236}">
                <a16:creationId xmlns:a16="http://schemas.microsoft.com/office/drawing/2014/main" id="{8D0D5D90-0EB2-FC47-BC87-D42442D97AF0}"/>
              </a:ext>
            </a:extLst>
          </p:cNvPr>
          <p:cNvGrpSpPr/>
          <p:nvPr/>
        </p:nvGrpSpPr>
        <p:grpSpPr>
          <a:xfrm>
            <a:off x="5363894" y="2392787"/>
            <a:ext cx="3742006" cy="1553286"/>
            <a:chOff x="5621009" y="2895600"/>
            <a:chExt cx="4284991" cy="1600200"/>
          </a:xfrm>
        </p:grpSpPr>
        <p:pic>
          <p:nvPicPr>
            <p:cNvPr id="72" name="Content Placeholder 8">
              <a:extLst>
                <a:ext uri="{FF2B5EF4-FFF2-40B4-BE49-F238E27FC236}">
                  <a16:creationId xmlns:a16="http://schemas.microsoft.com/office/drawing/2014/main" id="{299030AB-1C85-6245-8C24-121B8C9DCE61}"/>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5621009" y="2971800"/>
              <a:ext cx="1617991" cy="1524000"/>
            </a:xfrm>
            <a:prstGeom prst="rect">
              <a:avLst/>
            </a:prstGeom>
            <a:noFill/>
            <a:ln>
              <a:noFill/>
            </a:ln>
            <a:extLst>
              <a:ext uri="{53640926-AAD7-44d8-BBD7-CCE9431645EC}">
                <a14:shadowObscured xmlns:a14="http://schemas.microsoft.com/office/drawing/2010/main" xmlns=""/>
              </a:ext>
            </a:extLst>
          </p:spPr>
        </p:pic>
        <p:pic>
          <p:nvPicPr>
            <p:cNvPr id="73" name="Picture 2" descr="D:\Icarus_NewDaq\FILES\working_foto\NI_SPEXI\WP_20190614_015.jpg">
              <a:extLst>
                <a:ext uri="{FF2B5EF4-FFF2-40B4-BE49-F238E27FC236}">
                  <a16:creationId xmlns:a16="http://schemas.microsoft.com/office/drawing/2014/main" id="{8FF9A917-6FF9-AD49-99AB-7072D0FF73E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630"/>
            <a:stretch/>
          </p:blipFill>
          <p:spPr bwMode="auto">
            <a:xfrm>
              <a:off x="7206619" y="2895600"/>
              <a:ext cx="1556381" cy="1532254"/>
            </a:xfrm>
            <a:prstGeom prst="rect">
              <a:avLst/>
            </a:prstGeom>
            <a:noFill/>
            <a:extLst>
              <a:ext uri="{909E8E84-426E-40dd-AFC4-6F175D3DCCD1}">
                <a14:hiddenFill xmlns:a14="http://schemas.microsoft.com/office/drawing/2010/main" xmlns="">
                  <a:solidFill>
                    <a:srgbClr val="FFFFFF"/>
                  </a:solidFill>
                </a14:hiddenFill>
              </a:ext>
            </a:extLst>
          </p:spPr>
        </p:pic>
        <p:pic>
          <p:nvPicPr>
            <p:cNvPr id="74" name="Picture 73">
              <a:extLst>
                <a:ext uri="{FF2B5EF4-FFF2-40B4-BE49-F238E27FC236}">
                  <a16:creationId xmlns:a16="http://schemas.microsoft.com/office/drawing/2014/main" id="{39CCDBD0-7A96-914B-B4D9-891CA7F5D173}"/>
                </a:ext>
              </a:extLst>
            </p:cNvPr>
            <p:cNvPicPr/>
            <p:nvPr/>
          </p:nvPicPr>
          <p:blipFill rotWithShape="1">
            <a:blip r:embed="rId6" cstate="screen">
              <a:extLst>
                <a:ext uri="{28A0092B-C50C-407E-A947-70E740481C1C}">
                  <a14:useLocalDpi xmlns:a14="http://schemas.microsoft.com/office/drawing/2010/main"/>
                </a:ext>
              </a:extLst>
            </a:blip>
            <a:srcRect/>
            <a:stretch/>
          </p:blipFill>
          <p:spPr bwMode="auto">
            <a:xfrm>
              <a:off x="8652668" y="2895600"/>
              <a:ext cx="1253332" cy="1532254"/>
            </a:xfrm>
            <a:prstGeom prst="rect">
              <a:avLst/>
            </a:prstGeom>
            <a:ln>
              <a:noFill/>
            </a:ln>
            <a:extLst>
              <a:ext uri="{53640926-AAD7-44d8-BBD7-CCE9431645EC}">
                <a14:shadowObscured xmlns:a14="http://schemas.microsoft.com/office/drawing/2010/main" xmlns=""/>
              </a:ext>
            </a:extLst>
          </p:spPr>
        </p:pic>
      </p:grpSp>
    </p:spTree>
    <p:extLst>
      <p:ext uri="{BB962C8B-B14F-4D97-AF65-F5344CB8AC3E}">
        <p14:creationId xmlns:p14="http://schemas.microsoft.com/office/powerpoint/2010/main" val="3591328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1D372F-47A4-7043-B17F-BF95819AB491}"/>
              </a:ext>
            </a:extLst>
          </p:cNvPr>
          <p:cNvSpPr>
            <a:spLocks noGrp="1"/>
          </p:cNvSpPr>
          <p:nvPr>
            <p:ph type="dt" sz="half" idx="2"/>
          </p:nvPr>
        </p:nvSpPr>
        <p:spPr>
          <a:xfrm>
            <a:off x="636588" y="6485235"/>
            <a:ext cx="812833" cy="247532"/>
          </a:xfrm>
        </p:spPr>
        <p:txBody>
          <a:bodyPr/>
          <a:lstStyle/>
          <a:p>
            <a:pPr>
              <a:defRPr/>
            </a:pPr>
            <a:r>
              <a:rPr lang="it-IT"/>
              <a:t>01/16/2020</a:t>
            </a:r>
            <a:endParaRPr lang="en-US" dirty="0"/>
          </a:p>
        </p:txBody>
      </p:sp>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1530602" y="6495482"/>
            <a:ext cx="6163977" cy="237285"/>
          </a:xfrm>
        </p:spPr>
        <p:txBody>
          <a:bodyPr/>
          <a:lstStyle/>
          <a:p>
            <a:pPr>
              <a:defRPr/>
            </a:pPr>
            <a:r>
              <a:rPr lang="en-US"/>
              <a:t>Claudio Montanari - Status of ICARUS Installation - Remaining Tasks</a:t>
            </a:r>
            <a:endParaRPr lang="en-US" b="1" dirty="0"/>
          </a:p>
        </p:txBody>
      </p:sp>
      <p:sp>
        <p:nvSpPr>
          <p:cNvPr id="5" name="Slide Number Placeholder 4">
            <a:extLst>
              <a:ext uri="{FF2B5EF4-FFF2-40B4-BE49-F238E27FC236}">
                <a16:creationId xmlns:a16="http://schemas.microsoft.com/office/drawing/2014/main" id="{23A6E217-3ACE-9749-A865-EC08F7F05214}"/>
              </a:ext>
            </a:extLst>
          </p:cNvPr>
          <p:cNvSpPr>
            <a:spLocks noGrp="1"/>
          </p:cNvSpPr>
          <p:nvPr>
            <p:ph type="sldNum" sz="quarter" idx="4"/>
          </p:nvPr>
        </p:nvSpPr>
        <p:spPr>
          <a:xfrm>
            <a:off x="222250" y="6485235"/>
            <a:ext cx="414338" cy="237285"/>
          </a:xfrm>
        </p:spPr>
        <p:txBody>
          <a:bodyPr/>
          <a:lstStyle/>
          <a:p>
            <a:pPr>
              <a:defRPr/>
            </a:pPr>
            <a:fld id="{148C009B-CB69-E04A-B9B3-34B26D69E9CF}" type="slidenum">
              <a:rPr lang="en-US" smtClean="0"/>
              <a:pPr>
                <a:defRPr/>
              </a:pPr>
              <a:t>13</a:t>
            </a:fld>
            <a:endParaRPr lang="en-US"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0" y="233236"/>
            <a:ext cx="9144000" cy="492369"/>
          </a:xfrm>
        </p:spPr>
        <p:txBody>
          <a:bodyPr/>
          <a:lstStyle/>
          <a:p>
            <a:r>
              <a:rPr lang="en-US" dirty="0">
                <a:ea typeface="ＭＳ Ｐゴシック" charset="0"/>
                <a:cs typeface="ＭＳ Ｐゴシック" charset="-128"/>
              </a:rPr>
              <a:t>Calibration plans before the commissioning</a:t>
            </a:r>
            <a:endParaRPr lang="en-US" dirty="0"/>
          </a:p>
        </p:txBody>
      </p:sp>
      <p:sp>
        <p:nvSpPr>
          <p:cNvPr id="204" name="Content Placeholder 1">
            <a:extLst>
              <a:ext uri="{FF2B5EF4-FFF2-40B4-BE49-F238E27FC236}">
                <a16:creationId xmlns:a16="http://schemas.microsoft.com/office/drawing/2014/main" id="{3A5FE938-A2ED-9C4C-A1AF-E6276213FBBC}"/>
              </a:ext>
            </a:extLst>
          </p:cNvPr>
          <p:cNvSpPr>
            <a:spLocks noGrp="1"/>
          </p:cNvSpPr>
          <p:nvPr>
            <p:ph idx="1"/>
          </p:nvPr>
        </p:nvSpPr>
        <p:spPr>
          <a:xfrm>
            <a:off x="40590" y="725606"/>
            <a:ext cx="9144000" cy="582689"/>
          </a:xfrm>
        </p:spPr>
        <p:txBody>
          <a:bodyPr>
            <a:noAutofit/>
          </a:bodyPr>
          <a:lstStyle/>
          <a:p>
            <a:pPr indent="-342900">
              <a:lnSpc>
                <a:spcPts val="2440"/>
              </a:lnSpc>
              <a:spcBef>
                <a:spcPts val="600"/>
              </a:spcBef>
              <a:spcAft>
                <a:spcPts val="400"/>
              </a:spcAft>
              <a:buClr>
                <a:srgbClr val="FF0000"/>
              </a:buClr>
              <a:buSzPct val="150000"/>
              <a:buFont typeface="Symbol" pitchFamily="18" charset="2"/>
              <a:buChar char="·"/>
            </a:pPr>
            <a:r>
              <a:rPr lang="en-GB" sz="1800" dirty="0">
                <a:solidFill>
                  <a:srgbClr val="000000"/>
                </a:solidFill>
                <a:sym typeface="Symbol" pitchFamily="18" charset="2"/>
              </a:rPr>
              <a:t>In view of the commissioning phase, different tools to extract information for calibration purposes directly from the cosmic events are under preparation:</a:t>
            </a:r>
          </a:p>
        </p:txBody>
      </p:sp>
      <p:sp>
        <p:nvSpPr>
          <p:cNvPr id="67" name="Rettangolo 2">
            <a:extLst>
              <a:ext uri="{FF2B5EF4-FFF2-40B4-BE49-F238E27FC236}">
                <a16:creationId xmlns:a16="http://schemas.microsoft.com/office/drawing/2014/main" id="{D546DFE4-2C36-7846-A348-A0ABC8D01F01}"/>
              </a:ext>
            </a:extLst>
          </p:cNvPr>
          <p:cNvSpPr/>
          <p:nvPr/>
        </p:nvSpPr>
        <p:spPr>
          <a:xfrm>
            <a:off x="-86995" y="1308295"/>
            <a:ext cx="5514048" cy="5375831"/>
          </a:xfrm>
          <a:prstGeom prst="rect">
            <a:avLst/>
          </a:prstGeom>
        </p:spPr>
        <p:txBody>
          <a:bodyPr wrap="square">
            <a:spAutoFit/>
          </a:bodyPr>
          <a:lstStyle/>
          <a:p>
            <a:pPr marL="800100" lvl="1" indent="-342900">
              <a:lnSpc>
                <a:spcPts val="2240"/>
              </a:lnSpc>
              <a:spcBef>
                <a:spcPts val="0"/>
              </a:spcBef>
              <a:spcAft>
                <a:spcPts val="400"/>
              </a:spcAft>
              <a:buClr>
                <a:srgbClr val="FF0000"/>
              </a:buClr>
              <a:buSzPct val="100000"/>
              <a:buFont typeface="Wingdings" pitchFamily="2" charset="2"/>
              <a:buChar char="Ø"/>
            </a:pPr>
            <a:r>
              <a:rPr lang="en-GB" sz="1800" dirty="0">
                <a:solidFill>
                  <a:srgbClr val="000000"/>
                </a:solidFill>
                <a:sym typeface="Symbol" pitchFamily="18" charset="2"/>
              </a:rPr>
              <a:t>An “online - quick” method for the purity measurement is ready and can be applied on the first events collected (even if we acquire only a reduced fraction of the Coll. wires)</a:t>
            </a:r>
          </a:p>
          <a:p>
            <a:pPr marL="800100" lvl="1" indent="-342900">
              <a:lnSpc>
                <a:spcPts val="2240"/>
              </a:lnSpc>
              <a:spcBef>
                <a:spcPts val="0"/>
              </a:spcBef>
              <a:spcAft>
                <a:spcPts val="400"/>
              </a:spcAft>
              <a:buClr>
                <a:srgbClr val="FF0000"/>
              </a:buClr>
              <a:buSzPct val="100000"/>
              <a:buFont typeface="Wingdings" pitchFamily="2" charset="2"/>
              <a:buChar char="Ø"/>
            </a:pPr>
            <a:r>
              <a:rPr lang="en-GB" sz="1800" dirty="0">
                <a:solidFill>
                  <a:srgbClr val="000000"/>
                </a:solidFill>
                <a:sym typeface="Symbol" pitchFamily="18" charset="2"/>
              </a:rPr>
              <a:t>A tool for the equalization/calibration of the TPC wires based on the muon </a:t>
            </a:r>
            <a:r>
              <a:rPr lang="en-GB" sz="1800" dirty="0" err="1">
                <a:solidFill>
                  <a:srgbClr val="000000"/>
                </a:solidFill>
                <a:sym typeface="Symbol" pitchFamily="18" charset="2"/>
              </a:rPr>
              <a:t>dE</a:t>
            </a:r>
            <a:r>
              <a:rPr lang="en-GB" sz="1800" dirty="0">
                <a:solidFill>
                  <a:srgbClr val="000000"/>
                </a:solidFill>
                <a:sym typeface="Symbol" pitchFamily="18" charset="2"/>
              </a:rPr>
              <a:t>/dx measurements in each TPC channel is under finalization: </a:t>
            </a:r>
            <a:r>
              <a:rPr lang="en-US" sz="1800" dirty="0">
                <a:sym typeface="Symbol" pitchFamily="18" charset="2"/>
              </a:rPr>
              <a:t>a</a:t>
            </a:r>
            <a:r>
              <a:rPr lang="en-US" sz="1800" dirty="0"/>
              <a:t> 1-2% resolution on the channel equalization can be reached using the muon tracks selected in 5k cosmic events (the acquisition of the full detector is required)</a:t>
            </a:r>
          </a:p>
          <a:p>
            <a:pPr marL="800100" lvl="1" indent="-342900">
              <a:lnSpc>
                <a:spcPts val="2240"/>
              </a:lnSpc>
              <a:spcBef>
                <a:spcPts val="0"/>
              </a:spcBef>
              <a:spcAft>
                <a:spcPts val="400"/>
              </a:spcAft>
              <a:buClr>
                <a:srgbClr val="FF0000"/>
              </a:buClr>
              <a:buSzPct val="100000"/>
              <a:buFont typeface="Wingdings" pitchFamily="2" charset="2"/>
              <a:buChar char="Ø"/>
            </a:pPr>
            <a:r>
              <a:rPr lang="en-GB" sz="1800" dirty="0">
                <a:solidFill>
                  <a:srgbClr val="000000"/>
                </a:solidFill>
                <a:sym typeface="Symbol" pitchFamily="18" charset="2"/>
              </a:rPr>
              <a:t>A procedure for the PMT calibration (gain and timing) using the laser calibration system and the tools for the calibration based on the collected events is under development</a:t>
            </a:r>
          </a:p>
          <a:p>
            <a:pPr marL="800100" lvl="1" indent="-342900">
              <a:lnSpc>
                <a:spcPts val="2240"/>
              </a:lnSpc>
              <a:spcBef>
                <a:spcPts val="0"/>
              </a:spcBef>
              <a:spcAft>
                <a:spcPts val="400"/>
              </a:spcAft>
              <a:buClr>
                <a:srgbClr val="FF0000"/>
              </a:buClr>
              <a:buSzPct val="100000"/>
              <a:buFont typeface="Wingdings" pitchFamily="2" charset="2"/>
              <a:buChar char="Ø"/>
            </a:pPr>
            <a:r>
              <a:rPr lang="en-GB" sz="1800" dirty="0">
                <a:solidFill>
                  <a:srgbClr val="000000"/>
                </a:solidFill>
                <a:sym typeface="Symbol" pitchFamily="18" charset="2"/>
              </a:rPr>
              <a:t>Possible procedures for the CRT calibration are also under discussion</a:t>
            </a:r>
          </a:p>
          <a:p>
            <a:pPr marL="533400" lvl="1" indent="-266700">
              <a:lnSpc>
                <a:spcPts val="2260"/>
              </a:lnSpc>
              <a:spcBef>
                <a:spcPts val="0"/>
              </a:spcBef>
              <a:spcAft>
                <a:spcPts val="0"/>
              </a:spcAft>
              <a:buClr>
                <a:srgbClr val="FF0000"/>
              </a:buClr>
              <a:buSzPct val="90000"/>
              <a:buFont typeface="Wingdings" charset="2"/>
              <a:buChar char="Ø"/>
            </a:pPr>
            <a:endParaRPr lang="en-US" sz="1800" i="0" dirty="0"/>
          </a:p>
        </p:txBody>
      </p:sp>
      <p:pic>
        <p:nvPicPr>
          <p:cNvPr id="15" name="Picture 14">
            <a:extLst>
              <a:ext uri="{FF2B5EF4-FFF2-40B4-BE49-F238E27FC236}">
                <a16:creationId xmlns:a16="http://schemas.microsoft.com/office/drawing/2014/main" id="{644661CB-66DE-9748-A4AD-C7DEA1D97C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4844" y="4175972"/>
            <a:ext cx="3519677" cy="2215181"/>
          </a:xfrm>
          <a:prstGeom prst="rect">
            <a:avLst/>
          </a:prstGeom>
        </p:spPr>
      </p:pic>
      <p:grpSp>
        <p:nvGrpSpPr>
          <p:cNvPr id="17" name="Group 16">
            <a:extLst>
              <a:ext uri="{FF2B5EF4-FFF2-40B4-BE49-F238E27FC236}">
                <a16:creationId xmlns:a16="http://schemas.microsoft.com/office/drawing/2014/main" id="{0E6308D3-4E19-0C44-8D7A-8C058C02D4CB}"/>
              </a:ext>
            </a:extLst>
          </p:cNvPr>
          <p:cNvGrpSpPr/>
          <p:nvPr/>
        </p:nvGrpSpPr>
        <p:grpSpPr>
          <a:xfrm>
            <a:off x="5554638" y="1308294"/>
            <a:ext cx="4217697" cy="2988677"/>
            <a:chOff x="72500" y="1143000"/>
            <a:chExt cx="5801730" cy="4800600"/>
          </a:xfrm>
        </p:grpSpPr>
        <p:grpSp>
          <p:nvGrpSpPr>
            <p:cNvPr id="18" name="Group 17">
              <a:extLst>
                <a:ext uri="{FF2B5EF4-FFF2-40B4-BE49-F238E27FC236}">
                  <a16:creationId xmlns:a16="http://schemas.microsoft.com/office/drawing/2014/main" id="{035A1651-B648-CC42-AA0E-3C04971542C4}"/>
                </a:ext>
              </a:extLst>
            </p:cNvPr>
            <p:cNvGrpSpPr/>
            <p:nvPr/>
          </p:nvGrpSpPr>
          <p:grpSpPr>
            <a:xfrm>
              <a:off x="72500" y="1143000"/>
              <a:ext cx="5801730" cy="4800600"/>
              <a:chOff x="4637670" y="1447800"/>
              <a:chExt cx="6411330" cy="5105400"/>
            </a:xfrm>
          </p:grpSpPr>
          <p:grpSp>
            <p:nvGrpSpPr>
              <p:cNvPr id="20" name="Group 19">
                <a:extLst>
                  <a:ext uri="{FF2B5EF4-FFF2-40B4-BE49-F238E27FC236}">
                    <a16:creationId xmlns:a16="http://schemas.microsoft.com/office/drawing/2014/main" id="{8033314A-C89A-5545-B358-2729FD54AF3A}"/>
                  </a:ext>
                </a:extLst>
              </p:cNvPr>
              <p:cNvGrpSpPr/>
              <p:nvPr/>
            </p:nvGrpSpPr>
            <p:grpSpPr>
              <a:xfrm>
                <a:off x="4637670" y="1447800"/>
                <a:ext cx="6411330" cy="5105400"/>
                <a:chOff x="2021779" y="2133600"/>
                <a:chExt cx="5340129" cy="4419599"/>
              </a:xfrm>
            </p:grpSpPr>
            <p:pic>
              <p:nvPicPr>
                <p:cNvPr id="23" name="Picture 22">
                  <a:extLst>
                    <a:ext uri="{FF2B5EF4-FFF2-40B4-BE49-F238E27FC236}">
                      <a16:creationId xmlns:a16="http://schemas.microsoft.com/office/drawing/2014/main" id="{47E98A3E-80E7-6C41-8666-929938247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1779" y="2133600"/>
                  <a:ext cx="4519916" cy="4419599"/>
                </a:xfrm>
                <a:prstGeom prst="rect">
                  <a:avLst/>
                </a:prstGeom>
              </p:spPr>
            </p:pic>
            <p:sp>
              <p:nvSpPr>
                <p:cNvPr id="24" name="Rectangle 23">
                  <a:extLst>
                    <a:ext uri="{FF2B5EF4-FFF2-40B4-BE49-F238E27FC236}">
                      <a16:creationId xmlns:a16="http://schemas.microsoft.com/office/drawing/2014/main" id="{604B450D-506F-734C-913C-8D69AA1E7730}"/>
                    </a:ext>
                  </a:extLst>
                </p:cNvPr>
                <p:cNvSpPr>
                  <a:spLocks noChangeArrowheads="1"/>
                </p:cNvSpPr>
                <p:nvPr/>
              </p:nvSpPr>
              <p:spPr bwMode="auto">
                <a:xfrm>
                  <a:off x="3810001" y="3352800"/>
                  <a:ext cx="838200" cy="384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28600" indent="-228600" eaLnBrk="0" hangingPunct="0">
                    <a:defRPr sz="1600" i="1">
                      <a:solidFill>
                        <a:schemeClr val="tx1"/>
                      </a:solidFill>
                      <a:latin typeface="Comic Sans MS" pitchFamily="66" charset="0"/>
                      <a:ea typeface="MS PGothic" pitchFamily="34" charset="-128"/>
                    </a:defRPr>
                  </a:lvl1pPr>
                  <a:lvl2pPr marL="685800" indent="-228600" eaLnBrk="0" hangingPunct="0">
                    <a:defRPr sz="1600" i="1">
                      <a:solidFill>
                        <a:schemeClr val="tx1"/>
                      </a:solidFill>
                      <a:latin typeface="Comic Sans MS" pitchFamily="66" charset="0"/>
                      <a:ea typeface="MS PGothic" pitchFamily="34" charset="-128"/>
                    </a:defRPr>
                  </a:lvl2pPr>
                  <a:lvl3pPr marL="1143000" indent="-228600" eaLnBrk="0" hangingPunct="0">
                    <a:defRPr sz="1600" i="1">
                      <a:solidFill>
                        <a:schemeClr val="tx1"/>
                      </a:solidFill>
                      <a:latin typeface="Comic Sans MS" pitchFamily="66" charset="0"/>
                      <a:ea typeface="MS PGothic" pitchFamily="34" charset="-128"/>
                    </a:defRPr>
                  </a:lvl3pPr>
                  <a:lvl4pPr marL="1600200" indent="-228600" eaLnBrk="0" hangingPunct="0">
                    <a:defRPr sz="1600" i="1">
                      <a:solidFill>
                        <a:schemeClr val="tx1"/>
                      </a:solidFill>
                      <a:latin typeface="Comic Sans MS" pitchFamily="66" charset="0"/>
                      <a:ea typeface="MS PGothic" pitchFamily="34" charset="-128"/>
                    </a:defRPr>
                  </a:lvl4pPr>
                  <a:lvl5pPr marL="2057400" indent="-228600" eaLnBrk="0" hangingPunct="0">
                    <a:defRPr sz="1600" i="1">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9pPr>
                </a:lstStyle>
                <a:p>
                  <a:pPr marL="0" indent="0">
                    <a:spcBef>
                      <a:spcPct val="20000"/>
                    </a:spcBef>
                    <a:spcAft>
                      <a:spcPts val="600"/>
                    </a:spcAft>
                    <a:buClr>
                      <a:srgbClr val="FF0000"/>
                    </a:buClr>
                    <a:buSzPct val="150000"/>
                  </a:pPr>
                  <a:r>
                    <a:rPr lang="en-GB" i="0" dirty="0">
                      <a:solidFill>
                        <a:srgbClr val="0000FF"/>
                      </a:solidFill>
                      <a:sym typeface="Symbol" pitchFamily="18" charset="2"/>
                    </a:rPr>
                    <a:t>2 </a:t>
                  </a:r>
                  <a:r>
                    <a:rPr lang="en-GB" i="0" dirty="0" err="1">
                      <a:solidFill>
                        <a:srgbClr val="0000FF"/>
                      </a:solidFill>
                      <a:sym typeface="Symbol" pitchFamily="18" charset="2"/>
                    </a:rPr>
                    <a:t>ms</a:t>
                  </a:r>
                  <a:endParaRPr lang="en-GB" i="0" dirty="0">
                    <a:solidFill>
                      <a:srgbClr val="0000FF"/>
                    </a:solidFill>
                    <a:sym typeface="Symbol" pitchFamily="18" charset="2"/>
                  </a:endParaRPr>
                </a:p>
              </p:txBody>
            </p:sp>
            <p:cxnSp>
              <p:nvCxnSpPr>
                <p:cNvPr id="25" name="Straight Arrow Connector 24">
                  <a:extLst>
                    <a:ext uri="{FF2B5EF4-FFF2-40B4-BE49-F238E27FC236}">
                      <a16:creationId xmlns:a16="http://schemas.microsoft.com/office/drawing/2014/main" id="{69BFB1AC-8C65-4F44-B545-93BC63958B64}"/>
                    </a:ext>
                  </a:extLst>
                </p:cNvPr>
                <p:cNvCxnSpPr/>
                <p:nvPr/>
              </p:nvCxnSpPr>
              <p:spPr bwMode="auto">
                <a:xfrm>
                  <a:off x="4191000" y="3733800"/>
                  <a:ext cx="76200" cy="457200"/>
                </a:xfrm>
                <a:prstGeom prst="straightConnector1">
                  <a:avLst/>
                </a:prstGeom>
                <a:solidFill>
                  <a:schemeClr val="accent1"/>
                </a:solidFill>
                <a:ln w="9525" cap="flat" cmpd="sng" algn="ctr">
                  <a:solidFill>
                    <a:srgbClr val="0000FF"/>
                  </a:solidFill>
                  <a:prstDash val="solid"/>
                  <a:round/>
                  <a:headEnd type="none" w="med" len="med"/>
                  <a:tailEnd type="arrow"/>
                </a:ln>
                <a:effectLst/>
              </p:spPr>
            </p:cxnSp>
            <p:sp>
              <p:nvSpPr>
                <p:cNvPr id="26" name="Rectangle 25">
                  <a:extLst>
                    <a:ext uri="{FF2B5EF4-FFF2-40B4-BE49-F238E27FC236}">
                      <a16:creationId xmlns:a16="http://schemas.microsoft.com/office/drawing/2014/main" id="{D226C706-82E1-8C4B-847A-411D9B393A7C}"/>
                    </a:ext>
                  </a:extLst>
                </p:cNvPr>
                <p:cNvSpPr>
                  <a:spLocks noChangeArrowheads="1"/>
                </p:cNvSpPr>
                <p:nvPr/>
              </p:nvSpPr>
              <p:spPr bwMode="auto">
                <a:xfrm>
                  <a:off x="5737293" y="3352800"/>
                  <a:ext cx="1624615" cy="384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28600" indent="-228600" eaLnBrk="0" hangingPunct="0">
                    <a:defRPr sz="1600" i="1">
                      <a:solidFill>
                        <a:schemeClr val="tx1"/>
                      </a:solidFill>
                      <a:latin typeface="Comic Sans MS" pitchFamily="66" charset="0"/>
                      <a:ea typeface="MS PGothic" pitchFamily="34" charset="-128"/>
                    </a:defRPr>
                  </a:lvl1pPr>
                  <a:lvl2pPr marL="685800" indent="-228600" eaLnBrk="0" hangingPunct="0">
                    <a:defRPr sz="1600" i="1">
                      <a:solidFill>
                        <a:schemeClr val="tx1"/>
                      </a:solidFill>
                      <a:latin typeface="Comic Sans MS" pitchFamily="66" charset="0"/>
                      <a:ea typeface="MS PGothic" pitchFamily="34" charset="-128"/>
                    </a:defRPr>
                  </a:lvl2pPr>
                  <a:lvl3pPr marL="1143000" indent="-228600" eaLnBrk="0" hangingPunct="0">
                    <a:defRPr sz="1600" i="1">
                      <a:solidFill>
                        <a:schemeClr val="tx1"/>
                      </a:solidFill>
                      <a:latin typeface="Comic Sans MS" pitchFamily="66" charset="0"/>
                      <a:ea typeface="MS PGothic" pitchFamily="34" charset="-128"/>
                    </a:defRPr>
                  </a:lvl3pPr>
                  <a:lvl4pPr marL="1600200" indent="-228600" eaLnBrk="0" hangingPunct="0">
                    <a:defRPr sz="1600" i="1">
                      <a:solidFill>
                        <a:schemeClr val="tx1"/>
                      </a:solidFill>
                      <a:latin typeface="Comic Sans MS" pitchFamily="66" charset="0"/>
                      <a:ea typeface="MS PGothic" pitchFamily="34" charset="-128"/>
                    </a:defRPr>
                  </a:lvl4pPr>
                  <a:lvl5pPr marL="2057400" indent="-228600" eaLnBrk="0" hangingPunct="0">
                    <a:defRPr sz="1600" i="1">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9pPr>
                </a:lstStyle>
                <a:p>
                  <a:pPr marL="0" indent="0">
                    <a:spcBef>
                      <a:spcPct val="20000"/>
                    </a:spcBef>
                    <a:spcAft>
                      <a:spcPts val="600"/>
                    </a:spcAft>
                    <a:buClr>
                      <a:srgbClr val="FF0000"/>
                    </a:buClr>
                    <a:buSzPct val="150000"/>
                  </a:pPr>
                  <a:r>
                    <a:rPr lang="en-GB" i="0" dirty="0">
                      <a:solidFill>
                        <a:srgbClr val="0000FF"/>
                      </a:solidFill>
                      <a:sym typeface="Symbol" pitchFamily="18" charset="2"/>
                    </a:rPr>
                    <a:t>1 </a:t>
                  </a:r>
                  <a:r>
                    <a:rPr lang="en-GB" i="0" dirty="0" err="1">
                      <a:solidFill>
                        <a:srgbClr val="0000FF"/>
                      </a:solidFill>
                      <a:sym typeface="Symbol" pitchFamily="18" charset="2"/>
                    </a:rPr>
                    <a:t>ms</a:t>
                  </a:r>
                  <a:endParaRPr lang="en-GB" i="0" dirty="0">
                    <a:solidFill>
                      <a:srgbClr val="0000FF"/>
                    </a:solidFill>
                    <a:sym typeface="Symbol" pitchFamily="18" charset="2"/>
                  </a:endParaRPr>
                </a:p>
              </p:txBody>
            </p:sp>
            <p:cxnSp>
              <p:nvCxnSpPr>
                <p:cNvPr id="27" name="Straight Arrow Connector 26">
                  <a:extLst>
                    <a:ext uri="{FF2B5EF4-FFF2-40B4-BE49-F238E27FC236}">
                      <a16:creationId xmlns:a16="http://schemas.microsoft.com/office/drawing/2014/main" id="{A1AC2645-8129-3B49-BFE5-89EB6A1E48FA}"/>
                    </a:ext>
                  </a:extLst>
                </p:cNvPr>
                <p:cNvCxnSpPr/>
                <p:nvPr/>
              </p:nvCxnSpPr>
              <p:spPr bwMode="auto">
                <a:xfrm flipH="1" flipV="1">
                  <a:off x="5982000" y="2793242"/>
                  <a:ext cx="17436" cy="644956"/>
                </a:xfrm>
                <a:prstGeom prst="straightConnector1">
                  <a:avLst/>
                </a:prstGeom>
                <a:solidFill>
                  <a:schemeClr val="accent1"/>
                </a:solidFill>
                <a:ln w="9525" cap="flat" cmpd="sng" algn="ctr">
                  <a:solidFill>
                    <a:srgbClr val="0000FF"/>
                  </a:solidFill>
                  <a:prstDash val="solid"/>
                  <a:round/>
                  <a:headEnd type="none" w="med" len="med"/>
                  <a:tailEnd type="arrow"/>
                </a:ln>
                <a:effectLst/>
              </p:spPr>
            </p:cxnSp>
            <p:sp>
              <p:nvSpPr>
                <p:cNvPr id="28" name="Rectangle 27">
                  <a:extLst>
                    <a:ext uri="{FF2B5EF4-FFF2-40B4-BE49-F238E27FC236}">
                      <a16:creationId xmlns:a16="http://schemas.microsoft.com/office/drawing/2014/main" id="{77FE4BAE-9333-9849-A89E-3B4E4E7E5853}"/>
                    </a:ext>
                  </a:extLst>
                </p:cNvPr>
                <p:cNvSpPr>
                  <a:spLocks noChangeArrowheads="1"/>
                </p:cNvSpPr>
                <p:nvPr/>
              </p:nvSpPr>
              <p:spPr bwMode="auto">
                <a:xfrm>
                  <a:off x="4214048" y="4838131"/>
                  <a:ext cx="1624615" cy="384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28600" indent="-228600" eaLnBrk="0" hangingPunct="0">
                    <a:defRPr sz="1600" i="1">
                      <a:solidFill>
                        <a:schemeClr val="tx1"/>
                      </a:solidFill>
                      <a:latin typeface="Comic Sans MS" pitchFamily="66" charset="0"/>
                      <a:ea typeface="MS PGothic" pitchFamily="34" charset="-128"/>
                    </a:defRPr>
                  </a:lvl1pPr>
                  <a:lvl2pPr marL="685800" indent="-228600" eaLnBrk="0" hangingPunct="0">
                    <a:defRPr sz="1600" i="1">
                      <a:solidFill>
                        <a:schemeClr val="tx1"/>
                      </a:solidFill>
                      <a:latin typeface="Comic Sans MS" pitchFamily="66" charset="0"/>
                      <a:ea typeface="MS PGothic" pitchFamily="34" charset="-128"/>
                    </a:defRPr>
                  </a:lvl2pPr>
                  <a:lvl3pPr marL="1143000" indent="-228600" eaLnBrk="0" hangingPunct="0">
                    <a:defRPr sz="1600" i="1">
                      <a:solidFill>
                        <a:schemeClr val="tx1"/>
                      </a:solidFill>
                      <a:latin typeface="Comic Sans MS" pitchFamily="66" charset="0"/>
                      <a:ea typeface="MS PGothic" pitchFamily="34" charset="-128"/>
                    </a:defRPr>
                  </a:lvl3pPr>
                  <a:lvl4pPr marL="1600200" indent="-228600" eaLnBrk="0" hangingPunct="0">
                    <a:defRPr sz="1600" i="1">
                      <a:solidFill>
                        <a:schemeClr val="tx1"/>
                      </a:solidFill>
                      <a:latin typeface="Comic Sans MS" pitchFamily="66" charset="0"/>
                      <a:ea typeface="MS PGothic" pitchFamily="34" charset="-128"/>
                    </a:defRPr>
                  </a:lvl4pPr>
                  <a:lvl5pPr marL="2057400" indent="-228600" eaLnBrk="0" hangingPunct="0">
                    <a:defRPr sz="1600" i="1">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9pPr>
                </a:lstStyle>
                <a:p>
                  <a:pPr marL="0" indent="0">
                    <a:spcBef>
                      <a:spcPct val="20000"/>
                    </a:spcBef>
                    <a:spcAft>
                      <a:spcPts val="600"/>
                    </a:spcAft>
                    <a:buClr>
                      <a:srgbClr val="FF0000"/>
                    </a:buClr>
                    <a:buSzPct val="150000"/>
                  </a:pPr>
                  <a:r>
                    <a:rPr lang="en-GB" i="0" dirty="0">
                      <a:solidFill>
                        <a:srgbClr val="0000FF"/>
                      </a:solidFill>
                      <a:sym typeface="Symbol" pitchFamily="18" charset="2"/>
                    </a:rPr>
                    <a:t>4 </a:t>
                  </a:r>
                  <a:r>
                    <a:rPr lang="en-GB" i="0" dirty="0" err="1">
                      <a:solidFill>
                        <a:srgbClr val="0000FF"/>
                      </a:solidFill>
                      <a:sym typeface="Symbol" pitchFamily="18" charset="2"/>
                    </a:rPr>
                    <a:t>ms</a:t>
                  </a:r>
                  <a:endParaRPr lang="en-GB" i="0" dirty="0">
                    <a:solidFill>
                      <a:srgbClr val="0000FF"/>
                    </a:solidFill>
                    <a:sym typeface="Symbol" pitchFamily="18" charset="2"/>
                  </a:endParaRPr>
                </a:p>
              </p:txBody>
            </p:sp>
            <p:cxnSp>
              <p:nvCxnSpPr>
                <p:cNvPr id="29" name="Straight Arrow Connector 28">
                  <a:extLst>
                    <a:ext uri="{FF2B5EF4-FFF2-40B4-BE49-F238E27FC236}">
                      <a16:creationId xmlns:a16="http://schemas.microsoft.com/office/drawing/2014/main" id="{4EFA2039-C382-A64B-90B1-9B71383D2D88}"/>
                    </a:ext>
                  </a:extLst>
                </p:cNvPr>
                <p:cNvCxnSpPr/>
                <p:nvPr/>
              </p:nvCxnSpPr>
              <p:spPr bwMode="auto">
                <a:xfrm flipH="1">
                  <a:off x="3566149" y="5055513"/>
                  <a:ext cx="685800" cy="112439"/>
                </a:xfrm>
                <a:prstGeom prst="straightConnector1">
                  <a:avLst/>
                </a:prstGeom>
                <a:solidFill>
                  <a:schemeClr val="accent1"/>
                </a:solidFill>
                <a:ln w="9525" cap="flat" cmpd="sng" algn="ctr">
                  <a:solidFill>
                    <a:srgbClr val="0000FF"/>
                  </a:solidFill>
                  <a:prstDash val="solid"/>
                  <a:round/>
                  <a:headEnd type="none" w="med" len="med"/>
                  <a:tailEnd type="arrow"/>
                </a:ln>
                <a:effectLst/>
              </p:spPr>
            </p:cxnSp>
            <p:sp>
              <p:nvSpPr>
                <p:cNvPr id="30" name="Rectangle 29">
                  <a:extLst>
                    <a:ext uri="{FF2B5EF4-FFF2-40B4-BE49-F238E27FC236}">
                      <a16:creationId xmlns:a16="http://schemas.microsoft.com/office/drawing/2014/main" id="{D99A6A39-D9A9-F74A-8F2E-1D5BA6CA156D}"/>
                    </a:ext>
                  </a:extLst>
                </p:cNvPr>
                <p:cNvSpPr>
                  <a:spLocks noChangeArrowheads="1"/>
                </p:cNvSpPr>
                <p:nvPr/>
              </p:nvSpPr>
              <p:spPr bwMode="auto">
                <a:xfrm>
                  <a:off x="4038600" y="5233916"/>
                  <a:ext cx="1624615" cy="384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28600" indent="-228600" eaLnBrk="0" hangingPunct="0">
                    <a:defRPr sz="1600" i="1">
                      <a:solidFill>
                        <a:schemeClr val="tx1"/>
                      </a:solidFill>
                      <a:latin typeface="Comic Sans MS" pitchFamily="66" charset="0"/>
                      <a:ea typeface="MS PGothic" pitchFamily="34" charset="-128"/>
                    </a:defRPr>
                  </a:lvl1pPr>
                  <a:lvl2pPr marL="685800" indent="-228600" eaLnBrk="0" hangingPunct="0">
                    <a:defRPr sz="1600" i="1">
                      <a:solidFill>
                        <a:schemeClr val="tx1"/>
                      </a:solidFill>
                      <a:latin typeface="Comic Sans MS" pitchFamily="66" charset="0"/>
                      <a:ea typeface="MS PGothic" pitchFamily="34" charset="-128"/>
                    </a:defRPr>
                  </a:lvl2pPr>
                  <a:lvl3pPr marL="1143000" indent="-228600" eaLnBrk="0" hangingPunct="0">
                    <a:defRPr sz="1600" i="1">
                      <a:solidFill>
                        <a:schemeClr val="tx1"/>
                      </a:solidFill>
                      <a:latin typeface="Comic Sans MS" pitchFamily="66" charset="0"/>
                      <a:ea typeface="MS PGothic" pitchFamily="34" charset="-128"/>
                    </a:defRPr>
                  </a:lvl3pPr>
                  <a:lvl4pPr marL="1600200" indent="-228600" eaLnBrk="0" hangingPunct="0">
                    <a:defRPr sz="1600" i="1">
                      <a:solidFill>
                        <a:schemeClr val="tx1"/>
                      </a:solidFill>
                      <a:latin typeface="Comic Sans MS" pitchFamily="66" charset="0"/>
                      <a:ea typeface="MS PGothic" pitchFamily="34" charset="-128"/>
                    </a:defRPr>
                  </a:lvl4pPr>
                  <a:lvl5pPr marL="2057400" indent="-228600" eaLnBrk="0" hangingPunct="0">
                    <a:defRPr sz="1600" i="1">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9pPr>
                </a:lstStyle>
                <a:p>
                  <a:pPr marL="0" indent="0">
                    <a:spcBef>
                      <a:spcPct val="20000"/>
                    </a:spcBef>
                    <a:spcAft>
                      <a:spcPts val="600"/>
                    </a:spcAft>
                    <a:buClr>
                      <a:srgbClr val="FF0000"/>
                    </a:buClr>
                    <a:buSzPct val="150000"/>
                  </a:pPr>
                  <a:r>
                    <a:rPr lang="en-GB" i="0" dirty="0">
                      <a:solidFill>
                        <a:srgbClr val="0000FF"/>
                      </a:solidFill>
                      <a:sym typeface="Symbol" pitchFamily="18" charset="2"/>
                    </a:rPr>
                    <a:t>6 </a:t>
                  </a:r>
                  <a:r>
                    <a:rPr lang="en-GB" i="0" dirty="0" err="1">
                      <a:solidFill>
                        <a:srgbClr val="0000FF"/>
                      </a:solidFill>
                      <a:sym typeface="Symbol" pitchFamily="18" charset="2"/>
                    </a:rPr>
                    <a:t>ms</a:t>
                  </a:r>
                  <a:endParaRPr lang="en-GB" i="0" dirty="0">
                    <a:solidFill>
                      <a:srgbClr val="0000FF"/>
                    </a:solidFill>
                    <a:sym typeface="Symbol" pitchFamily="18" charset="2"/>
                  </a:endParaRPr>
                </a:p>
              </p:txBody>
            </p:sp>
            <p:cxnSp>
              <p:nvCxnSpPr>
                <p:cNvPr id="31" name="Straight Arrow Connector 30">
                  <a:extLst>
                    <a:ext uri="{FF2B5EF4-FFF2-40B4-BE49-F238E27FC236}">
                      <a16:creationId xmlns:a16="http://schemas.microsoft.com/office/drawing/2014/main" id="{CA6E2E3C-57AD-374C-802D-28B37C1D0099}"/>
                    </a:ext>
                  </a:extLst>
                </p:cNvPr>
                <p:cNvCxnSpPr/>
                <p:nvPr/>
              </p:nvCxnSpPr>
              <p:spPr bwMode="auto">
                <a:xfrm flipH="1">
                  <a:off x="3299543" y="5431808"/>
                  <a:ext cx="762000" cy="36239"/>
                </a:xfrm>
                <a:prstGeom prst="straightConnector1">
                  <a:avLst/>
                </a:prstGeom>
                <a:solidFill>
                  <a:schemeClr val="accent1"/>
                </a:solidFill>
                <a:ln w="9525" cap="flat" cmpd="sng" algn="ctr">
                  <a:solidFill>
                    <a:srgbClr val="0000FF"/>
                  </a:solidFill>
                  <a:prstDash val="solid"/>
                  <a:round/>
                  <a:headEnd type="none" w="med" len="med"/>
                  <a:tailEnd type="arrow"/>
                </a:ln>
                <a:effectLst/>
              </p:spPr>
            </p:cxnSp>
            <p:sp>
              <p:nvSpPr>
                <p:cNvPr id="32" name="Rectangle 31">
                  <a:extLst>
                    <a:ext uri="{FF2B5EF4-FFF2-40B4-BE49-F238E27FC236}">
                      <a16:creationId xmlns:a16="http://schemas.microsoft.com/office/drawing/2014/main" id="{C8D4BB0A-9793-9C45-B075-00A85E53D239}"/>
                    </a:ext>
                  </a:extLst>
                </p:cNvPr>
                <p:cNvSpPr>
                  <a:spLocks noChangeArrowheads="1"/>
                </p:cNvSpPr>
                <p:nvPr/>
              </p:nvSpPr>
              <p:spPr bwMode="auto">
                <a:xfrm>
                  <a:off x="2667000" y="4343400"/>
                  <a:ext cx="838200" cy="384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28600" indent="-228600" eaLnBrk="0" hangingPunct="0">
                    <a:defRPr sz="1600" i="1">
                      <a:solidFill>
                        <a:schemeClr val="tx1"/>
                      </a:solidFill>
                      <a:latin typeface="Comic Sans MS" pitchFamily="66" charset="0"/>
                      <a:ea typeface="MS PGothic" pitchFamily="34" charset="-128"/>
                    </a:defRPr>
                  </a:lvl1pPr>
                  <a:lvl2pPr marL="685800" indent="-228600" eaLnBrk="0" hangingPunct="0">
                    <a:defRPr sz="1600" i="1">
                      <a:solidFill>
                        <a:schemeClr val="tx1"/>
                      </a:solidFill>
                      <a:latin typeface="Comic Sans MS" pitchFamily="66" charset="0"/>
                      <a:ea typeface="MS PGothic" pitchFamily="34" charset="-128"/>
                    </a:defRPr>
                  </a:lvl2pPr>
                  <a:lvl3pPr marL="1143000" indent="-228600" eaLnBrk="0" hangingPunct="0">
                    <a:defRPr sz="1600" i="1">
                      <a:solidFill>
                        <a:schemeClr val="tx1"/>
                      </a:solidFill>
                      <a:latin typeface="Comic Sans MS" pitchFamily="66" charset="0"/>
                      <a:ea typeface="MS PGothic" pitchFamily="34" charset="-128"/>
                    </a:defRPr>
                  </a:lvl3pPr>
                  <a:lvl4pPr marL="1600200" indent="-228600" eaLnBrk="0" hangingPunct="0">
                    <a:defRPr sz="1600" i="1">
                      <a:solidFill>
                        <a:schemeClr val="tx1"/>
                      </a:solidFill>
                      <a:latin typeface="Comic Sans MS" pitchFamily="66" charset="0"/>
                      <a:ea typeface="MS PGothic" pitchFamily="34" charset="-128"/>
                    </a:defRPr>
                  </a:lvl4pPr>
                  <a:lvl5pPr marL="2057400" indent="-228600" eaLnBrk="0" hangingPunct="0">
                    <a:defRPr sz="1600" i="1">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9pPr>
                </a:lstStyle>
                <a:p>
                  <a:pPr marL="0" indent="0">
                    <a:spcBef>
                      <a:spcPct val="20000"/>
                    </a:spcBef>
                    <a:spcAft>
                      <a:spcPts val="600"/>
                    </a:spcAft>
                    <a:buClr>
                      <a:srgbClr val="FF0000"/>
                    </a:buClr>
                    <a:buSzPct val="150000"/>
                  </a:pPr>
                  <a:r>
                    <a:rPr lang="en-GB" i="0" dirty="0">
                      <a:solidFill>
                        <a:srgbClr val="0000FF"/>
                      </a:solidFill>
                      <a:sym typeface="Symbol" pitchFamily="18" charset="2"/>
                    </a:rPr>
                    <a:t>8 </a:t>
                  </a:r>
                  <a:r>
                    <a:rPr lang="en-GB" i="0" dirty="0" err="1">
                      <a:solidFill>
                        <a:srgbClr val="0000FF"/>
                      </a:solidFill>
                      <a:sym typeface="Symbol" pitchFamily="18" charset="2"/>
                    </a:rPr>
                    <a:t>ms</a:t>
                  </a:r>
                  <a:endParaRPr lang="en-GB" i="0" dirty="0">
                    <a:solidFill>
                      <a:srgbClr val="0000FF"/>
                    </a:solidFill>
                    <a:sym typeface="Symbol" pitchFamily="18" charset="2"/>
                  </a:endParaRPr>
                </a:p>
              </p:txBody>
            </p:sp>
            <p:cxnSp>
              <p:nvCxnSpPr>
                <p:cNvPr id="33" name="Straight Arrow Connector 32">
                  <a:extLst>
                    <a:ext uri="{FF2B5EF4-FFF2-40B4-BE49-F238E27FC236}">
                      <a16:creationId xmlns:a16="http://schemas.microsoft.com/office/drawing/2014/main" id="{3FFD03E3-5A4D-1F4A-9C12-9BB76D661CA3}"/>
                    </a:ext>
                  </a:extLst>
                </p:cNvPr>
                <p:cNvCxnSpPr/>
                <p:nvPr/>
              </p:nvCxnSpPr>
              <p:spPr bwMode="auto">
                <a:xfrm>
                  <a:off x="3109515" y="4640238"/>
                  <a:ext cx="0" cy="762000"/>
                </a:xfrm>
                <a:prstGeom prst="straightConnector1">
                  <a:avLst/>
                </a:prstGeom>
                <a:solidFill>
                  <a:schemeClr val="accent1"/>
                </a:solidFill>
                <a:ln w="9525" cap="flat" cmpd="sng" algn="ctr">
                  <a:solidFill>
                    <a:srgbClr val="0000FF"/>
                  </a:solidFill>
                  <a:prstDash val="solid"/>
                  <a:round/>
                  <a:headEnd type="none" w="med" len="med"/>
                  <a:tailEnd type="arrow"/>
                </a:ln>
                <a:effectLst/>
              </p:spPr>
            </p:cxnSp>
          </p:grpSp>
          <p:cxnSp>
            <p:nvCxnSpPr>
              <p:cNvPr id="21" name="Straight Arrow Connector 20">
                <a:extLst>
                  <a:ext uri="{FF2B5EF4-FFF2-40B4-BE49-F238E27FC236}">
                    <a16:creationId xmlns:a16="http://schemas.microsoft.com/office/drawing/2014/main" id="{5560E232-EA08-CE41-9210-9C23B1C2B6F4}"/>
                  </a:ext>
                </a:extLst>
              </p:cNvPr>
              <p:cNvCxnSpPr/>
              <p:nvPr/>
            </p:nvCxnSpPr>
            <p:spPr bwMode="auto">
              <a:xfrm flipH="1">
                <a:off x="5791200" y="5715000"/>
                <a:ext cx="914400" cy="41862"/>
              </a:xfrm>
              <a:prstGeom prst="straightConnector1">
                <a:avLst/>
              </a:prstGeom>
              <a:solidFill>
                <a:schemeClr val="accent1"/>
              </a:solidFill>
              <a:ln w="9525" cap="flat" cmpd="sng" algn="ctr">
                <a:solidFill>
                  <a:srgbClr val="0000FF"/>
                </a:solidFill>
                <a:prstDash val="solid"/>
                <a:round/>
                <a:headEnd type="none" w="med" len="med"/>
                <a:tailEnd type="arrow"/>
              </a:ln>
              <a:effectLst/>
            </p:spPr>
          </p:cxnSp>
          <p:sp>
            <p:nvSpPr>
              <p:cNvPr id="22" name="Rectangle 21">
                <a:extLst>
                  <a:ext uri="{FF2B5EF4-FFF2-40B4-BE49-F238E27FC236}">
                    <a16:creationId xmlns:a16="http://schemas.microsoft.com/office/drawing/2014/main" id="{2D0F9CAC-6D6D-D745-BFE0-072BD3A43924}"/>
                  </a:ext>
                </a:extLst>
              </p:cNvPr>
              <p:cNvSpPr>
                <a:spLocks noChangeArrowheads="1"/>
              </p:cNvSpPr>
              <p:nvPr/>
            </p:nvSpPr>
            <p:spPr bwMode="auto">
              <a:xfrm>
                <a:off x="6629400" y="5486400"/>
                <a:ext cx="1973686" cy="444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28600" indent="-228600" eaLnBrk="0" hangingPunct="0">
                  <a:defRPr sz="1600" i="1">
                    <a:solidFill>
                      <a:schemeClr val="tx1"/>
                    </a:solidFill>
                    <a:latin typeface="Comic Sans MS" pitchFamily="66" charset="0"/>
                    <a:ea typeface="MS PGothic" pitchFamily="34" charset="-128"/>
                  </a:defRPr>
                </a:lvl1pPr>
                <a:lvl2pPr marL="685800" indent="-228600" eaLnBrk="0" hangingPunct="0">
                  <a:defRPr sz="1600" i="1">
                    <a:solidFill>
                      <a:schemeClr val="tx1"/>
                    </a:solidFill>
                    <a:latin typeface="Comic Sans MS" pitchFamily="66" charset="0"/>
                    <a:ea typeface="MS PGothic" pitchFamily="34" charset="-128"/>
                  </a:defRPr>
                </a:lvl2pPr>
                <a:lvl3pPr marL="1143000" indent="-228600" eaLnBrk="0" hangingPunct="0">
                  <a:defRPr sz="1600" i="1">
                    <a:solidFill>
                      <a:schemeClr val="tx1"/>
                    </a:solidFill>
                    <a:latin typeface="Comic Sans MS" pitchFamily="66" charset="0"/>
                    <a:ea typeface="MS PGothic" pitchFamily="34" charset="-128"/>
                  </a:defRPr>
                </a:lvl3pPr>
                <a:lvl4pPr marL="1600200" indent="-228600" eaLnBrk="0" hangingPunct="0">
                  <a:defRPr sz="1600" i="1">
                    <a:solidFill>
                      <a:schemeClr val="tx1"/>
                    </a:solidFill>
                    <a:latin typeface="Comic Sans MS" pitchFamily="66" charset="0"/>
                    <a:ea typeface="MS PGothic" pitchFamily="34" charset="-128"/>
                  </a:defRPr>
                </a:lvl4pPr>
                <a:lvl5pPr marL="2057400" indent="-228600" eaLnBrk="0" hangingPunct="0">
                  <a:defRPr sz="1600" i="1">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9pPr>
              </a:lstStyle>
              <a:p>
                <a:pPr marL="0" indent="0">
                  <a:spcBef>
                    <a:spcPct val="20000"/>
                  </a:spcBef>
                  <a:spcAft>
                    <a:spcPts val="600"/>
                  </a:spcAft>
                  <a:buClr>
                    <a:srgbClr val="FF0000"/>
                  </a:buClr>
                  <a:buSzPct val="150000"/>
                </a:pPr>
                <a:r>
                  <a:rPr lang="en-GB" i="0" dirty="0">
                    <a:solidFill>
                      <a:srgbClr val="0000FF"/>
                    </a:solidFill>
                    <a:sym typeface="Symbol" pitchFamily="18" charset="2"/>
                  </a:rPr>
                  <a:t>15 </a:t>
                </a:r>
                <a:r>
                  <a:rPr lang="en-GB" i="0" dirty="0" err="1">
                    <a:solidFill>
                      <a:srgbClr val="0000FF"/>
                    </a:solidFill>
                    <a:sym typeface="Symbol" pitchFamily="18" charset="2"/>
                  </a:rPr>
                  <a:t>ms</a:t>
                </a:r>
                <a:endParaRPr lang="en-GB" i="0" dirty="0">
                  <a:solidFill>
                    <a:srgbClr val="0000FF"/>
                  </a:solidFill>
                  <a:sym typeface="Symbol" pitchFamily="18" charset="2"/>
                </a:endParaRPr>
              </a:p>
            </p:txBody>
          </p:sp>
        </p:grpSp>
        <p:sp>
          <p:nvSpPr>
            <p:cNvPr id="19" name="TextBox 18">
              <a:extLst>
                <a:ext uri="{FF2B5EF4-FFF2-40B4-BE49-F238E27FC236}">
                  <a16:creationId xmlns:a16="http://schemas.microsoft.com/office/drawing/2014/main" id="{7A47A584-3830-E84E-9F62-ED632BFE8142}"/>
                </a:ext>
              </a:extLst>
            </p:cNvPr>
            <p:cNvSpPr txBox="1"/>
            <p:nvPr/>
          </p:nvSpPr>
          <p:spPr>
            <a:xfrm>
              <a:off x="866340" y="1354365"/>
              <a:ext cx="2427574" cy="1292662"/>
            </a:xfrm>
            <a:prstGeom prst="rect">
              <a:avLst/>
            </a:prstGeom>
            <a:noFill/>
          </p:spPr>
          <p:txBody>
            <a:bodyPr wrap="square" rtlCol="0">
              <a:spAutoFit/>
            </a:bodyPr>
            <a:lstStyle/>
            <a:p>
              <a:r>
                <a:rPr lang="en-US" sz="1800" dirty="0"/>
                <a:t>ONLINE method: measurements on 40 events</a:t>
              </a:r>
            </a:p>
          </p:txBody>
        </p:sp>
      </p:grpSp>
      <p:sp>
        <p:nvSpPr>
          <p:cNvPr id="34" name="TextBox 33">
            <a:extLst>
              <a:ext uri="{FF2B5EF4-FFF2-40B4-BE49-F238E27FC236}">
                <a16:creationId xmlns:a16="http://schemas.microsoft.com/office/drawing/2014/main" id="{F2C264FF-298D-7948-931D-1443546376C0}"/>
              </a:ext>
            </a:extLst>
          </p:cNvPr>
          <p:cNvSpPr txBox="1"/>
          <p:nvPr/>
        </p:nvSpPr>
        <p:spPr>
          <a:xfrm>
            <a:off x="6088600" y="4404611"/>
            <a:ext cx="1371600" cy="1477328"/>
          </a:xfrm>
          <a:prstGeom prst="rect">
            <a:avLst/>
          </a:prstGeom>
          <a:noFill/>
        </p:spPr>
        <p:txBody>
          <a:bodyPr wrap="square" rtlCol="0">
            <a:spAutoFit/>
          </a:bodyPr>
          <a:lstStyle/>
          <a:p>
            <a:r>
              <a:rPr lang="en-US" sz="1800" dirty="0" err="1"/>
              <a:t>dE</a:t>
            </a:r>
            <a:r>
              <a:rPr lang="en-US" sz="1800" dirty="0"/>
              <a:t>/dx MP value evaluated in different TPC wires</a:t>
            </a:r>
          </a:p>
        </p:txBody>
      </p:sp>
    </p:spTree>
    <p:extLst>
      <p:ext uri="{BB962C8B-B14F-4D97-AF65-F5344CB8AC3E}">
        <p14:creationId xmlns:p14="http://schemas.microsoft.com/office/powerpoint/2010/main" val="3616459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1D372F-47A4-7043-B17F-BF95819AB491}"/>
              </a:ext>
            </a:extLst>
          </p:cNvPr>
          <p:cNvSpPr>
            <a:spLocks noGrp="1"/>
          </p:cNvSpPr>
          <p:nvPr>
            <p:ph type="dt" sz="half" idx="2"/>
          </p:nvPr>
        </p:nvSpPr>
        <p:spPr>
          <a:xfrm>
            <a:off x="636588" y="6485235"/>
            <a:ext cx="812833" cy="247532"/>
          </a:xfrm>
        </p:spPr>
        <p:txBody>
          <a:bodyPr/>
          <a:lstStyle/>
          <a:p>
            <a:pPr>
              <a:defRPr/>
            </a:pPr>
            <a:r>
              <a:rPr lang="it-IT"/>
              <a:t>01/16/2020</a:t>
            </a:r>
            <a:endParaRPr lang="en-US" dirty="0"/>
          </a:p>
        </p:txBody>
      </p:sp>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1530602" y="6495482"/>
            <a:ext cx="6163977" cy="237285"/>
          </a:xfrm>
        </p:spPr>
        <p:txBody>
          <a:bodyPr/>
          <a:lstStyle/>
          <a:p>
            <a:pPr>
              <a:defRPr/>
            </a:pPr>
            <a:r>
              <a:rPr lang="en-US"/>
              <a:t>Claudio Montanari - Status of ICARUS Installation - Remaining Tasks</a:t>
            </a:r>
            <a:endParaRPr lang="en-US" b="1" dirty="0"/>
          </a:p>
        </p:txBody>
      </p:sp>
      <p:sp>
        <p:nvSpPr>
          <p:cNvPr id="5" name="Slide Number Placeholder 4">
            <a:extLst>
              <a:ext uri="{FF2B5EF4-FFF2-40B4-BE49-F238E27FC236}">
                <a16:creationId xmlns:a16="http://schemas.microsoft.com/office/drawing/2014/main" id="{23A6E217-3ACE-9749-A865-EC08F7F05214}"/>
              </a:ext>
            </a:extLst>
          </p:cNvPr>
          <p:cNvSpPr>
            <a:spLocks noGrp="1"/>
          </p:cNvSpPr>
          <p:nvPr>
            <p:ph type="sldNum" sz="quarter" idx="4"/>
          </p:nvPr>
        </p:nvSpPr>
        <p:spPr>
          <a:xfrm>
            <a:off x="222250" y="6485235"/>
            <a:ext cx="414338" cy="237285"/>
          </a:xfrm>
        </p:spPr>
        <p:txBody>
          <a:bodyPr/>
          <a:lstStyle/>
          <a:p>
            <a:pPr>
              <a:defRPr/>
            </a:pPr>
            <a:fld id="{148C009B-CB69-E04A-B9B3-34B26D69E9CF}" type="slidenum">
              <a:rPr lang="en-US" smtClean="0"/>
              <a:pPr>
                <a:defRPr/>
              </a:pPr>
              <a:t>14</a:t>
            </a:fld>
            <a:endParaRPr lang="en-US"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0" y="233236"/>
            <a:ext cx="9144000" cy="492369"/>
          </a:xfrm>
        </p:spPr>
        <p:txBody>
          <a:bodyPr/>
          <a:lstStyle/>
          <a:p>
            <a:r>
              <a:rPr lang="en-US" dirty="0">
                <a:ea typeface="ＭＳ Ｐゴシック" charset="0"/>
                <a:cs typeface="ＭＳ Ｐゴシック" charset="-128"/>
              </a:rPr>
              <a:t>Calibration plans during the commissioning - TPC</a:t>
            </a:r>
            <a:endParaRPr lang="en-US" dirty="0"/>
          </a:p>
        </p:txBody>
      </p:sp>
      <p:sp>
        <p:nvSpPr>
          <p:cNvPr id="204" name="Content Placeholder 1">
            <a:extLst>
              <a:ext uri="{FF2B5EF4-FFF2-40B4-BE49-F238E27FC236}">
                <a16:creationId xmlns:a16="http://schemas.microsoft.com/office/drawing/2014/main" id="{3A5FE938-A2ED-9C4C-A1AF-E6276213FBBC}"/>
              </a:ext>
            </a:extLst>
          </p:cNvPr>
          <p:cNvSpPr>
            <a:spLocks noGrp="1"/>
          </p:cNvSpPr>
          <p:nvPr>
            <p:ph idx="1"/>
          </p:nvPr>
        </p:nvSpPr>
        <p:spPr>
          <a:xfrm>
            <a:off x="0" y="1736859"/>
            <a:ext cx="5070426" cy="4225583"/>
          </a:xfrm>
        </p:spPr>
        <p:txBody>
          <a:bodyPr>
            <a:noAutofit/>
          </a:bodyPr>
          <a:lstStyle/>
          <a:p>
            <a:pPr marL="800100" lvl="1" indent="-342900">
              <a:lnSpc>
                <a:spcPts val="2440"/>
              </a:lnSpc>
              <a:spcBef>
                <a:spcPts val="600"/>
              </a:spcBef>
              <a:spcAft>
                <a:spcPts val="400"/>
              </a:spcAft>
              <a:buClr>
                <a:srgbClr val="FF0000"/>
              </a:buClr>
              <a:buSzPct val="100000"/>
              <a:buFont typeface="Wingdings" pitchFamily="2" charset="2"/>
              <a:buChar char="Ø"/>
            </a:pPr>
            <a:r>
              <a:rPr lang="en-GB" sz="1800" dirty="0">
                <a:solidFill>
                  <a:srgbClr val="000000"/>
                </a:solidFill>
                <a:latin typeface="+mn-lt"/>
                <a:sym typeface="Symbol" pitchFamily="18" charset="2"/>
              </a:rPr>
              <a:t>In order to provide a fast evaluation, the developed “online purity method” doesn’t use all the available reconstruction tools (for example for the noise filtering): the code will then be tuned directly on the events collected to take into account of the observed noise conditions</a:t>
            </a:r>
          </a:p>
          <a:p>
            <a:pPr marL="800100" lvl="1" indent="-342900">
              <a:lnSpc>
                <a:spcPts val="2440"/>
              </a:lnSpc>
              <a:spcBef>
                <a:spcPts val="600"/>
              </a:spcBef>
              <a:spcAft>
                <a:spcPts val="400"/>
              </a:spcAft>
              <a:buClr>
                <a:srgbClr val="FF0000"/>
              </a:buClr>
              <a:buSzPct val="100000"/>
              <a:buFont typeface="Wingdings" pitchFamily="2" charset="2"/>
              <a:buChar char="Ø"/>
            </a:pPr>
            <a:r>
              <a:rPr lang="en-GB" sz="1800" dirty="0">
                <a:solidFill>
                  <a:srgbClr val="000000"/>
                </a:solidFill>
                <a:latin typeface="+mn-lt"/>
                <a:sym typeface="Symbol" pitchFamily="18" charset="2"/>
              </a:rPr>
              <a:t>Additional tests will be also performed to study the possible impacts of the observed noise conditions and of the space charge effect on the purity evaluation and on the provided resolution for the TPC wires equalization</a:t>
            </a:r>
          </a:p>
          <a:p>
            <a:pPr marL="457200" lvl="0" indent="-342900">
              <a:spcBef>
                <a:spcPts val="0"/>
              </a:spcBef>
              <a:spcAft>
                <a:spcPts val="600"/>
              </a:spcAft>
              <a:buClr>
                <a:srgbClr val="FF0000"/>
              </a:buClr>
              <a:buSzPts val="1800"/>
              <a:buChar char="●"/>
            </a:pPr>
            <a:endParaRPr lang="en-US" sz="1800" dirty="0">
              <a:latin typeface="+mn-lt"/>
            </a:endParaRPr>
          </a:p>
        </p:txBody>
      </p:sp>
      <p:pic>
        <p:nvPicPr>
          <p:cNvPr id="8" name="Picture 7" descr="track.png">
            <a:extLst>
              <a:ext uri="{FF2B5EF4-FFF2-40B4-BE49-F238E27FC236}">
                <a16:creationId xmlns:a16="http://schemas.microsoft.com/office/drawing/2014/main" id="{9DA07A0D-524D-FC4F-9045-452084ADAB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3519" y="1368842"/>
            <a:ext cx="3715043" cy="4961619"/>
          </a:xfrm>
          <a:prstGeom prst="rect">
            <a:avLst/>
          </a:prstGeom>
        </p:spPr>
      </p:pic>
      <p:sp>
        <p:nvSpPr>
          <p:cNvPr id="9" name="Content Placeholder 1">
            <a:extLst>
              <a:ext uri="{FF2B5EF4-FFF2-40B4-BE49-F238E27FC236}">
                <a16:creationId xmlns:a16="http://schemas.microsoft.com/office/drawing/2014/main" id="{28BBD9E1-5257-8D4C-9766-84920D6EA446}"/>
              </a:ext>
            </a:extLst>
          </p:cNvPr>
          <p:cNvSpPr txBox="1">
            <a:spLocks/>
          </p:cNvSpPr>
          <p:nvPr/>
        </p:nvSpPr>
        <p:spPr>
          <a:xfrm>
            <a:off x="40590" y="725606"/>
            <a:ext cx="9144000" cy="876627"/>
          </a:xfrm>
          <a:prstGeom prst="rect">
            <a:avLst/>
          </a:prstGeom>
        </p:spPr>
        <p:txBody>
          <a:bodyPr lIns="0" tIns="0" rIns="0" bIns="0">
            <a:noAutofit/>
          </a:bodyPr>
          <a:lstStyle>
            <a:lvl1pPr marL="342900" indent="-228600" algn="l" defTabSz="457200" rtl="0" eaLnBrk="1" fontAlgn="base" hangingPunct="1">
              <a:spcBef>
                <a:spcPct val="20000"/>
              </a:spcBef>
              <a:spcAft>
                <a:spcPct val="0"/>
              </a:spcAft>
              <a:buFont typeface="Arial" panose="020B0604020202020204" pitchFamily="34" charset="0"/>
              <a:buChar char="•"/>
              <a:defRPr sz="2200" kern="1200">
                <a:solidFill>
                  <a:srgbClr val="404040"/>
                </a:solidFill>
                <a:latin typeface="Calibri" panose="020F0502020204030204" pitchFamily="34" charset="0"/>
                <a:ea typeface="Geneva" charset="0"/>
                <a:cs typeface="Calibri" panose="020F0502020204030204" pitchFamily="34" charset="0"/>
              </a:defRPr>
            </a:lvl1pPr>
            <a:lvl2pPr marL="571500" indent="-228600" algn="l" defTabSz="457200" rtl="0" eaLnBrk="1" fontAlgn="base" hangingPunct="1">
              <a:spcBef>
                <a:spcPct val="20000"/>
              </a:spcBef>
              <a:spcAft>
                <a:spcPct val="0"/>
              </a:spcAft>
              <a:buFont typeface="Arial" panose="020B0604020202020204" pitchFamily="34" charset="0"/>
              <a:buChar char="–"/>
              <a:defRPr sz="2000" kern="1200">
                <a:solidFill>
                  <a:srgbClr val="404040"/>
                </a:solidFill>
                <a:latin typeface="Calibri" panose="020F0502020204030204" pitchFamily="34" charset="0"/>
                <a:ea typeface="ＭＳ Ｐゴシック" charset="0"/>
                <a:cs typeface="Calibri" panose="020F0502020204030204" pitchFamily="34" charset="0"/>
              </a:defRPr>
            </a:lvl2pPr>
            <a:lvl3pPr marL="800100" indent="-228600" algn="l" defTabSz="457200" rtl="0" eaLnBrk="1" fontAlgn="base" hangingPunct="1">
              <a:spcBef>
                <a:spcPct val="20000"/>
              </a:spcBef>
              <a:spcAft>
                <a:spcPct val="0"/>
              </a:spcAft>
              <a:buFont typeface="Arial" panose="020B0604020202020204" pitchFamily="34" charset="0"/>
              <a:buChar char="•"/>
              <a:defRPr sz="1800" kern="1200">
                <a:solidFill>
                  <a:srgbClr val="404040"/>
                </a:solidFill>
                <a:latin typeface="Calibri" panose="020F0502020204030204" pitchFamily="34" charset="0"/>
                <a:ea typeface="ＭＳ Ｐゴシック" charset="0"/>
                <a:cs typeface="Calibri" panose="020F0502020204030204" pitchFamily="34" charset="0"/>
              </a:defRPr>
            </a:lvl3pPr>
            <a:lvl4pPr marL="1028700" indent="-228600" algn="l" defTabSz="457200" rtl="0" eaLnBrk="1" fontAlgn="base" hangingPunct="1">
              <a:spcBef>
                <a:spcPct val="20000"/>
              </a:spcBef>
              <a:spcAft>
                <a:spcPct val="0"/>
              </a:spcAft>
              <a:buFont typeface="Arial" panose="020B0604020202020204" pitchFamily="34" charset="0"/>
              <a:buChar char="–"/>
              <a:defRPr sz="1600" kern="1200">
                <a:solidFill>
                  <a:srgbClr val="404040"/>
                </a:solidFill>
                <a:latin typeface="Calibri" panose="020F0502020204030204" pitchFamily="34" charset="0"/>
                <a:ea typeface="ＭＳ Ｐゴシック" charset="0"/>
                <a:cs typeface="Calibri" panose="020F0502020204030204" pitchFamily="34" charset="0"/>
              </a:defRPr>
            </a:lvl4pPr>
            <a:lvl5pPr marL="1257300" indent="-228600" algn="l" defTabSz="457200" rtl="0" eaLnBrk="1" fontAlgn="base" hangingPunct="1">
              <a:spcBef>
                <a:spcPct val="20000"/>
              </a:spcBef>
              <a:spcAft>
                <a:spcPct val="0"/>
              </a:spcAft>
              <a:buFont typeface="Arial" panose="020B0604020202020204" pitchFamily="34" charset="0"/>
              <a:buChar char="•"/>
              <a:defRPr sz="1600" kern="1200">
                <a:solidFill>
                  <a:srgbClr val="404040"/>
                </a:solidFill>
                <a:latin typeface="Calibri" panose="020F0502020204030204" pitchFamily="34" charset="0"/>
                <a:ea typeface="ＭＳ Ｐゴシック" charset="0"/>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342900">
              <a:lnSpc>
                <a:spcPts val="2440"/>
              </a:lnSpc>
              <a:spcBef>
                <a:spcPts val="600"/>
              </a:spcBef>
              <a:spcAft>
                <a:spcPts val="400"/>
              </a:spcAft>
              <a:buClr>
                <a:srgbClr val="FF0000"/>
              </a:buClr>
              <a:buSzPct val="150000"/>
              <a:buFont typeface="Symbol" pitchFamily="18" charset="2"/>
              <a:buChar char="·"/>
            </a:pPr>
            <a:r>
              <a:rPr lang="en-GB" sz="1800" dirty="0">
                <a:solidFill>
                  <a:srgbClr val="000000"/>
                </a:solidFill>
                <a:sym typeface="Symbol" pitchFamily="18" charset="2"/>
              </a:rPr>
              <a:t>During the commissioning phase the events collected will be first of all used to have a continuous monitoring of the Liquid Argon purity and to provide a first rough calibration of the TPC wires: </a:t>
            </a:r>
          </a:p>
        </p:txBody>
      </p:sp>
    </p:spTree>
    <p:extLst>
      <p:ext uri="{BB962C8B-B14F-4D97-AF65-F5344CB8AC3E}">
        <p14:creationId xmlns:p14="http://schemas.microsoft.com/office/powerpoint/2010/main" val="3321212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1D372F-47A4-7043-B17F-BF95819AB491}"/>
              </a:ext>
            </a:extLst>
          </p:cNvPr>
          <p:cNvSpPr>
            <a:spLocks noGrp="1"/>
          </p:cNvSpPr>
          <p:nvPr>
            <p:ph type="dt" sz="half" idx="2"/>
          </p:nvPr>
        </p:nvSpPr>
        <p:spPr>
          <a:xfrm>
            <a:off x="636588" y="6485235"/>
            <a:ext cx="812833" cy="247532"/>
          </a:xfrm>
        </p:spPr>
        <p:txBody>
          <a:bodyPr/>
          <a:lstStyle/>
          <a:p>
            <a:pPr>
              <a:defRPr/>
            </a:pPr>
            <a:r>
              <a:rPr lang="it-IT"/>
              <a:t>01/16/2020</a:t>
            </a:r>
            <a:endParaRPr lang="en-US" dirty="0"/>
          </a:p>
        </p:txBody>
      </p:sp>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1530602" y="6495482"/>
            <a:ext cx="6163977" cy="237285"/>
          </a:xfrm>
        </p:spPr>
        <p:txBody>
          <a:bodyPr/>
          <a:lstStyle/>
          <a:p>
            <a:pPr>
              <a:defRPr/>
            </a:pPr>
            <a:r>
              <a:rPr lang="en-US"/>
              <a:t>Claudio Montanari - Status of ICARUS Installation - Remaining Tasks</a:t>
            </a:r>
            <a:endParaRPr lang="en-US" b="1" dirty="0"/>
          </a:p>
        </p:txBody>
      </p:sp>
      <p:sp>
        <p:nvSpPr>
          <p:cNvPr id="5" name="Slide Number Placeholder 4">
            <a:extLst>
              <a:ext uri="{FF2B5EF4-FFF2-40B4-BE49-F238E27FC236}">
                <a16:creationId xmlns:a16="http://schemas.microsoft.com/office/drawing/2014/main" id="{23A6E217-3ACE-9749-A865-EC08F7F05214}"/>
              </a:ext>
            </a:extLst>
          </p:cNvPr>
          <p:cNvSpPr>
            <a:spLocks noGrp="1"/>
          </p:cNvSpPr>
          <p:nvPr>
            <p:ph type="sldNum" sz="quarter" idx="4"/>
          </p:nvPr>
        </p:nvSpPr>
        <p:spPr>
          <a:xfrm>
            <a:off x="222250" y="6485235"/>
            <a:ext cx="414338" cy="237285"/>
          </a:xfrm>
        </p:spPr>
        <p:txBody>
          <a:bodyPr/>
          <a:lstStyle/>
          <a:p>
            <a:pPr>
              <a:defRPr/>
            </a:pPr>
            <a:fld id="{148C009B-CB69-E04A-B9B3-34B26D69E9CF}" type="slidenum">
              <a:rPr lang="en-US" smtClean="0"/>
              <a:pPr>
                <a:defRPr/>
              </a:pPr>
              <a:t>15</a:t>
            </a:fld>
            <a:endParaRPr lang="en-US"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0" y="233236"/>
            <a:ext cx="9144000" cy="492369"/>
          </a:xfrm>
        </p:spPr>
        <p:txBody>
          <a:bodyPr/>
          <a:lstStyle/>
          <a:p>
            <a:r>
              <a:rPr lang="en-US" dirty="0">
                <a:ea typeface="ＭＳ Ｐゴシック" charset="0"/>
                <a:cs typeface="ＭＳ Ｐゴシック" charset="-128"/>
              </a:rPr>
              <a:t>Calibration plans during the commissioning - PMT</a:t>
            </a:r>
            <a:endParaRPr lang="en-US" dirty="0"/>
          </a:p>
        </p:txBody>
      </p:sp>
      <p:sp>
        <p:nvSpPr>
          <p:cNvPr id="9" name="Content Placeholder 1">
            <a:extLst>
              <a:ext uri="{FF2B5EF4-FFF2-40B4-BE49-F238E27FC236}">
                <a16:creationId xmlns:a16="http://schemas.microsoft.com/office/drawing/2014/main" id="{28BBD9E1-5257-8D4C-9766-84920D6EA446}"/>
              </a:ext>
            </a:extLst>
          </p:cNvPr>
          <p:cNvSpPr txBox="1">
            <a:spLocks/>
          </p:cNvSpPr>
          <p:nvPr/>
        </p:nvSpPr>
        <p:spPr>
          <a:xfrm>
            <a:off x="40590" y="725606"/>
            <a:ext cx="9144000" cy="5576720"/>
          </a:xfrm>
          <a:prstGeom prst="rect">
            <a:avLst/>
          </a:prstGeom>
        </p:spPr>
        <p:txBody>
          <a:bodyPr lIns="0" tIns="0" rIns="0" bIns="0">
            <a:noAutofit/>
          </a:bodyPr>
          <a:lstStyle>
            <a:lvl1pPr marL="342900" indent="-228600" algn="l" defTabSz="457200" rtl="0" eaLnBrk="1" fontAlgn="base" hangingPunct="1">
              <a:spcBef>
                <a:spcPct val="20000"/>
              </a:spcBef>
              <a:spcAft>
                <a:spcPct val="0"/>
              </a:spcAft>
              <a:buFont typeface="Arial" panose="020B0604020202020204" pitchFamily="34" charset="0"/>
              <a:buChar char="•"/>
              <a:defRPr sz="2200" kern="1200">
                <a:solidFill>
                  <a:srgbClr val="404040"/>
                </a:solidFill>
                <a:latin typeface="Calibri" panose="020F0502020204030204" pitchFamily="34" charset="0"/>
                <a:ea typeface="Geneva" charset="0"/>
                <a:cs typeface="Calibri" panose="020F0502020204030204" pitchFamily="34" charset="0"/>
              </a:defRPr>
            </a:lvl1pPr>
            <a:lvl2pPr marL="571500" indent="-228600" algn="l" defTabSz="457200" rtl="0" eaLnBrk="1" fontAlgn="base" hangingPunct="1">
              <a:spcBef>
                <a:spcPct val="20000"/>
              </a:spcBef>
              <a:spcAft>
                <a:spcPct val="0"/>
              </a:spcAft>
              <a:buFont typeface="Arial" panose="020B0604020202020204" pitchFamily="34" charset="0"/>
              <a:buChar char="–"/>
              <a:defRPr sz="2000" kern="1200">
                <a:solidFill>
                  <a:srgbClr val="404040"/>
                </a:solidFill>
                <a:latin typeface="Calibri" panose="020F0502020204030204" pitchFamily="34" charset="0"/>
                <a:ea typeface="ＭＳ Ｐゴシック" charset="0"/>
                <a:cs typeface="Calibri" panose="020F0502020204030204" pitchFamily="34" charset="0"/>
              </a:defRPr>
            </a:lvl2pPr>
            <a:lvl3pPr marL="800100" indent="-228600" algn="l" defTabSz="457200" rtl="0" eaLnBrk="1" fontAlgn="base" hangingPunct="1">
              <a:spcBef>
                <a:spcPct val="20000"/>
              </a:spcBef>
              <a:spcAft>
                <a:spcPct val="0"/>
              </a:spcAft>
              <a:buFont typeface="Arial" panose="020B0604020202020204" pitchFamily="34" charset="0"/>
              <a:buChar char="•"/>
              <a:defRPr sz="1800" kern="1200">
                <a:solidFill>
                  <a:srgbClr val="404040"/>
                </a:solidFill>
                <a:latin typeface="Calibri" panose="020F0502020204030204" pitchFamily="34" charset="0"/>
                <a:ea typeface="ＭＳ Ｐゴシック" charset="0"/>
                <a:cs typeface="Calibri" panose="020F0502020204030204" pitchFamily="34" charset="0"/>
              </a:defRPr>
            </a:lvl3pPr>
            <a:lvl4pPr marL="1028700" indent="-228600" algn="l" defTabSz="457200" rtl="0" eaLnBrk="1" fontAlgn="base" hangingPunct="1">
              <a:spcBef>
                <a:spcPct val="20000"/>
              </a:spcBef>
              <a:spcAft>
                <a:spcPct val="0"/>
              </a:spcAft>
              <a:buFont typeface="Arial" panose="020B0604020202020204" pitchFamily="34" charset="0"/>
              <a:buChar char="–"/>
              <a:defRPr sz="1600" kern="1200">
                <a:solidFill>
                  <a:srgbClr val="404040"/>
                </a:solidFill>
                <a:latin typeface="Calibri" panose="020F0502020204030204" pitchFamily="34" charset="0"/>
                <a:ea typeface="ＭＳ Ｐゴシック" charset="0"/>
                <a:cs typeface="Calibri" panose="020F0502020204030204" pitchFamily="34" charset="0"/>
              </a:defRPr>
            </a:lvl4pPr>
            <a:lvl5pPr marL="1257300" indent="-228600" algn="l" defTabSz="457200" rtl="0" eaLnBrk="1" fontAlgn="base" hangingPunct="1">
              <a:spcBef>
                <a:spcPct val="20000"/>
              </a:spcBef>
              <a:spcAft>
                <a:spcPct val="0"/>
              </a:spcAft>
              <a:buFont typeface="Arial" panose="020B0604020202020204" pitchFamily="34" charset="0"/>
              <a:buChar char="•"/>
              <a:defRPr sz="1600" kern="1200">
                <a:solidFill>
                  <a:srgbClr val="404040"/>
                </a:solidFill>
                <a:latin typeface="Calibri" panose="020F0502020204030204" pitchFamily="34" charset="0"/>
                <a:ea typeface="ＭＳ Ｐゴシック" charset="0"/>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nSpc>
                <a:spcPts val="2240"/>
              </a:lnSpc>
              <a:spcBef>
                <a:spcPts val="600"/>
              </a:spcBef>
              <a:spcAft>
                <a:spcPts val="400"/>
              </a:spcAft>
              <a:buClr>
                <a:srgbClr val="FF0000"/>
              </a:buClr>
              <a:buSzPct val="150000"/>
              <a:buFont typeface="System Font Regular"/>
              <a:buChar char="●"/>
            </a:pPr>
            <a:r>
              <a:rPr lang="en-GB" sz="1800" dirty="0">
                <a:solidFill>
                  <a:srgbClr val="000000"/>
                </a:solidFill>
                <a:latin typeface="+mn-lt"/>
                <a:sym typeface="Symbol" pitchFamily="18" charset="2"/>
              </a:rPr>
              <a:t>For PMT calibration purposes we will use first of all the laser system:</a:t>
            </a:r>
          </a:p>
          <a:p>
            <a:pPr lvl="1">
              <a:lnSpc>
                <a:spcPts val="2240"/>
              </a:lnSpc>
              <a:spcBef>
                <a:spcPts val="600"/>
              </a:spcBef>
              <a:spcAft>
                <a:spcPts val="400"/>
              </a:spcAft>
              <a:buClr>
                <a:srgbClr val="FF0000"/>
              </a:buClr>
              <a:buSzPct val="100000"/>
              <a:buFont typeface="System Font Regular"/>
              <a:buChar char="●"/>
            </a:pPr>
            <a:r>
              <a:rPr lang="en-GB" sz="1800" dirty="0">
                <a:solidFill>
                  <a:srgbClr val="000000"/>
                </a:solidFill>
                <a:latin typeface="+mn-lt"/>
                <a:sym typeface="Symbol" pitchFamily="18" charset="2"/>
              </a:rPr>
              <a:t>A dedicated procedure is under discussion within the PMT and the Calibration WG:</a:t>
            </a:r>
          </a:p>
          <a:p>
            <a:pPr lvl="2">
              <a:lnSpc>
                <a:spcPts val="2240"/>
              </a:lnSpc>
              <a:spcBef>
                <a:spcPts val="600"/>
              </a:spcBef>
              <a:spcAft>
                <a:spcPts val="400"/>
              </a:spcAft>
              <a:buClr>
                <a:srgbClr val="FF0000"/>
              </a:buClr>
              <a:buSzPct val="100000"/>
              <a:buFont typeface="System Font Regular"/>
              <a:buChar char="●"/>
            </a:pPr>
            <a:r>
              <a:rPr lang="en-GB" dirty="0">
                <a:solidFill>
                  <a:srgbClr val="000000"/>
                </a:solidFill>
                <a:latin typeface="+mn-lt"/>
                <a:sym typeface="Symbol" pitchFamily="18" charset="2"/>
              </a:rPr>
              <a:t>the basic idea is to inject the laser pulse to the groups of 10 PMTs and the PMT signals (only PMT waveforms, TPC signals not needed) will be collected and used to extract timing/gain information;</a:t>
            </a:r>
          </a:p>
          <a:p>
            <a:pPr lvl="2">
              <a:lnSpc>
                <a:spcPts val="2240"/>
              </a:lnSpc>
              <a:spcBef>
                <a:spcPts val="600"/>
              </a:spcBef>
              <a:spcAft>
                <a:spcPts val="400"/>
              </a:spcAft>
              <a:buClr>
                <a:srgbClr val="FF0000"/>
              </a:buClr>
              <a:buSzPct val="100000"/>
              <a:buFont typeface="System Font Regular"/>
              <a:buChar char="●"/>
            </a:pPr>
            <a:r>
              <a:rPr lang="en-GB" dirty="0">
                <a:solidFill>
                  <a:srgbClr val="000000"/>
                </a:solidFill>
                <a:latin typeface="+mn-lt"/>
              </a:rPr>
              <a:t>T</a:t>
            </a:r>
            <a:r>
              <a:rPr lang="en-US" dirty="0">
                <a:solidFill>
                  <a:srgbClr val="000000"/>
                </a:solidFill>
                <a:latin typeface="+mn-lt"/>
              </a:rPr>
              <a:t>he procedure will be used to have a precise calibration during the commissioning phase and then periodically;</a:t>
            </a:r>
          </a:p>
          <a:p>
            <a:pPr lvl="2">
              <a:lnSpc>
                <a:spcPts val="2240"/>
              </a:lnSpc>
              <a:spcBef>
                <a:spcPts val="600"/>
              </a:spcBef>
              <a:spcAft>
                <a:spcPts val="400"/>
              </a:spcAft>
              <a:buClr>
                <a:srgbClr val="FF0000"/>
              </a:buClr>
              <a:buSzPct val="100000"/>
              <a:buFont typeface="System Font Regular"/>
              <a:buChar char="●"/>
            </a:pPr>
            <a:r>
              <a:rPr lang="en-US" dirty="0">
                <a:solidFill>
                  <a:srgbClr val="000000"/>
                </a:solidFill>
                <a:latin typeface="+mn-lt"/>
              </a:rPr>
              <a:t>A similar procedure, collecting a reduced number number of waveforms for each PMT, can be also foreseen to have a continuous monitoring of the PMT calibration;</a:t>
            </a:r>
          </a:p>
          <a:p>
            <a:pPr lvl="0">
              <a:lnSpc>
                <a:spcPts val="2240"/>
              </a:lnSpc>
              <a:spcBef>
                <a:spcPts val="600"/>
              </a:spcBef>
              <a:spcAft>
                <a:spcPts val="400"/>
              </a:spcAft>
              <a:buClr>
                <a:srgbClr val="FF0000"/>
              </a:buClr>
              <a:buSzPct val="150000"/>
              <a:buFont typeface="System Font Regular"/>
              <a:buChar char="●"/>
            </a:pPr>
            <a:r>
              <a:rPr lang="en-GB" sz="1800" dirty="0">
                <a:solidFill>
                  <a:srgbClr val="000000"/>
                </a:solidFill>
                <a:latin typeface="+mn-lt"/>
                <a:sym typeface="Symbol" pitchFamily="18" charset="2"/>
              </a:rPr>
              <a:t>The calibration from the laser system will be combined with the study of the events collected:</a:t>
            </a:r>
          </a:p>
          <a:p>
            <a:pPr lvl="1">
              <a:lnSpc>
                <a:spcPts val="2240"/>
              </a:lnSpc>
              <a:spcBef>
                <a:spcPts val="600"/>
              </a:spcBef>
              <a:spcAft>
                <a:spcPts val="400"/>
              </a:spcAft>
              <a:buClr>
                <a:srgbClr val="FF0000"/>
              </a:buClr>
              <a:buSzPct val="100000"/>
              <a:buFont typeface="System Font Regular"/>
              <a:buChar char="●"/>
            </a:pPr>
            <a:r>
              <a:rPr lang="en-GB" sz="1800" dirty="0">
                <a:solidFill>
                  <a:srgbClr val="000000"/>
                </a:solidFill>
                <a:latin typeface="+mn-lt"/>
                <a:sym typeface="Symbol" pitchFamily="18" charset="2"/>
              </a:rPr>
              <a:t>The information on the light collected from through-going muons will help providing the absolute calibration and inter-calibration between the different groups of 10 PMTs </a:t>
            </a:r>
          </a:p>
          <a:p>
            <a:pPr lvl="1">
              <a:lnSpc>
                <a:spcPts val="2240"/>
              </a:lnSpc>
              <a:spcBef>
                <a:spcPts val="600"/>
              </a:spcBef>
              <a:spcAft>
                <a:spcPts val="400"/>
              </a:spcAft>
              <a:buClr>
                <a:srgbClr val="FF0000"/>
              </a:buClr>
              <a:buSzPct val="100000"/>
              <a:buFont typeface="System Font Regular"/>
              <a:buChar char="●"/>
            </a:pPr>
            <a:r>
              <a:rPr lang="en-GB" sz="1800" dirty="0">
                <a:solidFill>
                  <a:srgbClr val="000000"/>
                </a:solidFill>
                <a:latin typeface="+mn-lt"/>
                <a:sym typeface="Symbol" pitchFamily="18" charset="2"/>
              </a:rPr>
              <a:t>Dedicated trigger sources are under discussion (in particular random triggers)</a:t>
            </a:r>
          </a:p>
        </p:txBody>
      </p:sp>
    </p:spTree>
    <p:extLst>
      <p:ext uri="{BB962C8B-B14F-4D97-AF65-F5344CB8AC3E}">
        <p14:creationId xmlns:p14="http://schemas.microsoft.com/office/powerpoint/2010/main" val="3522350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1D372F-47A4-7043-B17F-BF95819AB491}"/>
              </a:ext>
            </a:extLst>
          </p:cNvPr>
          <p:cNvSpPr>
            <a:spLocks noGrp="1"/>
          </p:cNvSpPr>
          <p:nvPr>
            <p:ph type="dt" sz="half" idx="2"/>
          </p:nvPr>
        </p:nvSpPr>
        <p:spPr>
          <a:xfrm>
            <a:off x="636588" y="6485235"/>
            <a:ext cx="812833" cy="247532"/>
          </a:xfrm>
        </p:spPr>
        <p:txBody>
          <a:bodyPr/>
          <a:lstStyle/>
          <a:p>
            <a:pPr>
              <a:defRPr/>
            </a:pPr>
            <a:r>
              <a:rPr lang="it-IT"/>
              <a:t>01/16/2020</a:t>
            </a:r>
            <a:endParaRPr lang="en-US" dirty="0"/>
          </a:p>
        </p:txBody>
      </p:sp>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1530602" y="6495482"/>
            <a:ext cx="6163977" cy="237285"/>
          </a:xfrm>
        </p:spPr>
        <p:txBody>
          <a:bodyPr/>
          <a:lstStyle/>
          <a:p>
            <a:pPr>
              <a:defRPr/>
            </a:pPr>
            <a:r>
              <a:rPr lang="en-US"/>
              <a:t>Claudio Montanari - Status of ICARUS Installation - Remaining Tasks</a:t>
            </a:r>
            <a:endParaRPr lang="en-US" b="1" dirty="0"/>
          </a:p>
        </p:txBody>
      </p:sp>
      <p:sp>
        <p:nvSpPr>
          <p:cNvPr id="5" name="Slide Number Placeholder 4">
            <a:extLst>
              <a:ext uri="{FF2B5EF4-FFF2-40B4-BE49-F238E27FC236}">
                <a16:creationId xmlns:a16="http://schemas.microsoft.com/office/drawing/2014/main" id="{23A6E217-3ACE-9749-A865-EC08F7F05214}"/>
              </a:ext>
            </a:extLst>
          </p:cNvPr>
          <p:cNvSpPr>
            <a:spLocks noGrp="1"/>
          </p:cNvSpPr>
          <p:nvPr>
            <p:ph type="sldNum" sz="quarter" idx="4"/>
          </p:nvPr>
        </p:nvSpPr>
        <p:spPr>
          <a:xfrm>
            <a:off x="222250" y="6485235"/>
            <a:ext cx="414338" cy="237285"/>
          </a:xfrm>
        </p:spPr>
        <p:txBody>
          <a:bodyPr/>
          <a:lstStyle/>
          <a:p>
            <a:pPr>
              <a:defRPr/>
            </a:pPr>
            <a:fld id="{148C009B-CB69-E04A-B9B3-34B26D69E9CF}" type="slidenum">
              <a:rPr lang="en-US" smtClean="0"/>
              <a:pPr>
                <a:defRPr/>
              </a:pPr>
              <a:t>16</a:t>
            </a:fld>
            <a:endParaRPr lang="en-US"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0" y="233236"/>
            <a:ext cx="9144000" cy="492369"/>
          </a:xfrm>
        </p:spPr>
        <p:txBody>
          <a:bodyPr/>
          <a:lstStyle/>
          <a:p>
            <a:r>
              <a:rPr lang="it-IT" dirty="0" err="1"/>
              <a:t>Overview</a:t>
            </a:r>
            <a:r>
              <a:rPr lang="it-IT" dirty="0"/>
              <a:t> of the SBN-FD CRT </a:t>
            </a:r>
            <a:endParaRPr lang="en-US" dirty="0"/>
          </a:p>
        </p:txBody>
      </p:sp>
      <p:pic>
        <p:nvPicPr>
          <p:cNvPr id="10" name="Image" descr="Image">
            <a:extLst>
              <a:ext uri="{FF2B5EF4-FFF2-40B4-BE49-F238E27FC236}">
                <a16:creationId xmlns:a16="http://schemas.microsoft.com/office/drawing/2014/main" id="{BDB0D9C3-285E-5B44-8874-83F8BB4831FB}"/>
              </a:ext>
            </a:extLst>
          </p:cNvPr>
          <p:cNvPicPr>
            <a:picLocks noChangeAspect="1"/>
          </p:cNvPicPr>
          <p:nvPr/>
        </p:nvPicPr>
        <p:blipFill rotWithShape="1">
          <a:blip r:embed="rId2"/>
          <a:srcRect l="5484"/>
          <a:stretch/>
        </p:blipFill>
        <p:spPr>
          <a:xfrm>
            <a:off x="98474" y="1312036"/>
            <a:ext cx="6546666" cy="3731408"/>
          </a:xfrm>
          <a:prstGeom prst="rect">
            <a:avLst/>
          </a:prstGeom>
          <a:ln w="12700">
            <a:miter lim="400000"/>
          </a:ln>
        </p:spPr>
      </p:pic>
      <p:pic>
        <p:nvPicPr>
          <p:cNvPr id="11" name="Image" descr="Image">
            <a:extLst>
              <a:ext uri="{FF2B5EF4-FFF2-40B4-BE49-F238E27FC236}">
                <a16:creationId xmlns:a16="http://schemas.microsoft.com/office/drawing/2014/main" id="{89559BA7-C7B1-E742-AAFB-1616DEC65D41}"/>
              </a:ext>
            </a:extLst>
          </p:cNvPr>
          <p:cNvPicPr>
            <a:picLocks noChangeAspect="1"/>
          </p:cNvPicPr>
          <p:nvPr/>
        </p:nvPicPr>
        <p:blipFill>
          <a:blip r:embed="rId3"/>
          <a:stretch>
            <a:fillRect/>
          </a:stretch>
        </p:blipFill>
        <p:spPr>
          <a:xfrm>
            <a:off x="5852609" y="3793311"/>
            <a:ext cx="3233954" cy="2606477"/>
          </a:xfrm>
          <a:prstGeom prst="rect">
            <a:avLst/>
          </a:prstGeom>
          <a:ln w="12700">
            <a:miter lim="400000"/>
          </a:ln>
        </p:spPr>
      </p:pic>
      <p:sp>
        <p:nvSpPr>
          <p:cNvPr id="12" name="Top CRT flat plane: module assembly is on going at Frascati Italy, near completion">
            <a:extLst>
              <a:ext uri="{FF2B5EF4-FFF2-40B4-BE49-F238E27FC236}">
                <a16:creationId xmlns:a16="http://schemas.microsoft.com/office/drawing/2014/main" id="{CD2094D6-4733-404F-8836-D4AEA3684569}"/>
              </a:ext>
            </a:extLst>
          </p:cNvPr>
          <p:cNvSpPr txBox="1"/>
          <p:nvPr/>
        </p:nvSpPr>
        <p:spPr>
          <a:xfrm>
            <a:off x="222250" y="671503"/>
            <a:ext cx="3919452"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lstStyle>
          <a:p>
            <a:r>
              <a:rPr sz="2000" dirty="0">
                <a:solidFill>
                  <a:schemeClr val="accent6"/>
                </a:solidFill>
              </a:rPr>
              <a:t>Top CRT flat plane: module assembly is on going at Frascati Italy, near completion  </a:t>
            </a:r>
          </a:p>
        </p:txBody>
      </p:sp>
      <p:sp>
        <p:nvSpPr>
          <p:cNvPr id="13" name="Top CRT vertical planes">
            <a:extLst>
              <a:ext uri="{FF2B5EF4-FFF2-40B4-BE49-F238E27FC236}">
                <a16:creationId xmlns:a16="http://schemas.microsoft.com/office/drawing/2014/main" id="{A82A121C-6471-9647-A8FA-A98E28A550A0}"/>
              </a:ext>
            </a:extLst>
          </p:cNvPr>
          <p:cNvSpPr txBox="1"/>
          <p:nvPr/>
        </p:nvSpPr>
        <p:spPr>
          <a:xfrm>
            <a:off x="6338758" y="1258930"/>
            <a:ext cx="2747805"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sz="2000" dirty="0">
                <a:solidFill>
                  <a:schemeClr val="accent6"/>
                </a:solidFill>
              </a:rPr>
              <a:t>Top CRT vertical planes</a:t>
            </a:r>
          </a:p>
        </p:txBody>
      </p:sp>
      <p:sp>
        <p:nvSpPr>
          <p:cNvPr id="14" name="Bottom CRT planes: installed and tested…">
            <a:extLst>
              <a:ext uri="{FF2B5EF4-FFF2-40B4-BE49-F238E27FC236}">
                <a16:creationId xmlns:a16="http://schemas.microsoft.com/office/drawing/2014/main" id="{567CC0D7-4DAD-624F-988C-D485C37ADC6B}"/>
              </a:ext>
            </a:extLst>
          </p:cNvPr>
          <p:cNvSpPr txBox="1"/>
          <p:nvPr/>
        </p:nvSpPr>
        <p:spPr>
          <a:xfrm>
            <a:off x="1528500" y="5096549"/>
            <a:ext cx="4224901"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a:r>
              <a:rPr sz="2000" dirty="0">
                <a:solidFill>
                  <a:schemeClr val="accent6"/>
                </a:solidFill>
              </a:rPr>
              <a:t>Bottom CRT planes: installed and tested </a:t>
            </a:r>
          </a:p>
          <a:p>
            <a:pPr algn="l"/>
            <a:r>
              <a:rPr sz="2000" dirty="0">
                <a:solidFill>
                  <a:schemeClr val="accent6"/>
                </a:solidFill>
              </a:rPr>
              <a:t>Setting the DAQ interface</a:t>
            </a:r>
          </a:p>
        </p:txBody>
      </p:sp>
      <p:sp>
        <p:nvSpPr>
          <p:cNvPr id="17" name="Side CRT planes: One wall installed, remaining modules ready to be installed">
            <a:extLst>
              <a:ext uri="{FF2B5EF4-FFF2-40B4-BE49-F238E27FC236}">
                <a16:creationId xmlns:a16="http://schemas.microsoft.com/office/drawing/2014/main" id="{BA70C5DA-DD85-A147-BC8D-C7CCB235CF5E}"/>
              </a:ext>
            </a:extLst>
          </p:cNvPr>
          <p:cNvSpPr txBox="1"/>
          <p:nvPr/>
        </p:nvSpPr>
        <p:spPr>
          <a:xfrm>
            <a:off x="5979444" y="2566572"/>
            <a:ext cx="3466431"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lstStyle>
          <a:p>
            <a:r>
              <a:rPr sz="2000" dirty="0">
                <a:solidFill>
                  <a:schemeClr val="accent6"/>
                </a:solidFill>
              </a:rPr>
              <a:t>Side CRT planes: One wall installed, remaining modules ready to be installed </a:t>
            </a:r>
          </a:p>
        </p:txBody>
      </p:sp>
      <p:sp>
        <p:nvSpPr>
          <p:cNvPr id="18" name="Line">
            <a:extLst>
              <a:ext uri="{FF2B5EF4-FFF2-40B4-BE49-F238E27FC236}">
                <a16:creationId xmlns:a16="http://schemas.microsoft.com/office/drawing/2014/main" id="{7E3D0AE2-6469-9446-952D-14E2637EF1BC}"/>
              </a:ext>
            </a:extLst>
          </p:cNvPr>
          <p:cNvSpPr/>
          <p:nvPr/>
        </p:nvSpPr>
        <p:spPr>
          <a:xfrm flipH="1">
            <a:off x="5979444" y="3602631"/>
            <a:ext cx="972076" cy="1"/>
          </a:xfrm>
          <a:prstGeom prst="line">
            <a:avLst/>
          </a:prstGeom>
          <a:ln w="25400">
            <a:solidFill>
              <a:srgbClr val="FF0000"/>
            </a:solidFill>
            <a:miter lim="400000"/>
            <a:tailEnd type="triangle"/>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9" name="Line">
            <a:extLst>
              <a:ext uri="{FF2B5EF4-FFF2-40B4-BE49-F238E27FC236}">
                <a16:creationId xmlns:a16="http://schemas.microsoft.com/office/drawing/2014/main" id="{A749ECFE-6C76-3442-A228-892A0BCFE495}"/>
              </a:ext>
            </a:extLst>
          </p:cNvPr>
          <p:cNvSpPr/>
          <p:nvPr/>
        </p:nvSpPr>
        <p:spPr>
          <a:xfrm flipH="1">
            <a:off x="6645140" y="1789330"/>
            <a:ext cx="972076" cy="1"/>
          </a:xfrm>
          <a:prstGeom prst="line">
            <a:avLst/>
          </a:prstGeom>
          <a:ln w="25400">
            <a:solidFill>
              <a:srgbClr val="FF0000"/>
            </a:solidFill>
            <a:miter lim="400000"/>
            <a:tailEnd type="triangle"/>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0" name="Line">
            <a:extLst>
              <a:ext uri="{FF2B5EF4-FFF2-40B4-BE49-F238E27FC236}">
                <a16:creationId xmlns:a16="http://schemas.microsoft.com/office/drawing/2014/main" id="{E2034402-B9A6-E645-A696-7F28412C4218}"/>
              </a:ext>
            </a:extLst>
          </p:cNvPr>
          <p:cNvSpPr/>
          <p:nvPr/>
        </p:nvSpPr>
        <p:spPr>
          <a:xfrm flipH="1">
            <a:off x="2181976" y="1455082"/>
            <a:ext cx="972076" cy="1"/>
          </a:xfrm>
          <a:prstGeom prst="line">
            <a:avLst/>
          </a:prstGeom>
          <a:ln w="25400">
            <a:solidFill>
              <a:srgbClr val="FF0000"/>
            </a:solidFill>
            <a:miter lim="400000"/>
            <a:tailEnd type="triangle"/>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1" name="Line">
            <a:extLst>
              <a:ext uri="{FF2B5EF4-FFF2-40B4-BE49-F238E27FC236}">
                <a16:creationId xmlns:a16="http://schemas.microsoft.com/office/drawing/2014/main" id="{C7622E63-1EAA-DA43-9FDF-B64E77262042}"/>
              </a:ext>
            </a:extLst>
          </p:cNvPr>
          <p:cNvSpPr/>
          <p:nvPr/>
        </p:nvSpPr>
        <p:spPr>
          <a:xfrm>
            <a:off x="4880533" y="5035841"/>
            <a:ext cx="885199" cy="1"/>
          </a:xfrm>
          <a:prstGeom prst="line">
            <a:avLst/>
          </a:prstGeom>
          <a:ln w="25400">
            <a:solidFill>
              <a:srgbClr val="FF0000"/>
            </a:solidFill>
            <a:miter lim="400000"/>
            <a:tailEnd type="triangle"/>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Tree>
    <p:extLst>
      <p:ext uri="{BB962C8B-B14F-4D97-AF65-F5344CB8AC3E}">
        <p14:creationId xmlns:p14="http://schemas.microsoft.com/office/powerpoint/2010/main" val="1948389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1D372F-47A4-7043-B17F-BF95819AB491}"/>
              </a:ext>
            </a:extLst>
          </p:cNvPr>
          <p:cNvSpPr>
            <a:spLocks noGrp="1"/>
          </p:cNvSpPr>
          <p:nvPr>
            <p:ph type="dt" sz="half" idx="2"/>
          </p:nvPr>
        </p:nvSpPr>
        <p:spPr>
          <a:xfrm>
            <a:off x="636588" y="6485235"/>
            <a:ext cx="812833" cy="247532"/>
          </a:xfrm>
        </p:spPr>
        <p:txBody>
          <a:bodyPr/>
          <a:lstStyle/>
          <a:p>
            <a:pPr>
              <a:defRPr/>
            </a:pPr>
            <a:r>
              <a:rPr lang="it-IT"/>
              <a:t>01/16/2020</a:t>
            </a:r>
            <a:endParaRPr lang="en-US" dirty="0"/>
          </a:p>
        </p:txBody>
      </p:sp>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1530602" y="6495482"/>
            <a:ext cx="6163977" cy="237285"/>
          </a:xfrm>
        </p:spPr>
        <p:txBody>
          <a:bodyPr/>
          <a:lstStyle/>
          <a:p>
            <a:pPr>
              <a:defRPr/>
            </a:pPr>
            <a:r>
              <a:rPr lang="en-US"/>
              <a:t>Claudio Montanari - Status of ICARUS Installation - Remaining Tasks</a:t>
            </a:r>
            <a:endParaRPr lang="en-US" b="1" dirty="0"/>
          </a:p>
        </p:txBody>
      </p:sp>
      <p:sp>
        <p:nvSpPr>
          <p:cNvPr id="5" name="Slide Number Placeholder 4">
            <a:extLst>
              <a:ext uri="{FF2B5EF4-FFF2-40B4-BE49-F238E27FC236}">
                <a16:creationId xmlns:a16="http://schemas.microsoft.com/office/drawing/2014/main" id="{23A6E217-3ACE-9749-A865-EC08F7F05214}"/>
              </a:ext>
            </a:extLst>
          </p:cNvPr>
          <p:cNvSpPr>
            <a:spLocks noGrp="1"/>
          </p:cNvSpPr>
          <p:nvPr>
            <p:ph type="sldNum" sz="quarter" idx="4"/>
          </p:nvPr>
        </p:nvSpPr>
        <p:spPr>
          <a:xfrm>
            <a:off x="222250" y="6485235"/>
            <a:ext cx="414338" cy="237285"/>
          </a:xfrm>
        </p:spPr>
        <p:txBody>
          <a:bodyPr/>
          <a:lstStyle/>
          <a:p>
            <a:pPr>
              <a:defRPr/>
            </a:pPr>
            <a:fld id="{148C009B-CB69-E04A-B9B3-34B26D69E9CF}" type="slidenum">
              <a:rPr lang="en-US" smtClean="0"/>
              <a:pPr>
                <a:defRPr/>
              </a:pPr>
              <a:t>17</a:t>
            </a:fld>
            <a:endParaRPr lang="en-US"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0" y="233236"/>
            <a:ext cx="9144000" cy="492369"/>
          </a:xfrm>
        </p:spPr>
        <p:txBody>
          <a:bodyPr/>
          <a:lstStyle/>
          <a:p>
            <a:r>
              <a:rPr lang="it-IT" dirty="0" err="1"/>
              <a:t>Starting</a:t>
            </a:r>
            <a:r>
              <a:rPr lang="it-IT" dirty="0"/>
              <a:t> the </a:t>
            </a:r>
            <a:r>
              <a:rPr lang="it-IT" dirty="0" err="1"/>
              <a:t>commissioning</a:t>
            </a:r>
            <a:r>
              <a:rPr lang="it-IT" dirty="0"/>
              <a:t> of side CRT</a:t>
            </a:r>
            <a:endParaRPr lang="en-US" dirty="0"/>
          </a:p>
        </p:txBody>
      </p:sp>
      <p:sp>
        <p:nvSpPr>
          <p:cNvPr id="2" name="Rectangle 1">
            <a:extLst>
              <a:ext uri="{FF2B5EF4-FFF2-40B4-BE49-F238E27FC236}">
                <a16:creationId xmlns:a16="http://schemas.microsoft.com/office/drawing/2014/main" id="{DF5C6A5B-BD02-3F46-9665-BBDD837F90EB}"/>
              </a:ext>
            </a:extLst>
          </p:cNvPr>
          <p:cNvSpPr/>
          <p:nvPr/>
        </p:nvSpPr>
        <p:spPr>
          <a:xfrm>
            <a:off x="0" y="737975"/>
            <a:ext cx="6006905" cy="2862322"/>
          </a:xfrm>
          <a:prstGeom prst="rect">
            <a:avLst/>
          </a:prstGeom>
        </p:spPr>
        <p:txBody>
          <a:bodyPr wrap="square">
            <a:spAutoFit/>
          </a:bodyPr>
          <a:lstStyle/>
          <a:p>
            <a:pPr marL="222250" indent="-180975">
              <a:buClr>
                <a:srgbClr val="FF0000"/>
              </a:buClr>
              <a:buFont typeface="System Font Regular"/>
              <a:buChar char="●"/>
              <a:defRPr sz="2600">
                <a:solidFill>
                  <a:srgbClr val="53585F"/>
                </a:solidFill>
                <a:latin typeface="Gill Sans"/>
                <a:ea typeface="Gill Sans"/>
                <a:cs typeface="Gill Sans"/>
                <a:sym typeface="Gill Sans"/>
              </a:defRPr>
            </a:pPr>
            <a:r>
              <a:rPr lang="it-IT" sz="1800" dirty="0">
                <a:latin typeface="+mn-lt"/>
              </a:rPr>
              <a:t>North </a:t>
            </a:r>
            <a:r>
              <a:rPr lang="it-IT" sz="1800" dirty="0" err="1">
                <a:latin typeface="+mn-lt"/>
              </a:rPr>
              <a:t>wall</a:t>
            </a:r>
            <a:r>
              <a:rPr lang="it-IT" sz="1800" dirty="0">
                <a:latin typeface="+mn-lt"/>
              </a:rPr>
              <a:t> side CRT </a:t>
            </a:r>
            <a:r>
              <a:rPr lang="it-IT" sz="1800" dirty="0" err="1">
                <a:latin typeface="+mn-lt"/>
              </a:rPr>
              <a:t>was</a:t>
            </a:r>
            <a:r>
              <a:rPr lang="it-IT" sz="1800" dirty="0">
                <a:latin typeface="+mn-lt"/>
              </a:rPr>
              <a:t> </a:t>
            </a:r>
            <a:r>
              <a:rPr lang="it-IT" sz="1800" dirty="0" err="1">
                <a:latin typeface="+mn-lt"/>
              </a:rPr>
              <a:t>installed</a:t>
            </a:r>
            <a:r>
              <a:rPr lang="it-IT" sz="1800" dirty="0">
                <a:latin typeface="+mn-lt"/>
              </a:rPr>
              <a:t> </a:t>
            </a:r>
            <a:r>
              <a:rPr lang="it-IT" sz="1800" dirty="0" err="1">
                <a:latin typeface="+mn-lt"/>
              </a:rPr>
              <a:t>at</a:t>
            </a:r>
            <a:r>
              <a:rPr lang="it-IT" sz="1800" dirty="0">
                <a:latin typeface="+mn-lt"/>
              </a:rPr>
              <a:t> the </a:t>
            </a:r>
            <a:r>
              <a:rPr lang="it-IT" sz="1800" dirty="0" err="1">
                <a:latin typeface="+mn-lt"/>
              </a:rPr>
              <a:t>beginning</a:t>
            </a:r>
            <a:r>
              <a:rPr lang="it-IT" sz="1800" dirty="0">
                <a:latin typeface="+mn-lt"/>
              </a:rPr>
              <a:t> of the </a:t>
            </a:r>
            <a:r>
              <a:rPr lang="it-IT" sz="1800" dirty="0" err="1">
                <a:latin typeface="+mn-lt"/>
              </a:rPr>
              <a:t>year</a:t>
            </a:r>
            <a:r>
              <a:rPr lang="it-IT" sz="1800" dirty="0">
                <a:latin typeface="+mn-lt"/>
              </a:rPr>
              <a:t>   </a:t>
            </a:r>
          </a:p>
          <a:p>
            <a:pPr marL="222250" indent="-180975">
              <a:buClr>
                <a:srgbClr val="FF0000"/>
              </a:buClr>
              <a:buFont typeface="System Font Regular"/>
              <a:buChar char="●"/>
              <a:defRPr sz="2600">
                <a:solidFill>
                  <a:srgbClr val="53585F"/>
                </a:solidFill>
                <a:latin typeface="Gill Sans"/>
                <a:ea typeface="Gill Sans"/>
                <a:cs typeface="Gill Sans"/>
                <a:sym typeface="Gill Sans"/>
              </a:defRPr>
            </a:pPr>
            <a:r>
              <a:rPr lang="it-IT" sz="1800" dirty="0" err="1">
                <a:latin typeface="+mn-lt"/>
              </a:rPr>
              <a:t>Readout</a:t>
            </a:r>
            <a:r>
              <a:rPr lang="it-IT" sz="1800" dirty="0">
                <a:latin typeface="+mn-lt"/>
              </a:rPr>
              <a:t> </a:t>
            </a:r>
            <a:r>
              <a:rPr lang="it-IT" sz="1800" dirty="0" err="1">
                <a:latin typeface="+mn-lt"/>
              </a:rPr>
              <a:t>electronics</a:t>
            </a:r>
            <a:r>
              <a:rPr lang="it-IT" sz="1800" dirty="0">
                <a:latin typeface="+mn-lt"/>
              </a:rPr>
              <a:t> </a:t>
            </a:r>
            <a:r>
              <a:rPr lang="it-IT" sz="1800" dirty="0" err="1">
                <a:latin typeface="+mn-lt"/>
              </a:rPr>
              <a:t>have</a:t>
            </a:r>
            <a:r>
              <a:rPr lang="it-IT" sz="1800" dirty="0">
                <a:latin typeface="+mn-lt"/>
              </a:rPr>
              <a:t> </a:t>
            </a:r>
            <a:r>
              <a:rPr lang="it-IT" sz="1800" dirty="0" err="1">
                <a:latin typeface="+mn-lt"/>
              </a:rPr>
              <a:t>been</a:t>
            </a:r>
            <a:r>
              <a:rPr lang="it-IT" sz="1800" dirty="0">
                <a:latin typeface="+mn-lt"/>
              </a:rPr>
              <a:t> </a:t>
            </a:r>
            <a:r>
              <a:rPr lang="it-IT" sz="1800" dirty="0" err="1">
                <a:latin typeface="+mn-lt"/>
              </a:rPr>
              <a:t>installed</a:t>
            </a:r>
            <a:r>
              <a:rPr lang="it-IT" sz="1800" dirty="0">
                <a:latin typeface="+mn-lt"/>
              </a:rPr>
              <a:t> </a:t>
            </a:r>
            <a:r>
              <a:rPr lang="it-IT" sz="1800" dirty="0" err="1">
                <a:latin typeface="+mn-lt"/>
              </a:rPr>
              <a:t>this</a:t>
            </a:r>
            <a:r>
              <a:rPr lang="it-IT" sz="1800" dirty="0">
                <a:latin typeface="+mn-lt"/>
              </a:rPr>
              <a:t> </a:t>
            </a:r>
            <a:r>
              <a:rPr lang="it-IT" sz="1800" dirty="0" err="1">
                <a:latin typeface="+mn-lt"/>
              </a:rPr>
              <a:t>fall</a:t>
            </a:r>
            <a:endParaRPr lang="it-IT" sz="1800" dirty="0">
              <a:latin typeface="+mn-lt"/>
            </a:endParaRPr>
          </a:p>
          <a:p>
            <a:pPr marL="222250" lvl="1" indent="-180975">
              <a:buClr>
                <a:srgbClr val="FF0000"/>
              </a:buClr>
              <a:buFont typeface="System Font Regular"/>
              <a:buChar char="●"/>
              <a:defRPr sz="2600">
                <a:solidFill>
                  <a:srgbClr val="53585F"/>
                </a:solidFill>
                <a:latin typeface="Gill Sans"/>
                <a:ea typeface="Gill Sans"/>
                <a:cs typeface="Gill Sans"/>
                <a:sym typeface="Gill Sans"/>
              </a:defRPr>
            </a:pPr>
            <a:r>
              <a:rPr lang="it-IT" sz="1800" dirty="0">
                <a:latin typeface="+mn-lt"/>
              </a:rPr>
              <a:t> Reading 240 </a:t>
            </a:r>
            <a:r>
              <a:rPr lang="it-IT" sz="1800" dirty="0" err="1">
                <a:latin typeface="+mn-lt"/>
              </a:rPr>
              <a:t>channels</a:t>
            </a:r>
            <a:r>
              <a:rPr lang="it-IT" sz="1800" dirty="0">
                <a:latin typeface="+mn-lt"/>
              </a:rPr>
              <a:t> (8 </a:t>
            </a:r>
            <a:r>
              <a:rPr lang="it-IT" sz="1800" dirty="0" err="1">
                <a:latin typeface="+mn-lt"/>
              </a:rPr>
              <a:t>FEBs</a:t>
            </a:r>
            <a:r>
              <a:rPr lang="it-IT" sz="1800" dirty="0">
                <a:latin typeface="+mn-lt"/>
              </a:rPr>
              <a:t>)</a:t>
            </a:r>
          </a:p>
          <a:p>
            <a:pPr marL="222250" indent="-180975">
              <a:buClr>
                <a:srgbClr val="FF0000"/>
              </a:buClr>
              <a:buFont typeface="System Font Regular"/>
              <a:buChar char="●"/>
              <a:defRPr sz="2600">
                <a:solidFill>
                  <a:srgbClr val="53585F"/>
                </a:solidFill>
                <a:latin typeface="Gill Sans"/>
                <a:ea typeface="Gill Sans"/>
                <a:cs typeface="Gill Sans"/>
                <a:sym typeface="Gill Sans"/>
              </a:defRPr>
            </a:pPr>
            <a:r>
              <a:rPr lang="it-IT" sz="1800" dirty="0" err="1">
                <a:latin typeface="+mn-lt"/>
              </a:rPr>
              <a:t>Commissioning</a:t>
            </a:r>
            <a:r>
              <a:rPr lang="it-IT" sz="1800" dirty="0">
                <a:latin typeface="+mn-lt"/>
              </a:rPr>
              <a:t> of the </a:t>
            </a:r>
            <a:r>
              <a:rPr lang="it-IT" sz="1800" dirty="0" err="1">
                <a:latin typeface="+mn-lt"/>
              </a:rPr>
              <a:t>north</a:t>
            </a:r>
            <a:r>
              <a:rPr lang="it-IT" sz="1800" dirty="0">
                <a:latin typeface="+mn-lt"/>
              </a:rPr>
              <a:t> </a:t>
            </a:r>
            <a:r>
              <a:rPr lang="it-IT" sz="1800" dirty="0" err="1">
                <a:latin typeface="+mn-lt"/>
              </a:rPr>
              <a:t>wall</a:t>
            </a:r>
            <a:r>
              <a:rPr lang="it-IT" sz="1800" dirty="0">
                <a:latin typeface="+mn-lt"/>
              </a:rPr>
              <a:t> </a:t>
            </a:r>
            <a:r>
              <a:rPr lang="it-IT" sz="1800" dirty="0" err="1">
                <a:latin typeface="+mn-lt"/>
              </a:rPr>
              <a:t>is</a:t>
            </a:r>
            <a:r>
              <a:rPr lang="it-IT" sz="1800" dirty="0">
                <a:latin typeface="+mn-lt"/>
              </a:rPr>
              <a:t> </a:t>
            </a:r>
            <a:r>
              <a:rPr lang="it-IT" sz="1800" dirty="0" err="1">
                <a:latin typeface="+mn-lt"/>
              </a:rPr>
              <a:t>ongoing</a:t>
            </a:r>
            <a:r>
              <a:rPr lang="it-IT" sz="1800" dirty="0">
                <a:latin typeface="+mn-lt"/>
              </a:rPr>
              <a:t>, </a:t>
            </a:r>
            <a:r>
              <a:rPr lang="it-IT" sz="1800" dirty="0" err="1">
                <a:latin typeface="+mn-lt"/>
              </a:rPr>
              <a:t>taking</a:t>
            </a:r>
            <a:r>
              <a:rPr lang="it-IT" sz="1800" dirty="0">
                <a:latin typeface="+mn-lt"/>
              </a:rPr>
              <a:t> data with 8  </a:t>
            </a:r>
            <a:r>
              <a:rPr lang="it-IT" sz="1800" dirty="0" err="1">
                <a:latin typeface="+mn-lt"/>
              </a:rPr>
              <a:t>FEBs</a:t>
            </a:r>
            <a:endParaRPr lang="it-IT" sz="1800" dirty="0">
              <a:latin typeface="+mn-lt"/>
            </a:endParaRPr>
          </a:p>
          <a:p>
            <a:pPr marL="222250" indent="-180975">
              <a:buClr>
                <a:srgbClr val="FF0000"/>
              </a:buClr>
              <a:buFont typeface="System Font Regular"/>
              <a:buChar char="●"/>
              <a:defRPr sz="2600">
                <a:solidFill>
                  <a:srgbClr val="53585F"/>
                </a:solidFill>
                <a:latin typeface="Gill Sans"/>
                <a:ea typeface="Gill Sans"/>
                <a:cs typeface="Gill Sans"/>
                <a:sym typeface="Gill Sans"/>
              </a:defRPr>
            </a:pPr>
            <a:r>
              <a:rPr lang="it-IT" sz="1800" dirty="0" err="1">
                <a:latin typeface="+mn-lt"/>
              </a:rPr>
              <a:t>Exercising</a:t>
            </a:r>
            <a:r>
              <a:rPr lang="it-IT" sz="1800" dirty="0">
                <a:latin typeface="+mn-lt"/>
              </a:rPr>
              <a:t> the DAQ and </a:t>
            </a:r>
            <a:r>
              <a:rPr lang="it-IT" sz="1800" dirty="0" err="1">
                <a:latin typeface="+mn-lt"/>
              </a:rPr>
              <a:t>analyzing</a:t>
            </a:r>
            <a:r>
              <a:rPr lang="it-IT" sz="1800" dirty="0">
                <a:latin typeface="+mn-lt"/>
              </a:rPr>
              <a:t> the data </a:t>
            </a:r>
            <a:r>
              <a:rPr lang="it-IT" sz="1800" dirty="0" err="1">
                <a:latin typeface="+mn-lt"/>
              </a:rPr>
              <a:t>collected</a:t>
            </a:r>
            <a:endParaRPr lang="it-IT" sz="1800" dirty="0">
              <a:latin typeface="+mn-lt"/>
            </a:endParaRPr>
          </a:p>
          <a:p>
            <a:pPr marL="222250" indent="-180975">
              <a:buClr>
                <a:srgbClr val="FF0000"/>
              </a:buClr>
              <a:buFont typeface="System Font Regular"/>
              <a:buChar char="●"/>
              <a:defRPr sz="2600">
                <a:solidFill>
                  <a:srgbClr val="53585F"/>
                </a:solidFill>
                <a:latin typeface="Gill Sans"/>
                <a:ea typeface="Gill Sans"/>
                <a:cs typeface="Gill Sans"/>
                <a:sym typeface="Gill Sans"/>
              </a:defRPr>
            </a:pPr>
            <a:r>
              <a:rPr lang="it-IT" sz="1800" dirty="0">
                <a:latin typeface="+mn-lt"/>
              </a:rPr>
              <a:t>Optimizing </a:t>
            </a:r>
            <a:r>
              <a:rPr lang="it-IT" sz="1800" dirty="0" err="1">
                <a:latin typeface="+mn-lt"/>
              </a:rPr>
              <a:t>configurations</a:t>
            </a:r>
            <a:r>
              <a:rPr lang="it-IT" sz="1800" dirty="0">
                <a:latin typeface="+mn-lt"/>
              </a:rPr>
              <a:t> (</a:t>
            </a:r>
            <a:r>
              <a:rPr lang="it-IT" sz="1800" dirty="0" err="1">
                <a:latin typeface="+mn-lt"/>
              </a:rPr>
              <a:t>thresholds</a:t>
            </a:r>
            <a:r>
              <a:rPr lang="it-IT" sz="1800" dirty="0">
                <a:latin typeface="+mn-lt"/>
              </a:rPr>
              <a:t> </a:t>
            </a:r>
            <a:r>
              <a:rPr lang="it-IT" sz="1800" dirty="0" err="1">
                <a:latin typeface="+mn-lt"/>
              </a:rPr>
              <a:t>as</a:t>
            </a:r>
            <a:r>
              <a:rPr lang="it-IT" sz="1800" dirty="0">
                <a:latin typeface="+mn-lt"/>
              </a:rPr>
              <a:t> </a:t>
            </a:r>
            <a:r>
              <a:rPr lang="it-IT" sz="1800" dirty="0" err="1">
                <a:latin typeface="+mn-lt"/>
              </a:rPr>
              <a:t>well</a:t>
            </a:r>
            <a:r>
              <a:rPr lang="it-IT" sz="1800" dirty="0">
                <a:latin typeface="+mn-lt"/>
              </a:rPr>
              <a:t> </a:t>
            </a:r>
            <a:r>
              <a:rPr lang="it-IT" sz="1800" dirty="0" err="1">
                <a:latin typeface="+mn-lt"/>
              </a:rPr>
              <a:t>as</a:t>
            </a:r>
            <a:r>
              <a:rPr lang="it-IT" sz="1800" dirty="0">
                <a:latin typeface="+mn-lt"/>
              </a:rPr>
              <a:t> </a:t>
            </a:r>
            <a:r>
              <a:rPr lang="it-IT" sz="1800" dirty="0" err="1">
                <a:latin typeface="+mn-lt"/>
              </a:rPr>
              <a:t>equalizing</a:t>
            </a:r>
            <a:r>
              <a:rPr lang="it-IT" sz="1800" dirty="0">
                <a:latin typeface="+mn-lt"/>
              </a:rPr>
              <a:t> the  </a:t>
            </a:r>
            <a:r>
              <a:rPr lang="it-IT" sz="1800" dirty="0" err="1">
                <a:latin typeface="+mn-lt"/>
              </a:rPr>
              <a:t>gains</a:t>
            </a:r>
            <a:r>
              <a:rPr lang="it-IT" sz="1800" dirty="0">
                <a:latin typeface="+mn-lt"/>
              </a:rPr>
              <a:t>, etc.)</a:t>
            </a:r>
          </a:p>
          <a:p>
            <a:pPr marL="457200" indent="-457200">
              <a:buClr>
                <a:srgbClr val="FF0000"/>
              </a:buClr>
              <a:buFont typeface="System Font Regular"/>
              <a:buChar char="●"/>
              <a:defRPr sz="2600">
                <a:solidFill>
                  <a:srgbClr val="53585F"/>
                </a:solidFill>
                <a:latin typeface="Gill Sans"/>
                <a:ea typeface="Gill Sans"/>
                <a:cs typeface="Gill Sans"/>
                <a:sym typeface="Gill Sans"/>
              </a:defRPr>
            </a:pPr>
            <a:endParaRPr lang="it-IT" sz="1800" dirty="0">
              <a:latin typeface="+mn-lt"/>
            </a:endParaRPr>
          </a:p>
        </p:txBody>
      </p:sp>
      <p:pic>
        <p:nvPicPr>
          <p:cNvPr id="22" name="Image" descr="Image">
            <a:extLst>
              <a:ext uri="{FF2B5EF4-FFF2-40B4-BE49-F238E27FC236}">
                <a16:creationId xmlns:a16="http://schemas.microsoft.com/office/drawing/2014/main" id="{B92A802C-DC94-C544-87D0-835526F635DA}"/>
              </a:ext>
            </a:extLst>
          </p:cNvPr>
          <p:cNvPicPr>
            <a:picLocks noChangeAspect="1"/>
          </p:cNvPicPr>
          <p:nvPr/>
        </p:nvPicPr>
        <p:blipFill>
          <a:blip r:embed="rId2"/>
          <a:stretch>
            <a:fillRect/>
          </a:stretch>
        </p:blipFill>
        <p:spPr>
          <a:xfrm>
            <a:off x="5538590" y="3602929"/>
            <a:ext cx="3875255" cy="2762572"/>
          </a:xfrm>
          <a:prstGeom prst="rect">
            <a:avLst/>
          </a:prstGeom>
          <a:ln w="12700">
            <a:miter lim="400000"/>
          </a:ln>
        </p:spPr>
      </p:pic>
      <p:sp>
        <p:nvSpPr>
          <p:cNvPr id="23" name="Pedestal for each FEB after calibration">
            <a:extLst>
              <a:ext uri="{FF2B5EF4-FFF2-40B4-BE49-F238E27FC236}">
                <a16:creationId xmlns:a16="http://schemas.microsoft.com/office/drawing/2014/main" id="{068BB91A-9B7F-D94D-98C0-F92225E68B00}"/>
              </a:ext>
            </a:extLst>
          </p:cNvPr>
          <p:cNvSpPr txBox="1"/>
          <p:nvPr/>
        </p:nvSpPr>
        <p:spPr>
          <a:xfrm>
            <a:off x="130017" y="3873825"/>
            <a:ext cx="2420926"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defRPr sz="2000">
                <a:solidFill>
                  <a:schemeClr val="accent1">
                    <a:lumOff val="-13575"/>
                  </a:schemeClr>
                </a:solidFill>
              </a:defRPr>
            </a:lvl1pPr>
          </a:lstStyle>
          <a:p>
            <a:r>
              <a:rPr sz="1800" dirty="0"/>
              <a:t>Pedestal for each FEB after calibration </a:t>
            </a:r>
          </a:p>
        </p:txBody>
      </p:sp>
      <p:pic>
        <p:nvPicPr>
          <p:cNvPr id="24" name="Image" descr="Image">
            <a:extLst>
              <a:ext uri="{FF2B5EF4-FFF2-40B4-BE49-F238E27FC236}">
                <a16:creationId xmlns:a16="http://schemas.microsoft.com/office/drawing/2014/main" id="{EF18B766-C03F-2A4C-B469-87EB5C26206D}"/>
              </a:ext>
            </a:extLst>
          </p:cNvPr>
          <p:cNvPicPr>
            <a:picLocks noChangeAspect="1"/>
          </p:cNvPicPr>
          <p:nvPr/>
        </p:nvPicPr>
        <p:blipFill>
          <a:blip r:embed="rId3"/>
          <a:stretch>
            <a:fillRect/>
          </a:stretch>
        </p:blipFill>
        <p:spPr>
          <a:xfrm>
            <a:off x="-13904" y="4464543"/>
            <a:ext cx="2778858" cy="1893572"/>
          </a:xfrm>
          <a:prstGeom prst="rect">
            <a:avLst/>
          </a:prstGeom>
          <a:ln w="12700">
            <a:miter lim="400000"/>
          </a:ln>
        </p:spPr>
      </p:pic>
      <p:pic>
        <p:nvPicPr>
          <p:cNvPr id="25" name="image001.jpg" descr="image001.jpg">
            <a:extLst>
              <a:ext uri="{FF2B5EF4-FFF2-40B4-BE49-F238E27FC236}">
                <a16:creationId xmlns:a16="http://schemas.microsoft.com/office/drawing/2014/main" id="{7C5C6E18-57FA-7B4F-8593-91C756510162}"/>
              </a:ext>
            </a:extLst>
          </p:cNvPr>
          <p:cNvPicPr>
            <a:picLocks noChangeAspect="1"/>
          </p:cNvPicPr>
          <p:nvPr/>
        </p:nvPicPr>
        <p:blipFill>
          <a:blip r:embed="rId4"/>
          <a:stretch>
            <a:fillRect/>
          </a:stretch>
        </p:blipFill>
        <p:spPr>
          <a:xfrm>
            <a:off x="5973708" y="430012"/>
            <a:ext cx="3170292" cy="3194354"/>
          </a:xfrm>
          <a:prstGeom prst="rect">
            <a:avLst/>
          </a:prstGeom>
          <a:ln w="12700">
            <a:miter lim="400000"/>
          </a:ln>
        </p:spPr>
      </p:pic>
      <p:pic>
        <p:nvPicPr>
          <p:cNvPr id="26" name="Image" descr="Image">
            <a:extLst>
              <a:ext uri="{FF2B5EF4-FFF2-40B4-BE49-F238E27FC236}">
                <a16:creationId xmlns:a16="http://schemas.microsoft.com/office/drawing/2014/main" id="{DE8A2E00-6657-C34F-A75D-68D4D889172E}"/>
              </a:ext>
            </a:extLst>
          </p:cNvPr>
          <p:cNvPicPr>
            <a:picLocks noChangeAspect="1"/>
          </p:cNvPicPr>
          <p:nvPr/>
        </p:nvPicPr>
        <p:blipFill>
          <a:blip r:embed="rId5"/>
          <a:stretch>
            <a:fillRect/>
          </a:stretch>
        </p:blipFill>
        <p:spPr>
          <a:xfrm>
            <a:off x="2770175" y="4394148"/>
            <a:ext cx="2892648" cy="1971349"/>
          </a:xfrm>
          <a:prstGeom prst="rect">
            <a:avLst/>
          </a:prstGeom>
          <a:ln w="12700">
            <a:miter lim="400000"/>
          </a:ln>
        </p:spPr>
      </p:pic>
      <p:sp>
        <p:nvSpPr>
          <p:cNvPr id="27" name="Gains with all channels using the same bias setting">
            <a:extLst>
              <a:ext uri="{FF2B5EF4-FFF2-40B4-BE49-F238E27FC236}">
                <a16:creationId xmlns:a16="http://schemas.microsoft.com/office/drawing/2014/main" id="{0319FCEE-DAB9-7A49-A8EA-771E1D0344C5}"/>
              </a:ext>
            </a:extLst>
          </p:cNvPr>
          <p:cNvSpPr txBox="1"/>
          <p:nvPr/>
        </p:nvSpPr>
        <p:spPr>
          <a:xfrm>
            <a:off x="2986854" y="3805040"/>
            <a:ext cx="2726183"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defRPr sz="2000">
                <a:solidFill>
                  <a:schemeClr val="accent1">
                    <a:lumOff val="-13575"/>
                  </a:schemeClr>
                </a:solidFill>
              </a:defRPr>
            </a:lvl1pPr>
          </a:lstStyle>
          <a:p>
            <a:r>
              <a:rPr sz="1800" dirty="0"/>
              <a:t>Gains with all channels using the same bias setting </a:t>
            </a:r>
          </a:p>
        </p:txBody>
      </p:sp>
      <p:sp>
        <p:nvSpPr>
          <p:cNvPr id="28" name="First data from the CRT!">
            <a:extLst>
              <a:ext uri="{FF2B5EF4-FFF2-40B4-BE49-F238E27FC236}">
                <a16:creationId xmlns:a16="http://schemas.microsoft.com/office/drawing/2014/main" id="{CC8C028F-F888-9948-A401-813B68671153}"/>
              </a:ext>
            </a:extLst>
          </p:cNvPr>
          <p:cNvSpPr txBox="1"/>
          <p:nvPr/>
        </p:nvSpPr>
        <p:spPr>
          <a:xfrm>
            <a:off x="1634373" y="3487420"/>
            <a:ext cx="2704961"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a:solidFill>
                  <a:schemeClr val="accent5">
                    <a:hueOff val="-82419"/>
                    <a:satOff val="-9513"/>
                    <a:lumOff val="-16343"/>
                  </a:schemeClr>
                </a:solidFill>
              </a:defRPr>
            </a:lvl1pPr>
          </a:lstStyle>
          <a:p>
            <a:r>
              <a:rPr sz="2000" dirty="0">
                <a:solidFill>
                  <a:srgbClr val="FF0000"/>
                </a:solidFill>
              </a:rPr>
              <a:t>First data from the CRT!</a:t>
            </a:r>
          </a:p>
        </p:txBody>
      </p:sp>
    </p:spTree>
    <p:extLst>
      <p:ext uri="{BB962C8B-B14F-4D97-AF65-F5344CB8AC3E}">
        <p14:creationId xmlns:p14="http://schemas.microsoft.com/office/powerpoint/2010/main" val="402415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1D372F-47A4-7043-B17F-BF95819AB491}"/>
              </a:ext>
            </a:extLst>
          </p:cNvPr>
          <p:cNvSpPr>
            <a:spLocks noGrp="1"/>
          </p:cNvSpPr>
          <p:nvPr>
            <p:ph type="dt" sz="half" idx="2"/>
          </p:nvPr>
        </p:nvSpPr>
        <p:spPr>
          <a:xfrm>
            <a:off x="636588" y="6485235"/>
            <a:ext cx="812833" cy="247532"/>
          </a:xfrm>
        </p:spPr>
        <p:txBody>
          <a:bodyPr/>
          <a:lstStyle/>
          <a:p>
            <a:pPr>
              <a:defRPr/>
            </a:pPr>
            <a:r>
              <a:rPr lang="it-IT"/>
              <a:t>01/16/2020</a:t>
            </a:r>
            <a:endParaRPr lang="en-US" dirty="0"/>
          </a:p>
        </p:txBody>
      </p:sp>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1530602" y="6495482"/>
            <a:ext cx="6163977" cy="237285"/>
          </a:xfrm>
        </p:spPr>
        <p:txBody>
          <a:bodyPr/>
          <a:lstStyle/>
          <a:p>
            <a:pPr>
              <a:defRPr/>
            </a:pPr>
            <a:r>
              <a:rPr lang="en-US"/>
              <a:t>Claudio Montanari - Status of ICARUS Installation - Remaining Tasks</a:t>
            </a:r>
            <a:endParaRPr lang="en-US" b="1" dirty="0"/>
          </a:p>
        </p:txBody>
      </p:sp>
      <p:sp>
        <p:nvSpPr>
          <p:cNvPr id="5" name="Slide Number Placeholder 4">
            <a:extLst>
              <a:ext uri="{FF2B5EF4-FFF2-40B4-BE49-F238E27FC236}">
                <a16:creationId xmlns:a16="http://schemas.microsoft.com/office/drawing/2014/main" id="{23A6E217-3ACE-9749-A865-EC08F7F05214}"/>
              </a:ext>
            </a:extLst>
          </p:cNvPr>
          <p:cNvSpPr>
            <a:spLocks noGrp="1"/>
          </p:cNvSpPr>
          <p:nvPr>
            <p:ph type="sldNum" sz="quarter" idx="4"/>
          </p:nvPr>
        </p:nvSpPr>
        <p:spPr>
          <a:xfrm>
            <a:off x="222250" y="6485235"/>
            <a:ext cx="414338" cy="237285"/>
          </a:xfrm>
        </p:spPr>
        <p:txBody>
          <a:bodyPr/>
          <a:lstStyle/>
          <a:p>
            <a:pPr>
              <a:defRPr/>
            </a:pPr>
            <a:fld id="{148C009B-CB69-E04A-B9B3-34B26D69E9CF}" type="slidenum">
              <a:rPr lang="en-US" smtClean="0"/>
              <a:pPr>
                <a:defRPr/>
              </a:pPr>
              <a:t>18</a:t>
            </a:fld>
            <a:endParaRPr lang="en-US"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0" y="233236"/>
            <a:ext cx="9144000" cy="492369"/>
          </a:xfrm>
        </p:spPr>
        <p:txBody>
          <a:bodyPr/>
          <a:lstStyle/>
          <a:p>
            <a:r>
              <a:rPr lang="it-IT" dirty="0"/>
              <a:t>SBN-FD CRT </a:t>
            </a:r>
            <a:r>
              <a:rPr lang="it-IT" dirty="0" err="1"/>
              <a:t>Updates</a:t>
            </a:r>
            <a:endParaRPr lang="en-US" dirty="0"/>
          </a:p>
        </p:txBody>
      </p:sp>
      <p:pic>
        <p:nvPicPr>
          <p:cNvPr id="19" name="Image" descr="Image">
            <a:extLst>
              <a:ext uri="{FF2B5EF4-FFF2-40B4-BE49-F238E27FC236}">
                <a16:creationId xmlns:a16="http://schemas.microsoft.com/office/drawing/2014/main" id="{4581755B-24C8-A542-BAB6-D0FDE1F635F8}"/>
              </a:ext>
            </a:extLst>
          </p:cNvPr>
          <p:cNvPicPr>
            <a:picLocks noChangeAspect="1"/>
          </p:cNvPicPr>
          <p:nvPr/>
        </p:nvPicPr>
        <p:blipFill>
          <a:blip r:embed="rId2"/>
          <a:stretch>
            <a:fillRect/>
          </a:stretch>
        </p:blipFill>
        <p:spPr>
          <a:xfrm>
            <a:off x="5880295" y="351838"/>
            <a:ext cx="3263705" cy="2413670"/>
          </a:xfrm>
          <a:prstGeom prst="rect">
            <a:avLst/>
          </a:prstGeom>
          <a:ln w="12700">
            <a:miter lim="400000"/>
          </a:ln>
        </p:spPr>
      </p:pic>
      <p:pic>
        <p:nvPicPr>
          <p:cNvPr id="20" name="IMG_9140.jpg" descr="IMG_9140.jpg">
            <a:extLst>
              <a:ext uri="{FF2B5EF4-FFF2-40B4-BE49-F238E27FC236}">
                <a16:creationId xmlns:a16="http://schemas.microsoft.com/office/drawing/2014/main" id="{5FFE1B1F-7219-8440-81AA-316C91FBF4A6}"/>
              </a:ext>
            </a:extLst>
          </p:cNvPr>
          <p:cNvPicPr>
            <a:picLocks noChangeAspect="1"/>
          </p:cNvPicPr>
          <p:nvPr/>
        </p:nvPicPr>
        <p:blipFill>
          <a:blip r:embed="rId3"/>
          <a:stretch>
            <a:fillRect/>
          </a:stretch>
        </p:blipFill>
        <p:spPr>
          <a:xfrm>
            <a:off x="6428082" y="2765507"/>
            <a:ext cx="2715918" cy="3621225"/>
          </a:xfrm>
          <a:prstGeom prst="rect">
            <a:avLst/>
          </a:prstGeom>
          <a:ln w="12700">
            <a:miter lim="400000"/>
          </a:ln>
        </p:spPr>
      </p:pic>
      <p:sp>
        <p:nvSpPr>
          <p:cNvPr id="6" name="Rectangle 5">
            <a:extLst>
              <a:ext uri="{FF2B5EF4-FFF2-40B4-BE49-F238E27FC236}">
                <a16:creationId xmlns:a16="http://schemas.microsoft.com/office/drawing/2014/main" id="{5A73814F-18E7-D94C-AE42-261F39A581E5}"/>
              </a:ext>
            </a:extLst>
          </p:cNvPr>
          <p:cNvSpPr/>
          <p:nvPr/>
        </p:nvSpPr>
        <p:spPr>
          <a:xfrm>
            <a:off x="222249" y="584925"/>
            <a:ext cx="4860033" cy="369332"/>
          </a:xfrm>
          <a:prstGeom prst="rect">
            <a:avLst/>
          </a:prstGeom>
        </p:spPr>
        <p:txBody>
          <a:bodyPr wrap="square">
            <a:spAutoFit/>
          </a:bodyPr>
          <a:lstStyle/>
          <a:p>
            <a:pPr marL="266700" indent="-266700">
              <a:defRPr sz="2600">
                <a:solidFill>
                  <a:srgbClr val="53585F"/>
                </a:solidFill>
                <a:latin typeface="Gill Sans"/>
                <a:ea typeface="Gill Sans"/>
                <a:cs typeface="Gill Sans"/>
                <a:sym typeface="Gill Sans"/>
              </a:defRPr>
            </a:pPr>
            <a:r>
              <a:rPr lang="it-IT" sz="1800" dirty="0">
                <a:latin typeface="+mn-lt"/>
              </a:rPr>
              <a:t>ADC </a:t>
            </a:r>
            <a:r>
              <a:rPr lang="it-IT" sz="1800" dirty="0" err="1">
                <a:latin typeface="+mn-lt"/>
              </a:rPr>
              <a:t>spectral</a:t>
            </a:r>
            <a:r>
              <a:rPr lang="it-IT" sz="1800" dirty="0">
                <a:latin typeface="+mn-lt"/>
              </a:rPr>
              <a:t> </a:t>
            </a:r>
            <a:r>
              <a:rPr lang="it-IT" sz="1800" dirty="0" err="1">
                <a:latin typeface="+mn-lt"/>
              </a:rPr>
              <a:t>overlays</a:t>
            </a:r>
            <a:r>
              <a:rPr lang="it-IT" sz="1800" dirty="0">
                <a:latin typeface="+mn-lt"/>
              </a:rPr>
              <a:t> </a:t>
            </a:r>
            <a:r>
              <a:rPr lang="it-IT" sz="1800" dirty="0" err="1">
                <a:latin typeface="+mn-lt"/>
              </a:rPr>
              <a:t>calibrated</a:t>
            </a:r>
            <a:r>
              <a:rPr lang="it-IT" sz="1800" dirty="0">
                <a:latin typeface="+mn-lt"/>
              </a:rPr>
              <a:t> in PE for </a:t>
            </a:r>
            <a:r>
              <a:rPr lang="it-IT" sz="1800" dirty="0" err="1">
                <a:latin typeface="+mn-lt"/>
              </a:rPr>
              <a:t>one</a:t>
            </a:r>
            <a:r>
              <a:rPr lang="it-IT" sz="1800" dirty="0">
                <a:latin typeface="+mn-lt"/>
              </a:rPr>
              <a:t> FEB</a:t>
            </a:r>
          </a:p>
        </p:txBody>
      </p:sp>
      <p:sp>
        <p:nvSpPr>
          <p:cNvPr id="7" name="Rectangle 6">
            <a:extLst>
              <a:ext uri="{FF2B5EF4-FFF2-40B4-BE49-F238E27FC236}">
                <a16:creationId xmlns:a16="http://schemas.microsoft.com/office/drawing/2014/main" id="{0CDCD62D-3DD3-1F47-A8F6-9941AA309ECE}"/>
              </a:ext>
            </a:extLst>
          </p:cNvPr>
          <p:cNvSpPr/>
          <p:nvPr/>
        </p:nvSpPr>
        <p:spPr>
          <a:xfrm>
            <a:off x="426165" y="3722655"/>
            <a:ext cx="1956369" cy="369332"/>
          </a:xfrm>
          <a:prstGeom prst="rect">
            <a:avLst/>
          </a:prstGeom>
        </p:spPr>
        <p:txBody>
          <a:bodyPr wrap="none">
            <a:spAutoFit/>
          </a:bodyPr>
          <a:lstStyle/>
          <a:p>
            <a:pPr marL="266700" indent="-266700">
              <a:defRPr sz="2600">
                <a:solidFill>
                  <a:srgbClr val="53585F"/>
                </a:solidFill>
                <a:latin typeface="Gill Sans"/>
                <a:ea typeface="Gill Sans"/>
                <a:cs typeface="Gill Sans"/>
                <a:sym typeface="Gill Sans"/>
              </a:defRPr>
            </a:pPr>
            <a:r>
              <a:rPr lang="it-IT" sz="1800" dirty="0" err="1"/>
              <a:t>Cosmic</a:t>
            </a:r>
            <a:r>
              <a:rPr lang="it-IT" sz="1800" dirty="0"/>
              <a:t> </a:t>
            </a:r>
            <a:r>
              <a:rPr lang="it-IT" sz="1800" dirty="0" err="1"/>
              <a:t>ray</a:t>
            </a:r>
            <a:r>
              <a:rPr lang="it-IT" sz="1800" dirty="0"/>
              <a:t> </a:t>
            </a:r>
            <a:r>
              <a:rPr lang="it-IT" sz="1800" dirty="0" err="1"/>
              <a:t>signals</a:t>
            </a:r>
            <a:r>
              <a:rPr lang="it-IT" sz="1800" dirty="0"/>
              <a:t> </a:t>
            </a:r>
          </a:p>
        </p:txBody>
      </p:sp>
      <p:sp>
        <p:nvSpPr>
          <p:cNvPr id="29" name="Line">
            <a:extLst>
              <a:ext uri="{FF2B5EF4-FFF2-40B4-BE49-F238E27FC236}">
                <a16:creationId xmlns:a16="http://schemas.microsoft.com/office/drawing/2014/main" id="{65528C33-7F64-F546-9CA8-D575BA60090D}"/>
              </a:ext>
            </a:extLst>
          </p:cNvPr>
          <p:cNvSpPr/>
          <p:nvPr/>
        </p:nvSpPr>
        <p:spPr>
          <a:xfrm flipV="1">
            <a:off x="2382534" y="3890603"/>
            <a:ext cx="782088" cy="90554"/>
          </a:xfrm>
          <a:prstGeom prst="line">
            <a:avLst/>
          </a:prstGeom>
          <a:ln w="25400">
            <a:solidFill>
              <a:srgbClr val="FF0000"/>
            </a:solidFill>
            <a:miter lim="400000"/>
            <a:tailEnd type="triangle"/>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8" name="Rectangle 7">
            <a:extLst>
              <a:ext uri="{FF2B5EF4-FFF2-40B4-BE49-F238E27FC236}">
                <a16:creationId xmlns:a16="http://schemas.microsoft.com/office/drawing/2014/main" id="{A9199318-606B-1F4C-977F-625C683C6C97}"/>
              </a:ext>
            </a:extLst>
          </p:cNvPr>
          <p:cNvSpPr/>
          <p:nvPr/>
        </p:nvSpPr>
        <p:spPr>
          <a:xfrm>
            <a:off x="7101" y="5226030"/>
            <a:ext cx="6420981" cy="1200329"/>
          </a:xfrm>
          <a:prstGeom prst="rect">
            <a:avLst/>
          </a:prstGeom>
        </p:spPr>
        <p:txBody>
          <a:bodyPr wrap="square">
            <a:spAutoFit/>
          </a:bodyPr>
          <a:lstStyle/>
          <a:p>
            <a:pPr marL="285750" indent="-285750">
              <a:buClr>
                <a:srgbClr val="FF0000"/>
              </a:buClr>
              <a:buFont typeface="System Font Regular"/>
              <a:buChar char="●"/>
              <a:defRPr sz="2600">
                <a:solidFill>
                  <a:srgbClr val="53585F"/>
                </a:solidFill>
                <a:latin typeface="Gill Sans"/>
                <a:ea typeface="Gill Sans"/>
                <a:cs typeface="Gill Sans"/>
                <a:sym typeface="Gill Sans"/>
              </a:defRPr>
            </a:pPr>
            <a:r>
              <a:rPr lang="it-IT" sz="1800" dirty="0" err="1">
                <a:latin typeface="+mn-lt"/>
              </a:rPr>
              <a:t>Installing</a:t>
            </a:r>
            <a:r>
              <a:rPr lang="it-IT" sz="1800" dirty="0">
                <a:latin typeface="+mn-lt"/>
              </a:rPr>
              <a:t> the </a:t>
            </a:r>
            <a:r>
              <a:rPr lang="it-IT" sz="1800" dirty="0" err="1">
                <a:latin typeface="+mn-lt"/>
              </a:rPr>
              <a:t>support</a:t>
            </a:r>
            <a:r>
              <a:rPr lang="it-IT" sz="1800" dirty="0">
                <a:latin typeface="+mn-lt"/>
              </a:rPr>
              <a:t> for the </a:t>
            </a:r>
            <a:r>
              <a:rPr lang="it-IT" sz="1800" dirty="0" err="1">
                <a:latin typeface="+mn-lt"/>
              </a:rPr>
              <a:t>remaining</a:t>
            </a:r>
            <a:r>
              <a:rPr lang="it-IT" sz="1800" dirty="0">
                <a:latin typeface="+mn-lt"/>
              </a:rPr>
              <a:t> side CRT </a:t>
            </a:r>
            <a:r>
              <a:rPr lang="it-IT" sz="1800" dirty="0" err="1">
                <a:latin typeface="+mn-lt"/>
              </a:rPr>
              <a:t>installation</a:t>
            </a:r>
            <a:r>
              <a:rPr lang="it-IT" sz="1800" dirty="0">
                <a:latin typeface="+mn-lt"/>
              </a:rPr>
              <a:t> </a:t>
            </a:r>
          </a:p>
          <a:p>
            <a:pPr marL="285750" indent="-285750">
              <a:buClr>
                <a:srgbClr val="FF0000"/>
              </a:buClr>
              <a:buFont typeface="System Font Regular"/>
              <a:buChar char="●"/>
              <a:defRPr sz="2600">
                <a:solidFill>
                  <a:srgbClr val="53585F"/>
                </a:solidFill>
                <a:latin typeface="Gill Sans"/>
                <a:ea typeface="Gill Sans"/>
                <a:cs typeface="Gill Sans"/>
                <a:sym typeface="Gill Sans"/>
              </a:defRPr>
            </a:pPr>
            <a:r>
              <a:rPr lang="it-IT" sz="1800" dirty="0" err="1">
                <a:latin typeface="+mn-lt"/>
              </a:rPr>
              <a:t>Modules</a:t>
            </a:r>
            <a:r>
              <a:rPr lang="it-IT" sz="1800" dirty="0">
                <a:latin typeface="+mn-lt"/>
              </a:rPr>
              <a:t> for the top CRT to be </a:t>
            </a:r>
            <a:r>
              <a:rPr lang="it-IT" sz="1800" dirty="0" err="1">
                <a:latin typeface="+mn-lt"/>
              </a:rPr>
              <a:t>shipped</a:t>
            </a:r>
            <a:r>
              <a:rPr lang="it-IT" sz="1800" dirty="0">
                <a:latin typeface="+mn-lt"/>
              </a:rPr>
              <a:t> to Fermilab on  </a:t>
            </a:r>
            <a:r>
              <a:rPr lang="it-IT" sz="1800" dirty="0" err="1">
                <a:latin typeface="+mn-lt"/>
              </a:rPr>
              <a:t>February</a:t>
            </a:r>
            <a:r>
              <a:rPr lang="it-IT" sz="1800" dirty="0">
                <a:latin typeface="+mn-lt"/>
              </a:rPr>
              <a:t> 2020 </a:t>
            </a:r>
          </a:p>
          <a:p>
            <a:pPr marL="285750" indent="-285750">
              <a:buClr>
                <a:srgbClr val="FF0000"/>
              </a:buClr>
              <a:buFont typeface="System Font Regular"/>
              <a:buChar char="●"/>
              <a:defRPr sz="2600">
                <a:solidFill>
                  <a:srgbClr val="53585F"/>
                </a:solidFill>
                <a:latin typeface="Gill Sans"/>
                <a:ea typeface="Gill Sans"/>
                <a:cs typeface="Gill Sans"/>
                <a:sym typeface="Gill Sans"/>
              </a:defRPr>
            </a:pPr>
            <a:r>
              <a:rPr lang="it-IT" sz="1800" dirty="0">
                <a:latin typeface="+mn-lt"/>
              </a:rPr>
              <a:t>Full side CRT and top CRT to be </a:t>
            </a:r>
            <a:r>
              <a:rPr lang="it-IT" sz="1800" dirty="0" err="1">
                <a:latin typeface="+mn-lt"/>
              </a:rPr>
              <a:t>installed</a:t>
            </a:r>
            <a:r>
              <a:rPr lang="it-IT" sz="1800" dirty="0">
                <a:latin typeface="+mn-lt"/>
              </a:rPr>
              <a:t> </a:t>
            </a:r>
            <a:r>
              <a:rPr lang="it-IT" sz="1800" dirty="0" err="1">
                <a:latin typeface="+mn-lt"/>
              </a:rPr>
              <a:t>after</a:t>
            </a:r>
            <a:r>
              <a:rPr lang="it-IT" sz="1800" dirty="0">
                <a:latin typeface="+mn-lt"/>
              </a:rPr>
              <a:t> </a:t>
            </a:r>
            <a:r>
              <a:rPr lang="it-IT" sz="1800" dirty="0" err="1">
                <a:latin typeface="+mn-lt"/>
              </a:rPr>
              <a:t>filling</a:t>
            </a:r>
            <a:r>
              <a:rPr lang="it-IT" sz="1800" dirty="0">
                <a:latin typeface="+mn-lt"/>
              </a:rPr>
              <a:t> </a:t>
            </a:r>
          </a:p>
        </p:txBody>
      </p:sp>
      <p:pic>
        <p:nvPicPr>
          <p:cNvPr id="9" name="Picture 8">
            <a:extLst>
              <a:ext uri="{FF2B5EF4-FFF2-40B4-BE49-F238E27FC236}">
                <a16:creationId xmlns:a16="http://schemas.microsoft.com/office/drawing/2014/main" id="{64601CDC-E00C-6044-9968-9A0956FCA860}"/>
              </a:ext>
            </a:extLst>
          </p:cNvPr>
          <p:cNvPicPr>
            <a:picLocks noChangeAspect="1"/>
          </p:cNvPicPr>
          <p:nvPr/>
        </p:nvPicPr>
        <p:blipFill>
          <a:blip r:embed="rId4"/>
          <a:stretch>
            <a:fillRect/>
          </a:stretch>
        </p:blipFill>
        <p:spPr>
          <a:xfrm>
            <a:off x="183879" y="959652"/>
            <a:ext cx="3588022" cy="2416003"/>
          </a:xfrm>
          <a:prstGeom prst="rect">
            <a:avLst/>
          </a:prstGeom>
        </p:spPr>
      </p:pic>
      <p:pic>
        <p:nvPicPr>
          <p:cNvPr id="11" name="Picture 10">
            <a:extLst>
              <a:ext uri="{FF2B5EF4-FFF2-40B4-BE49-F238E27FC236}">
                <a16:creationId xmlns:a16="http://schemas.microsoft.com/office/drawing/2014/main" id="{09FB913A-E69C-014C-BEFF-FBDF6CAD0530}"/>
              </a:ext>
            </a:extLst>
          </p:cNvPr>
          <p:cNvPicPr>
            <a:picLocks noChangeAspect="1"/>
          </p:cNvPicPr>
          <p:nvPr/>
        </p:nvPicPr>
        <p:blipFill>
          <a:blip r:embed="rId5"/>
          <a:stretch>
            <a:fillRect/>
          </a:stretch>
        </p:blipFill>
        <p:spPr>
          <a:xfrm>
            <a:off x="3164621" y="3051045"/>
            <a:ext cx="3230085" cy="2174985"/>
          </a:xfrm>
          <a:prstGeom prst="rect">
            <a:avLst/>
          </a:prstGeom>
        </p:spPr>
      </p:pic>
    </p:spTree>
    <p:extLst>
      <p:ext uri="{BB962C8B-B14F-4D97-AF65-F5344CB8AC3E}">
        <p14:creationId xmlns:p14="http://schemas.microsoft.com/office/powerpoint/2010/main" val="1253859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1D372F-47A4-7043-B17F-BF95819AB491}"/>
              </a:ext>
            </a:extLst>
          </p:cNvPr>
          <p:cNvSpPr>
            <a:spLocks noGrp="1"/>
          </p:cNvSpPr>
          <p:nvPr>
            <p:ph type="dt" sz="half" idx="2"/>
          </p:nvPr>
        </p:nvSpPr>
        <p:spPr>
          <a:xfrm>
            <a:off x="636588" y="6485235"/>
            <a:ext cx="812833" cy="247532"/>
          </a:xfrm>
        </p:spPr>
        <p:txBody>
          <a:bodyPr/>
          <a:lstStyle/>
          <a:p>
            <a:pPr>
              <a:defRPr/>
            </a:pPr>
            <a:r>
              <a:rPr lang="it-IT"/>
              <a:t>01/16/2020</a:t>
            </a:r>
            <a:endParaRPr lang="en-US" dirty="0"/>
          </a:p>
        </p:txBody>
      </p:sp>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1530602" y="6495482"/>
            <a:ext cx="6163977" cy="237285"/>
          </a:xfrm>
        </p:spPr>
        <p:txBody>
          <a:bodyPr/>
          <a:lstStyle/>
          <a:p>
            <a:pPr>
              <a:defRPr/>
            </a:pPr>
            <a:r>
              <a:rPr lang="en-US"/>
              <a:t>Claudio Montanari - Status of ICARUS Installation - Remaining Tasks</a:t>
            </a:r>
            <a:endParaRPr lang="en-US" b="1" dirty="0"/>
          </a:p>
        </p:txBody>
      </p:sp>
      <p:sp>
        <p:nvSpPr>
          <p:cNvPr id="5" name="Slide Number Placeholder 4">
            <a:extLst>
              <a:ext uri="{FF2B5EF4-FFF2-40B4-BE49-F238E27FC236}">
                <a16:creationId xmlns:a16="http://schemas.microsoft.com/office/drawing/2014/main" id="{23A6E217-3ACE-9749-A865-EC08F7F05214}"/>
              </a:ext>
            </a:extLst>
          </p:cNvPr>
          <p:cNvSpPr>
            <a:spLocks noGrp="1"/>
          </p:cNvSpPr>
          <p:nvPr>
            <p:ph type="sldNum" sz="quarter" idx="4"/>
          </p:nvPr>
        </p:nvSpPr>
        <p:spPr>
          <a:xfrm>
            <a:off x="222250" y="6485235"/>
            <a:ext cx="414338" cy="237285"/>
          </a:xfrm>
        </p:spPr>
        <p:txBody>
          <a:bodyPr/>
          <a:lstStyle/>
          <a:p>
            <a:pPr>
              <a:defRPr/>
            </a:pPr>
            <a:fld id="{148C009B-CB69-E04A-B9B3-34B26D69E9CF}" type="slidenum">
              <a:rPr lang="en-US" smtClean="0"/>
              <a:pPr>
                <a:defRPr/>
              </a:pPr>
              <a:t>19</a:t>
            </a:fld>
            <a:endParaRPr lang="en-US"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0" y="233236"/>
            <a:ext cx="9144000" cy="492369"/>
          </a:xfrm>
        </p:spPr>
        <p:txBody>
          <a:bodyPr/>
          <a:lstStyle/>
          <a:p>
            <a:r>
              <a:rPr lang="it-IT" dirty="0"/>
              <a:t>SBN Control Room</a:t>
            </a:r>
            <a:endParaRPr lang="en-US" dirty="0"/>
          </a:p>
        </p:txBody>
      </p:sp>
      <p:sp>
        <p:nvSpPr>
          <p:cNvPr id="204" name="Content Placeholder 1">
            <a:extLst>
              <a:ext uri="{FF2B5EF4-FFF2-40B4-BE49-F238E27FC236}">
                <a16:creationId xmlns:a16="http://schemas.microsoft.com/office/drawing/2014/main" id="{3A5FE938-A2ED-9C4C-A1AF-E6276213FBBC}"/>
              </a:ext>
            </a:extLst>
          </p:cNvPr>
          <p:cNvSpPr>
            <a:spLocks noGrp="1"/>
          </p:cNvSpPr>
          <p:nvPr>
            <p:ph idx="1"/>
          </p:nvPr>
        </p:nvSpPr>
        <p:spPr>
          <a:xfrm>
            <a:off x="-1" y="712177"/>
            <a:ext cx="4313499" cy="4422531"/>
          </a:xfrm>
        </p:spPr>
        <p:txBody>
          <a:bodyPr>
            <a:noAutofit/>
          </a:bodyPr>
          <a:lstStyle/>
          <a:p>
            <a:pPr marL="285750" indent="-285750">
              <a:buClr>
                <a:srgbClr val="FF0000"/>
              </a:buClr>
              <a:buFont typeface="System Font Regular"/>
              <a:buChar char="●"/>
              <a:defRPr sz="2800">
                <a:solidFill>
                  <a:srgbClr val="53585F"/>
                </a:solidFill>
                <a:latin typeface="Gill Sans"/>
                <a:ea typeface="Gill Sans"/>
                <a:cs typeface="Gill Sans"/>
                <a:sym typeface="Gill Sans"/>
              </a:defRPr>
            </a:pPr>
            <a:r>
              <a:rPr lang="it-IT" sz="1800" dirty="0">
                <a:latin typeface="+mn-lt"/>
              </a:rPr>
              <a:t>Control room for the SBN-FD </a:t>
            </a:r>
            <a:r>
              <a:rPr lang="it-IT" sz="1800" dirty="0" err="1">
                <a:latin typeface="+mn-lt"/>
              </a:rPr>
              <a:t>is</a:t>
            </a:r>
            <a:r>
              <a:rPr lang="it-IT" sz="1800" dirty="0">
                <a:latin typeface="+mn-lt"/>
              </a:rPr>
              <a:t> setup in ROC-West</a:t>
            </a:r>
          </a:p>
          <a:p>
            <a:pPr marL="285750" indent="-285750">
              <a:buClr>
                <a:srgbClr val="FF0000"/>
              </a:buClr>
              <a:buFont typeface="System Font Regular"/>
              <a:buChar char="●"/>
              <a:defRPr sz="2800">
                <a:solidFill>
                  <a:srgbClr val="53585F"/>
                </a:solidFill>
                <a:latin typeface="Gill Sans"/>
                <a:ea typeface="Gill Sans"/>
                <a:cs typeface="Gill Sans"/>
                <a:sym typeface="Gill Sans"/>
              </a:defRPr>
            </a:pPr>
            <a:r>
              <a:rPr lang="it-IT" sz="1800" dirty="0">
                <a:latin typeface="+mn-lt"/>
              </a:rPr>
              <a:t>Software for </a:t>
            </a:r>
            <a:r>
              <a:rPr lang="it-IT" sz="1800" dirty="0" err="1">
                <a:latin typeface="+mn-lt"/>
              </a:rPr>
              <a:t>running</a:t>
            </a:r>
            <a:r>
              <a:rPr lang="it-IT" sz="1800" dirty="0">
                <a:latin typeface="+mn-lt"/>
              </a:rPr>
              <a:t> the DAQ and network  </a:t>
            </a:r>
            <a:r>
              <a:rPr lang="it-IT" sz="1800" dirty="0" err="1">
                <a:latin typeface="+mn-lt"/>
              </a:rPr>
              <a:t>connections</a:t>
            </a:r>
            <a:r>
              <a:rPr lang="it-IT" sz="1800" dirty="0">
                <a:latin typeface="+mn-lt"/>
              </a:rPr>
              <a:t> </a:t>
            </a:r>
            <a:r>
              <a:rPr lang="it-IT" sz="1800" dirty="0" err="1">
                <a:latin typeface="+mn-lt"/>
              </a:rPr>
              <a:t>is</a:t>
            </a:r>
            <a:r>
              <a:rPr lang="it-IT" sz="1800" dirty="0">
                <a:latin typeface="+mn-lt"/>
              </a:rPr>
              <a:t> in </a:t>
            </a:r>
            <a:r>
              <a:rPr lang="it-IT" sz="1800" dirty="0" err="1">
                <a:latin typeface="+mn-lt"/>
              </a:rPr>
              <a:t>place</a:t>
            </a:r>
            <a:r>
              <a:rPr lang="it-IT" sz="1800" dirty="0">
                <a:latin typeface="+mn-lt"/>
              </a:rPr>
              <a:t> </a:t>
            </a:r>
          </a:p>
          <a:p>
            <a:pPr marL="285750" indent="-285750">
              <a:buClr>
                <a:srgbClr val="FF0000"/>
              </a:buClr>
              <a:buFont typeface="System Font Regular"/>
              <a:buChar char="●"/>
              <a:defRPr sz="2800">
                <a:solidFill>
                  <a:srgbClr val="53585F"/>
                </a:solidFill>
                <a:latin typeface="Gill Sans"/>
                <a:ea typeface="Gill Sans"/>
                <a:cs typeface="Gill Sans"/>
                <a:sym typeface="Gill Sans"/>
              </a:defRPr>
            </a:pPr>
            <a:r>
              <a:rPr lang="it-IT" sz="1800" dirty="0" err="1">
                <a:latin typeface="+mn-lt"/>
              </a:rPr>
              <a:t>Have</a:t>
            </a:r>
            <a:r>
              <a:rPr lang="it-IT" sz="1800" dirty="0">
                <a:latin typeface="+mn-lt"/>
              </a:rPr>
              <a:t> </a:t>
            </a:r>
            <a:r>
              <a:rPr lang="it-IT" sz="1800" dirty="0" err="1">
                <a:latin typeface="+mn-lt"/>
              </a:rPr>
              <a:t>run</a:t>
            </a:r>
            <a:r>
              <a:rPr lang="it-IT" sz="1800" dirty="0">
                <a:latin typeface="+mn-lt"/>
              </a:rPr>
              <a:t> DAQ, </a:t>
            </a:r>
            <a:r>
              <a:rPr lang="it-IT" sz="1800" dirty="0" err="1">
                <a:latin typeface="+mn-lt"/>
              </a:rPr>
              <a:t>run</a:t>
            </a:r>
            <a:r>
              <a:rPr lang="it-IT" sz="1800" dirty="0">
                <a:latin typeface="+mn-lt"/>
              </a:rPr>
              <a:t> control GUI, ECL and </a:t>
            </a:r>
            <a:r>
              <a:rPr lang="it-IT" sz="1800" dirty="0" err="1">
                <a:latin typeface="+mn-lt"/>
              </a:rPr>
              <a:t>several</a:t>
            </a:r>
            <a:r>
              <a:rPr lang="it-IT" sz="1800" dirty="0">
                <a:latin typeface="+mn-lt"/>
              </a:rPr>
              <a:t> of the </a:t>
            </a:r>
            <a:r>
              <a:rPr lang="it-IT" sz="1800" dirty="0" err="1">
                <a:latin typeface="+mn-lt"/>
              </a:rPr>
              <a:t>monitoring</a:t>
            </a:r>
            <a:r>
              <a:rPr lang="it-IT" sz="1800" dirty="0">
                <a:latin typeface="+mn-lt"/>
              </a:rPr>
              <a:t> </a:t>
            </a:r>
            <a:r>
              <a:rPr lang="it-IT" sz="1800" dirty="0" err="1">
                <a:latin typeface="+mn-lt"/>
              </a:rPr>
              <a:t>tools</a:t>
            </a:r>
            <a:r>
              <a:rPr lang="it-IT" sz="1800" dirty="0">
                <a:latin typeface="+mn-lt"/>
              </a:rPr>
              <a:t> from the control room </a:t>
            </a:r>
            <a:r>
              <a:rPr lang="it-IT" sz="1800" dirty="0" err="1">
                <a:latin typeface="+mn-lt"/>
              </a:rPr>
              <a:t>machines</a:t>
            </a:r>
            <a:r>
              <a:rPr lang="it-IT" sz="1800" dirty="0">
                <a:latin typeface="+mn-lt"/>
              </a:rPr>
              <a:t> </a:t>
            </a:r>
            <a:r>
              <a:rPr lang="it-IT" sz="1800" dirty="0" err="1">
                <a:latin typeface="+mn-lt"/>
              </a:rPr>
              <a:t>since</a:t>
            </a:r>
            <a:r>
              <a:rPr lang="it-IT" sz="1800" dirty="0">
                <a:latin typeface="+mn-lt"/>
              </a:rPr>
              <a:t> </a:t>
            </a:r>
            <a:r>
              <a:rPr lang="it-IT" sz="1800" dirty="0" err="1">
                <a:latin typeface="+mn-lt"/>
              </a:rPr>
              <a:t>November</a:t>
            </a:r>
            <a:r>
              <a:rPr lang="it-IT" sz="1800" dirty="0">
                <a:latin typeface="+mn-lt"/>
              </a:rPr>
              <a:t> 21</a:t>
            </a:r>
          </a:p>
          <a:p>
            <a:pPr marL="285750" indent="-285750">
              <a:buClr>
                <a:srgbClr val="FF0000"/>
              </a:buClr>
              <a:buFont typeface="System Font Regular"/>
              <a:buChar char="●"/>
              <a:defRPr sz="2800">
                <a:solidFill>
                  <a:srgbClr val="53585F"/>
                </a:solidFill>
                <a:latin typeface="Gill Sans"/>
                <a:ea typeface="Gill Sans"/>
                <a:cs typeface="Gill Sans"/>
                <a:sym typeface="Gill Sans"/>
              </a:defRPr>
            </a:pPr>
            <a:r>
              <a:rPr lang="it-IT" sz="1800" dirty="0" err="1">
                <a:latin typeface="+mn-lt"/>
              </a:rPr>
              <a:t>Writeup</a:t>
            </a:r>
            <a:r>
              <a:rPr lang="it-IT" sz="1800" dirty="0">
                <a:latin typeface="+mn-lt"/>
              </a:rPr>
              <a:t> of the </a:t>
            </a:r>
            <a:r>
              <a:rPr lang="it-IT" sz="1800" dirty="0" err="1">
                <a:latin typeface="+mn-lt"/>
              </a:rPr>
              <a:t>documentation</a:t>
            </a:r>
            <a:r>
              <a:rPr lang="it-IT" sz="1800" dirty="0">
                <a:latin typeface="+mn-lt"/>
              </a:rPr>
              <a:t> for </a:t>
            </a:r>
            <a:r>
              <a:rPr lang="it-IT" sz="1800" dirty="0" err="1">
                <a:latin typeface="+mn-lt"/>
              </a:rPr>
              <a:t>shifters</a:t>
            </a:r>
            <a:r>
              <a:rPr lang="it-IT" sz="1800" dirty="0">
                <a:latin typeface="+mn-lt"/>
              </a:rPr>
              <a:t> in progress</a:t>
            </a:r>
          </a:p>
        </p:txBody>
      </p:sp>
      <p:pic>
        <p:nvPicPr>
          <p:cNvPr id="14" name="Image" descr="Image">
            <a:extLst>
              <a:ext uri="{FF2B5EF4-FFF2-40B4-BE49-F238E27FC236}">
                <a16:creationId xmlns:a16="http://schemas.microsoft.com/office/drawing/2014/main" id="{FA2FE013-3A9F-A545-A023-9E9931AC8472}"/>
              </a:ext>
            </a:extLst>
          </p:cNvPr>
          <p:cNvPicPr>
            <a:picLocks noChangeAspect="1"/>
          </p:cNvPicPr>
          <p:nvPr/>
        </p:nvPicPr>
        <p:blipFill>
          <a:blip r:embed="rId2"/>
          <a:stretch>
            <a:fillRect/>
          </a:stretch>
        </p:blipFill>
        <p:spPr>
          <a:xfrm>
            <a:off x="4313498" y="386834"/>
            <a:ext cx="4851453" cy="3206994"/>
          </a:xfrm>
          <a:prstGeom prst="rect">
            <a:avLst/>
          </a:prstGeom>
          <a:ln w="12700">
            <a:miter lim="400000"/>
          </a:ln>
        </p:spPr>
      </p:pic>
      <p:pic>
        <p:nvPicPr>
          <p:cNvPr id="15" name="Image" descr="Image">
            <a:extLst>
              <a:ext uri="{FF2B5EF4-FFF2-40B4-BE49-F238E27FC236}">
                <a16:creationId xmlns:a16="http://schemas.microsoft.com/office/drawing/2014/main" id="{2B454A8A-8AB4-DE4E-B662-2AC1EFC73CC5}"/>
              </a:ext>
            </a:extLst>
          </p:cNvPr>
          <p:cNvPicPr>
            <a:picLocks noChangeAspect="1"/>
          </p:cNvPicPr>
          <p:nvPr/>
        </p:nvPicPr>
        <p:blipFill>
          <a:blip r:embed="rId3"/>
          <a:stretch>
            <a:fillRect/>
          </a:stretch>
        </p:blipFill>
        <p:spPr>
          <a:xfrm>
            <a:off x="1162482" y="3349419"/>
            <a:ext cx="2703115" cy="2405637"/>
          </a:xfrm>
          <a:prstGeom prst="rect">
            <a:avLst/>
          </a:prstGeom>
          <a:ln w="12700">
            <a:miter lim="400000"/>
          </a:ln>
        </p:spPr>
      </p:pic>
      <p:pic>
        <p:nvPicPr>
          <p:cNvPr id="17" name="Image" descr="Image">
            <a:extLst>
              <a:ext uri="{FF2B5EF4-FFF2-40B4-BE49-F238E27FC236}">
                <a16:creationId xmlns:a16="http://schemas.microsoft.com/office/drawing/2014/main" id="{8FA705CB-C1EC-884E-8083-2EAE91D56449}"/>
              </a:ext>
            </a:extLst>
          </p:cNvPr>
          <p:cNvPicPr>
            <a:picLocks noChangeAspect="1"/>
          </p:cNvPicPr>
          <p:nvPr/>
        </p:nvPicPr>
        <p:blipFill>
          <a:blip r:embed="rId4"/>
          <a:stretch>
            <a:fillRect/>
          </a:stretch>
        </p:blipFill>
        <p:spPr>
          <a:xfrm>
            <a:off x="4761398" y="3580864"/>
            <a:ext cx="4382601" cy="2174192"/>
          </a:xfrm>
          <a:prstGeom prst="rect">
            <a:avLst/>
          </a:prstGeom>
          <a:ln w="12700">
            <a:miter lim="400000"/>
          </a:ln>
        </p:spPr>
      </p:pic>
      <p:sp>
        <p:nvSpPr>
          <p:cNvPr id="2" name="Rectangle 1">
            <a:extLst>
              <a:ext uri="{FF2B5EF4-FFF2-40B4-BE49-F238E27FC236}">
                <a16:creationId xmlns:a16="http://schemas.microsoft.com/office/drawing/2014/main" id="{5B3F1D5A-6517-4449-A766-5E10A4A7DCB9}"/>
              </a:ext>
            </a:extLst>
          </p:cNvPr>
          <p:cNvSpPr/>
          <p:nvPr/>
        </p:nvSpPr>
        <p:spPr>
          <a:xfrm>
            <a:off x="222250" y="5755056"/>
            <a:ext cx="6422417" cy="646331"/>
          </a:xfrm>
          <a:prstGeom prst="rect">
            <a:avLst/>
          </a:prstGeom>
        </p:spPr>
        <p:txBody>
          <a:bodyPr wrap="square">
            <a:spAutoFit/>
          </a:bodyPr>
          <a:lstStyle/>
          <a:p>
            <a:pPr marL="285750" indent="-285750">
              <a:buClr>
                <a:srgbClr val="FF0000"/>
              </a:buClr>
              <a:buFont typeface="System Font Regular"/>
              <a:buChar char="●"/>
              <a:defRPr sz="2800">
                <a:solidFill>
                  <a:srgbClr val="53585F"/>
                </a:solidFill>
                <a:latin typeface="Gill Sans"/>
                <a:ea typeface="Gill Sans"/>
                <a:cs typeface="Gill Sans"/>
                <a:sym typeface="Gill Sans"/>
              </a:defRPr>
            </a:pPr>
            <a:r>
              <a:rPr lang="it-IT" sz="1800" dirty="0" err="1">
                <a:latin typeface="+mn-lt"/>
              </a:rPr>
              <a:t>Starting</a:t>
            </a:r>
            <a:r>
              <a:rPr lang="it-IT" sz="1800" dirty="0">
                <a:latin typeface="+mn-lt"/>
              </a:rPr>
              <a:t> </a:t>
            </a:r>
            <a:r>
              <a:rPr lang="it-IT" sz="1800" dirty="0" err="1">
                <a:latin typeface="+mn-lt"/>
              </a:rPr>
              <a:t>tests</a:t>
            </a:r>
            <a:r>
              <a:rPr lang="it-IT" sz="1800" dirty="0">
                <a:latin typeface="+mn-lt"/>
              </a:rPr>
              <a:t> with off-site remote control room</a:t>
            </a:r>
          </a:p>
          <a:p>
            <a:pPr marL="514350" lvl="1" indent="-285750">
              <a:buClr>
                <a:srgbClr val="FF0000"/>
              </a:buClr>
              <a:buFont typeface="System Font Regular"/>
              <a:buChar char="●"/>
              <a:defRPr sz="2800">
                <a:solidFill>
                  <a:srgbClr val="53585F"/>
                </a:solidFill>
                <a:latin typeface="Gill Sans"/>
                <a:ea typeface="Gill Sans"/>
                <a:cs typeface="Gill Sans"/>
                <a:sym typeface="Gill Sans"/>
              </a:defRPr>
            </a:pPr>
            <a:r>
              <a:rPr lang="it-IT" sz="1800" dirty="0" err="1">
                <a:latin typeface="+mn-lt"/>
              </a:rPr>
              <a:t>Testing</a:t>
            </a:r>
            <a:r>
              <a:rPr lang="it-IT" sz="1800" dirty="0">
                <a:latin typeface="+mn-lt"/>
              </a:rPr>
              <a:t> to date </a:t>
            </a:r>
            <a:r>
              <a:rPr lang="it-IT" sz="1800" dirty="0" err="1">
                <a:latin typeface="+mn-lt"/>
              </a:rPr>
              <a:t>has</a:t>
            </a:r>
            <a:r>
              <a:rPr lang="it-IT" sz="1800" dirty="0">
                <a:latin typeface="+mn-lt"/>
              </a:rPr>
              <a:t> </a:t>
            </a:r>
            <a:r>
              <a:rPr lang="it-IT" sz="1800" dirty="0" err="1">
                <a:latin typeface="+mn-lt"/>
              </a:rPr>
              <a:t>been</a:t>
            </a:r>
            <a:r>
              <a:rPr lang="it-IT" sz="1800" dirty="0">
                <a:latin typeface="+mn-lt"/>
              </a:rPr>
              <a:t> </a:t>
            </a:r>
            <a:r>
              <a:rPr lang="it-IT" sz="1800" dirty="0" err="1">
                <a:latin typeface="+mn-lt"/>
              </a:rPr>
              <a:t>done</a:t>
            </a:r>
            <a:r>
              <a:rPr lang="it-IT" sz="1800" dirty="0">
                <a:latin typeface="+mn-lt"/>
              </a:rPr>
              <a:t> </a:t>
            </a:r>
            <a:r>
              <a:rPr lang="it-IT" sz="1800" dirty="0" err="1">
                <a:latin typeface="+mn-lt"/>
              </a:rPr>
              <a:t>at</a:t>
            </a:r>
            <a:r>
              <a:rPr lang="it-IT" sz="1800" dirty="0">
                <a:latin typeface="+mn-lt"/>
              </a:rPr>
              <a:t> CSU</a:t>
            </a:r>
          </a:p>
        </p:txBody>
      </p:sp>
    </p:spTree>
    <p:extLst>
      <p:ext uri="{BB962C8B-B14F-4D97-AF65-F5344CB8AC3E}">
        <p14:creationId xmlns:p14="http://schemas.microsoft.com/office/powerpoint/2010/main" val="146158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EE437E-F843-4493-A127-2C808EE53C5A}"/>
              </a:ext>
            </a:extLst>
          </p:cNvPr>
          <p:cNvSpPr>
            <a:spLocks noGrp="1"/>
          </p:cNvSpPr>
          <p:nvPr>
            <p:ph idx="1"/>
          </p:nvPr>
        </p:nvSpPr>
        <p:spPr>
          <a:xfrm>
            <a:off x="228600" y="914400"/>
            <a:ext cx="8672513" cy="5353049"/>
          </a:xfrm>
        </p:spPr>
        <p:txBody>
          <a:bodyPr/>
          <a:lstStyle/>
          <a:p>
            <a:pPr>
              <a:buClr>
                <a:srgbClr val="FF0000"/>
              </a:buClr>
              <a:buFont typeface="Wingdings" pitchFamily="2" charset="2"/>
              <a:buChar char="Ø"/>
            </a:pPr>
            <a:endParaRPr lang="en-US" dirty="0"/>
          </a:p>
          <a:p>
            <a:pPr>
              <a:buClr>
                <a:srgbClr val="FF0000"/>
              </a:buClr>
              <a:buFont typeface="Wingdings" pitchFamily="2" charset="2"/>
              <a:buChar char="Ø"/>
            </a:pPr>
            <a:r>
              <a:rPr lang="en-US" dirty="0"/>
              <a:t> Current Technical Status </a:t>
            </a:r>
            <a:r>
              <a:rPr lang="en-US" sz="1800" i="1" dirty="0"/>
              <a:t>progress since July 2019 </a:t>
            </a:r>
          </a:p>
          <a:p>
            <a:pPr>
              <a:buClr>
                <a:srgbClr val="FF0000"/>
              </a:buClr>
              <a:buFont typeface="Wingdings" pitchFamily="2" charset="2"/>
              <a:buChar char="Ø"/>
            </a:pPr>
            <a:endParaRPr lang="en-US" sz="1800" i="1" dirty="0"/>
          </a:p>
          <a:p>
            <a:pPr>
              <a:buClr>
                <a:srgbClr val="FF0000"/>
              </a:buClr>
              <a:buFont typeface="Wingdings" pitchFamily="2" charset="2"/>
              <a:buChar char="Ø"/>
            </a:pPr>
            <a:r>
              <a:rPr lang="en-US" dirty="0"/>
              <a:t> Next activities</a:t>
            </a:r>
          </a:p>
          <a:p>
            <a:pPr>
              <a:buClr>
                <a:srgbClr val="FF0000"/>
              </a:buClr>
              <a:buFont typeface="Wingdings" pitchFamily="2" charset="2"/>
              <a:buChar char="Ø"/>
            </a:pPr>
            <a:endParaRPr lang="en-US" dirty="0"/>
          </a:p>
          <a:p>
            <a:pPr>
              <a:buClr>
                <a:srgbClr val="FF0000"/>
              </a:buClr>
              <a:buFont typeface="Wingdings" pitchFamily="2" charset="2"/>
              <a:buChar char="Ø"/>
            </a:pPr>
            <a:r>
              <a:rPr lang="en-US" dirty="0"/>
              <a:t> Summary and Outlook</a:t>
            </a:r>
          </a:p>
          <a:p>
            <a:endParaRPr lang="en-US" dirty="0"/>
          </a:p>
        </p:txBody>
      </p:sp>
      <p:sp>
        <p:nvSpPr>
          <p:cNvPr id="3" name="Date Placeholder 2">
            <a:extLst>
              <a:ext uri="{FF2B5EF4-FFF2-40B4-BE49-F238E27FC236}">
                <a16:creationId xmlns:a16="http://schemas.microsoft.com/office/drawing/2014/main" id="{CB948753-B145-479D-A498-2E0C7C259205}"/>
              </a:ext>
            </a:extLst>
          </p:cNvPr>
          <p:cNvSpPr>
            <a:spLocks noGrp="1"/>
          </p:cNvSpPr>
          <p:nvPr>
            <p:ph type="dt" sz="half" idx="2"/>
          </p:nvPr>
        </p:nvSpPr>
        <p:spPr/>
        <p:txBody>
          <a:bodyPr/>
          <a:lstStyle/>
          <a:p>
            <a:pPr>
              <a:defRPr/>
            </a:pPr>
            <a:r>
              <a:rPr lang="it-IT"/>
              <a:t>01/16/2020</a:t>
            </a:r>
            <a:endParaRPr lang="en-US" dirty="0"/>
          </a:p>
        </p:txBody>
      </p:sp>
      <p:sp>
        <p:nvSpPr>
          <p:cNvPr id="4" name="Footer Placeholder 3">
            <a:extLst>
              <a:ext uri="{FF2B5EF4-FFF2-40B4-BE49-F238E27FC236}">
                <a16:creationId xmlns:a16="http://schemas.microsoft.com/office/drawing/2014/main" id="{744278F7-A758-4167-8F44-B60F358D1DA3}"/>
              </a:ext>
            </a:extLst>
          </p:cNvPr>
          <p:cNvSpPr>
            <a:spLocks noGrp="1"/>
          </p:cNvSpPr>
          <p:nvPr>
            <p:ph type="ftr" sz="quarter" idx="3"/>
          </p:nvPr>
        </p:nvSpPr>
        <p:spPr/>
        <p:txBody>
          <a:bodyPr/>
          <a:lstStyle/>
          <a:p>
            <a:pPr>
              <a:defRPr/>
            </a:pPr>
            <a:r>
              <a:rPr lang="en-US"/>
              <a:t>Claudio Montanari - Status of ICARUS Installation - Remaining Tasks</a:t>
            </a:r>
            <a:endParaRPr lang="en-US" b="1" dirty="0"/>
          </a:p>
        </p:txBody>
      </p:sp>
      <p:sp>
        <p:nvSpPr>
          <p:cNvPr id="5" name="Slide Number Placeholder 4">
            <a:extLst>
              <a:ext uri="{FF2B5EF4-FFF2-40B4-BE49-F238E27FC236}">
                <a16:creationId xmlns:a16="http://schemas.microsoft.com/office/drawing/2014/main" id="{8CBCE5BF-BBF1-411C-B4DF-5A0CB87E4598}"/>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
        <p:nvSpPr>
          <p:cNvPr id="6" name="Title 5">
            <a:extLst>
              <a:ext uri="{FF2B5EF4-FFF2-40B4-BE49-F238E27FC236}">
                <a16:creationId xmlns:a16="http://schemas.microsoft.com/office/drawing/2014/main" id="{C7DA51FC-8DDD-49C0-99D0-FCB824CF38BA}"/>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1902803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1D372F-47A4-7043-B17F-BF95819AB491}"/>
              </a:ext>
            </a:extLst>
          </p:cNvPr>
          <p:cNvSpPr>
            <a:spLocks noGrp="1"/>
          </p:cNvSpPr>
          <p:nvPr>
            <p:ph type="dt" sz="half" idx="2"/>
          </p:nvPr>
        </p:nvSpPr>
        <p:spPr>
          <a:xfrm>
            <a:off x="636588" y="6485235"/>
            <a:ext cx="812833" cy="247532"/>
          </a:xfrm>
        </p:spPr>
        <p:txBody>
          <a:bodyPr/>
          <a:lstStyle/>
          <a:p>
            <a:pPr>
              <a:defRPr/>
            </a:pPr>
            <a:r>
              <a:rPr lang="it-IT"/>
              <a:t>01/16/2020</a:t>
            </a:r>
            <a:endParaRPr lang="en-US" dirty="0"/>
          </a:p>
        </p:txBody>
      </p:sp>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1530602" y="6495482"/>
            <a:ext cx="6163977" cy="237285"/>
          </a:xfrm>
        </p:spPr>
        <p:txBody>
          <a:bodyPr/>
          <a:lstStyle/>
          <a:p>
            <a:pPr>
              <a:defRPr/>
            </a:pPr>
            <a:r>
              <a:rPr lang="en-US"/>
              <a:t>Claudio Montanari - Status of ICARUS Installation - Remaining Tasks</a:t>
            </a:r>
            <a:endParaRPr lang="en-US" b="1" dirty="0"/>
          </a:p>
        </p:txBody>
      </p:sp>
      <p:sp>
        <p:nvSpPr>
          <p:cNvPr id="5" name="Slide Number Placeholder 4">
            <a:extLst>
              <a:ext uri="{FF2B5EF4-FFF2-40B4-BE49-F238E27FC236}">
                <a16:creationId xmlns:a16="http://schemas.microsoft.com/office/drawing/2014/main" id="{23A6E217-3ACE-9749-A865-EC08F7F05214}"/>
              </a:ext>
            </a:extLst>
          </p:cNvPr>
          <p:cNvSpPr>
            <a:spLocks noGrp="1"/>
          </p:cNvSpPr>
          <p:nvPr>
            <p:ph type="sldNum" sz="quarter" idx="4"/>
          </p:nvPr>
        </p:nvSpPr>
        <p:spPr>
          <a:xfrm>
            <a:off x="222250" y="6485235"/>
            <a:ext cx="414338" cy="237285"/>
          </a:xfrm>
        </p:spPr>
        <p:txBody>
          <a:bodyPr/>
          <a:lstStyle/>
          <a:p>
            <a:pPr>
              <a:defRPr/>
            </a:pPr>
            <a:fld id="{148C009B-CB69-E04A-B9B3-34B26D69E9CF}" type="slidenum">
              <a:rPr lang="en-US" smtClean="0"/>
              <a:pPr>
                <a:defRPr/>
              </a:pPr>
              <a:t>20</a:t>
            </a:fld>
            <a:endParaRPr lang="en-US"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0" y="233236"/>
            <a:ext cx="9144000" cy="492369"/>
          </a:xfrm>
        </p:spPr>
        <p:txBody>
          <a:bodyPr/>
          <a:lstStyle/>
          <a:p>
            <a:r>
              <a:rPr lang="it-IT" dirty="0" err="1"/>
              <a:t>Ongoing</a:t>
            </a:r>
            <a:r>
              <a:rPr lang="it-IT" dirty="0"/>
              <a:t> </a:t>
            </a:r>
            <a:r>
              <a:rPr lang="it-IT" dirty="0" err="1"/>
              <a:t>Activities</a:t>
            </a:r>
            <a:r>
              <a:rPr lang="it-IT" dirty="0"/>
              <a:t> </a:t>
            </a:r>
            <a:r>
              <a:rPr lang="it-IT" dirty="0" err="1"/>
              <a:t>at</a:t>
            </a:r>
            <a:r>
              <a:rPr lang="it-IT" dirty="0"/>
              <a:t> SBN-FD Control Room</a:t>
            </a:r>
            <a:endParaRPr lang="en-US" dirty="0"/>
          </a:p>
        </p:txBody>
      </p:sp>
      <p:sp>
        <p:nvSpPr>
          <p:cNvPr id="204" name="Content Placeholder 1">
            <a:extLst>
              <a:ext uri="{FF2B5EF4-FFF2-40B4-BE49-F238E27FC236}">
                <a16:creationId xmlns:a16="http://schemas.microsoft.com/office/drawing/2014/main" id="{3A5FE938-A2ED-9C4C-A1AF-E6276213FBBC}"/>
              </a:ext>
            </a:extLst>
          </p:cNvPr>
          <p:cNvSpPr>
            <a:spLocks noGrp="1"/>
          </p:cNvSpPr>
          <p:nvPr>
            <p:ph idx="1"/>
          </p:nvPr>
        </p:nvSpPr>
        <p:spPr>
          <a:xfrm>
            <a:off x="-1" y="712177"/>
            <a:ext cx="9144001" cy="1482383"/>
          </a:xfrm>
        </p:spPr>
        <p:txBody>
          <a:bodyPr>
            <a:noAutofit/>
          </a:bodyPr>
          <a:lstStyle/>
          <a:p>
            <a:pPr marL="266700" indent="-266700">
              <a:defRPr sz="2600">
                <a:solidFill>
                  <a:srgbClr val="53585F"/>
                </a:solidFill>
                <a:latin typeface="Gill Sans"/>
                <a:ea typeface="Gill Sans"/>
                <a:cs typeface="Gill Sans"/>
                <a:sym typeface="Gill Sans"/>
              </a:defRPr>
            </a:pPr>
            <a:r>
              <a:rPr lang="it-IT" sz="1800" dirty="0" err="1">
                <a:latin typeface="+mn-lt"/>
              </a:rPr>
              <a:t>Exercising</a:t>
            </a:r>
            <a:r>
              <a:rPr lang="it-IT" sz="1800" dirty="0">
                <a:latin typeface="+mn-lt"/>
              </a:rPr>
              <a:t> the DAQ and online </a:t>
            </a:r>
            <a:r>
              <a:rPr lang="it-IT" sz="1800" dirty="0" err="1">
                <a:latin typeface="+mn-lt"/>
              </a:rPr>
              <a:t>monitoring</a:t>
            </a:r>
            <a:r>
              <a:rPr lang="it-IT" sz="1800" dirty="0">
                <a:latin typeface="+mn-lt"/>
              </a:rPr>
              <a:t> from the control room</a:t>
            </a:r>
          </a:p>
          <a:p>
            <a:pPr marL="495300" lvl="1" indent="-266700">
              <a:buChar char="•"/>
              <a:defRPr sz="2600">
                <a:solidFill>
                  <a:srgbClr val="53585F"/>
                </a:solidFill>
                <a:latin typeface="Gill Sans"/>
                <a:ea typeface="Gill Sans"/>
                <a:cs typeface="Gill Sans"/>
                <a:sym typeface="Gill Sans"/>
              </a:defRPr>
            </a:pPr>
            <a:r>
              <a:rPr lang="it-IT" sz="1800" dirty="0" err="1">
                <a:latin typeface="+mn-lt"/>
              </a:rPr>
              <a:t>Running</a:t>
            </a:r>
            <a:r>
              <a:rPr lang="it-IT" sz="1800" dirty="0">
                <a:latin typeface="+mn-lt"/>
              </a:rPr>
              <a:t> ICARUS </a:t>
            </a:r>
            <a:r>
              <a:rPr lang="it-IT" sz="1800" dirty="0" err="1">
                <a:latin typeface="+mn-lt"/>
              </a:rPr>
              <a:t>vertical</a:t>
            </a:r>
            <a:r>
              <a:rPr lang="it-IT" sz="1800" dirty="0">
                <a:latin typeface="+mn-lt"/>
              </a:rPr>
              <a:t> </a:t>
            </a:r>
            <a:r>
              <a:rPr lang="it-IT" sz="1800" dirty="0" err="1">
                <a:latin typeface="+mn-lt"/>
              </a:rPr>
              <a:t>slice</a:t>
            </a:r>
            <a:r>
              <a:rPr lang="it-IT" sz="1800" dirty="0">
                <a:latin typeface="+mn-lt"/>
              </a:rPr>
              <a:t> test (TPC and PMT ) and side CRT (</a:t>
            </a:r>
            <a:r>
              <a:rPr lang="it-IT" sz="1800" dirty="0" err="1">
                <a:latin typeface="+mn-lt"/>
              </a:rPr>
              <a:t>north</a:t>
            </a:r>
            <a:r>
              <a:rPr lang="it-IT" sz="1800" dirty="0">
                <a:latin typeface="+mn-lt"/>
              </a:rPr>
              <a:t> </a:t>
            </a:r>
            <a:r>
              <a:rPr lang="it-IT" sz="1800" dirty="0" err="1">
                <a:latin typeface="+mn-lt"/>
              </a:rPr>
              <a:t>wall</a:t>
            </a:r>
            <a:r>
              <a:rPr lang="it-IT" sz="1800" dirty="0">
                <a:latin typeface="+mn-lt"/>
              </a:rPr>
              <a:t>)</a:t>
            </a:r>
          </a:p>
        </p:txBody>
      </p:sp>
      <p:pic>
        <p:nvPicPr>
          <p:cNvPr id="11" name="Image" descr="Image">
            <a:extLst>
              <a:ext uri="{FF2B5EF4-FFF2-40B4-BE49-F238E27FC236}">
                <a16:creationId xmlns:a16="http://schemas.microsoft.com/office/drawing/2014/main" id="{77CAA589-F761-E848-BF93-A1F8FBAAC5D0}"/>
              </a:ext>
            </a:extLst>
          </p:cNvPr>
          <p:cNvPicPr>
            <a:picLocks noChangeAspect="1"/>
          </p:cNvPicPr>
          <p:nvPr/>
        </p:nvPicPr>
        <p:blipFill>
          <a:blip r:embed="rId2"/>
          <a:stretch>
            <a:fillRect/>
          </a:stretch>
        </p:blipFill>
        <p:spPr>
          <a:xfrm>
            <a:off x="524650" y="1684840"/>
            <a:ext cx="3797555" cy="2202236"/>
          </a:xfrm>
          <a:prstGeom prst="rect">
            <a:avLst/>
          </a:prstGeom>
          <a:ln w="12700">
            <a:miter lim="400000"/>
          </a:ln>
        </p:spPr>
      </p:pic>
      <p:sp>
        <p:nvSpPr>
          <p:cNvPr id="12" name="Run Control GUI">
            <a:extLst>
              <a:ext uri="{FF2B5EF4-FFF2-40B4-BE49-F238E27FC236}">
                <a16:creationId xmlns:a16="http://schemas.microsoft.com/office/drawing/2014/main" id="{4DD436BF-9776-4947-93F2-B53709A7DA58}"/>
              </a:ext>
            </a:extLst>
          </p:cNvPr>
          <p:cNvSpPr txBox="1"/>
          <p:nvPr/>
        </p:nvSpPr>
        <p:spPr>
          <a:xfrm>
            <a:off x="1276924" y="1362415"/>
            <a:ext cx="2293005"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a:solidFill>
                  <a:schemeClr val="accent5">
                    <a:hueOff val="-82419"/>
                    <a:satOff val="-9513"/>
                    <a:lumOff val="-16343"/>
                  </a:schemeClr>
                </a:solidFill>
              </a:defRPr>
            </a:lvl1pPr>
          </a:lstStyle>
          <a:p>
            <a:r>
              <a:rPr sz="2000" b="1" dirty="0">
                <a:solidFill>
                  <a:srgbClr val="FF0000"/>
                </a:solidFill>
              </a:rPr>
              <a:t>Run Control GUI</a:t>
            </a:r>
          </a:p>
        </p:txBody>
      </p:sp>
      <p:pic>
        <p:nvPicPr>
          <p:cNvPr id="13" name="Image" descr="Image">
            <a:extLst>
              <a:ext uri="{FF2B5EF4-FFF2-40B4-BE49-F238E27FC236}">
                <a16:creationId xmlns:a16="http://schemas.microsoft.com/office/drawing/2014/main" id="{7BDFA7A3-C6A5-C944-8D75-8FC25445EA65}"/>
              </a:ext>
            </a:extLst>
          </p:cNvPr>
          <p:cNvPicPr>
            <a:picLocks noChangeAspect="1"/>
          </p:cNvPicPr>
          <p:nvPr/>
        </p:nvPicPr>
        <p:blipFill>
          <a:blip r:embed="rId3"/>
          <a:stretch>
            <a:fillRect/>
          </a:stretch>
        </p:blipFill>
        <p:spPr>
          <a:xfrm>
            <a:off x="335397" y="4004316"/>
            <a:ext cx="4559862" cy="2256685"/>
          </a:xfrm>
          <a:prstGeom prst="rect">
            <a:avLst/>
          </a:prstGeom>
          <a:ln w="12700">
            <a:miter lim="400000"/>
          </a:ln>
        </p:spPr>
      </p:pic>
      <p:pic>
        <p:nvPicPr>
          <p:cNvPr id="18" name="Image" descr="Image">
            <a:extLst>
              <a:ext uri="{FF2B5EF4-FFF2-40B4-BE49-F238E27FC236}">
                <a16:creationId xmlns:a16="http://schemas.microsoft.com/office/drawing/2014/main" id="{E256C3B0-AB47-D342-8CF2-82F07F9619A0}"/>
              </a:ext>
            </a:extLst>
          </p:cNvPr>
          <p:cNvPicPr>
            <a:picLocks noChangeAspect="1"/>
          </p:cNvPicPr>
          <p:nvPr/>
        </p:nvPicPr>
        <p:blipFill>
          <a:blip r:embed="rId4"/>
          <a:stretch>
            <a:fillRect/>
          </a:stretch>
        </p:blipFill>
        <p:spPr>
          <a:xfrm>
            <a:off x="4902769" y="1368669"/>
            <a:ext cx="4127094" cy="2183408"/>
          </a:xfrm>
          <a:prstGeom prst="rect">
            <a:avLst/>
          </a:prstGeom>
          <a:ln w="12700">
            <a:miter lim="400000"/>
          </a:ln>
        </p:spPr>
      </p:pic>
      <p:sp>
        <p:nvSpPr>
          <p:cNvPr id="19" name="PMT Monitoring">
            <a:extLst>
              <a:ext uri="{FF2B5EF4-FFF2-40B4-BE49-F238E27FC236}">
                <a16:creationId xmlns:a16="http://schemas.microsoft.com/office/drawing/2014/main" id="{6EC3E1CD-C0E3-DE46-ABA2-5633F9BB99A4}"/>
              </a:ext>
            </a:extLst>
          </p:cNvPr>
          <p:cNvSpPr txBox="1"/>
          <p:nvPr/>
        </p:nvSpPr>
        <p:spPr>
          <a:xfrm>
            <a:off x="1531632" y="4703351"/>
            <a:ext cx="2196847"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a:solidFill>
                  <a:schemeClr val="accent5">
                    <a:hueOff val="-82419"/>
                    <a:satOff val="-9513"/>
                    <a:lumOff val="-16343"/>
                  </a:schemeClr>
                </a:solidFill>
              </a:defRPr>
            </a:lvl1pPr>
          </a:lstStyle>
          <a:p>
            <a:r>
              <a:rPr sz="2000" b="1" dirty="0">
                <a:solidFill>
                  <a:srgbClr val="FF0000"/>
                </a:solidFill>
              </a:rPr>
              <a:t>PMT Monitoring</a:t>
            </a:r>
          </a:p>
        </p:txBody>
      </p:sp>
      <p:pic>
        <p:nvPicPr>
          <p:cNvPr id="20" name="Image" descr="Image">
            <a:extLst>
              <a:ext uri="{FF2B5EF4-FFF2-40B4-BE49-F238E27FC236}">
                <a16:creationId xmlns:a16="http://schemas.microsoft.com/office/drawing/2014/main" id="{B025E173-D7C7-8440-85FF-2486DC598443}"/>
              </a:ext>
            </a:extLst>
          </p:cNvPr>
          <p:cNvPicPr>
            <a:picLocks noChangeAspect="1"/>
          </p:cNvPicPr>
          <p:nvPr/>
        </p:nvPicPr>
        <p:blipFill>
          <a:blip r:embed="rId5"/>
          <a:stretch>
            <a:fillRect/>
          </a:stretch>
        </p:blipFill>
        <p:spPr>
          <a:xfrm>
            <a:off x="5476229" y="3742206"/>
            <a:ext cx="3445033" cy="2743029"/>
          </a:xfrm>
          <a:prstGeom prst="rect">
            <a:avLst/>
          </a:prstGeom>
          <a:ln w="12700">
            <a:miter lim="400000"/>
          </a:ln>
        </p:spPr>
      </p:pic>
      <p:sp>
        <p:nvSpPr>
          <p:cNvPr id="21" name="CRT Monitoring">
            <a:extLst>
              <a:ext uri="{FF2B5EF4-FFF2-40B4-BE49-F238E27FC236}">
                <a16:creationId xmlns:a16="http://schemas.microsoft.com/office/drawing/2014/main" id="{FB2C3050-380A-6748-A61E-58579AE7089A}"/>
              </a:ext>
            </a:extLst>
          </p:cNvPr>
          <p:cNvSpPr txBox="1"/>
          <p:nvPr/>
        </p:nvSpPr>
        <p:spPr>
          <a:xfrm>
            <a:off x="6658177" y="4134713"/>
            <a:ext cx="2072804"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a:solidFill>
                  <a:schemeClr val="accent5">
                    <a:hueOff val="-82419"/>
                    <a:satOff val="-9513"/>
                    <a:lumOff val="-16343"/>
                  </a:schemeClr>
                </a:solidFill>
              </a:defRPr>
            </a:lvl1pPr>
          </a:lstStyle>
          <a:p>
            <a:r>
              <a:rPr sz="2000" b="1" dirty="0">
                <a:solidFill>
                  <a:srgbClr val="FF0000"/>
                </a:solidFill>
              </a:rPr>
              <a:t>CRT Monitoring</a:t>
            </a:r>
          </a:p>
        </p:txBody>
      </p:sp>
      <p:sp>
        <p:nvSpPr>
          <p:cNvPr id="22" name="TPC Monitoring">
            <a:extLst>
              <a:ext uri="{FF2B5EF4-FFF2-40B4-BE49-F238E27FC236}">
                <a16:creationId xmlns:a16="http://schemas.microsoft.com/office/drawing/2014/main" id="{FDF97319-343C-7E43-9845-59834D170377}"/>
              </a:ext>
            </a:extLst>
          </p:cNvPr>
          <p:cNvSpPr txBox="1"/>
          <p:nvPr/>
        </p:nvSpPr>
        <p:spPr>
          <a:xfrm>
            <a:off x="4902768" y="1633546"/>
            <a:ext cx="2338739"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a:solidFill>
                  <a:schemeClr val="accent5">
                    <a:hueOff val="-82419"/>
                    <a:satOff val="-9513"/>
                    <a:lumOff val="-16343"/>
                  </a:schemeClr>
                </a:solidFill>
              </a:defRPr>
            </a:lvl1pPr>
          </a:lstStyle>
          <a:p>
            <a:r>
              <a:rPr sz="2000" b="1" dirty="0">
                <a:solidFill>
                  <a:srgbClr val="FF0000"/>
                </a:solidFill>
              </a:rPr>
              <a:t>TPC Monitoring</a:t>
            </a:r>
          </a:p>
        </p:txBody>
      </p:sp>
    </p:spTree>
    <p:extLst>
      <p:ext uri="{BB962C8B-B14F-4D97-AF65-F5344CB8AC3E}">
        <p14:creationId xmlns:p14="http://schemas.microsoft.com/office/powerpoint/2010/main" val="3267217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1D372F-47A4-7043-B17F-BF95819AB491}"/>
              </a:ext>
            </a:extLst>
          </p:cNvPr>
          <p:cNvSpPr>
            <a:spLocks noGrp="1"/>
          </p:cNvSpPr>
          <p:nvPr>
            <p:ph type="dt" sz="half" idx="2"/>
          </p:nvPr>
        </p:nvSpPr>
        <p:spPr>
          <a:xfrm>
            <a:off x="636588" y="6485235"/>
            <a:ext cx="812833" cy="247532"/>
          </a:xfrm>
        </p:spPr>
        <p:txBody>
          <a:bodyPr/>
          <a:lstStyle/>
          <a:p>
            <a:pPr>
              <a:defRPr/>
            </a:pPr>
            <a:r>
              <a:rPr lang="it-IT"/>
              <a:t>01/16/2020</a:t>
            </a:r>
            <a:endParaRPr lang="en-US" dirty="0"/>
          </a:p>
        </p:txBody>
      </p:sp>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1530602" y="6495482"/>
            <a:ext cx="6163977" cy="237285"/>
          </a:xfrm>
        </p:spPr>
        <p:txBody>
          <a:bodyPr/>
          <a:lstStyle/>
          <a:p>
            <a:pPr>
              <a:defRPr/>
            </a:pPr>
            <a:r>
              <a:rPr lang="en-US"/>
              <a:t>Claudio Montanari - Status of ICARUS Installation - Remaining Tasks</a:t>
            </a:r>
            <a:endParaRPr lang="en-US" b="1" dirty="0"/>
          </a:p>
        </p:txBody>
      </p:sp>
      <p:sp>
        <p:nvSpPr>
          <p:cNvPr id="5" name="Slide Number Placeholder 4">
            <a:extLst>
              <a:ext uri="{FF2B5EF4-FFF2-40B4-BE49-F238E27FC236}">
                <a16:creationId xmlns:a16="http://schemas.microsoft.com/office/drawing/2014/main" id="{23A6E217-3ACE-9749-A865-EC08F7F05214}"/>
              </a:ext>
            </a:extLst>
          </p:cNvPr>
          <p:cNvSpPr>
            <a:spLocks noGrp="1"/>
          </p:cNvSpPr>
          <p:nvPr>
            <p:ph type="sldNum" sz="quarter" idx="4"/>
          </p:nvPr>
        </p:nvSpPr>
        <p:spPr>
          <a:xfrm>
            <a:off x="222250" y="6485235"/>
            <a:ext cx="414338" cy="237285"/>
          </a:xfrm>
        </p:spPr>
        <p:txBody>
          <a:bodyPr/>
          <a:lstStyle/>
          <a:p>
            <a:pPr>
              <a:defRPr/>
            </a:pPr>
            <a:fld id="{148C009B-CB69-E04A-B9B3-34B26D69E9CF}" type="slidenum">
              <a:rPr lang="en-US" smtClean="0"/>
              <a:pPr>
                <a:defRPr/>
              </a:pPr>
              <a:t>21</a:t>
            </a:fld>
            <a:endParaRPr lang="en-US" dirty="0"/>
          </a:p>
        </p:txBody>
      </p:sp>
      <p:sp>
        <p:nvSpPr>
          <p:cNvPr id="18" name="Title 2">
            <a:extLst>
              <a:ext uri="{FF2B5EF4-FFF2-40B4-BE49-F238E27FC236}">
                <a16:creationId xmlns:a16="http://schemas.microsoft.com/office/drawing/2014/main" id="{EC0B45E8-CB6F-A543-8FE8-F286DC2783EC}"/>
              </a:ext>
            </a:extLst>
          </p:cNvPr>
          <p:cNvSpPr>
            <a:spLocks noGrp="1"/>
          </p:cNvSpPr>
          <p:nvPr>
            <p:ph type="title"/>
          </p:nvPr>
        </p:nvSpPr>
        <p:spPr>
          <a:xfrm>
            <a:off x="222250" y="365126"/>
            <a:ext cx="8293100" cy="434974"/>
          </a:xfrm>
        </p:spPr>
        <p:txBody>
          <a:bodyPr/>
          <a:lstStyle/>
          <a:p>
            <a:r>
              <a:rPr lang="en-US" dirty="0"/>
              <a:t>Slow Control Architecture</a:t>
            </a:r>
          </a:p>
        </p:txBody>
      </p:sp>
      <p:sp>
        <p:nvSpPr>
          <p:cNvPr id="19" name="Oval 18">
            <a:extLst>
              <a:ext uri="{FF2B5EF4-FFF2-40B4-BE49-F238E27FC236}">
                <a16:creationId xmlns:a16="http://schemas.microsoft.com/office/drawing/2014/main" id="{D0B79873-F719-9A4A-88B8-B347B5A6BA37}"/>
              </a:ext>
            </a:extLst>
          </p:cNvPr>
          <p:cNvSpPr>
            <a:spLocks noChangeAspect="1"/>
          </p:cNvSpPr>
          <p:nvPr/>
        </p:nvSpPr>
        <p:spPr>
          <a:xfrm>
            <a:off x="3657600" y="2514600"/>
            <a:ext cx="1828800" cy="18288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EPICS</a:t>
            </a:r>
          </a:p>
        </p:txBody>
      </p:sp>
      <p:sp>
        <p:nvSpPr>
          <p:cNvPr id="20" name="Rectangle 19">
            <a:extLst>
              <a:ext uri="{FF2B5EF4-FFF2-40B4-BE49-F238E27FC236}">
                <a16:creationId xmlns:a16="http://schemas.microsoft.com/office/drawing/2014/main" id="{2EB6B661-1711-F44B-BA13-27BBDFB531DE}"/>
              </a:ext>
            </a:extLst>
          </p:cNvPr>
          <p:cNvSpPr/>
          <p:nvPr/>
        </p:nvSpPr>
        <p:spPr>
          <a:xfrm>
            <a:off x="177799" y="1185719"/>
            <a:ext cx="2743200" cy="38404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dirty="0"/>
              <a:t>Hardware and external data sources</a:t>
            </a:r>
          </a:p>
          <a:p>
            <a:pPr marL="342900" indent="-342900">
              <a:buFont typeface="Arial" panose="020B0604020202020204" pitchFamily="34" charset="0"/>
              <a:buChar char="•"/>
            </a:pPr>
            <a:r>
              <a:rPr lang="en-US" dirty="0"/>
              <a:t>Power supplies</a:t>
            </a:r>
          </a:p>
          <a:p>
            <a:pPr marL="342900" indent="-342900">
              <a:buFont typeface="Arial" panose="020B0604020202020204" pitchFamily="34" charset="0"/>
              <a:buChar char="•"/>
            </a:pPr>
            <a:r>
              <a:rPr lang="en-US" dirty="0"/>
              <a:t>GPS</a:t>
            </a:r>
          </a:p>
          <a:p>
            <a:pPr marL="342900" indent="-342900">
              <a:buFont typeface="Arial" panose="020B0604020202020204" pitchFamily="34" charset="0"/>
              <a:buChar char="•"/>
            </a:pPr>
            <a:r>
              <a:rPr lang="en-US" dirty="0"/>
              <a:t>Cryogenics (IFIX)</a:t>
            </a:r>
          </a:p>
          <a:p>
            <a:pPr marL="342900" indent="-342900">
              <a:buFont typeface="Arial" panose="020B0604020202020204" pitchFamily="34" charset="0"/>
              <a:buChar char="•"/>
            </a:pPr>
            <a:r>
              <a:rPr lang="en-US" dirty="0"/>
              <a:t>Beam</a:t>
            </a:r>
          </a:p>
          <a:p>
            <a:pPr marL="342900" indent="-342900">
              <a:buFont typeface="Arial" panose="020B0604020202020204" pitchFamily="34" charset="0"/>
              <a:buChar char="•"/>
            </a:pPr>
            <a:r>
              <a:rPr lang="en-US" dirty="0"/>
              <a:t>Computer status</a:t>
            </a:r>
          </a:p>
          <a:p>
            <a:pPr marL="342900" indent="-342900">
              <a:buFont typeface="Arial" panose="020B0604020202020204" pitchFamily="34" charset="0"/>
              <a:buChar char="•"/>
            </a:pPr>
            <a:r>
              <a:rPr lang="en-US" dirty="0"/>
              <a:t>DAQ status</a:t>
            </a:r>
          </a:p>
          <a:p>
            <a:pPr marL="342900" indent="-342900">
              <a:buFont typeface="Arial" panose="020B0604020202020204" pitchFamily="34" charset="0"/>
              <a:buChar char="•"/>
            </a:pPr>
            <a:r>
              <a:rPr lang="en-US" dirty="0"/>
              <a:t>Environment</a:t>
            </a:r>
          </a:p>
          <a:p>
            <a:pPr marL="342900" indent="-342900">
              <a:buFont typeface="Arial" panose="020B0604020202020204" pitchFamily="34" charset="0"/>
              <a:buChar char="•"/>
            </a:pPr>
            <a:endParaRPr lang="en-US" dirty="0"/>
          </a:p>
        </p:txBody>
      </p:sp>
      <p:sp>
        <p:nvSpPr>
          <p:cNvPr id="21" name="Rectangle 20">
            <a:extLst>
              <a:ext uri="{FF2B5EF4-FFF2-40B4-BE49-F238E27FC236}">
                <a16:creationId xmlns:a16="http://schemas.microsoft.com/office/drawing/2014/main" id="{A9508FAC-DB45-2448-A3B7-07B94849F46F}"/>
              </a:ext>
            </a:extLst>
          </p:cNvPr>
          <p:cNvSpPr/>
          <p:nvPr/>
        </p:nvSpPr>
        <p:spPr>
          <a:xfrm>
            <a:off x="6178550" y="874713"/>
            <a:ext cx="2743200" cy="236957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dirty="0"/>
              <a:t>EPICS Extensions</a:t>
            </a:r>
          </a:p>
          <a:p>
            <a:pPr marL="342900" indent="-342900">
              <a:buFont typeface="Arial" panose="020B0604020202020204" pitchFamily="34" charset="0"/>
              <a:buChar char="•"/>
            </a:pPr>
            <a:r>
              <a:rPr lang="en-US" dirty="0"/>
              <a:t>Control System Studio – user interfaces</a:t>
            </a:r>
          </a:p>
          <a:p>
            <a:pPr marL="342900" indent="-342900">
              <a:buFont typeface="Arial" panose="020B0604020202020204" pitchFamily="34" charset="0"/>
              <a:buChar char="•"/>
            </a:pPr>
            <a:r>
              <a:rPr lang="en-US" dirty="0"/>
              <a:t>Archiver</a:t>
            </a:r>
          </a:p>
          <a:p>
            <a:pPr marL="342900" indent="-342900">
              <a:buFont typeface="Arial" panose="020B0604020202020204" pitchFamily="34" charset="0"/>
              <a:buChar char="•"/>
            </a:pPr>
            <a:r>
              <a:rPr lang="en-US" dirty="0"/>
              <a:t>Alarm handler</a:t>
            </a:r>
          </a:p>
        </p:txBody>
      </p:sp>
      <p:sp>
        <p:nvSpPr>
          <p:cNvPr id="22" name="Rectangle 21">
            <a:extLst>
              <a:ext uri="{FF2B5EF4-FFF2-40B4-BE49-F238E27FC236}">
                <a16:creationId xmlns:a16="http://schemas.microsoft.com/office/drawing/2014/main" id="{B33BD363-C9B2-F040-9534-B8AB6FBEE233}"/>
              </a:ext>
            </a:extLst>
          </p:cNvPr>
          <p:cNvSpPr/>
          <p:nvPr/>
        </p:nvSpPr>
        <p:spPr>
          <a:xfrm>
            <a:off x="6178550" y="4558166"/>
            <a:ext cx="2743200" cy="12801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dirty="0"/>
              <a:t>SBN Tools</a:t>
            </a:r>
          </a:p>
          <a:p>
            <a:pPr marL="342900" indent="-342900">
              <a:buFont typeface="Arial" panose="020B0604020202020204" pitchFamily="34" charset="0"/>
              <a:buChar char="•"/>
            </a:pPr>
            <a:r>
              <a:rPr lang="en-US" dirty="0"/>
              <a:t>Web displays</a:t>
            </a:r>
          </a:p>
          <a:p>
            <a:pPr marL="342900" indent="-342900">
              <a:buFont typeface="Arial" panose="020B0604020202020204" pitchFamily="34" charset="0"/>
              <a:buChar char="•"/>
            </a:pPr>
            <a:r>
              <a:rPr lang="en-US" dirty="0"/>
              <a:t>Databases</a:t>
            </a:r>
          </a:p>
          <a:p>
            <a:endParaRPr lang="en-US" dirty="0"/>
          </a:p>
          <a:p>
            <a:pPr marL="342900" indent="-342900">
              <a:buFont typeface="Arial" panose="020B0604020202020204" pitchFamily="34" charset="0"/>
              <a:buChar char="•"/>
            </a:pPr>
            <a:endParaRPr lang="en-US" dirty="0"/>
          </a:p>
        </p:txBody>
      </p:sp>
      <p:sp>
        <p:nvSpPr>
          <p:cNvPr id="23" name="TextBox 22">
            <a:extLst>
              <a:ext uri="{FF2B5EF4-FFF2-40B4-BE49-F238E27FC236}">
                <a16:creationId xmlns:a16="http://schemas.microsoft.com/office/drawing/2014/main" id="{23A122A4-5006-DF4D-9782-6BBA367CF41B}"/>
              </a:ext>
            </a:extLst>
          </p:cNvPr>
          <p:cNvSpPr txBox="1"/>
          <p:nvPr/>
        </p:nvSpPr>
        <p:spPr>
          <a:xfrm>
            <a:off x="3380249" y="951302"/>
            <a:ext cx="2339051" cy="1569660"/>
          </a:xfrm>
          <a:prstGeom prst="rect">
            <a:avLst/>
          </a:prstGeom>
          <a:noFill/>
        </p:spPr>
        <p:txBody>
          <a:bodyPr wrap="square" rtlCol="0">
            <a:spAutoFit/>
          </a:bodyPr>
          <a:lstStyle/>
          <a:p>
            <a:r>
              <a:rPr lang="en-US" dirty="0"/>
              <a:t>EPICS is the core software for SBN-FD, SBND, and </a:t>
            </a:r>
            <a:r>
              <a:rPr lang="en-US" dirty="0" err="1"/>
              <a:t>microBoone</a:t>
            </a:r>
            <a:r>
              <a:rPr lang="en-US" dirty="0"/>
              <a:t>.</a:t>
            </a:r>
          </a:p>
        </p:txBody>
      </p:sp>
      <p:cxnSp>
        <p:nvCxnSpPr>
          <p:cNvPr id="24" name="Straight Arrow Connector 23">
            <a:extLst>
              <a:ext uri="{FF2B5EF4-FFF2-40B4-BE49-F238E27FC236}">
                <a16:creationId xmlns:a16="http://schemas.microsoft.com/office/drawing/2014/main" id="{E455224A-4C41-3640-8DDB-35C73E677D3A}"/>
              </a:ext>
            </a:extLst>
          </p:cNvPr>
          <p:cNvCxnSpPr>
            <a:cxnSpLocks/>
            <a:stCxn id="20" idx="3"/>
            <a:endCxn id="19" idx="2"/>
          </p:cNvCxnSpPr>
          <p:nvPr/>
        </p:nvCxnSpPr>
        <p:spPr>
          <a:xfrm>
            <a:off x="2920999" y="3105959"/>
            <a:ext cx="736601" cy="323041"/>
          </a:xfrm>
          <a:prstGeom prst="straightConnector1">
            <a:avLst/>
          </a:prstGeom>
          <a:ln w="88900">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CE86FEE7-34C9-8E47-A4E4-608EF538AC34}"/>
              </a:ext>
            </a:extLst>
          </p:cNvPr>
          <p:cNvCxnSpPr>
            <a:cxnSpLocks/>
            <a:stCxn id="19" idx="7"/>
            <a:endCxn id="21" idx="1"/>
          </p:cNvCxnSpPr>
          <p:nvPr/>
        </p:nvCxnSpPr>
        <p:spPr>
          <a:xfrm flipV="1">
            <a:off x="5218578" y="2059498"/>
            <a:ext cx="959972" cy="722924"/>
          </a:xfrm>
          <a:prstGeom prst="straightConnector1">
            <a:avLst/>
          </a:prstGeom>
          <a:ln w="88900">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C2A53AE6-766E-1E40-8552-9D50F85E82A9}"/>
              </a:ext>
            </a:extLst>
          </p:cNvPr>
          <p:cNvCxnSpPr>
            <a:cxnSpLocks/>
            <a:stCxn id="19" idx="5"/>
            <a:endCxn id="22" idx="1"/>
          </p:cNvCxnSpPr>
          <p:nvPr/>
        </p:nvCxnSpPr>
        <p:spPr>
          <a:xfrm>
            <a:off x="5218578" y="4075578"/>
            <a:ext cx="959972" cy="1122668"/>
          </a:xfrm>
          <a:prstGeom prst="straightConnector1">
            <a:avLst/>
          </a:prstGeom>
          <a:ln w="88900">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EFB2FA28-CFD3-8A4A-9CF9-D91CE046A29F}"/>
              </a:ext>
            </a:extLst>
          </p:cNvPr>
          <p:cNvCxnSpPr>
            <a:cxnSpLocks/>
            <a:stCxn id="21" idx="2"/>
            <a:endCxn id="22" idx="0"/>
          </p:cNvCxnSpPr>
          <p:nvPr/>
        </p:nvCxnSpPr>
        <p:spPr>
          <a:xfrm>
            <a:off x="7550150" y="3244283"/>
            <a:ext cx="0" cy="1313883"/>
          </a:xfrm>
          <a:prstGeom prst="straightConnector1">
            <a:avLst/>
          </a:prstGeom>
          <a:ln w="88900">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0F49D2D3-8E43-2B49-9488-3FC3F22682DD}"/>
              </a:ext>
            </a:extLst>
          </p:cNvPr>
          <p:cNvSpPr txBox="1"/>
          <p:nvPr/>
        </p:nvSpPr>
        <p:spPr>
          <a:xfrm>
            <a:off x="429419" y="5165585"/>
            <a:ext cx="4610100" cy="461665"/>
          </a:xfrm>
          <a:prstGeom prst="rect">
            <a:avLst/>
          </a:prstGeom>
          <a:noFill/>
        </p:spPr>
        <p:txBody>
          <a:bodyPr wrap="square" rtlCol="0">
            <a:spAutoFit/>
          </a:bodyPr>
          <a:lstStyle/>
          <a:p>
            <a:r>
              <a:rPr lang="en-US" dirty="0"/>
              <a:t>Management: Geoff Savage</a:t>
            </a:r>
          </a:p>
        </p:txBody>
      </p:sp>
    </p:spTree>
    <p:extLst>
      <p:ext uri="{BB962C8B-B14F-4D97-AF65-F5344CB8AC3E}">
        <p14:creationId xmlns:p14="http://schemas.microsoft.com/office/powerpoint/2010/main" val="14561837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1D372F-47A4-7043-B17F-BF95819AB491}"/>
              </a:ext>
            </a:extLst>
          </p:cNvPr>
          <p:cNvSpPr>
            <a:spLocks noGrp="1"/>
          </p:cNvSpPr>
          <p:nvPr>
            <p:ph type="dt" sz="half" idx="2"/>
          </p:nvPr>
        </p:nvSpPr>
        <p:spPr>
          <a:xfrm>
            <a:off x="636588" y="6485235"/>
            <a:ext cx="812833" cy="247532"/>
          </a:xfrm>
        </p:spPr>
        <p:txBody>
          <a:bodyPr/>
          <a:lstStyle/>
          <a:p>
            <a:pPr>
              <a:defRPr/>
            </a:pPr>
            <a:r>
              <a:rPr lang="it-IT"/>
              <a:t>01/16/2020</a:t>
            </a:r>
            <a:endParaRPr lang="en-US" dirty="0"/>
          </a:p>
        </p:txBody>
      </p:sp>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1530602" y="6495482"/>
            <a:ext cx="6163977" cy="237285"/>
          </a:xfrm>
        </p:spPr>
        <p:txBody>
          <a:bodyPr/>
          <a:lstStyle/>
          <a:p>
            <a:pPr>
              <a:defRPr/>
            </a:pPr>
            <a:r>
              <a:rPr lang="en-US"/>
              <a:t>Claudio Montanari - Status of ICARUS Installation - Remaining Tasks</a:t>
            </a:r>
            <a:endParaRPr lang="en-US" b="1" dirty="0"/>
          </a:p>
        </p:txBody>
      </p:sp>
      <p:sp>
        <p:nvSpPr>
          <p:cNvPr id="5" name="Slide Number Placeholder 4">
            <a:extLst>
              <a:ext uri="{FF2B5EF4-FFF2-40B4-BE49-F238E27FC236}">
                <a16:creationId xmlns:a16="http://schemas.microsoft.com/office/drawing/2014/main" id="{23A6E217-3ACE-9749-A865-EC08F7F05214}"/>
              </a:ext>
            </a:extLst>
          </p:cNvPr>
          <p:cNvSpPr>
            <a:spLocks noGrp="1"/>
          </p:cNvSpPr>
          <p:nvPr>
            <p:ph type="sldNum" sz="quarter" idx="4"/>
          </p:nvPr>
        </p:nvSpPr>
        <p:spPr>
          <a:xfrm>
            <a:off x="222250" y="6485235"/>
            <a:ext cx="414338" cy="237285"/>
          </a:xfrm>
        </p:spPr>
        <p:txBody>
          <a:bodyPr/>
          <a:lstStyle/>
          <a:p>
            <a:pPr>
              <a:defRPr/>
            </a:pPr>
            <a:fld id="{148C009B-CB69-E04A-B9B3-34B26D69E9CF}" type="slidenum">
              <a:rPr lang="en-US" smtClean="0"/>
              <a:pPr>
                <a:defRPr/>
              </a:pPr>
              <a:t>22</a:t>
            </a:fld>
            <a:endParaRPr lang="en-US" dirty="0"/>
          </a:p>
        </p:txBody>
      </p:sp>
      <p:sp>
        <p:nvSpPr>
          <p:cNvPr id="17" name="Content Placeholder 1">
            <a:extLst>
              <a:ext uri="{FF2B5EF4-FFF2-40B4-BE49-F238E27FC236}">
                <a16:creationId xmlns:a16="http://schemas.microsoft.com/office/drawing/2014/main" id="{84105DE2-281A-9745-9710-595CFFCC57AF}"/>
              </a:ext>
            </a:extLst>
          </p:cNvPr>
          <p:cNvSpPr txBox="1">
            <a:spLocks/>
          </p:cNvSpPr>
          <p:nvPr/>
        </p:nvSpPr>
        <p:spPr>
          <a:xfrm>
            <a:off x="222250" y="914400"/>
            <a:ext cx="3902076" cy="5295900"/>
          </a:xfrm>
          <a:prstGeom prst="rect">
            <a:avLst/>
          </a:prstGeom>
        </p:spPr>
        <p:txBody>
          <a:bodyPr>
            <a:normAutofit/>
          </a:bodyPr>
          <a:lst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1800" b="1">
                <a:solidFill>
                  <a:schemeClr val="accent6"/>
                </a:solidFill>
              </a:rPr>
              <a:t>ICARUS specific:</a:t>
            </a:r>
          </a:p>
          <a:p>
            <a:r>
              <a:rPr lang="en-US" sz="1800">
                <a:solidFill>
                  <a:schemeClr val="accent6"/>
                </a:solidFill>
              </a:rPr>
              <a:t>Inside cryostat</a:t>
            </a:r>
          </a:p>
          <a:p>
            <a:pPr lvl="1"/>
            <a:r>
              <a:rPr lang="en-US" u="sng">
                <a:solidFill>
                  <a:schemeClr val="accent6"/>
                </a:solidFill>
              </a:rPr>
              <a:t>Liquid argon temperatures</a:t>
            </a:r>
          </a:p>
          <a:p>
            <a:pPr lvl="1"/>
            <a:r>
              <a:rPr lang="en-US" u="sng">
                <a:solidFill>
                  <a:schemeClr val="accent6"/>
                </a:solidFill>
              </a:rPr>
              <a:t>Liquid argon levels</a:t>
            </a:r>
          </a:p>
          <a:p>
            <a:r>
              <a:rPr lang="en-US" sz="1800">
                <a:solidFill>
                  <a:schemeClr val="accent6"/>
                </a:solidFill>
              </a:rPr>
              <a:t>TPC</a:t>
            </a:r>
          </a:p>
          <a:p>
            <a:pPr lvl="1"/>
            <a:r>
              <a:rPr lang="en-US">
                <a:solidFill>
                  <a:schemeClr val="accent6"/>
                </a:solidFill>
              </a:rPr>
              <a:t>Wire bias power supply</a:t>
            </a:r>
          </a:p>
          <a:p>
            <a:pPr lvl="1"/>
            <a:r>
              <a:rPr lang="en-US">
                <a:solidFill>
                  <a:schemeClr val="accent6"/>
                </a:solidFill>
              </a:rPr>
              <a:t>Readout crate power supply</a:t>
            </a:r>
          </a:p>
          <a:p>
            <a:r>
              <a:rPr lang="en-US" sz="1800">
                <a:solidFill>
                  <a:schemeClr val="accent6"/>
                </a:solidFill>
              </a:rPr>
              <a:t>PMT</a:t>
            </a:r>
          </a:p>
          <a:p>
            <a:pPr lvl="1"/>
            <a:r>
              <a:rPr lang="en-US" u="sng">
                <a:solidFill>
                  <a:schemeClr val="accent6"/>
                </a:solidFill>
              </a:rPr>
              <a:t>HV power supply</a:t>
            </a:r>
          </a:p>
          <a:p>
            <a:pPr lvl="1"/>
            <a:r>
              <a:rPr lang="en-US" u="sng">
                <a:solidFill>
                  <a:schemeClr val="accent6"/>
                </a:solidFill>
              </a:rPr>
              <a:t>HV distribution</a:t>
            </a:r>
          </a:p>
          <a:p>
            <a:pPr lvl="1"/>
            <a:r>
              <a:rPr lang="en-US" u="sng">
                <a:solidFill>
                  <a:schemeClr val="accent6"/>
                </a:solidFill>
              </a:rPr>
              <a:t>VME crate power supply</a:t>
            </a:r>
          </a:p>
          <a:p>
            <a:pPr lvl="1"/>
            <a:r>
              <a:rPr lang="en-US">
                <a:solidFill>
                  <a:schemeClr val="accent6"/>
                </a:solidFill>
              </a:rPr>
              <a:t>Calibration system</a:t>
            </a:r>
          </a:p>
          <a:p>
            <a:r>
              <a:rPr lang="en-US" sz="1800">
                <a:solidFill>
                  <a:schemeClr val="accent6"/>
                </a:solidFill>
              </a:rPr>
              <a:t>Drift (cathode) HV</a:t>
            </a:r>
          </a:p>
          <a:p>
            <a:r>
              <a:rPr lang="en-US" sz="1800">
                <a:solidFill>
                  <a:schemeClr val="accent6"/>
                </a:solidFill>
              </a:rPr>
              <a:t>CRT</a:t>
            </a:r>
          </a:p>
          <a:p>
            <a:pPr lvl="1"/>
            <a:r>
              <a:rPr lang="en-US">
                <a:solidFill>
                  <a:schemeClr val="accent6"/>
                </a:solidFill>
              </a:rPr>
              <a:t>Readout power supplies</a:t>
            </a:r>
          </a:p>
          <a:p>
            <a:pPr lvl="1"/>
            <a:r>
              <a:rPr lang="en-US">
                <a:solidFill>
                  <a:schemeClr val="accent6"/>
                </a:solidFill>
              </a:rPr>
              <a:t>HV power supplies</a:t>
            </a:r>
            <a:endParaRPr lang="en-US" dirty="0">
              <a:solidFill>
                <a:schemeClr val="accent6"/>
              </a:solidFill>
            </a:endParaRPr>
          </a:p>
        </p:txBody>
      </p:sp>
      <p:sp>
        <p:nvSpPr>
          <p:cNvPr id="28" name="Content Placeholder 2">
            <a:extLst>
              <a:ext uri="{FF2B5EF4-FFF2-40B4-BE49-F238E27FC236}">
                <a16:creationId xmlns:a16="http://schemas.microsoft.com/office/drawing/2014/main" id="{3D84D3F4-B81E-AB4F-86A0-967820B06C56}"/>
              </a:ext>
            </a:extLst>
          </p:cNvPr>
          <p:cNvSpPr txBox="1">
            <a:spLocks/>
          </p:cNvSpPr>
          <p:nvPr/>
        </p:nvSpPr>
        <p:spPr>
          <a:xfrm>
            <a:off x="4819649" y="914400"/>
            <a:ext cx="3962401" cy="5295900"/>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1800" b="1" dirty="0">
                <a:solidFill>
                  <a:schemeClr val="accent6"/>
                </a:solidFill>
              </a:rPr>
              <a:t>SBN Common:</a:t>
            </a:r>
          </a:p>
          <a:p>
            <a:r>
              <a:rPr lang="en-US" sz="1800" u="sng" dirty="0">
                <a:solidFill>
                  <a:schemeClr val="accent6"/>
                </a:solidFill>
              </a:rPr>
              <a:t>GPS</a:t>
            </a:r>
          </a:p>
          <a:p>
            <a:r>
              <a:rPr lang="en-US" sz="1800" u="sng" dirty="0">
                <a:solidFill>
                  <a:schemeClr val="accent6"/>
                </a:solidFill>
              </a:rPr>
              <a:t>Impedance monitor</a:t>
            </a:r>
          </a:p>
          <a:p>
            <a:r>
              <a:rPr lang="en-US" sz="1800" u="sng" dirty="0">
                <a:solidFill>
                  <a:schemeClr val="accent6"/>
                </a:solidFill>
              </a:rPr>
              <a:t>Cryogenics</a:t>
            </a:r>
          </a:p>
          <a:p>
            <a:r>
              <a:rPr lang="en-US" sz="1800" u="sng" dirty="0">
                <a:solidFill>
                  <a:schemeClr val="accent6"/>
                </a:solidFill>
              </a:rPr>
              <a:t>Beam</a:t>
            </a:r>
          </a:p>
          <a:p>
            <a:r>
              <a:rPr lang="en-US" sz="1800" dirty="0">
                <a:solidFill>
                  <a:schemeClr val="accent6"/>
                </a:solidFill>
              </a:rPr>
              <a:t>Computer status</a:t>
            </a:r>
          </a:p>
          <a:p>
            <a:r>
              <a:rPr lang="en-US" sz="1800" dirty="0">
                <a:solidFill>
                  <a:schemeClr val="accent6"/>
                </a:solidFill>
              </a:rPr>
              <a:t>DAQ status</a:t>
            </a:r>
          </a:p>
          <a:p>
            <a:r>
              <a:rPr lang="en-US" sz="1800" dirty="0">
                <a:solidFill>
                  <a:schemeClr val="accent6"/>
                </a:solidFill>
              </a:rPr>
              <a:t>Environment</a:t>
            </a:r>
          </a:p>
          <a:p>
            <a:endParaRPr lang="en-US" sz="1800" dirty="0">
              <a:solidFill>
                <a:schemeClr val="accent6"/>
              </a:solidFill>
            </a:endParaRPr>
          </a:p>
          <a:p>
            <a:endParaRPr lang="en-US" sz="1800" dirty="0">
              <a:solidFill>
                <a:schemeClr val="accent6"/>
              </a:solidFill>
            </a:endParaRPr>
          </a:p>
          <a:p>
            <a:r>
              <a:rPr lang="en-US" sz="1800" u="sng" dirty="0">
                <a:solidFill>
                  <a:schemeClr val="accent6"/>
                </a:solidFill>
              </a:rPr>
              <a:t>Underscore indicates tested with a user interface</a:t>
            </a:r>
          </a:p>
          <a:p>
            <a:r>
              <a:rPr lang="en-US" sz="1800" dirty="0">
                <a:solidFill>
                  <a:schemeClr val="accent6"/>
                </a:solidFill>
              </a:rPr>
              <a:t>All other items are in progress</a:t>
            </a:r>
          </a:p>
        </p:txBody>
      </p:sp>
      <p:sp>
        <p:nvSpPr>
          <p:cNvPr id="29" name="Title 3">
            <a:extLst>
              <a:ext uri="{FF2B5EF4-FFF2-40B4-BE49-F238E27FC236}">
                <a16:creationId xmlns:a16="http://schemas.microsoft.com/office/drawing/2014/main" id="{F6FF59CB-3A8B-0747-B5A5-45D3D3D78F27}"/>
              </a:ext>
            </a:extLst>
          </p:cNvPr>
          <p:cNvSpPr txBox="1">
            <a:spLocks/>
          </p:cNvSpPr>
          <p:nvPr/>
        </p:nvSpPr>
        <p:spPr>
          <a:xfrm>
            <a:off x="222250" y="336834"/>
            <a:ext cx="8559800" cy="434975"/>
          </a:xfrm>
          <a:prstGeom prst="rect">
            <a:avLst/>
          </a:prstGeom>
        </p:spPr>
        <p:txBody>
          <a:bodyPr/>
          <a:lstStyle>
            <a:lvl1pPr algn="l" defTabSz="457200" rtl="0" eaLnBrk="1" fontAlgn="base" hangingPunct="1">
              <a:spcBef>
                <a:spcPct val="0"/>
              </a:spcBef>
              <a:spcAft>
                <a:spcPct val="0"/>
              </a:spcAft>
              <a:defRPr sz="2400" b="1" kern="1200">
                <a:solidFill>
                  <a:srgbClr val="074184"/>
                </a:solidFill>
                <a:latin typeface="+mj-lt"/>
                <a:ea typeface="Geneva"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a:t>Integration Into Slow Controls</a:t>
            </a:r>
          </a:p>
        </p:txBody>
      </p:sp>
    </p:spTree>
    <p:extLst>
      <p:ext uri="{BB962C8B-B14F-4D97-AF65-F5344CB8AC3E}">
        <p14:creationId xmlns:p14="http://schemas.microsoft.com/office/powerpoint/2010/main" val="4045194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1D372F-47A4-7043-B17F-BF95819AB491}"/>
              </a:ext>
            </a:extLst>
          </p:cNvPr>
          <p:cNvSpPr>
            <a:spLocks noGrp="1"/>
          </p:cNvSpPr>
          <p:nvPr>
            <p:ph type="dt" sz="half" idx="2"/>
          </p:nvPr>
        </p:nvSpPr>
        <p:spPr>
          <a:xfrm>
            <a:off x="636588" y="6485235"/>
            <a:ext cx="812833" cy="247532"/>
          </a:xfrm>
        </p:spPr>
        <p:txBody>
          <a:bodyPr/>
          <a:lstStyle/>
          <a:p>
            <a:pPr>
              <a:defRPr/>
            </a:pPr>
            <a:r>
              <a:rPr lang="it-IT"/>
              <a:t>01/16/2020</a:t>
            </a:r>
            <a:endParaRPr lang="en-US" dirty="0"/>
          </a:p>
        </p:txBody>
      </p:sp>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1530602" y="6495482"/>
            <a:ext cx="6163977" cy="237285"/>
          </a:xfrm>
        </p:spPr>
        <p:txBody>
          <a:bodyPr/>
          <a:lstStyle/>
          <a:p>
            <a:pPr>
              <a:defRPr/>
            </a:pPr>
            <a:r>
              <a:rPr lang="en-US"/>
              <a:t>Claudio Montanari - Status of ICARUS Installation - Remaining Tasks</a:t>
            </a:r>
            <a:endParaRPr lang="en-US" b="1" dirty="0"/>
          </a:p>
        </p:txBody>
      </p:sp>
      <p:sp>
        <p:nvSpPr>
          <p:cNvPr id="5" name="Slide Number Placeholder 4">
            <a:extLst>
              <a:ext uri="{FF2B5EF4-FFF2-40B4-BE49-F238E27FC236}">
                <a16:creationId xmlns:a16="http://schemas.microsoft.com/office/drawing/2014/main" id="{23A6E217-3ACE-9749-A865-EC08F7F05214}"/>
              </a:ext>
            </a:extLst>
          </p:cNvPr>
          <p:cNvSpPr>
            <a:spLocks noGrp="1"/>
          </p:cNvSpPr>
          <p:nvPr>
            <p:ph type="sldNum" sz="quarter" idx="4"/>
          </p:nvPr>
        </p:nvSpPr>
        <p:spPr>
          <a:xfrm>
            <a:off x="222250" y="6485235"/>
            <a:ext cx="414338" cy="237285"/>
          </a:xfrm>
        </p:spPr>
        <p:txBody>
          <a:bodyPr/>
          <a:lstStyle/>
          <a:p>
            <a:pPr>
              <a:defRPr/>
            </a:pPr>
            <a:fld id="{148C009B-CB69-E04A-B9B3-34B26D69E9CF}" type="slidenum">
              <a:rPr lang="en-US" smtClean="0"/>
              <a:pPr>
                <a:defRPr/>
              </a:pPr>
              <a:t>23</a:t>
            </a:fld>
            <a:endParaRPr lang="en-US" dirty="0"/>
          </a:p>
        </p:txBody>
      </p:sp>
      <p:sp>
        <p:nvSpPr>
          <p:cNvPr id="28" name="Title 2">
            <a:extLst>
              <a:ext uri="{FF2B5EF4-FFF2-40B4-BE49-F238E27FC236}">
                <a16:creationId xmlns:a16="http://schemas.microsoft.com/office/drawing/2014/main" id="{253E6B3D-FF7D-C241-8C50-1D96D34C82BD}"/>
              </a:ext>
            </a:extLst>
          </p:cNvPr>
          <p:cNvSpPr>
            <a:spLocks noGrp="1"/>
          </p:cNvSpPr>
          <p:nvPr>
            <p:ph type="title"/>
          </p:nvPr>
        </p:nvSpPr>
        <p:spPr>
          <a:xfrm>
            <a:off x="222250" y="238514"/>
            <a:ext cx="8293100" cy="434974"/>
          </a:xfrm>
        </p:spPr>
        <p:txBody>
          <a:bodyPr/>
          <a:lstStyle/>
          <a:p>
            <a:r>
              <a:rPr lang="en-US" dirty="0"/>
              <a:t>Temperatures and Levels in Cryostat</a:t>
            </a:r>
          </a:p>
        </p:txBody>
      </p:sp>
      <p:cxnSp>
        <p:nvCxnSpPr>
          <p:cNvPr id="29" name="Straight Arrow Connector 28">
            <a:extLst>
              <a:ext uri="{FF2B5EF4-FFF2-40B4-BE49-F238E27FC236}">
                <a16:creationId xmlns:a16="http://schemas.microsoft.com/office/drawing/2014/main" id="{59D50930-0C2F-8E45-A7F2-BF6826F3F4D3}"/>
              </a:ext>
            </a:extLst>
          </p:cNvPr>
          <p:cNvCxnSpPr>
            <a:cxnSpLocks/>
            <a:stCxn id="34" idx="2"/>
            <a:endCxn id="32" idx="0"/>
          </p:cNvCxnSpPr>
          <p:nvPr/>
        </p:nvCxnSpPr>
        <p:spPr>
          <a:xfrm>
            <a:off x="8000144" y="2698983"/>
            <a:ext cx="0" cy="678410"/>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334BBD62-2CEA-854C-B02B-39A7F17088FA}"/>
              </a:ext>
            </a:extLst>
          </p:cNvPr>
          <p:cNvCxnSpPr>
            <a:cxnSpLocks/>
            <a:stCxn id="32" idx="4"/>
          </p:cNvCxnSpPr>
          <p:nvPr/>
        </p:nvCxnSpPr>
        <p:spPr>
          <a:xfrm>
            <a:off x="8000144" y="3798655"/>
            <a:ext cx="0" cy="678411"/>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grpSp>
        <p:nvGrpSpPr>
          <p:cNvPr id="31" name="Group 30">
            <a:extLst>
              <a:ext uri="{FF2B5EF4-FFF2-40B4-BE49-F238E27FC236}">
                <a16:creationId xmlns:a16="http://schemas.microsoft.com/office/drawing/2014/main" id="{8FBE0213-547D-CC46-A5F3-842015BA4DE2}"/>
              </a:ext>
            </a:extLst>
          </p:cNvPr>
          <p:cNvGrpSpPr/>
          <p:nvPr/>
        </p:nvGrpSpPr>
        <p:grpSpPr>
          <a:xfrm>
            <a:off x="7262934" y="2207510"/>
            <a:ext cx="1474419" cy="2935344"/>
            <a:chOff x="7262934" y="2334122"/>
            <a:chExt cx="1474419" cy="2935344"/>
          </a:xfrm>
        </p:grpSpPr>
        <p:sp>
          <p:nvSpPr>
            <p:cNvPr id="32" name="Oval 31">
              <a:extLst>
                <a:ext uri="{FF2B5EF4-FFF2-40B4-BE49-F238E27FC236}">
                  <a16:creationId xmlns:a16="http://schemas.microsoft.com/office/drawing/2014/main" id="{057B69D2-F100-F847-95D3-EB7DADE5595D}"/>
                </a:ext>
              </a:extLst>
            </p:cNvPr>
            <p:cNvSpPr/>
            <p:nvPr/>
          </p:nvSpPr>
          <p:spPr>
            <a:xfrm>
              <a:off x="7262934" y="3504005"/>
              <a:ext cx="1474419" cy="421262"/>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Database</a:t>
              </a:r>
            </a:p>
          </p:txBody>
        </p:sp>
        <p:sp>
          <p:nvSpPr>
            <p:cNvPr id="33" name="Rounded Rectangle 32">
              <a:extLst>
                <a:ext uri="{FF2B5EF4-FFF2-40B4-BE49-F238E27FC236}">
                  <a16:creationId xmlns:a16="http://schemas.microsoft.com/office/drawing/2014/main" id="{3CBBE7FB-A607-584C-8EA5-1065F76F555A}"/>
                </a:ext>
              </a:extLst>
            </p:cNvPr>
            <p:cNvSpPr/>
            <p:nvPr/>
          </p:nvSpPr>
          <p:spPr>
            <a:xfrm>
              <a:off x="7461460" y="4603678"/>
              <a:ext cx="1077367" cy="665788"/>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t>CSS</a:t>
              </a:r>
            </a:p>
            <a:p>
              <a:pPr algn="ctr"/>
              <a:r>
                <a:rPr lang="en-US" sz="1800" dirty="0"/>
                <a:t>Display</a:t>
              </a:r>
            </a:p>
          </p:txBody>
        </p:sp>
        <p:sp>
          <p:nvSpPr>
            <p:cNvPr id="34" name="Rounded Rectangle 33">
              <a:extLst>
                <a:ext uri="{FF2B5EF4-FFF2-40B4-BE49-F238E27FC236}">
                  <a16:creationId xmlns:a16="http://schemas.microsoft.com/office/drawing/2014/main" id="{8A8944CA-CCBB-D544-B0EA-939A00602BC9}"/>
                </a:ext>
              </a:extLst>
            </p:cNvPr>
            <p:cNvSpPr/>
            <p:nvPr/>
          </p:nvSpPr>
          <p:spPr>
            <a:xfrm>
              <a:off x="7431197" y="2334122"/>
              <a:ext cx="1137893" cy="491473"/>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t>Archiver</a:t>
              </a:r>
            </a:p>
          </p:txBody>
        </p:sp>
      </p:grpSp>
      <p:cxnSp>
        <p:nvCxnSpPr>
          <p:cNvPr id="35" name="Straight Arrow Connector 34">
            <a:extLst>
              <a:ext uri="{FF2B5EF4-FFF2-40B4-BE49-F238E27FC236}">
                <a16:creationId xmlns:a16="http://schemas.microsoft.com/office/drawing/2014/main" id="{5F33A3D2-48C2-3E48-82C8-24CCFF834C6C}"/>
              </a:ext>
            </a:extLst>
          </p:cNvPr>
          <p:cNvCxnSpPr>
            <a:cxnSpLocks/>
            <a:endCxn id="34" idx="0"/>
          </p:cNvCxnSpPr>
          <p:nvPr/>
        </p:nvCxnSpPr>
        <p:spPr>
          <a:xfrm>
            <a:off x="8000143" y="1529100"/>
            <a:ext cx="1" cy="678410"/>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pic>
        <p:nvPicPr>
          <p:cNvPr id="36" name="Picture 35" descr="A screenshot of a cell phone&#10;&#10;Description automatically generated">
            <a:extLst>
              <a:ext uri="{FF2B5EF4-FFF2-40B4-BE49-F238E27FC236}">
                <a16:creationId xmlns:a16="http://schemas.microsoft.com/office/drawing/2014/main" id="{6C627230-5425-3E4A-86D1-2F2197E53E02}"/>
              </a:ext>
            </a:extLst>
          </p:cNvPr>
          <p:cNvPicPr>
            <a:picLocks noChangeAspect="1"/>
          </p:cNvPicPr>
          <p:nvPr/>
        </p:nvPicPr>
        <p:blipFill>
          <a:blip r:embed="rId2"/>
          <a:stretch>
            <a:fillRect/>
          </a:stretch>
        </p:blipFill>
        <p:spPr>
          <a:xfrm>
            <a:off x="24078" y="1880196"/>
            <a:ext cx="7199251" cy="4457094"/>
          </a:xfrm>
          <a:prstGeom prst="rect">
            <a:avLst/>
          </a:prstGeom>
        </p:spPr>
      </p:pic>
      <p:grpSp>
        <p:nvGrpSpPr>
          <p:cNvPr id="37" name="Group 36">
            <a:extLst>
              <a:ext uri="{FF2B5EF4-FFF2-40B4-BE49-F238E27FC236}">
                <a16:creationId xmlns:a16="http://schemas.microsoft.com/office/drawing/2014/main" id="{41152C01-1DF4-2E46-9F56-C946177C8136}"/>
              </a:ext>
            </a:extLst>
          </p:cNvPr>
          <p:cNvGrpSpPr/>
          <p:nvPr/>
        </p:nvGrpSpPr>
        <p:grpSpPr>
          <a:xfrm>
            <a:off x="573595" y="862101"/>
            <a:ext cx="7953126" cy="842525"/>
            <a:chOff x="573595" y="988713"/>
            <a:chExt cx="7953126" cy="842525"/>
          </a:xfrm>
        </p:grpSpPr>
        <p:sp>
          <p:nvSpPr>
            <p:cNvPr id="38" name="Rectangle 37">
              <a:extLst>
                <a:ext uri="{FF2B5EF4-FFF2-40B4-BE49-F238E27FC236}">
                  <a16:creationId xmlns:a16="http://schemas.microsoft.com/office/drawing/2014/main" id="{13AE7A81-B56D-3D48-AF1D-631851BBDA40}"/>
                </a:ext>
              </a:extLst>
            </p:cNvPr>
            <p:cNvSpPr/>
            <p:nvPr/>
          </p:nvSpPr>
          <p:spPr>
            <a:xfrm>
              <a:off x="573595" y="1135655"/>
              <a:ext cx="1188720" cy="54864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t>Sensors in cryostat</a:t>
              </a:r>
            </a:p>
          </p:txBody>
        </p:sp>
        <p:sp>
          <p:nvSpPr>
            <p:cNvPr id="39" name="Oval 38">
              <a:extLst>
                <a:ext uri="{FF2B5EF4-FFF2-40B4-BE49-F238E27FC236}">
                  <a16:creationId xmlns:a16="http://schemas.microsoft.com/office/drawing/2014/main" id="{FC9C8D03-8AB3-9942-8822-4E3D6B2011DB}"/>
                </a:ext>
              </a:extLst>
            </p:cNvPr>
            <p:cNvSpPr/>
            <p:nvPr/>
          </p:nvSpPr>
          <p:spPr>
            <a:xfrm>
              <a:off x="5548677" y="988713"/>
              <a:ext cx="1333998" cy="842525"/>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t>IFIX</a:t>
              </a:r>
            </a:p>
            <a:p>
              <a:pPr algn="ctr"/>
              <a:r>
                <a:rPr lang="en-US" sz="1800" dirty="0"/>
                <a:t>readout</a:t>
              </a:r>
            </a:p>
          </p:txBody>
        </p:sp>
        <p:cxnSp>
          <p:nvCxnSpPr>
            <p:cNvPr id="40" name="Straight Arrow Connector 39">
              <a:extLst>
                <a:ext uri="{FF2B5EF4-FFF2-40B4-BE49-F238E27FC236}">
                  <a16:creationId xmlns:a16="http://schemas.microsoft.com/office/drawing/2014/main" id="{316D76CF-225B-384B-AFC8-9735A98F72C8}"/>
                </a:ext>
              </a:extLst>
            </p:cNvPr>
            <p:cNvCxnSpPr>
              <a:cxnSpLocks/>
            </p:cNvCxnSpPr>
            <p:nvPr/>
          </p:nvCxnSpPr>
          <p:spPr>
            <a:xfrm flipV="1">
              <a:off x="1762315" y="1406715"/>
              <a:ext cx="640080" cy="6521"/>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52628FBC-720E-F740-B2C3-2015AC2A25E8}"/>
                </a:ext>
              </a:extLst>
            </p:cNvPr>
            <p:cNvCxnSpPr>
              <a:cxnSpLocks/>
              <a:endCxn id="42" idx="2"/>
            </p:cNvCxnSpPr>
            <p:nvPr/>
          </p:nvCxnSpPr>
          <p:spPr>
            <a:xfrm flipV="1">
              <a:off x="6864028" y="1409976"/>
              <a:ext cx="609537" cy="3260"/>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sp>
          <p:nvSpPr>
            <p:cNvPr id="42" name="Oval 41">
              <a:extLst>
                <a:ext uri="{FF2B5EF4-FFF2-40B4-BE49-F238E27FC236}">
                  <a16:creationId xmlns:a16="http://schemas.microsoft.com/office/drawing/2014/main" id="{12102C7D-0DB0-3748-942F-20274C85989E}"/>
                </a:ext>
              </a:extLst>
            </p:cNvPr>
            <p:cNvSpPr/>
            <p:nvPr/>
          </p:nvSpPr>
          <p:spPr>
            <a:xfrm>
              <a:off x="7473565" y="1164239"/>
              <a:ext cx="1053156" cy="491473"/>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t>EPICS</a:t>
              </a:r>
            </a:p>
          </p:txBody>
        </p:sp>
        <p:sp>
          <p:nvSpPr>
            <p:cNvPr id="43" name="Rectangle 42">
              <a:extLst>
                <a:ext uri="{FF2B5EF4-FFF2-40B4-BE49-F238E27FC236}">
                  <a16:creationId xmlns:a16="http://schemas.microsoft.com/office/drawing/2014/main" id="{74B25D32-69CF-8044-A831-A4A824557491}"/>
                </a:ext>
              </a:extLst>
            </p:cNvPr>
            <p:cNvSpPr/>
            <p:nvPr/>
          </p:nvSpPr>
          <p:spPr>
            <a:xfrm>
              <a:off x="2396889" y="1135655"/>
              <a:ext cx="548640" cy="54864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t>PLC</a:t>
              </a:r>
            </a:p>
          </p:txBody>
        </p:sp>
        <p:sp>
          <p:nvSpPr>
            <p:cNvPr id="44" name="Oval 43">
              <a:extLst>
                <a:ext uri="{FF2B5EF4-FFF2-40B4-BE49-F238E27FC236}">
                  <a16:creationId xmlns:a16="http://schemas.microsoft.com/office/drawing/2014/main" id="{E11FBCDB-5FFB-1C4F-9124-7AC485358A71}"/>
                </a:ext>
              </a:extLst>
            </p:cNvPr>
            <p:cNvSpPr/>
            <p:nvPr/>
          </p:nvSpPr>
          <p:spPr>
            <a:xfrm>
              <a:off x="3580104" y="988713"/>
              <a:ext cx="1333998" cy="842525"/>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t>OPC</a:t>
              </a:r>
            </a:p>
            <a:p>
              <a:pPr algn="ctr"/>
              <a:r>
                <a:rPr lang="en-US" sz="1800" dirty="0"/>
                <a:t>Server</a:t>
              </a:r>
            </a:p>
          </p:txBody>
        </p:sp>
        <p:cxnSp>
          <p:nvCxnSpPr>
            <p:cNvPr id="45" name="Straight Arrow Connector 44">
              <a:extLst>
                <a:ext uri="{FF2B5EF4-FFF2-40B4-BE49-F238E27FC236}">
                  <a16:creationId xmlns:a16="http://schemas.microsoft.com/office/drawing/2014/main" id="{A641B76D-64CC-A848-8F4F-A8EBCA5514C0}"/>
                </a:ext>
              </a:extLst>
            </p:cNvPr>
            <p:cNvCxnSpPr>
              <a:cxnSpLocks/>
              <a:endCxn id="44" idx="2"/>
            </p:cNvCxnSpPr>
            <p:nvPr/>
          </p:nvCxnSpPr>
          <p:spPr>
            <a:xfrm>
              <a:off x="2951035" y="1409975"/>
              <a:ext cx="629069" cy="1"/>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17E7EE81-F237-BE46-AE96-2883497992B8}"/>
                </a:ext>
              </a:extLst>
            </p:cNvPr>
            <p:cNvCxnSpPr>
              <a:cxnSpLocks/>
              <a:stCxn id="44" idx="6"/>
              <a:endCxn id="39" idx="2"/>
            </p:cNvCxnSpPr>
            <p:nvPr/>
          </p:nvCxnSpPr>
          <p:spPr>
            <a:xfrm>
              <a:off x="4914102" y="1409976"/>
              <a:ext cx="634575" cy="0"/>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59578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1D372F-47A4-7043-B17F-BF95819AB491}"/>
              </a:ext>
            </a:extLst>
          </p:cNvPr>
          <p:cNvSpPr>
            <a:spLocks noGrp="1"/>
          </p:cNvSpPr>
          <p:nvPr>
            <p:ph type="dt" sz="half" idx="2"/>
          </p:nvPr>
        </p:nvSpPr>
        <p:spPr>
          <a:xfrm>
            <a:off x="636588" y="6485235"/>
            <a:ext cx="812833" cy="247532"/>
          </a:xfrm>
        </p:spPr>
        <p:txBody>
          <a:bodyPr/>
          <a:lstStyle/>
          <a:p>
            <a:pPr>
              <a:defRPr/>
            </a:pPr>
            <a:r>
              <a:rPr lang="it-IT"/>
              <a:t>01/16/2020</a:t>
            </a:r>
            <a:endParaRPr lang="en-US" dirty="0"/>
          </a:p>
        </p:txBody>
      </p:sp>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1530602" y="6495482"/>
            <a:ext cx="6163977" cy="237285"/>
          </a:xfrm>
        </p:spPr>
        <p:txBody>
          <a:bodyPr/>
          <a:lstStyle/>
          <a:p>
            <a:pPr>
              <a:defRPr/>
            </a:pPr>
            <a:r>
              <a:rPr lang="en-US"/>
              <a:t>Claudio Montanari - Status of ICARUS Installation - Remaining Tasks</a:t>
            </a:r>
            <a:endParaRPr lang="en-US" b="1" dirty="0"/>
          </a:p>
        </p:txBody>
      </p:sp>
      <p:sp>
        <p:nvSpPr>
          <p:cNvPr id="5" name="Slide Number Placeholder 4">
            <a:extLst>
              <a:ext uri="{FF2B5EF4-FFF2-40B4-BE49-F238E27FC236}">
                <a16:creationId xmlns:a16="http://schemas.microsoft.com/office/drawing/2014/main" id="{23A6E217-3ACE-9749-A865-EC08F7F05214}"/>
              </a:ext>
            </a:extLst>
          </p:cNvPr>
          <p:cNvSpPr>
            <a:spLocks noGrp="1"/>
          </p:cNvSpPr>
          <p:nvPr>
            <p:ph type="sldNum" sz="quarter" idx="4"/>
          </p:nvPr>
        </p:nvSpPr>
        <p:spPr>
          <a:xfrm>
            <a:off x="222250" y="6485235"/>
            <a:ext cx="414338" cy="237285"/>
          </a:xfrm>
        </p:spPr>
        <p:txBody>
          <a:bodyPr/>
          <a:lstStyle/>
          <a:p>
            <a:pPr>
              <a:defRPr/>
            </a:pPr>
            <a:fld id="{148C009B-CB69-E04A-B9B3-34B26D69E9CF}" type="slidenum">
              <a:rPr lang="en-US" smtClean="0"/>
              <a:pPr>
                <a:defRPr/>
              </a:pPr>
              <a:t>24</a:t>
            </a:fld>
            <a:endParaRPr lang="en-US"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0" y="233236"/>
            <a:ext cx="9144000" cy="492369"/>
          </a:xfrm>
        </p:spPr>
        <p:txBody>
          <a:bodyPr/>
          <a:lstStyle/>
          <a:p>
            <a:r>
              <a:rPr lang="en-US" dirty="0"/>
              <a:t>Slow Controls: Remaining DCS Items</a:t>
            </a:r>
          </a:p>
        </p:txBody>
      </p:sp>
      <p:sp>
        <p:nvSpPr>
          <p:cNvPr id="204" name="Content Placeholder 1">
            <a:extLst>
              <a:ext uri="{FF2B5EF4-FFF2-40B4-BE49-F238E27FC236}">
                <a16:creationId xmlns:a16="http://schemas.microsoft.com/office/drawing/2014/main" id="{3A5FE938-A2ED-9C4C-A1AF-E6276213FBBC}"/>
              </a:ext>
            </a:extLst>
          </p:cNvPr>
          <p:cNvSpPr>
            <a:spLocks noGrp="1"/>
          </p:cNvSpPr>
          <p:nvPr>
            <p:ph idx="1"/>
          </p:nvPr>
        </p:nvSpPr>
        <p:spPr>
          <a:xfrm>
            <a:off x="0" y="712177"/>
            <a:ext cx="9060873" cy="5632351"/>
          </a:xfrm>
        </p:spPr>
        <p:txBody>
          <a:bodyPr>
            <a:noAutofit/>
          </a:bodyPr>
          <a:lstStyle/>
          <a:p>
            <a:pPr>
              <a:spcBef>
                <a:spcPts val="0"/>
              </a:spcBef>
              <a:buClr>
                <a:srgbClr val="FF0000"/>
              </a:buClr>
              <a:buFont typeface="System Font Regular"/>
              <a:buChar char="●"/>
            </a:pPr>
            <a:r>
              <a:rPr lang="en-US" sz="1800" dirty="0">
                <a:solidFill>
                  <a:schemeClr val="accent6"/>
                </a:solidFill>
              </a:rPr>
              <a:t>TPC</a:t>
            </a:r>
          </a:p>
          <a:p>
            <a:pPr lvl="1">
              <a:spcBef>
                <a:spcPts val="0"/>
              </a:spcBef>
              <a:buClr>
                <a:srgbClr val="FF0000"/>
              </a:buClr>
              <a:buFont typeface="System Font Regular"/>
              <a:buChar char="●"/>
            </a:pPr>
            <a:r>
              <a:rPr lang="en-US" sz="1800" dirty="0">
                <a:solidFill>
                  <a:schemeClr val="accent6"/>
                </a:solidFill>
              </a:rPr>
              <a:t>Wire bias power supply</a:t>
            </a:r>
          </a:p>
          <a:p>
            <a:pPr lvl="1">
              <a:spcBef>
                <a:spcPts val="0"/>
              </a:spcBef>
              <a:buClr>
                <a:srgbClr val="FF0000"/>
              </a:buClr>
              <a:buFont typeface="System Font Regular"/>
              <a:buChar char="●"/>
            </a:pPr>
            <a:r>
              <a:rPr lang="en-US" sz="1800" dirty="0">
                <a:solidFill>
                  <a:schemeClr val="accent6"/>
                </a:solidFill>
              </a:rPr>
              <a:t>Readout crate power supply</a:t>
            </a:r>
          </a:p>
          <a:p>
            <a:pPr>
              <a:spcBef>
                <a:spcPts val="0"/>
              </a:spcBef>
              <a:buClr>
                <a:srgbClr val="FF0000"/>
              </a:buClr>
              <a:buFont typeface="System Font Regular"/>
              <a:buChar char="●"/>
            </a:pPr>
            <a:r>
              <a:rPr lang="en-US" sz="1800" dirty="0">
                <a:solidFill>
                  <a:schemeClr val="accent6"/>
                </a:solidFill>
              </a:rPr>
              <a:t>PMT</a:t>
            </a:r>
          </a:p>
          <a:p>
            <a:pPr lvl="1">
              <a:spcBef>
                <a:spcPts val="0"/>
              </a:spcBef>
              <a:buClr>
                <a:srgbClr val="FF0000"/>
              </a:buClr>
              <a:buFont typeface="System Font Regular"/>
              <a:buChar char="●"/>
            </a:pPr>
            <a:r>
              <a:rPr lang="en-US" sz="1800" dirty="0">
                <a:solidFill>
                  <a:schemeClr val="accent6"/>
                </a:solidFill>
              </a:rPr>
              <a:t>Calibration system</a:t>
            </a:r>
          </a:p>
          <a:p>
            <a:pPr>
              <a:spcBef>
                <a:spcPts val="0"/>
              </a:spcBef>
              <a:buClr>
                <a:srgbClr val="FF0000"/>
              </a:buClr>
              <a:buFont typeface="System Font Regular"/>
              <a:buChar char="●"/>
            </a:pPr>
            <a:r>
              <a:rPr lang="en-US" sz="1800" dirty="0">
                <a:solidFill>
                  <a:schemeClr val="accent6"/>
                </a:solidFill>
              </a:rPr>
              <a:t>Drift (cathode) HV</a:t>
            </a:r>
          </a:p>
          <a:p>
            <a:pPr>
              <a:spcBef>
                <a:spcPts val="0"/>
              </a:spcBef>
              <a:buClr>
                <a:srgbClr val="FF0000"/>
              </a:buClr>
              <a:buFont typeface="System Font Regular"/>
              <a:buChar char="●"/>
            </a:pPr>
            <a:r>
              <a:rPr lang="en-US" sz="1800" dirty="0">
                <a:solidFill>
                  <a:schemeClr val="accent6"/>
                </a:solidFill>
              </a:rPr>
              <a:t>CRT</a:t>
            </a:r>
          </a:p>
          <a:p>
            <a:pPr lvl="1">
              <a:spcBef>
                <a:spcPts val="0"/>
              </a:spcBef>
              <a:buClr>
                <a:srgbClr val="FF0000"/>
              </a:buClr>
              <a:buFont typeface="System Font Regular"/>
              <a:buChar char="●"/>
            </a:pPr>
            <a:r>
              <a:rPr lang="en-US" sz="1800" dirty="0">
                <a:solidFill>
                  <a:schemeClr val="accent6"/>
                </a:solidFill>
              </a:rPr>
              <a:t>Readout power supplies</a:t>
            </a:r>
          </a:p>
          <a:p>
            <a:pPr lvl="1">
              <a:spcBef>
                <a:spcPts val="0"/>
              </a:spcBef>
              <a:buClr>
                <a:srgbClr val="FF0000"/>
              </a:buClr>
              <a:buFont typeface="System Font Regular"/>
              <a:buChar char="●"/>
            </a:pPr>
            <a:r>
              <a:rPr lang="en-US" sz="1800" dirty="0">
                <a:solidFill>
                  <a:schemeClr val="accent6"/>
                </a:solidFill>
              </a:rPr>
              <a:t>HV power supplies</a:t>
            </a:r>
          </a:p>
          <a:p>
            <a:pPr>
              <a:spcBef>
                <a:spcPts val="0"/>
              </a:spcBef>
              <a:buClr>
                <a:srgbClr val="FF0000"/>
              </a:buClr>
              <a:buFont typeface="System Font Regular"/>
              <a:buChar char="●"/>
            </a:pPr>
            <a:r>
              <a:rPr lang="en-US" sz="1800" dirty="0">
                <a:solidFill>
                  <a:schemeClr val="accent6"/>
                </a:solidFill>
              </a:rPr>
              <a:t>SBN Common</a:t>
            </a:r>
            <a:endParaRPr lang="en-US" sz="1800" u="sng" dirty="0">
              <a:solidFill>
                <a:schemeClr val="accent6"/>
              </a:solidFill>
            </a:endParaRPr>
          </a:p>
          <a:p>
            <a:pPr lvl="1">
              <a:spcBef>
                <a:spcPts val="0"/>
              </a:spcBef>
              <a:buClr>
                <a:srgbClr val="FF0000"/>
              </a:buClr>
              <a:buFont typeface="System Font Regular"/>
              <a:buChar char="●"/>
            </a:pPr>
            <a:r>
              <a:rPr lang="en-US" sz="1800" dirty="0">
                <a:solidFill>
                  <a:schemeClr val="accent6"/>
                </a:solidFill>
              </a:rPr>
              <a:t>Computer status</a:t>
            </a:r>
          </a:p>
          <a:p>
            <a:pPr lvl="1">
              <a:spcBef>
                <a:spcPts val="0"/>
              </a:spcBef>
              <a:buClr>
                <a:srgbClr val="FF0000"/>
              </a:buClr>
              <a:buFont typeface="System Font Regular"/>
              <a:buChar char="●"/>
            </a:pPr>
            <a:r>
              <a:rPr lang="en-US" sz="1800" dirty="0">
                <a:solidFill>
                  <a:schemeClr val="accent6"/>
                </a:solidFill>
              </a:rPr>
              <a:t>DAQ status</a:t>
            </a:r>
          </a:p>
          <a:p>
            <a:pPr lvl="1">
              <a:spcBef>
                <a:spcPts val="0"/>
              </a:spcBef>
              <a:buClr>
                <a:srgbClr val="FF0000"/>
              </a:buClr>
              <a:buFont typeface="System Font Regular"/>
              <a:buChar char="●"/>
            </a:pPr>
            <a:r>
              <a:rPr lang="en-US" sz="1800" dirty="0">
                <a:solidFill>
                  <a:schemeClr val="accent6"/>
                </a:solidFill>
              </a:rPr>
              <a:t>Environment</a:t>
            </a:r>
          </a:p>
          <a:p>
            <a:pPr>
              <a:spcBef>
                <a:spcPts val="0"/>
              </a:spcBef>
              <a:buClr>
                <a:srgbClr val="FF0000"/>
              </a:buClr>
              <a:buFont typeface="System Font Regular"/>
              <a:buChar char="●"/>
            </a:pPr>
            <a:r>
              <a:rPr lang="en-US" sz="1800" dirty="0">
                <a:solidFill>
                  <a:schemeClr val="accent6"/>
                </a:solidFill>
              </a:rPr>
              <a:t>Control room GUIs (CSS – Control System Studio)</a:t>
            </a:r>
          </a:p>
          <a:p>
            <a:pPr>
              <a:spcBef>
                <a:spcPts val="0"/>
              </a:spcBef>
              <a:buClr>
                <a:srgbClr val="FF0000"/>
              </a:buClr>
              <a:buFont typeface="System Font Regular"/>
              <a:buChar char="●"/>
            </a:pPr>
            <a:r>
              <a:rPr lang="en-US" sz="1800" dirty="0">
                <a:solidFill>
                  <a:schemeClr val="accent6"/>
                </a:solidFill>
              </a:rPr>
              <a:t>Archiver</a:t>
            </a:r>
          </a:p>
          <a:p>
            <a:pPr>
              <a:spcBef>
                <a:spcPts val="0"/>
              </a:spcBef>
              <a:buClr>
                <a:srgbClr val="FF0000"/>
              </a:buClr>
              <a:buFont typeface="System Font Regular"/>
              <a:buChar char="●"/>
            </a:pPr>
            <a:r>
              <a:rPr lang="en-US" sz="1800" dirty="0">
                <a:solidFill>
                  <a:schemeClr val="accent6"/>
                </a:solidFill>
              </a:rPr>
              <a:t>Alarms</a:t>
            </a:r>
          </a:p>
          <a:p>
            <a:pPr>
              <a:spcBef>
                <a:spcPts val="0"/>
              </a:spcBef>
              <a:buClr>
                <a:srgbClr val="FF0000"/>
              </a:buClr>
              <a:buFont typeface="System Font Regular"/>
              <a:buChar char="●"/>
            </a:pPr>
            <a:r>
              <a:rPr lang="en-US" sz="1800" dirty="0">
                <a:solidFill>
                  <a:schemeClr val="accent6"/>
                </a:solidFill>
              </a:rPr>
              <a:t>Cameras</a:t>
            </a:r>
          </a:p>
          <a:p>
            <a:pPr>
              <a:spcBef>
                <a:spcPts val="0"/>
              </a:spcBef>
              <a:buClr>
                <a:srgbClr val="FF0000"/>
              </a:buClr>
              <a:buFont typeface="System Font Regular"/>
              <a:buChar char="●"/>
            </a:pPr>
            <a:r>
              <a:rPr lang="en-US" sz="1800" dirty="0">
                <a:solidFill>
                  <a:schemeClr val="accent6"/>
                </a:solidFill>
              </a:rPr>
              <a:t>Integration</a:t>
            </a:r>
          </a:p>
          <a:p>
            <a:pPr>
              <a:spcBef>
                <a:spcPts val="0"/>
              </a:spcBef>
              <a:buClr>
                <a:srgbClr val="FF0000"/>
              </a:buClr>
              <a:buFont typeface="System Font Regular"/>
              <a:buChar char="●"/>
            </a:pPr>
            <a:endParaRPr lang="en-US" sz="1800" dirty="0">
              <a:solidFill>
                <a:srgbClr val="000000"/>
              </a:solidFill>
              <a:latin typeface="+mn-lt"/>
              <a:ea typeface="ＭＳ Ｐゴシック" charset="-128"/>
            </a:endParaRPr>
          </a:p>
        </p:txBody>
      </p:sp>
      <p:sp>
        <p:nvSpPr>
          <p:cNvPr id="2" name="TextBox 1">
            <a:extLst>
              <a:ext uri="{FF2B5EF4-FFF2-40B4-BE49-F238E27FC236}">
                <a16:creationId xmlns:a16="http://schemas.microsoft.com/office/drawing/2014/main" id="{83887118-0ACA-CE49-BF41-CA998B240126}"/>
              </a:ext>
            </a:extLst>
          </p:cNvPr>
          <p:cNvSpPr txBox="1"/>
          <p:nvPr/>
        </p:nvSpPr>
        <p:spPr>
          <a:xfrm>
            <a:off x="104591" y="5882863"/>
            <a:ext cx="8934818" cy="461665"/>
          </a:xfrm>
          <a:prstGeom prst="rect">
            <a:avLst/>
          </a:prstGeom>
          <a:noFill/>
        </p:spPr>
        <p:txBody>
          <a:bodyPr wrap="none" rtlCol="0">
            <a:spAutoFit/>
          </a:bodyPr>
          <a:lstStyle/>
          <a:p>
            <a:r>
              <a:rPr lang="en-US" dirty="0">
                <a:solidFill>
                  <a:srgbClr val="FF0000"/>
                </a:solidFill>
              </a:rPr>
              <a:t>Lots of work remaining: additional people support is required urgently</a:t>
            </a:r>
          </a:p>
        </p:txBody>
      </p:sp>
    </p:spTree>
    <p:extLst>
      <p:ext uri="{BB962C8B-B14F-4D97-AF65-F5344CB8AC3E}">
        <p14:creationId xmlns:p14="http://schemas.microsoft.com/office/powerpoint/2010/main" val="496181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1D372F-47A4-7043-B17F-BF95819AB491}"/>
              </a:ext>
            </a:extLst>
          </p:cNvPr>
          <p:cNvSpPr>
            <a:spLocks noGrp="1"/>
          </p:cNvSpPr>
          <p:nvPr>
            <p:ph type="dt" sz="half" idx="2"/>
          </p:nvPr>
        </p:nvSpPr>
        <p:spPr>
          <a:xfrm>
            <a:off x="636588" y="6485235"/>
            <a:ext cx="812833" cy="247532"/>
          </a:xfrm>
        </p:spPr>
        <p:txBody>
          <a:bodyPr/>
          <a:lstStyle/>
          <a:p>
            <a:pPr>
              <a:defRPr/>
            </a:pPr>
            <a:r>
              <a:rPr lang="it-IT"/>
              <a:t>01/16/2020</a:t>
            </a:r>
            <a:endParaRPr lang="en-US" dirty="0"/>
          </a:p>
        </p:txBody>
      </p:sp>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1530602" y="6495482"/>
            <a:ext cx="6163977" cy="237285"/>
          </a:xfrm>
        </p:spPr>
        <p:txBody>
          <a:bodyPr/>
          <a:lstStyle/>
          <a:p>
            <a:pPr>
              <a:defRPr/>
            </a:pPr>
            <a:r>
              <a:rPr lang="en-US"/>
              <a:t>Claudio Montanari - Status of ICARUS Installation - Remaining Tasks</a:t>
            </a:r>
            <a:endParaRPr lang="en-US" b="1" dirty="0"/>
          </a:p>
        </p:txBody>
      </p:sp>
      <p:sp>
        <p:nvSpPr>
          <p:cNvPr id="5" name="Slide Number Placeholder 4">
            <a:extLst>
              <a:ext uri="{FF2B5EF4-FFF2-40B4-BE49-F238E27FC236}">
                <a16:creationId xmlns:a16="http://schemas.microsoft.com/office/drawing/2014/main" id="{23A6E217-3ACE-9749-A865-EC08F7F05214}"/>
              </a:ext>
            </a:extLst>
          </p:cNvPr>
          <p:cNvSpPr>
            <a:spLocks noGrp="1"/>
          </p:cNvSpPr>
          <p:nvPr>
            <p:ph type="sldNum" sz="quarter" idx="4"/>
          </p:nvPr>
        </p:nvSpPr>
        <p:spPr>
          <a:xfrm>
            <a:off x="222250" y="6485235"/>
            <a:ext cx="414338" cy="237285"/>
          </a:xfrm>
        </p:spPr>
        <p:txBody>
          <a:bodyPr/>
          <a:lstStyle/>
          <a:p>
            <a:pPr>
              <a:defRPr/>
            </a:pPr>
            <a:fld id="{148C009B-CB69-E04A-B9B3-34B26D69E9CF}" type="slidenum">
              <a:rPr lang="en-US" smtClean="0"/>
              <a:pPr>
                <a:defRPr/>
              </a:pPr>
              <a:t>25</a:t>
            </a:fld>
            <a:endParaRPr lang="en-US"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0" y="233236"/>
            <a:ext cx="9144000" cy="492369"/>
          </a:xfrm>
        </p:spPr>
        <p:txBody>
          <a:bodyPr/>
          <a:lstStyle/>
          <a:p>
            <a:r>
              <a:rPr lang="en-US" dirty="0"/>
              <a:t>Slow Controls: Other Computing Items</a:t>
            </a:r>
          </a:p>
        </p:txBody>
      </p:sp>
      <p:sp>
        <p:nvSpPr>
          <p:cNvPr id="204" name="Content Placeholder 1">
            <a:extLst>
              <a:ext uri="{FF2B5EF4-FFF2-40B4-BE49-F238E27FC236}">
                <a16:creationId xmlns:a16="http://schemas.microsoft.com/office/drawing/2014/main" id="{3A5FE938-A2ED-9C4C-A1AF-E6276213FBBC}"/>
              </a:ext>
            </a:extLst>
          </p:cNvPr>
          <p:cNvSpPr>
            <a:spLocks noGrp="1"/>
          </p:cNvSpPr>
          <p:nvPr>
            <p:ph idx="1"/>
          </p:nvPr>
        </p:nvSpPr>
        <p:spPr>
          <a:xfrm>
            <a:off x="0" y="712177"/>
            <a:ext cx="9060873" cy="5632351"/>
          </a:xfrm>
        </p:spPr>
        <p:txBody>
          <a:bodyPr>
            <a:noAutofit/>
          </a:bodyPr>
          <a:lstStyle/>
          <a:p>
            <a:pPr>
              <a:buClr>
                <a:srgbClr val="FF0000"/>
              </a:buClr>
              <a:buFont typeface="System Font Regular"/>
              <a:buChar char="●"/>
            </a:pPr>
            <a:r>
              <a:rPr lang="en-US" sz="1800" dirty="0"/>
              <a:t>Computer with SPEC card</a:t>
            </a:r>
          </a:p>
          <a:p>
            <a:pPr lvl="1">
              <a:buClr>
                <a:srgbClr val="FF0000"/>
              </a:buClr>
              <a:buFont typeface="System Font Regular"/>
              <a:buChar char="●"/>
            </a:pPr>
            <a:r>
              <a:rPr lang="en-US" sz="1800" dirty="0"/>
              <a:t>Move SPEC card to Icarus-clk01 from Icarus-daq02</a:t>
            </a:r>
          </a:p>
          <a:p>
            <a:pPr lvl="1">
              <a:buClr>
                <a:srgbClr val="FF0000"/>
              </a:buClr>
              <a:buFont typeface="System Font Regular"/>
              <a:buChar char="●"/>
            </a:pPr>
            <a:r>
              <a:rPr lang="en-US" sz="1800" dirty="0"/>
              <a:t>Icarus-daq02 needs to be retired</a:t>
            </a:r>
          </a:p>
          <a:p>
            <a:pPr>
              <a:buClr>
                <a:srgbClr val="FF0000"/>
              </a:buClr>
              <a:buFont typeface="System Font Regular"/>
              <a:buChar char="●"/>
            </a:pPr>
            <a:r>
              <a:rPr lang="en-US" sz="1800" dirty="0"/>
              <a:t>PMT computers</a:t>
            </a:r>
          </a:p>
          <a:p>
            <a:pPr lvl="1">
              <a:buClr>
                <a:srgbClr val="FF0000"/>
              </a:buClr>
              <a:buFont typeface="System Font Regular"/>
              <a:buChar char="●"/>
            </a:pPr>
            <a:r>
              <a:rPr lang="en-US" sz="1800" dirty="0"/>
              <a:t>Installed 7 computers for PMT</a:t>
            </a:r>
          </a:p>
          <a:p>
            <a:pPr lvl="1">
              <a:buClr>
                <a:srgbClr val="FF0000"/>
              </a:buClr>
              <a:buFont typeface="System Font Regular"/>
              <a:buChar char="●"/>
            </a:pPr>
            <a:r>
              <a:rPr lang="en-US" sz="1800" dirty="0"/>
              <a:t>Only need 3 computers + 1 spare</a:t>
            </a:r>
          </a:p>
          <a:p>
            <a:pPr lvl="2">
              <a:buClr>
                <a:srgbClr val="FF0000"/>
              </a:buClr>
              <a:buFont typeface="System Font Regular"/>
              <a:buChar char="●"/>
            </a:pPr>
            <a:r>
              <a:rPr lang="en-US" dirty="0"/>
              <a:t>First allocation of communication cards was one per computer</a:t>
            </a:r>
          </a:p>
          <a:p>
            <a:pPr lvl="2">
              <a:buClr>
                <a:srgbClr val="FF0000"/>
              </a:buClr>
              <a:buFont typeface="System Font Regular"/>
              <a:buChar char="●"/>
            </a:pPr>
            <a:r>
              <a:rPr lang="en-US" dirty="0"/>
              <a:t>Settled on 2 communication cards (A3818) per computer</a:t>
            </a:r>
          </a:p>
          <a:p>
            <a:pPr lvl="1">
              <a:buClr>
                <a:srgbClr val="FF0000"/>
              </a:buClr>
              <a:buFont typeface="System Font Regular"/>
              <a:buChar char="●"/>
            </a:pPr>
            <a:r>
              <a:rPr lang="en-US" sz="1800" dirty="0"/>
              <a:t>Reallocate 3 PMT computers?</a:t>
            </a:r>
          </a:p>
          <a:p>
            <a:pPr lvl="2">
              <a:buClr>
                <a:srgbClr val="FF0000"/>
              </a:buClr>
              <a:buFont typeface="System Font Regular"/>
              <a:buChar char="●"/>
            </a:pPr>
            <a:r>
              <a:rPr lang="en-US" dirty="0"/>
              <a:t>Run control</a:t>
            </a:r>
          </a:p>
          <a:p>
            <a:pPr lvl="2">
              <a:buClr>
                <a:srgbClr val="FF0000"/>
              </a:buClr>
              <a:buFont typeface="System Font Regular"/>
              <a:buChar char="●"/>
            </a:pPr>
            <a:r>
              <a:rPr lang="en-US" dirty="0"/>
              <a:t>Monitoring</a:t>
            </a:r>
          </a:p>
          <a:p>
            <a:pPr lvl="2">
              <a:buClr>
                <a:srgbClr val="FF0000"/>
              </a:buClr>
              <a:buFont typeface="System Font Regular"/>
              <a:buChar char="●"/>
            </a:pPr>
            <a:r>
              <a:rPr lang="en-US" dirty="0"/>
              <a:t>DCS – only one computer assigned to DCS</a:t>
            </a:r>
          </a:p>
          <a:p>
            <a:pPr lvl="2">
              <a:buClr>
                <a:srgbClr val="FF0000"/>
              </a:buClr>
              <a:buFont typeface="System Font Regular"/>
              <a:buChar char="●"/>
            </a:pPr>
            <a:r>
              <a:rPr lang="en-US" dirty="0"/>
              <a:t>No need to physically move the computers</a:t>
            </a:r>
          </a:p>
          <a:p>
            <a:pPr>
              <a:spcBef>
                <a:spcPts val="0"/>
              </a:spcBef>
              <a:buClr>
                <a:srgbClr val="FF0000"/>
              </a:buClr>
              <a:buFont typeface="System Font Regular"/>
              <a:buChar char="●"/>
            </a:pPr>
            <a:endParaRPr lang="en-US" sz="1800" dirty="0">
              <a:solidFill>
                <a:srgbClr val="000000"/>
              </a:solidFill>
              <a:latin typeface="+mn-lt"/>
              <a:ea typeface="ＭＳ Ｐゴシック" charset="-128"/>
            </a:endParaRPr>
          </a:p>
        </p:txBody>
      </p:sp>
      <p:sp>
        <p:nvSpPr>
          <p:cNvPr id="7" name="TextBox 6">
            <a:extLst>
              <a:ext uri="{FF2B5EF4-FFF2-40B4-BE49-F238E27FC236}">
                <a16:creationId xmlns:a16="http://schemas.microsoft.com/office/drawing/2014/main" id="{E29E0EB6-4CD2-2345-B2A4-3E2BF6CB9CB2}"/>
              </a:ext>
            </a:extLst>
          </p:cNvPr>
          <p:cNvSpPr txBox="1"/>
          <p:nvPr/>
        </p:nvSpPr>
        <p:spPr>
          <a:xfrm>
            <a:off x="104591" y="5882863"/>
            <a:ext cx="8934818" cy="461665"/>
          </a:xfrm>
          <a:prstGeom prst="rect">
            <a:avLst/>
          </a:prstGeom>
          <a:noFill/>
        </p:spPr>
        <p:txBody>
          <a:bodyPr wrap="none" rtlCol="0">
            <a:spAutoFit/>
          </a:bodyPr>
          <a:lstStyle/>
          <a:p>
            <a:r>
              <a:rPr lang="en-US" dirty="0">
                <a:solidFill>
                  <a:srgbClr val="FF0000"/>
                </a:solidFill>
              </a:rPr>
              <a:t>Lots of work remaining: additional people support is required urgently</a:t>
            </a:r>
          </a:p>
        </p:txBody>
      </p:sp>
    </p:spTree>
    <p:extLst>
      <p:ext uri="{BB962C8B-B14F-4D97-AF65-F5344CB8AC3E}">
        <p14:creationId xmlns:p14="http://schemas.microsoft.com/office/powerpoint/2010/main" val="14978250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1D372F-47A4-7043-B17F-BF95819AB491}"/>
              </a:ext>
            </a:extLst>
          </p:cNvPr>
          <p:cNvSpPr>
            <a:spLocks noGrp="1"/>
          </p:cNvSpPr>
          <p:nvPr>
            <p:ph type="dt" sz="half" idx="2"/>
          </p:nvPr>
        </p:nvSpPr>
        <p:spPr>
          <a:xfrm>
            <a:off x="636588" y="6485235"/>
            <a:ext cx="812833" cy="247532"/>
          </a:xfrm>
        </p:spPr>
        <p:txBody>
          <a:bodyPr/>
          <a:lstStyle/>
          <a:p>
            <a:pPr>
              <a:defRPr/>
            </a:pPr>
            <a:r>
              <a:rPr lang="it-IT"/>
              <a:t>01/16/2020</a:t>
            </a:r>
            <a:endParaRPr lang="en-US" dirty="0"/>
          </a:p>
        </p:txBody>
      </p:sp>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1530602" y="6495482"/>
            <a:ext cx="6163977" cy="237285"/>
          </a:xfrm>
        </p:spPr>
        <p:txBody>
          <a:bodyPr/>
          <a:lstStyle/>
          <a:p>
            <a:pPr>
              <a:defRPr/>
            </a:pPr>
            <a:r>
              <a:rPr lang="en-US"/>
              <a:t>Claudio Montanari - Status of ICARUS Installation - Remaining Tasks</a:t>
            </a:r>
            <a:endParaRPr lang="en-US" b="1" dirty="0"/>
          </a:p>
        </p:txBody>
      </p:sp>
      <p:sp>
        <p:nvSpPr>
          <p:cNvPr id="5" name="Slide Number Placeholder 4">
            <a:extLst>
              <a:ext uri="{FF2B5EF4-FFF2-40B4-BE49-F238E27FC236}">
                <a16:creationId xmlns:a16="http://schemas.microsoft.com/office/drawing/2014/main" id="{23A6E217-3ACE-9749-A865-EC08F7F05214}"/>
              </a:ext>
            </a:extLst>
          </p:cNvPr>
          <p:cNvSpPr>
            <a:spLocks noGrp="1"/>
          </p:cNvSpPr>
          <p:nvPr>
            <p:ph type="sldNum" sz="quarter" idx="4"/>
          </p:nvPr>
        </p:nvSpPr>
        <p:spPr>
          <a:xfrm>
            <a:off x="222250" y="6485235"/>
            <a:ext cx="414338" cy="237285"/>
          </a:xfrm>
        </p:spPr>
        <p:txBody>
          <a:bodyPr/>
          <a:lstStyle/>
          <a:p>
            <a:pPr>
              <a:defRPr/>
            </a:pPr>
            <a:fld id="{148C009B-CB69-E04A-B9B3-34B26D69E9CF}" type="slidenum">
              <a:rPr lang="en-US" smtClean="0"/>
              <a:pPr>
                <a:defRPr/>
              </a:pPr>
              <a:t>26</a:t>
            </a:fld>
            <a:endParaRPr lang="en-US"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0" y="233236"/>
            <a:ext cx="9144000" cy="492369"/>
          </a:xfrm>
        </p:spPr>
        <p:txBody>
          <a:bodyPr/>
          <a:lstStyle/>
          <a:p>
            <a:r>
              <a:rPr lang="en-US" dirty="0"/>
              <a:t>Electrical Working Group: Scope</a:t>
            </a:r>
          </a:p>
        </p:txBody>
      </p:sp>
      <p:sp>
        <p:nvSpPr>
          <p:cNvPr id="204" name="Content Placeholder 1">
            <a:extLst>
              <a:ext uri="{FF2B5EF4-FFF2-40B4-BE49-F238E27FC236}">
                <a16:creationId xmlns:a16="http://schemas.microsoft.com/office/drawing/2014/main" id="{3A5FE938-A2ED-9C4C-A1AF-E6276213FBBC}"/>
              </a:ext>
            </a:extLst>
          </p:cNvPr>
          <p:cNvSpPr>
            <a:spLocks noGrp="1"/>
          </p:cNvSpPr>
          <p:nvPr>
            <p:ph idx="1"/>
          </p:nvPr>
        </p:nvSpPr>
        <p:spPr>
          <a:xfrm>
            <a:off x="0" y="712177"/>
            <a:ext cx="9060873" cy="5632351"/>
          </a:xfrm>
        </p:spPr>
        <p:txBody>
          <a:bodyPr>
            <a:noAutofit/>
          </a:bodyPr>
          <a:lstStyle/>
          <a:p>
            <a:pPr>
              <a:buClr>
                <a:srgbClr val="FF0000"/>
              </a:buClr>
              <a:buFont typeface="System Font Regular"/>
              <a:buChar char="●"/>
            </a:pPr>
            <a:r>
              <a:rPr lang="en-US" sz="2000" dirty="0"/>
              <a:t>Responsible for Detector AC Power Distribution and Ground Monitoring system.</a:t>
            </a:r>
          </a:p>
          <a:p>
            <a:pPr>
              <a:buClr>
                <a:srgbClr val="FF0000"/>
              </a:buClr>
              <a:buFont typeface="System Font Regular"/>
              <a:buChar char="●"/>
            </a:pPr>
            <a:r>
              <a:rPr lang="en-US" sz="2000" dirty="0"/>
              <a:t>Generate electronics rack build specifications and graphics.</a:t>
            </a:r>
          </a:p>
          <a:p>
            <a:pPr>
              <a:buClr>
                <a:srgbClr val="FF0000"/>
              </a:buClr>
              <a:buFont typeface="System Font Regular"/>
              <a:buChar char="●"/>
            </a:pPr>
            <a:r>
              <a:rPr lang="en-US" sz="2000" dirty="0"/>
              <a:t>Provide design documentation for all custom designed equipment.</a:t>
            </a:r>
          </a:p>
          <a:p>
            <a:pPr>
              <a:buClr>
                <a:srgbClr val="FF0000"/>
              </a:buClr>
              <a:buFont typeface="System Font Regular"/>
              <a:buChar char="●"/>
            </a:pPr>
            <a:r>
              <a:rPr lang="en-US" sz="2000" dirty="0"/>
              <a:t>Generate AC and DC power distribution schematics for installation and safety reviews.</a:t>
            </a:r>
          </a:p>
          <a:p>
            <a:pPr>
              <a:buClr>
                <a:srgbClr val="FF0000"/>
              </a:buClr>
              <a:buFont typeface="System Font Regular"/>
              <a:buChar char="●"/>
            </a:pPr>
            <a:r>
              <a:rPr lang="en-US" sz="2000" dirty="0"/>
              <a:t>Assist with Operational Readiness Clearance documentation and participate in Reviews.</a:t>
            </a:r>
          </a:p>
        </p:txBody>
      </p:sp>
    </p:spTree>
    <p:extLst>
      <p:ext uri="{BB962C8B-B14F-4D97-AF65-F5344CB8AC3E}">
        <p14:creationId xmlns:p14="http://schemas.microsoft.com/office/powerpoint/2010/main" val="20925668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1D372F-47A4-7043-B17F-BF95819AB491}"/>
              </a:ext>
            </a:extLst>
          </p:cNvPr>
          <p:cNvSpPr>
            <a:spLocks noGrp="1"/>
          </p:cNvSpPr>
          <p:nvPr>
            <p:ph type="dt" sz="half" idx="2"/>
          </p:nvPr>
        </p:nvSpPr>
        <p:spPr>
          <a:xfrm>
            <a:off x="636588" y="6485235"/>
            <a:ext cx="812833" cy="247532"/>
          </a:xfrm>
        </p:spPr>
        <p:txBody>
          <a:bodyPr/>
          <a:lstStyle/>
          <a:p>
            <a:pPr>
              <a:defRPr/>
            </a:pPr>
            <a:r>
              <a:rPr lang="it-IT"/>
              <a:t>01/16/2020</a:t>
            </a:r>
            <a:endParaRPr lang="en-US" dirty="0"/>
          </a:p>
        </p:txBody>
      </p:sp>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1530602" y="6495482"/>
            <a:ext cx="6163977" cy="237285"/>
          </a:xfrm>
        </p:spPr>
        <p:txBody>
          <a:bodyPr/>
          <a:lstStyle/>
          <a:p>
            <a:pPr>
              <a:defRPr/>
            </a:pPr>
            <a:r>
              <a:rPr lang="en-US"/>
              <a:t>Claudio Montanari - Status of ICARUS Installation - Remaining Tasks</a:t>
            </a:r>
            <a:endParaRPr lang="en-US" b="1" dirty="0"/>
          </a:p>
        </p:txBody>
      </p:sp>
      <p:sp>
        <p:nvSpPr>
          <p:cNvPr id="5" name="Slide Number Placeholder 4">
            <a:extLst>
              <a:ext uri="{FF2B5EF4-FFF2-40B4-BE49-F238E27FC236}">
                <a16:creationId xmlns:a16="http://schemas.microsoft.com/office/drawing/2014/main" id="{23A6E217-3ACE-9749-A865-EC08F7F05214}"/>
              </a:ext>
            </a:extLst>
          </p:cNvPr>
          <p:cNvSpPr>
            <a:spLocks noGrp="1"/>
          </p:cNvSpPr>
          <p:nvPr>
            <p:ph type="sldNum" sz="quarter" idx="4"/>
          </p:nvPr>
        </p:nvSpPr>
        <p:spPr>
          <a:xfrm>
            <a:off x="222250" y="6485235"/>
            <a:ext cx="414338" cy="237285"/>
          </a:xfrm>
        </p:spPr>
        <p:txBody>
          <a:bodyPr/>
          <a:lstStyle/>
          <a:p>
            <a:pPr>
              <a:defRPr/>
            </a:pPr>
            <a:fld id="{148C009B-CB69-E04A-B9B3-34B26D69E9CF}" type="slidenum">
              <a:rPr lang="en-US" smtClean="0"/>
              <a:pPr>
                <a:defRPr/>
              </a:pPr>
              <a:t>27</a:t>
            </a:fld>
            <a:endParaRPr lang="en-US"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0" y="233236"/>
            <a:ext cx="9144000" cy="492369"/>
          </a:xfrm>
        </p:spPr>
        <p:txBody>
          <a:bodyPr/>
          <a:lstStyle/>
          <a:p>
            <a:r>
              <a:rPr lang="en-US" dirty="0"/>
              <a:t>Electrical Working Group: Accomplishments</a:t>
            </a:r>
          </a:p>
        </p:txBody>
      </p:sp>
      <p:sp>
        <p:nvSpPr>
          <p:cNvPr id="204" name="Content Placeholder 1">
            <a:extLst>
              <a:ext uri="{FF2B5EF4-FFF2-40B4-BE49-F238E27FC236}">
                <a16:creationId xmlns:a16="http://schemas.microsoft.com/office/drawing/2014/main" id="{3A5FE938-A2ED-9C4C-A1AF-E6276213FBBC}"/>
              </a:ext>
            </a:extLst>
          </p:cNvPr>
          <p:cNvSpPr>
            <a:spLocks noGrp="1"/>
          </p:cNvSpPr>
          <p:nvPr>
            <p:ph idx="1"/>
          </p:nvPr>
        </p:nvSpPr>
        <p:spPr>
          <a:xfrm>
            <a:off x="0" y="712177"/>
            <a:ext cx="9060873" cy="5632351"/>
          </a:xfrm>
        </p:spPr>
        <p:txBody>
          <a:bodyPr>
            <a:noAutofit/>
          </a:bodyPr>
          <a:lstStyle/>
          <a:p>
            <a:pPr>
              <a:buClr>
                <a:srgbClr val="FF0000"/>
              </a:buClr>
              <a:buFont typeface="System Font Regular"/>
              <a:buChar char="●"/>
            </a:pPr>
            <a:r>
              <a:rPr lang="en-US" sz="2000" dirty="0">
                <a:solidFill>
                  <a:schemeClr val="accent6"/>
                </a:solidFill>
              </a:rPr>
              <a:t>Low-noise Detector AC Power installed.</a:t>
            </a:r>
          </a:p>
          <a:p>
            <a:pPr lvl="1">
              <a:buClr>
                <a:srgbClr val="FF0000"/>
              </a:buClr>
              <a:buFont typeface="System Font Regular"/>
              <a:buChar char="●"/>
            </a:pPr>
            <a:r>
              <a:rPr lang="en-US" dirty="0">
                <a:solidFill>
                  <a:schemeClr val="accent6"/>
                </a:solidFill>
              </a:rPr>
              <a:t>Ground Monitoring system successfully used to indicate ground shorts between the detector and building ground systems.</a:t>
            </a:r>
          </a:p>
          <a:p>
            <a:pPr lvl="1">
              <a:buClr>
                <a:srgbClr val="FF0000"/>
              </a:buClr>
              <a:buFont typeface="System Font Regular"/>
              <a:buChar char="●"/>
            </a:pPr>
            <a:r>
              <a:rPr lang="en-US" dirty="0">
                <a:solidFill>
                  <a:schemeClr val="accent6"/>
                </a:solidFill>
              </a:rPr>
              <a:t>Numerous sources identified and removed throughout the year.</a:t>
            </a:r>
          </a:p>
          <a:p>
            <a:pPr lvl="1">
              <a:buClr>
                <a:srgbClr val="FF0000"/>
              </a:buClr>
              <a:buFont typeface="System Font Regular"/>
              <a:buChar char="●"/>
            </a:pPr>
            <a:r>
              <a:rPr lang="en-US" dirty="0">
                <a:solidFill>
                  <a:schemeClr val="accent6"/>
                </a:solidFill>
              </a:rPr>
              <a:t>Next available opportunity to resolve current ground short is April.</a:t>
            </a:r>
          </a:p>
          <a:p>
            <a:pPr>
              <a:buClr>
                <a:srgbClr val="FF0000"/>
              </a:buClr>
              <a:buFont typeface="System Font Regular"/>
              <a:buChar char="●"/>
            </a:pPr>
            <a:r>
              <a:rPr lang="en-US" sz="2000" dirty="0">
                <a:solidFill>
                  <a:schemeClr val="accent6"/>
                </a:solidFill>
              </a:rPr>
              <a:t>Electronics rack builds completed for all equipment.</a:t>
            </a:r>
          </a:p>
          <a:p>
            <a:pPr lvl="1">
              <a:buClr>
                <a:srgbClr val="FF0000"/>
              </a:buClr>
              <a:buFont typeface="System Font Regular"/>
              <a:buChar char="●"/>
            </a:pPr>
            <a:r>
              <a:rPr lang="en-US" dirty="0"/>
              <a:t>Provided a mechanism for keeping track of power consumption.</a:t>
            </a:r>
          </a:p>
          <a:p>
            <a:pPr lvl="1">
              <a:buClr>
                <a:srgbClr val="FF0000"/>
              </a:buClr>
              <a:buFont typeface="System Font Regular"/>
              <a:buChar char="●"/>
            </a:pPr>
            <a:r>
              <a:rPr lang="en-US" dirty="0"/>
              <a:t>Provided a plan for equipment positioning and infrastructure needs.</a:t>
            </a:r>
          </a:p>
          <a:p>
            <a:pPr>
              <a:buClr>
                <a:srgbClr val="FF0000"/>
              </a:buClr>
              <a:buFont typeface="System Font Regular"/>
              <a:buChar char="●"/>
            </a:pPr>
            <a:r>
              <a:rPr lang="en-US" sz="2000" dirty="0"/>
              <a:t>Design documentation for all systems has been collected and available in the SBN </a:t>
            </a:r>
            <a:r>
              <a:rPr lang="en-US" sz="2000" dirty="0" err="1"/>
              <a:t>DocDB</a:t>
            </a:r>
            <a:r>
              <a:rPr lang="en-US" sz="2000" dirty="0"/>
              <a:t>.</a:t>
            </a:r>
          </a:p>
          <a:p>
            <a:pPr>
              <a:buClr>
                <a:srgbClr val="FF0000"/>
              </a:buClr>
              <a:buFont typeface="System Font Regular"/>
              <a:buChar char="●"/>
            </a:pPr>
            <a:r>
              <a:rPr lang="en-US" sz="2000" dirty="0"/>
              <a:t>Completed 11 partial Operational Readiness Clearance reviews.</a:t>
            </a:r>
          </a:p>
          <a:p>
            <a:pPr lvl="1">
              <a:buClr>
                <a:srgbClr val="FF0000"/>
              </a:buClr>
              <a:buFont typeface="System Font Regular"/>
              <a:buChar char="●"/>
            </a:pPr>
            <a:r>
              <a:rPr lang="en-US" dirty="0"/>
              <a:t>In progress: HV Drift, Trigger, Laser, Wire Bias/TT-Link, CRT, Heaters, DAQ</a:t>
            </a:r>
          </a:p>
        </p:txBody>
      </p:sp>
    </p:spTree>
    <p:extLst>
      <p:ext uri="{BB962C8B-B14F-4D97-AF65-F5344CB8AC3E}">
        <p14:creationId xmlns:p14="http://schemas.microsoft.com/office/powerpoint/2010/main" val="9150538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1D372F-47A4-7043-B17F-BF95819AB491}"/>
              </a:ext>
            </a:extLst>
          </p:cNvPr>
          <p:cNvSpPr>
            <a:spLocks noGrp="1"/>
          </p:cNvSpPr>
          <p:nvPr>
            <p:ph type="dt" sz="half" idx="2"/>
          </p:nvPr>
        </p:nvSpPr>
        <p:spPr>
          <a:xfrm>
            <a:off x="636588" y="6485235"/>
            <a:ext cx="812833" cy="247532"/>
          </a:xfrm>
        </p:spPr>
        <p:txBody>
          <a:bodyPr/>
          <a:lstStyle/>
          <a:p>
            <a:pPr>
              <a:defRPr/>
            </a:pPr>
            <a:r>
              <a:rPr lang="it-IT"/>
              <a:t>01/16/2020</a:t>
            </a:r>
            <a:endParaRPr lang="en-US" dirty="0"/>
          </a:p>
        </p:txBody>
      </p:sp>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1530602" y="6495482"/>
            <a:ext cx="6163977" cy="237285"/>
          </a:xfrm>
        </p:spPr>
        <p:txBody>
          <a:bodyPr/>
          <a:lstStyle/>
          <a:p>
            <a:pPr>
              <a:defRPr/>
            </a:pPr>
            <a:r>
              <a:rPr lang="en-US"/>
              <a:t>Claudio Montanari - Status of ICARUS Installation - Remaining Tasks</a:t>
            </a:r>
            <a:endParaRPr lang="en-US" b="1" dirty="0"/>
          </a:p>
        </p:txBody>
      </p:sp>
      <p:sp>
        <p:nvSpPr>
          <p:cNvPr id="5" name="Slide Number Placeholder 4">
            <a:extLst>
              <a:ext uri="{FF2B5EF4-FFF2-40B4-BE49-F238E27FC236}">
                <a16:creationId xmlns:a16="http://schemas.microsoft.com/office/drawing/2014/main" id="{23A6E217-3ACE-9749-A865-EC08F7F05214}"/>
              </a:ext>
            </a:extLst>
          </p:cNvPr>
          <p:cNvSpPr>
            <a:spLocks noGrp="1"/>
          </p:cNvSpPr>
          <p:nvPr>
            <p:ph type="sldNum" sz="quarter" idx="4"/>
          </p:nvPr>
        </p:nvSpPr>
        <p:spPr>
          <a:xfrm>
            <a:off x="222250" y="6485235"/>
            <a:ext cx="414338" cy="237285"/>
          </a:xfrm>
        </p:spPr>
        <p:txBody>
          <a:bodyPr/>
          <a:lstStyle/>
          <a:p>
            <a:pPr>
              <a:defRPr/>
            </a:pPr>
            <a:fld id="{148C009B-CB69-E04A-B9B3-34B26D69E9CF}" type="slidenum">
              <a:rPr lang="en-US" smtClean="0"/>
              <a:pPr>
                <a:defRPr/>
              </a:pPr>
              <a:t>28</a:t>
            </a:fld>
            <a:endParaRPr lang="en-US"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0" y="233236"/>
            <a:ext cx="9144000" cy="492369"/>
          </a:xfrm>
        </p:spPr>
        <p:txBody>
          <a:bodyPr/>
          <a:lstStyle/>
          <a:p>
            <a:r>
              <a:rPr lang="en-US" dirty="0"/>
              <a:t>Electrical Working Group: Plans</a:t>
            </a:r>
          </a:p>
        </p:txBody>
      </p:sp>
      <p:sp>
        <p:nvSpPr>
          <p:cNvPr id="204" name="Content Placeholder 1">
            <a:extLst>
              <a:ext uri="{FF2B5EF4-FFF2-40B4-BE49-F238E27FC236}">
                <a16:creationId xmlns:a16="http://schemas.microsoft.com/office/drawing/2014/main" id="{3A5FE938-A2ED-9C4C-A1AF-E6276213FBBC}"/>
              </a:ext>
            </a:extLst>
          </p:cNvPr>
          <p:cNvSpPr>
            <a:spLocks noGrp="1"/>
          </p:cNvSpPr>
          <p:nvPr>
            <p:ph idx="1"/>
          </p:nvPr>
        </p:nvSpPr>
        <p:spPr>
          <a:xfrm>
            <a:off x="0" y="712177"/>
            <a:ext cx="9060873" cy="5632351"/>
          </a:xfrm>
        </p:spPr>
        <p:txBody>
          <a:bodyPr>
            <a:noAutofit/>
          </a:bodyPr>
          <a:lstStyle/>
          <a:p>
            <a:pPr>
              <a:buClr>
                <a:srgbClr val="FF0000"/>
              </a:buClr>
              <a:buFont typeface="System Font Regular"/>
              <a:buChar char="●"/>
            </a:pPr>
            <a:r>
              <a:rPr lang="en-US" b="1" dirty="0">
                <a:solidFill>
                  <a:srgbClr val="FF0000"/>
                </a:solidFill>
              </a:rPr>
              <a:t>Resolve ground short in April.</a:t>
            </a:r>
          </a:p>
          <a:p>
            <a:pPr>
              <a:buClr>
                <a:srgbClr val="FF0000"/>
              </a:buClr>
              <a:buFont typeface="System Font Regular"/>
              <a:buChar char="●"/>
            </a:pPr>
            <a:r>
              <a:rPr lang="en-US" dirty="0">
                <a:solidFill>
                  <a:schemeClr val="accent6"/>
                </a:solidFill>
              </a:rPr>
              <a:t>Complete remaining 7 </a:t>
            </a:r>
            <a:r>
              <a:rPr lang="en-US" dirty="0" err="1">
                <a:solidFill>
                  <a:schemeClr val="accent6"/>
                </a:solidFill>
              </a:rPr>
              <a:t>pORCs</a:t>
            </a:r>
            <a:r>
              <a:rPr lang="en-US" dirty="0">
                <a:solidFill>
                  <a:schemeClr val="accent6"/>
                </a:solidFill>
              </a:rPr>
              <a:t> in preparation for final walkthrough.</a:t>
            </a:r>
          </a:p>
          <a:p>
            <a:pPr>
              <a:buClr>
                <a:srgbClr val="FF0000"/>
              </a:buClr>
              <a:buFont typeface="System Font Regular"/>
              <a:buChar char="●"/>
            </a:pPr>
            <a:endParaRPr lang="en-US" dirty="0">
              <a:solidFill>
                <a:schemeClr val="accent6"/>
              </a:solidFill>
            </a:endParaRPr>
          </a:p>
          <a:p>
            <a:pPr lvl="4"/>
            <a:endParaRPr lang="en-US" dirty="0">
              <a:solidFill>
                <a:schemeClr val="accent6"/>
              </a:solidFill>
            </a:endParaRPr>
          </a:p>
        </p:txBody>
      </p:sp>
    </p:spTree>
    <p:extLst>
      <p:ext uri="{BB962C8B-B14F-4D97-AF65-F5344CB8AC3E}">
        <p14:creationId xmlns:p14="http://schemas.microsoft.com/office/powerpoint/2010/main" val="13743435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1D372F-47A4-7043-B17F-BF95819AB491}"/>
              </a:ext>
            </a:extLst>
          </p:cNvPr>
          <p:cNvSpPr>
            <a:spLocks noGrp="1"/>
          </p:cNvSpPr>
          <p:nvPr>
            <p:ph type="dt" sz="half" idx="2"/>
          </p:nvPr>
        </p:nvSpPr>
        <p:spPr>
          <a:xfrm>
            <a:off x="636588" y="6485235"/>
            <a:ext cx="812833" cy="247532"/>
          </a:xfrm>
        </p:spPr>
        <p:txBody>
          <a:bodyPr/>
          <a:lstStyle/>
          <a:p>
            <a:pPr>
              <a:defRPr/>
            </a:pPr>
            <a:r>
              <a:rPr lang="it-IT"/>
              <a:t>01/16/2020</a:t>
            </a:r>
            <a:endParaRPr lang="en-US" dirty="0"/>
          </a:p>
        </p:txBody>
      </p:sp>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1530602" y="6495482"/>
            <a:ext cx="6163977" cy="237285"/>
          </a:xfrm>
        </p:spPr>
        <p:txBody>
          <a:bodyPr/>
          <a:lstStyle/>
          <a:p>
            <a:pPr>
              <a:defRPr/>
            </a:pPr>
            <a:r>
              <a:rPr lang="en-US"/>
              <a:t>Claudio Montanari - Status of ICARUS Installation - Remaining Tasks</a:t>
            </a:r>
            <a:endParaRPr lang="en-US" b="1" dirty="0"/>
          </a:p>
        </p:txBody>
      </p:sp>
      <p:sp>
        <p:nvSpPr>
          <p:cNvPr id="5" name="Slide Number Placeholder 4">
            <a:extLst>
              <a:ext uri="{FF2B5EF4-FFF2-40B4-BE49-F238E27FC236}">
                <a16:creationId xmlns:a16="http://schemas.microsoft.com/office/drawing/2014/main" id="{23A6E217-3ACE-9749-A865-EC08F7F05214}"/>
              </a:ext>
            </a:extLst>
          </p:cNvPr>
          <p:cNvSpPr>
            <a:spLocks noGrp="1"/>
          </p:cNvSpPr>
          <p:nvPr>
            <p:ph type="sldNum" sz="quarter" idx="4"/>
          </p:nvPr>
        </p:nvSpPr>
        <p:spPr>
          <a:xfrm>
            <a:off x="222250" y="6485235"/>
            <a:ext cx="414338" cy="237285"/>
          </a:xfrm>
        </p:spPr>
        <p:txBody>
          <a:bodyPr/>
          <a:lstStyle/>
          <a:p>
            <a:pPr>
              <a:defRPr/>
            </a:pPr>
            <a:fld id="{148C009B-CB69-E04A-B9B3-34B26D69E9CF}" type="slidenum">
              <a:rPr lang="en-US" smtClean="0"/>
              <a:pPr>
                <a:defRPr/>
              </a:pPr>
              <a:t>29</a:t>
            </a:fld>
            <a:endParaRPr lang="en-US"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0" y="233236"/>
            <a:ext cx="9144000" cy="492369"/>
          </a:xfrm>
        </p:spPr>
        <p:txBody>
          <a:bodyPr/>
          <a:lstStyle/>
          <a:p>
            <a:r>
              <a:rPr lang="en-US" dirty="0"/>
              <a:t>Conclusions (I)</a:t>
            </a:r>
          </a:p>
        </p:txBody>
      </p:sp>
      <p:sp>
        <p:nvSpPr>
          <p:cNvPr id="204" name="Content Placeholder 1">
            <a:extLst>
              <a:ext uri="{FF2B5EF4-FFF2-40B4-BE49-F238E27FC236}">
                <a16:creationId xmlns:a16="http://schemas.microsoft.com/office/drawing/2014/main" id="{3A5FE938-A2ED-9C4C-A1AF-E6276213FBBC}"/>
              </a:ext>
            </a:extLst>
          </p:cNvPr>
          <p:cNvSpPr>
            <a:spLocks noGrp="1"/>
          </p:cNvSpPr>
          <p:nvPr>
            <p:ph idx="1"/>
          </p:nvPr>
        </p:nvSpPr>
        <p:spPr>
          <a:xfrm>
            <a:off x="0" y="712177"/>
            <a:ext cx="9060873" cy="5632351"/>
          </a:xfrm>
        </p:spPr>
        <p:txBody>
          <a:bodyPr>
            <a:noAutofit/>
          </a:bodyPr>
          <a:lstStyle/>
          <a:p>
            <a:pPr>
              <a:spcBef>
                <a:spcPts val="0"/>
              </a:spcBef>
              <a:buClr>
                <a:srgbClr val="FF0000"/>
              </a:buClr>
              <a:buFont typeface="System Font Regular"/>
              <a:buChar char="●"/>
            </a:pPr>
            <a:r>
              <a:rPr lang="en-US" sz="1800" dirty="0">
                <a:solidFill>
                  <a:schemeClr val="accent6"/>
                </a:solidFill>
              </a:rPr>
              <a:t>We are about to start the cryogenic commissioning and this requires the start of 24/7 shifts.</a:t>
            </a:r>
          </a:p>
          <a:p>
            <a:pPr lvl="1">
              <a:spcBef>
                <a:spcPts val="0"/>
              </a:spcBef>
              <a:buClr>
                <a:srgbClr val="FF0000"/>
              </a:buClr>
              <a:buFont typeface="System Font Regular"/>
              <a:buChar char="●"/>
            </a:pPr>
            <a:r>
              <a:rPr lang="en-US" sz="1800" dirty="0">
                <a:solidFill>
                  <a:schemeClr val="accent6"/>
                </a:solidFill>
              </a:rPr>
              <a:t>The control room is ready</a:t>
            </a:r>
          </a:p>
          <a:p>
            <a:pPr lvl="1">
              <a:spcBef>
                <a:spcPts val="0"/>
              </a:spcBef>
              <a:buClr>
                <a:srgbClr val="FF0000"/>
              </a:buClr>
              <a:buFont typeface="System Font Regular"/>
              <a:buChar char="●"/>
            </a:pPr>
            <a:r>
              <a:rPr lang="en-US" sz="1800" dirty="0">
                <a:solidFill>
                  <a:schemeClr val="accent6"/>
                </a:solidFill>
              </a:rPr>
              <a:t>The assignment of the shifts is ready to be circulated to the Collaboration</a:t>
            </a:r>
          </a:p>
          <a:p>
            <a:pPr>
              <a:spcBef>
                <a:spcPts val="0"/>
              </a:spcBef>
              <a:buClr>
                <a:srgbClr val="FF0000"/>
              </a:buClr>
              <a:buFont typeface="System Font Regular"/>
              <a:buChar char="●"/>
            </a:pPr>
            <a:r>
              <a:rPr lang="en-US" sz="1800" dirty="0">
                <a:solidFill>
                  <a:schemeClr val="accent6"/>
                </a:solidFill>
              </a:rPr>
              <a:t>Several activities are still going on, mainly about DAQ, Trigger, Slow controls and networking.</a:t>
            </a:r>
          </a:p>
          <a:p>
            <a:pPr lvl="1">
              <a:spcBef>
                <a:spcPts val="0"/>
              </a:spcBef>
              <a:buClr>
                <a:srgbClr val="FF0000"/>
              </a:buClr>
              <a:buFont typeface="System Font Regular"/>
              <a:buChar char="●"/>
            </a:pPr>
            <a:r>
              <a:rPr lang="en-US" sz="1800" dirty="0">
                <a:solidFill>
                  <a:schemeClr val="accent6"/>
                </a:solidFill>
              </a:rPr>
              <a:t>None of these is on the critical path for the cryogenic commissioning</a:t>
            </a:r>
          </a:p>
          <a:p>
            <a:pPr>
              <a:spcBef>
                <a:spcPts val="0"/>
              </a:spcBef>
              <a:buClr>
                <a:srgbClr val="FF0000"/>
              </a:buClr>
              <a:buFont typeface="System Font Regular"/>
              <a:buChar char="●"/>
            </a:pPr>
            <a:r>
              <a:rPr lang="en-US" sz="1800" dirty="0">
                <a:solidFill>
                  <a:schemeClr val="accent6"/>
                </a:solidFill>
              </a:rPr>
              <a:t>Immediately after the cryogenic commissioning the short(s) between the detector ground and the building ground has to be resolved (two weeks available for the search, during the cryogenic stabilization phase).</a:t>
            </a:r>
          </a:p>
          <a:p>
            <a:pPr>
              <a:spcBef>
                <a:spcPts val="0"/>
              </a:spcBef>
              <a:buClr>
                <a:srgbClr val="FF0000"/>
              </a:buClr>
              <a:buFont typeface="System Font Regular"/>
              <a:buChar char="●"/>
            </a:pPr>
            <a:r>
              <a:rPr lang="en-US" sz="1800" dirty="0">
                <a:solidFill>
                  <a:schemeClr val="accent6"/>
                </a:solidFill>
              </a:rPr>
              <a:t>Immediately after the cryogenic stabilization the detector commissioning will take place and this includes:</a:t>
            </a:r>
          </a:p>
          <a:p>
            <a:pPr lvl="1">
              <a:spcBef>
                <a:spcPts val="0"/>
              </a:spcBef>
              <a:buClr>
                <a:srgbClr val="FF0000"/>
              </a:buClr>
              <a:buFont typeface="System Font Regular"/>
              <a:buChar char="●"/>
            </a:pPr>
            <a:r>
              <a:rPr lang="en-US" sz="1800" dirty="0">
                <a:solidFill>
                  <a:schemeClr val="accent6"/>
                </a:solidFill>
              </a:rPr>
              <a:t>Final connection of TT-Links, wires bias and DAQ optical fibers</a:t>
            </a:r>
          </a:p>
          <a:p>
            <a:pPr lvl="1">
              <a:spcBef>
                <a:spcPts val="0"/>
              </a:spcBef>
              <a:buClr>
                <a:srgbClr val="FF0000"/>
              </a:buClr>
              <a:buFont typeface="System Font Regular"/>
              <a:buChar char="●"/>
            </a:pPr>
            <a:r>
              <a:rPr lang="en-US" sz="1800" dirty="0">
                <a:solidFill>
                  <a:schemeClr val="accent6"/>
                </a:solidFill>
              </a:rPr>
              <a:t>HV activation</a:t>
            </a:r>
          </a:p>
          <a:p>
            <a:pPr lvl="1">
              <a:spcBef>
                <a:spcPts val="0"/>
              </a:spcBef>
              <a:buClr>
                <a:srgbClr val="FF0000"/>
              </a:buClr>
              <a:buFont typeface="System Font Regular"/>
              <a:buChar char="●"/>
            </a:pPr>
            <a:r>
              <a:rPr lang="en-US" sz="1800" dirty="0">
                <a:solidFill>
                  <a:schemeClr val="accent6"/>
                </a:solidFill>
              </a:rPr>
              <a:t>PMTs activation</a:t>
            </a:r>
          </a:p>
          <a:p>
            <a:pPr lvl="1">
              <a:spcBef>
                <a:spcPts val="0"/>
              </a:spcBef>
              <a:buClr>
                <a:srgbClr val="FF0000"/>
              </a:buClr>
              <a:buFont typeface="System Font Regular"/>
              <a:buChar char="●"/>
            </a:pPr>
            <a:r>
              <a:rPr lang="en-US" sz="1800" dirty="0">
                <a:solidFill>
                  <a:schemeClr val="accent6"/>
                </a:solidFill>
              </a:rPr>
              <a:t>Purity measurements</a:t>
            </a:r>
          </a:p>
          <a:p>
            <a:pPr lvl="1">
              <a:spcBef>
                <a:spcPts val="0"/>
              </a:spcBef>
              <a:buClr>
                <a:srgbClr val="FF0000"/>
              </a:buClr>
              <a:buFont typeface="System Font Regular"/>
              <a:buChar char="●"/>
            </a:pPr>
            <a:r>
              <a:rPr lang="en-US" sz="1800" dirty="0">
                <a:solidFill>
                  <a:schemeClr val="accent6"/>
                </a:solidFill>
              </a:rPr>
              <a:t>Calibrations</a:t>
            </a:r>
          </a:p>
          <a:p>
            <a:pPr lvl="1">
              <a:spcBef>
                <a:spcPts val="0"/>
              </a:spcBef>
              <a:buClr>
                <a:srgbClr val="FF0000"/>
              </a:buClr>
              <a:buFont typeface="System Font Regular"/>
              <a:buChar char="●"/>
            </a:pPr>
            <a:r>
              <a:rPr lang="en-US" sz="1800" dirty="0">
                <a:solidFill>
                  <a:schemeClr val="accent6"/>
                </a:solidFill>
              </a:rPr>
              <a:t>Trigger setup</a:t>
            </a:r>
          </a:p>
          <a:p>
            <a:pPr lvl="1">
              <a:spcBef>
                <a:spcPts val="0"/>
              </a:spcBef>
              <a:buClr>
                <a:srgbClr val="FF0000"/>
              </a:buClr>
              <a:buFont typeface="System Font Regular"/>
              <a:buChar char="●"/>
            </a:pPr>
            <a:r>
              <a:rPr lang="en-US" sz="1800" dirty="0">
                <a:solidFill>
                  <a:schemeClr val="accent6"/>
                </a:solidFill>
              </a:rPr>
              <a:t>Finalization of the Slow Control System</a:t>
            </a:r>
          </a:p>
          <a:p>
            <a:pPr lvl="1">
              <a:spcBef>
                <a:spcPts val="0"/>
              </a:spcBef>
              <a:buClr>
                <a:srgbClr val="FF0000"/>
              </a:buClr>
              <a:buFont typeface="System Font Regular"/>
              <a:buChar char="●"/>
            </a:pPr>
            <a:r>
              <a:rPr lang="en-US" sz="1800" dirty="0">
                <a:solidFill>
                  <a:schemeClr val="accent6"/>
                </a:solidFill>
              </a:rPr>
              <a:t>DAQ operation with the full detector</a:t>
            </a:r>
          </a:p>
          <a:p>
            <a:pPr lvl="1">
              <a:spcBef>
                <a:spcPts val="0"/>
              </a:spcBef>
              <a:buClr>
                <a:srgbClr val="FF0000"/>
              </a:buClr>
              <a:buFont typeface="System Font Regular"/>
              <a:buChar char="●"/>
            </a:pPr>
            <a:r>
              <a:rPr lang="en-US" sz="1800" dirty="0">
                <a:solidFill>
                  <a:schemeClr val="accent6"/>
                </a:solidFill>
              </a:rPr>
              <a:t>Training of experts</a:t>
            </a:r>
          </a:p>
          <a:p>
            <a:pPr lvl="1">
              <a:spcBef>
                <a:spcPts val="0"/>
              </a:spcBef>
              <a:buClr>
                <a:srgbClr val="FF0000"/>
              </a:buClr>
              <a:buFont typeface="System Font Regular"/>
              <a:buChar char="●"/>
            </a:pPr>
            <a:r>
              <a:rPr lang="en-US" sz="1800" dirty="0">
                <a:solidFill>
                  <a:schemeClr val="accent6"/>
                </a:solidFill>
              </a:rPr>
              <a:t>Finalization of the setup for operation (Shifts, Manuals, Run Coordination)</a:t>
            </a:r>
          </a:p>
          <a:p>
            <a:pPr marL="342900" lvl="1" indent="0">
              <a:spcBef>
                <a:spcPts val="0"/>
              </a:spcBef>
              <a:buClr>
                <a:srgbClr val="FF0000"/>
              </a:buClr>
              <a:buNone/>
            </a:pPr>
            <a:endParaRPr lang="en-US" sz="1800" dirty="0">
              <a:solidFill>
                <a:schemeClr val="accent6"/>
              </a:solidFill>
            </a:endParaRPr>
          </a:p>
          <a:p>
            <a:pPr>
              <a:spcBef>
                <a:spcPts val="0"/>
              </a:spcBef>
              <a:buClr>
                <a:srgbClr val="FF0000"/>
              </a:buClr>
              <a:buFont typeface="System Font Regular"/>
              <a:buChar char="●"/>
            </a:pPr>
            <a:endParaRPr lang="en-US" sz="1800" dirty="0">
              <a:solidFill>
                <a:schemeClr val="accent6"/>
              </a:solidFill>
            </a:endParaRPr>
          </a:p>
          <a:p>
            <a:pPr lvl="4">
              <a:spcBef>
                <a:spcPts val="0"/>
              </a:spcBef>
            </a:pPr>
            <a:endParaRPr lang="en-US" sz="1800" dirty="0">
              <a:solidFill>
                <a:schemeClr val="accent6"/>
              </a:solidFill>
            </a:endParaRPr>
          </a:p>
        </p:txBody>
      </p:sp>
    </p:spTree>
    <p:extLst>
      <p:ext uri="{BB962C8B-B14F-4D97-AF65-F5344CB8AC3E}">
        <p14:creationId xmlns:p14="http://schemas.microsoft.com/office/powerpoint/2010/main" val="2039597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1D372F-47A4-7043-B17F-BF95819AB491}"/>
              </a:ext>
            </a:extLst>
          </p:cNvPr>
          <p:cNvSpPr>
            <a:spLocks noGrp="1"/>
          </p:cNvSpPr>
          <p:nvPr>
            <p:ph type="dt" sz="half" idx="2"/>
          </p:nvPr>
        </p:nvSpPr>
        <p:spPr/>
        <p:txBody>
          <a:bodyPr/>
          <a:lstStyle/>
          <a:p>
            <a:pPr>
              <a:defRPr/>
            </a:pPr>
            <a:r>
              <a:rPr lang="it-IT"/>
              <a:t>01/16/2020</a:t>
            </a:r>
            <a:endParaRPr lang="en-US" dirty="0"/>
          </a:p>
        </p:txBody>
      </p:sp>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p:txBody>
          <a:bodyPr/>
          <a:lstStyle/>
          <a:p>
            <a:pPr>
              <a:defRPr/>
            </a:pPr>
            <a:r>
              <a:rPr lang="en-US"/>
              <a:t>Claudio Montanari - Status of ICARUS Installation - Remaining Tasks</a:t>
            </a:r>
            <a:endParaRPr lang="en-US" b="1" dirty="0"/>
          </a:p>
        </p:txBody>
      </p:sp>
      <p:sp>
        <p:nvSpPr>
          <p:cNvPr id="5" name="Slide Number Placeholder 4">
            <a:extLst>
              <a:ext uri="{FF2B5EF4-FFF2-40B4-BE49-F238E27FC236}">
                <a16:creationId xmlns:a16="http://schemas.microsoft.com/office/drawing/2014/main" id="{23A6E217-3ACE-9749-A865-EC08F7F05214}"/>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
        <p:nvSpPr>
          <p:cNvPr id="7" name="Content Placeholder 1">
            <a:extLst>
              <a:ext uri="{FF2B5EF4-FFF2-40B4-BE49-F238E27FC236}">
                <a16:creationId xmlns:a16="http://schemas.microsoft.com/office/drawing/2014/main" id="{0BB737F2-6D6A-1748-8DEF-7E90406A6225}"/>
              </a:ext>
            </a:extLst>
          </p:cNvPr>
          <p:cNvSpPr txBox="1">
            <a:spLocks/>
          </p:cNvSpPr>
          <p:nvPr/>
        </p:nvSpPr>
        <p:spPr>
          <a:xfrm>
            <a:off x="0" y="756139"/>
            <a:ext cx="5014683" cy="5838092"/>
          </a:xfrm>
          <a:prstGeom prst="rect">
            <a:avLst/>
          </a:prstGeom>
        </p:spPr>
        <p:txBody>
          <a:bodyPr lIns="0" tIns="0" rIns="0" bIns="0">
            <a:noAutofit/>
          </a:bodyPr>
          <a:lstStyle>
            <a:lvl1pPr marL="342900" indent="-228600" algn="l" defTabSz="457200" rtl="0" eaLnBrk="1" fontAlgn="base" hangingPunct="1">
              <a:spcBef>
                <a:spcPct val="20000"/>
              </a:spcBef>
              <a:spcAft>
                <a:spcPct val="0"/>
              </a:spcAft>
              <a:buFont typeface="Arial" panose="020B0604020202020204" pitchFamily="34" charset="0"/>
              <a:buChar char="•"/>
              <a:defRPr sz="2200" kern="1200">
                <a:solidFill>
                  <a:srgbClr val="404040"/>
                </a:solidFill>
                <a:latin typeface="Calibri" panose="020F0502020204030204" pitchFamily="34" charset="0"/>
                <a:ea typeface="Geneva" charset="0"/>
                <a:cs typeface="Calibri" panose="020F0502020204030204" pitchFamily="34" charset="0"/>
              </a:defRPr>
            </a:lvl1pPr>
            <a:lvl2pPr marL="571500" indent="-228600" algn="l" defTabSz="457200" rtl="0" eaLnBrk="1" fontAlgn="base" hangingPunct="1">
              <a:spcBef>
                <a:spcPct val="20000"/>
              </a:spcBef>
              <a:spcAft>
                <a:spcPct val="0"/>
              </a:spcAft>
              <a:buFont typeface="Arial" panose="020B0604020202020204" pitchFamily="34" charset="0"/>
              <a:buChar char="–"/>
              <a:defRPr sz="2000" kern="1200">
                <a:solidFill>
                  <a:srgbClr val="404040"/>
                </a:solidFill>
                <a:latin typeface="Calibri" panose="020F0502020204030204" pitchFamily="34" charset="0"/>
                <a:ea typeface="ＭＳ Ｐゴシック" charset="0"/>
                <a:cs typeface="Calibri" panose="020F0502020204030204" pitchFamily="34" charset="0"/>
              </a:defRPr>
            </a:lvl2pPr>
            <a:lvl3pPr marL="800100" indent="-228600" algn="l" defTabSz="457200" rtl="0" eaLnBrk="1" fontAlgn="base" hangingPunct="1">
              <a:spcBef>
                <a:spcPct val="20000"/>
              </a:spcBef>
              <a:spcAft>
                <a:spcPct val="0"/>
              </a:spcAft>
              <a:buFont typeface="Arial" panose="020B0604020202020204" pitchFamily="34" charset="0"/>
              <a:buChar char="•"/>
              <a:defRPr sz="1800" kern="1200">
                <a:solidFill>
                  <a:srgbClr val="404040"/>
                </a:solidFill>
                <a:latin typeface="Calibri" panose="020F0502020204030204" pitchFamily="34" charset="0"/>
                <a:ea typeface="ＭＳ Ｐゴシック" charset="0"/>
                <a:cs typeface="Calibri" panose="020F0502020204030204" pitchFamily="34" charset="0"/>
              </a:defRPr>
            </a:lvl3pPr>
            <a:lvl4pPr marL="1028700" indent="-228600" algn="l" defTabSz="457200" rtl="0" eaLnBrk="1" fontAlgn="base" hangingPunct="1">
              <a:spcBef>
                <a:spcPct val="20000"/>
              </a:spcBef>
              <a:spcAft>
                <a:spcPct val="0"/>
              </a:spcAft>
              <a:buFont typeface="Arial" panose="020B0604020202020204" pitchFamily="34" charset="0"/>
              <a:buChar char="–"/>
              <a:defRPr sz="1600" kern="1200">
                <a:solidFill>
                  <a:srgbClr val="404040"/>
                </a:solidFill>
                <a:latin typeface="Calibri" panose="020F0502020204030204" pitchFamily="34" charset="0"/>
                <a:ea typeface="ＭＳ Ｐゴシック" charset="0"/>
                <a:cs typeface="Calibri" panose="020F0502020204030204" pitchFamily="34" charset="0"/>
              </a:defRPr>
            </a:lvl4pPr>
            <a:lvl5pPr marL="1257300" indent="-228600" algn="l" defTabSz="457200" rtl="0" eaLnBrk="1" fontAlgn="base" hangingPunct="1">
              <a:spcBef>
                <a:spcPct val="20000"/>
              </a:spcBef>
              <a:spcAft>
                <a:spcPct val="0"/>
              </a:spcAft>
              <a:buFont typeface="Arial" panose="020B0604020202020204" pitchFamily="34" charset="0"/>
              <a:buChar char="•"/>
              <a:defRPr sz="1600" kern="1200">
                <a:solidFill>
                  <a:srgbClr val="404040"/>
                </a:solidFill>
                <a:latin typeface="Calibri" panose="020F0502020204030204" pitchFamily="34" charset="0"/>
                <a:ea typeface="ＭＳ Ｐゴシック" charset="0"/>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2215"/>
              </a:lnSpc>
              <a:spcBef>
                <a:spcPts val="554"/>
              </a:spcBef>
              <a:buClr>
                <a:srgbClr val="FF0000"/>
              </a:buClr>
              <a:buFont typeface="Wingdings" panose="05000000000000000000" pitchFamily="2" charset="2"/>
              <a:buChar char="l"/>
            </a:pPr>
            <a:r>
              <a:rPr lang="en-US" sz="2000" dirty="0">
                <a:solidFill>
                  <a:schemeClr val="accent6"/>
                </a:solidFill>
                <a:latin typeface="+mn-lt"/>
              </a:rPr>
              <a:t>Progress since July 2019:</a:t>
            </a:r>
          </a:p>
          <a:p>
            <a:pPr marL="480658" lvl="1" indent="-158265">
              <a:lnSpc>
                <a:spcPts val="2123"/>
              </a:lnSpc>
              <a:spcBef>
                <a:spcPts val="554"/>
              </a:spcBef>
              <a:buClr>
                <a:schemeClr val="accent3">
                  <a:lumMod val="75000"/>
                </a:schemeClr>
              </a:buClr>
              <a:buSzPct val="100000"/>
              <a:buFont typeface="Wingdings" panose="05000000000000000000" pitchFamily="2" charset="2"/>
              <a:buChar char="ü"/>
            </a:pPr>
            <a:r>
              <a:rPr lang="en-US" dirty="0">
                <a:solidFill>
                  <a:schemeClr val="accent6"/>
                </a:solidFill>
                <a:latin typeface="+mn-lt"/>
                <a:cs typeface="Times New Roman" panose="02020603050405020304" pitchFamily="18" charset="0"/>
              </a:rPr>
              <a:t>TT-Link and wire bias cables have been installed. Connections to the </a:t>
            </a:r>
            <a:r>
              <a:rPr lang="en-US" dirty="0" err="1">
                <a:solidFill>
                  <a:schemeClr val="accent6"/>
                </a:solidFill>
                <a:latin typeface="+mn-lt"/>
                <a:cs typeface="Times New Roman" panose="02020603050405020304" pitchFamily="18" charset="0"/>
              </a:rPr>
              <a:t>minicrates</a:t>
            </a:r>
            <a:r>
              <a:rPr lang="en-US" dirty="0">
                <a:solidFill>
                  <a:schemeClr val="accent6"/>
                </a:solidFill>
                <a:latin typeface="+mn-lt"/>
                <a:cs typeface="Times New Roman" panose="02020603050405020304" pitchFamily="18" charset="0"/>
              </a:rPr>
              <a:t> will be done after the cryogenic commissioning to minimize risk of damage during the </a:t>
            </a:r>
            <a:r>
              <a:rPr lang="en-US" dirty="0" err="1">
                <a:solidFill>
                  <a:schemeClr val="accent6"/>
                </a:solidFill>
                <a:latin typeface="+mn-lt"/>
                <a:cs typeface="Times New Roman" panose="02020603050405020304" pitchFamily="18" charset="0"/>
              </a:rPr>
              <a:t>cryo</a:t>
            </a:r>
            <a:r>
              <a:rPr lang="en-US" dirty="0">
                <a:solidFill>
                  <a:schemeClr val="accent6"/>
                </a:solidFill>
                <a:latin typeface="+mn-lt"/>
                <a:cs typeface="Times New Roman" panose="02020603050405020304" pitchFamily="18" charset="0"/>
              </a:rPr>
              <a:t> pre-commissioning and commissioning.</a:t>
            </a:r>
          </a:p>
          <a:p>
            <a:pPr marL="480658" lvl="1" indent="-158265">
              <a:lnSpc>
                <a:spcPts val="2123"/>
              </a:lnSpc>
              <a:spcBef>
                <a:spcPts val="554"/>
              </a:spcBef>
              <a:buClr>
                <a:schemeClr val="accent3">
                  <a:lumMod val="75000"/>
                </a:schemeClr>
              </a:buClr>
              <a:buSzPct val="100000"/>
              <a:buFont typeface="Wingdings" panose="05000000000000000000" pitchFamily="2" charset="2"/>
              <a:buChar char="ü"/>
            </a:pPr>
            <a:r>
              <a:rPr lang="en-US" dirty="0">
                <a:solidFill>
                  <a:schemeClr val="accent6"/>
                </a:solidFill>
                <a:latin typeface="+mn-lt"/>
                <a:cs typeface="Times New Roman" panose="02020603050405020304" pitchFamily="18" charset="0"/>
              </a:rPr>
              <a:t>All Signal and HV cables for the PMTs have been installed and connected together with the optical fibers for calibration.</a:t>
            </a:r>
          </a:p>
          <a:p>
            <a:pPr marL="480658" lvl="1" indent="-158265">
              <a:lnSpc>
                <a:spcPts val="2123"/>
              </a:lnSpc>
              <a:spcBef>
                <a:spcPts val="554"/>
              </a:spcBef>
              <a:buClr>
                <a:schemeClr val="accent3">
                  <a:lumMod val="75000"/>
                </a:schemeClr>
              </a:buClr>
              <a:buSzPct val="100000"/>
              <a:buFont typeface="Wingdings" panose="05000000000000000000" pitchFamily="2" charset="2"/>
              <a:buChar char="ü"/>
            </a:pPr>
            <a:r>
              <a:rPr lang="en-US" dirty="0">
                <a:solidFill>
                  <a:schemeClr val="accent6"/>
                </a:solidFill>
                <a:latin typeface="+mn-lt"/>
                <a:cs typeface="Times New Roman" panose="02020603050405020304" pitchFamily="18" charset="0"/>
              </a:rPr>
              <a:t>The PMTs readout electronics and power supplies are installed, connected and ready to operate.</a:t>
            </a:r>
          </a:p>
          <a:p>
            <a:pPr marL="480658" lvl="1" indent="-158265">
              <a:lnSpc>
                <a:spcPts val="2123"/>
              </a:lnSpc>
              <a:spcBef>
                <a:spcPts val="554"/>
              </a:spcBef>
              <a:buClr>
                <a:schemeClr val="accent3">
                  <a:lumMod val="75000"/>
                </a:schemeClr>
              </a:buClr>
              <a:buSzPct val="100000"/>
              <a:buFont typeface="Wingdings" panose="05000000000000000000" pitchFamily="2" charset="2"/>
              <a:buChar char="ü"/>
            </a:pPr>
            <a:r>
              <a:rPr lang="en-US" dirty="0">
                <a:solidFill>
                  <a:schemeClr val="accent6"/>
                </a:solidFill>
                <a:latin typeface="+mn-lt"/>
                <a:cs typeface="Times New Roman" panose="02020603050405020304" pitchFamily="18" charset="0"/>
              </a:rPr>
              <a:t>The laser calibration system is installed and ready to operate.</a:t>
            </a:r>
          </a:p>
          <a:p>
            <a:pPr marL="480658" lvl="1" indent="-158265">
              <a:lnSpc>
                <a:spcPts val="2123"/>
              </a:lnSpc>
              <a:spcBef>
                <a:spcPts val="554"/>
              </a:spcBef>
              <a:buClr>
                <a:schemeClr val="accent3">
                  <a:lumMod val="75000"/>
                </a:schemeClr>
              </a:buClr>
              <a:buSzPct val="100000"/>
              <a:buFont typeface="Wingdings" panose="05000000000000000000" pitchFamily="2" charset="2"/>
              <a:buChar char="ü"/>
            </a:pPr>
            <a:r>
              <a:rPr lang="en-US" dirty="0">
                <a:solidFill>
                  <a:schemeClr val="accent6"/>
                </a:solidFill>
                <a:latin typeface="+mn-lt"/>
                <a:cs typeface="Times New Roman" panose="02020603050405020304" pitchFamily="18" charset="0"/>
              </a:rPr>
              <a:t>Optical fiber bundles for communication and DAQ are installed. Final connections to the </a:t>
            </a:r>
            <a:r>
              <a:rPr lang="en-US" dirty="0" err="1">
                <a:solidFill>
                  <a:schemeClr val="accent6"/>
                </a:solidFill>
                <a:latin typeface="+mn-lt"/>
                <a:cs typeface="Times New Roman" panose="02020603050405020304" pitchFamily="18" charset="0"/>
              </a:rPr>
              <a:t>minicrates</a:t>
            </a:r>
            <a:r>
              <a:rPr lang="en-US" dirty="0">
                <a:solidFill>
                  <a:schemeClr val="accent6"/>
                </a:solidFill>
                <a:latin typeface="+mn-lt"/>
                <a:cs typeface="Times New Roman" panose="02020603050405020304" pitchFamily="18" charset="0"/>
              </a:rPr>
              <a:t> are being installed.</a:t>
            </a:r>
          </a:p>
          <a:p>
            <a:pPr marL="480658" lvl="1" indent="-158265">
              <a:lnSpc>
                <a:spcPts val="2123"/>
              </a:lnSpc>
              <a:spcBef>
                <a:spcPts val="554"/>
              </a:spcBef>
              <a:buClr>
                <a:schemeClr val="accent3">
                  <a:lumMod val="75000"/>
                </a:schemeClr>
              </a:buClr>
              <a:buSzPct val="100000"/>
              <a:buFont typeface="Wingdings" panose="05000000000000000000" pitchFamily="2" charset="2"/>
              <a:buChar char="ü"/>
            </a:pPr>
            <a:r>
              <a:rPr lang="en-US" dirty="0">
                <a:solidFill>
                  <a:schemeClr val="accent6"/>
                </a:solidFill>
                <a:latin typeface="+mn-lt"/>
                <a:cs typeface="Times New Roman" panose="02020603050405020304" pitchFamily="18" charset="0"/>
              </a:rPr>
              <a:t>Servers for DAQ and networking both for the TPC and the PMTs are operational.</a:t>
            </a:r>
          </a:p>
        </p:txBody>
      </p:sp>
      <p:sp>
        <p:nvSpPr>
          <p:cNvPr id="8" name="Title 1">
            <a:extLst>
              <a:ext uri="{FF2B5EF4-FFF2-40B4-BE49-F238E27FC236}">
                <a16:creationId xmlns:a16="http://schemas.microsoft.com/office/drawing/2014/main" id="{D0AD147E-A9A2-074F-B5CC-0581B07C5442}"/>
              </a:ext>
            </a:extLst>
          </p:cNvPr>
          <p:cNvSpPr txBox="1">
            <a:spLocks/>
          </p:cNvSpPr>
          <p:nvPr/>
        </p:nvSpPr>
        <p:spPr>
          <a:xfrm>
            <a:off x="0" y="263769"/>
            <a:ext cx="9144000" cy="492369"/>
          </a:xfrm>
          <a:prstGeom prst="rect">
            <a:avLst/>
          </a:prstGeom>
        </p:spPr>
        <p:txBody>
          <a:bodyPr/>
          <a:lstStyle>
            <a:lvl1pPr algn="l" defTabSz="457200" rtl="0" eaLnBrk="1" fontAlgn="base" hangingPunct="1">
              <a:spcBef>
                <a:spcPct val="0"/>
              </a:spcBef>
              <a:spcAft>
                <a:spcPct val="0"/>
              </a:spcAft>
              <a:defRPr sz="2400" b="1" kern="1200">
                <a:solidFill>
                  <a:srgbClr val="074184"/>
                </a:solidFill>
                <a:latin typeface="+mj-lt"/>
                <a:ea typeface="Geneva"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a:t>Technical status -1</a:t>
            </a:r>
          </a:p>
        </p:txBody>
      </p:sp>
      <p:pic>
        <p:nvPicPr>
          <p:cNvPr id="10" name="Picture 9">
            <a:extLst>
              <a:ext uri="{FF2B5EF4-FFF2-40B4-BE49-F238E27FC236}">
                <a16:creationId xmlns:a16="http://schemas.microsoft.com/office/drawing/2014/main" id="{2CAC80EC-57BE-C748-9906-FA6AA153B9B8}"/>
              </a:ext>
            </a:extLst>
          </p:cNvPr>
          <p:cNvPicPr>
            <a:picLocks noChangeAspect="1"/>
          </p:cNvPicPr>
          <p:nvPr/>
        </p:nvPicPr>
        <p:blipFill>
          <a:blip r:embed="rId2"/>
          <a:stretch>
            <a:fillRect/>
          </a:stretch>
        </p:blipFill>
        <p:spPr>
          <a:xfrm>
            <a:off x="5216152" y="825676"/>
            <a:ext cx="3836728" cy="5504870"/>
          </a:xfrm>
          <a:prstGeom prst="rect">
            <a:avLst/>
          </a:prstGeom>
        </p:spPr>
      </p:pic>
      <p:sp>
        <p:nvSpPr>
          <p:cNvPr id="11" name="TextBox 10">
            <a:extLst>
              <a:ext uri="{FF2B5EF4-FFF2-40B4-BE49-F238E27FC236}">
                <a16:creationId xmlns:a16="http://schemas.microsoft.com/office/drawing/2014/main" id="{CE097D0D-B3E1-E747-A3DC-C68F87DB9B27}"/>
              </a:ext>
            </a:extLst>
          </p:cNvPr>
          <p:cNvSpPr txBox="1"/>
          <p:nvPr/>
        </p:nvSpPr>
        <p:spPr>
          <a:xfrm>
            <a:off x="6422065" y="460685"/>
            <a:ext cx="1228221" cy="400110"/>
          </a:xfrm>
          <a:prstGeom prst="rect">
            <a:avLst/>
          </a:prstGeom>
          <a:noFill/>
        </p:spPr>
        <p:txBody>
          <a:bodyPr wrap="none" rtlCol="0">
            <a:spAutoFit/>
          </a:bodyPr>
          <a:lstStyle/>
          <a:p>
            <a:r>
              <a:rPr lang="en-US" sz="2000" i="1" dirty="0"/>
              <a:t>June 2019</a:t>
            </a:r>
          </a:p>
        </p:txBody>
      </p:sp>
    </p:spTree>
    <p:extLst>
      <p:ext uri="{BB962C8B-B14F-4D97-AF65-F5344CB8AC3E}">
        <p14:creationId xmlns:p14="http://schemas.microsoft.com/office/powerpoint/2010/main" val="15548920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1D372F-47A4-7043-B17F-BF95819AB491}"/>
              </a:ext>
            </a:extLst>
          </p:cNvPr>
          <p:cNvSpPr>
            <a:spLocks noGrp="1"/>
          </p:cNvSpPr>
          <p:nvPr>
            <p:ph type="dt" sz="half" idx="2"/>
          </p:nvPr>
        </p:nvSpPr>
        <p:spPr>
          <a:xfrm>
            <a:off x="636588" y="6485235"/>
            <a:ext cx="812833" cy="247532"/>
          </a:xfrm>
        </p:spPr>
        <p:txBody>
          <a:bodyPr/>
          <a:lstStyle/>
          <a:p>
            <a:pPr>
              <a:defRPr/>
            </a:pPr>
            <a:r>
              <a:rPr lang="it-IT"/>
              <a:t>01/16/2020</a:t>
            </a:r>
            <a:endParaRPr lang="en-US" dirty="0"/>
          </a:p>
        </p:txBody>
      </p:sp>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1530602" y="6495482"/>
            <a:ext cx="6163977" cy="237285"/>
          </a:xfrm>
        </p:spPr>
        <p:txBody>
          <a:bodyPr/>
          <a:lstStyle/>
          <a:p>
            <a:pPr>
              <a:defRPr/>
            </a:pPr>
            <a:r>
              <a:rPr lang="en-US"/>
              <a:t>Claudio Montanari - Status of ICARUS Installation - Remaining Tasks</a:t>
            </a:r>
            <a:endParaRPr lang="en-US" b="1" dirty="0"/>
          </a:p>
        </p:txBody>
      </p:sp>
      <p:sp>
        <p:nvSpPr>
          <p:cNvPr id="5" name="Slide Number Placeholder 4">
            <a:extLst>
              <a:ext uri="{FF2B5EF4-FFF2-40B4-BE49-F238E27FC236}">
                <a16:creationId xmlns:a16="http://schemas.microsoft.com/office/drawing/2014/main" id="{23A6E217-3ACE-9749-A865-EC08F7F05214}"/>
              </a:ext>
            </a:extLst>
          </p:cNvPr>
          <p:cNvSpPr>
            <a:spLocks noGrp="1"/>
          </p:cNvSpPr>
          <p:nvPr>
            <p:ph type="sldNum" sz="quarter" idx="4"/>
          </p:nvPr>
        </p:nvSpPr>
        <p:spPr>
          <a:xfrm>
            <a:off x="222250" y="6485235"/>
            <a:ext cx="414338" cy="237285"/>
          </a:xfrm>
        </p:spPr>
        <p:txBody>
          <a:bodyPr/>
          <a:lstStyle/>
          <a:p>
            <a:pPr>
              <a:defRPr/>
            </a:pPr>
            <a:fld id="{148C009B-CB69-E04A-B9B3-34B26D69E9CF}" type="slidenum">
              <a:rPr lang="en-US" smtClean="0"/>
              <a:pPr>
                <a:defRPr/>
              </a:pPr>
              <a:t>30</a:t>
            </a:fld>
            <a:endParaRPr lang="en-US"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0" y="233236"/>
            <a:ext cx="9144000" cy="492369"/>
          </a:xfrm>
        </p:spPr>
        <p:txBody>
          <a:bodyPr/>
          <a:lstStyle/>
          <a:p>
            <a:r>
              <a:rPr lang="en-US" dirty="0"/>
              <a:t>Conclusions (II)</a:t>
            </a:r>
          </a:p>
        </p:txBody>
      </p:sp>
      <p:sp>
        <p:nvSpPr>
          <p:cNvPr id="204" name="Content Placeholder 1">
            <a:extLst>
              <a:ext uri="{FF2B5EF4-FFF2-40B4-BE49-F238E27FC236}">
                <a16:creationId xmlns:a16="http://schemas.microsoft.com/office/drawing/2014/main" id="{3A5FE938-A2ED-9C4C-A1AF-E6276213FBBC}"/>
              </a:ext>
            </a:extLst>
          </p:cNvPr>
          <p:cNvSpPr>
            <a:spLocks noGrp="1"/>
          </p:cNvSpPr>
          <p:nvPr>
            <p:ph idx="1"/>
          </p:nvPr>
        </p:nvSpPr>
        <p:spPr>
          <a:xfrm>
            <a:off x="0" y="712177"/>
            <a:ext cx="9060873" cy="5632351"/>
          </a:xfrm>
        </p:spPr>
        <p:txBody>
          <a:bodyPr>
            <a:noAutofit/>
          </a:bodyPr>
          <a:lstStyle/>
          <a:p>
            <a:pPr>
              <a:spcBef>
                <a:spcPts val="0"/>
              </a:spcBef>
              <a:buClr>
                <a:srgbClr val="FF0000"/>
              </a:buClr>
              <a:buFont typeface="System Font Regular"/>
              <a:buChar char="●"/>
            </a:pPr>
            <a:r>
              <a:rPr lang="en-US" sz="1800" dirty="0">
                <a:solidFill>
                  <a:schemeClr val="accent6"/>
                </a:solidFill>
              </a:rPr>
              <a:t>The remaining installation activities concern, in order:</a:t>
            </a:r>
          </a:p>
          <a:p>
            <a:pPr lvl="1">
              <a:spcBef>
                <a:spcPts val="0"/>
              </a:spcBef>
              <a:buClr>
                <a:srgbClr val="FF0000"/>
              </a:buClr>
              <a:buFont typeface="System Font Regular"/>
              <a:buChar char="●"/>
            </a:pPr>
            <a:r>
              <a:rPr lang="en-US" sz="1800" dirty="0">
                <a:solidFill>
                  <a:schemeClr val="accent6"/>
                </a:solidFill>
              </a:rPr>
              <a:t>The installation of the side CRT;</a:t>
            </a:r>
          </a:p>
          <a:p>
            <a:pPr lvl="1">
              <a:spcBef>
                <a:spcPts val="0"/>
              </a:spcBef>
              <a:buClr>
                <a:srgbClr val="FF0000"/>
              </a:buClr>
              <a:buFont typeface="System Font Regular"/>
              <a:buChar char="●"/>
            </a:pPr>
            <a:r>
              <a:rPr lang="en-US" sz="1800" dirty="0">
                <a:solidFill>
                  <a:schemeClr val="accent6"/>
                </a:solidFill>
              </a:rPr>
              <a:t>The installation of venting and fire protection systems on top of the detector;</a:t>
            </a:r>
          </a:p>
          <a:p>
            <a:pPr lvl="1">
              <a:spcBef>
                <a:spcPts val="0"/>
              </a:spcBef>
              <a:buClr>
                <a:srgbClr val="FF0000"/>
              </a:buClr>
              <a:buFont typeface="System Font Regular"/>
              <a:buChar char="●"/>
            </a:pPr>
            <a:r>
              <a:rPr lang="en-US" sz="1800" dirty="0">
                <a:solidFill>
                  <a:schemeClr val="accent6"/>
                </a:solidFill>
              </a:rPr>
              <a:t>The installation of the Top CRT</a:t>
            </a:r>
          </a:p>
          <a:p>
            <a:pPr lvl="1">
              <a:spcBef>
                <a:spcPts val="0"/>
              </a:spcBef>
              <a:buClr>
                <a:srgbClr val="FF0000"/>
              </a:buClr>
              <a:buFont typeface="System Font Regular"/>
              <a:buChar char="●"/>
            </a:pPr>
            <a:r>
              <a:rPr lang="en-US" sz="1800" dirty="0">
                <a:solidFill>
                  <a:schemeClr val="accent6"/>
                </a:solidFill>
              </a:rPr>
              <a:t>The installation of the Overburden.</a:t>
            </a:r>
          </a:p>
          <a:p>
            <a:pPr>
              <a:spcBef>
                <a:spcPts val="0"/>
              </a:spcBef>
              <a:buClr>
                <a:srgbClr val="FF0000"/>
              </a:buClr>
              <a:buFont typeface="System Font Regular"/>
              <a:buChar char="●"/>
            </a:pPr>
            <a:r>
              <a:rPr lang="en-US" sz="1800" dirty="0">
                <a:solidFill>
                  <a:schemeClr val="accent6"/>
                </a:solidFill>
              </a:rPr>
              <a:t>The detector commissioning (previous slide) and the remaining installation activities have to take place before the start of the neutrino beam, in October.</a:t>
            </a:r>
          </a:p>
          <a:p>
            <a:pPr lvl="1">
              <a:spcBef>
                <a:spcPts val="0"/>
              </a:spcBef>
              <a:buClr>
                <a:srgbClr val="FF0000"/>
              </a:buClr>
              <a:buFont typeface="System Font Regular"/>
              <a:buChar char="●"/>
            </a:pPr>
            <a:r>
              <a:rPr lang="en-US" sz="1800" dirty="0">
                <a:solidFill>
                  <a:schemeClr val="accent6"/>
                </a:solidFill>
              </a:rPr>
              <a:t>This implies a maximal presence of the Collaboration onsite during the period between May and October, this year. </a:t>
            </a:r>
            <a:r>
              <a:rPr lang="en-US" sz="1800" b="1" dirty="0">
                <a:solidFill>
                  <a:srgbClr val="FF0000"/>
                </a:solidFill>
              </a:rPr>
              <a:t>The estimate is a continuous presence of about 20 persons during this period, including a technical support of at least 3 technicians for the remaining installation activities and 3 persons on shift.</a:t>
            </a:r>
          </a:p>
          <a:p>
            <a:pPr>
              <a:spcBef>
                <a:spcPts val="0"/>
              </a:spcBef>
              <a:buClr>
                <a:srgbClr val="FF0000"/>
              </a:buClr>
              <a:buFont typeface="System Font Regular"/>
              <a:buChar char="●"/>
            </a:pPr>
            <a:r>
              <a:rPr lang="en-US" sz="2000" dirty="0">
                <a:solidFill>
                  <a:schemeClr val="accent6"/>
                </a:solidFill>
              </a:rPr>
              <a:t>A support of additional 2 persons for the setup of the Slow Control System is urgently needed</a:t>
            </a:r>
          </a:p>
          <a:p>
            <a:pPr>
              <a:spcBef>
                <a:spcPts val="0"/>
              </a:spcBef>
              <a:buClr>
                <a:srgbClr val="FF0000"/>
              </a:buClr>
              <a:buFont typeface="System Font Regular"/>
              <a:buChar char="●"/>
            </a:pPr>
            <a:r>
              <a:rPr lang="en-US" sz="2000" dirty="0">
                <a:solidFill>
                  <a:schemeClr val="accent6"/>
                </a:solidFill>
              </a:rPr>
              <a:t>Additional support (2 persons) is also required for the DAQ setup and testing</a:t>
            </a:r>
          </a:p>
          <a:p>
            <a:pPr>
              <a:spcBef>
                <a:spcPts val="0"/>
              </a:spcBef>
              <a:buClr>
                <a:srgbClr val="FF0000"/>
              </a:buClr>
              <a:buFont typeface="System Font Regular"/>
              <a:buChar char="●"/>
            </a:pPr>
            <a:endParaRPr lang="en-US" sz="1800" dirty="0">
              <a:solidFill>
                <a:schemeClr val="accent6"/>
              </a:solidFill>
            </a:endParaRPr>
          </a:p>
          <a:p>
            <a:pPr lvl="4">
              <a:spcBef>
                <a:spcPts val="0"/>
              </a:spcBef>
            </a:pPr>
            <a:endParaRPr lang="en-US" sz="1800" dirty="0">
              <a:solidFill>
                <a:schemeClr val="accent6"/>
              </a:solidFill>
            </a:endParaRPr>
          </a:p>
        </p:txBody>
      </p:sp>
    </p:spTree>
    <p:extLst>
      <p:ext uri="{BB962C8B-B14F-4D97-AF65-F5344CB8AC3E}">
        <p14:creationId xmlns:p14="http://schemas.microsoft.com/office/powerpoint/2010/main" val="26362195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pPr>
              <a:defRPr/>
            </a:pPr>
            <a:r>
              <a:rPr lang="it-IT"/>
              <a:t>01/16/2020</a:t>
            </a:r>
            <a:endParaRPr lang="en-US" dirty="0"/>
          </a:p>
        </p:txBody>
      </p:sp>
      <p:sp>
        <p:nvSpPr>
          <p:cNvPr id="3" name="Footer Placeholder 2"/>
          <p:cNvSpPr>
            <a:spLocks noGrp="1"/>
          </p:cNvSpPr>
          <p:nvPr>
            <p:ph type="ftr" sz="quarter" idx="3"/>
          </p:nvPr>
        </p:nvSpPr>
        <p:spPr/>
        <p:txBody>
          <a:bodyPr/>
          <a:lstStyle/>
          <a:p>
            <a:pPr>
              <a:defRPr/>
            </a:pPr>
            <a:r>
              <a:rPr lang="en-US"/>
              <a:t>Claudio Montanari - Status of ICARUS Installation - Remaining Tasks</a:t>
            </a:r>
            <a:endParaRPr lang="en-US" b="1" dirty="0"/>
          </a:p>
        </p:txBody>
      </p:sp>
      <p:sp>
        <p:nvSpPr>
          <p:cNvPr id="4" name="Slide Number Placeholder 3"/>
          <p:cNvSpPr>
            <a:spLocks noGrp="1"/>
          </p:cNvSpPr>
          <p:nvPr>
            <p:ph type="sldNum" sz="quarter" idx="4"/>
          </p:nvPr>
        </p:nvSpPr>
        <p:spPr/>
        <p:txBody>
          <a:bodyPr/>
          <a:lstStyle/>
          <a:p>
            <a:pPr>
              <a:defRPr/>
            </a:pPr>
            <a:fld id="{148C009B-CB69-E04A-B9B3-34B26D69E9CF}" type="slidenum">
              <a:rPr lang="en-US" smtClean="0"/>
              <a:pPr>
                <a:defRPr/>
              </a:pPr>
              <a:t>31</a:t>
            </a:fld>
            <a:endParaRPr lang="en-US" dirty="0"/>
          </a:p>
        </p:txBody>
      </p:sp>
      <p:sp>
        <p:nvSpPr>
          <p:cNvPr id="10" name="Title 9"/>
          <p:cNvSpPr>
            <a:spLocks noGrp="1"/>
          </p:cNvSpPr>
          <p:nvPr>
            <p:ph type="title"/>
          </p:nvPr>
        </p:nvSpPr>
        <p:spPr>
          <a:xfrm>
            <a:off x="272257" y="2785404"/>
            <a:ext cx="8293100" cy="1350498"/>
          </a:xfrm>
        </p:spPr>
        <p:txBody>
          <a:bodyPr anchor="ctr"/>
          <a:lstStyle/>
          <a:p>
            <a:pPr algn="ctr"/>
            <a:r>
              <a:rPr lang="en-US" sz="4800" dirty="0"/>
              <a:t>THANK YOU!</a:t>
            </a:r>
          </a:p>
        </p:txBody>
      </p:sp>
    </p:spTree>
    <p:extLst>
      <p:ext uri="{BB962C8B-B14F-4D97-AF65-F5344CB8AC3E}">
        <p14:creationId xmlns:p14="http://schemas.microsoft.com/office/powerpoint/2010/main" val="1010747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pPr>
              <a:defRPr/>
            </a:pPr>
            <a:r>
              <a:rPr lang="it-IT"/>
              <a:t>01/16/2020</a:t>
            </a:r>
            <a:endParaRPr lang="en-US" dirty="0"/>
          </a:p>
        </p:txBody>
      </p:sp>
      <p:sp>
        <p:nvSpPr>
          <p:cNvPr id="3" name="Footer Placeholder 2"/>
          <p:cNvSpPr>
            <a:spLocks noGrp="1"/>
          </p:cNvSpPr>
          <p:nvPr>
            <p:ph type="ftr" sz="quarter" idx="3"/>
          </p:nvPr>
        </p:nvSpPr>
        <p:spPr/>
        <p:txBody>
          <a:bodyPr/>
          <a:lstStyle/>
          <a:p>
            <a:pPr>
              <a:defRPr/>
            </a:pPr>
            <a:r>
              <a:rPr lang="en-US"/>
              <a:t>Claudio Montanari - Status of ICARUS Installation - Remaining Tasks</a:t>
            </a:r>
            <a:endParaRPr lang="en-US" b="1" dirty="0"/>
          </a:p>
        </p:txBody>
      </p:sp>
      <p:sp>
        <p:nvSpPr>
          <p:cNvPr id="4" name="Slide Number Placeholder 3"/>
          <p:cNvSpPr>
            <a:spLocks noGrp="1"/>
          </p:cNvSpPr>
          <p:nvPr>
            <p:ph type="sldNum" sz="quarter" idx="4"/>
          </p:nvPr>
        </p:nvSpPr>
        <p:spPr/>
        <p:txBody>
          <a:bodyPr/>
          <a:lstStyle/>
          <a:p>
            <a:pPr>
              <a:defRPr/>
            </a:pPr>
            <a:fld id="{148C009B-CB69-E04A-B9B3-34B26D69E9CF}" type="slidenum">
              <a:rPr lang="en-US" smtClean="0"/>
              <a:pPr>
                <a:defRPr/>
              </a:pPr>
              <a:t>32</a:t>
            </a:fld>
            <a:endParaRPr lang="en-US" dirty="0"/>
          </a:p>
        </p:txBody>
      </p:sp>
      <p:sp>
        <p:nvSpPr>
          <p:cNvPr id="10" name="Title 9"/>
          <p:cNvSpPr>
            <a:spLocks noGrp="1"/>
          </p:cNvSpPr>
          <p:nvPr>
            <p:ph type="title"/>
          </p:nvPr>
        </p:nvSpPr>
        <p:spPr>
          <a:xfrm>
            <a:off x="272257" y="3229769"/>
            <a:ext cx="8293100" cy="434974"/>
          </a:xfrm>
        </p:spPr>
        <p:txBody>
          <a:bodyPr/>
          <a:lstStyle/>
          <a:p>
            <a:pPr algn="ctr"/>
            <a:r>
              <a:rPr lang="en-US" sz="3200" dirty="0"/>
              <a:t>Backups</a:t>
            </a:r>
          </a:p>
        </p:txBody>
      </p:sp>
    </p:spTree>
    <p:extLst>
      <p:ext uri="{BB962C8B-B14F-4D97-AF65-F5344CB8AC3E}">
        <p14:creationId xmlns:p14="http://schemas.microsoft.com/office/powerpoint/2010/main" val="7488381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1D372F-47A4-7043-B17F-BF95819AB491}"/>
              </a:ext>
            </a:extLst>
          </p:cNvPr>
          <p:cNvSpPr>
            <a:spLocks noGrp="1"/>
          </p:cNvSpPr>
          <p:nvPr>
            <p:ph type="dt" sz="half" idx="2"/>
          </p:nvPr>
        </p:nvSpPr>
        <p:spPr>
          <a:xfrm>
            <a:off x="636588" y="6485235"/>
            <a:ext cx="812833" cy="247532"/>
          </a:xfrm>
        </p:spPr>
        <p:txBody>
          <a:bodyPr/>
          <a:lstStyle/>
          <a:p>
            <a:pPr>
              <a:defRPr/>
            </a:pPr>
            <a:r>
              <a:rPr lang="it-IT"/>
              <a:t>01/16/2020</a:t>
            </a:r>
            <a:endParaRPr lang="en-US" dirty="0"/>
          </a:p>
        </p:txBody>
      </p:sp>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1530602" y="6495482"/>
            <a:ext cx="6163977" cy="237285"/>
          </a:xfrm>
        </p:spPr>
        <p:txBody>
          <a:bodyPr/>
          <a:lstStyle/>
          <a:p>
            <a:pPr>
              <a:defRPr/>
            </a:pPr>
            <a:r>
              <a:rPr lang="en-US"/>
              <a:t>Claudio Montanari - Status of ICARUS Installation - Remaining Tasks</a:t>
            </a:r>
            <a:endParaRPr lang="en-US" b="1" dirty="0"/>
          </a:p>
        </p:txBody>
      </p:sp>
      <p:sp>
        <p:nvSpPr>
          <p:cNvPr id="5" name="Slide Number Placeholder 4">
            <a:extLst>
              <a:ext uri="{FF2B5EF4-FFF2-40B4-BE49-F238E27FC236}">
                <a16:creationId xmlns:a16="http://schemas.microsoft.com/office/drawing/2014/main" id="{23A6E217-3ACE-9749-A865-EC08F7F05214}"/>
              </a:ext>
            </a:extLst>
          </p:cNvPr>
          <p:cNvSpPr>
            <a:spLocks noGrp="1"/>
          </p:cNvSpPr>
          <p:nvPr>
            <p:ph type="sldNum" sz="quarter" idx="4"/>
          </p:nvPr>
        </p:nvSpPr>
        <p:spPr>
          <a:xfrm>
            <a:off x="222250" y="6485235"/>
            <a:ext cx="414338" cy="237285"/>
          </a:xfrm>
        </p:spPr>
        <p:txBody>
          <a:bodyPr/>
          <a:lstStyle/>
          <a:p>
            <a:pPr>
              <a:defRPr/>
            </a:pPr>
            <a:fld id="{148C009B-CB69-E04A-B9B3-34B26D69E9CF}" type="slidenum">
              <a:rPr lang="en-US" smtClean="0"/>
              <a:pPr>
                <a:defRPr/>
              </a:pPr>
              <a:t>33</a:t>
            </a:fld>
            <a:endParaRPr lang="en-US" dirty="0"/>
          </a:p>
        </p:txBody>
      </p:sp>
      <p:sp>
        <p:nvSpPr>
          <p:cNvPr id="8" name="Content Placeholder 42">
            <a:extLst>
              <a:ext uri="{FF2B5EF4-FFF2-40B4-BE49-F238E27FC236}">
                <a16:creationId xmlns:a16="http://schemas.microsoft.com/office/drawing/2014/main" id="{4427A906-4A66-504D-889C-02A428872A00}"/>
              </a:ext>
            </a:extLst>
          </p:cNvPr>
          <p:cNvSpPr>
            <a:spLocks noGrp="1"/>
          </p:cNvSpPr>
          <p:nvPr>
            <p:ph idx="1"/>
          </p:nvPr>
        </p:nvSpPr>
        <p:spPr>
          <a:xfrm>
            <a:off x="251637" y="3226373"/>
            <a:ext cx="2014598" cy="2793427"/>
          </a:xfrm>
        </p:spPr>
        <p:txBody>
          <a:bodyPr/>
          <a:lstStyle/>
          <a:p>
            <a:r>
              <a:rPr lang="en-US" dirty="0"/>
              <a:t>Monitor Impedance between detector and building ground</a:t>
            </a:r>
          </a:p>
          <a:p>
            <a:r>
              <a:rPr lang="en-US" dirty="0"/>
              <a:t>Tells you if you have a “short”</a:t>
            </a:r>
          </a:p>
          <a:p>
            <a:endParaRPr lang="en-US" dirty="0"/>
          </a:p>
        </p:txBody>
      </p:sp>
      <p:sp>
        <p:nvSpPr>
          <p:cNvPr id="9" name="Title 2">
            <a:extLst>
              <a:ext uri="{FF2B5EF4-FFF2-40B4-BE49-F238E27FC236}">
                <a16:creationId xmlns:a16="http://schemas.microsoft.com/office/drawing/2014/main" id="{02E1952A-154E-514C-B5F1-3F00096A62CF}"/>
              </a:ext>
            </a:extLst>
          </p:cNvPr>
          <p:cNvSpPr>
            <a:spLocks noGrp="1"/>
          </p:cNvSpPr>
          <p:nvPr>
            <p:ph type="title"/>
          </p:nvPr>
        </p:nvSpPr>
        <p:spPr>
          <a:xfrm>
            <a:off x="222250" y="365126"/>
            <a:ext cx="8293100" cy="434974"/>
          </a:xfrm>
        </p:spPr>
        <p:txBody>
          <a:bodyPr/>
          <a:lstStyle/>
          <a:p>
            <a:r>
              <a:rPr lang="en-US" dirty="0"/>
              <a:t>Impedance Monitoring (GIZMO)</a:t>
            </a:r>
          </a:p>
        </p:txBody>
      </p:sp>
      <p:grpSp>
        <p:nvGrpSpPr>
          <p:cNvPr id="10" name="Group 9">
            <a:extLst>
              <a:ext uri="{FF2B5EF4-FFF2-40B4-BE49-F238E27FC236}">
                <a16:creationId xmlns:a16="http://schemas.microsoft.com/office/drawing/2014/main" id="{46C40BC2-A944-3343-94A5-6F64FB2B47C9}"/>
              </a:ext>
            </a:extLst>
          </p:cNvPr>
          <p:cNvGrpSpPr/>
          <p:nvPr/>
        </p:nvGrpSpPr>
        <p:grpSpPr>
          <a:xfrm>
            <a:off x="4991650" y="439496"/>
            <a:ext cx="2940722" cy="2659077"/>
            <a:chOff x="4685377" y="846973"/>
            <a:chExt cx="3829910" cy="3463104"/>
          </a:xfrm>
        </p:grpSpPr>
        <p:grpSp>
          <p:nvGrpSpPr>
            <p:cNvPr id="11" name="Group 10">
              <a:extLst>
                <a:ext uri="{FF2B5EF4-FFF2-40B4-BE49-F238E27FC236}">
                  <a16:creationId xmlns:a16="http://schemas.microsoft.com/office/drawing/2014/main" id="{17AB9805-ADAB-AE4A-922E-465E82BB62C3}"/>
                </a:ext>
              </a:extLst>
            </p:cNvPr>
            <p:cNvGrpSpPr/>
            <p:nvPr/>
          </p:nvGrpSpPr>
          <p:grpSpPr>
            <a:xfrm>
              <a:off x="4703929" y="846973"/>
              <a:ext cx="3792807" cy="1097280"/>
              <a:chOff x="4722543" y="846973"/>
              <a:chExt cx="3792807" cy="1097280"/>
            </a:xfrm>
          </p:grpSpPr>
          <p:sp>
            <p:nvSpPr>
              <p:cNvPr id="23" name="Rectangle 22">
                <a:extLst>
                  <a:ext uri="{FF2B5EF4-FFF2-40B4-BE49-F238E27FC236}">
                    <a16:creationId xmlns:a16="http://schemas.microsoft.com/office/drawing/2014/main" id="{678D92EA-9C07-5C46-A166-87F0317587D7}"/>
                  </a:ext>
                </a:extLst>
              </p:cNvPr>
              <p:cNvSpPr/>
              <p:nvPr/>
            </p:nvSpPr>
            <p:spPr>
              <a:xfrm>
                <a:off x="4722543" y="1029853"/>
                <a:ext cx="1110542" cy="73152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t>GIZMO</a:t>
                </a:r>
              </a:p>
            </p:txBody>
          </p:sp>
          <p:sp>
            <p:nvSpPr>
              <p:cNvPr id="24" name="Oval 23">
                <a:extLst>
                  <a:ext uri="{FF2B5EF4-FFF2-40B4-BE49-F238E27FC236}">
                    <a16:creationId xmlns:a16="http://schemas.microsoft.com/office/drawing/2014/main" id="{14F8A06F-31EE-1245-9EC0-522E39A54A3F}"/>
                  </a:ext>
                </a:extLst>
              </p:cNvPr>
              <p:cNvSpPr/>
              <p:nvPr/>
            </p:nvSpPr>
            <p:spPr>
              <a:xfrm>
                <a:off x="6777990" y="846973"/>
                <a:ext cx="1737360" cy="1097280"/>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t>GIZMO</a:t>
                </a:r>
              </a:p>
              <a:p>
                <a:pPr algn="ctr"/>
                <a:r>
                  <a:rPr lang="en-US" sz="1800" dirty="0"/>
                  <a:t>readout</a:t>
                </a:r>
              </a:p>
            </p:txBody>
          </p:sp>
          <p:cxnSp>
            <p:nvCxnSpPr>
              <p:cNvPr id="25" name="Straight Arrow Connector 24">
                <a:extLst>
                  <a:ext uri="{FF2B5EF4-FFF2-40B4-BE49-F238E27FC236}">
                    <a16:creationId xmlns:a16="http://schemas.microsoft.com/office/drawing/2014/main" id="{EC0390F5-63F3-494D-837F-12E9CBD88230}"/>
                  </a:ext>
                </a:extLst>
              </p:cNvPr>
              <p:cNvCxnSpPr>
                <a:cxnSpLocks/>
                <a:stCxn id="23" idx="3"/>
                <a:endCxn id="24" idx="2"/>
              </p:cNvCxnSpPr>
              <p:nvPr/>
            </p:nvCxnSpPr>
            <p:spPr>
              <a:xfrm>
                <a:off x="5833085" y="1395613"/>
                <a:ext cx="944905" cy="0"/>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grpSp>
        <p:cxnSp>
          <p:nvCxnSpPr>
            <p:cNvPr id="12" name="Straight Arrow Connector 11">
              <a:extLst>
                <a:ext uri="{FF2B5EF4-FFF2-40B4-BE49-F238E27FC236}">
                  <a16:creationId xmlns:a16="http://schemas.microsoft.com/office/drawing/2014/main" id="{07CC8D9D-4744-8542-B3AA-6EBC31883038}"/>
                </a:ext>
              </a:extLst>
            </p:cNvPr>
            <p:cNvCxnSpPr>
              <a:cxnSpLocks/>
              <a:stCxn id="24" idx="3"/>
              <a:endCxn id="18" idx="7"/>
            </p:cNvCxnSpPr>
            <p:nvPr/>
          </p:nvCxnSpPr>
          <p:spPr>
            <a:xfrm flipH="1">
              <a:off x="5873343" y="1783560"/>
              <a:ext cx="1140463" cy="683751"/>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2C8403EE-98FD-0F49-8E85-7E69DC16DB93}"/>
                </a:ext>
              </a:extLst>
            </p:cNvPr>
            <p:cNvCxnSpPr>
              <a:cxnSpLocks/>
              <a:stCxn id="16" idx="2"/>
              <a:endCxn id="20" idx="0"/>
            </p:cNvCxnSpPr>
            <p:nvPr/>
          </p:nvCxnSpPr>
          <p:spPr>
            <a:xfrm flipH="1">
              <a:off x="7555167" y="3013653"/>
              <a:ext cx="201910" cy="588552"/>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grpSp>
          <p:nvGrpSpPr>
            <p:cNvPr id="14" name="Group 13">
              <a:extLst>
                <a:ext uri="{FF2B5EF4-FFF2-40B4-BE49-F238E27FC236}">
                  <a16:creationId xmlns:a16="http://schemas.microsoft.com/office/drawing/2014/main" id="{CB4CA1AB-CE5F-834B-8AD2-79151CD9C41B}"/>
                </a:ext>
              </a:extLst>
            </p:cNvPr>
            <p:cNvGrpSpPr/>
            <p:nvPr/>
          </p:nvGrpSpPr>
          <p:grpSpPr>
            <a:xfrm>
              <a:off x="4685377" y="3442974"/>
              <a:ext cx="3829910" cy="867103"/>
              <a:chOff x="4711712" y="3442974"/>
              <a:chExt cx="3829910" cy="867103"/>
            </a:xfrm>
          </p:grpSpPr>
          <p:sp>
            <p:nvSpPr>
              <p:cNvPr id="20" name="Oval 19">
                <a:extLst>
                  <a:ext uri="{FF2B5EF4-FFF2-40B4-BE49-F238E27FC236}">
                    <a16:creationId xmlns:a16="http://schemas.microsoft.com/office/drawing/2014/main" id="{095AA4F8-CD0D-F94C-BBD0-02D6B2E1E7B2}"/>
                  </a:ext>
                </a:extLst>
              </p:cNvPr>
              <p:cNvSpPr/>
              <p:nvPr/>
            </p:nvSpPr>
            <p:spPr>
              <a:xfrm>
                <a:off x="6621382" y="3602205"/>
                <a:ext cx="1920240" cy="548640"/>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Database</a:t>
                </a:r>
              </a:p>
            </p:txBody>
          </p:sp>
          <p:sp>
            <p:nvSpPr>
              <p:cNvPr id="21" name="Rounded Rectangle 20">
                <a:extLst>
                  <a:ext uri="{FF2B5EF4-FFF2-40B4-BE49-F238E27FC236}">
                    <a16:creationId xmlns:a16="http://schemas.microsoft.com/office/drawing/2014/main" id="{3043CFDB-12E3-6648-8ACA-E1DB021F6C25}"/>
                  </a:ext>
                </a:extLst>
              </p:cNvPr>
              <p:cNvSpPr/>
              <p:nvPr/>
            </p:nvSpPr>
            <p:spPr>
              <a:xfrm>
                <a:off x="4711712" y="3442974"/>
                <a:ext cx="1403131" cy="867103"/>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t>Web</a:t>
                </a:r>
              </a:p>
              <a:p>
                <a:pPr algn="ctr"/>
                <a:r>
                  <a:rPr lang="en-US" sz="1800" dirty="0"/>
                  <a:t>Display</a:t>
                </a:r>
              </a:p>
            </p:txBody>
          </p:sp>
          <p:cxnSp>
            <p:nvCxnSpPr>
              <p:cNvPr id="22" name="Straight Arrow Connector 21">
                <a:extLst>
                  <a:ext uri="{FF2B5EF4-FFF2-40B4-BE49-F238E27FC236}">
                    <a16:creationId xmlns:a16="http://schemas.microsoft.com/office/drawing/2014/main" id="{9AA2B668-47D4-E34E-B5B3-E8924885D59C}"/>
                  </a:ext>
                </a:extLst>
              </p:cNvPr>
              <p:cNvCxnSpPr>
                <a:cxnSpLocks/>
                <a:stCxn id="20" idx="2"/>
                <a:endCxn id="21" idx="3"/>
              </p:cNvCxnSpPr>
              <p:nvPr/>
            </p:nvCxnSpPr>
            <p:spPr>
              <a:xfrm flipH="1">
                <a:off x="6114843" y="3876525"/>
                <a:ext cx="506539" cy="1"/>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F86D253B-AC11-A04A-93D4-7AFA66D37FAE}"/>
                </a:ext>
              </a:extLst>
            </p:cNvPr>
            <p:cNvGrpSpPr/>
            <p:nvPr/>
          </p:nvGrpSpPr>
          <p:grpSpPr>
            <a:xfrm>
              <a:off x="4702609" y="2373573"/>
              <a:ext cx="3795447" cy="640080"/>
              <a:chOff x="4659043" y="2375300"/>
              <a:chExt cx="3795447" cy="640080"/>
            </a:xfrm>
          </p:grpSpPr>
          <p:sp>
            <p:nvSpPr>
              <p:cNvPr id="16" name="Rounded Rectangle 15">
                <a:extLst>
                  <a:ext uri="{FF2B5EF4-FFF2-40B4-BE49-F238E27FC236}">
                    <a16:creationId xmlns:a16="http://schemas.microsoft.com/office/drawing/2014/main" id="{5B451131-BA3A-6E46-B7B6-263DFF0B288A}"/>
                  </a:ext>
                </a:extLst>
              </p:cNvPr>
              <p:cNvSpPr/>
              <p:nvPr/>
            </p:nvSpPr>
            <p:spPr>
              <a:xfrm>
                <a:off x="6972531" y="2375300"/>
                <a:ext cx="1481959" cy="640080"/>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t>Archiver</a:t>
                </a:r>
              </a:p>
            </p:txBody>
          </p:sp>
          <p:sp>
            <p:nvSpPr>
              <p:cNvPr id="18" name="Oval 17">
                <a:extLst>
                  <a:ext uri="{FF2B5EF4-FFF2-40B4-BE49-F238E27FC236}">
                    <a16:creationId xmlns:a16="http://schemas.microsoft.com/office/drawing/2014/main" id="{FF0DCF3D-5900-EC4D-9C68-31A0E25DCABB}"/>
                  </a:ext>
                </a:extLst>
              </p:cNvPr>
              <p:cNvSpPr/>
              <p:nvPr/>
            </p:nvSpPr>
            <p:spPr>
              <a:xfrm>
                <a:off x="4659043" y="2375300"/>
                <a:ext cx="1371600" cy="640080"/>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t>EPICS</a:t>
                </a:r>
              </a:p>
            </p:txBody>
          </p:sp>
          <p:cxnSp>
            <p:nvCxnSpPr>
              <p:cNvPr id="19" name="Straight Arrow Connector 18">
                <a:extLst>
                  <a:ext uri="{FF2B5EF4-FFF2-40B4-BE49-F238E27FC236}">
                    <a16:creationId xmlns:a16="http://schemas.microsoft.com/office/drawing/2014/main" id="{73349DD1-E3E4-734C-8C83-705D4FCC6D36}"/>
                  </a:ext>
                </a:extLst>
              </p:cNvPr>
              <p:cNvCxnSpPr>
                <a:cxnSpLocks/>
                <a:stCxn id="18" idx="6"/>
                <a:endCxn id="16" idx="1"/>
              </p:cNvCxnSpPr>
              <p:nvPr/>
            </p:nvCxnSpPr>
            <p:spPr>
              <a:xfrm>
                <a:off x="6030643" y="2695340"/>
                <a:ext cx="941888" cy="0"/>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grpSp>
      </p:grpSp>
      <p:pic>
        <p:nvPicPr>
          <p:cNvPr id="26" name="Picture 25">
            <a:extLst>
              <a:ext uri="{FF2B5EF4-FFF2-40B4-BE49-F238E27FC236}">
                <a16:creationId xmlns:a16="http://schemas.microsoft.com/office/drawing/2014/main" id="{FF137281-7D50-574F-B2CE-901A7D9EB5E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6898" y="895090"/>
            <a:ext cx="3535454" cy="2013783"/>
          </a:xfrm>
          <a:prstGeom prst="rect">
            <a:avLst/>
          </a:prstGeom>
        </p:spPr>
      </p:pic>
      <p:pic>
        <p:nvPicPr>
          <p:cNvPr id="27" name="Content Placeholder 7">
            <a:extLst>
              <a:ext uri="{FF2B5EF4-FFF2-40B4-BE49-F238E27FC236}">
                <a16:creationId xmlns:a16="http://schemas.microsoft.com/office/drawing/2014/main" id="{F00A8A98-3372-1F4F-840F-48CE01E786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93234" y="3182086"/>
            <a:ext cx="6662242" cy="3086491"/>
          </a:xfrm>
          <a:prstGeom prst="rect">
            <a:avLst/>
          </a:prstGeom>
          <a:ln w="25400">
            <a:solidFill>
              <a:schemeClr val="accent1">
                <a:shade val="95000"/>
                <a:satMod val="105000"/>
              </a:schemeClr>
            </a:solidFill>
          </a:ln>
        </p:spPr>
      </p:pic>
    </p:spTree>
    <p:extLst>
      <p:ext uri="{BB962C8B-B14F-4D97-AF65-F5344CB8AC3E}">
        <p14:creationId xmlns:p14="http://schemas.microsoft.com/office/powerpoint/2010/main" val="11863472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1D372F-47A4-7043-B17F-BF95819AB491}"/>
              </a:ext>
            </a:extLst>
          </p:cNvPr>
          <p:cNvSpPr>
            <a:spLocks noGrp="1"/>
          </p:cNvSpPr>
          <p:nvPr>
            <p:ph type="dt" sz="half" idx="2"/>
          </p:nvPr>
        </p:nvSpPr>
        <p:spPr>
          <a:xfrm>
            <a:off x="636588" y="6485235"/>
            <a:ext cx="812833" cy="247532"/>
          </a:xfrm>
        </p:spPr>
        <p:txBody>
          <a:bodyPr/>
          <a:lstStyle/>
          <a:p>
            <a:pPr>
              <a:defRPr/>
            </a:pPr>
            <a:r>
              <a:rPr lang="it-IT"/>
              <a:t>01/16/2020</a:t>
            </a:r>
            <a:endParaRPr lang="en-US" dirty="0"/>
          </a:p>
        </p:txBody>
      </p:sp>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1530602" y="6495482"/>
            <a:ext cx="6163977" cy="237285"/>
          </a:xfrm>
        </p:spPr>
        <p:txBody>
          <a:bodyPr/>
          <a:lstStyle/>
          <a:p>
            <a:pPr>
              <a:defRPr/>
            </a:pPr>
            <a:r>
              <a:rPr lang="en-US"/>
              <a:t>Claudio Montanari - Status of ICARUS Installation - Remaining Tasks</a:t>
            </a:r>
            <a:endParaRPr lang="en-US" b="1" dirty="0"/>
          </a:p>
        </p:txBody>
      </p:sp>
      <p:sp>
        <p:nvSpPr>
          <p:cNvPr id="5" name="Slide Number Placeholder 4">
            <a:extLst>
              <a:ext uri="{FF2B5EF4-FFF2-40B4-BE49-F238E27FC236}">
                <a16:creationId xmlns:a16="http://schemas.microsoft.com/office/drawing/2014/main" id="{23A6E217-3ACE-9749-A865-EC08F7F05214}"/>
              </a:ext>
            </a:extLst>
          </p:cNvPr>
          <p:cNvSpPr>
            <a:spLocks noGrp="1"/>
          </p:cNvSpPr>
          <p:nvPr>
            <p:ph type="sldNum" sz="quarter" idx="4"/>
          </p:nvPr>
        </p:nvSpPr>
        <p:spPr>
          <a:xfrm>
            <a:off x="222250" y="6485235"/>
            <a:ext cx="414338" cy="237285"/>
          </a:xfrm>
        </p:spPr>
        <p:txBody>
          <a:bodyPr/>
          <a:lstStyle/>
          <a:p>
            <a:pPr>
              <a:defRPr/>
            </a:pPr>
            <a:fld id="{148C009B-CB69-E04A-B9B3-34B26D69E9CF}" type="slidenum">
              <a:rPr lang="en-US" smtClean="0"/>
              <a:pPr>
                <a:defRPr/>
              </a:pPr>
              <a:t>34</a:t>
            </a:fld>
            <a:endParaRPr lang="en-US"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0" y="233236"/>
            <a:ext cx="9144000" cy="492369"/>
          </a:xfrm>
        </p:spPr>
        <p:txBody>
          <a:bodyPr/>
          <a:lstStyle/>
          <a:p>
            <a:r>
              <a:rPr lang="it-IT" dirty="0" err="1"/>
              <a:t>Ongoing</a:t>
            </a:r>
            <a:r>
              <a:rPr lang="it-IT" dirty="0"/>
              <a:t> </a:t>
            </a:r>
            <a:r>
              <a:rPr lang="it-IT" dirty="0" err="1"/>
              <a:t>Activities</a:t>
            </a:r>
            <a:r>
              <a:rPr lang="it-IT" dirty="0"/>
              <a:t> </a:t>
            </a:r>
            <a:r>
              <a:rPr lang="it-IT" dirty="0" err="1"/>
              <a:t>at</a:t>
            </a:r>
            <a:r>
              <a:rPr lang="it-IT" dirty="0"/>
              <a:t> SBN-FD Control Room</a:t>
            </a:r>
            <a:endParaRPr lang="en-US" dirty="0"/>
          </a:p>
        </p:txBody>
      </p:sp>
      <p:sp>
        <p:nvSpPr>
          <p:cNvPr id="204" name="Content Placeholder 1">
            <a:extLst>
              <a:ext uri="{FF2B5EF4-FFF2-40B4-BE49-F238E27FC236}">
                <a16:creationId xmlns:a16="http://schemas.microsoft.com/office/drawing/2014/main" id="{3A5FE938-A2ED-9C4C-A1AF-E6276213FBBC}"/>
              </a:ext>
            </a:extLst>
          </p:cNvPr>
          <p:cNvSpPr>
            <a:spLocks noGrp="1"/>
          </p:cNvSpPr>
          <p:nvPr>
            <p:ph idx="1"/>
          </p:nvPr>
        </p:nvSpPr>
        <p:spPr>
          <a:xfrm>
            <a:off x="-1" y="712178"/>
            <a:ext cx="9144001" cy="405934"/>
          </a:xfrm>
        </p:spPr>
        <p:txBody>
          <a:bodyPr>
            <a:noAutofit/>
          </a:bodyPr>
          <a:lstStyle/>
          <a:p>
            <a:pPr marL="495300" lvl="1" indent="-266700">
              <a:buChar char="•"/>
              <a:defRPr sz="2600">
                <a:solidFill>
                  <a:srgbClr val="53585F"/>
                </a:solidFill>
                <a:latin typeface="Gill Sans"/>
                <a:ea typeface="Gill Sans"/>
                <a:cs typeface="Gill Sans"/>
                <a:sym typeface="Gill Sans"/>
              </a:defRPr>
            </a:pPr>
            <a:r>
              <a:rPr lang="it-IT" sz="1800" dirty="0" err="1">
                <a:latin typeface="+mn-lt"/>
              </a:rPr>
              <a:t>Adding</a:t>
            </a:r>
            <a:r>
              <a:rPr lang="it-IT" sz="1800" dirty="0">
                <a:latin typeface="+mn-lt"/>
              </a:rPr>
              <a:t> information with the </a:t>
            </a:r>
            <a:r>
              <a:rPr lang="it-IT" sz="1800" dirty="0" err="1">
                <a:latin typeface="+mn-lt"/>
              </a:rPr>
              <a:t>current</a:t>
            </a:r>
            <a:r>
              <a:rPr lang="it-IT" sz="1800" dirty="0">
                <a:latin typeface="+mn-lt"/>
              </a:rPr>
              <a:t> </a:t>
            </a:r>
            <a:r>
              <a:rPr lang="it-IT" sz="1800" dirty="0" err="1">
                <a:latin typeface="+mn-lt"/>
              </a:rPr>
              <a:t>running</a:t>
            </a:r>
            <a:r>
              <a:rPr lang="it-IT" sz="1800" dirty="0">
                <a:latin typeface="+mn-lt"/>
              </a:rPr>
              <a:t> </a:t>
            </a:r>
            <a:r>
              <a:rPr lang="it-IT" sz="1800" dirty="0" err="1">
                <a:latin typeface="+mn-lt"/>
              </a:rPr>
              <a:t>conditions</a:t>
            </a:r>
            <a:r>
              <a:rPr lang="it-IT" sz="1800" dirty="0">
                <a:latin typeface="+mn-lt"/>
              </a:rPr>
              <a:t> </a:t>
            </a:r>
          </a:p>
        </p:txBody>
      </p:sp>
      <p:pic>
        <p:nvPicPr>
          <p:cNvPr id="15" name="Image" descr="Image">
            <a:extLst>
              <a:ext uri="{FF2B5EF4-FFF2-40B4-BE49-F238E27FC236}">
                <a16:creationId xmlns:a16="http://schemas.microsoft.com/office/drawing/2014/main" id="{05659924-4DD9-424B-8509-065909475AEC}"/>
              </a:ext>
            </a:extLst>
          </p:cNvPr>
          <p:cNvPicPr>
            <a:picLocks noChangeAspect="1"/>
          </p:cNvPicPr>
          <p:nvPr/>
        </p:nvPicPr>
        <p:blipFill>
          <a:blip r:embed="rId2"/>
          <a:stretch>
            <a:fillRect/>
          </a:stretch>
        </p:blipFill>
        <p:spPr>
          <a:xfrm>
            <a:off x="931917" y="1118112"/>
            <a:ext cx="7280163" cy="5150395"/>
          </a:xfrm>
          <a:prstGeom prst="rect">
            <a:avLst/>
          </a:prstGeom>
          <a:ln w="12700">
            <a:miter lim="400000"/>
          </a:ln>
        </p:spPr>
      </p:pic>
    </p:spTree>
    <p:extLst>
      <p:ext uri="{BB962C8B-B14F-4D97-AF65-F5344CB8AC3E}">
        <p14:creationId xmlns:p14="http://schemas.microsoft.com/office/powerpoint/2010/main" val="1695865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1D372F-47A4-7043-B17F-BF95819AB491}"/>
              </a:ext>
            </a:extLst>
          </p:cNvPr>
          <p:cNvSpPr>
            <a:spLocks noGrp="1"/>
          </p:cNvSpPr>
          <p:nvPr>
            <p:ph type="dt" sz="half" idx="2"/>
          </p:nvPr>
        </p:nvSpPr>
        <p:spPr>
          <a:xfrm>
            <a:off x="636588" y="6485235"/>
            <a:ext cx="812833" cy="247532"/>
          </a:xfrm>
        </p:spPr>
        <p:txBody>
          <a:bodyPr/>
          <a:lstStyle/>
          <a:p>
            <a:pPr>
              <a:defRPr/>
            </a:pPr>
            <a:r>
              <a:rPr lang="it-IT"/>
              <a:t>01/16/2020</a:t>
            </a:r>
            <a:endParaRPr lang="en-US" dirty="0"/>
          </a:p>
        </p:txBody>
      </p:sp>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1530602" y="6495482"/>
            <a:ext cx="6163977" cy="237285"/>
          </a:xfrm>
        </p:spPr>
        <p:txBody>
          <a:bodyPr/>
          <a:lstStyle/>
          <a:p>
            <a:pPr>
              <a:defRPr/>
            </a:pPr>
            <a:r>
              <a:rPr lang="en-US"/>
              <a:t>Claudio Montanari - Status of ICARUS Installation - Remaining Tasks</a:t>
            </a:r>
            <a:endParaRPr lang="en-US" b="1" dirty="0"/>
          </a:p>
        </p:txBody>
      </p:sp>
      <p:sp>
        <p:nvSpPr>
          <p:cNvPr id="5" name="Slide Number Placeholder 4">
            <a:extLst>
              <a:ext uri="{FF2B5EF4-FFF2-40B4-BE49-F238E27FC236}">
                <a16:creationId xmlns:a16="http://schemas.microsoft.com/office/drawing/2014/main" id="{23A6E217-3ACE-9749-A865-EC08F7F05214}"/>
              </a:ext>
            </a:extLst>
          </p:cNvPr>
          <p:cNvSpPr>
            <a:spLocks noGrp="1"/>
          </p:cNvSpPr>
          <p:nvPr>
            <p:ph type="sldNum" sz="quarter" idx="4"/>
          </p:nvPr>
        </p:nvSpPr>
        <p:spPr>
          <a:xfrm>
            <a:off x="222250" y="6485235"/>
            <a:ext cx="414338" cy="237285"/>
          </a:xfrm>
        </p:spPr>
        <p:txBody>
          <a:bodyPr/>
          <a:lstStyle/>
          <a:p>
            <a:pPr>
              <a:defRPr/>
            </a:pPr>
            <a:fld id="{148C009B-CB69-E04A-B9B3-34B26D69E9CF}" type="slidenum">
              <a:rPr lang="en-US" smtClean="0"/>
              <a:pPr>
                <a:defRPr/>
              </a:pPr>
              <a:t>35</a:t>
            </a:fld>
            <a:endParaRPr lang="en-US"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0" y="233236"/>
            <a:ext cx="9144000" cy="492369"/>
          </a:xfrm>
        </p:spPr>
        <p:txBody>
          <a:bodyPr/>
          <a:lstStyle/>
          <a:p>
            <a:r>
              <a:rPr lang="en" dirty="0"/>
              <a:t>Drift HV system: Slow Controls Test Stand at DAB</a:t>
            </a:r>
            <a:endParaRPr lang="en-US" dirty="0"/>
          </a:p>
        </p:txBody>
      </p:sp>
      <p:sp>
        <p:nvSpPr>
          <p:cNvPr id="204" name="Content Placeholder 1">
            <a:extLst>
              <a:ext uri="{FF2B5EF4-FFF2-40B4-BE49-F238E27FC236}">
                <a16:creationId xmlns:a16="http://schemas.microsoft.com/office/drawing/2014/main" id="{3A5FE938-A2ED-9C4C-A1AF-E6276213FBBC}"/>
              </a:ext>
            </a:extLst>
          </p:cNvPr>
          <p:cNvSpPr>
            <a:spLocks noGrp="1"/>
          </p:cNvSpPr>
          <p:nvPr>
            <p:ph idx="1"/>
          </p:nvPr>
        </p:nvSpPr>
        <p:spPr>
          <a:xfrm>
            <a:off x="0" y="712177"/>
            <a:ext cx="3812345" cy="3536265"/>
          </a:xfrm>
        </p:spPr>
        <p:txBody>
          <a:bodyPr>
            <a:noAutofit/>
          </a:bodyPr>
          <a:lstStyle/>
          <a:p>
            <a:pPr marL="457200" lvl="0" indent="-342900">
              <a:spcBef>
                <a:spcPts val="0"/>
              </a:spcBef>
              <a:spcAft>
                <a:spcPts val="600"/>
              </a:spcAft>
              <a:buClr>
                <a:srgbClr val="FF0000"/>
              </a:buClr>
              <a:buSzPts val="1800"/>
              <a:buChar char="●"/>
            </a:pPr>
            <a:r>
              <a:rPr lang="en" sz="1800" dirty="0"/>
              <a:t>A test stand has been assembled at DAB with the purpose of being able to work on the development of the slow controls of the Drift HV System, as well as testing the Monitor Chassis</a:t>
            </a:r>
            <a:r>
              <a:rPr lang="en-US" sz="1800" dirty="0"/>
              <a:t>.</a:t>
            </a:r>
          </a:p>
          <a:p>
            <a:pPr marL="457200" lvl="0" indent="-342900">
              <a:spcBef>
                <a:spcPts val="0"/>
              </a:spcBef>
              <a:spcAft>
                <a:spcPts val="600"/>
              </a:spcAft>
              <a:buClr>
                <a:srgbClr val="FF0000"/>
              </a:buClr>
              <a:buSzPts val="1800"/>
              <a:buChar char="●"/>
            </a:pPr>
            <a:r>
              <a:rPr lang="en" sz="1800" dirty="0"/>
              <a:t>Further work on the slow controls of the Drift HV System will continue during the filling process as well as the implementation of the controls in the control room for the Drift HV System</a:t>
            </a:r>
            <a:r>
              <a:rPr lang="en-US" sz="1800" dirty="0"/>
              <a:t>.</a:t>
            </a:r>
          </a:p>
        </p:txBody>
      </p:sp>
      <p:pic>
        <p:nvPicPr>
          <p:cNvPr id="7" name="Google Shape;82;p16">
            <a:extLst>
              <a:ext uri="{FF2B5EF4-FFF2-40B4-BE49-F238E27FC236}">
                <a16:creationId xmlns:a16="http://schemas.microsoft.com/office/drawing/2014/main" id="{F09B85B8-2429-714A-BEB2-965CAF5E49AD}"/>
              </a:ext>
            </a:extLst>
          </p:cNvPr>
          <p:cNvPicPr preferRelativeResize="0"/>
          <p:nvPr/>
        </p:nvPicPr>
        <p:blipFill>
          <a:blip r:embed="rId2">
            <a:alphaModFix/>
          </a:blip>
          <a:stretch>
            <a:fillRect/>
          </a:stretch>
        </p:blipFill>
        <p:spPr>
          <a:xfrm>
            <a:off x="4403188" y="927255"/>
            <a:ext cx="4125592" cy="5253793"/>
          </a:xfrm>
          <a:prstGeom prst="rect">
            <a:avLst/>
          </a:prstGeom>
          <a:noFill/>
          <a:ln w="38100" cap="flat" cmpd="sng">
            <a:solidFill>
              <a:srgbClr val="FF0000"/>
            </a:solidFill>
            <a:prstDash val="solid"/>
            <a:round/>
            <a:headEnd type="none" w="sm" len="sm"/>
            <a:tailEnd type="none" w="sm" len="sm"/>
          </a:ln>
        </p:spPr>
      </p:pic>
    </p:spTree>
    <p:extLst>
      <p:ext uri="{BB962C8B-B14F-4D97-AF65-F5344CB8AC3E}">
        <p14:creationId xmlns:p14="http://schemas.microsoft.com/office/powerpoint/2010/main" val="4101054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1D372F-47A4-7043-B17F-BF95819AB491}"/>
              </a:ext>
            </a:extLst>
          </p:cNvPr>
          <p:cNvSpPr>
            <a:spLocks noGrp="1"/>
          </p:cNvSpPr>
          <p:nvPr>
            <p:ph type="dt" sz="half" idx="2"/>
          </p:nvPr>
        </p:nvSpPr>
        <p:spPr>
          <a:xfrm>
            <a:off x="636588" y="6485235"/>
            <a:ext cx="812833" cy="247532"/>
          </a:xfrm>
        </p:spPr>
        <p:txBody>
          <a:bodyPr/>
          <a:lstStyle/>
          <a:p>
            <a:pPr>
              <a:defRPr/>
            </a:pPr>
            <a:r>
              <a:rPr lang="it-IT"/>
              <a:t>01/16/2020</a:t>
            </a:r>
            <a:endParaRPr lang="en-US" dirty="0"/>
          </a:p>
        </p:txBody>
      </p:sp>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1530602" y="6495482"/>
            <a:ext cx="6163977" cy="237285"/>
          </a:xfrm>
        </p:spPr>
        <p:txBody>
          <a:bodyPr/>
          <a:lstStyle/>
          <a:p>
            <a:pPr>
              <a:defRPr/>
            </a:pPr>
            <a:r>
              <a:rPr lang="en-US"/>
              <a:t>Claudio Montanari - Status of ICARUS Installation - Remaining Tasks</a:t>
            </a:r>
            <a:endParaRPr lang="en-US" b="1" dirty="0"/>
          </a:p>
        </p:txBody>
      </p:sp>
      <p:sp>
        <p:nvSpPr>
          <p:cNvPr id="5" name="Slide Number Placeholder 4">
            <a:extLst>
              <a:ext uri="{FF2B5EF4-FFF2-40B4-BE49-F238E27FC236}">
                <a16:creationId xmlns:a16="http://schemas.microsoft.com/office/drawing/2014/main" id="{23A6E217-3ACE-9749-A865-EC08F7F05214}"/>
              </a:ext>
            </a:extLst>
          </p:cNvPr>
          <p:cNvSpPr>
            <a:spLocks noGrp="1"/>
          </p:cNvSpPr>
          <p:nvPr>
            <p:ph type="sldNum" sz="quarter" idx="4"/>
          </p:nvPr>
        </p:nvSpPr>
        <p:spPr>
          <a:xfrm>
            <a:off x="222250" y="6485235"/>
            <a:ext cx="414338" cy="237285"/>
          </a:xfrm>
        </p:spPr>
        <p:txBody>
          <a:bodyPr/>
          <a:lstStyle/>
          <a:p>
            <a:pPr>
              <a:defRPr/>
            </a:pPr>
            <a:fld id="{148C009B-CB69-E04A-B9B3-34B26D69E9CF}" type="slidenum">
              <a:rPr lang="en-US" smtClean="0"/>
              <a:pPr>
                <a:defRPr/>
              </a:pPr>
              <a:t>36</a:t>
            </a:fld>
            <a:endParaRPr lang="en-US"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0" y="233236"/>
            <a:ext cx="9144000" cy="492369"/>
          </a:xfrm>
        </p:spPr>
        <p:txBody>
          <a:bodyPr/>
          <a:lstStyle/>
          <a:p>
            <a:r>
              <a:rPr lang="en-US" dirty="0"/>
              <a:t>ICARUS Trigger system </a:t>
            </a:r>
          </a:p>
        </p:txBody>
      </p:sp>
      <p:sp>
        <p:nvSpPr>
          <p:cNvPr id="204" name="Content Placeholder 1">
            <a:extLst>
              <a:ext uri="{FF2B5EF4-FFF2-40B4-BE49-F238E27FC236}">
                <a16:creationId xmlns:a16="http://schemas.microsoft.com/office/drawing/2014/main" id="{3A5FE938-A2ED-9C4C-A1AF-E6276213FBBC}"/>
              </a:ext>
            </a:extLst>
          </p:cNvPr>
          <p:cNvSpPr>
            <a:spLocks noGrp="1"/>
          </p:cNvSpPr>
          <p:nvPr>
            <p:ph idx="1"/>
          </p:nvPr>
        </p:nvSpPr>
        <p:spPr>
          <a:xfrm>
            <a:off x="0" y="712177"/>
            <a:ext cx="9060873" cy="5632351"/>
          </a:xfrm>
        </p:spPr>
        <p:txBody>
          <a:bodyPr>
            <a:noAutofit/>
          </a:bodyPr>
          <a:lstStyle/>
          <a:p>
            <a:pPr marL="261938" indent="-261938">
              <a:lnSpc>
                <a:spcPts val="2260"/>
              </a:lnSpc>
              <a:spcBef>
                <a:spcPts val="600"/>
              </a:spcBef>
              <a:buClr>
                <a:srgbClr val="FF0000"/>
              </a:buClr>
              <a:buFont typeface="Wingdings" panose="05000000000000000000" pitchFamily="2" charset="2"/>
              <a:buChar char="l"/>
            </a:pPr>
            <a:r>
              <a:rPr lang="en-US" sz="1800" dirty="0">
                <a:solidFill>
                  <a:srgbClr val="0000FF"/>
                </a:solidFill>
                <a:latin typeface="+mn-lt"/>
              </a:rPr>
              <a:t>ICARUS Trigger exploits the recognition of PMT signals inside BNB/</a:t>
            </a:r>
            <a:r>
              <a:rPr lang="en-US" sz="1800" dirty="0" err="1">
                <a:solidFill>
                  <a:srgbClr val="0000FF"/>
                </a:solidFill>
                <a:latin typeface="+mn-lt"/>
              </a:rPr>
              <a:t>NuMI</a:t>
            </a:r>
            <a:r>
              <a:rPr lang="en-US" sz="1800" dirty="0">
                <a:solidFill>
                  <a:srgbClr val="0000FF"/>
                </a:solidFill>
                <a:latin typeface="+mn-lt"/>
              </a:rPr>
              <a:t> proton beam extraction gates, the White Rabbit network providing a time alignment at 50 </a:t>
            </a:r>
            <a:r>
              <a:rPr lang="en-US" sz="1800" dirty="0" err="1">
                <a:solidFill>
                  <a:srgbClr val="0000FF"/>
                </a:solidFill>
                <a:latin typeface="+mn-lt"/>
              </a:rPr>
              <a:t>ps</a:t>
            </a:r>
            <a:r>
              <a:rPr lang="en-US" sz="1800" dirty="0">
                <a:solidFill>
                  <a:srgbClr val="0000FF"/>
                </a:solidFill>
                <a:latin typeface="+mn-lt"/>
              </a:rPr>
              <a:t> level.</a:t>
            </a:r>
            <a:r>
              <a:rPr lang="en-US" sz="1800" dirty="0">
                <a:latin typeface="+mn-lt"/>
              </a:rPr>
              <a:t> </a:t>
            </a:r>
            <a:endParaRPr lang="en-US" sz="1800" dirty="0">
              <a:solidFill>
                <a:srgbClr val="0000FF"/>
              </a:solidFill>
              <a:latin typeface="+mn-lt"/>
            </a:endParaRPr>
          </a:p>
          <a:p>
            <a:pPr marL="261938" indent="-261938">
              <a:lnSpc>
                <a:spcPts val="2260"/>
              </a:lnSpc>
              <a:spcBef>
                <a:spcPts val="600"/>
              </a:spcBef>
              <a:buClr>
                <a:srgbClr val="FF0000"/>
              </a:buClr>
              <a:buFont typeface="Wingdings" panose="05000000000000000000" pitchFamily="2" charset="2"/>
              <a:buChar char="l"/>
            </a:pPr>
            <a:r>
              <a:rPr lang="en-US" sz="1800" dirty="0">
                <a:latin typeface="+mn-lt"/>
              </a:rPr>
              <a:t>The signals from the Cosmic Ray Tagger system and the bunched structure of proton beams will be added later to improve cosmic rays rejection.</a:t>
            </a:r>
          </a:p>
          <a:p>
            <a:pPr marL="261938" indent="-261938">
              <a:lnSpc>
                <a:spcPts val="2260"/>
              </a:lnSpc>
              <a:spcBef>
                <a:spcPts val="600"/>
              </a:spcBef>
              <a:buClr>
                <a:srgbClr val="FF0000"/>
              </a:buClr>
              <a:buFont typeface="Wingdings" panose="05000000000000000000" pitchFamily="2" charset="2"/>
              <a:buChar char="l"/>
            </a:pPr>
            <a:r>
              <a:rPr lang="en-US" sz="1800" dirty="0">
                <a:latin typeface="+mn-lt"/>
              </a:rPr>
              <a:t>The trigger system would provide also the common general start of data acquisition and the common synchronization of all sub-detector systems, i.e. PMTs, TPCs.</a:t>
            </a:r>
          </a:p>
          <a:p>
            <a:pPr marL="287338" indent="-287338">
              <a:lnSpc>
                <a:spcPts val="2260"/>
              </a:lnSpc>
              <a:spcBef>
                <a:spcPts val="600"/>
              </a:spcBef>
              <a:buClr>
                <a:srgbClr val="FF0000"/>
              </a:buClr>
              <a:buFont typeface="Wingdings" panose="05000000000000000000" pitchFamily="2" charset="2"/>
              <a:buChar char="l"/>
            </a:pPr>
            <a:r>
              <a:rPr lang="en-US" sz="1800" dirty="0">
                <a:solidFill>
                  <a:srgbClr val="000000"/>
                </a:solidFill>
                <a:latin typeface="+mn-lt"/>
              </a:rPr>
              <a:t>An atomic clock locked to GPS provides a 1 Hz  synchronization  signal (</a:t>
            </a:r>
            <a:r>
              <a:rPr lang="en-US" sz="1800" dirty="0" err="1">
                <a:solidFill>
                  <a:srgbClr val="000000"/>
                </a:solidFill>
                <a:latin typeface="+mn-lt"/>
              </a:rPr>
              <a:t>pps</a:t>
            </a:r>
            <a:r>
              <a:rPr lang="en-US" sz="1800" dirty="0">
                <a:solidFill>
                  <a:srgbClr val="000000"/>
                </a:solidFill>
                <a:latin typeface="+mn-lt"/>
              </a:rPr>
              <a:t>) to ICARUS and to the Beam Monitor detectors at beams extraction locations used for Early Warning signals (35 </a:t>
            </a:r>
            <a:r>
              <a:rPr lang="en-US" sz="1800" dirty="0" err="1">
                <a:solidFill>
                  <a:srgbClr val="000000"/>
                </a:solidFill>
                <a:latin typeface="+mn-lt"/>
              </a:rPr>
              <a:t>ms</a:t>
            </a:r>
            <a:r>
              <a:rPr lang="en-US" sz="1800" dirty="0">
                <a:solidFill>
                  <a:srgbClr val="000000"/>
                </a:solidFill>
                <a:latin typeface="+mn-lt"/>
              </a:rPr>
              <a:t>, 730 </a:t>
            </a:r>
            <a:r>
              <a:rPr lang="en-US" sz="1800" dirty="0" err="1">
                <a:solidFill>
                  <a:srgbClr val="000000"/>
                </a:solidFill>
                <a:latin typeface="+mn-lt"/>
              </a:rPr>
              <a:t>ms</a:t>
            </a:r>
            <a:r>
              <a:rPr lang="en-US" sz="1800" dirty="0">
                <a:solidFill>
                  <a:srgbClr val="000000"/>
                </a:solidFill>
                <a:latin typeface="+mn-lt"/>
              </a:rPr>
              <a:t> in advance of protons on target at BNB, </a:t>
            </a:r>
            <a:r>
              <a:rPr lang="en-US" sz="1800" dirty="0" err="1">
                <a:solidFill>
                  <a:srgbClr val="000000"/>
                </a:solidFill>
                <a:latin typeface="+mn-lt"/>
              </a:rPr>
              <a:t>NuMI</a:t>
            </a:r>
            <a:r>
              <a:rPr lang="en-US" sz="1800" dirty="0">
                <a:solidFill>
                  <a:srgbClr val="000000"/>
                </a:solidFill>
                <a:latin typeface="+mn-lt"/>
              </a:rPr>
              <a:t>) and Extraction Signals generation.</a:t>
            </a:r>
            <a:endParaRPr lang="en-US" sz="1800" dirty="0">
              <a:latin typeface="+mn-lt"/>
            </a:endParaRPr>
          </a:p>
          <a:p>
            <a:pPr marL="287338" indent="-287338">
              <a:lnSpc>
                <a:spcPts val="2260"/>
              </a:lnSpc>
              <a:spcBef>
                <a:spcPts val="600"/>
              </a:spcBef>
              <a:buClr>
                <a:srgbClr val="FF0000"/>
              </a:buClr>
              <a:buFont typeface="Wingdings" panose="05000000000000000000" pitchFamily="2" charset="2"/>
              <a:buChar char="l"/>
            </a:pPr>
            <a:r>
              <a:rPr lang="en-US" sz="1800" dirty="0">
                <a:latin typeface="+mn-lt"/>
              </a:rPr>
              <a:t>Target:  0.3 Hz in-spill physical events rate dominated by cosmic rays are expected:</a:t>
            </a:r>
          </a:p>
          <a:p>
            <a:pPr marL="1018800" lvl="1" indent="-290513">
              <a:lnSpc>
                <a:spcPts val="2260"/>
              </a:lnSpc>
              <a:spcBef>
                <a:spcPts val="600"/>
              </a:spcBef>
              <a:buClr>
                <a:srgbClr val="FF0000"/>
              </a:buClr>
              <a:buSzPct val="90000"/>
              <a:buFont typeface="Wingdings" panose="05000000000000000000" pitchFamily="2" charset="2"/>
              <a:buChar char="Ø"/>
            </a:pPr>
            <a:r>
              <a:rPr lang="en-US" sz="1800" dirty="0">
                <a:latin typeface="+mn-lt"/>
              </a:rPr>
              <a:t>BNB   - 5 10</a:t>
            </a:r>
            <a:r>
              <a:rPr lang="en-US" sz="1800" baseline="30000" dirty="0">
                <a:latin typeface="+mn-lt"/>
              </a:rPr>
              <a:t>12</a:t>
            </a:r>
            <a:r>
              <a:rPr lang="en-US" sz="1800" dirty="0">
                <a:latin typeface="+mn-lt"/>
              </a:rPr>
              <a:t> pot/spill in ~1.6 µs, 5 Hz rate: ~1 </a:t>
            </a:r>
            <a:r>
              <a:rPr lang="en-US" sz="1800" dirty="0">
                <a:latin typeface="Symbol" pitchFamily="2" charset="2"/>
              </a:rPr>
              <a:t>n</a:t>
            </a:r>
            <a:r>
              <a:rPr lang="en-US" sz="1800" dirty="0">
                <a:latin typeface="+mn-lt"/>
              </a:rPr>
              <a:t>/180 spill (0.03 Hz)</a:t>
            </a:r>
          </a:p>
          <a:p>
            <a:pPr marL="1018800" lvl="1" indent="-290513">
              <a:lnSpc>
                <a:spcPts val="2260"/>
              </a:lnSpc>
              <a:spcBef>
                <a:spcPts val="600"/>
              </a:spcBef>
              <a:buClr>
                <a:srgbClr val="FF0000"/>
              </a:buClr>
              <a:buSzPct val="90000"/>
              <a:buFont typeface="Wingdings" panose="05000000000000000000" pitchFamily="2" charset="2"/>
              <a:buChar char="Ø"/>
            </a:pPr>
            <a:r>
              <a:rPr lang="en-US" sz="1800" dirty="0" err="1">
                <a:latin typeface="+mn-lt"/>
              </a:rPr>
              <a:t>NuMI</a:t>
            </a:r>
            <a:r>
              <a:rPr lang="en-US" sz="1800" dirty="0">
                <a:latin typeface="+mn-lt"/>
              </a:rPr>
              <a:t> - 6 10</a:t>
            </a:r>
            <a:r>
              <a:rPr lang="en-US" sz="1800" baseline="30000" dirty="0">
                <a:latin typeface="+mn-lt"/>
              </a:rPr>
              <a:t>13</a:t>
            </a:r>
            <a:r>
              <a:rPr lang="en-US" sz="1800" dirty="0">
                <a:latin typeface="+mn-lt"/>
              </a:rPr>
              <a:t> pot/spill in ~9.5 µs, 0.75 Hz rate:  ~1 </a:t>
            </a:r>
            <a:r>
              <a:rPr lang="en-US" sz="1800" dirty="0">
                <a:latin typeface="Symbol" pitchFamily="2" charset="2"/>
              </a:rPr>
              <a:t>n</a:t>
            </a:r>
            <a:r>
              <a:rPr lang="en-US" sz="1800" dirty="0">
                <a:latin typeface="+mn-lt"/>
              </a:rPr>
              <a:t>/53 spill (0.01 Hz).</a:t>
            </a:r>
          </a:p>
          <a:p>
            <a:pPr marL="287338" indent="-287338">
              <a:lnSpc>
                <a:spcPts val="2260"/>
              </a:lnSpc>
              <a:spcBef>
                <a:spcPts val="600"/>
              </a:spcBef>
              <a:buClr>
                <a:srgbClr val="FF0000"/>
              </a:buClr>
              <a:buFont typeface="Wingdings" panose="05000000000000000000" pitchFamily="2" charset="2"/>
              <a:buChar char="l"/>
            </a:pPr>
            <a:r>
              <a:rPr lang="en-US" sz="1800" dirty="0">
                <a:latin typeface="+mn-lt"/>
              </a:rPr>
              <a:t>The Trigger system deployment involves different technical aspects in the programming the electronic boards as well as dedicated studies/analysis of MC events with the participation from PMT, TPC, DAQ and Software Working Groups.</a:t>
            </a:r>
          </a:p>
          <a:p>
            <a:pPr marL="287338" indent="-287338">
              <a:lnSpc>
                <a:spcPts val="2260"/>
              </a:lnSpc>
              <a:spcBef>
                <a:spcPts val="600"/>
              </a:spcBef>
              <a:buClr>
                <a:srgbClr val="FF0000"/>
              </a:buClr>
              <a:buFont typeface="Wingdings" panose="05000000000000000000" pitchFamily="2" charset="2"/>
              <a:buChar char="l"/>
            </a:pPr>
            <a:r>
              <a:rPr lang="en-US" sz="1800" dirty="0">
                <a:latin typeface="+mn-lt"/>
              </a:rPr>
              <a:t>Technical status reports on the ICARUS-T600 trigger system are released on the ICARUS Doc-DB repository.</a:t>
            </a:r>
          </a:p>
        </p:txBody>
      </p:sp>
    </p:spTree>
    <p:extLst>
      <p:ext uri="{BB962C8B-B14F-4D97-AF65-F5344CB8AC3E}">
        <p14:creationId xmlns:p14="http://schemas.microsoft.com/office/powerpoint/2010/main" val="9134487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1D372F-47A4-7043-B17F-BF95819AB491}"/>
              </a:ext>
            </a:extLst>
          </p:cNvPr>
          <p:cNvSpPr>
            <a:spLocks noGrp="1"/>
          </p:cNvSpPr>
          <p:nvPr>
            <p:ph type="dt" sz="half" idx="2"/>
          </p:nvPr>
        </p:nvSpPr>
        <p:spPr>
          <a:xfrm>
            <a:off x="636588" y="6485235"/>
            <a:ext cx="812833" cy="247532"/>
          </a:xfrm>
        </p:spPr>
        <p:txBody>
          <a:bodyPr/>
          <a:lstStyle/>
          <a:p>
            <a:pPr>
              <a:defRPr/>
            </a:pPr>
            <a:r>
              <a:rPr lang="it-IT"/>
              <a:t>01/16/2020</a:t>
            </a:r>
            <a:endParaRPr lang="en-US" dirty="0"/>
          </a:p>
        </p:txBody>
      </p:sp>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1530602" y="6495482"/>
            <a:ext cx="6163977" cy="237285"/>
          </a:xfrm>
        </p:spPr>
        <p:txBody>
          <a:bodyPr/>
          <a:lstStyle/>
          <a:p>
            <a:pPr>
              <a:defRPr/>
            </a:pPr>
            <a:r>
              <a:rPr lang="en-US"/>
              <a:t>Claudio Montanari - Status of ICARUS Installation - Remaining Tasks</a:t>
            </a:r>
            <a:endParaRPr lang="en-US" b="1" dirty="0"/>
          </a:p>
        </p:txBody>
      </p:sp>
      <p:sp>
        <p:nvSpPr>
          <p:cNvPr id="5" name="Slide Number Placeholder 4">
            <a:extLst>
              <a:ext uri="{FF2B5EF4-FFF2-40B4-BE49-F238E27FC236}">
                <a16:creationId xmlns:a16="http://schemas.microsoft.com/office/drawing/2014/main" id="{23A6E217-3ACE-9749-A865-EC08F7F05214}"/>
              </a:ext>
            </a:extLst>
          </p:cNvPr>
          <p:cNvSpPr>
            <a:spLocks noGrp="1"/>
          </p:cNvSpPr>
          <p:nvPr>
            <p:ph type="sldNum" sz="quarter" idx="4"/>
          </p:nvPr>
        </p:nvSpPr>
        <p:spPr>
          <a:xfrm>
            <a:off x="222250" y="6485235"/>
            <a:ext cx="414338" cy="237285"/>
          </a:xfrm>
        </p:spPr>
        <p:txBody>
          <a:bodyPr/>
          <a:lstStyle/>
          <a:p>
            <a:pPr>
              <a:defRPr/>
            </a:pPr>
            <a:fld id="{148C009B-CB69-E04A-B9B3-34B26D69E9CF}" type="slidenum">
              <a:rPr lang="en-US" smtClean="0"/>
              <a:pPr>
                <a:defRPr/>
              </a:pPr>
              <a:t>37</a:t>
            </a:fld>
            <a:endParaRPr lang="en-US"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0" y="233236"/>
            <a:ext cx="9144000" cy="492369"/>
          </a:xfrm>
        </p:spPr>
        <p:txBody>
          <a:bodyPr/>
          <a:lstStyle/>
          <a:p>
            <a:r>
              <a:rPr lang="en-US" dirty="0"/>
              <a:t>ICARUS trigger system layout </a:t>
            </a:r>
          </a:p>
        </p:txBody>
      </p:sp>
      <p:sp>
        <p:nvSpPr>
          <p:cNvPr id="204" name="Content Placeholder 1">
            <a:extLst>
              <a:ext uri="{FF2B5EF4-FFF2-40B4-BE49-F238E27FC236}">
                <a16:creationId xmlns:a16="http://schemas.microsoft.com/office/drawing/2014/main" id="{3A5FE938-A2ED-9C4C-A1AF-E6276213FBBC}"/>
              </a:ext>
            </a:extLst>
          </p:cNvPr>
          <p:cNvSpPr>
            <a:spLocks noGrp="1"/>
          </p:cNvSpPr>
          <p:nvPr>
            <p:ph idx="1"/>
          </p:nvPr>
        </p:nvSpPr>
        <p:spPr>
          <a:xfrm>
            <a:off x="0" y="712178"/>
            <a:ext cx="9060873" cy="722728"/>
          </a:xfrm>
        </p:spPr>
        <p:txBody>
          <a:bodyPr>
            <a:noAutofit/>
          </a:bodyPr>
          <a:lstStyle/>
          <a:p>
            <a:pPr marL="234950" indent="-234950">
              <a:lnSpc>
                <a:spcPts val="2500"/>
              </a:lnSpc>
              <a:buClr>
                <a:srgbClr val="FF0000"/>
              </a:buClr>
              <a:buFont typeface="Wingdings" panose="05000000000000000000" pitchFamily="2" charset="2"/>
              <a:buChar char="l"/>
            </a:pPr>
            <a:r>
              <a:rPr lang="en-US" altLang="zh-CN" sz="1800" dirty="0">
                <a:solidFill>
                  <a:srgbClr val="000000"/>
                </a:solidFill>
                <a:latin typeface="+mn-ea"/>
                <a:ea typeface="+mn-ea"/>
                <a:cs typeface="Times New Roman" pitchFamily="18" charset="0"/>
              </a:rPr>
              <a:t>Based on NI PXIe instrumentation: PXIe-8135 RT (Real Time) controller, SPEXI board by INCAA Computers and 3 PXIe-7820R boards for PMT Trigger and General Trigger are used:</a:t>
            </a:r>
            <a:endParaRPr lang="en-US" altLang="zh-CN" sz="1800" dirty="0">
              <a:solidFill>
                <a:srgbClr val="000000"/>
              </a:solidFill>
              <a:latin typeface="+mn-ea"/>
              <a:ea typeface="+mn-ea"/>
            </a:endParaRPr>
          </a:p>
        </p:txBody>
      </p:sp>
      <p:grpSp>
        <p:nvGrpSpPr>
          <p:cNvPr id="20" name="Group 19">
            <a:extLst>
              <a:ext uri="{FF2B5EF4-FFF2-40B4-BE49-F238E27FC236}">
                <a16:creationId xmlns:a16="http://schemas.microsoft.com/office/drawing/2014/main" id="{517C9C01-2510-EF41-AFEF-B14821F81E0E}"/>
              </a:ext>
            </a:extLst>
          </p:cNvPr>
          <p:cNvGrpSpPr/>
          <p:nvPr/>
        </p:nvGrpSpPr>
        <p:grpSpPr>
          <a:xfrm>
            <a:off x="4953000" y="1308294"/>
            <a:ext cx="4191000" cy="2362200"/>
            <a:chOff x="2053789" y="2113418"/>
            <a:chExt cx="3586090" cy="2458582"/>
          </a:xfrm>
        </p:grpSpPr>
        <p:sp>
          <p:nvSpPr>
            <p:cNvPr id="21" name="Rectangle 20">
              <a:extLst>
                <a:ext uri="{FF2B5EF4-FFF2-40B4-BE49-F238E27FC236}">
                  <a16:creationId xmlns:a16="http://schemas.microsoft.com/office/drawing/2014/main" id="{4E869B32-CC45-364D-B9A1-07AC7F1DDAD5}"/>
                </a:ext>
              </a:extLst>
            </p:cNvPr>
            <p:cNvSpPr/>
            <p:nvPr/>
          </p:nvSpPr>
          <p:spPr>
            <a:xfrm>
              <a:off x="2053789" y="2514600"/>
              <a:ext cx="3390485" cy="20574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Rectangle 21">
              <a:extLst>
                <a:ext uri="{FF2B5EF4-FFF2-40B4-BE49-F238E27FC236}">
                  <a16:creationId xmlns:a16="http://schemas.microsoft.com/office/drawing/2014/main" id="{E6108FB0-EB52-8E40-B526-2DA146DCA46B}"/>
                </a:ext>
              </a:extLst>
            </p:cNvPr>
            <p:cNvSpPr/>
            <p:nvPr/>
          </p:nvSpPr>
          <p:spPr>
            <a:xfrm>
              <a:off x="2115423" y="2509963"/>
              <a:ext cx="825745" cy="2001030"/>
            </a:xfrm>
            <a:prstGeom prst="rect">
              <a:avLst/>
            </a:prstGeom>
            <a:solidFill>
              <a:schemeClr val="tx2">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000000"/>
                </a:solidFill>
                <a:latin typeface="Arial" panose="020B0604020202020204" pitchFamily="34" charset="0"/>
                <a:cs typeface="Arial" panose="020B0604020202020204" pitchFamily="34" charset="0"/>
              </a:endParaRPr>
            </a:p>
            <a:p>
              <a:pPr algn="ctr"/>
              <a:r>
                <a:rPr lang="en-US" sz="1400" dirty="0">
                  <a:solidFill>
                    <a:srgbClr val="000000"/>
                  </a:solidFill>
                  <a:latin typeface="Arial" panose="020B0604020202020204" pitchFamily="34" charset="0"/>
                  <a:cs typeface="Arial" panose="020B0604020202020204" pitchFamily="34" charset="0"/>
                </a:rPr>
                <a:t>8</a:t>
              </a:r>
            </a:p>
            <a:p>
              <a:pPr algn="ctr"/>
              <a:r>
                <a:rPr lang="en-US" sz="1400" dirty="0">
                  <a:solidFill>
                    <a:srgbClr val="000000"/>
                  </a:solidFill>
                  <a:latin typeface="Arial" panose="020B0604020202020204" pitchFamily="34" charset="0"/>
                  <a:cs typeface="Arial" panose="020B0604020202020204" pitchFamily="34" charset="0"/>
                </a:rPr>
                <a:t>1</a:t>
              </a:r>
            </a:p>
            <a:p>
              <a:pPr algn="ctr"/>
              <a:r>
                <a:rPr lang="en-US" sz="1400" dirty="0">
                  <a:solidFill>
                    <a:srgbClr val="000000"/>
                  </a:solidFill>
                  <a:latin typeface="Arial" panose="020B0604020202020204" pitchFamily="34" charset="0"/>
                  <a:cs typeface="Arial" panose="020B0604020202020204" pitchFamily="34" charset="0"/>
                </a:rPr>
                <a:t>3</a:t>
              </a:r>
            </a:p>
            <a:p>
              <a:pPr algn="ctr"/>
              <a:r>
                <a:rPr lang="en-US" sz="1400" dirty="0">
                  <a:solidFill>
                    <a:srgbClr val="000000"/>
                  </a:solidFill>
                  <a:latin typeface="Arial" panose="020B0604020202020204" pitchFamily="34" charset="0"/>
                  <a:cs typeface="Arial" panose="020B0604020202020204" pitchFamily="34" charset="0"/>
                </a:rPr>
                <a:t>5</a:t>
              </a:r>
            </a:p>
            <a:p>
              <a:pPr algn="ctr"/>
              <a:endParaRPr lang="en-US" sz="1400" dirty="0">
                <a:solidFill>
                  <a:srgbClr val="000000"/>
                </a:solidFill>
                <a:latin typeface="Arial" panose="020B0604020202020204" pitchFamily="34" charset="0"/>
                <a:cs typeface="Arial" panose="020B0604020202020204" pitchFamily="34" charset="0"/>
              </a:endParaRPr>
            </a:p>
            <a:p>
              <a:pPr algn="ctr"/>
              <a:r>
                <a:rPr lang="en-US" sz="1400" dirty="0">
                  <a:solidFill>
                    <a:srgbClr val="000000"/>
                  </a:solidFill>
                  <a:latin typeface="Arial" panose="020B0604020202020204" pitchFamily="34" charset="0"/>
                  <a:cs typeface="Arial" panose="020B0604020202020204" pitchFamily="34" charset="0"/>
                </a:rPr>
                <a:t>RT</a:t>
              </a:r>
            </a:p>
            <a:p>
              <a:pPr algn="ctr"/>
              <a:r>
                <a:rPr lang="en-US" sz="1400" dirty="0">
                  <a:solidFill>
                    <a:srgbClr val="000000"/>
                  </a:solidFill>
                  <a:latin typeface="Arial" panose="020B0604020202020204" pitchFamily="34" charset="0"/>
                  <a:cs typeface="Arial" panose="020B0604020202020204" pitchFamily="34" charset="0"/>
                </a:rPr>
                <a:t>Controller</a:t>
              </a:r>
            </a:p>
          </p:txBody>
        </p:sp>
        <p:sp>
          <p:nvSpPr>
            <p:cNvPr id="23" name="Rectangle 16">
              <a:extLst>
                <a:ext uri="{FF2B5EF4-FFF2-40B4-BE49-F238E27FC236}">
                  <a16:creationId xmlns:a16="http://schemas.microsoft.com/office/drawing/2014/main" id="{D5F80366-1A6E-FF42-AC2F-0C61C7DFFD23}"/>
                </a:ext>
              </a:extLst>
            </p:cNvPr>
            <p:cNvSpPr>
              <a:spLocks noChangeArrowheads="1"/>
            </p:cNvSpPr>
            <p:nvPr/>
          </p:nvSpPr>
          <p:spPr bwMode="auto">
            <a:xfrm>
              <a:off x="2183661" y="2113418"/>
              <a:ext cx="3456218" cy="2217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800" dirty="0">
                  <a:solidFill>
                    <a:srgbClr val="0000FF"/>
                  </a:solidFill>
                </a:rPr>
                <a:t>ICARUS Trigger NI crate configuration</a:t>
              </a:r>
            </a:p>
          </p:txBody>
        </p:sp>
        <p:sp>
          <p:nvSpPr>
            <p:cNvPr id="24" name="Rectangle 23">
              <a:extLst>
                <a:ext uri="{FF2B5EF4-FFF2-40B4-BE49-F238E27FC236}">
                  <a16:creationId xmlns:a16="http://schemas.microsoft.com/office/drawing/2014/main" id="{FE07739A-BA5B-7D4E-AC9F-6B76BB134B06}"/>
                </a:ext>
              </a:extLst>
            </p:cNvPr>
            <p:cNvSpPr/>
            <p:nvPr/>
          </p:nvSpPr>
          <p:spPr>
            <a:xfrm>
              <a:off x="4792258" y="2509963"/>
              <a:ext cx="623160" cy="1982727"/>
            </a:xfrm>
            <a:prstGeom prst="rect">
              <a:avLst/>
            </a:prstGeom>
            <a:solidFill>
              <a:schemeClr val="tx2">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latin typeface="Arial" panose="020B0604020202020204" pitchFamily="34" charset="0"/>
                  <a:cs typeface="Arial" panose="020B0604020202020204" pitchFamily="34" charset="0"/>
                </a:rPr>
                <a:t>7</a:t>
              </a:r>
            </a:p>
            <a:p>
              <a:pPr algn="ctr"/>
              <a:r>
                <a:rPr lang="en-US" sz="1400" dirty="0">
                  <a:solidFill>
                    <a:srgbClr val="000000"/>
                  </a:solidFill>
                  <a:latin typeface="Arial" panose="020B0604020202020204" pitchFamily="34" charset="0"/>
                  <a:cs typeface="Arial" panose="020B0604020202020204" pitchFamily="34" charset="0"/>
                </a:rPr>
                <a:t>8</a:t>
              </a:r>
            </a:p>
            <a:p>
              <a:pPr algn="ctr"/>
              <a:r>
                <a:rPr lang="en-US" sz="1400" dirty="0">
                  <a:solidFill>
                    <a:srgbClr val="000000"/>
                  </a:solidFill>
                  <a:latin typeface="Arial" panose="020B0604020202020204" pitchFamily="34" charset="0"/>
                  <a:cs typeface="Arial" panose="020B0604020202020204" pitchFamily="34" charset="0"/>
                </a:rPr>
                <a:t>2</a:t>
              </a:r>
            </a:p>
            <a:p>
              <a:pPr algn="ctr"/>
              <a:r>
                <a:rPr lang="en-US" sz="1400" dirty="0">
                  <a:solidFill>
                    <a:srgbClr val="000000"/>
                  </a:solidFill>
                  <a:latin typeface="Arial" panose="020B0604020202020204" pitchFamily="34" charset="0"/>
                  <a:cs typeface="Arial" panose="020B0604020202020204" pitchFamily="34" charset="0"/>
                </a:rPr>
                <a:t>0</a:t>
              </a:r>
            </a:p>
            <a:p>
              <a:pPr algn="ctr"/>
              <a:r>
                <a:rPr lang="en-US" sz="1400" dirty="0">
                  <a:solidFill>
                    <a:srgbClr val="000000"/>
                  </a:solidFill>
                  <a:latin typeface="Arial" panose="020B0604020202020204" pitchFamily="34" charset="0"/>
                  <a:cs typeface="Arial" panose="020B0604020202020204" pitchFamily="34" charset="0"/>
                </a:rPr>
                <a:t>R</a:t>
              </a:r>
            </a:p>
            <a:p>
              <a:pPr algn="ctr"/>
              <a:endParaRPr lang="en-US" sz="1400" dirty="0">
                <a:solidFill>
                  <a:srgbClr val="000000"/>
                </a:solidFill>
                <a:latin typeface="Arial" panose="020B0604020202020204" pitchFamily="34" charset="0"/>
                <a:cs typeface="Arial" panose="020B0604020202020204" pitchFamily="34" charset="0"/>
              </a:endParaRPr>
            </a:p>
            <a:p>
              <a:pPr algn="ctr"/>
              <a:r>
                <a:rPr lang="en-US" sz="1400" dirty="0">
                  <a:solidFill>
                    <a:srgbClr val="000000"/>
                  </a:solidFill>
                  <a:latin typeface="Arial" panose="020B0604020202020204" pitchFamily="34" charset="0"/>
                  <a:cs typeface="Arial" panose="020B0604020202020204" pitchFamily="34" charset="0"/>
                </a:rPr>
                <a:t>PMT</a:t>
              </a:r>
            </a:p>
            <a:p>
              <a:pPr algn="ctr"/>
              <a:r>
                <a:rPr lang="en-US" sz="1400" dirty="0">
                  <a:solidFill>
                    <a:srgbClr val="000000"/>
                  </a:solidFill>
                  <a:latin typeface="Arial" panose="020B0604020202020204" pitchFamily="34" charset="0"/>
                  <a:cs typeface="Arial" panose="020B0604020202020204" pitchFamily="34" charset="0"/>
                </a:rPr>
                <a:t>Trigger</a:t>
              </a:r>
            </a:p>
          </p:txBody>
        </p:sp>
        <p:sp>
          <p:nvSpPr>
            <p:cNvPr id="25" name="Rectangle 24">
              <a:extLst>
                <a:ext uri="{FF2B5EF4-FFF2-40B4-BE49-F238E27FC236}">
                  <a16:creationId xmlns:a16="http://schemas.microsoft.com/office/drawing/2014/main" id="{C2E54F2A-840F-5247-A950-4D14D82A68CA}"/>
                </a:ext>
              </a:extLst>
            </p:cNvPr>
            <p:cNvSpPr/>
            <p:nvPr/>
          </p:nvSpPr>
          <p:spPr>
            <a:xfrm>
              <a:off x="2973526" y="2509963"/>
              <a:ext cx="253893" cy="2001030"/>
            </a:xfrm>
            <a:prstGeom prst="rect">
              <a:avLst/>
            </a:prstGeom>
            <a:solidFill>
              <a:schemeClr val="tx2">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latin typeface="Arial" panose="020B0604020202020204" pitchFamily="34" charset="0"/>
                  <a:cs typeface="Arial" panose="020B0604020202020204" pitchFamily="34" charset="0"/>
                </a:rPr>
                <a:t>SPEXI</a:t>
              </a:r>
            </a:p>
            <a:p>
              <a:pPr algn="ctr"/>
              <a:endParaRPr lang="en-US" sz="1400" dirty="0">
                <a:solidFill>
                  <a:srgbClr val="000000"/>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49AAEBBE-2EF0-BC46-849A-534FCE888EB9}"/>
                </a:ext>
              </a:extLst>
            </p:cNvPr>
            <p:cNvSpPr/>
            <p:nvPr/>
          </p:nvSpPr>
          <p:spPr>
            <a:xfrm>
              <a:off x="4079630" y="2509963"/>
              <a:ext cx="647426" cy="1989012"/>
            </a:xfrm>
            <a:prstGeom prst="rect">
              <a:avLst/>
            </a:prstGeom>
            <a:solidFill>
              <a:schemeClr val="tx2">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latin typeface="Arial" panose="020B0604020202020204" pitchFamily="34" charset="0"/>
                  <a:cs typeface="Arial" panose="020B0604020202020204" pitchFamily="34" charset="0"/>
                </a:rPr>
                <a:t>7</a:t>
              </a:r>
            </a:p>
            <a:p>
              <a:pPr algn="ctr"/>
              <a:r>
                <a:rPr lang="en-US" sz="1400" dirty="0">
                  <a:solidFill>
                    <a:srgbClr val="000000"/>
                  </a:solidFill>
                  <a:latin typeface="Arial" panose="020B0604020202020204" pitchFamily="34" charset="0"/>
                  <a:cs typeface="Arial" panose="020B0604020202020204" pitchFamily="34" charset="0"/>
                </a:rPr>
                <a:t>8</a:t>
              </a:r>
            </a:p>
            <a:p>
              <a:pPr algn="ctr"/>
              <a:r>
                <a:rPr lang="en-US" sz="1400" dirty="0">
                  <a:solidFill>
                    <a:srgbClr val="000000"/>
                  </a:solidFill>
                  <a:latin typeface="Arial" panose="020B0604020202020204" pitchFamily="34" charset="0"/>
                  <a:cs typeface="Arial" panose="020B0604020202020204" pitchFamily="34" charset="0"/>
                </a:rPr>
                <a:t>2</a:t>
              </a:r>
            </a:p>
            <a:p>
              <a:pPr algn="ctr"/>
              <a:r>
                <a:rPr lang="en-US" sz="1400" dirty="0">
                  <a:solidFill>
                    <a:srgbClr val="000000"/>
                  </a:solidFill>
                  <a:latin typeface="Arial" panose="020B0604020202020204" pitchFamily="34" charset="0"/>
                  <a:cs typeface="Arial" panose="020B0604020202020204" pitchFamily="34" charset="0"/>
                </a:rPr>
                <a:t>0</a:t>
              </a:r>
            </a:p>
            <a:p>
              <a:pPr algn="ctr"/>
              <a:r>
                <a:rPr lang="en-US" sz="1400" dirty="0">
                  <a:solidFill>
                    <a:srgbClr val="000000"/>
                  </a:solidFill>
                  <a:latin typeface="Arial" panose="020B0604020202020204" pitchFamily="34" charset="0"/>
                  <a:cs typeface="Arial" panose="020B0604020202020204" pitchFamily="34" charset="0"/>
                </a:rPr>
                <a:t>R</a:t>
              </a:r>
            </a:p>
            <a:p>
              <a:pPr algn="ctr"/>
              <a:endParaRPr lang="en-US" sz="1400" dirty="0">
                <a:solidFill>
                  <a:srgbClr val="000000"/>
                </a:solidFill>
                <a:latin typeface="Arial" panose="020B0604020202020204" pitchFamily="34" charset="0"/>
                <a:cs typeface="Arial" panose="020B0604020202020204" pitchFamily="34" charset="0"/>
              </a:endParaRPr>
            </a:p>
            <a:p>
              <a:pPr algn="ctr"/>
              <a:r>
                <a:rPr lang="en-US" sz="1400" dirty="0">
                  <a:solidFill>
                    <a:srgbClr val="000000"/>
                  </a:solidFill>
                  <a:latin typeface="Arial" panose="020B0604020202020204" pitchFamily="34" charset="0"/>
                  <a:cs typeface="Arial" panose="020B0604020202020204" pitchFamily="34" charset="0"/>
                </a:rPr>
                <a:t>PMT</a:t>
              </a:r>
            </a:p>
            <a:p>
              <a:pPr algn="ctr"/>
              <a:r>
                <a:rPr lang="en-US" sz="1400" dirty="0">
                  <a:solidFill>
                    <a:srgbClr val="000000"/>
                  </a:solidFill>
                  <a:latin typeface="Arial" panose="020B0604020202020204" pitchFamily="34" charset="0"/>
                  <a:cs typeface="Arial" panose="020B0604020202020204" pitchFamily="34" charset="0"/>
                </a:rPr>
                <a:t>Trigger</a:t>
              </a:r>
            </a:p>
          </p:txBody>
        </p:sp>
        <p:sp>
          <p:nvSpPr>
            <p:cNvPr id="27" name="Rectangle 26">
              <a:extLst>
                <a:ext uri="{FF2B5EF4-FFF2-40B4-BE49-F238E27FC236}">
                  <a16:creationId xmlns:a16="http://schemas.microsoft.com/office/drawing/2014/main" id="{C09FAE46-B2B4-484F-8451-168FFC2DE2EA}"/>
                </a:ext>
              </a:extLst>
            </p:cNvPr>
            <p:cNvSpPr/>
            <p:nvPr/>
          </p:nvSpPr>
          <p:spPr>
            <a:xfrm>
              <a:off x="3253154" y="2509963"/>
              <a:ext cx="756685" cy="1989013"/>
            </a:xfrm>
            <a:prstGeom prst="rect">
              <a:avLst/>
            </a:prstGeom>
            <a:solidFill>
              <a:schemeClr val="tx2">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latin typeface="Arial" panose="020B0604020202020204" pitchFamily="34" charset="0"/>
                  <a:cs typeface="Arial" panose="020B0604020202020204" pitchFamily="34" charset="0"/>
                </a:rPr>
                <a:t>7</a:t>
              </a:r>
            </a:p>
            <a:p>
              <a:pPr algn="ctr"/>
              <a:r>
                <a:rPr lang="en-US" sz="1400" dirty="0">
                  <a:solidFill>
                    <a:srgbClr val="000000"/>
                  </a:solidFill>
                  <a:latin typeface="Arial" panose="020B0604020202020204" pitchFamily="34" charset="0"/>
                  <a:cs typeface="Arial" panose="020B0604020202020204" pitchFamily="34" charset="0"/>
                </a:rPr>
                <a:t>8</a:t>
              </a:r>
            </a:p>
            <a:p>
              <a:pPr algn="ctr"/>
              <a:r>
                <a:rPr lang="en-US" sz="1400" dirty="0">
                  <a:solidFill>
                    <a:srgbClr val="000000"/>
                  </a:solidFill>
                  <a:latin typeface="Arial" panose="020B0604020202020204" pitchFamily="34" charset="0"/>
                  <a:cs typeface="Arial" panose="020B0604020202020204" pitchFamily="34" charset="0"/>
                </a:rPr>
                <a:t>2</a:t>
              </a:r>
            </a:p>
            <a:p>
              <a:pPr algn="ctr"/>
              <a:r>
                <a:rPr lang="en-US" sz="1400" dirty="0">
                  <a:solidFill>
                    <a:srgbClr val="000000"/>
                  </a:solidFill>
                  <a:latin typeface="Arial" panose="020B0604020202020204" pitchFamily="34" charset="0"/>
                  <a:cs typeface="Arial" panose="020B0604020202020204" pitchFamily="34" charset="0"/>
                </a:rPr>
                <a:t>0</a:t>
              </a:r>
            </a:p>
            <a:p>
              <a:pPr algn="ctr"/>
              <a:r>
                <a:rPr lang="en-US" sz="1400" dirty="0">
                  <a:solidFill>
                    <a:srgbClr val="000000"/>
                  </a:solidFill>
                  <a:latin typeface="Arial" panose="020B0604020202020204" pitchFamily="34" charset="0"/>
                  <a:cs typeface="Arial" panose="020B0604020202020204" pitchFamily="34" charset="0"/>
                </a:rPr>
                <a:t>R</a:t>
              </a:r>
            </a:p>
            <a:p>
              <a:pPr algn="ctr"/>
              <a:endParaRPr lang="en-US" sz="1400" dirty="0">
                <a:solidFill>
                  <a:srgbClr val="000000"/>
                </a:solidFill>
                <a:latin typeface="Arial" panose="020B0604020202020204" pitchFamily="34" charset="0"/>
                <a:cs typeface="Arial" panose="020B0604020202020204" pitchFamily="34" charset="0"/>
              </a:endParaRPr>
            </a:p>
            <a:p>
              <a:pPr algn="ctr"/>
              <a:r>
                <a:rPr lang="en-US" sz="1400" dirty="0">
                  <a:solidFill>
                    <a:srgbClr val="000000"/>
                  </a:solidFill>
                  <a:latin typeface="Arial" panose="020B0604020202020204" pitchFamily="34" charset="0"/>
                  <a:cs typeface="Arial" panose="020B0604020202020204" pitchFamily="34" charset="0"/>
                </a:rPr>
                <a:t>General</a:t>
              </a:r>
            </a:p>
            <a:p>
              <a:pPr algn="ctr"/>
              <a:r>
                <a:rPr lang="en-US" sz="1400" dirty="0">
                  <a:solidFill>
                    <a:srgbClr val="000000"/>
                  </a:solidFill>
                  <a:latin typeface="Arial" panose="020B0604020202020204" pitchFamily="34" charset="0"/>
                  <a:cs typeface="Arial" panose="020B0604020202020204" pitchFamily="34" charset="0"/>
                </a:rPr>
                <a:t>Trigger</a:t>
              </a:r>
            </a:p>
          </p:txBody>
        </p:sp>
      </p:grpSp>
      <p:sp>
        <p:nvSpPr>
          <p:cNvPr id="28" name="Rectangle 27">
            <a:extLst>
              <a:ext uri="{FF2B5EF4-FFF2-40B4-BE49-F238E27FC236}">
                <a16:creationId xmlns:a16="http://schemas.microsoft.com/office/drawing/2014/main" id="{BD6F1623-3EE6-7A45-BE3E-E773B7D6E996}"/>
              </a:ext>
            </a:extLst>
          </p:cNvPr>
          <p:cNvSpPr/>
          <p:nvPr/>
        </p:nvSpPr>
        <p:spPr>
          <a:xfrm>
            <a:off x="4953000" y="5805952"/>
            <a:ext cx="4114800" cy="679246"/>
          </a:xfrm>
          <a:prstGeom prst="rect">
            <a:avLst/>
          </a:prstGeom>
        </p:spPr>
        <p:txBody>
          <a:bodyPr wrap="square">
            <a:spAutoFit/>
          </a:bodyPr>
          <a:lstStyle/>
          <a:p>
            <a:pPr>
              <a:lnSpc>
                <a:spcPts val="2300"/>
              </a:lnSpc>
            </a:pPr>
            <a:r>
              <a:rPr lang="en-US" sz="1800" dirty="0">
                <a:solidFill>
                  <a:srgbClr val="FF0000"/>
                </a:solidFill>
              </a:rPr>
              <a:t>All modules already tested: now installed at FNAL ICARUS site. </a:t>
            </a:r>
          </a:p>
        </p:txBody>
      </p:sp>
      <p:grpSp>
        <p:nvGrpSpPr>
          <p:cNvPr id="29" name="Gruppo 15">
            <a:extLst>
              <a:ext uri="{FF2B5EF4-FFF2-40B4-BE49-F238E27FC236}">
                <a16:creationId xmlns:a16="http://schemas.microsoft.com/office/drawing/2014/main" id="{A129AA96-4766-3C46-BF23-EE36BA17694E}"/>
              </a:ext>
            </a:extLst>
          </p:cNvPr>
          <p:cNvGrpSpPr/>
          <p:nvPr/>
        </p:nvGrpSpPr>
        <p:grpSpPr>
          <a:xfrm>
            <a:off x="5029200" y="3840474"/>
            <a:ext cx="1828800" cy="1981200"/>
            <a:chOff x="8229600" y="533400"/>
            <a:chExt cx="1752600" cy="2133600"/>
          </a:xfrm>
        </p:grpSpPr>
        <p:pic>
          <p:nvPicPr>
            <p:cNvPr id="30" name="Picture 2" descr="C:\Users\guglielm\Documents\Desktop\spexi.jpg">
              <a:extLst>
                <a:ext uri="{FF2B5EF4-FFF2-40B4-BE49-F238E27FC236}">
                  <a16:creationId xmlns:a16="http://schemas.microsoft.com/office/drawing/2014/main" id="{7ADEC52B-6960-E744-94B4-D4E3FE624A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9600" y="533400"/>
              <a:ext cx="1752600" cy="2133600"/>
            </a:xfrm>
            <a:prstGeom prst="rect">
              <a:avLst/>
            </a:prstGeom>
            <a:noFill/>
            <a:extLst>
              <a:ext uri="{909E8E84-426E-40dd-AFC4-6F175D3DCCD1}">
                <a14:hiddenFill xmlns="" xmlns:a14="http://schemas.microsoft.com/office/drawing/2010/main">
                  <a:solidFill>
                    <a:srgbClr val="FFFFFF"/>
                  </a:solidFill>
                </a14:hiddenFill>
              </a:ext>
            </a:extLst>
          </p:spPr>
        </p:pic>
        <p:pic>
          <p:nvPicPr>
            <p:cNvPr id="31" name="Picture 3" descr="C:\Users\guglielm\Documents\Desktop\DIO.jpg">
              <a:extLst>
                <a:ext uri="{FF2B5EF4-FFF2-40B4-BE49-F238E27FC236}">
                  <a16:creationId xmlns:a16="http://schemas.microsoft.com/office/drawing/2014/main" id="{207EAD3F-C548-264A-AD46-356BF99A56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75144">
              <a:off x="9265923" y="1787727"/>
              <a:ext cx="599464" cy="477855"/>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32" name="Picture 1">
            <a:extLst>
              <a:ext uri="{FF2B5EF4-FFF2-40B4-BE49-F238E27FC236}">
                <a16:creationId xmlns:a16="http://schemas.microsoft.com/office/drawing/2014/main" id="{27ECF7E2-0876-6245-BB88-2BEB7CF21B5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9852" y="3916674"/>
            <a:ext cx="1739348" cy="1905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3" name="CustomShape 15">
            <a:extLst>
              <a:ext uri="{FF2B5EF4-FFF2-40B4-BE49-F238E27FC236}">
                <a16:creationId xmlns:a16="http://schemas.microsoft.com/office/drawing/2014/main" id="{F1FDEB97-5B47-5942-93B7-FB3AC525ED01}"/>
              </a:ext>
            </a:extLst>
          </p:cNvPr>
          <p:cNvSpPr/>
          <p:nvPr/>
        </p:nvSpPr>
        <p:spPr>
          <a:xfrm flipH="1">
            <a:off x="5990065" y="3873306"/>
            <a:ext cx="182134" cy="388242"/>
          </a:xfrm>
          <a:prstGeom prst="straightConnector1">
            <a:avLst/>
          </a:prstGeom>
          <a:solidFill>
            <a:srgbClr val="00CC99"/>
          </a:solidFill>
          <a:ln w="28575">
            <a:solidFill>
              <a:srgbClr val="0070C0"/>
            </a:solidFill>
            <a:round/>
            <a:tailEnd type="arrow" w="med" len="med"/>
          </a:ln>
        </p:spPr>
        <p:txBody>
          <a:bodyPr/>
          <a:lstStyle/>
          <a:p>
            <a:endParaRPr lang="en-US"/>
          </a:p>
        </p:txBody>
      </p:sp>
      <p:sp>
        <p:nvSpPr>
          <p:cNvPr id="34" name="CustomShape 15">
            <a:extLst>
              <a:ext uri="{FF2B5EF4-FFF2-40B4-BE49-F238E27FC236}">
                <a16:creationId xmlns:a16="http://schemas.microsoft.com/office/drawing/2014/main" id="{B6D3C1AD-C3E6-504F-A0D9-D34DA1F70DEB}"/>
              </a:ext>
            </a:extLst>
          </p:cNvPr>
          <p:cNvSpPr/>
          <p:nvPr/>
        </p:nvSpPr>
        <p:spPr>
          <a:xfrm flipH="1">
            <a:off x="7976381" y="3873306"/>
            <a:ext cx="405618" cy="388242"/>
          </a:xfrm>
          <a:prstGeom prst="straightConnector1">
            <a:avLst/>
          </a:prstGeom>
          <a:solidFill>
            <a:srgbClr val="00CC99"/>
          </a:solidFill>
          <a:ln w="28575">
            <a:solidFill>
              <a:srgbClr val="0070C0"/>
            </a:solidFill>
            <a:round/>
            <a:tailEnd type="arrow" w="med" len="med"/>
          </a:ln>
        </p:spPr>
        <p:txBody>
          <a:bodyPr/>
          <a:lstStyle/>
          <a:p>
            <a:endParaRPr lang="en-US"/>
          </a:p>
        </p:txBody>
      </p:sp>
      <p:sp>
        <p:nvSpPr>
          <p:cNvPr id="35" name="Rectangle 34">
            <a:extLst>
              <a:ext uri="{FF2B5EF4-FFF2-40B4-BE49-F238E27FC236}">
                <a16:creationId xmlns:a16="http://schemas.microsoft.com/office/drawing/2014/main" id="{00A08DE8-2FA7-8F44-9C4B-F136C7645887}"/>
              </a:ext>
            </a:extLst>
          </p:cNvPr>
          <p:cNvSpPr/>
          <p:nvPr/>
        </p:nvSpPr>
        <p:spPr>
          <a:xfrm>
            <a:off x="-205134" y="1295443"/>
            <a:ext cx="5212985" cy="5242461"/>
          </a:xfrm>
          <a:prstGeom prst="rect">
            <a:avLst/>
          </a:prstGeom>
        </p:spPr>
        <p:txBody>
          <a:bodyPr wrap="square">
            <a:spAutoFit/>
          </a:bodyPr>
          <a:lstStyle/>
          <a:p>
            <a:pPr marL="454025" indent="-219075">
              <a:lnSpc>
                <a:spcPts val="2400"/>
              </a:lnSpc>
              <a:spcBef>
                <a:spcPts val="400"/>
              </a:spcBef>
              <a:buClr>
                <a:srgbClr val="FF0000"/>
              </a:buClr>
              <a:buSzPct val="90000"/>
              <a:buFont typeface="Wingdings" panose="05000000000000000000" pitchFamily="2" charset="2"/>
              <a:buChar char="Ø"/>
            </a:pPr>
            <a:r>
              <a:rPr lang="en-US" sz="1800" dirty="0">
                <a:solidFill>
                  <a:srgbClr val="FF0000"/>
                </a:solidFill>
              </a:rPr>
              <a:t>RT controller:  </a:t>
            </a:r>
            <a:r>
              <a:rPr lang="en-US" sz="1800" i="0" dirty="0">
                <a:solidFill>
                  <a:srgbClr val="000000"/>
                </a:solidFill>
              </a:rPr>
              <a:t>implements all features for communication with DAQ, monitoring of available buffer/veto generation;</a:t>
            </a:r>
          </a:p>
          <a:p>
            <a:pPr marL="454025" indent="-219075">
              <a:lnSpc>
                <a:spcPts val="2400"/>
              </a:lnSpc>
              <a:spcBef>
                <a:spcPts val="400"/>
              </a:spcBef>
              <a:buClr>
                <a:srgbClr val="FF0000"/>
              </a:buClr>
              <a:buSzPct val="90000"/>
              <a:buFont typeface="Wingdings" panose="05000000000000000000" pitchFamily="2" charset="2"/>
              <a:buChar char="Ø"/>
            </a:pPr>
            <a:r>
              <a:rPr lang="en-US" sz="1800" dirty="0">
                <a:solidFill>
                  <a:srgbClr val="FF0000"/>
                </a:solidFill>
              </a:rPr>
              <a:t>SPEXI:  </a:t>
            </a:r>
            <a:r>
              <a:rPr lang="en-US" sz="1800" i="0" dirty="0">
                <a:solidFill>
                  <a:srgbClr val="000000"/>
                </a:solidFill>
              </a:rPr>
              <a:t>VHDL programmed - synchronizes timing of whole detector, generates TT-Link signal for TPC readout Clock &amp; Reset to PMT readout, handles beam extraction messages;</a:t>
            </a:r>
          </a:p>
          <a:p>
            <a:pPr marL="454025" indent="-219075">
              <a:lnSpc>
                <a:spcPts val="2400"/>
              </a:lnSpc>
              <a:spcBef>
                <a:spcPts val="400"/>
              </a:spcBef>
              <a:buClr>
                <a:srgbClr val="FF0000"/>
              </a:buClr>
              <a:buSzPct val="90000"/>
              <a:buFont typeface="Wingdings" panose="05000000000000000000" pitchFamily="2" charset="2"/>
              <a:buChar char="Ø"/>
            </a:pPr>
            <a:r>
              <a:rPr lang="en-US" sz="1800" dirty="0">
                <a:solidFill>
                  <a:srgbClr val="FF0000"/>
                </a:solidFill>
              </a:rPr>
              <a:t>2 PMT trigger 7820  boards:</a:t>
            </a:r>
            <a:r>
              <a:rPr lang="en-US" sz="1800" i="0" dirty="0">
                <a:solidFill>
                  <a:srgbClr val="000000"/>
                </a:solidFill>
              </a:rPr>
              <a:t>  </a:t>
            </a:r>
            <a:r>
              <a:rPr lang="en-US" sz="1800" i="0" dirty="0" err="1">
                <a:solidFill>
                  <a:srgbClr val="000000"/>
                </a:solidFill>
              </a:rPr>
              <a:t>LabView</a:t>
            </a:r>
            <a:r>
              <a:rPr lang="en-US" sz="1800" i="0" dirty="0">
                <a:solidFill>
                  <a:srgbClr val="000000"/>
                </a:solidFill>
              </a:rPr>
              <a:t>  programmed - generate a PMT Trigger &amp; start pulse to digitizers for PMT activity recording in </a:t>
            </a:r>
            <a:r>
              <a:rPr lang="en-US" altLang="zh-CN" sz="1800" i="0" dirty="0">
                <a:solidFill>
                  <a:srgbClr val="000000"/>
                </a:solidFill>
                <a:ea typeface="Calibri" pitchFamily="34" charset="0"/>
                <a:cs typeface="Times New Roman" pitchFamily="18" charset="0"/>
              </a:rPr>
              <a:t>correspondence of interactions in LAr as detected by PMTs</a:t>
            </a:r>
            <a:r>
              <a:rPr lang="en-US" altLang="zh-CN" sz="1800" i="0" dirty="0">
                <a:solidFill>
                  <a:srgbClr val="000000"/>
                </a:solidFill>
                <a:cs typeface="Times New Roman" pitchFamily="18" charset="0"/>
              </a:rPr>
              <a:t> in each T300;</a:t>
            </a:r>
          </a:p>
          <a:p>
            <a:pPr marL="454025" indent="-219075">
              <a:lnSpc>
                <a:spcPts val="2400"/>
              </a:lnSpc>
              <a:spcBef>
                <a:spcPts val="400"/>
              </a:spcBef>
              <a:buClr>
                <a:srgbClr val="FF0000"/>
              </a:buClr>
              <a:buSzPct val="90000"/>
              <a:buFont typeface="Wingdings" panose="05000000000000000000" pitchFamily="2" charset="2"/>
              <a:buChar char="Ø"/>
            </a:pPr>
            <a:r>
              <a:rPr lang="en-US" sz="1800" dirty="0">
                <a:solidFill>
                  <a:srgbClr val="FF0000"/>
                </a:solidFill>
              </a:rPr>
              <a:t>General Trigger 7820 board: </a:t>
            </a:r>
            <a:r>
              <a:rPr lang="en-US" sz="1800" i="0" dirty="0">
                <a:solidFill>
                  <a:srgbClr val="000000"/>
                </a:solidFill>
              </a:rPr>
              <a:t>combines PMT Trigger with SPEXI signal to generate a Global Trigger </a:t>
            </a:r>
            <a:r>
              <a:rPr lang="en-US" altLang="zh-CN" sz="1800" i="0" dirty="0">
                <a:solidFill>
                  <a:srgbClr val="000000"/>
                </a:solidFill>
                <a:ea typeface="Calibri" pitchFamily="34" charset="0"/>
                <a:cs typeface="Times New Roman" pitchFamily="18" charset="0"/>
              </a:rPr>
              <a:t>in coincidence with beam extraction (Early Warning signal).  </a:t>
            </a:r>
            <a:endParaRPr lang="en-US" sz="1800" i="0" dirty="0">
              <a:solidFill>
                <a:srgbClr val="000000"/>
              </a:solidFill>
            </a:endParaRPr>
          </a:p>
        </p:txBody>
      </p:sp>
    </p:spTree>
    <p:extLst>
      <p:ext uri="{BB962C8B-B14F-4D97-AF65-F5344CB8AC3E}">
        <p14:creationId xmlns:p14="http://schemas.microsoft.com/office/powerpoint/2010/main" val="7939979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1D372F-47A4-7043-B17F-BF95819AB491}"/>
              </a:ext>
            </a:extLst>
          </p:cNvPr>
          <p:cNvSpPr>
            <a:spLocks noGrp="1"/>
          </p:cNvSpPr>
          <p:nvPr>
            <p:ph type="dt" sz="half" idx="2"/>
          </p:nvPr>
        </p:nvSpPr>
        <p:spPr>
          <a:xfrm>
            <a:off x="636588" y="6485235"/>
            <a:ext cx="812833" cy="247532"/>
          </a:xfrm>
        </p:spPr>
        <p:txBody>
          <a:bodyPr/>
          <a:lstStyle/>
          <a:p>
            <a:pPr>
              <a:defRPr/>
            </a:pPr>
            <a:r>
              <a:rPr lang="it-IT"/>
              <a:t>01/16/2020</a:t>
            </a:r>
            <a:endParaRPr lang="en-US" dirty="0"/>
          </a:p>
        </p:txBody>
      </p:sp>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1530602" y="6495482"/>
            <a:ext cx="6163977" cy="237285"/>
          </a:xfrm>
        </p:spPr>
        <p:txBody>
          <a:bodyPr/>
          <a:lstStyle/>
          <a:p>
            <a:pPr>
              <a:defRPr/>
            </a:pPr>
            <a:r>
              <a:rPr lang="en-US"/>
              <a:t>Claudio Montanari - Status of ICARUS Installation - Remaining Tasks</a:t>
            </a:r>
            <a:endParaRPr lang="en-US" b="1" dirty="0"/>
          </a:p>
        </p:txBody>
      </p:sp>
      <p:sp>
        <p:nvSpPr>
          <p:cNvPr id="5" name="Slide Number Placeholder 4">
            <a:extLst>
              <a:ext uri="{FF2B5EF4-FFF2-40B4-BE49-F238E27FC236}">
                <a16:creationId xmlns:a16="http://schemas.microsoft.com/office/drawing/2014/main" id="{23A6E217-3ACE-9749-A865-EC08F7F05214}"/>
              </a:ext>
            </a:extLst>
          </p:cNvPr>
          <p:cNvSpPr>
            <a:spLocks noGrp="1"/>
          </p:cNvSpPr>
          <p:nvPr>
            <p:ph type="sldNum" sz="quarter" idx="4"/>
          </p:nvPr>
        </p:nvSpPr>
        <p:spPr>
          <a:xfrm>
            <a:off x="222250" y="6485235"/>
            <a:ext cx="414338" cy="237285"/>
          </a:xfrm>
        </p:spPr>
        <p:txBody>
          <a:bodyPr/>
          <a:lstStyle/>
          <a:p>
            <a:pPr>
              <a:defRPr/>
            </a:pPr>
            <a:fld id="{148C009B-CB69-E04A-B9B3-34B26D69E9CF}" type="slidenum">
              <a:rPr lang="en-US" smtClean="0"/>
              <a:pPr>
                <a:defRPr/>
              </a:pPr>
              <a:t>38</a:t>
            </a:fld>
            <a:endParaRPr lang="en-US"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0" y="233236"/>
            <a:ext cx="9144000" cy="492369"/>
          </a:xfrm>
        </p:spPr>
        <p:txBody>
          <a:bodyPr/>
          <a:lstStyle/>
          <a:p>
            <a:r>
              <a:rPr lang="en-US" dirty="0"/>
              <a:t>PMT activities after filling and cryogenic stabilization</a:t>
            </a:r>
          </a:p>
        </p:txBody>
      </p:sp>
      <p:sp>
        <p:nvSpPr>
          <p:cNvPr id="204" name="Content Placeholder 1">
            <a:extLst>
              <a:ext uri="{FF2B5EF4-FFF2-40B4-BE49-F238E27FC236}">
                <a16:creationId xmlns:a16="http://schemas.microsoft.com/office/drawing/2014/main" id="{3A5FE938-A2ED-9C4C-A1AF-E6276213FBBC}"/>
              </a:ext>
            </a:extLst>
          </p:cNvPr>
          <p:cNvSpPr>
            <a:spLocks noGrp="1"/>
          </p:cNvSpPr>
          <p:nvPr>
            <p:ph idx="1"/>
          </p:nvPr>
        </p:nvSpPr>
        <p:spPr>
          <a:xfrm>
            <a:off x="0" y="712177"/>
            <a:ext cx="9060873" cy="5632351"/>
          </a:xfrm>
        </p:spPr>
        <p:txBody>
          <a:bodyPr>
            <a:noAutofit/>
          </a:bodyPr>
          <a:lstStyle/>
          <a:p>
            <a:pPr marL="342900" lvl="1" indent="-342900">
              <a:buClr>
                <a:srgbClr val="FF0000"/>
              </a:buClr>
              <a:buSzTx/>
              <a:buFont typeface="Zapf Dingbats" charset="2"/>
              <a:buChar char="l"/>
            </a:pPr>
            <a:r>
              <a:rPr lang="en-US" sz="1800" dirty="0"/>
              <a:t>Activation of PMTs at cryogenic temperature and check the correct operation. </a:t>
            </a:r>
            <a:r>
              <a:rPr lang="en-US" sz="1800" dirty="0">
                <a:solidFill>
                  <a:srgbClr val="FF0000"/>
                </a:solidFill>
              </a:rPr>
              <a:t>Status:</a:t>
            </a:r>
            <a:r>
              <a:rPr lang="en-US" sz="1800" dirty="0"/>
              <a:t> </a:t>
            </a:r>
            <a:r>
              <a:rPr lang="en-US" sz="1800" dirty="0">
                <a:solidFill>
                  <a:srgbClr val="0000FF"/>
                </a:solidFill>
              </a:rPr>
              <a:t>to be done after the detector cool down in 1 week. </a:t>
            </a:r>
          </a:p>
          <a:p>
            <a:pPr marL="342900" lvl="1" indent="-342900">
              <a:buClr>
                <a:srgbClr val="FF0000"/>
              </a:buClr>
              <a:buSzTx/>
              <a:buFont typeface="Zapf Dingbats" charset="2"/>
              <a:buChar char="l"/>
            </a:pPr>
            <a:r>
              <a:rPr lang="en-US" sz="1800" dirty="0"/>
              <a:t>Perform a complete electronic check and debugging – </a:t>
            </a:r>
            <a:r>
              <a:rPr lang="en-US" sz="1800" dirty="0">
                <a:solidFill>
                  <a:srgbClr val="FF0000"/>
                </a:solidFill>
              </a:rPr>
              <a:t>Status:</a:t>
            </a:r>
            <a:r>
              <a:rPr lang="en-US" sz="1800" dirty="0"/>
              <a:t> </a:t>
            </a:r>
            <a:r>
              <a:rPr lang="en-US" sz="1800" dirty="0">
                <a:solidFill>
                  <a:srgbClr val="0000FF"/>
                </a:solidFill>
              </a:rPr>
              <a:t>to be done after the detector cool down in 1 week.</a:t>
            </a:r>
          </a:p>
          <a:p>
            <a:pPr marL="342900" lvl="1" indent="-342900">
              <a:buClr>
                <a:srgbClr val="FF0000"/>
              </a:buClr>
              <a:buSzTx/>
              <a:buFont typeface="Zapf Dingbats" charset="2"/>
              <a:buChar char="l"/>
            </a:pPr>
            <a:r>
              <a:rPr lang="en-US" sz="1800" dirty="0"/>
              <a:t>Perform a full calibration campaign with PMT DAQ and electronics – </a:t>
            </a:r>
            <a:r>
              <a:rPr lang="en-US" sz="1800" dirty="0">
                <a:solidFill>
                  <a:srgbClr val="FF0000"/>
                </a:solidFill>
              </a:rPr>
              <a:t>Status:</a:t>
            </a:r>
            <a:r>
              <a:rPr lang="en-US" sz="1800" dirty="0"/>
              <a:t> </a:t>
            </a:r>
            <a:r>
              <a:rPr lang="en-US" sz="1800" dirty="0">
                <a:solidFill>
                  <a:srgbClr val="0000FF"/>
                </a:solidFill>
              </a:rPr>
              <a:t>to be done after the detector cool down in 2 weeks.</a:t>
            </a:r>
          </a:p>
          <a:p>
            <a:pPr marL="342900" lvl="1" indent="-342900">
              <a:buClr>
                <a:srgbClr val="FF0000"/>
              </a:buClr>
              <a:buSzTx/>
              <a:buFont typeface="Zapf Dingbats" charset="2"/>
              <a:buChar char="l"/>
            </a:pPr>
            <a:r>
              <a:rPr lang="en-US" sz="1800" dirty="0"/>
              <a:t>Check of PMT DAQ system in view of data recording and trigger system activation.</a:t>
            </a:r>
            <a:r>
              <a:rPr lang="en-US" sz="1800" dirty="0">
                <a:solidFill>
                  <a:srgbClr val="FF0000"/>
                </a:solidFill>
              </a:rPr>
              <a:t> Status:</a:t>
            </a:r>
            <a:r>
              <a:rPr lang="en-US" sz="1800" dirty="0"/>
              <a:t> </a:t>
            </a:r>
            <a:r>
              <a:rPr lang="en-US" sz="1800" dirty="0">
                <a:solidFill>
                  <a:srgbClr val="0000FF"/>
                </a:solidFill>
              </a:rPr>
              <a:t>to be done after the detector cool down in 3 weeks together with the DAQ and trigger WGs. </a:t>
            </a:r>
          </a:p>
          <a:p>
            <a:pPr marL="342900" lvl="1" indent="-342900">
              <a:buClr>
                <a:srgbClr val="FF0000"/>
              </a:buClr>
              <a:buSzTx/>
              <a:buFont typeface="Zapf Dingbats" charset="2"/>
              <a:buChar char="l"/>
            </a:pPr>
            <a:r>
              <a:rPr lang="en-US" sz="1800" dirty="0"/>
              <a:t>Practice a calibration routine as defined together with the calibration WG – </a:t>
            </a:r>
            <a:r>
              <a:rPr lang="en-US" sz="1800" dirty="0">
                <a:solidFill>
                  <a:srgbClr val="FF0000"/>
                </a:solidFill>
              </a:rPr>
              <a:t>Status:</a:t>
            </a:r>
            <a:r>
              <a:rPr lang="en-US" sz="1800" dirty="0"/>
              <a:t> </a:t>
            </a:r>
            <a:r>
              <a:rPr lang="en-US" sz="1800" dirty="0">
                <a:solidFill>
                  <a:srgbClr val="0000FF"/>
                </a:solidFill>
              </a:rPr>
              <a:t>to be done after the previous calibration campaign.</a:t>
            </a:r>
          </a:p>
          <a:p>
            <a:pPr marL="342900" lvl="1" indent="-342900">
              <a:buClr>
                <a:srgbClr val="FF0000"/>
              </a:buClr>
              <a:buSzTx/>
              <a:buFont typeface="Zapf Dingbats" charset="2"/>
              <a:buChar char="l"/>
            </a:pPr>
            <a:r>
              <a:rPr lang="en-US" sz="1800" dirty="0"/>
              <a:t>Perform the final calibration campaign with Laser and </a:t>
            </a:r>
            <a:r>
              <a:rPr lang="en-US" sz="1800"/>
              <a:t>cosmic ray </a:t>
            </a:r>
            <a:r>
              <a:rPr lang="en-US" sz="1800" dirty="0"/>
              <a:t>data. Perform tests taking data with random triggers. </a:t>
            </a:r>
            <a:r>
              <a:rPr lang="en-US" sz="1800" dirty="0">
                <a:solidFill>
                  <a:srgbClr val="FF0000"/>
                </a:solidFill>
              </a:rPr>
              <a:t>Status:</a:t>
            </a:r>
            <a:r>
              <a:rPr lang="en-US" sz="1800" dirty="0"/>
              <a:t> </a:t>
            </a:r>
            <a:r>
              <a:rPr lang="en-US" sz="1800" dirty="0">
                <a:solidFill>
                  <a:srgbClr val="0000FF"/>
                </a:solidFill>
              </a:rPr>
              <a:t>need trigger system and TPC functioning with DAQ to be ready by that time. </a:t>
            </a:r>
            <a:endParaRPr lang="en-US" sz="1800" dirty="0"/>
          </a:p>
        </p:txBody>
      </p:sp>
    </p:spTree>
    <p:extLst>
      <p:ext uri="{BB962C8B-B14F-4D97-AF65-F5344CB8AC3E}">
        <p14:creationId xmlns:p14="http://schemas.microsoft.com/office/powerpoint/2010/main" val="24836797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1D372F-47A4-7043-B17F-BF95819AB491}"/>
              </a:ext>
            </a:extLst>
          </p:cNvPr>
          <p:cNvSpPr>
            <a:spLocks noGrp="1"/>
          </p:cNvSpPr>
          <p:nvPr>
            <p:ph type="dt" sz="half" idx="2"/>
          </p:nvPr>
        </p:nvSpPr>
        <p:spPr/>
        <p:txBody>
          <a:bodyPr/>
          <a:lstStyle/>
          <a:p>
            <a:pPr>
              <a:defRPr/>
            </a:pPr>
            <a:r>
              <a:rPr lang="it-IT"/>
              <a:t>01/16/2020</a:t>
            </a:r>
            <a:endParaRPr lang="en-US" dirty="0"/>
          </a:p>
        </p:txBody>
      </p:sp>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p:txBody>
          <a:bodyPr/>
          <a:lstStyle/>
          <a:p>
            <a:pPr>
              <a:defRPr/>
            </a:pPr>
            <a:r>
              <a:rPr lang="en-US"/>
              <a:t>Claudio Montanari - Status of ICARUS Installation - Remaining Tasks</a:t>
            </a:r>
            <a:endParaRPr lang="en-US" b="1" dirty="0"/>
          </a:p>
        </p:txBody>
      </p:sp>
      <p:sp>
        <p:nvSpPr>
          <p:cNvPr id="5" name="Slide Number Placeholder 4">
            <a:extLst>
              <a:ext uri="{FF2B5EF4-FFF2-40B4-BE49-F238E27FC236}">
                <a16:creationId xmlns:a16="http://schemas.microsoft.com/office/drawing/2014/main" id="{23A6E217-3ACE-9749-A865-EC08F7F05214}"/>
              </a:ext>
            </a:extLst>
          </p:cNvPr>
          <p:cNvSpPr>
            <a:spLocks noGrp="1"/>
          </p:cNvSpPr>
          <p:nvPr>
            <p:ph type="sldNum" sz="quarter" idx="4"/>
          </p:nvPr>
        </p:nvSpPr>
        <p:spPr/>
        <p:txBody>
          <a:bodyPr/>
          <a:lstStyle/>
          <a:p>
            <a:pPr>
              <a:defRPr/>
            </a:pPr>
            <a:fld id="{148C009B-CB69-E04A-B9B3-34B26D69E9CF}" type="slidenum">
              <a:rPr lang="en-US" smtClean="0"/>
              <a:pPr>
                <a:defRPr/>
              </a:pPr>
              <a:t>39</a:t>
            </a:fld>
            <a:endParaRPr lang="en-US"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0" y="233236"/>
            <a:ext cx="9144000" cy="492369"/>
          </a:xfrm>
        </p:spPr>
        <p:txBody>
          <a:bodyPr/>
          <a:lstStyle/>
          <a:p>
            <a:r>
              <a:rPr lang="en-US" dirty="0"/>
              <a:t>Next activities on TPC</a:t>
            </a:r>
          </a:p>
        </p:txBody>
      </p:sp>
      <p:sp>
        <p:nvSpPr>
          <p:cNvPr id="204" name="Content Placeholder 1">
            <a:extLst>
              <a:ext uri="{FF2B5EF4-FFF2-40B4-BE49-F238E27FC236}">
                <a16:creationId xmlns:a16="http://schemas.microsoft.com/office/drawing/2014/main" id="{3A5FE938-A2ED-9C4C-A1AF-E6276213FBBC}"/>
              </a:ext>
            </a:extLst>
          </p:cNvPr>
          <p:cNvSpPr>
            <a:spLocks noGrp="1"/>
          </p:cNvSpPr>
          <p:nvPr>
            <p:ph idx="1"/>
          </p:nvPr>
        </p:nvSpPr>
        <p:spPr>
          <a:xfrm>
            <a:off x="0" y="712177"/>
            <a:ext cx="9060873" cy="5480805"/>
          </a:xfrm>
        </p:spPr>
        <p:txBody>
          <a:bodyPr>
            <a:noAutofit/>
          </a:bodyPr>
          <a:lstStyle/>
          <a:p>
            <a:pPr marL="228600">
              <a:spcBef>
                <a:spcPts val="400"/>
              </a:spcBef>
              <a:spcAft>
                <a:spcPts val="0"/>
              </a:spcAft>
              <a:buClr>
                <a:srgbClr val="FF0000"/>
              </a:buClr>
              <a:buFont typeface="Wingdings" panose="05000000000000000000" pitchFamily="2" charset="2"/>
              <a:buChar char="l"/>
            </a:pPr>
            <a:r>
              <a:rPr lang="en-US" sz="1800" dirty="0">
                <a:latin typeface="+mn-lt"/>
              </a:rPr>
              <a:t>Noise on 6 mini crates will be daily monitored during the cooling phase and Lar filling in order to trace the behavior of the wire chambers and to intercept as early as possible sources of noise due to the operation of cryogenic equipment;</a:t>
            </a:r>
          </a:p>
          <a:p>
            <a:pPr marL="228600">
              <a:spcBef>
                <a:spcPts val="400"/>
              </a:spcBef>
              <a:spcAft>
                <a:spcPts val="0"/>
              </a:spcAft>
              <a:buClr>
                <a:srgbClr val="FF0000"/>
              </a:buClr>
              <a:buFont typeface="Wingdings" panose="05000000000000000000" pitchFamily="2" charset="2"/>
              <a:buChar char="l"/>
            </a:pPr>
            <a:r>
              <a:rPr lang="en-US" sz="1800" dirty="0">
                <a:latin typeface="+mn-lt"/>
              </a:rPr>
              <a:t>After LAr filling completion an extensive activity is foreseen on the TPC:  </a:t>
            </a:r>
          </a:p>
          <a:p>
            <a:pPr marL="627063" lvl="1" indent="-274638">
              <a:spcBef>
                <a:spcPts val="400"/>
              </a:spcBef>
              <a:buClr>
                <a:srgbClr val="FF0000"/>
              </a:buClr>
              <a:buSzPct val="90000"/>
              <a:buFont typeface="Wingdings" panose="05000000000000000000" pitchFamily="2" charset="2"/>
              <a:buChar char="Ø"/>
            </a:pPr>
            <a:r>
              <a:rPr lang="en-US" sz="1800" dirty="0">
                <a:latin typeface="+mn-lt"/>
              </a:rPr>
              <a:t>The wire biasing cables will be plug-in on the flanges by flexible 30 cm extension cables mechanically constrained to mini-crate wall by nylon clips;</a:t>
            </a:r>
          </a:p>
          <a:p>
            <a:pPr marL="627063" lvl="1" indent="-274638">
              <a:spcBef>
                <a:spcPts val="400"/>
              </a:spcBef>
              <a:buClr>
                <a:srgbClr val="FF0000"/>
              </a:buClr>
              <a:buSzPct val="90000"/>
              <a:buFont typeface="Wingdings" panose="05000000000000000000" pitchFamily="2" charset="2"/>
              <a:buChar char="Ø"/>
            </a:pPr>
            <a:r>
              <a:rPr lang="en-US" sz="1800" dirty="0">
                <a:latin typeface="+mn-lt"/>
              </a:rPr>
              <a:t>All TT-Link cables will be connected to the mini-crates;</a:t>
            </a:r>
          </a:p>
          <a:p>
            <a:pPr marL="627063" lvl="1" indent="-274638">
              <a:spcBef>
                <a:spcPts val="400"/>
              </a:spcBef>
              <a:buClr>
                <a:srgbClr val="FF0000"/>
              </a:buClr>
              <a:buSzPct val="90000"/>
              <a:buFont typeface="Wingdings" panose="05000000000000000000" pitchFamily="2" charset="2"/>
              <a:buChar char="Ø"/>
            </a:pPr>
            <a:r>
              <a:rPr lang="en-US" sz="1800" dirty="0">
                <a:latin typeface="+mn-lt"/>
              </a:rPr>
              <a:t>All optical fibers for DAQ and networking will be connected to the </a:t>
            </a:r>
            <a:r>
              <a:rPr lang="en-US" sz="1800" dirty="0" err="1">
                <a:latin typeface="+mn-lt"/>
              </a:rPr>
              <a:t>minicrates</a:t>
            </a:r>
            <a:r>
              <a:rPr lang="en-US" sz="1800" dirty="0">
                <a:latin typeface="+mn-lt"/>
              </a:rPr>
              <a:t> and to the power supplies;</a:t>
            </a:r>
          </a:p>
          <a:p>
            <a:pPr marL="627063" lvl="1" indent="-274638">
              <a:spcBef>
                <a:spcPts val="400"/>
              </a:spcBef>
              <a:buClr>
                <a:srgbClr val="FF0000"/>
              </a:buClr>
              <a:buSzPct val="90000"/>
              <a:buFont typeface="Wingdings" panose="05000000000000000000" pitchFamily="2" charset="2"/>
              <a:buChar char="Ø"/>
            </a:pPr>
            <a:r>
              <a:rPr lang="en-US" sz="1800" dirty="0">
                <a:latin typeface="+mn-lt"/>
              </a:rPr>
              <a:t>The wires of TPC will be polarized maximizing the transparency on the first two induction plane to drift electrons and the signal collection on the last Collection plane. According to the previous ICARUS experience at Gran </a:t>
            </a:r>
            <a:r>
              <a:rPr lang="en-US" sz="1800" dirty="0" err="1">
                <a:latin typeface="+mn-lt"/>
              </a:rPr>
              <a:t>Sasso</a:t>
            </a:r>
            <a:r>
              <a:rPr lang="en-US" sz="1800" dirty="0">
                <a:latin typeface="+mn-lt"/>
              </a:rPr>
              <a:t> Lab. the voltage values  -240 V, +10 V, +260 V will be initially applied to the Induction1, Induction2 and Collection respectively;</a:t>
            </a:r>
          </a:p>
          <a:p>
            <a:pPr marL="627063" lvl="1" indent="-274638">
              <a:spcBef>
                <a:spcPts val="400"/>
              </a:spcBef>
              <a:buClr>
                <a:srgbClr val="FF0000"/>
              </a:buClr>
              <a:buSzPct val="90000"/>
              <a:buFont typeface="Wingdings" panose="05000000000000000000" pitchFamily="2" charset="2"/>
              <a:buChar char="Ø"/>
            </a:pPr>
            <a:r>
              <a:rPr lang="en-US" sz="1800" dirty="0">
                <a:latin typeface="+mn-lt"/>
              </a:rPr>
              <a:t>First data taking will be devoted to optimize the TPC polarization, check the TPC performance in term of signal detection and noise by analyzing tracks in the collected events; </a:t>
            </a:r>
          </a:p>
          <a:p>
            <a:pPr marL="627063" lvl="1" indent="-274638">
              <a:spcBef>
                <a:spcPts val="400"/>
              </a:spcBef>
              <a:buClr>
                <a:srgbClr val="FF0000"/>
              </a:buClr>
              <a:buSzPct val="90000"/>
              <a:buFont typeface="Wingdings" panose="05000000000000000000" pitchFamily="2" charset="2"/>
              <a:buChar char="Ø"/>
            </a:pPr>
            <a:r>
              <a:rPr lang="en-US" sz="1800" dirty="0">
                <a:latin typeface="+mn-lt"/>
              </a:rPr>
              <a:t>The noise introduced by the different external sources will be investigated in order to be mitigated, in particular the grounding.  </a:t>
            </a:r>
          </a:p>
        </p:txBody>
      </p:sp>
    </p:spTree>
    <p:extLst>
      <p:ext uri="{BB962C8B-B14F-4D97-AF65-F5344CB8AC3E}">
        <p14:creationId xmlns:p14="http://schemas.microsoft.com/office/powerpoint/2010/main" val="3657514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1D372F-47A4-7043-B17F-BF95819AB491}"/>
              </a:ext>
            </a:extLst>
          </p:cNvPr>
          <p:cNvSpPr>
            <a:spLocks noGrp="1"/>
          </p:cNvSpPr>
          <p:nvPr>
            <p:ph type="dt" sz="half" idx="2"/>
          </p:nvPr>
        </p:nvSpPr>
        <p:spPr/>
        <p:txBody>
          <a:bodyPr/>
          <a:lstStyle/>
          <a:p>
            <a:pPr>
              <a:defRPr/>
            </a:pPr>
            <a:r>
              <a:rPr lang="it-IT"/>
              <a:t>01/16/2020</a:t>
            </a:r>
            <a:endParaRPr lang="en-US" dirty="0"/>
          </a:p>
        </p:txBody>
      </p:sp>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p:txBody>
          <a:bodyPr/>
          <a:lstStyle/>
          <a:p>
            <a:pPr>
              <a:defRPr/>
            </a:pPr>
            <a:r>
              <a:rPr lang="en-US"/>
              <a:t>Claudio Montanari - Status of ICARUS Installation - Remaining Tasks</a:t>
            </a:r>
            <a:endParaRPr lang="en-US" b="1" dirty="0"/>
          </a:p>
        </p:txBody>
      </p:sp>
      <p:sp>
        <p:nvSpPr>
          <p:cNvPr id="5" name="Slide Number Placeholder 4">
            <a:extLst>
              <a:ext uri="{FF2B5EF4-FFF2-40B4-BE49-F238E27FC236}">
                <a16:creationId xmlns:a16="http://schemas.microsoft.com/office/drawing/2014/main" id="{23A6E217-3ACE-9749-A865-EC08F7F05214}"/>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
        <p:nvSpPr>
          <p:cNvPr id="10" name="Content Placeholder 1">
            <a:extLst>
              <a:ext uri="{FF2B5EF4-FFF2-40B4-BE49-F238E27FC236}">
                <a16:creationId xmlns:a16="http://schemas.microsoft.com/office/drawing/2014/main" id="{E6D0B4AA-3AAA-5F4B-961E-07F328FD3CB7}"/>
              </a:ext>
            </a:extLst>
          </p:cNvPr>
          <p:cNvSpPr>
            <a:spLocks noGrp="1"/>
          </p:cNvSpPr>
          <p:nvPr>
            <p:ph idx="1"/>
          </p:nvPr>
        </p:nvSpPr>
        <p:spPr>
          <a:xfrm>
            <a:off x="0" y="826478"/>
            <a:ext cx="5085022" cy="4818184"/>
          </a:xfrm>
        </p:spPr>
        <p:txBody>
          <a:bodyPr>
            <a:noAutofit/>
          </a:bodyPr>
          <a:lstStyle/>
          <a:p>
            <a:pPr marL="366355" lvl="1">
              <a:lnSpc>
                <a:spcPts val="2123"/>
              </a:lnSpc>
              <a:spcBef>
                <a:spcPts val="554"/>
              </a:spcBef>
              <a:buClr>
                <a:schemeClr val="accent3">
                  <a:lumMod val="75000"/>
                </a:schemeClr>
              </a:buClr>
              <a:buSzPct val="100000"/>
              <a:buFont typeface="Wingdings" panose="05000000000000000000" pitchFamily="2" charset="2"/>
              <a:buChar char="ü"/>
            </a:pPr>
            <a:r>
              <a:rPr lang="en-US" dirty="0">
                <a:solidFill>
                  <a:schemeClr val="accent6"/>
                </a:solidFill>
                <a:latin typeface="+mn-lt"/>
              </a:rPr>
              <a:t>HV Power Supply for the drift installed and connected.</a:t>
            </a:r>
          </a:p>
          <a:p>
            <a:pPr marL="366355" lvl="1">
              <a:lnSpc>
                <a:spcPts val="2123"/>
              </a:lnSpc>
              <a:spcBef>
                <a:spcPts val="554"/>
              </a:spcBef>
              <a:buClr>
                <a:schemeClr val="accent3">
                  <a:lumMod val="75000"/>
                </a:schemeClr>
              </a:buClr>
              <a:buSzPct val="100000"/>
              <a:buFont typeface="Wingdings" panose="05000000000000000000" pitchFamily="2" charset="2"/>
              <a:buChar char="ü"/>
            </a:pPr>
            <a:r>
              <a:rPr lang="en-US" dirty="0">
                <a:solidFill>
                  <a:schemeClr val="accent6"/>
                </a:solidFill>
                <a:cs typeface="Times New Roman" panose="02020603050405020304" pitchFamily="18" charset="0"/>
              </a:rPr>
              <a:t>Readout for the North side of the CRT installed and operational.</a:t>
            </a:r>
            <a:endParaRPr lang="en-US" dirty="0">
              <a:solidFill>
                <a:schemeClr val="accent6"/>
              </a:solidFill>
              <a:latin typeface="+mn-lt"/>
              <a:cs typeface="Times New Roman" panose="02020603050405020304" pitchFamily="18" charset="0"/>
            </a:endParaRPr>
          </a:p>
          <a:p>
            <a:pPr marL="366355" lvl="1">
              <a:lnSpc>
                <a:spcPts val="2123"/>
              </a:lnSpc>
              <a:spcBef>
                <a:spcPts val="554"/>
              </a:spcBef>
              <a:buSzPct val="90000"/>
              <a:buFont typeface="Wingdings" panose="05000000000000000000" pitchFamily="2" charset="2"/>
              <a:buChar char="ü"/>
            </a:pPr>
            <a:r>
              <a:rPr lang="en-US" dirty="0">
                <a:solidFill>
                  <a:schemeClr val="accent5">
                    <a:lumMod val="75000"/>
                  </a:schemeClr>
                </a:solidFill>
                <a:latin typeface="+mn-lt"/>
                <a:cs typeface="Times New Roman" panose="02020603050405020304" pitchFamily="18" charset="0"/>
              </a:rPr>
              <a:t>Tests of slow controls for the internal cryogenics, wires readout and PMTs in progress.</a:t>
            </a:r>
          </a:p>
          <a:p>
            <a:pPr marL="366355" lvl="1">
              <a:lnSpc>
                <a:spcPts val="2123"/>
              </a:lnSpc>
              <a:spcBef>
                <a:spcPts val="554"/>
              </a:spcBef>
              <a:buSzPct val="90000"/>
              <a:buFont typeface="Wingdings" panose="05000000000000000000" pitchFamily="2" charset="2"/>
              <a:buChar char="ü"/>
            </a:pPr>
            <a:r>
              <a:rPr lang="en-US" dirty="0">
                <a:solidFill>
                  <a:schemeClr val="accent5">
                    <a:lumMod val="75000"/>
                  </a:schemeClr>
                </a:solidFill>
                <a:latin typeface="+mn-lt"/>
                <a:cs typeface="Times New Roman" panose="02020603050405020304" pitchFamily="18" charset="0"/>
              </a:rPr>
              <a:t>Extensive tests of DAQ for the wires readout, PMTs and CRT are in progress since some months.</a:t>
            </a:r>
          </a:p>
          <a:p>
            <a:pPr marL="366355" lvl="1">
              <a:lnSpc>
                <a:spcPts val="2123"/>
              </a:lnSpc>
              <a:spcBef>
                <a:spcPts val="554"/>
              </a:spcBef>
              <a:buSzPct val="90000"/>
              <a:buFont typeface="Wingdings" panose="05000000000000000000" pitchFamily="2" charset="2"/>
              <a:buChar char="ü"/>
            </a:pPr>
            <a:r>
              <a:rPr lang="en-US" dirty="0">
                <a:solidFill>
                  <a:schemeClr val="accent5">
                    <a:lumMod val="75000"/>
                  </a:schemeClr>
                </a:solidFill>
                <a:latin typeface="+mn-lt"/>
                <a:cs typeface="Times New Roman" panose="02020603050405020304" pitchFamily="18" charset="0"/>
              </a:rPr>
              <a:t>Tests of data handling are in progress.</a:t>
            </a:r>
          </a:p>
          <a:p>
            <a:pPr marL="366355" lvl="1">
              <a:lnSpc>
                <a:spcPts val="2123"/>
              </a:lnSpc>
              <a:spcBef>
                <a:spcPts val="554"/>
              </a:spcBef>
              <a:buSzPct val="90000"/>
              <a:buFont typeface="Wingdings" panose="05000000000000000000" pitchFamily="2" charset="2"/>
              <a:buChar char="ü"/>
            </a:pPr>
            <a:r>
              <a:rPr lang="en-US" dirty="0">
                <a:solidFill>
                  <a:schemeClr val="accent5">
                    <a:lumMod val="75000"/>
                  </a:schemeClr>
                </a:solidFill>
                <a:latin typeface="+mn-lt"/>
              </a:rPr>
              <a:t>The trigger logic is continuously developed. Electronics is installed and cabled. Tests are in progress.</a:t>
            </a:r>
          </a:p>
          <a:p>
            <a:pPr marL="366355" lvl="1">
              <a:lnSpc>
                <a:spcPts val="2123"/>
              </a:lnSpc>
              <a:spcBef>
                <a:spcPts val="554"/>
              </a:spcBef>
              <a:buSzPct val="90000"/>
              <a:buFont typeface="Wingdings" panose="05000000000000000000" pitchFamily="2" charset="2"/>
              <a:buChar char="ü"/>
            </a:pPr>
            <a:r>
              <a:rPr lang="en-US" dirty="0">
                <a:solidFill>
                  <a:schemeClr val="accent5">
                    <a:lumMod val="75000"/>
                  </a:schemeClr>
                </a:solidFill>
                <a:latin typeface="+mn-lt"/>
              </a:rPr>
              <a:t>Preparation of the control room in ROC West in progress.</a:t>
            </a:r>
          </a:p>
          <a:p>
            <a:pPr marL="366355" lvl="1">
              <a:lnSpc>
                <a:spcPts val="2123"/>
              </a:lnSpc>
              <a:spcBef>
                <a:spcPts val="554"/>
              </a:spcBef>
              <a:buSzPct val="90000"/>
              <a:buFont typeface="Wingdings" panose="05000000000000000000" pitchFamily="2" charset="2"/>
              <a:buChar char="ü"/>
            </a:pPr>
            <a:endParaRPr lang="en-US" dirty="0">
              <a:solidFill>
                <a:schemeClr val="tx1"/>
              </a:solidFill>
              <a:latin typeface="+mn-lt"/>
            </a:endParaRPr>
          </a:p>
        </p:txBody>
      </p:sp>
      <p:sp>
        <p:nvSpPr>
          <p:cNvPr id="11" name="Title 1">
            <a:extLst>
              <a:ext uri="{FF2B5EF4-FFF2-40B4-BE49-F238E27FC236}">
                <a16:creationId xmlns:a16="http://schemas.microsoft.com/office/drawing/2014/main" id="{C7243CB7-25A2-664F-B07D-83817F594744}"/>
              </a:ext>
            </a:extLst>
          </p:cNvPr>
          <p:cNvSpPr>
            <a:spLocks noGrp="1"/>
          </p:cNvSpPr>
          <p:nvPr>
            <p:ph type="title"/>
          </p:nvPr>
        </p:nvSpPr>
        <p:spPr>
          <a:xfrm>
            <a:off x="0" y="263769"/>
            <a:ext cx="9144000" cy="492369"/>
          </a:xfrm>
        </p:spPr>
        <p:txBody>
          <a:bodyPr/>
          <a:lstStyle/>
          <a:p>
            <a:r>
              <a:rPr lang="en-US" dirty="0"/>
              <a:t>Technical status -2</a:t>
            </a:r>
          </a:p>
        </p:txBody>
      </p:sp>
      <p:pic>
        <p:nvPicPr>
          <p:cNvPr id="12" name="Picture 11">
            <a:extLst>
              <a:ext uri="{FF2B5EF4-FFF2-40B4-BE49-F238E27FC236}">
                <a16:creationId xmlns:a16="http://schemas.microsoft.com/office/drawing/2014/main" id="{65D60395-3119-8A4F-B2EB-0E2F018E9B64}"/>
              </a:ext>
            </a:extLst>
          </p:cNvPr>
          <p:cNvPicPr>
            <a:picLocks noChangeAspect="1"/>
          </p:cNvPicPr>
          <p:nvPr/>
        </p:nvPicPr>
        <p:blipFill>
          <a:blip r:embed="rId2"/>
          <a:stretch>
            <a:fillRect/>
          </a:stretch>
        </p:blipFill>
        <p:spPr>
          <a:xfrm>
            <a:off x="5838092" y="1002323"/>
            <a:ext cx="3235569" cy="4642338"/>
          </a:xfrm>
          <a:prstGeom prst="rect">
            <a:avLst/>
          </a:prstGeom>
        </p:spPr>
      </p:pic>
      <p:pic>
        <p:nvPicPr>
          <p:cNvPr id="8" name="Picture 7">
            <a:extLst>
              <a:ext uri="{FF2B5EF4-FFF2-40B4-BE49-F238E27FC236}">
                <a16:creationId xmlns:a16="http://schemas.microsoft.com/office/drawing/2014/main" id="{45B068CD-B752-B341-9CCA-43342D6A66D6}"/>
              </a:ext>
            </a:extLst>
          </p:cNvPr>
          <p:cNvPicPr>
            <a:picLocks noChangeAspect="1"/>
          </p:cNvPicPr>
          <p:nvPr/>
        </p:nvPicPr>
        <p:blipFill>
          <a:blip r:embed="rId3"/>
          <a:stretch>
            <a:fillRect/>
          </a:stretch>
        </p:blipFill>
        <p:spPr>
          <a:xfrm>
            <a:off x="5124756" y="923885"/>
            <a:ext cx="3948905" cy="5265205"/>
          </a:xfrm>
          <a:prstGeom prst="rect">
            <a:avLst/>
          </a:prstGeom>
        </p:spPr>
      </p:pic>
      <p:sp>
        <p:nvSpPr>
          <p:cNvPr id="2" name="TextBox 1">
            <a:extLst>
              <a:ext uri="{FF2B5EF4-FFF2-40B4-BE49-F238E27FC236}">
                <a16:creationId xmlns:a16="http://schemas.microsoft.com/office/drawing/2014/main" id="{F1794F39-4674-7643-BA75-506C0C5D23B1}"/>
              </a:ext>
            </a:extLst>
          </p:cNvPr>
          <p:cNvSpPr txBox="1"/>
          <p:nvPr/>
        </p:nvSpPr>
        <p:spPr>
          <a:xfrm>
            <a:off x="6192549" y="570634"/>
            <a:ext cx="1813317" cy="400110"/>
          </a:xfrm>
          <a:prstGeom prst="rect">
            <a:avLst/>
          </a:prstGeom>
          <a:noFill/>
        </p:spPr>
        <p:txBody>
          <a:bodyPr wrap="none" rtlCol="0">
            <a:spAutoFit/>
          </a:bodyPr>
          <a:lstStyle/>
          <a:p>
            <a:r>
              <a:rPr lang="en-US" sz="2000" i="1" dirty="0"/>
              <a:t>December 2019</a:t>
            </a:r>
          </a:p>
        </p:txBody>
      </p:sp>
      <p:sp>
        <p:nvSpPr>
          <p:cNvPr id="6" name="TextBox 5">
            <a:extLst>
              <a:ext uri="{FF2B5EF4-FFF2-40B4-BE49-F238E27FC236}">
                <a16:creationId xmlns:a16="http://schemas.microsoft.com/office/drawing/2014/main" id="{50373B92-99F7-A241-8CA8-BD0371A62C39}"/>
              </a:ext>
            </a:extLst>
          </p:cNvPr>
          <p:cNvSpPr txBox="1"/>
          <p:nvPr/>
        </p:nvSpPr>
        <p:spPr>
          <a:xfrm>
            <a:off x="290944" y="5666883"/>
            <a:ext cx="4731732" cy="707886"/>
          </a:xfrm>
          <a:prstGeom prst="rect">
            <a:avLst/>
          </a:prstGeom>
          <a:noFill/>
          <a:ln>
            <a:solidFill>
              <a:schemeClr val="accent4">
                <a:lumMod val="60000"/>
                <a:lumOff val="40000"/>
              </a:schemeClr>
            </a:solidFill>
          </a:ln>
        </p:spPr>
        <p:txBody>
          <a:bodyPr wrap="square" rtlCol="0">
            <a:spAutoFit/>
          </a:bodyPr>
          <a:lstStyle/>
          <a:p>
            <a:pPr algn="ctr"/>
            <a:r>
              <a:rPr lang="en-US" sz="2000" i="1" dirty="0">
                <a:solidFill>
                  <a:schemeClr val="accent5">
                    <a:lumMod val="75000"/>
                  </a:schemeClr>
                </a:solidFill>
              </a:rPr>
              <a:t>In blue are the common activities between ICARUS and SBND</a:t>
            </a:r>
          </a:p>
        </p:txBody>
      </p:sp>
    </p:spTree>
    <p:extLst>
      <p:ext uri="{BB962C8B-B14F-4D97-AF65-F5344CB8AC3E}">
        <p14:creationId xmlns:p14="http://schemas.microsoft.com/office/powerpoint/2010/main" val="35222163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1D372F-47A4-7043-B17F-BF95819AB491}"/>
              </a:ext>
            </a:extLst>
          </p:cNvPr>
          <p:cNvSpPr>
            <a:spLocks noGrp="1"/>
          </p:cNvSpPr>
          <p:nvPr>
            <p:ph type="dt" sz="half" idx="2"/>
          </p:nvPr>
        </p:nvSpPr>
        <p:spPr>
          <a:xfrm>
            <a:off x="636588" y="6485235"/>
            <a:ext cx="812833" cy="247532"/>
          </a:xfrm>
        </p:spPr>
        <p:txBody>
          <a:bodyPr/>
          <a:lstStyle/>
          <a:p>
            <a:pPr>
              <a:defRPr/>
            </a:pPr>
            <a:r>
              <a:rPr lang="it-IT"/>
              <a:t>01/16/2020</a:t>
            </a:r>
            <a:endParaRPr lang="en-US" dirty="0"/>
          </a:p>
        </p:txBody>
      </p:sp>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1530602" y="6495482"/>
            <a:ext cx="6163977" cy="237285"/>
          </a:xfrm>
        </p:spPr>
        <p:txBody>
          <a:bodyPr/>
          <a:lstStyle/>
          <a:p>
            <a:pPr>
              <a:defRPr/>
            </a:pPr>
            <a:r>
              <a:rPr lang="en-US"/>
              <a:t>Claudio Montanari - Status of ICARUS Installation - Remaining Tasks</a:t>
            </a:r>
            <a:endParaRPr lang="en-US" b="1" dirty="0"/>
          </a:p>
        </p:txBody>
      </p:sp>
      <p:sp>
        <p:nvSpPr>
          <p:cNvPr id="5" name="Slide Number Placeholder 4">
            <a:extLst>
              <a:ext uri="{FF2B5EF4-FFF2-40B4-BE49-F238E27FC236}">
                <a16:creationId xmlns:a16="http://schemas.microsoft.com/office/drawing/2014/main" id="{23A6E217-3ACE-9749-A865-EC08F7F05214}"/>
              </a:ext>
            </a:extLst>
          </p:cNvPr>
          <p:cNvSpPr>
            <a:spLocks noGrp="1"/>
          </p:cNvSpPr>
          <p:nvPr>
            <p:ph type="sldNum" sz="quarter" idx="4"/>
          </p:nvPr>
        </p:nvSpPr>
        <p:spPr>
          <a:xfrm>
            <a:off x="222250" y="6485235"/>
            <a:ext cx="414338" cy="237285"/>
          </a:xfrm>
        </p:spPr>
        <p:txBody>
          <a:bodyPr/>
          <a:lstStyle/>
          <a:p>
            <a:pPr>
              <a:defRPr/>
            </a:pPr>
            <a:fld id="{148C009B-CB69-E04A-B9B3-34B26D69E9CF}" type="slidenum">
              <a:rPr lang="en-US" smtClean="0"/>
              <a:pPr>
                <a:defRPr/>
              </a:pPr>
              <a:t>40</a:t>
            </a:fld>
            <a:endParaRPr lang="en-US"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0" y="233236"/>
            <a:ext cx="9144000" cy="492369"/>
          </a:xfrm>
        </p:spPr>
        <p:txBody>
          <a:bodyPr/>
          <a:lstStyle/>
          <a:p>
            <a:r>
              <a:rPr lang="en-US" dirty="0"/>
              <a:t>Light Detection System Overview</a:t>
            </a:r>
          </a:p>
        </p:txBody>
      </p:sp>
      <p:sp>
        <p:nvSpPr>
          <p:cNvPr id="204" name="Content Placeholder 1">
            <a:extLst>
              <a:ext uri="{FF2B5EF4-FFF2-40B4-BE49-F238E27FC236}">
                <a16:creationId xmlns:a16="http://schemas.microsoft.com/office/drawing/2014/main" id="{3A5FE938-A2ED-9C4C-A1AF-E6276213FBBC}"/>
              </a:ext>
            </a:extLst>
          </p:cNvPr>
          <p:cNvSpPr>
            <a:spLocks noGrp="1"/>
          </p:cNvSpPr>
          <p:nvPr>
            <p:ph idx="1"/>
          </p:nvPr>
        </p:nvSpPr>
        <p:spPr>
          <a:xfrm>
            <a:off x="0" y="712178"/>
            <a:ext cx="9060873" cy="3101584"/>
          </a:xfrm>
        </p:spPr>
        <p:txBody>
          <a:bodyPr>
            <a:noAutofit/>
          </a:bodyPr>
          <a:lstStyle/>
          <a:p>
            <a:pPr marL="290513" indent="-290513">
              <a:spcBef>
                <a:spcPts val="0"/>
              </a:spcBef>
              <a:buClr>
                <a:srgbClr val="FF0000"/>
              </a:buClr>
              <a:buSzPct val="100000"/>
              <a:buFont typeface="Wingdings" pitchFamily="2" charset="2"/>
              <a:buChar char="l"/>
            </a:pPr>
            <a:r>
              <a:rPr lang="en-US" sz="1800" dirty="0">
                <a:solidFill>
                  <a:srgbClr val="000000"/>
                </a:solidFill>
              </a:rPr>
              <a:t>The T600 light collection system consists of 360 PMTs 8‘’ </a:t>
            </a:r>
            <a:r>
              <a:rPr lang="en-US" sz="1800" dirty="0">
                <a:solidFill>
                  <a:srgbClr val="FF0000"/>
                </a:solidFill>
              </a:rPr>
              <a:t>HAMAMATSU R5912-MOD, </a:t>
            </a:r>
            <a:r>
              <a:rPr lang="en-US" sz="1800" dirty="0"/>
              <a:t>each </a:t>
            </a:r>
            <a:r>
              <a:rPr lang="en-US" sz="1800" dirty="0">
                <a:solidFill>
                  <a:srgbClr val="000000"/>
                </a:solidFill>
              </a:rPr>
              <a:t>coated with ~200 </a:t>
            </a:r>
            <a:r>
              <a:rPr lang="en-US" sz="1800" dirty="0">
                <a:solidFill>
                  <a:srgbClr val="000000"/>
                </a:solidFill>
                <a:latin typeface="Symbol" pitchFamily="18" charset="2"/>
              </a:rPr>
              <a:t>m</a:t>
            </a:r>
            <a:r>
              <a:rPr lang="en-US" sz="1800" dirty="0">
                <a:solidFill>
                  <a:srgbClr val="000000"/>
                </a:solidFill>
              </a:rPr>
              <a:t>g/cm</a:t>
            </a:r>
            <a:r>
              <a:rPr lang="en-US" sz="1800" baseline="30000" dirty="0">
                <a:solidFill>
                  <a:srgbClr val="000000"/>
                </a:solidFill>
              </a:rPr>
              <a:t>2</a:t>
            </a:r>
            <a:r>
              <a:rPr lang="en-US" sz="1800" dirty="0">
                <a:solidFill>
                  <a:srgbClr val="000000"/>
                </a:solidFill>
              </a:rPr>
              <a:t> of Tetra-Phenyl-Butadiene (TPB)  to detect the </a:t>
            </a:r>
            <a:r>
              <a:rPr lang="en-US" sz="1800" dirty="0">
                <a:solidFill>
                  <a:srgbClr val="000000"/>
                </a:solidFill>
                <a:latin typeface="Symbol" pitchFamily="18" charset="2"/>
              </a:rPr>
              <a:t>l</a:t>
            </a:r>
            <a:r>
              <a:rPr lang="en-US" sz="1800" dirty="0">
                <a:solidFill>
                  <a:srgbClr val="000000"/>
                </a:solidFill>
              </a:rPr>
              <a:t>=128 nm LAr scintillation. </a:t>
            </a:r>
            <a:endParaRPr lang="en-US" sz="1800" dirty="0">
              <a:solidFill>
                <a:srgbClr val="FF0000"/>
              </a:solidFill>
            </a:endParaRPr>
          </a:p>
          <a:p>
            <a:pPr marL="290513" indent="-290513">
              <a:spcBef>
                <a:spcPts val="0"/>
              </a:spcBef>
              <a:buClr>
                <a:srgbClr val="FF0000"/>
              </a:buClr>
              <a:buSzPct val="100000"/>
              <a:buFont typeface="Wingdings" pitchFamily="2" charset="2"/>
              <a:buChar char="l"/>
            </a:pPr>
            <a:r>
              <a:rPr lang="en-US" sz="1800" dirty="0">
                <a:solidFill>
                  <a:srgbClr val="000000"/>
                </a:solidFill>
              </a:rPr>
              <a:t>For each PMT, a 50 </a:t>
            </a:r>
            <a:r>
              <a:rPr lang="en-US" sz="1800" dirty="0">
                <a:solidFill>
                  <a:srgbClr val="000000"/>
                </a:solidFill>
                <a:latin typeface="Symbol" pitchFamily="18" charset="2"/>
              </a:rPr>
              <a:t>m</a:t>
            </a:r>
            <a:r>
              <a:rPr lang="en-US" sz="1800" dirty="0">
                <a:solidFill>
                  <a:srgbClr val="000000"/>
                </a:solidFill>
              </a:rPr>
              <a:t>m optical fiber allows the illumination of the surface by means of light pulses from an external  Laser source (</a:t>
            </a:r>
            <a:r>
              <a:rPr lang="en-US" sz="1800" dirty="0">
                <a:solidFill>
                  <a:srgbClr val="000000"/>
                </a:solidFill>
                <a:latin typeface="Symbol" pitchFamily="18" charset="2"/>
              </a:rPr>
              <a:t>l</a:t>
            </a:r>
            <a:r>
              <a:rPr lang="en-US" sz="1800" dirty="0">
                <a:solidFill>
                  <a:srgbClr val="000000"/>
                </a:solidFill>
              </a:rPr>
              <a:t>=405nm, FWHM&lt;100ps).</a:t>
            </a:r>
            <a:endParaRPr lang="en-US" sz="1800" dirty="0"/>
          </a:p>
          <a:p>
            <a:pPr marL="290513" indent="-290513">
              <a:spcBef>
                <a:spcPts val="0"/>
              </a:spcBef>
              <a:buClr>
                <a:srgbClr val="FF0000"/>
              </a:buClr>
              <a:buSzPct val="100000"/>
              <a:buFont typeface="Wingdings" pitchFamily="2" charset="2"/>
              <a:buChar char="l"/>
            </a:pPr>
            <a:r>
              <a:rPr lang="en-US" sz="1800" dirty="0"/>
              <a:t>The readout structure is equivalent to an oscilloscope channel for each PMT: it allows the recording of the light signal shape with ns time resolution as requested for the timing. </a:t>
            </a:r>
          </a:p>
          <a:p>
            <a:pPr marL="290513" indent="-290513">
              <a:spcBef>
                <a:spcPts val="0"/>
              </a:spcBef>
              <a:buClr>
                <a:srgbClr val="FF0000"/>
              </a:buClr>
              <a:buSzPct val="100000"/>
              <a:buFont typeface="Wingdings" pitchFamily="2" charset="2"/>
              <a:buChar char="l"/>
            </a:pPr>
            <a:r>
              <a:rPr lang="en-US" sz="1800" dirty="0">
                <a:solidFill>
                  <a:srgbClr val="000000"/>
                </a:solidFill>
                <a:ea typeface="ＭＳ Ｐゴシック"/>
              </a:rPr>
              <a:t>This is performed by means of </a:t>
            </a:r>
            <a:r>
              <a:rPr lang="en-US" sz="1800" dirty="0">
                <a:solidFill>
                  <a:srgbClr val="FF0000"/>
                </a:solidFill>
                <a:ea typeface="ＭＳ Ｐゴシック"/>
              </a:rPr>
              <a:t>CAEN V1730B </a:t>
            </a:r>
            <a:r>
              <a:rPr lang="en-US" sz="1800" dirty="0">
                <a:solidFill>
                  <a:srgbClr val="000000"/>
                </a:solidFill>
                <a:ea typeface="ＭＳ Ｐゴシック"/>
              </a:rPr>
              <a:t>(500MS/s, 14-bit) boards. Recorded signals are then dispatched </a:t>
            </a:r>
            <a:r>
              <a:rPr lang="en-US" sz="1800" dirty="0">
                <a:ea typeface="ＭＳ Ｐゴシック"/>
              </a:rPr>
              <a:t>through optical links</a:t>
            </a:r>
            <a:r>
              <a:rPr lang="en-US" sz="1800" dirty="0">
                <a:solidFill>
                  <a:srgbClr val="000000"/>
                </a:solidFill>
                <a:ea typeface="ＭＳ Ｐゴシック"/>
              </a:rPr>
              <a:t> (A3818 board). </a:t>
            </a:r>
          </a:p>
          <a:p>
            <a:pPr marL="290513" indent="-290513">
              <a:spcBef>
                <a:spcPts val="0"/>
              </a:spcBef>
              <a:buClr>
                <a:srgbClr val="FF0000"/>
              </a:buClr>
              <a:buSzPct val="100000"/>
              <a:buFont typeface="Wingdings" pitchFamily="2" charset="2"/>
              <a:buChar char="l"/>
            </a:pPr>
            <a:r>
              <a:rPr lang="en-US" sz="1800" dirty="0">
                <a:solidFill>
                  <a:srgbClr val="000000"/>
                </a:solidFill>
                <a:ea typeface="ＭＳ Ｐゴシック"/>
              </a:rPr>
              <a:t>Moreover the V1730B boards will generate a set of discriminated output signals (LVDS) which are used for triggering purposes. </a:t>
            </a:r>
            <a:endParaRPr lang="en-US" sz="2000" dirty="0">
              <a:solidFill>
                <a:srgbClr val="000000"/>
              </a:solidFill>
              <a:ea typeface="ＭＳ Ｐゴシック"/>
            </a:endParaRPr>
          </a:p>
        </p:txBody>
      </p:sp>
      <p:pic>
        <p:nvPicPr>
          <p:cNvPr id="7" name="Picture 2">
            <a:extLst>
              <a:ext uri="{FF2B5EF4-FFF2-40B4-BE49-F238E27FC236}">
                <a16:creationId xmlns:a16="http://schemas.microsoft.com/office/drawing/2014/main" id="{7D9CCD94-F91D-0843-AF08-610431985780}"/>
              </a:ext>
            </a:extLst>
          </p:cNvPr>
          <p:cNvPicPr/>
          <p:nvPr/>
        </p:nvPicPr>
        <p:blipFill>
          <a:blip r:embed="rId2"/>
          <a:stretch>
            <a:fillRect/>
          </a:stretch>
        </p:blipFill>
        <p:spPr>
          <a:xfrm>
            <a:off x="91777" y="3921797"/>
            <a:ext cx="3044687" cy="2074022"/>
          </a:xfrm>
          <a:prstGeom prst="rect">
            <a:avLst/>
          </a:prstGeom>
          <a:ln>
            <a:noFill/>
          </a:ln>
        </p:spPr>
      </p:pic>
      <p:pic>
        <p:nvPicPr>
          <p:cNvPr id="8" name="Picture 7">
            <a:extLst>
              <a:ext uri="{FF2B5EF4-FFF2-40B4-BE49-F238E27FC236}">
                <a16:creationId xmlns:a16="http://schemas.microsoft.com/office/drawing/2014/main" id="{19C53890-012F-0B49-A4B1-D489507373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3738" y="5177668"/>
            <a:ext cx="1791350" cy="1104147"/>
          </a:xfrm>
          <a:prstGeom prst="rect">
            <a:avLst/>
          </a:prstGeom>
          <a:ln>
            <a:solidFill>
              <a:srgbClr val="171760"/>
            </a:solidFill>
          </a:ln>
        </p:spPr>
      </p:pic>
      <p:pic>
        <p:nvPicPr>
          <p:cNvPr id="9" name="Picture 8">
            <a:extLst>
              <a:ext uri="{FF2B5EF4-FFF2-40B4-BE49-F238E27FC236}">
                <a16:creationId xmlns:a16="http://schemas.microsoft.com/office/drawing/2014/main" id="{843D348C-003A-3141-ACD2-E5A705B0FA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8752" y="5254914"/>
            <a:ext cx="634468" cy="1123189"/>
          </a:xfrm>
          <a:prstGeom prst="rect">
            <a:avLst/>
          </a:prstGeom>
        </p:spPr>
      </p:pic>
      <p:sp>
        <p:nvSpPr>
          <p:cNvPr id="10" name="Content Placeholder 2">
            <a:extLst>
              <a:ext uri="{FF2B5EF4-FFF2-40B4-BE49-F238E27FC236}">
                <a16:creationId xmlns:a16="http://schemas.microsoft.com/office/drawing/2014/main" id="{42381C6B-83FB-6F42-940B-7B65767A9921}"/>
              </a:ext>
            </a:extLst>
          </p:cNvPr>
          <p:cNvSpPr txBox="1">
            <a:spLocks/>
          </p:cNvSpPr>
          <p:nvPr/>
        </p:nvSpPr>
        <p:spPr bwMode="auto">
          <a:xfrm>
            <a:off x="3507212" y="5629927"/>
            <a:ext cx="907388" cy="3426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Zapf Dingbats" charset="2"/>
              <a:buChar char="l"/>
              <a:defRPr>
                <a:solidFill>
                  <a:schemeClr val="tx1"/>
                </a:solidFill>
                <a:latin typeface="+mn-lt"/>
                <a:ea typeface="ＭＳ Ｐゴシック" charset="0"/>
                <a:cs typeface="ＭＳ Ｐゴシック" charset="-128"/>
              </a:defRPr>
            </a:lvl1pPr>
            <a:lvl2pPr marL="742950" indent="-285750" algn="l" rtl="0" eaLnBrk="0" fontAlgn="base" hangingPunct="0">
              <a:spcBef>
                <a:spcPct val="20000"/>
              </a:spcBef>
              <a:spcAft>
                <a:spcPct val="0"/>
              </a:spcAft>
              <a:buClr>
                <a:srgbClr val="FF0000"/>
              </a:buClr>
              <a:buSzPct val="155000"/>
              <a:buFont typeface="Wingdings" pitchFamily="2" charset="2"/>
              <a:buChar char="Ø"/>
              <a:defRPr>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a:solidFill>
                  <a:schemeClr val="tx1"/>
                </a:solidFill>
                <a:latin typeface="+mj-lt"/>
                <a:ea typeface="ＭＳ Ｐゴシック" charset="0"/>
              </a:defRPr>
            </a:lvl4pPr>
            <a:lvl5pPr marL="2057400" indent="-228600" algn="l" rtl="0" eaLnBrk="0" fontAlgn="base" hangingPunct="0">
              <a:spcBef>
                <a:spcPct val="20000"/>
              </a:spcBef>
              <a:spcAft>
                <a:spcPct val="0"/>
              </a:spcAft>
              <a:buChar char="»"/>
              <a:defRPr>
                <a:solidFill>
                  <a:schemeClr val="tx1"/>
                </a:solidFill>
                <a:latin typeface="+mj-lt"/>
                <a:ea typeface="ＭＳ Ｐゴシック" charset="0"/>
              </a:defRPr>
            </a:lvl5pPr>
            <a:lvl6pPr marL="2514600" indent="-228600" algn="l" rtl="0" eaLnBrk="0" fontAlgn="base" hangingPunct="0">
              <a:spcBef>
                <a:spcPct val="20000"/>
              </a:spcBef>
              <a:spcAft>
                <a:spcPct val="0"/>
              </a:spcAft>
              <a:buChar char="»"/>
              <a:defRPr>
                <a:solidFill>
                  <a:schemeClr val="tx1"/>
                </a:solidFill>
                <a:latin typeface="+mj-lt"/>
              </a:defRPr>
            </a:lvl6pPr>
            <a:lvl7pPr marL="2971800" indent="-228600" algn="l" rtl="0" eaLnBrk="0" fontAlgn="base" hangingPunct="0">
              <a:spcBef>
                <a:spcPct val="20000"/>
              </a:spcBef>
              <a:spcAft>
                <a:spcPct val="0"/>
              </a:spcAft>
              <a:buChar char="»"/>
              <a:defRPr>
                <a:solidFill>
                  <a:schemeClr val="tx1"/>
                </a:solidFill>
                <a:latin typeface="+mj-lt"/>
              </a:defRPr>
            </a:lvl7pPr>
            <a:lvl8pPr marL="3429000" indent="-228600" algn="l" rtl="0" eaLnBrk="0" fontAlgn="base" hangingPunct="0">
              <a:spcBef>
                <a:spcPct val="20000"/>
              </a:spcBef>
              <a:spcAft>
                <a:spcPct val="0"/>
              </a:spcAft>
              <a:buChar char="»"/>
              <a:defRPr>
                <a:solidFill>
                  <a:schemeClr val="tx1"/>
                </a:solidFill>
                <a:latin typeface="+mj-lt"/>
              </a:defRPr>
            </a:lvl8pPr>
            <a:lvl9pPr marL="3886200" indent="-228600" algn="l" rtl="0" eaLnBrk="0" fontAlgn="base" hangingPunct="0">
              <a:spcBef>
                <a:spcPct val="20000"/>
              </a:spcBef>
              <a:spcAft>
                <a:spcPct val="0"/>
              </a:spcAft>
              <a:buChar char="»"/>
              <a:defRPr>
                <a:solidFill>
                  <a:schemeClr val="tx1"/>
                </a:solidFill>
                <a:latin typeface="+mj-lt"/>
              </a:defRPr>
            </a:lvl9pPr>
          </a:lstStyle>
          <a:p>
            <a:pPr marL="0" indent="0" defTabSz="457200">
              <a:spcBef>
                <a:spcPts val="1200"/>
              </a:spcBef>
              <a:buSzPct val="100000"/>
              <a:buFont typeface="Zapf Dingbats" charset="2"/>
              <a:buNone/>
            </a:pPr>
            <a:r>
              <a:rPr lang="en-US" sz="1800" b="1" dirty="0">
                <a:solidFill>
                  <a:srgbClr val="000000"/>
                </a:solidFill>
                <a:latin typeface="+mj-lt"/>
                <a:cs typeface="Arial" pitchFamily="34" charset="0"/>
              </a:rPr>
              <a:t>A3818</a:t>
            </a:r>
          </a:p>
        </p:txBody>
      </p:sp>
      <p:sp>
        <p:nvSpPr>
          <p:cNvPr id="11" name="Right Arrow 10">
            <a:extLst>
              <a:ext uri="{FF2B5EF4-FFF2-40B4-BE49-F238E27FC236}">
                <a16:creationId xmlns:a16="http://schemas.microsoft.com/office/drawing/2014/main" id="{C8839519-FDB6-9F4A-9C7C-8FF42E96D380}"/>
              </a:ext>
            </a:extLst>
          </p:cNvPr>
          <p:cNvSpPr/>
          <p:nvPr/>
        </p:nvSpPr>
        <p:spPr bwMode="auto">
          <a:xfrm>
            <a:off x="3533162" y="4330005"/>
            <a:ext cx="1102972" cy="311157"/>
          </a:xfrm>
          <a:prstGeom prst="rightArrow">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2" name="Curved Right Arrow 11">
            <a:extLst>
              <a:ext uri="{FF2B5EF4-FFF2-40B4-BE49-F238E27FC236}">
                <a16:creationId xmlns:a16="http://schemas.microsoft.com/office/drawing/2014/main" id="{6A2875A9-C100-2748-95D5-03EE4BDBD04E}"/>
              </a:ext>
            </a:extLst>
          </p:cNvPr>
          <p:cNvSpPr/>
          <p:nvPr/>
        </p:nvSpPr>
        <p:spPr bwMode="auto">
          <a:xfrm>
            <a:off x="4209334" y="4625932"/>
            <a:ext cx="426800" cy="1371922"/>
          </a:xfrm>
          <a:prstGeom prst="curved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3" name="Content Placeholder 2">
            <a:extLst>
              <a:ext uri="{FF2B5EF4-FFF2-40B4-BE49-F238E27FC236}">
                <a16:creationId xmlns:a16="http://schemas.microsoft.com/office/drawing/2014/main" id="{55350749-E62C-AC43-B4B2-387FB96E17FC}"/>
              </a:ext>
            </a:extLst>
          </p:cNvPr>
          <p:cNvSpPr txBox="1">
            <a:spLocks/>
          </p:cNvSpPr>
          <p:nvPr/>
        </p:nvSpPr>
        <p:spPr bwMode="auto">
          <a:xfrm>
            <a:off x="3202599" y="4900487"/>
            <a:ext cx="1570512" cy="3426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Zapf Dingbats" charset="2"/>
              <a:buChar char="l"/>
              <a:defRPr>
                <a:solidFill>
                  <a:schemeClr val="tx1"/>
                </a:solidFill>
                <a:latin typeface="+mn-lt"/>
                <a:ea typeface="ＭＳ Ｐゴシック" charset="0"/>
                <a:cs typeface="ＭＳ Ｐゴシック" charset="-128"/>
              </a:defRPr>
            </a:lvl1pPr>
            <a:lvl2pPr marL="742950" indent="-285750" algn="l" rtl="0" eaLnBrk="0" fontAlgn="base" hangingPunct="0">
              <a:spcBef>
                <a:spcPct val="20000"/>
              </a:spcBef>
              <a:spcAft>
                <a:spcPct val="0"/>
              </a:spcAft>
              <a:buClr>
                <a:srgbClr val="FF0000"/>
              </a:buClr>
              <a:buSzPct val="155000"/>
              <a:buFont typeface="Wingdings" pitchFamily="2" charset="2"/>
              <a:buChar char="Ø"/>
              <a:defRPr>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a:solidFill>
                  <a:schemeClr val="tx1"/>
                </a:solidFill>
                <a:latin typeface="+mj-lt"/>
                <a:ea typeface="ＭＳ Ｐゴシック" charset="0"/>
              </a:defRPr>
            </a:lvl4pPr>
            <a:lvl5pPr marL="2057400" indent="-228600" algn="l" rtl="0" eaLnBrk="0" fontAlgn="base" hangingPunct="0">
              <a:spcBef>
                <a:spcPct val="20000"/>
              </a:spcBef>
              <a:spcAft>
                <a:spcPct val="0"/>
              </a:spcAft>
              <a:buChar char="»"/>
              <a:defRPr>
                <a:solidFill>
                  <a:schemeClr val="tx1"/>
                </a:solidFill>
                <a:latin typeface="+mj-lt"/>
                <a:ea typeface="ＭＳ Ｐゴシック" charset="0"/>
              </a:defRPr>
            </a:lvl5pPr>
            <a:lvl6pPr marL="2514600" indent="-228600" algn="l" rtl="0" eaLnBrk="0" fontAlgn="base" hangingPunct="0">
              <a:spcBef>
                <a:spcPct val="20000"/>
              </a:spcBef>
              <a:spcAft>
                <a:spcPct val="0"/>
              </a:spcAft>
              <a:buChar char="»"/>
              <a:defRPr>
                <a:solidFill>
                  <a:schemeClr val="tx1"/>
                </a:solidFill>
                <a:latin typeface="+mj-lt"/>
              </a:defRPr>
            </a:lvl6pPr>
            <a:lvl7pPr marL="2971800" indent="-228600" algn="l" rtl="0" eaLnBrk="0" fontAlgn="base" hangingPunct="0">
              <a:spcBef>
                <a:spcPct val="20000"/>
              </a:spcBef>
              <a:spcAft>
                <a:spcPct val="0"/>
              </a:spcAft>
              <a:buChar char="»"/>
              <a:defRPr>
                <a:solidFill>
                  <a:schemeClr val="tx1"/>
                </a:solidFill>
                <a:latin typeface="+mj-lt"/>
              </a:defRPr>
            </a:lvl7pPr>
            <a:lvl8pPr marL="3429000" indent="-228600" algn="l" rtl="0" eaLnBrk="0" fontAlgn="base" hangingPunct="0">
              <a:spcBef>
                <a:spcPct val="20000"/>
              </a:spcBef>
              <a:spcAft>
                <a:spcPct val="0"/>
              </a:spcAft>
              <a:buChar char="»"/>
              <a:defRPr>
                <a:solidFill>
                  <a:schemeClr val="tx1"/>
                </a:solidFill>
                <a:latin typeface="+mj-lt"/>
              </a:defRPr>
            </a:lvl8pPr>
            <a:lvl9pPr marL="3886200" indent="-228600" algn="l" rtl="0" eaLnBrk="0" fontAlgn="base" hangingPunct="0">
              <a:spcBef>
                <a:spcPct val="20000"/>
              </a:spcBef>
              <a:spcAft>
                <a:spcPct val="0"/>
              </a:spcAft>
              <a:buChar char="»"/>
              <a:defRPr>
                <a:solidFill>
                  <a:schemeClr val="tx1"/>
                </a:solidFill>
                <a:latin typeface="+mj-lt"/>
              </a:defRPr>
            </a:lvl9pPr>
          </a:lstStyle>
          <a:p>
            <a:pPr marL="0" indent="0" defTabSz="457200">
              <a:spcBef>
                <a:spcPts val="1200"/>
              </a:spcBef>
              <a:buSzPct val="100000"/>
              <a:buFont typeface="Zapf Dingbats" charset="2"/>
              <a:buNone/>
            </a:pPr>
            <a:r>
              <a:rPr lang="en-US" sz="1800" b="1" dirty="0">
                <a:solidFill>
                  <a:srgbClr val="FF0000"/>
                </a:solidFill>
                <a:latin typeface="+mj-lt"/>
                <a:cs typeface="Arial" pitchFamily="34" charset="0"/>
              </a:rPr>
              <a:t>Optical</a:t>
            </a:r>
            <a:br>
              <a:rPr lang="en-US" sz="1800" b="1" dirty="0">
                <a:solidFill>
                  <a:srgbClr val="FF0000"/>
                </a:solidFill>
                <a:latin typeface="+mj-lt"/>
                <a:cs typeface="Arial" pitchFamily="34" charset="0"/>
              </a:rPr>
            </a:br>
            <a:r>
              <a:rPr lang="en-US" sz="1800" b="1" dirty="0">
                <a:solidFill>
                  <a:srgbClr val="FF0000"/>
                </a:solidFill>
                <a:latin typeface="+mj-lt"/>
                <a:cs typeface="Arial" pitchFamily="34" charset="0"/>
              </a:rPr>
              <a:t>Link</a:t>
            </a:r>
          </a:p>
        </p:txBody>
      </p:sp>
      <p:sp>
        <p:nvSpPr>
          <p:cNvPr id="14" name="Right Arrow 13">
            <a:extLst>
              <a:ext uri="{FF2B5EF4-FFF2-40B4-BE49-F238E27FC236}">
                <a16:creationId xmlns:a16="http://schemas.microsoft.com/office/drawing/2014/main" id="{7FDA4C66-E1B9-DF47-A20B-AC7A0F0645BF}"/>
              </a:ext>
            </a:extLst>
          </p:cNvPr>
          <p:cNvSpPr/>
          <p:nvPr/>
        </p:nvSpPr>
        <p:spPr bwMode="auto">
          <a:xfrm>
            <a:off x="5402779" y="5446185"/>
            <a:ext cx="1354392" cy="311157"/>
          </a:xfrm>
          <a:prstGeom prst="rightArrow">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5" name="Content Placeholder 2">
            <a:extLst>
              <a:ext uri="{FF2B5EF4-FFF2-40B4-BE49-F238E27FC236}">
                <a16:creationId xmlns:a16="http://schemas.microsoft.com/office/drawing/2014/main" id="{C863BBC6-B0E4-1742-84EF-C241617C1E24}"/>
              </a:ext>
            </a:extLst>
          </p:cNvPr>
          <p:cNvSpPr txBox="1">
            <a:spLocks/>
          </p:cNvSpPr>
          <p:nvPr/>
        </p:nvSpPr>
        <p:spPr bwMode="auto">
          <a:xfrm>
            <a:off x="5181792" y="5663492"/>
            <a:ext cx="1947933" cy="3426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Zapf Dingbats" charset="2"/>
              <a:buChar char="l"/>
              <a:defRPr>
                <a:solidFill>
                  <a:schemeClr val="tx1"/>
                </a:solidFill>
                <a:latin typeface="+mn-lt"/>
                <a:ea typeface="ＭＳ Ｐゴシック" charset="0"/>
                <a:cs typeface="ＭＳ Ｐゴシック" charset="-128"/>
              </a:defRPr>
            </a:lvl1pPr>
            <a:lvl2pPr marL="742950" indent="-285750" algn="l" rtl="0" eaLnBrk="0" fontAlgn="base" hangingPunct="0">
              <a:spcBef>
                <a:spcPct val="20000"/>
              </a:spcBef>
              <a:spcAft>
                <a:spcPct val="0"/>
              </a:spcAft>
              <a:buClr>
                <a:srgbClr val="FF0000"/>
              </a:buClr>
              <a:buSzPct val="155000"/>
              <a:buFont typeface="Wingdings" pitchFamily="2" charset="2"/>
              <a:buChar char="Ø"/>
              <a:defRPr>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a:solidFill>
                  <a:schemeClr val="tx1"/>
                </a:solidFill>
                <a:latin typeface="+mj-lt"/>
                <a:ea typeface="ＭＳ Ｐゴシック" charset="0"/>
              </a:defRPr>
            </a:lvl4pPr>
            <a:lvl5pPr marL="2057400" indent="-228600" algn="l" rtl="0" eaLnBrk="0" fontAlgn="base" hangingPunct="0">
              <a:spcBef>
                <a:spcPct val="20000"/>
              </a:spcBef>
              <a:spcAft>
                <a:spcPct val="0"/>
              </a:spcAft>
              <a:buChar char="»"/>
              <a:defRPr>
                <a:solidFill>
                  <a:schemeClr val="tx1"/>
                </a:solidFill>
                <a:latin typeface="+mj-lt"/>
                <a:ea typeface="ＭＳ Ｐゴシック" charset="0"/>
              </a:defRPr>
            </a:lvl5pPr>
            <a:lvl6pPr marL="2514600" indent="-228600" algn="l" rtl="0" eaLnBrk="0" fontAlgn="base" hangingPunct="0">
              <a:spcBef>
                <a:spcPct val="20000"/>
              </a:spcBef>
              <a:spcAft>
                <a:spcPct val="0"/>
              </a:spcAft>
              <a:buChar char="»"/>
              <a:defRPr>
                <a:solidFill>
                  <a:schemeClr val="tx1"/>
                </a:solidFill>
                <a:latin typeface="+mj-lt"/>
              </a:defRPr>
            </a:lvl6pPr>
            <a:lvl7pPr marL="2971800" indent="-228600" algn="l" rtl="0" eaLnBrk="0" fontAlgn="base" hangingPunct="0">
              <a:spcBef>
                <a:spcPct val="20000"/>
              </a:spcBef>
              <a:spcAft>
                <a:spcPct val="0"/>
              </a:spcAft>
              <a:buChar char="»"/>
              <a:defRPr>
                <a:solidFill>
                  <a:schemeClr val="tx1"/>
                </a:solidFill>
                <a:latin typeface="+mj-lt"/>
              </a:defRPr>
            </a:lvl7pPr>
            <a:lvl8pPr marL="3429000" indent="-228600" algn="l" rtl="0" eaLnBrk="0" fontAlgn="base" hangingPunct="0">
              <a:spcBef>
                <a:spcPct val="20000"/>
              </a:spcBef>
              <a:spcAft>
                <a:spcPct val="0"/>
              </a:spcAft>
              <a:buChar char="»"/>
              <a:defRPr>
                <a:solidFill>
                  <a:schemeClr val="tx1"/>
                </a:solidFill>
                <a:latin typeface="+mj-lt"/>
              </a:defRPr>
            </a:lvl8pPr>
            <a:lvl9pPr marL="3886200" indent="-228600" algn="l" rtl="0" eaLnBrk="0" fontAlgn="base" hangingPunct="0">
              <a:spcBef>
                <a:spcPct val="20000"/>
              </a:spcBef>
              <a:spcAft>
                <a:spcPct val="0"/>
              </a:spcAft>
              <a:buChar char="»"/>
              <a:defRPr>
                <a:solidFill>
                  <a:schemeClr val="tx1"/>
                </a:solidFill>
                <a:latin typeface="+mj-lt"/>
              </a:defRPr>
            </a:lvl9pPr>
          </a:lstStyle>
          <a:p>
            <a:pPr marL="0" indent="0" defTabSz="457200">
              <a:spcBef>
                <a:spcPts val="1200"/>
              </a:spcBef>
              <a:buSzPct val="100000"/>
              <a:buFont typeface="Zapf Dingbats" charset="2"/>
              <a:buNone/>
            </a:pPr>
            <a:r>
              <a:rPr lang="en-US" sz="1800" b="1" dirty="0">
                <a:solidFill>
                  <a:srgbClr val="3333CC"/>
                </a:solidFill>
                <a:latin typeface="+mj-lt"/>
                <a:cs typeface="Arial" pitchFamily="34" charset="0"/>
              </a:rPr>
              <a:t>Data Recording</a:t>
            </a:r>
            <a:br>
              <a:rPr lang="en-US" sz="1800" b="1" dirty="0">
                <a:solidFill>
                  <a:srgbClr val="3333CC"/>
                </a:solidFill>
                <a:latin typeface="+mj-lt"/>
                <a:cs typeface="Arial" pitchFamily="34" charset="0"/>
              </a:rPr>
            </a:br>
            <a:r>
              <a:rPr lang="en-US" sz="1800" b="1" dirty="0">
                <a:solidFill>
                  <a:srgbClr val="3333CC"/>
                </a:solidFill>
                <a:latin typeface="+mj-lt"/>
                <a:cs typeface="Arial" pitchFamily="34" charset="0"/>
              </a:rPr>
              <a:t>(10 µs)</a:t>
            </a:r>
          </a:p>
        </p:txBody>
      </p:sp>
      <p:sp>
        <p:nvSpPr>
          <p:cNvPr id="17" name="Rounded Rectangle 16">
            <a:extLst>
              <a:ext uri="{FF2B5EF4-FFF2-40B4-BE49-F238E27FC236}">
                <a16:creationId xmlns:a16="http://schemas.microsoft.com/office/drawing/2014/main" id="{BA949359-C224-B347-B962-D0E52250B3C5}"/>
              </a:ext>
            </a:extLst>
          </p:cNvPr>
          <p:cNvSpPr/>
          <p:nvPr/>
        </p:nvSpPr>
        <p:spPr bwMode="auto">
          <a:xfrm>
            <a:off x="6375795" y="4048853"/>
            <a:ext cx="1278788" cy="1102559"/>
          </a:xfrm>
          <a:prstGeom prst="roundRec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18" name="Content Placeholder 2">
            <a:extLst>
              <a:ext uri="{FF2B5EF4-FFF2-40B4-BE49-F238E27FC236}">
                <a16:creationId xmlns:a16="http://schemas.microsoft.com/office/drawing/2014/main" id="{27CDEB15-4B49-8A47-BA54-C6E8FD7EE63F}"/>
              </a:ext>
            </a:extLst>
          </p:cNvPr>
          <p:cNvSpPr txBox="1">
            <a:spLocks/>
          </p:cNvSpPr>
          <p:nvPr/>
        </p:nvSpPr>
        <p:spPr bwMode="auto">
          <a:xfrm>
            <a:off x="6593520" y="4156960"/>
            <a:ext cx="1128851" cy="92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Zapf Dingbats" charset="2"/>
              <a:buChar char="l"/>
              <a:defRPr>
                <a:solidFill>
                  <a:schemeClr val="tx1"/>
                </a:solidFill>
                <a:latin typeface="+mn-lt"/>
                <a:ea typeface="ＭＳ Ｐゴシック" charset="0"/>
                <a:cs typeface="ＭＳ Ｐゴシック" charset="-128"/>
              </a:defRPr>
            </a:lvl1pPr>
            <a:lvl2pPr marL="742950" indent="-285750" algn="l" rtl="0" eaLnBrk="0" fontAlgn="base" hangingPunct="0">
              <a:spcBef>
                <a:spcPct val="20000"/>
              </a:spcBef>
              <a:spcAft>
                <a:spcPct val="0"/>
              </a:spcAft>
              <a:buClr>
                <a:srgbClr val="FF0000"/>
              </a:buClr>
              <a:buSzPct val="155000"/>
              <a:buFont typeface="Wingdings" pitchFamily="2" charset="2"/>
              <a:buChar char="Ø"/>
              <a:defRPr>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a:solidFill>
                  <a:schemeClr val="tx1"/>
                </a:solidFill>
                <a:latin typeface="+mj-lt"/>
                <a:ea typeface="ＭＳ Ｐゴシック" charset="0"/>
              </a:defRPr>
            </a:lvl4pPr>
            <a:lvl5pPr marL="2057400" indent="-228600" algn="l" rtl="0" eaLnBrk="0" fontAlgn="base" hangingPunct="0">
              <a:spcBef>
                <a:spcPct val="20000"/>
              </a:spcBef>
              <a:spcAft>
                <a:spcPct val="0"/>
              </a:spcAft>
              <a:buChar char="»"/>
              <a:defRPr>
                <a:solidFill>
                  <a:schemeClr val="tx1"/>
                </a:solidFill>
                <a:latin typeface="+mj-lt"/>
                <a:ea typeface="ＭＳ Ｐゴシック" charset="0"/>
              </a:defRPr>
            </a:lvl5pPr>
            <a:lvl6pPr marL="2514600" indent="-228600" algn="l" rtl="0" eaLnBrk="0" fontAlgn="base" hangingPunct="0">
              <a:spcBef>
                <a:spcPct val="20000"/>
              </a:spcBef>
              <a:spcAft>
                <a:spcPct val="0"/>
              </a:spcAft>
              <a:buChar char="»"/>
              <a:defRPr>
                <a:solidFill>
                  <a:schemeClr val="tx1"/>
                </a:solidFill>
                <a:latin typeface="+mj-lt"/>
              </a:defRPr>
            </a:lvl6pPr>
            <a:lvl7pPr marL="2971800" indent="-228600" algn="l" rtl="0" eaLnBrk="0" fontAlgn="base" hangingPunct="0">
              <a:spcBef>
                <a:spcPct val="20000"/>
              </a:spcBef>
              <a:spcAft>
                <a:spcPct val="0"/>
              </a:spcAft>
              <a:buChar char="»"/>
              <a:defRPr>
                <a:solidFill>
                  <a:schemeClr val="tx1"/>
                </a:solidFill>
                <a:latin typeface="+mj-lt"/>
              </a:defRPr>
            </a:lvl7pPr>
            <a:lvl8pPr marL="3429000" indent="-228600" algn="l" rtl="0" eaLnBrk="0" fontAlgn="base" hangingPunct="0">
              <a:spcBef>
                <a:spcPct val="20000"/>
              </a:spcBef>
              <a:spcAft>
                <a:spcPct val="0"/>
              </a:spcAft>
              <a:buChar char="»"/>
              <a:defRPr>
                <a:solidFill>
                  <a:schemeClr val="tx1"/>
                </a:solidFill>
                <a:latin typeface="+mj-lt"/>
              </a:defRPr>
            </a:lvl8pPr>
            <a:lvl9pPr marL="3886200" indent="-228600" algn="l" rtl="0" eaLnBrk="0" fontAlgn="base" hangingPunct="0">
              <a:spcBef>
                <a:spcPct val="20000"/>
              </a:spcBef>
              <a:spcAft>
                <a:spcPct val="0"/>
              </a:spcAft>
              <a:buChar char="»"/>
              <a:defRPr>
                <a:solidFill>
                  <a:schemeClr val="tx1"/>
                </a:solidFill>
                <a:latin typeface="+mj-lt"/>
              </a:defRPr>
            </a:lvl9pPr>
          </a:lstStyle>
          <a:p>
            <a:pPr marL="0" indent="0" defTabSz="457200">
              <a:spcBef>
                <a:spcPts val="0"/>
              </a:spcBef>
              <a:buSzPct val="100000"/>
              <a:buFont typeface="Zapf Dingbats" charset="2"/>
              <a:buNone/>
            </a:pPr>
            <a:r>
              <a:rPr lang="en-US" sz="1800" b="1" dirty="0">
                <a:solidFill>
                  <a:srgbClr val="000000"/>
                </a:solidFill>
                <a:latin typeface="+mj-lt"/>
                <a:cs typeface="Arial" pitchFamily="34" charset="0"/>
              </a:rPr>
              <a:t>PMT</a:t>
            </a:r>
          </a:p>
          <a:p>
            <a:pPr marL="0" indent="0" defTabSz="457200">
              <a:spcBef>
                <a:spcPts val="0"/>
              </a:spcBef>
              <a:buSzPct val="100000"/>
              <a:buFont typeface="Zapf Dingbats" charset="2"/>
              <a:buNone/>
            </a:pPr>
            <a:r>
              <a:rPr lang="en-US" sz="1800" b="1" dirty="0">
                <a:solidFill>
                  <a:srgbClr val="000000"/>
                </a:solidFill>
                <a:latin typeface="+mj-lt"/>
                <a:cs typeface="Arial" pitchFamily="34" charset="0"/>
              </a:rPr>
              <a:t>Trigger</a:t>
            </a:r>
          </a:p>
          <a:p>
            <a:pPr marL="0" indent="0" defTabSz="457200">
              <a:spcBef>
                <a:spcPts val="0"/>
              </a:spcBef>
              <a:buSzPct val="100000"/>
              <a:buFont typeface="Zapf Dingbats" charset="2"/>
              <a:buNone/>
            </a:pPr>
            <a:r>
              <a:rPr lang="en-US" sz="1800" b="1" dirty="0">
                <a:solidFill>
                  <a:srgbClr val="000000"/>
                </a:solidFill>
                <a:latin typeface="+mj-lt"/>
                <a:cs typeface="Arial" pitchFamily="34" charset="0"/>
              </a:rPr>
              <a:t>Logic</a:t>
            </a:r>
          </a:p>
        </p:txBody>
      </p:sp>
      <p:sp>
        <p:nvSpPr>
          <p:cNvPr id="19" name="Right Arrow 18">
            <a:extLst>
              <a:ext uri="{FF2B5EF4-FFF2-40B4-BE49-F238E27FC236}">
                <a16:creationId xmlns:a16="http://schemas.microsoft.com/office/drawing/2014/main" id="{C567C61F-B0F3-EF4A-ABD9-7598C6C29EC4}"/>
              </a:ext>
            </a:extLst>
          </p:cNvPr>
          <p:cNvSpPr/>
          <p:nvPr/>
        </p:nvSpPr>
        <p:spPr bwMode="auto">
          <a:xfrm>
            <a:off x="5402779" y="4710095"/>
            <a:ext cx="853599" cy="311157"/>
          </a:xfrm>
          <a:prstGeom prst="rightArrow">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0" name="Content Placeholder 2">
            <a:extLst>
              <a:ext uri="{FF2B5EF4-FFF2-40B4-BE49-F238E27FC236}">
                <a16:creationId xmlns:a16="http://schemas.microsoft.com/office/drawing/2014/main" id="{3BF9D643-036F-6C43-B30E-CBB2F3C5A9EA}"/>
              </a:ext>
            </a:extLst>
          </p:cNvPr>
          <p:cNvSpPr txBox="1">
            <a:spLocks/>
          </p:cNvSpPr>
          <p:nvPr/>
        </p:nvSpPr>
        <p:spPr bwMode="auto">
          <a:xfrm>
            <a:off x="5402779" y="4947896"/>
            <a:ext cx="907388" cy="3426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Zapf Dingbats" charset="2"/>
              <a:buChar char="l"/>
              <a:defRPr>
                <a:solidFill>
                  <a:schemeClr val="tx1"/>
                </a:solidFill>
                <a:latin typeface="+mn-lt"/>
                <a:ea typeface="ＭＳ Ｐゴシック" charset="0"/>
                <a:cs typeface="ＭＳ Ｐゴシック" charset="-128"/>
              </a:defRPr>
            </a:lvl1pPr>
            <a:lvl2pPr marL="742950" indent="-285750" algn="l" rtl="0" eaLnBrk="0" fontAlgn="base" hangingPunct="0">
              <a:spcBef>
                <a:spcPct val="20000"/>
              </a:spcBef>
              <a:spcAft>
                <a:spcPct val="0"/>
              </a:spcAft>
              <a:buClr>
                <a:srgbClr val="FF0000"/>
              </a:buClr>
              <a:buSzPct val="155000"/>
              <a:buFont typeface="Wingdings" pitchFamily="2" charset="2"/>
              <a:buChar char="Ø"/>
              <a:defRPr>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a:solidFill>
                  <a:schemeClr val="tx1"/>
                </a:solidFill>
                <a:latin typeface="+mj-lt"/>
                <a:ea typeface="ＭＳ Ｐゴシック" charset="0"/>
              </a:defRPr>
            </a:lvl4pPr>
            <a:lvl5pPr marL="2057400" indent="-228600" algn="l" rtl="0" eaLnBrk="0" fontAlgn="base" hangingPunct="0">
              <a:spcBef>
                <a:spcPct val="20000"/>
              </a:spcBef>
              <a:spcAft>
                <a:spcPct val="0"/>
              </a:spcAft>
              <a:buChar char="»"/>
              <a:defRPr>
                <a:solidFill>
                  <a:schemeClr val="tx1"/>
                </a:solidFill>
                <a:latin typeface="+mj-lt"/>
                <a:ea typeface="ＭＳ Ｐゴシック" charset="0"/>
              </a:defRPr>
            </a:lvl5pPr>
            <a:lvl6pPr marL="2514600" indent="-228600" algn="l" rtl="0" eaLnBrk="0" fontAlgn="base" hangingPunct="0">
              <a:spcBef>
                <a:spcPct val="20000"/>
              </a:spcBef>
              <a:spcAft>
                <a:spcPct val="0"/>
              </a:spcAft>
              <a:buChar char="»"/>
              <a:defRPr>
                <a:solidFill>
                  <a:schemeClr val="tx1"/>
                </a:solidFill>
                <a:latin typeface="+mj-lt"/>
              </a:defRPr>
            </a:lvl6pPr>
            <a:lvl7pPr marL="2971800" indent="-228600" algn="l" rtl="0" eaLnBrk="0" fontAlgn="base" hangingPunct="0">
              <a:spcBef>
                <a:spcPct val="20000"/>
              </a:spcBef>
              <a:spcAft>
                <a:spcPct val="0"/>
              </a:spcAft>
              <a:buChar char="»"/>
              <a:defRPr>
                <a:solidFill>
                  <a:schemeClr val="tx1"/>
                </a:solidFill>
                <a:latin typeface="+mj-lt"/>
              </a:defRPr>
            </a:lvl7pPr>
            <a:lvl8pPr marL="3429000" indent="-228600" algn="l" rtl="0" eaLnBrk="0" fontAlgn="base" hangingPunct="0">
              <a:spcBef>
                <a:spcPct val="20000"/>
              </a:spcBef>
              <a:spcAft>
                <a:spcPct val="0"/>
              </a:spcAft>
              <a:buChar char="»"/>
              <a:defRPr>
                <a:solidFill>
                  <a:schemeClr val="tx1"/>
                </a:solidFill>
                <a:latin typeface="+mj-lt"/>
              </a:defRPr>
            </a:lvl8pPr>
            <a:lvl9pPr marL="3886200" indent="-228600" algn="l" rtl="0" eaLnBrk="0" fontAlgn="base" hangingPunct="0">
              <a:spcBef>
                <a:spcPct val="20000"/>
              </a:spcBef>
              <a:spcAft>
                <a:spcPct val="0"/>
              </a:spcAft>
              <a:buChar char="»"/>
              <a:defRPr>
                <a:solidFill>
                  <a:schemeClr val="tx1"/>
                </a:solidFill>
                <a:latin typeface="+mj-lt"/>
              </a:defRPr>
            </a:lvl9pPr>
          </a:lstStyle>
          <a:p>
            <a:pPr marL="0" indent="0" defTabSz="457200">
              <a:spcBef>
                <a:spcPts val="1200"/>
              </a:spcBef>
              <a:buSzPct val="100000"/>
              <a:buFont typeface="Zapf Dingbats" charset="2"/>
              <a:buNone/>
            </a:pPr>
            <a:r>
              <a:rPr lang="en-US" sz="1800" b="1" dirty="0">
                <a:solidFill>
                  <a:srgbClr val="92D050"/>
                </a:solidFill>
                <a:latin typeface="+mj-lt"/>
                <a:cs typeface="Arial" pitchFamily="34" charset="0"/>
              </a:rPr>
              <a:t>LVDS</a:t>
            </a:r>
          </a:p>
        </p:txBody>
      </p:sp>
      <p:sp>
        <p:nvSpPr>
          <p:cNvPr id="21" name="Right Arrow 20">
            <a:extLst>
              <a:ext uri="{FF2B5EF4-FFF2-40B4-BE49-F238E27FC236}">
                <a16:creationId xmlns:a16="http://schemas.microsoft.com/office/drawing/2014/main" id="{B46FBC55-4BAE-2D4B-86B8-85CC69D796B2}"/>
              </a:ext>
            </a:extLst>
          </p:cNvPr>
          <p:cNvSpPr/>
          <p:nvPr/>
        </p:nvSpPr>
        <p:spPr bwMode="auto">
          <a:xfrm rot="10800000">
            <a:off x="5402779" y="4257385"/>
            <a:ext cx="853599" cy="311157"/>
          </a:xfrm>
          <a:prstGeom prst="right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2" name="Right Arrow 21">
            <a:extLst>
              <a:ext uri="{FF2B5EF4-FFF2-40B4-BE49-F238E27FC236}">
                <a16:creationId xmlns:a16="http://schemas.microsoft.com/office/drawing/2014/main" id="{6FCB2101-4862-374B-96E1-985B5AF1244F}"/>
              </a:ext>
            </a:extLst>
          </p:cNvPr>
          <p:cNvSpPr/>
          <p:nvPr/>
        </p:nvSpPr>
        <p:spPr bwMode="auto">
          <a:xfrm>
            <a:off x="7767840" y="4444550"/>
            <a:ext cx="853599" cy="311157"/>
          </a:xfrm>
          <a:prstGeom prst="right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23" name="Content Placeholder 2">
            <a:extLst>
              <a:ext uri="{FF2B5EF4-FFF2-40B4-BE49-F238E27FC236}">
                <a16:creationId xmlns:a16="http://schemas.microsoft.com/office/drawing/2014/main" id="{358D6686-688B-9F4C-BCDD-D25E4020430B}"/>
              </a:ext>
            </a:extLst>
          </p:cNvPr>
          <p:cNvSpPr txBox="1">
            <a:spLocks/>
          </p:cNvSpPr>
          <p:nvPr/>
        </p:nvSpPr>
        <p:spPr bwMode="auto">
          <a:xfrm>
            <a:off x="3892425" y="3960540"/>
            <a:ext cx="907388" cy="3769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Zapf Dingbats" charset="2"/>
              <a:buChar char="l"/>
              <a:defRPr>
                <a:solidFill>
                  <a:schemeClr val="tx1"/>
                </a:solidFill>
                <a:latin typeface="+mn-lt"/>
                <a:ea typeface="ＭＳ Ｐゴシック" charset="0"/>
                <a:cs typeface="ＭＳ Ｐゴシック" charset="-128"/>
              </a:defRPr>
            </a:lvl1pPr>
            <a:lvl2pPr marL="742950" indent="-285750" algn="l" rtl="0" eaLnBrk="0" fontAlgn="base" hangingPunct="0">
              <a:spcBef>
                <a:spcPct val="20000"/>
              </a:spcBef>
              <a:spcAft>
                <a:spcPct val="0"/>
              </a:spcAft>
              <a:buClr>
                <a:srgbClr val="FF0000"/>
              </a:buClr>
              <a:buSzPct val="155000"/>
              <a:buFont typeface="Wingdings" pitchFamily="2" charset="2"/>
              <a:buChar char="Ø"/>
              <a:defRPr>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a:solidFill>
                  <a:schemeClr val="tx1"/>
                </a:solidFill>
                <a:latin typeface="+mj-lt"/>
                <a:ea typeface="ＭＳ Ｐゴシック" charset="0"/>
              </a:defRPr>
            </a:lvl4pPr>
            <a:lvl5pPr marL="2057400" indent="-228600" algn="l" rtl="0" eaLnBrk="0" fontAlgn="base" hangingPunct="0">
              <a:spcBef>
                <a:spcPct val="20000"/>
              </a:spcBef>
              <a:spcAft>
                <a:spcPct val="0"/>
              </a:spcAft>
              <a:buChar char="»"/>
              <a:defRPr>
                <a:solidFill>
                  <a:schemeClr val="tx1"/>
                </a:solidFill>
                <a:latin typeface="+mj-lt"/>
                <a:ea typeface="ＭＳ Ｐゴシック" charset="0"/>
              </a:defRPr>
            </a:lvl5pPr>
            <a:lvl6pPr marL="2514600" indent="-228600" algn="l" rtl="0" eaLnBrk="0" fontAlgn="base" hangingPunct="0">
              <a:spcBef>
                <a:spcPct val="20000"/>
              </a:spcBef>
              <a:spcAft>
                <a:spcPct val="0"/>
              </a:spcAft>
              <a:buChar char="»"/>
              <a:defRPr>
                <a:solidFill>
                  <a:schemeClr val="tx1"/>
                </a:solidFill>
                <a:latin typeface="+mj-lt"/>
              </a:defRPr>
            </a:lvl6pPr>
            <a:lvl7pPr marL="2971800" indent="-228600" algn="l" rtl="0" eaLnBrk="0" fontAlgn="base" hangingPunct="0">
              <a:spcBef>
                <a:spcPct val="20000"/>
              </a:spcBef>
              <a:spcAft>
                <a:spcPct val="0"/>
              </a:spcAft>
              <a:buChar char="»"/>
              <a:defRPr>
                <a:solidFill>
                  <a:schemeClr val="tx1"/>
                </a:solidFill>
                <a:latin typeface="+mj-lt"/>
              </a:defRPr>
            </a:lvl7pPr>
            <a:lvl8pPr marL="3429000" indent="-228600" algn="l" rtl="0" eaLnBrk="0" fontAlgn="base" hangingPunct="0">
              <a:spcBef>
                <a:spcPct val="20000"/>
              </a:spcBef>
              <a:spcAft>
                <a:spcPct val="0"/>
              </a:spcAft>
              <a:buChar char="»"/>
              <a:defRPr>
                <a:solidFill>
                  <a:schemeClr val="tx1"/>
                </a:solidFill>
                <a:latin typeface="+mj-lt"/>
              </a:defRPr>
            </a:lvl8pPr>
            <a:lvl9pPr marL="3886200" indent="-228600" algn="l" rtl="0" eaLnBrk="0" fontAlgn="base" hangingPunct="0">
              <a:spcBef>
                <a:spcPct val="20000"/>
              </a:spcBef>
              <a:spcAft>
                <a:spcPct val="0"/>
              </a:spcAft>
              <a:buChar char="»"/>
              <a:defRPr>
                <a:solidFill>
                  <a:schemeClr val="tx1"/>
                </a:solidFill>
                <a:latin typeface="+mj-lt"/>
              </a:defRPr>
            </a:lvl9pPr>
          </a:lstStyle>
          <a:p>
            <a:pPr marL="0" indent="0" defTabSz="457200">
              <a:spcBef>
                <a:spcPts val="1200"/>
              </a:spcBef>
              <a:buSzPct val="100000"/>
              <a:buFont typeface="Zapf Dingbats" charset="2"/>
              <a:buNone/>
            </a:pPr>
            <a:r>
              <a:rPr lang="en-US" sz="1800" b="1" dirty="0">
                <a:solidFill>
                  <a:srgbClr val="000000"/>
                </a:solidFill>
                <a:latin typeface="+mj-lt"/>
                <a:cs typeface="Arial" pitchFamily="34" charset="0"/>
              </a:rPr>
              <a:t>V1730</a:t>
            </a:r>
          </a:p>
        </p:txBody>
      </p:sp>
      <p:pic>
        <p:nvPicPr>
          <p:cNvPr id="24" name="Picture 6">
            <a:extLst>
              <a:ext uri="{FF2B5EF4-FFF2-40B4-BE49-F238E27FC236}">
                <a16:creationId xmlns:a16="http://schemas.microsoft.com/office/drawing/2014/main" id="{15347BC8-6878-274B-BC9A-BE382D48BCB0}"/>
              </a:ext>
            </a:extLst>
          </p:cNvPr>
          <p:cNvPicPr/>
          <p:nvPr/>
        </p:nvPicPr>
        <p:blipFill>
          <a:blip r:embed="rId5"/>
          <a:stretch>
            <a:fillRect/>
          </a:stretch>
        </p:blipFill>
        <p:spPr>
          <a:xfrm>
            <a:off x="4743816" y="3859821"/>
            <a:ext cx="437976" cy="1291591"/>
          </a:xfrm>
          <a:prstGeom prst="rect">
            <a:avLst/>
          </a:prstGeom>
          <a:ln>
            <a:noFill/>
          </a:ln>
        </p:spPr>
      </p:pic>
      <p:sp>
        <p:nvSpPr>
          <p:cNvPr id="25" name="Content Placeholder 2">
            <a:extLst>
              <a:ext uri="{FF2B5EF4-FFF2-40B4-BE49-F238E27FC236}">
                <a16:creationId xmlns:a16="http://schemas.microsoft.com/office/drawing/2014/main" id="{3B9C53A7-2814-2A47-ADDA-B5E646BC295C}"/>
              </a:ext>
            </a:extLst>
          </p:cNvPr>
          <p:cNvSpPr txBox="1">
            <a:spLocks/>
          </p:cNvSpPr>
          <p:nvPr/>
        </p:nvSpPr>
        <p:spPr bwMode="auto">
          <a:xfrm>
            <a:off x="5045994" y="3825512"/>
            <a:ext cx="1793439" cy="3426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Zapf Dingbats" charset="2"/>
              <a:buChar char="l"/>
              <a:defRPr>
                <a:solidFill>
                  <a:schemeClr val="tx1"/>
                </a:solidFill>
                <a:latin typeface="+mn-lt"/>
                <a:ea typeface="ＭＳ Ｐゴシック" charset="0"/>
                <a:cs typeface="ＭＳ Ｐゴシック" charset="-128"/>
              </a:defRPr>
            </a:lvl1pPr>
            <a:lvl2pPr marL="742950" indent="-285750" algn="l" rtl="0" eaLnBrk="0" fontAlgn="base" hangingPunct="0">
              <a:spcBef>
                <a:spcPct val="20000"/>
              </a:spcBef>
              <a:spcAft>
                <a:spcPct val="0"/>
              </a:spcAft>
              <a:buClr>
                <a:srgbClr val="FF0000"/>
              </a:buClr>
              <a:buSzPct val="155000"/>
              <a:buFont typeface="Wingdings" pitchFamily="2" charset="2"/>
              <a:buChar char="Ø"/>
              <a:defRPr>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a:solidFill>
                  <a:schemeClr val="tx1"/>
                </a:solidFill>
                <a:latin typeface="+mj-lt"/>
                <a:ea typeface="ＭＳ Ｐゴシック" charset="0"/>
              </a:defRPr>
            </a:lvl4pPr>
            <a:lvl5pPr marL="2057400" indent="-228600" algn="l" rtl="0" eaLnBrk="0" fontAlgn="base" hangingPunct="0">
              <a:spcBef>
                <a:spcPct val="20000"/>
              </a:spcBef>
              <a:spcAft>
                <a:spcPct val="0"/>
              </a:spcAft>
              <a:buChar char="»"/>
              <a:defRPr>
                <a:solidFill>
                  <a:schemeClr val="tx1"/>
                </a:solidFill>
                <a:latin typeface="+mj-lt"/>
                <a:ea typeface="ＭＳ Ｐゴシック" charset="0"/>
              </a:defRPr>
            </a:lvl5pPr>
            <a:lvl6pPr marL="2514600" indent="-228600" algn="l" rtl="0" eaLnBrk="0" fontAlgn="base" hangingPunct="0">
              <a:spcBef>
                <a:spcPct val="20000"/>
              </a:spcBef>
              <a:spcAft>
                <a:spcPct val="0"/>
              </a:spcAft>
              <a:buChar char="»"/>
              <a:defRPr>
                <a:solidFill>
                  <a:schemeClr val="tx1"/>
                </a:solidFill>
                <a:latin typeface="+mj-lt"/>
              </a:defRPr>
            </a:lvl6pPr>
            <a:lvl7pPr marL="2971800" indent="-228600" algn="l" rtl="0" eaLnBrk="0" fontAlgn="base" hangingPunct="0">
              <a:spcBef>
                <a:spcPct val="20000"/>
              </a:spcBef>
              <a:spcAft>
                <a:spcPct val="0"/>
              </a:spcAft>
              <a:buChar char="»"/>
              <a:defRPr>
                <a:solidFill>
                  <a:schemeClr val="tx1"/>
                </a:solidFill>
                <a:latin typeface="+mj-lt"/>
              </a:defRPr>
            </a:lvl7pPr>
            <a:lvl8pPr marL="3429000" indent="-228600" algn="l" rtl="0" eaLnBrk="0" fontAlgn="base" hangingPunct="0">
              <a:spcBef>
                <a:spcPct val="20000"/>
              </a:spcBef>
              <a:spcAft>
                <a:spcPct val="0"/>
              </a:spcAft>
              <a:buChar char="»"/>
              <a:defRPr>
                <a:solidFill>
                  <a:schemeClr val="tx1"/>
                </a:solidFill>
                <a:latin typeface="+mj-lt"/>
              </a:defRPr>
            </a:lvl8pPr>
            <a:lvl9pPr marL="3886200" indent="-228600" algn="l" rtl="0" eaLnBrk="0" fontAlgn="base" hangingPunct="0">
              <a:spcBef>
                <a:spcPct val="20000"/>
              </a:spcBef>
              <a:spcAft>
                <a:spcPct val="0"/>
              </a:spcAft>
              <a:buChar char="»"/>
              <a:defRPr>
                <a:solidFill>
                  <a:schemeClr val="tx1"/>
                </a:solidFill>
                <a:latin typeface="+mj-lt"/>
              </a:defRPr>
            </a:lvl9pPr>
          </a:lstStyle>
          <a:p>
            <a:pPr marL="0" indent="0" defTabSz="457200">
              <a:spcBef>
                <a:spcPts val="1200"/>
              </a:spcBef>
              <a:buSzPct val="100000"/>
              <a:buFont typeface="Zapf Dingbats" charset="2"/>
              <a:buNone/>
            </a:pPr>
            <a:r>
              <a:rPr lang="en-US" sz="1800" b="1" dirty="0">
                <a:solidFill>
                  <a:srgbClr val="000000"/>
                </a:solidFill>
                <a:latin typeface="+mj-lt"/>
                <a:cs typeface="Arial" pitchFamily="34" charset="0"/>
              </a:rPr>
              <a:t>PMT Trigger</a:t>
            </a:r>
          </a:p>
        </p:txBody>
      </p:sp>
      <p:sp>
        <p:nvSpPr>
          <p:cNvPr id="26" name="Content Placeholder 2">
            <a:extLst>
              <a:ext uri="{FF2B5EF4-FFF2-40B4-BE49-F238E27FC236}">
                <a16:creationId xmlns:a16="http://schemas.microsoft.com/office/drawing/2014/main" id="{463C8DCA-8C52-EF40-9519-D22EFD1D9E54}"/>
              </a:ext>
            </a:extLst>
          </p:cNvPr>
          <p:cNvSpPr txBox="1">
            <a:spLocks/>
          </p:cNvSpPr>
          <p:nvPr/>
        </p:nvSpPr>
        <p:spPr bwMode="auto">
          <a:xfrm>
            <a:off x="7663819" y="3998346"/>
            <a:ext cx="1716131" cy="3769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Zapf Dingbats" charset="2"/>
              <a:buChar char="l"/>
              <a:defRPr>
                <a:solidFill>
                  <a:schemeClr val="tx1"/>
                </a:solidFill>
                <a:latin typeface="+mn-lt"/>
                <a:ea typeface="ＭＳ Ｐゴシック" charset="0"/>
                <a:cs typeface="ＭＳ Ｐゴシック" charset="-128"/>
              </a:defRPr>
            </a:lvl1pPr>
            <a:lvl2pPr marL="742950" indent="-285750" algn="l" rtl="0" eaLnBrk="0" fontAlgn="base" hangingPunct="0">
              <a:spcBef>
                <a:spcPct val="20000"/>
              </a:spcBef>
              <a:spcAft>
                <a:spcPct val="0"/>
              </a:spcAft>
              <a:buClr>
                <a:srgbClr val="FF0000"/>
              </a:buClr>
              <a:buSzPct val="155000"/>
              <a:buFont typeface="Wingdings" pitchFamily="2" charset="2"/>
              <a:buChar char="Ø"/>
              <a:defRPr>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a:solidFill>
                  <a:schemeClr val="tx1"/>
                </a:solidFill>
                <a:latin typeface="+mj-lt"/>
                <a:ea typeface="ＭＳ Ｐゴシック" charset="0"/>
              </a:defRPr>
            </a:lvl4pPr>
            <a:lvl5pPr marL="2057400" indent="-228600" algn="l" rtl="0" eaLnBrk="0" fontAlgn="base" hangingPunct="0">
              <a:spcBef>
                <a:spcPct val="20000"/>
              </a:spcBef>
              <a:spcAft>
                <a:spcPct val="0"/>
              </a:spcAft>
              <a:buChar char="»"/>
              <a:defRPr>
                <a:solidFill>
                  <a:schemeClr val="tx1"/>
                </a:solidFill>
                <a:latin typeface="+mj-lt"/>
                <a:ea typeface="ＭＳ Ｐゴシック" charset="0"/>
              </a:defRPr>
            </a:lvl5pPr>
            <a:lvl6pPr marL="2514600" indent="-228600" algn="l" rtl="0" eaLnBrk="0" fontAlgn="base" hangingPunct="0">
              <a:spcBef>
                <a:spcPct val="20000"/>
              </a:spcBef>
              <a:spcAft>
                <a:spcPct val="0"/>
              </a:spcAft>
              <a:buChar char="»"/>
              <a:defRPr>
                <a:solidFill>
                  <a:schemeClr val="tx1"/>
                </a:solidFill>
                <a:latin typeface="+mj-lt"/>
              </a:defRPr>
            </a:lvl6pPr>
            <a:lvl7pPr marL="2971800" indent="-228600" algn="l" rtl="0" eaLnBrk="0" fontAlgn="base" hangingPunct="0">
              <a:spcBef>
                <a:spcPct val="20000"/>
              </a:spcBef>
              <a:spcAft>
                <a:spcPct val="0"/>
              </a:spcAft>
              <a:buChar char="»"/>
              <a:defRPr>
                <a:solidFill>
                  <a:schemeClr val="tx1"/>
                </a:solidFill>
                <a:latin typeface="+mj-lt"/>
              </a:defRPr>
            </a:lvl7pPr>
            <a:lvl8pPr marL="3429000" indent="-228600" algn="l" rtl="0" eaLnBrk="0" fontAlgn="base" hangingPunct="0">
              <a:spcBef>
                <a:spcPct val="20000"/>
              </a:spcBef>
              <a:spcAft>
                <a:spcPct val="0"/>
              </a:spcAft>
              <a:buChar char="»"/>
              <a:defRPr>
                <a:solidFill>
                  <a:schemeClr val="tx1"/>
                </a:solidFill>
                <a:latin typeface="+mj-lt"/>
              </a:defRPr>
            </a:lvl8pPr>
            <a:lvl9pPr marL="3886200" indent="-228600" algn="l" rtl="0" eaLnBrk="0" fontAlgn="base" hangingPunct="0">
              <a:spcBef>
                <a:spcPct val="20000"/>
              </a:spcBef>
              <a:spcAft>
                <a:spcPct val="0"/>
              </a:spcAft>
              <a:buChar char="»"/>
              <a:defRPr>
                <a:solidFill>
                  <a:schemeClr val="tx1"/>
                </a:solidFill>
                <a:latin typeface="+mj-lt"/>
              </a:defRPr>
            </a:lvl9pPr>
          </a:lstStyle>
          <a:p>
            <a:pPr marL="0" indent="0" defTabSz="457200">
              <a:spcBef>
                <a:spcPts val="1200"/>
              </a:spcBef>
              <a:buSzPct val="100000"/>
              <a:buFont typeface="Zapf Dingbats" charset="2"/>
              <a:buNone/>
            </a:pPr>
            <a:r>
              <a:rPr lang="en-US" sz="1800" b="1" dirty="0">
                <a:solidFill>
                  <a:srgbClr val="000000"/>
                </a:solidFill>
                <a:latin typeface="+mj-lt"/>
                <a:cs typeface="Arial" pitchFamily="34" charset="0"/>
              </a:rPr>
              <a:t>General Trigger</a:t>
            </a:r>
          </a:p>
        </p:txBody>
      </p:sp>
    </p:spTree>
    <p:extLst>
      <p:ext uri="{BB962C8B-B14F-4D97-AF65-F5344CB8AC3E}">
        <p14:creationId xmlns:p14="http://schemas.microsoft.com/office/powerpoint/2010/main" val="42939891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1D372F-47A4-7043-B17F-BF95819AB491}"/>
              </a:ext>
            </a:extLst>
          </p:cNvPr>
          <p:cNvSpPr>
            <a:spLocks noGrp="1"/>
          </p:cNvSpPr>
          <p:nvPr>
            <p:ph type="dt" sz="half" idx="2"/>
          </p:nvPr>
        </p:nvSpPr>
        <p:spPr/>
        <p:txBody>
          <a:bodyPr/>
          <a:lstStyle/>
          <a:p>
            <a:pPr>
              <a:defRPr/>
            </a:pPr>
            <a:r>
              <a:rPr lang="it-IT"/>
              <a:t>01/16/2020</a:t>
            </a:r>
            <a:endParaRPr lang="en-US" dirty="0"/>
          </a:p>
        </p:txBody>
      </p:sp>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p:txBody>
          <a:bodyPr/>
          <a:lstStyle/>
          <a:p>
            <a:pPr>
              <a:defRPr/>
            </a:pPr>
            <a:r>
              <a:rPr lang="en-US"/>
              <a:t>Claudio Montanari - Status of ICARUS Installation - Remaining Tasks</a:t>
            </a:r>
            <a:endParaRPr lang="en-US" b="1" dirty="0"/>
          </a:p>
        </p:txBody>
      </p:sp>
      <p:sp>
        <p:nvSpPr>
          <p:cNvPr id="5" name="Slide Number Placeholder 4">
            <a:extLst>
              <a:ext uri="{FF2B5EF4-FFF2-40B4-BE49-F238E27FC236}">
                <a16:creationId xmlns:a16="http://schemas.microsoft.com/office/drawing/2014/main" id="{23A6E217-3ACE-9749-A865-EC08F7F05214}"/>
              </a:ext>
            </a:extLst>
          </p:cNvPr>
          <p:cNvSpPr>
            <a:spLocks noGrp="1"/>
          </p:cNvSpPr>
          <p:nvPr>
            <p:ph type="sldNum" sz="quarter" idx="4"/>
          </p:nvPr>
        </p:nvSpPr>
        <p:spPr/>
        <p:txBody>
          <a:bodyPr/>
          <a:lstStyle/>
          <a:p>
            <a:pPr>
              <a:defRPr/>
            </a:pPr>
            <a:fld id="{148C009B-CB69-E04A-B9B3-34B26D69E9CF}" type="slidenum">
              <a:rPr lang="en-US" smtClean="0"/>
              <a:pPr>
                <a:defRPr/>
              </a:pPr>
              <a:t>41</a:t>
            </a:fld>
            <a:endParaRPr lang="en-US"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0" y="247304"/>
            <a:ext cx="9144000" cy="492369"/>
          </a:xfrm>
        </p:spPr>
        <p:txBody>
          <a:bodyPr/>
          <a:lstStyle/>
          <a:p>
            <a:r>
              <a:rPr lang="en-US" dirty="0"/>
              <a:t>ICARUS TPC Read-out System Overview</a:t>
            </a:r>
          </a:p>
        </p:txBody>
      </p:sp>
      <p:grpSp>
        <p:nvGrpSpPr>
          <p:cNvPr id="11" name="Group 10">
            <a:extLst>
              <a:ext uri="{FF2B5EF4-FFF2-40B4-BE49-F238E27FC236}">
                <a16:creationId xmlns:a16="http://schemas.microsoft.com/office/drawing/2014/main" id="{FD499D1C-D0B6-3F44-873D-D150702B8A6C}"/>
              </a:ext>
            </a:extLst>
          </p:cNvPr>
          <p:cNvGrpSpPr/>
          <p:nvPr/>
        </p:nvGrpSpPr>
        <p:grpSpPr>
          <a:xfrm>
            <a:off x="2576889" y="4033501"/>
            <a:ext cx="6589059" cy="2505864"/>
            <a:chOff x="2784684" y="4062169"/>
            <a:chExt cx="7121316" cy="2943556"/>
          </a:xfrm>
        </p:grpSpPr>
        <p:grpSp>
          <p:nvGrpSpPr>
            <p:cNvPr id="14" name="Group 13">
              <a:extLst>
                <a:ext uri="{FF2B5EF4-FFF2-40B4-BE49-F238E27FC236}">
                  <a16:creationId xmlns:a16="http://schemas.microsoft.com/office/drawing/2014/main" id="{A8F025E2-69E7-174D-922B-22DB6D0D8604}"/>
                </a:ext>
              </a:extLst>
            </p:cNvPr>
            <p:cNvGrpSpPr/>
            <p:nvPr/>
          </p:nvGrpSpPr>
          <p:grpSpPr>
            <a:xfrm>
              <a:off x="2784684" y="4062169"/>
              <a:ext cx="7121316" cy="2943556"/>
              <a:chOff x="1731635" y="4490346"/>
              <a:chExt cx="6336717" cy="2434577"/>
            </a:xfrm>
          </p:grpSpPr>
          <p:sp>
            <p:nvSpPr>
              <p:cNvPr id="20" name="Freeform 19">
                <a:extLst>
                  <a:ext uri="{FF2B5EF4-FFF2-40B4-BE49-F238E27FC236}">
                    <a16:creationId xmlns:a16="http://schemas.microsoft.com/office/drawing/2014/main" id="{B954891F-816C-0B45-AA64-8772BF6CAC25}"/>
                  </a:ext>
                </a:extLst>
              </p:cNvPr>
              <p:cNvSpPr>
                <a:spLocks/>
              </p:cNvSpPr>
              <p:nvPr/>
            </p:nvSpPr>
            <p:spPr bwMode="auto">
              <a:xfrm>
                <a:off x="1731636" y="4853663"/>
                <a:ext cx="2497598" cy="1525738"/>
              </a:xfrm>
              <a:custGeom>
                <a:avLst/>
                <a:gdLst>
                  <a:gd name="T0" fmla="*/ 0 w 2720"/>
                  <a:gd name="T1" fmla="*/ 2441 h 2441"/>
                  <a:gd name="T2" fmla="*/ 0 w 2720"/>
                  <a:gd name="T3" fmla="*/ 2441 h 2441"/>
                  <a:gd name="T4" fmla="*/ 2720 w 2720"/>
                  <a:gd name="T5" fmla="*/ 2441 h 2441"/>
                  <a:gd name="T6" fmla="*/ 2720 w 2720"/>
                  <a:gd name="T7" fmla="*/ 0 h 2441"/>
                  <a:gd name="T8" fmla="*/ 0 w 2720"/>
                  <a:gd name="T9" fmla="*/ 0 h 2441"/>
                  <a:gd name="T10" fmla="*/ 0 w 2720"/>
                  <a:gd name="T11" fmla="*/ 2441 h 2441"/>
                </a:gdLst>
                <a:ahLst/>
                <a:cxnLst>
                  <a:cxn ang="0">
                    <a:pos x="T0" y="T1"/>
                  </a:cxn>
                  <a:cxn ang="0">
                    <a:pos x="T2" y="T3"/>
                  </a:cxn>
                  <a:cxn ang="0">
                    <a:pos x="T4" y="T5"/>
                  </a:cxn>
                  <a:cxn ang="0">
                    <a:pos x="T6" y="T7"/>
                  </a:cxn>
                  <a:cxn ang="0">
                    <a:pos x="T8" y="T9"/>
                  </a:cxn>
                  <a:cxn ang="0">
                    <a:pos x="T10" y="T11"/>
                  </a:cxn>
                </a:cxnLst>
                <a:rect l="0" t="0" r="r" b="b"/>
                <a:pathLst>
                  <a:path w="2720" h="2441">
                    <a:moveTo>
                      <a:pt x="0" y="2441"/>
                    </a:moveTo>
                    <a:lnTo>
                      <a:pt x="0" y="2441"/>
                    </a:lnTo>
                    <a:lnTo>
                      <a:pt x="2720" y="2441"/>
                    </a:lnTo>
                    <a:lnTo>
                      <a:pt x="2720" y="0"/>
                    </a:lnTo>
                    <a:lnTo>
                      <a:pt x="0" y="0"/>
                    </a:lnTo>
                    <a:lnTo>
                      <a:pt x="0" y="2441"/>
                    </a:lnTo>
                    <a:close/>
                  </a:path>
                </a:pathLst>
              </a:custGeom>
              <a:solidFill>
                <a:srgbClr val="AAC4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21" name="Freeform 20">
                <a:extLst>
                  <a:ext uri="{FF2B5EF4-FFF2-40B4-BE49-F238E27FC236}">
                    <a16:creationId xmlns:a16="http://schemas.microsoft.com/office/drawing/2014/main" id="{B8009301-5EFB-C341-9C73-1F263AAC8B73}"/>
                  </a:ext>
                </a:extLst>
              </p:cNvPr>
              <p:cNvSpPr>
                <a:spLocks/>
              </p:cNvSpPr>
              <p:nvPr/>
            </p:nvSpPr>
            <p:spPr bwMode="auto">
              <a:xfrm>
                <a:off x="3728864" y="4853662"/>
                <a:ext cx="1368263" cy="1525739"/>
              </a:xfrm>
              <a:custGeom>
                <a:avLst/>
                <a:gdLst>
                  <a:gd name="T0" fmla="*/ 0 w 640"/>
                  <a:gd name="T1" fmla="*/ 2425 h 2425"/>
                  <a:gd name="T2" fmla="*/ 0 w 640"/>
                  <a:gd name="T3" fmla="*/ 2425 h 2425"/>
                  <a:gd name="T4" fmla="*/ 640 w 640"/>
                  <a:gd name="T5" fmla="*/ 2425 h 2425"/>
                  <a:gd name="T6" fmla="*/ 640 w 640"/>
                  <a:gd name="T7" fmla="*/ 0 h 2425"/>
                  <a:gd name="T8" fmla="*/ 0 w 640"/>
                  <a:gd name="T9" fmla="*/ 0 h 2425"/>
                  <a:gd name="T10" fmla="*/ 0 w 640"/>
                  <a:gd name="T11" fmla="*/ 2425 h 2425"/>
                </a:gdLst>
                <a:ahLst/>
                <a:cxnLst>
                  <a:cxn ang="0">
                    <a:pos x="T0" y="T1"/>
                  </a:cxn>
                  <a:cxn ang="0">
                    <a:pos x="T2" y="T3"/>
                  </a:cxn>
                  <a:cxn ang="0">
                    <a:pos x="T4" y="T5"/>
                  </a:cxn>
                  <a:cxn ang="0">
                    <a:pos x="T6" y="T7"/>
                  </a:cxn>
                  <a:cxn ang="0">
                    <a:pos x="T8" y="T9"/>
                  </a:cxn>
                  <a:cxn ang="0">
                    <a:pos x="T10" y="T11"/>
                  </a:cxn>
                </a:cxnLst>
                <a:rect l="0" t="0" r="r" b="b"/>
                <a:pathLst>
                  <a:path w="640" h="2425">
                    <a:moveTo>
                      <a:pt x="0" y="2425"/>
                    </a:moveTo>
                    <a:lnTo>
                      <a:pt x="0" y="2425"/>
                    </a:lnTo>
                    <a:lnTo>
                      <a:pt x="640" y="2425"/>
                    </a:lnTo>
                    <a:lnTo>
                      <a:pt x="640" y="0"/>
                    </a:lnTo>
                    <a:lnTo>
                      <a:pt x="0" y="0"/>
                    </a:lnTo>
                    <a:lnTo>
                      <a:pt x="0" y="2425"/>
                    </a:lnTo>
                    <a:close/>
                  </a:path>
                </a:pathLst>
              </a:custGeom>
              <a:solidFill>
                <a:srgbClr val="AAE6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22" name="Rectangle 21">
                <a:extLst>
                  <a:ext uri="{FF2B5EF4-FFF2-40B4-BE49-F238E27FC236}">
                    <a16:creationId xmlns:a16="http://schemas.microsoft.com/office/drawing/2014/main" id="{EEE308D1-8180-364B-BD78-8907B474D99A}"/>
                  </a:ext>
                </a:extLst>
              </p:cNvPr>
              <p:cNvSpPr>
                <a:spLocks noChangeArrowheads="1"/>
              </p:cNvSpPr>
              <p:nvPr/>
            </p:nvSpPr>
            <p:spPr bwMode="auto">
              <a:xfrm>
                <a:off x="4537909" y="6386685"/>
                <a:ext cx="971122" cy="53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r>
                  <a:rPr lang="en-US" altLang="en-US" sz="1000" baseline="0" dirty="0">
                    <a:latin typeface="Helvetica" pitchFamily="34" charset="0"/>
                  </a:rPr>
                  <a:t>UHV</a:t>
                </a:r>
              </a:p>
              <a:p>
                <a:r>
                  <a:rPr lang="en-US" altLang="en-US" sz="1000" baseline="0" dirty="0">
                    <a:latin typeface="Helvetica" pitchFamily="34" charset="0"/>
                  </a:rPr>
                  <a:t>Feed-through</a:t>
                </a:r>
              </a:p>
              <a:p>
                <a:r>
                  <a:rPr lang="en-US" altLang="en-US" sz="1000" baseline="0" dirty="0">
                    <a:latin typeface="Helvetica" pitchFamily="34" charset="0"/>
                  </a:rPr>
                  <a:t>(18x32ch) </a:t>
                </a:r>
              </a:p>
            </p:txBody>
          </p:sp>
          <p:sp>
            <p:nvSpPr>
              <p:cNvPr id="23" name="Line 26">
                <a:extLst>
                  <a:ext uri="{FF2B5EF4-FFF2-40B4-BE49-F238E27FC236}">
                    <a16:creationId xmlns:a16="http://schemas.microsoft.com/office/drawing/2014/main" id="{36117F88-BFEB-F547-9B94-C5D5DD25F3C4}"/>
                  </a:ext>
                </a:extLst>
              </p:cNvPr>
              <p:cNvSpPr>
                <a:spLocks noChangeShapeType="1"/>
              </p:cNvSpPr>
              <p:nvPr/>
            </p:nvSpPr>
            <p:spPr bwMode="auto">
              <a:xfrm flipV="1">
                <a:off x="5084951" y="6347899"/>
                <a:ext cx="67804" cy="189071"/>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24" name="Rectangle 23">
                <a:extLst>
                  <a:ext uri="{FF2B5EF4-FFF2-40B4-BE49-F238E27FC236}">
                    <a16:creationId xmlns:a16="http://schemas.microsoft.com/office/drawing/2014/main" id="{08C903C7-7EB5-6A40-8237-7B3F94909438}"/>
                  </a:ext>
                </a:extLst>
              </p:cNvPr>
              <p:cNvSpPr>
                <a:spLocks noChangeArrowheads="1"/>
              </p:cNvSpPr>
              <p:nvPr/>
            </p:nvSpPr>
            <p:spPr bwMode="auto">
              <a:xfrm>
                <a:off x="4070889" y="4490346"/>
                <a:ext cx="1064523" cy="2189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r>
                  <a:rPr lang="en-US" altLang="en-US" sz="1000" baseline="0" dirty="0">
                    <a:latin typeface="Helvetica" pitchFamily="34" charset="0"/>
                  </a:rPr>
                  <a:t>H.V. (&lt;±500 V)</a:t>
                </a:r>
              </a:p>
            </p:txBody>
          </p:sp>
          <p:sp>
            <p:nvSpPr>
              <p:cNvPr id="25" name="Freeform 24">
                <a:extLst>
                  <a:ext uri="{FF2B5EF4-FFF2-40B4-BE49-F238E27FC236}">
                    <a16:creationId xmlns:a16="http://schemas.microsoft.com/office/drawing/2014/main" id="{F5A37E49-411C-C742-A0C6-CDE44741F09A}"/>
                  </a:ext>
                </a:extLst>
              </p:cNvPr>
              <p:cNvSpPr>
                <a:spLocks/>
              </p:cNvSpPr>
              <p:nvPr/>
            </p:nvSpPr>
            <p:spPr bwMode="auto">
              <a:xfrm>
                <a:off x="3223977" y="5447293"/>
                <a:ext cx="780929" cy="209043"/>
              </a:xfrm>
              <a:custGeom>
                <a:avLst/>
                <a:gdLst>
                  <a:gd name="T0" fmla="*/ 0 w 1187"/>
                  <a:gd name="T1" fmla="*/ 0 h 80"/>
                  <a:gd name="T2" fmla="*/ 0 w 1187"/>
                  <a:gd name="T3" fmla="*/ 0 h 80"/>
                  <a:gd name="T4" fmla="*/ 1187 w 1187"/>
                  <a:gd name="T5" fmla="*/ 0 h 80"/>
                  <a:gd name="T6" fmla="*/ 1187 w 1187"/>
                  <a:gd name="T7" fmla="*/ 80 h 80"/>
                  <a:gd name="T8" fmla="*/ 0 w 1187"/>
                  <a:gd name="T9" fmla="*/ 80 h 80"/>
                  <a:gd name="T10" fmla="*/ 0 w 1187"/>
                  <a:gd name="T11" fmla="*/ 0 h 80"/>
                </a:gdLst>
                <a:ahLst/>
                <a:cxnLst>
                  <a:cxn ang="0">
                    <a:pos x="T0" y="T1"/>
                  </a:cxn>
                  <a:cxn ang="0">
                    <a:pos x="T2" y="T3"/>
                  </a:cxn>
                  <a:cxn ang="0">
                    <a:pos x="T4" y="T5"/>
                  </a:cxn>
                  <a:cxn ang="0">
                    <a:pos x="T6" y="T7"/>
                  </a:cxn>
                  <a:cxn ang="0">
                    <a:pos x="T8" y="T9"/>
                  </a:cxn>
                  <a:cxn ang="0">
                    <a:pos x="T10" y="T11"/>
                  </a:cxn>
                </a:cxnLst>
                <a:rect l="0" t="0" r="r" b="b"/>
                <a:pathLst>
                  <a:path w="1187" h="80">
                    <a:moveTo>
                      <a:pt x="0" y="0"/>
                    </a:moveTo>
                    <a:lnTo>
                      <a:pt x="0" y="0"/>
                    </a:lnTo>
                    <a:lnTo>
                      <a:pt x="1187" y="0"/>
                    </a:lnTo>
                    <a:lnTo>
                      <a:pt x="1187" y="80"/>
                    </a:lnTo>
                    <a:lnTo>
                      <a:pt x="0" y="80"/>
                    </a:lnTo>
                    <a:lnTo>
                      <a:pt x="0" y="0"/>
                    </a:lnTo>
                    <a:close/>
                  </a:path>
                </a:pathLst>
              </a:custGeom>
              <a:solidFill>
                <a:srgbClr val="996600"/>
              </a:solidFill>
              <a:ln w="9525"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26" name="Freeform 25">
                <a:extLst>
                  <a:ext uri="{FF2B5EF4-FFF2-40B4-BE49-F238E27FC236}">
                    <a16:creationId xmlns:a16="http://schemas.microsoft.com/office/drawing/2014/main" id="{4475222A-68B2-F14D-82F7-B416D484E136}"/>
                  </a:ext>
                </a:extLst>
              </p:cNvPr>
              <p:cNvSpPr>
                <a:spLocks/>
              </p:cNvSpPr>
              <p:nvPr/>
            </p:nvSpPr>
            <p:spPr bwMode="auto">
              <a:xfrm>
                <a:off x="3014228" y="5501591"/>
                <a:ext cx="1182688" cy="0"/>
              </a:xfrm>
              <a:custGeom>
                <a:avLst/>
                <a:gdLst>
                  <a:gd name="T0" fmla="*/ 0 w 1511"/>
                  <a:gd name="T1" fmla="*/ 0 w 1511"/>
                  <a:gd name="T2" fmla="*/ 1511 w 1511"/>
                </a:gdLst>
                <a:ahLst/>
                <a:cxnLst>
                  <a:cxn ang="0">
                    <a:pos x="T0" y="0"/>
                  </a:cxn>
                  <a:cxn ang="0">
                    <a:pos x="T1" y="0"/>
                  </a:cxn>
                  <a:cxn ang="0">
                    <a:pos x="T2" y="0"/>
                  </a:cxn>
                </a:cxnLst>
                <a:rect l="0" t="0" r="r" b="b"/>
                <a:pathLst>
                  <a:path w="1511">
                    <a:moveTo>
                      <a:pt x="0" y="0"/>
                    </a:moveTo>
                    <a:lnTo>
                      <a:pt x="0" y="0"/>
                    </a:lnTo>
                    <a:lnTo>
                      <a:pt x="1511" y="0"/>
                    </a:lnTo>
                  </a:path>
                </a:pathLst>
              </a:custGeom>
              <a:noFill/>
              <a:ln w="31750" cap="flat">
                <a:solidFill>
                  <a:srgbClr val="313124"/>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27" name="Freeform 26">
                <a:extLst>
                  <a:ext uri="{FF2B5EF4-FFF2-40B4-BE49-F238E27FC236}">
                    <a16:creationId xmlns:a16="http://schemas.microsoft.com/office/drawing/2014/main" id="{5589403A-73B8-2440-84DB-7734022B76F3}"/>
                  </a:ext>
                </a:extLst>
              </p:cNvPr>
              <p:cNvSpPr>
                <a:spLocks/>
              </p:cNvSpPr>
              <p:nvPr/>
            </p:nvSpPr>
            <p:spPr bwMode="auto">
              <a:xfrm>
                <a:off x="3014228" y="5595402"/>
                <a:ext cx="1182688" cy="0"/>
              </a:xfrm>
              <a:custGeom>
                <a:avLst/>
                <a:gdLst>
                  <a:gd name="T0" fmla="*/ 0 w 1511"/>
                  <a:gd name="T1" fmla="*/ 0 w 1511"/>
                  <a:gd name="T2" fmla="*/ 1511 w 1511"/>
                </a:gdLst>
                <a:ahLst/>
                <a:cxnLst>
                  <a:cxn ang="0">
                    <a:pos x="T0" y="0"/>
                  </a:cxn>
                  <a:cxn ang="0">
                    <a:pos x="T1" y="0"/>
                  </a:cxn>
                  <a:cxn ang="0">
                    <a:pos x="T2" y="0"/>
                  </a:cxn>
                </a:cxnLst>
                <a:rect l="0" t="0" r="r" b="b"/>
                <a:pathLst>
                  <a:path w="1511">
                    <a:moveTo>
                      <a:pt x="0" y="0"/>
                    </a:moveTo>
                    <a:lnTo>
                      <a:pt x="0" y="0"/>
                    </a:lnTo>
                    <a:lnTo>
                      <a:pt x="1511" y="0"/>
                    </a:lnTo>
                  </a:path>
                </a:pathLst>
              </a:custGeom>
              <a:noFill/>
              <a:ln w="31750" cap="flat">
                <a:solidFill>
                  <a:srgbClr val="24303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28" name="Freeform 27">
                <a:extLst>
                  <a:ext uri="{FF2B5EF4-FFF2-40B4-BE49-F238E27FC236}">
                    <a16:creationId xmlns:a16="http://schemas.microsoft.com/office/drawing/2014/main" id="{F0B0BCD0-9CE5-B746-AD66-DFCDD3F9B276}"/>
                  </a:ext>
                </a:extLst>
              </p:cNvPr>
              <p:cNvSpPr>
                <a:spLocks/>
              </p:cNvSpPr>
              <p:nvPr/>
            </p:nvSpPr>
            <p:spPr bwMode="auto">
              <a:xfrm>
                <a:off x="2882208" y="5458580"/>
                <a:ext cx="74613" cy="48109"/>
              </a:xfrm>
              <a:custGeom>
                <a:avLst/>
                <a:gdLst>
                  <a:gd name="T0" fmla="*/ 0 w 95"/>
                  <a:gd name="T1" fmla="*/ 0 h 82"/>
                  <a:gd name="T2" fmla="*/ 0 w 95"/>
                  <a:gd name="T3" fmla="*/ 0 h 82"/>
                  <a:gd name="T4" fmla="*/ 95 w 95"/>
                  <a:gd name="T5" fmla="*/ 82 h 82"/>
                  <a:gd name="T6" fmla="*/ 95 w 95"/>
                  <a:gd name="T7" fmla="*/ 82 h 82"/>
                </a:gdLst>
                <a:ahLst/>
                <a:cxnLst>
                  <a:cxn ang="0">
                    <a:pos x="T0" y="T1"/>
                  </a:cxn>
                  <a:cxn ang="0">
                    <a:pos x="T2" y="T3"/>
                  </a:cxn>
                  <a:cxn ang="0">
                    <a:pos x="T4" y="T5"/>
                  </a:cxn>
                  <a:cxn ang="0">
                    <a:pos x="T6" y="T7"/>
                  </a:cxn>
                </a:cxnLst>
                <a:rect l="0" t="0" r="r" b="b"/>
                <a:pathLst>
                  <a:path w="95" h="82">
                    <a:moveTo>
                      <a:pt x="0" y="0"/>
                    </a:moveTo>
                    <a:lnTo>
                      <a:pt x="0" y="0"/>
                    </a:lnTo>
                    <a:cubicBezTo>
                      <a:pt x="52" y="0"/>
                      <a:pt x="95" y="37"/>
                      <a:pt x="95" y="82"/>
                    </a:cubicBezTo>
                    <a:cubicBezTo>
                      <a:pt x="95" y="82"/>
                      <a:pt x="95" y="82"/>
                      <a:pt x="95" y="82"/>
                    </a:cubicBez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29" name="Freeform 28">
                <a:extLst>
                  <a:ext uri="{FF2B5EF4-FFF2-40B4-BE49-F238E27FC236}">
                    <a16:creationId xmlns:a16="http://schemas.microsoft.com/office/drawing/2014/main" id="{9756FCB0-6236-834D-8FE1-DE60B55479F3}"/>
                  </a:ext>
                </a:extLst>
              </p:cNvPr>
              <p:cNvSpPr>
                <a:spLocks/>
              </p:cNvSpPr>
              <p:nvPr/>
            </p:nvSpPr>
            <p:spPr bwMode="auto">
              <a:xfrm>
                <a:off x="2888558" y="5501878"/>
                <a:ext cx="73025" cy="56528"/>
              </a:xfrm>
              <a:custGeom>
                <a:avLst/>
                <a:gdLst>
                  <a:gd name="T0" fmla="*/ 0 w 94"/>
                  <a:gd name="T1" fmla="*/ 0 h 95"/>
                  <a:gd name="T2" fmla="*/ 0 w 94"/>
                  <a:gd name="T3" fmla="*/ 0 h 95"/>
                  <a:gd name="T4" fmla="*/ 94 w 94"/>
                  <a:gd name="T5" fmla="*/ 0 h 95"/>
                  <a:gd name="T6" fmla="*/ 0 w 94"/>
                  <a:gd name="T7" fmla="*/ 95 h 95"/>
                  <a:gd name="T8" fmla="*/ 0 w 94"/>
                  <a:gd name="T9" fmla="*/ 95 h 95"/>
                </a:gdLst>
                <a:ahLst/>
                <a:cxnLst>
                  <a:cxn ang="0">
                    <a:pos x="T0" y="T1"/>
                  </a:cxn>
                  <a:cxn ang="0">
                    <a:pos x="T2" y="T3"/>
                  </a:cxn>
                  <a:cxn ang="0">
                    <a:pos x="T4" y="T5"/>
                  </a:cxn>
                  <a:cxn ang="0">
                    <a:pos x="T6" y="T7"/>
                  </a:cxn>
                  <a:cxn ang="0">
                    <a:pos x="T8" y="T9"/>
                  </a:cxn>
                </a:cxnLst>
                <a:rect l="0" t="0" r="r" b="b"/>
                <a:pathLst>
                  <a:path w="94" h="95">
                    <a:moveTo>
                      <a:pt x="0" y="0"/>
                    </a:moveTo>
                    <a:lnTo>
                      <a:pt x="0" y="0"/>
                    </a:lnTo>
                    <a:lnTo>
                      <a:pt x="94" y="0"/>
                    </a:lnTo>
                    <a:cubicBezTo>
                      <a:pt x="94" y="52"/>
                      <a:pt x="52" y="95"/>
                      <a:pt x="0" y="95"/>
                    </a:cubicBezTo>
                    <a:cubicBezTo>
                      <a:pt x="0" y="95"/>
                      <a:pt x="0" y="95"/>
                      <a:pt x="0" y="95"/>
                    </a:cubicBezTo>
                  </a:path>
                </a:pathLst>
              </a:custGeom>
              <a:solidFill>
                <a:srgbClr val="AAC4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30" name="Freeform 29">
                <a:extLst>
                  <a:ext uri="{FF2B5EF4-FFF2-40B4-BE49-F238E27FC236}">
                    <a16:creationId xmlns:a16="http://schemas.microsoft.com/office/drawing/2014/main" id="{97CE4DD9-2FCF-AD4A-AB9C-6C7EA60EE765}"/>
                  </a:ext>
                </a:extLst>
              </p:cNvPr>
              <p:cNvSpPr>
                <a:spLocks/>
              </p:cNvSpPr>
              <p:nvPr/>
            </p:nvSpPr>
            <p:spPr bwMode="auto">
              <a:xfrm>
                <a:off x="2888558" y="5501878"/>
                <a:ext cx="68263" cy="51717"/>
              </a:xfrm>
              <a:custGeom>
                <a:avLst/>
                <a:gdLst>
                  <a:gd name="T0" fmla="*/ 88 w 88"/>
                  <a:gd name="T1" fmla="*/ 0 h 88"/>
                  <a:gd name="T2" fmla="*/ 88 w 88"/>
                  <a:gd name="T3" fmla="*/ 0 h 88"/>
                  <a:gd name="T4" fmla="*/ 0 w 88"/>
                  <a:gd name="T5" fmla="*/ 88 h 88"/>
                  <a:gd name="T6" fmla="*/ 0 w 88"/>
                  <a:gd name="T7" fmla="*/ 88 h 88"/>
                </a:gdLst>
                <a:ahLst/>
                <a:cxnLst>
                  <a:cxn ang="0">
                    <a:pos x="T0" y="T1"/>
                  </a:cxn>
                  <a:cxn ang="0">
                    <a:pos x="T2" y="T3"/>
                  </a:cxn>
                  <a:cxn ang="0">
                    <a:pos x="T4" y="T5"/>
                  </a:cxn>
                  <a:cxn ang="0">
                    <a:pos x="T6" y="T7"/>
                  </a:cxn>
                </a:cxnLst>
                <a:rect l="0" t="0" r="r" b="b"/>
                <a:pathLst>
                  <a:path w="88" h="88">
                    <a:moveTo>
                      <a:pt x="88" y="0"/>
                    </a:moveTo>
                    <a:lnTo>
                      <a:pt x="88" y="0"/>
                    </a:lnTo>
                    <a:cubicBezTo>
                      <a:pt x="88" y="49"/>
                      <a:pt x="48" y="88"/>
                      <a:pt x="0" y="88"/>
                    </a:cubicBezTo>
                    <a:cubicBezTo>
                      <a:pt x="0" y="88"/>
                      <a:pt x="0" y="88"/>
                      <a:pt x="0" y="88"/>
                    </a:cubicBez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31" name="Freeform 30">
                <a:extLst>
                  <a:ext uri="{FF2B5EF4-FFF2-40B4-BE49-F238E27FC236}">
                    <a16:creationId xmlns:a16="http://schemas.microsoft.com/office/drawing/2014/main" id="{28C98567-25E9-E544-89CE-EB600036FA42}"/>
                  </a:ext>
                </a:extLst>
              </p:cNvPr>
              <p:cNvSpPr>
                <a:spLocks/>
              </p:cNvSpPr>
              <p:nvPr/>
            </p:nvSpPr>
            <p:spPr bwMode="auto">
              <a:xfrm>
                <a:off x="2882208" y="5552392"/>
                <a:ext cx="74613" cy="48109"/>
              </a:xfrm>
              <a:custGeom>
                <a:avLst/>
                <a:gdLst>
                  <a:gd name="T0" fmla="*/ 0 w 95"/>
                  <a:gd name="T1" fmla="*/ 0 h 82"/>
                  <a:gd name="T2" fmla="*/ 0 w 95"/>
                  <a:gd name="T3" fmla="*/ 0 h 82"/>
                  <a:gd name="T4" fmla="*/ 95 w 95"/>
                  <a:gd name="T5" fmla="*/ 82 h 82"/>
                  <a:gd name="T6" fmla="*/ 95 w 95"/>
                  <a:gd name="T7" fmla="*/ 82 h 82"/>
                </a:gdLst>
                <a:ahLst/>
                <a:cxnLst>
                  <a:cxn ang="0">
                    <a:pos x="T0" y="T1"/>
                  </a:cxn>
                  <a:cxn ang="0">
                    <a:pos x="T2" y="T3"/>
                  </a:cxn>
                  <a:cxn ang="0">
                    <a:pos x="T4" y="T5"/>
                  </a:cxn>
                  <a:cxn ang="0">
                    <a:pos x="T6" y="T7"/>
                  </a:cxn>
                </a:cxnLst>
                <a:rect l="0" t="0" r="r" b="b"/>
                <a:pathLst>
                  <a:path w="95" h="82">
                    <a:moveTo>
                      <a:pt x="0" y="0"/>
                    </a:moveTo>
                    <a:lnTo>
                      <a:pt x="0" y="0"/>
                    </a:lnTo>
                    <a:cubicBezTo>
                      <a:pt x="52" y="0"/>
                      <a:pt x="95" y="37"/>
                      <a:pt x="95" y="82"/>
                    </a:cubicBezTo>
                    <a:cubicBezTo>
                      <a:pt x="95" y="82"/>
                      <a:pt x="95" y="82"/>
                      <a:pt x="95" y="82"/>
                    </a:cubicBez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32" name="Freeform 31">
                <a:extLst>
                  <a:ext uri="{FF2B5EF4-FFF2-40B4-BE49-F238E27FC236}">
                    <a16:creationId xmlns:a16="http://schemas.microsoft.com/office/drawing/2014/main" id="{3F10B310-BE74-8E43-854C-033F29A32B24}"/>
                  </a:ext>
                </a:extLst>
              </p:cNvPr>
              <p:cNvSpPr>
                <a:spLocks/>
              </p:cNvSpPr>
              <p:nvPr/>
            </p:nvSpPr>
            <p:spPr bwMode="auto">
              <a:xfrm>
                <a:off x="2888558" y="5596892"/>
                <a:ext cx="73025" cy="55325"/>
              </a:xfrm>
              <a:custGeom>
                <a:avLst/>
                <a:gdLst>
                  <a:gd name="T0" fmla="*/ 0 w 94"/>
                  <a:gd name="T1" fmla="*/ 0 h 95"/>
                  <a:gd name="T2" fmla="*/ 0 w 94"/>
                  <a:gd name="T3" fmla="*/ 0 h 95"/>
                  <a:gd name="T4" fmla="*/ 94 w 94"/>
                  <a:gd name="T5" fmla="*/ 0 h 95"/>
                  <a:gd name="T6" fmla="*/ 0 w 94"/>
                  <a:gd name="T7" fmla="*/ 95 h 95"/>
                  <a:gd name="T8" fmla="*/ 0 w 94"/>
                  <a:gd name="T9" fmla="*/ 95 h 95"/>
                </a:gdLst>
                <a:ahLst/>
                <a:cxnLst>
                  <a:cxn ang="0">
                    <a:pos x="T0" y="T1"/>
                  </a:cxn>
                  <a:cxn ang="0">
                    <a:pos x="T2" y="T3"/>
                  </a:cxn>
                  <a:cxn ang="0">
                    <a:pos x="T4" y="T5"/>
                  </a:cxn>
                  <a:cxn ang="0">
                    <a:pos x="T6" y="T7"/>
                  </a:cxn>
                  <a:cxn ang="0">
                    <a:pos x="T8" y="T9"/>
                  </a:cxn>
                </a:cxnLst>
                <a:rect l="0" t="0" r="r" b="b"/>
                <a:pathLst>
                  <a:path w="94" h="95">
                    <a:moveTo>
                      <a:pt x="0" y="0"/>
                    </a:moveTo>
                    <a:lnTo>
                      <a:pt x="0" y="0"/>
                    </a:lnTo>
                    <a:lnTo>
                      <a:pt x="94" y="0"/>
                    </a:lnTo>
                    <a:cubicBezTo>
                      <a:pt x="94" y="52"/>
                      <a:pt x="52" y="95"/>
                      <a:pt x="0" y="95"/>
                    </a:cubicBezTo>
                    <a:cubicBezTo>
                      <a:pt x="0" y="95"/>
                      <a:pt x="0" y="95"/>
                      <a:pt x="0" y="95"/>
                    </a:cubicBezTo>
                  </a:path>
                </a:pathLst>
              </a:custGeom>
              <a:solidFill>
                <a:srgbClr val="AAC4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33" name="Freeform 32">
                <a:extLst>
                  <a:ext uri="{FF2B5EF4-FFF2-40B4-BE49-F238E27FC236}">
                    <a16:creationId xmlns:a16="http://schemas.microsoft.com/office/drawing/2014/main" id="{BD7E3121-057C-DB4F-AB40-FB4C2BB87E0E}"/>
                  </a:ext>
                </a:extLst>
              </p:cNvPr>
              <p:cNvSpPr>
                <a:spLocks/>
              </p:cNvSpPr>
              <p:nvPr/>
            </p:nvSpPr>
            <p:spPr bwMode="auto">
              <a:xfrm>
                <a:off x="2888558" y="5596892"/>
                <a:ext cx="68263" cy="51717"/>
              </a:xfrm>
              <a:custGeom>
                <a:avLst/>
                <a:gdLst>
                  <a:gd name="T0" fmla="*/ 88 w 88"/>
                  <a:gd name="T1" fmla="*/ 0 h 88"/>
                  <a:gd name="T2" fmla="*/ 88 w 88"/>
                  <a:gd name="T3" fmla="*/ 0 h 88"/>
                  <a:gd name="T4" fmla="*/ 0 w 88"/>
                  <a:gd name="T5" fmla="*/ 88 h 88"/>
                  <a:gd name="T6" fmla="*/ 0 w 88"/>
                  <a:gd name="T7" fmla="*/ 88 h 88"/>
                </a:gdLst>
                <a:ahLst/>
                <a:cxnLst>
                  <a:cxn ang="0">
                    <a:pos x="T0" y="T1"/>
                  </a:cxn>
                  <a:cxn ang="0">
                    <a:pos x="T2" y="T3"/>
                  </a:cxn>
                  <a:cxn ang="0">
                    <a:pos x="T4" y="T5"/>
                  </a:cxn>
                  <a:cxn ang="0">
                    <a:pos x="T6" y="T7"/>
                  </a:cxn>
                </a:cxnLst>
                <a:rect l="0" t="0" r="r" b="b"/>
                <a:pathLst>
                  <a:path w="88" h="88">
                    <a:moveTo>
                      <a:pt x="88" y="0"/>
                    </a:moveTo>
                    <a:lnTo>
                      <a:pt x="88" y="0"/>
                    </a:lnTo>
                    <a:cubicBezTo>
                      <a:pt x="88" y="49"/>
                      <a:pt x="48" y="88"/>
                      <a:pt x="0" y="88"/>
                    </a:cubicBezTo>
                    <a:cubicBezTo>
                      <a:pt x="0" y="88"/>
                      <a:pt x="0" y="88"/>
                      <a:pt x="0" y="88"/>
                    </a:cubicBez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34" name="Freeform 33">
                <a:extLst>
                  <a:ext uri="{FF2B5EF4-FFF2-40B4-BE49-F238E27FC236}">
                    <a16:creationId xmlns:a16="http://schemas.microsoft.com/office/drawing/2014/main" id="{95184AF6-F113-F543-A2B3-F9A2E4E1CF6A}"/>
                  </a:ext>
                </a:extLst>
              </p:cNvPr>
              <p:cNvSpPr>
                <a:spLocks/>
              </p:cNvSpPr>
              <p:nvPr/>
            </p:nvSpPr>
            <p:spPr bwMode="auto">
              <a:xfrm>
                <a:off x="1731635" y="4847856"/>
                <a:ext cx="3365491" cy="45719"/>
              </a:xfrm>
              <a:custGeom>
                <a:avLst/>
                <a:gdLst>
                  <a:gd name="T0" fmla="*/ 0 w 3318"/>
                  <a:gd name="T1" fmla="*/ 0 w 3318"/>
                  <a:gd name="T2" fmla="*/ 3318 w 3318"/>
                </a:gdLst>
                <a:ahLst/>
                <a:cxnLst>
                  <a:cxn ang="0">
                    <a:pos x="T0" y="0"/>
                  </a:cxn>
                  <a:cxn ang="0">
                    <a:pos x="T1" y="0"/>
                  </a:cxn>
                  <a:cxn ang="0">
                    <a:pos x="T2" y="0"/>
                  </a:cxn>
                </a:cxnLst>
                <a:rect l="0" t="0" r="r" b="b"/>
                <a:pathLst>
                  <a:path w="3318">
                    <a:moveTo>
                      <a:pt x="0" y="0"/>
                    </a:moveTo>
                    <a:lnTo>
                      <a:pt x="0" y="0"/>
                    </a:lnTo>
                    <a:lnTo>
                      <a:pt x="3318" y="0"/>
                    </a:lnTo>
                  </a:path>
                </a:pathLst>
              </a:custGeom>
              <a:noFill/>
              <a:ln w="1905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35" name="Freeform 34">
                <a:extLst>
                  <a:ext uri="{FF2B5EF4-FFF2-40B4-BE49-F238E27FC236}">
                    <a16:creationId xmlns:a16="http://schemas.microsoft.com/office/drawing/2014/main" id="{52ED35FD-449B-AC4D-ABB5-794A6BD3E1F9}"/>
                  </a:ext>
                </a:extLst>
              </p:cNvPr>
              <p:cNvSpPr>
                <a:spLocks/>
              </p:cNvSpPr>
              <p:nvPr/>
            </p:nvSpPr>
            <p:spPr bwMode="auto">
              <a:xfrm>
                <a:off x="1731635" y="6373832"/>
                <a:ext cx="3365491" cy="51288"/>
              </a:xfrm>
              <a:custGeom>
                <a:avLst/>
                <a:gdLst>
                  <a:gd name="T0" fmla="*/ 0 w 3306"/>
                  <a:gd name="T1" fmla="*/ 0 w 3306"/>
                  <a:gd name="T2" fmla="*/ 3306 w 3306"/>
                </a:gdLst>
                <a:ahLst/>
                <a:cxnLst>
                  <a:cxn ang="0">
                    <a:pos x="T0" y="0"/>
                  </a:cxn>
                  <a:cxn ang="0">
                    <a:pos x="T1" y="0"/>
                  </a:cxn>
                  <a:cxn ang="0">
                    <a:pos x="T2" y="0"/>
                  </a:cxn>
                </a:cxnLst>
                <a:rect l="0" t="0" r="r" b="b"/>
                <a:pathLst>
                  <a:path w="3306">
                    <a:moveTo>
                      <a:pt x="0" y="0"/>
                    </a:moveTo>
                    <a:lnTo>
                      <a:pt x="0" y="0"/>
                    </a:lnTo>
                    <a:lnTo>
                      <a:pt x="3306" y="0"/>
                    </a:lnTo>
                  </a:path>
                </a:pathLst>
              </a:custGeom>
              <a:noFill/>
              <a:ln w="1905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36" name="Freeform 35">
                <a:extLst>
                  <a:ext uri="{FF2B5EF4-FFF2-40B4-BE49-F238E27FC236}">
                    <a16:creationId xmlns:a16="http://schemas.microsoft.com/office/drawing/2014/main" id="{27F09D3A-30D1-474C-9593-228BB3930360}"/>
                  </a:ext>
                </a:extLst>
              </p:cNvPr>
              <p:cNvSpPr>
                <a:spLocks/>
              </p:cNvSpPr>
              <p:nvPr/>
            </p:nvSpPr>
            <p:spPr bwMode="auto">
              <a:xfrm>
                <a:off x="2739748" y="5507852"/>
                <a:ext cx="303464" cy="45719"/>
              </a:xfrm>
              <a:custGeom>
                <a:avLst/>
                <a:gdLst>
                  <a:gd name="T0" fmla="*/ 0 w 308"/>
                  <a:gd name="T1" fmla="*/ 0 w 308"/>
                  <a:gd name="T2" fmla="*/ 308 w 308"/>
                </a:gdLst>
                <a:ahLst/>
                <a:cxnLst>
                  <a:cxn ang="0">
                    <a:pos x="T0" y="0"/>
                  </a:cxn>
                  <a:cxn ang="0">
                    <a:pos x="T1" y="0"/>
                  </a:cxn>
                  <a:cxn ang="0">
                    <a:pos x="T2" y="0"/>
                  </a:cxn>
                </a:cxnLst>
                <a:rect l="0" t="0" r="r" b="b"/>
                <a:pathLst>
                  <a:path w="308">
                    <a:moveTo>
                      <a:pt x="0" y="0"/>
                    </a:moveTo>
                    <a:lnTo>
                      <a:pt x="0" y="0"/>
                    </a:lnTo>
                    <a:lnTo>
                      <a:pt x="308" y="0"/>
                    </a:lnTo>
                  </a:path>
                </a:pathLst>
              </a:custGeom>
              <a:noFill/>
              <a:ln w="9525" cap="flat">
                <a:solidFill>
                  <a:srgbClr val="D5000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37" name="Freeform 36">
                <a:extLst>
                  <a:ext uri="{FF2B5EF4-FFF2-40B4-BE49-F238E27FC236}">
                    <a16:creationId xmlns:a16="http://schemas.microsoft.com/office/drawing/2014/main" id="{E28923FB-6902-1F4C-A59B-3F77CECDD817}"/>
                  </a:ext>
                </a:extLst>
              </p:cNvPr>
              <p:cNvSpPr>
                <a:spLocks/>
              </p:cNvSpPr>
              <p:nvPr/>
            </p:nvSpPr>
            <p:spPr bwMode="auto">
              <a:xfrm>
                <a:off x="2660323" y="5486242"/>
                <a:ext cx="115888" cy="22852"/>
              </a:xfrm>
              <a:custGeom>
                <a:avLst/>
                <a:gdLst>
                  <a:gd name="T0" fmla="*/ 0 w 147"/>
                  <a:gd name="T1" fmla="*/ 0 h 38"/>
                  <a:gd name="T2" fmla="*/ 0 w 147"/>
                  <a:gd name="T3" fmla="*/ 0 h 38"/>
                  <a:gd name="T4" fmla="*/ 13 w 147"/>
                  <a:gd name="T5" fmla="*/ 0 h 38"/>
                  <a:gd name="T6" fmla="*/ 147 w 147"/>
                  <a:gd name="T7" fmla="*/ 26 h 38"/>
                  <a:gd name="T8" fmla="*/ 147 w 147"/>
                  <a:gd name="T9" fmla="*/ 38 h 38"/>
                  <a:gd name="T10" fmla="*/ 134 w 147"/>
                  <a:gd name="T11" fmla="*/ 38 h 38"/>
                  <a:gd name="T12" fmla="*/ 0 w 147"/>
                  <a:gd name="T13" fmla="*/ 13 h 38"/>
                </a:gdLst>
                <a:ahLst/>
                <a:cxnLst>
                  <a:cxn ang="0">
                    <a:pos x="T0" y="T1"/>
                  </a:cxn>
                  <a:cxn ang="0">
                    <a:pos x="T2" y="T3"/>
                  </a:cxn>
                  <a:cxn ang="0">
                    <a:pos x="T4" y="T5"/>
                  </a:cxn>
                  <a:cxn ang="0">
                    <a:pos x="T6" y="T7"/>
                  </a:cxn>
                  <a:cxn ang="0">
                    <a:pos x="T8" y="T9"/>
                  </a:cxn>
                  <a:cxn ang="0">
                    <a:pos x="T10" y="T11"/>
                  </a:cxn>
                  <a:cxn ang="0">
                    <a:pos x="T12" y="T13"/>
                  </a:cxn>
                </a:cxnLst>
                <a:rect l="0" t="0" r="r" b="b"/>
                <a:pathLst>
                  <a:path w="147" h="38">
                    <a:moveTo>
                      <a:pt x="0" y="0"/>
                    </a:moveTo>
                    <a:lnTo>
                      <a:pt x="0" y="0"/>
                    </a:lnTo>
                    <a:lnTo>
                      <a:pt x="13" y="0"/>
                    </a:lnTo>
                    <a:lnTo>
                      <a:pt x="147" y="26"/>
                    </a:lnTo>
                    <a:lnTo>
                      <a:pt x="147" y="38"/>
                    </a:lnTo>
                    <a:lnTo>
                      <a:pt x="134" y="38"/>
                    </a:lnTo>
                    <a:lnTo>
                      <a:pt x="0" y="13"/>
                    </a:lnTo>
                  </a:path>
                </a:pathLst>
              </a:custGeom>
              <a:solidFill>
                <a:srgbClr val="D5000A"/>
              </a:solidFill>
              <a:ln w="0">
                <a:solidFill>
                  <a:srgbClr val="C00000"/>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38" name="Freeform 37">
                <a:extLst>
                  <a:ext uri="{FF2B5EF4-FFF2-40B4-BE49-F238E27FC236}">
                    <a16:creationId xmlns:a16="http://schemas.microsoft.com/office/drawing/2014/main" id="{11FDEF0B-11BD-AB43-9BE5-5049D98E1112}"/>
                  </a:ext>
                </a:extLst>
              </p:cNvPr>
              <p:cNvSpPr>
                <a:spLocks/>
              </p:cNvSpPr>
              <p:nvPr/>
            </p:nvSpPr>
            <p:spPr bwMode="auto">
              <a:xfrm>
                <a:off x="1763386" y="5491053"/>
                <a:ext cx="896938" cy="0"/>
              </a:xfrm>
              <a:custGeom>
                <a:avLst/>
                <a:gdLst>
                  <a:gd name="T0" fmla="*/ 0 w 1146"/>
                  <a:gd name="T1" fmla="*/ 0 w 1146"/>
                  <a:gd name="T2" fmla="*/ 1146 w 1146"/>
                </a:gdLst>
                <a:ahLst/>
                <a:cxnLst>
                  <a:cxn ang="0">
                    <a:pos x="T0" y="0"/>
                  </a:cxn>
                  <a:cxn ang="0">
                    <a:pos x="T1" y="0"/>
                  </a:cxn>
                  <a:cxn ang="0">
                    <a:pos x="T2" y="0"/>
                  </a:cxn>
                </a:cxnLst>
                <a:rect l="0" t="0" r="r" b="b"/>
                <a:pathLst>
                  <a:path w="1146">
                    <a:moveTo>
                      <a:pt x="0" y="0"/>
                    </a:moveTo>
                    <a:lnTo>
                      <a:pt x="0" y="0"/>
                    </a:lnTo>
                    <a:lnTo>
                      <a:pt x="1146" y="0"/>
                    </a:lnTo>
                  </a:path>
                </a:pathLst>
              </a:custGeom>
              <a:noFill/>
              <a:ln w="9525" cap="flat">
                <a:solidFill>
                  <a:srgbClr val="D5000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39" name="Freeform 38">
                <a:extLst>
                  <a:ext uri="{FF2B5EF4-FFF2-40B4-BE49-F238E27FC236}">
                    <a16:creationId xmlns:a16="http://schemas.microsoft.com/office/drawing/2014/main" id="{06691BB5-8273-3145-8EC5-F46C287D343A}"/>
                  </a:ext>
                </a:extLst>
              </p:cNvPr>
              <p:cNvSpPr>
                <a:spLocks/>
              </p:cNvSpPr>
              <p:nvPr/>
            </p:nvSpPr>
            <p:spPr bwMode="auto">
              <a:xfrm>
                <a:off x="2660323" y="5501878"/>
                <a:ext cx="115888" cy="24054"/>
              </a:xfrm>
              <a:custGeom>
                <a:avLst/>
                <a:gdLst>
                  <a:gd name="T0" fmla="*/ 134 w 147"/>
                  <a:gd name="T1" fmla="*/ 0 h 41"/>
                  <a:gd name="T2" fmla="*/ 134 w 147"/>
                  <a:gd name="T3" fmla="*/ 0 h 41"/>
                  <a:gd name="T4" fmla="*/ 147 w 147"/>
                  <a:gd name="T5" fmla="*/ 0 h 41"/>
                  <a:gd name="T6" fmla="*/ 147 w 147"/>
                  <a:gd name="T7" fmla="*/ 12 h 41"/>
                  <a:gd name="T8" fmla="*/ 13 w 147"/>
                  <a:gd name="T9" fmla="*/ 41 h 41"/>
                  <a:gd name="T10" fmla="*/ 0 w 147"/>
                  <a:gd name="T11" fmla="*/ 41 h 41"/>
                  <a:gd name="T12" fmla="*/ 0 w 147"/>
                  <a:gd name="T13" fmla="*/ 28 h 41"/>
                </a:gdLst>
                <a:ahLst/>
                <a:cxnLst>
                  <a:cxn ang="0">
                    <a:pos x="T0" y="T1"/>
                  </a:cxn>
                  <a:cxn ang="0">
                    <a:pos x="T2" y="T3"/>
                  </a:cxn>
                  <a:cxn ang="0">
                    <a:pos x="T4" y="T5"/>
                  </a:cxn>
                  <a:cxn ang="0">
                    <a:pos x="T6" y="T7"/>
                  </a:cxn>
                  <a:cxn ang="0">
                    <a:pos x="T8" y="T9"/>
                  </a:cxn>
                  <a:cxn ang="0">
                    <a:pos x="T10" y="T11"/>
                  </a:cxn>
                  <a:cxn ang="0">
                    <a:pos x="T12" y="T13"/>
                  </a:cxn>
                </a:cxnLst>
                <a:rect l="0" t="0" r="r" b="b"/>
                <a:pathLst>
                  <a:path w="147" h="41">
                    <a:moveTo>
                      <a:pt x="134" y="0"/>
                    </a:moveTo>
                    <a:lnTo>
                      <a:pt x="134" y="0"/>
                    </a:lnTo>
                    <a:lnTo>
                      <a:pt x="147" y="0"/>
                    </a:lnTo>
                    <a:lnTo>
                      <a:pt x="147" y="12"/>
                    </a:lnTo>
                    <a:lnTo>
                      <a:pt x="13" y="41"/>
                    </a:lnTo>
                    <a:lnTo>
                      <a:pt x="0" y="41"/>
                    </a:lnTo>
                    <a:lnTo>
                      <a:pt x="0" y="28"/>
                    </a:lnTo>
                  </a:path>
                </a:pathLst>
              </a:custGeom>
              <a:solidFill>
                <a:srgbClr val="D5000A"/>
              </a:solidFill>
              <a:ln w="0">
                <a:solidFill>
                  <a:srgbClr val="C00000"/>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40" name="Freeform 39">
                <a:extLst>
                  <a:ext uri="{FF2B5EF4-FFF2-40B4-BE49-F238E27FC236}">
                    <a16:creationId xmlns:a16="http://schemas.microsoft.com/office/drawing/2014/main" id="{60D74899-70EE-1D41-A9FD-D27C40250E62}"/>
                  </a:ext>
                </a:extLst>
              </p:cNvPr>
              <p:cNvSpPr>
                <a:spLocks/>
              </p:cNvSpPr>
              <p:nvPr/>
            </p:nvSpPr>
            <p:spPr bwMode="auto">
              <a:xfrm>
                <a:off x="1763386" y="5522323"/>
                <a:ext cx="896938" cy="0"/>
              </a:xfrm>
              <a:custGeom>
                <a:avLst/>
                <a:gdLst>
                  <a:gd name="T0" fmla="*/ 0 w 1146"/>
                  <a:gd name="T1" fmla="*/ 0 w 1146"/>
                  <a:gd name="T2" fmla="*/ 1146 w 1146"/>
                </a:gdLst>
                <a:ahLst/>
                <a:cxnLst>
                  <a:cxn ang="0">
                    <a:pos x="T0" y="0"/>
                  </a:cxn>
                  <a:cxn ang="0">
                    <a:pos x="T1" y="0"/>
                  </a:cxn>
                  <a:cxn ang="0">
                    <a:pos x="T2" y="0"/>
                  </a:cxn>
                </a:cxnLst>
                <a:rect l="0" t="0" r="r" b="b"/>
                <a:pathLst>
                  <a:path w="1146">
                    <a:moveTo>
                      <a:pt x="0" y="0"/>
                    </a:moveTo>
                    <a:lnTo>
                      <a:pt x="0" y="0"/>
                    </a:lnTo>
                    <a:lnTo>
                      <a:pt x="1146" y="0"/>
                    </a:lnTo>
                  </a:path>
                </a:pathLst>
              </a:custGeom>
              <a:noFill/>
              <a:ln w="9525" cap="flat">
                <a:solidFill>
                  <a:srgbClr val="D5000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41" name="Freeform 40">
                <a:extLst>
                  <a:ext uri="{FF2B5EF4-FFF2-40B4-BE49-F238E27FC236}">
                    <a16:creationId xmlns:a16="http://schemas.microsoft.com/office/drawing/2014/main" id="{5EB20A57-9312-A44B-9F2D-304B873A8F03}"/>
                  </a:ext>
                </a:extLst>
              </p:cNvPr>
              <p:cNvSpPr>
                <a:spLocks/>
              </p:cNvSpPr>
              <p:nvPr/>
            </p:nvSpPr>
            <p:spPr bwMode="auto">
              <a:xfrm flipV="1">
                <a:off x="2751575" y="5562699"/>
                <a:ext cx="291638" cy="45719"/>
              </a:xfrm>
              <a:custGeom>
                <a:avLst/>
                <a:gdLst>
                  <a:gd name="T0" fmla="*/ 0 w 308"/>
                  <a:gd name="T1" fmla="*/ 0 w 308"/>
                  <a:gd name="T2" fmla="*/ 308 w 308"/>
                </a:gdLst>
                <a:ahLst/>
                <a:cxnLst>
                  <a:cxn ang="0">
                    <a:pos x="T0" y="0"/>
                  </a:cxn>
                  <a:cxn ang="0">
                    <a:pos x="T1" y="0"/>
                  </a:cxn>
                  <a:cxn ang="0">
                    <a:pos x="T2" y="0"/>
                  </a:cxn>
                </a:cxnLst>
                <a:rect l="0" t="0" r="r" b="b"/>
                <a:pathLst>
                  <a:path w="308">
                    <a:moveTo>
                      <a:pt x="0" y="0"/>
                    </a:moveTo>
                    <a:lnTo>
                      <a:pt x="0" y="0"/>
                    </a:lnTo>
                    <a:lnTo>
                      <a:pt x="308" y="0"/>
                    </a:lnTo>
                  </a:path>
                </a:pathLst>
              </a:custGeom>
              <a:noFill/>
              <a:ln w="9525" cap="flat">
                <a:solidFill>
                  <a:srgbClr val="D5000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42" name="Freeform 41">
                <a:extLst>
                  <a:ext uri="{FF2B5EF4-FFF2-40B4-BE49-F238E27FC236}">
                    <a16:creationId xmlns:a16="http://schemas.microsoft.com/office/drawing/2014/main" id="{C63B38B8-C06B-1D42-8F97-455792E1DECD}"/>
                  </a:ext>
                </a:extLst>
              </p:cNvPr>
              <p:cNvSpPr>
                <a:spLocks/>
              </p:cNvSpPr>
              <p:nvPr/>
            </p:nvSpPr>
            <p:spPr bwMode="auto">
              <a:xfrm>
                <a:off x="2660323" y="5580054"/>
                <a:ext cx="115888" cy="22852"/>
              </a:xfrm>
              <a:custGeom>
                <a:avLst/>
                <a:gdLst>
                  <a:gd name="T0" fmla="*/ 0 w 147"/>
                  <a:gd name="T1" fmla="*/ 0 h 38"/>
                  <a:gd name="T2" fmla="*/ 0 w 147"/>
                  <a:gd name="T3" fmla="*/ 0 h 38"/>
                  <a:gd name="T4" fmla="*/ 13 w 147"/>
                  <a:gd name="T5" fmla="*/ 0 h 38"/>
                  <a:gd name="T6" fmla="*/ 147 w 147"/>
                  <a:gd name="T7" fmla="*/ 26 h 38"/>
                  <a:gd name="T8" fmla="*/ 147 w 147"/>
                  <a:gd name="T9" fmla="*/ 38 h 38"/>
                  <a:gd name="T10" fmla="*/ 134 w 147"/>
                  <a:gd name="T11" fmla="*/ 38 h 38"/>
                  <a:gd name="T12" fmla="*/ 0 w 147"/>
                  <a:gd name="T13" fmla="*/ 13 h 38"/>
                </a:gdLst>
                <a:ahLst/>
                <a:cxnLst>
                  <a:cxn ang="0">
                    <a:pos x="T0" y="T1"/>
                  </a:cxn>
                  <a:cxn ang="0">
                    <a:pos x="T2" y="T3"/>
                  </a:cxn>
                  <a:cxn ang="0">
                    <a:pos x="T4" y="T5"/>
                  </a:cxn>
                  <a:cxn ang="0">
                    <a:pos x="T6" y="T7"/>
                  </a:cxn>
                  <a:cxn ang="0">
                    <a:pos x="T8" y="T9"/>
                  </a:cxn>
                  <a:cxn ang="0">
                    <a:pos x="T10" y="T11"/>
                  </a:cxn>
                  <a:cxn ang="0">
                    <a:pos x="T12" y="T13"/>
                  </a:cxn>
                </a:cxnLst>
                <a:rect l="0" t="0" r="r" b="b"/>
                <a:pathLst>
                  <a:path w="147" h="38">
                    <a:moveTo>
                      <a:pt x="0" y="0"/>
                    </a:moveTo>
                    <a:lnTo>
                      <a:pt x="0" y="0"/>
                    </a:lnTo>
                    <a:lnTo>
                      <a:pt x="13" y="0"/>
                    </a:lnTo>
                    <a:lnTo>
                      <a:pt x="147" y="26"/>
                    </a:lnTo>
                    <a:lnTo>
                      <a:pt x="147" y="38"/>
                    </a:lnTo>
                    <a:lnTo>
                      <a:pt x="134" y="38"/>
                    </a:lnTo>
                    <a:lnTo>
                      <a:pt x="0" y="13"/>
                    </a:lnTo>
                  </a:path>
                </a:pathLst>
              </a:custGeom>
              <a:solidFill>
                <a:srgbClr val="D5000A"/>
              </a:solidFill>
              <a:ln w="0">
                <a:solidFill>
                  <a:srgbClr val="C00000"/>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43" name="Freeform 42">
                <a:extLst>
                  <a:ext uri="{FF2B5EF4-FFF2-40B4-BE49-F238E27FC236}">
                    <a16:creationId xmlns:a16="http://schemas.microsoft.com/office/drawing/2014/main" id="{2B9A8363-87A9-784A-B92D-4199FF79345D}"/>
                  </a:ext>
                </a:extLst>
              </p:cNvPr>
              <p:cNvSpPr>
                <a:spLocks/>
              </p:cNvSpPr>
              <p:nvPr/>
            </p:nvSpPr>
            <p:spPr bwMode="auto">
              <a:xfrm>
                <a:off x="1763386" y="5584864"/>
                <a:ext cx="896938" cy="0"/>
              </a:xfrm>
              <a:custGeom>
                <a:avLst/>
                <a:gdLst>
                  <a:gd name="T0" fmla="*/ 0 w 1146"/>
                  <a:gd name="T1" fmla="*/ 0 w 1146"/>
                  <a:gd name="T2" fmla="*/ 1146 w 1146"/>
                </a:gdLst>
                <a:ahLst/>
                <a:cxnLst>
                  <a:cxn ang="0">
                    <a:pos x="T0" y="0"/>
                  </a:cxn>
                  <a:cxn ang="0">
                    <a:pos x="T1" y="0"/>
                  </a:cxn>
                  <a:cxn ang="0">
                    <a:pos x="T2" y="0"/>
                  </a:cxn>
                </a:cxnLst>
                <a:rect l="0" t="0" r="r" b="b"/>
                <a:pathLst>
                  <a:path w="1146">
                    <a:moveTo>
                      <a:pt x="0" y="0"/>
                    </a:moveTo>
                    <a:lnTo>
                      <a:pt x="0" y="0"/>
                    </a:lnTo>
                    <a:lnTo>
                      <a:pt x="1146" y="0"/>
                    </a:lnTo>
                  </a:path>
                </a:pathLst>
              </a:custGeom>
              <a:noFill/>
              <a:ln w="9525" cap="flat">
                <a:solidFill>
                  <a:srgbClr val="D5000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44" name="Freeform 43">
                <a:extLst>
                  <a:ext uri="{FF2B5EF4-FFF2-40B4-BE49-F238E27FC236}">
                    <a16:creationId xmlns:a16="http://schemas.microsoft.com/office/drawing/2014/main" id="{E1C8DF61-C731-FB4F-B1BA-B98AA9A0326D}"/>
                  </a:ext>
                </a:extLst>
              </p:cNvPr>
              <p:cNvSpPr>
                <a:spLocks/>
              </p:cNvSpPr>
              <p:nvPr/>
            </p:nvSpPr>
            <p:spPr bwMode="auto">
              <a:xfrm>
                <a:off x="2660323" y="5595689"/>
                <a:ext cx="115888" cy="24054"/>
              </a:xfrm>
              <a:custGeom>
                <a:avLst/>
                <a:gdLst>
                  <a:gd name="T0" fmla="*/ 134 w 147"/>
                  <a:gd name="T1" fmla="*/ 0 h 41"/>
                  <a:gd name="T2" fmla="*/ 134 w 147"/>
                  <a:gd name="T3" fmla="*/ 0 h 41"/>
                  <a:gd name="T4" fmla="*/ 147 w 147"/>
                  <a:gd name="T5" fmla="*/ 0 h 41"/>
                  <a:gd name="T6" fmla="*/ 147 w 147"/>
                  <a:gd name="T7" fmla="*/ 12 h 41"/>
                  <a:gd name="T8" fmla="*/ 13 w 147"/>
                  <a:gd name="T9" fmla="*/ 41 h 41"/>
                  <a:gd name="T10" fmla="*/ 0 w 147"/>
                  <a:gd name="T11" fmla="*/ 41 h 41"/>
                  <a:gd name="T12" fmla="*/ 0 w 147"/>
                  <a:gd name="T13" fmla="*/ 28 h 41"/>
                </a:gdLst>
                <a:ahLst/>
                <a:cxnLst>
                  <a:cxn ang="0">
                    <a:pos x="T0" y="T1"/>
                  </a:cxn>
                  <a:cxn ang="0">
                    <a:pos x="T2" y="T3"/>
                  </a:cxn>
                  <a:cxn ang="0">
                    <a:pos x="T4" y="T5"/>
                  </a:cxn>
                  <a:cxn ang="0">
                    <a:pos x="T6" y="T7"/>
                  </a:cxn>
                  <a:cxn ang="0">
                    <a:pos x="T8" y="T9"/>
                  </a:cxn>
                  <a:cxn ang="0">
                    <a:pos x="T10" y="T11"/>
                  </a:cxn>
                  <a:cxn ang="0">
                    <a:pos x="T12" y="T13"/>
                  </a:cxn>
                </a:cxnLst>
                <a:rect l="0" t="0" r="r" b="b"/>
                <a:pathLst>
                  <a:path w="147" h="41">
                    <a:moveTo>
                      <a:pt x="134" y="0"/>
                    </a:moveTo>
                    <a:lnTo>
                      <a:pt x="134" y="0"/>
                    </a:lnTo>
                    <a:lnTo>
                      <a:pt x="147" y="0"/>
                    </a:lnTo>
                    <a:lnTo>
                      <a:pt x="147" y="12"/>
                    </a:lnTo>
                    <a:lnTo>
                      <a:pt x="13" y="41"/>
                    </a:lnTo>
                    <a:lnTo>
                      <a:pt x="0" y="41"/>
                    </a:lnTo>
                    <a:lnTo>
                      <a:pt x="0" y="28"/>
                    </a:lnTo>
                  </a:path>
                </a:pathLst>
              </a:custGeom>
              <a:solidFill>
                <a:srgbClr val="D5000A"/>
              </a:solidFill>
              <a:ln w="0">
                <a:solidFill>
                  <a:srgbClr val="C00000"/>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45" name="Freeform 44">
                <a:extLst>
                  <a:ext uri="{FF2B5EF4-FFF2-40B4-BE49-F238E27FC236}">
                    <a16:creationId xmlns:a16="http://schemas.microsoft.com/office/drawing/2014/main" id="{7301FFF5-AE1C-9747-9C28-EDC6DE9E0B3E}"/>
                  </a:ext>
                </a:extLst>
              </p:cNvPr>
              <p:cNvSpPr>
                <a:spLocks/>
              </p:cNvSpPr>
              <p:nvPr/>
            </p:nvSpPr>
            <p:spPr bwMode="auto">
              <a:xfrm>
                <a:off x="1763386" y="5616135"/>
                <a:ext cx="896938" cy="0"/>
              </a:xfrm>
              <a:custGeom>
                <a:avLst/>
                <a:gdLst>
                  <a:gd name="T0" fmla="*/ 0 w 1146"/>
                  <a:gd name="T1" fmla="*/ 0 w 1146"/>
                  <a:gd name="T2" fmla="*/ 1146 w 1146"/>
                </a:gdLst>
                <a:ahLst/>
                <a:cxnLst>
                  <a:cxn ang="0">
                    <a:pos x="T0" y="0"/>
                  </a:cxn>
                  <a:cxn ang="0">
                    <a:pos x="T1" y="0"/>
                  </a:cxn>
                  <a:cxn ang="0">
                    <a:pos x="T2" y="0"/>
                  </a:cxn>
                </a:cxnLst>
                <a:rect l="0" t="0" r="r" b="b"/>
                <a:pathLst>
                  <a:path w="1146">
                    <a:moveTo>
                      <a:pt x="0" y="0"/>
                    </a:moveTo>
                    <a:lnTo>
                      <a:pt x="0" y="0"/>
                    </a:lnTo>
                    <a:lnTo>
                      <a:pt x="1146" y="0"/>
                    </a:lnTo>
                  </a:path>
                </a:pathLst>
              </a:custGeom>
              <a:noFill/>
              <a:ln w="9525" cap="flat">
                <a:solidFill>
                  <a:srgbClr val="D5000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46" name="Freeform 45">
                <a:extLst>
                  <a:ext uri="{FF2B5EF4-FFF2-40B4-BE49-F238E27FC236}">
                    <a16:creationId xmlns:a16="http://schemas.microsoft.com/office/drawing/2014/main" id="{83EC0976-C814-8F4E-A2A3-C6E4FF7949B9}"/>
                  </a:ext>
                </a:extLst>
              </p:cNvPr>
              <p:cNvSpPr>
                <a:spLocks/>
              </p:cNvSpPr>
              <p:nvPr/>
            </p:nvSpPr>
            <p:spPr bwMode="auto">
              <a:xfrm>
                <a:off x="1731636" y="5458580"/>
                <a:ext cx="1179513" cy="0"/>
              </a:xfrm>
              <a:custGeom>
                <a:avLst/>
                <a:gdLst>
                  <a:gd name="T0" fmla="*/ 0 w 1507"/>
                  <a:gd name="T1" fmla="*/ 0 w 1507"/>
                  <a:gd name="T2" fmla="*/ 1507 w 1507"/>
                </a:gdLst>
                <a:ahLst/>
                <a:cxnLst>
                  <a:cxn ang="0">
                    <a:pos x="T0" y="0"/>
                  </a:cxn>
                  <a:cxn ang="0">
                    <a:pos x="T1" y="0"/>
                  </a:cxn>
                  <a:cxn ang="0">
                    <a:pos x="T2" y="0"/>
                  </a:cxn>
                </a:cxnLst>
                <a:rect l="0" t="0" r="r" b="b"/>
                <a:pathLst>
                  <a:path w="1507">
                    <a:moveTo>
                      <a:pt x="0" y="0"/>
                    </a:moveTo>
                    <a:lnTo>
                      <a:pt x="0" y="0"/>
                    </a:lnTo>
                    <a:lnTo>
                      <a:pt x="1507" y="0"/>
                    </a:ln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47" name="Freeform 46">
                <a:extLst>
                  <a:ext uri="{FF2B5EF4-FFF2-40B4-BE49-F238E27FC236}">
                    <a16:creationId xmlns:a16="http://schemas.microsoft.com/office/drawing/2014/main" id="{230B8B53-6CD2-8347-8D63-0DD4F88F5F52}"/>
                  </a:ext>
                </a:extLst>
              </p:cNvPr>
              <p:cNvSpPr>
                <a:spLocks/>
              </p:cNvSpPr>
              <p:nvPr/>
            </p:nvSpPr>
            <p:spPr bwMode="auto">
              <a:xfrm>
                <a:off x="1731636" y="5552392"/>
                <a:ext cx="1179513" cy="0"/>
              </a:xfrm>
              <a:custGeom>
                <a:avLst/>
                <a:gdLst>
                  <a:gd name="T0" fmla="*/ 0 w 1507"/>
                  <a:gd name="T1" fmla="*/ 0 w 1507"/>
                  <a:gd name="T2" fmla="*/ 1507 w 1507"/>
                </a:gdLst>
                <a:ahLst/>
                <a:cxnLst>
                  <a:cxn ang="0">
                    <a:pos x="T0" y="0"/>
                  </a:cxn>
                  <a:cxn ang="0">
                    <a:pos x="T1" y="0"/>
                  </a:cxn>
                  <a:cxn ang="0">
                    <a:pos x="T2" y="0"/>
                  </a:cxn>
                </a:cxnLst>
                <a:rect l="0" t="0" r="r" b="b"/>
                <a:pathLst>
                  <a:path w="1507">
                    <a:moveTo>
                      <a:pt x="0" y="0"/>
                    </a:moveTo>
                    <a:lnTo>
                      <a:pt x="0" y="0"/>
                    </a:lnTo>
                    <a:lnTo>
                      <a:pt x="1507" y="0"/>
                    </a:ln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48" name="Freeform 47">
                <a:extLst>
                  <a:ext uri="{FF2B5EF4-FFF2-40B4-BE49-F238E27FC236}">
                    <a16:creationId xmlns:a16="http://schemas.microsoft.com/office/drawing/2014/main" id="{44AA7095-BC4A-8C46-AD22-B93B4E60CD58}"/>
                  </a:ext>
                </a:extLst>
              </p:cNvPr>
              <p:cNvSpPr>
                <a:spLocks/>
              </p:cNvSpPr>
              <p:nvPr/>
            </p:nvSpPr>
            <p:spPr bwMode="auto">
              <a:xfrm>
                <a:off x="1731636" y="5646203"/>
                <a:ext cx="1179513" cy="0"/>
              </a:xfrm>
              <a:custGeom>
                <a:avLst/>
                <a:gdLst>
                  <a:gd name="T0" fmla="*/ 0 w 1507"/>
                  <a:gd name="T1" fmla="*/ 0 w 1507"/>
                  <a:gd name="T2" fmla="*/ 1507 w 1507"/>
                </a:gdLst>
                <a:ahLst/>
                <a:cxnLst>
                  <a:cxn ang="0">
                    <a:pos x="T0" y="0"/>
                  </a:cxn>
                  <a:cxn ang="0">
                    <a:pos x="T1" y="0"/>
                  </a:cxn>
                  <a:cxn ang="0">
                    <a:pos x="T2" y="0"/>
                  </a:cxn>
                </a:cxnLst>
                <a:rect l="0" t="0" r="r" b="b"/>
                <a:pathLst>
                  <a:path w="1507">
                    <a:moveTo>
                      <a:pt x="0" y="0"/>
                    </a:moveTo>
                    <a:lnTo>
                      <a:pt x="0" y="0"/>
                    </a:lnTo>
                    <a:lnTo>
                      <a:pt x="1507" y="0"/>
                    </a:ln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49" name="Rectangle 48">
                <a:extLst>
                  <a:ext uri="{FF2B5EF4-FFF2-40B4-BE49-F238E27FC236}">
                    <a16:creationId xmlns:a16="http://schemas.microsoft.com/office/drawing/2014/main" id="{5EBF6322-DBB1-6040-8BD6-E12F0C73E4C1}"/>
                  </a:ext>
                </a:extLst>
              </p:cNvPr>
              <p:cNvSpPr>
                <a:spLocks noChangeArrowheads="1"/>
              </p:cNvSpPr>
              <p:nvPr/>
            </p:nvSpPr>
            <p:spPr bwMode="auto">
              <a:xfrm>
                <a:off x="1832611" y="5099884"/>
                <a:ext cx="967378" cy="3557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r>
                  <a:rPr lang="en-US" altLang="en-US" sz="1000" baseline="0" dirty="0"/>
                  <a:t>Sense wires</a:t>
                </a:r>
              </a:p>
              <a:p>
                <a:r>
                  <a:rPr lang="en-US" altLang="en-US" sz="1000" baseline="0" dirty="0"/>
                  <a:t>(4-9m, 20pF/m)</a:t>
                </a:r>
              </a:p>
            </p:txBody>
          </p:sp>
          <p:sp>
            <p:nvSpPr>
              <p:cNvPr id="50" name="Rectangle 49">
                <a:extLst>
                  <a:ext uri="{FF2B5EF4-FFF2-40B4-BE49-F238E27FC236}">
                    <a16:creationId xmlns:a16="http://schemas.microsoft.com/office/drawing/2014/main" id="{C0F6F170-9C8D-8244-B6A6-BBD1660CDD5A}"/>
                  </a:ext>
                </a:extLst>
              </p:cNvPr>
              <p:cNvSpPr>
                <a:spLocks noChangeArrowheads="1"/>
              </p:cNvSpPr>
              <p:nvPr/>
            </p:nvSpPr>
            <p:spPr bwMode="auto">
              <a:xfrm>
                <a:off x="2447879" y="4847856"/>
                <a:ext cx="1010208" cy="232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r>
                  <a:rPr lang="en-US" altLang="en-US" sz="1100" b="0" baseline="0" dirty="0"/>
                  <a:t>Liquid argon</a:t>
                </a:r>
              </a:p>
            </p:txBody>
          </p:sp>
          <p:sp>
            <p:nvSpPr>
              <p:cNvPr id="51" name="Rectangle 50" descr="30%">
                <a:extLst>
                  <a:ext uri="{FF2B5EF4-FFF2-40B4-BE49-F238E27FC236}">
                    <a16:creationId xmlns:a16="http://schemas.microsoft.com/office/drawing/2014/main" id="{79649D40-88DA-A34F-A408-5C4F59CE0C77}"/>
                  </a:ext>
                </a:extLst>
              </p:cNvPr>
              <p:cNvSpPr>
                <a:spLocks noChangeArrowheads="1"/>
              </p:cNvSpPr>
              <p:nvPr/>
            </p:nvSpPr>
            <p:spPr bwMode="auto">
              <a:xfrm>
                <a:off x="5172583" y="4704080"/>
                <a:ext cx="2356442" cy="1675321"/>
              </a:xfrm>
              <a:prstGeom prst="rect">
                <a:avLst/>
              </a:prstGeom>
              <a:pattFill prst="pct30">
                <a:fgClr>
                  <a:schemeClr val="accent1"/>
                </a:fgClr>
                <a:bgClr>
                  <a:schemeClr val="bg1"/>
                </a:bgClr>
              </a:pattFill>
              <a:ln w="12700">
                <a:solidFill>
                  <a:schemeClr val="tx1"/>
                </a:solidFill>
                <a:prstDash val="dash"/>
                <a:miter lim="800000"/>
                <a:headEnd/>
                <a:tailEnd/>
              </a:ln>
            </p:spPr>
            <p:txBody>
              <a:bodyPr wrap="none" anchor="ct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pPr eaLnBrk="1" hangingPunct="1"/>
                <a:endParaRPr lang="en-US" altLang="en-US" sz="800" dirty="0"/>
              </a:p>
            </p:txBody>
          </p:sp>
          <p:sp>
            <p:nvSpPr>
              <p:cNvPr id="52" name="Freeform 51">
                <a:extLst>
                  <a:ext uri="{FF2B5EF4-FFF2-40B4-BE49-F238E27FC236}">
                    <a16:creationId xmlns:a16="http://schemas.microsoft.com/office/drawing/2014/main" id="{9A90A8AB-2248-F549-8424-21ADD34AA3F6}"/>
                  </a:ext>
                </a:extLst>
              </p:cNvPr>
              <p:cNvSpPr>
                <a:spLocks/>
              </p:cNvSpPr>
              <p:nvPr/>
            </p:nvSpPr>
            <p:spPr bwMode="auto">
              <a:xfrm>
                <a:off x="5233999" y="5244882"/>
                <a:ext cx="499416" cy="1019322"/>
              </a:xfrm>
              <a:custGeom>
                <a:avLst/>
                <a:gdLst>
                  <a:gd name="T0" fmla="*/ 0 w 829"/>
                  <a:gd name="T1" fmla="*/ 0 h 1908"/>
                  <a:gd name="T2" fmla="*/ 0 w 829"/>
                  <a:gd name="T3" fmla="*/ 0 h 1908"/>
                  <a:gd name="T4" fmla="*/ 829 w 829"/>
                  <a:gd name="T5" fmla="*/ 0 h 1908"/>
                  <a:gd name="T6" fmla="*/ 829 w 829"/>
                  <a:gd name="T7" fmla="*/ 1908 h 1908"/>
                  <a:gd name="T8" fmla="*/ 0 w 829"/>
                  <a:gd name="T9" fmla="*/ 1908 h 1908"/>
                  <a:gd name="T10" fmla="*/ 0 w 829"/>
                  <a:gd name="T11" fmla="*/ 0 h 1908"/>
                </a:gdLst>
                <a:ahLst/>
                <a:cxnLst>
                  <a:cxn ang="0">
                    <a:pos x="T0" y="T1"/>
                  </a:cxn>
                  <a:cxn ang="0">
                    <a:pos x="T2" y="T3"/>
                  </a:cxn>
                  <a:cxn ang="0">
                    <a:pos x="T4" y="T5"/>
                  </a:cxn>
                  <a:cxn ang="0">
                    <a:pos x="T6" y="T7"/>
                  </a:cxn>
                  <a:cxn ang="0">
                    <a:pos x="T8" y="T9"/>
                  </a:cxn>
                  <a:cxn ang="0">
                    <a:pos x="T10" y="T11"/>
                  </a:cxn>
                </a:cxnLst>
                <a:rect l="0" t="0" r="r" b="b"/>
                <a:pathLst>
                  <a:path w="829" h="1908">
                    <a:moveTo>
                      <a:pt x="0" y="0"/>
                    </a:moveTo>
                    <a:lnTo>
                      <a:pt x="0" y="0"/>
                    </a:lnTo>
                    <a:lnTo>
                      <a:pt x="829" y="0"/>
                    </a:lnTo>
                    <a:lnTo>
                      <a:pt x="829" y="1908"/>
                    </a:lnTo>
                    <a:lnTo>
                      <a:pt x="0" y="1908"/>
                    </a:lnTo>
                    <a:lnTo>
                      <a:pt x="0" y="0"/>
                    </a:lnTo>
                    <a:close/>
                  </a:path>
                </a:pathLst>
              </a:custGeom>
              <a:solidFill>
                <a:srgbClr val="CCFF99"/>
              </a:solid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53" name="Rectangle 52">
                <a:extLst>
                  <a:ext uri="{FF2B5EF4-FFF2-40B4-BE49-F238E27FC236}">
                    <a16:creationId xmlns:a16="http://schemas.microsoft.com/office/drawing/2014/main" id="{B73A0996-6AC8-BA44-A358-B6C8FDA0C00E}"/>
                  </a:ext>
                </a:extLst>
              </p:cNvPr>
              <p:cNvSpPr>
                <a:spLocks noChangeArrowheads="1"/>
              </p:cNvSpPr>
              <p:nvPr/>
            </p:nvSpPr>
            <p:spPr bwMode="auto">
              <a:xfrm>
                <a:off x="5332767" y="6445443"/>
                <a:ext cx="1321684" cy="388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r>
                  <a:rPr lang="en-US" altLang="en-US" sz="1000" baseline="0" dirty="0"/>
                  <a:t>Front-end  </a:t>
                </a:r>
                <a:r>
                  <a:rPr lang="en-US" altLang="en-US" sz="1000" baseline="0" dirty="0" err="1"/>
                  <a:t>ampl</a:t>
                </a:r>
                <a:endParaRPr lang="en-US" altLang="en-US" sz="1000" baseline="0" dirty="0"/>
              </a:p>
              <a:p>
                <a:r>
                  <a:rPr lang="en-US" altLang="en-US" sz="1000" baseline="0" dirty="0"/>
                  <a:t>(64/board)</a:t>
                </a:r>
              </a:p>
            </p:txBody>
          </p:sp>
          <p:sp>
            <p:nvSpPr>
              <p:cNvPr id="54" name="Rectangle 53">
                <a:extLst>
                  <a:ext uri="{FF2B5EF4-FFF2-40B4-BE49-F238E27FC236}">
                    <a16:creationId xmlns:a16="http://schemas.microsoft.com/office/drawing/2014/main" id="{8A379112-A13A-BD4E-AF8E-E2EEB8C01D70}"/>
                  </a:ext>
                </a:extLst>
              </p:cNvPr>
              <p:cNvSpPr>
                <a:spLocks noChangeArrowheads="1"/>
              </p:cNvSpPr>
              <p:nvPr/>
            </p:nvSpPr>
            <p:spPr bwMode="auto">
              <a:xfrm>
                <a:off x="6603622" y="6408040"/>
                <a:ext cx="1035845" cy="3557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r>
                  <a:rPr lang="en-US" altLang="en-US" sz="1000" baseline="0" dirty="0">
                    <a:latin typeface="Helvetica" pitchFamily="34" charset="0"/>
                  </a:rPr>
                  <a:t>12bit serial ADC</a:t>
                </a:r>
              </a:p>
              <a:p>
                <a:r>
                  <a:rPr lang="en-US" altLang="en-US" sz="1000" baseline="0" dirty="0">
                    <a:latin typeface="Helvetica" pitchFamily="34" charset="0"/>
                  </a:rPr>
                  <a:t>400ns sampling</a:t>
                </a:r>
              </a:p>
            </p:txBody>
          </p:sp>
          <p:pic>
            <p:nvPicPr>
              <p:cNvPr id="55" name="Picture 54">
                <a:extLst>
                  <a:ext uri="{FF2B5EF4-FFF2-40B4-BE49-F238E27FC236}">
                    <a16:creationId xmlns:a16="http://schemas.microsoft.com/office/drawing/2014/main" id="{1EFC3D93-4AE7-FF49-B418-5AD133B1C85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5400000">
                <a:off x="4673026" y="5641126"/>
                <a:ext cx="928462" cy="276175"/>
              </a:xfrm>
              <a:prstGeom prst="rect">
                <a:avLst/>
              </a:prstGeom>
              <a:noFill/>
              <a:ln w="9525">
                <a:noFill/>
                <a:miter lim="800000"/>
                <a:headEnd/>
                <a:tailEnd/>
              </a:ln>
            </p:spPr>
          </p:pic>
          <p:sp>
            <p:nvSpPr>
              <p:cNvPr id="56" name="AutoShape 130">
                <a:extLst>
                  <a:ext uri="{FF2B5EF4-FFF2-40B4-BE49-F238E27FC236}">
                    <a16:creationId xmlns:a16="http://schemas.microsoft.com/office/drawing/2014/main" id="{BE107364-2765-174B-86CF-DF0B7FB5E110}"/>
                  </a:ext>
                </a:extLst>
              </p:cNvPr>
              <p:cNvSpPr>
                <a:spLocks noChangeArrowheads="1"/>
              </p:cNvSpPr>
              <p:nvPr/>
            </p:nvSpPr>
            <p:spPr bwMode="auto">
              <a:xfrm rot="5400000">
                <a:off x="5395534" y="5357524"/>
                <a:ext cx="235737" cy="215715"/>
              </a:xfrm>
              <a:prstGeom prst="flowChartExtract">
                <a:avLst/>
              </a:prstGeom>
              <a:solidFill>
                <a:srgbClr val="B4A2A5"/>
              </a:solidFill>
              <a:ln w="9525">
                <a:solidFill>
                  <a:schemeClr val="tx1"/>
                </a:solidFill>
                <a:miter lim="800000"/>
                <a:headEnd/>
                <a:tailEnd/>
              </a:ln>
            </p:spPr>
            <p:txBody>
              <a:bodyPr wrap="none" anchor="ct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57" name="TextBox 1098">
                <a:extLst>
                  <a:ext uri="{FF2B5EF4-FFF2-40B4-BE49-F238E27FC236}">
                    <a16:creationId xmlns:a16="http://schemas.microsoft.com/office/drawing/2014/main" id="{878D99A3-EFEB-AE45-95BD-CEDF95C33A0A}"/>
                  </a:ext>
                </a:extLst>
              </p:cNvPr>
              <p:cNvSpPr txBox="1"/>
              <p:nvPr/>
            </p:nvSpPr>
            <p:spPr>
              <a:xfrm>
                <a:off x="5464189" y="5608548"/>
                <a:ext cx="307777" cy="207969"/>
              </a:xfrm>
              <a:prstGeom prst="rect">
                <a:avLst/>
              </a:prstGeom>
              <a:noFill/>
            </p:spPr>
            <p:txBody>
              <a:bodyPr vert="eaVert" wrap="none" rtlCol="0">
                <a:spAutoFit/>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r>
                  <a:rPr lang="en-US" sz="800" baseline="0" dirty="0"/>
                  <a:t>…</a:t>
                </a:r>
              </a:p>
            </p:txBody>
          </p:sp>
          <p:sp>
            <p:nvSpPr>
              <p:cNvPr id="58" name="Freeform 57">
                <a:extLst>
                  <a:ext uri="{FF2B5EF4-FFF2-40B4-BE49-F238E27FC236}">
                    <a16:creationId xmlns:a16="http://schemas.microsoft.com/office/drawing/2014/main" id="{55CF6F9C-856A-FA43-8E05-23E6F2827883}"/>
                  </a:ext>
                </a:extLst>
              </p:cNvPr>
              <p:cNvSpPr>
                <a:spLocks/>
              </p:cNvSpPr>
              <p:nvPr/>
            </p:nvSpPr>
            <p:spPr bwMode="auto">
              <a:xfrm>
                <a:off x="6373238" y="5530449"/>
                <a:ext cx="511106" cy="395932"/>
              </a:xfrm>
              <a:custGeom>
                <a:avLst/>
                <a:gdLst>
                  <a:gd name="T0" fmla="*/ 0 w 506"/>
                  <a:gd name="T1" fmla="*/ 1507 h 1507"/>
                  <a:gd name="T2" fmla="*/ 0 w 506"/>
                  <a:gd name="T3" fmla="*/ 1507 h 1507"/>
                  <a:gd name="T4" fmla="*/ 506 w 506"/>
                  <a:gd name="T5" fmla="*/ 1507 h 1507"/>
                  <a:gd name="T6" fmla="*/ 506 w 506"/>
                  <a:gd name="T7" fmla="*/ 0 h 1507"/>
                  <a:gd name="T8" fmla="*/ 0 w 506"/>
                  <a:gd name="T9" fmla="*/ 0 h 1507"/>
                  <a:gd name="T10" fmla="*/ 0 w 506"/>
                  <a:gd name="T11" fmla="*/ 1507 h 1507"/>
                </a:gdLst>
                <a:ahLst/>
                <a:cxnLst>
                  <a:cxn ang="0">
                    <a:pos x="T0" y="T1"/>
                  </a:cxn>
                  <a:cxn ang="0">
                    <a:pos x="T2" y="T3"/>
                  </a:cxn>
                  <a:cxn ang="0">
                    <a:pos x="T4" y="T5"/>
                  </a:cxn>
                  <a:cxn ang="0">
                    <a:pos x="T6" y="T7"/>
                  </a:cxn>
                  <a:cxn ang="0">
                    <a:pos x="T8" y="T9"/>
                  </a:cxn>
                  <a:cxn ang="0">
                    <a:pos x="T10" y="T11"/>
                  </a:cxn>
                </a:cxnLst>
                <a:rect l="0" t="0" r="r" b="b"/>
                <a:pathLst>
                  <a:path w="506" h="1507">
                    <a:moveTo>
                      <a:pt x="0" y="1507"/>
                    </a:moveTo>
                    <a:lnTo>
                      <a:pt x="0" y="1507"/>
                    </a:lnTo>
                    <a:lnTo>
                      <a:pt x="506" y="1507"/>
                    </a:lnTo>
                    <a:lnTo>
                      <a:pt x="506" y="0"/>
                    </a:lnTo>
                    <a:lnTo>
                      <a:pt x="0" y="0"/>
                    </a:lnTo>
                    <a:lnTo>
                      <a:pt x="0" y="1507"/>
                    </a:lnTo>
                    <a:close/>
                  </a:path>
                </a:pathLst>
              </a:custGeom>
              <a:solidFill>
                <a:srgbClr val="8E8E8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r>
                  <a:rPr lang="en-US" sz="1100" baseline="0" dirty="0"/>
                  <a:t>FPGA</a:t>
                </a:r>
              </a:p>
            </p:txBody>
          </p:sp>
          <p:sp>
            <p:nvSpPr>
              <p:cNvPr id="59" name="TextBox 1100">
                <a:extLst>
                  <a:ext uri="{FF2B5EF4-FFF2-40B4-BE49-F238E27FC236}">
                    <a16:creationId xmlns:a16="http://schemas.microsoft.com/office/drawing/2014/main" id="{9E4B17F5-6911-BC4A-8460-D7EB403CE585}"/>
                  </a:ext>
                </a:extLst>
              </p:cNvPr>
              <p:cNvSpPr txBox="1"/>
              <p:nvPr/>
            </p:nvSpPr>
            <p:spPr>
              <a:xfrm>
                <a:off x="5977183" y="5626527"/>
                <a:ext cx="307777" cy="207969"/>
              </a:xfrm>
              <a:prstGeom prst="rect">
                <a:avLst/>
              </a:prstGeom>
              <a:noFill/>
            </p:spPr>
            <p:txBody>
              <a:bodyPr vert="eaVert" wrap="none" rtlCol="0">
                <a:spAutoFit/>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r>
                  <a:rPr lang="en-US" sz="800" baseline="0" dirty="0"/>
                  <a:t>…</a:t>
                </a:r>
              </a:p>
            </p:txBody>
          </p:sp>
          <p:sp>
            <p:nvSpPr>
              <p:cNvPr id="60" name="Rectangle 59">
                <a:extLst>
                  <a:ext uri="{FF2B5EF4-FFF2-40B4-BE49-F238E27FC236}">
                    <a16:creationId xmlns:a16="http://schemas.microsoft.com/office/drawing/2014/main" id="{524901CB-D5C0-9845-B3BB-A26B0469C7F7}"/>
                  </a:ext>
                </a:extLst>
              </p:cNvPr>
              <p:cNvSpPr>
                <a:spLocks noChangeArrowheads="1"/>
              </p:cNvSpPr>
              <p:nvPr/>
            </p:nvSpPr>
            <p:spPr bwMode="auto">
              <a:xfrm rot="5400000">
                <a:off x="5667056" y="4783298"/>
                <a:ext cx="292983" cy="202637"/>
              </a:xfrm>
              <a:prstGeom prst="rect">
                <a:avLst/>
              </a:prstGeom>
              <a:solidFill>
                <a:srgbClr val="B2B2B2"/>
              </a:solidFill>
              <a:ln w="9525">
                <a:solidFill>
                  <a:srgbClr val="FF0000"/>
                </a:solidFill>
                <a:miter lim="800000"/>
                <a:headEnd/>
                <a:tailEnd/>
              </a:ln>
            </p:spPr>
            <p:txBody>
              <a:bodyPr wrap="none" anchor="ct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pPr algn="ctr"/>
                <a:r>
                  <a:rPr lang="en-US" sz="800" dirty="0">
                    <a:solidFill>
                      <a:srgbClr val="FF0000"/>
                    </a:solidFill>
                  </a:rPr>
                  <a:t>REG</a:t>
                </a:r>
              </a:p>
            </p:txBody>
          </p:sp>
          <p:sp>
            <p:nvSpPr>
              <p:cNvPr id="61" name="Rectangle 60">
                <a:extLst>
                  <a:ext uri="{FF2B5EF4-FFF2-40B4-BE49-F238E27FC236}">
                    <a16:creationId xmlns:a16="http://schemas.microsoft.com/office/drawing/2014/main" id="{6A6A7C02-3E3D-C74E-9028-2040D762E5A6}"/>
                  </a:ext>
                </a:extLst>
              </p:cNvPr>
              <p:cNvSpPr>
                <a:spLocks noChangeArrowheads="1"/>
              </p:cNvSpPr>
              <p:nvPr/>
            </p:nvSpPr>
            <p:spPr bwMode="auto">
              <a:xfrm rot="5400000">
                <a:off x="5930069" y="4772400"/>
                <a:ext cx="292985" cy="224436"/>
              </a:xfrm>
              <a:prstGeom prst="rect">
                <a:avLst/>
              </a:prstGeom>
              <a:solidFill>
                <a:srgbClr val="B2B2B2"/>
              </a:solidFill>
              <a:ln w="9525">
                <a:solidFill>
                  <a:srgbClr val="0066FF"/>
                </a:solidFill>
                <a:miter lim="800000"/>
                <a:headEnd/>
                <a:tailEnd/>
              </a:ln>
            </p:spPr>
            <p:txBody>
              <a:bodyPr wrap="none" anchor="ct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pPr algn="ctr"/>
                <a:r>
                  <a:rPr lang="en-US" sz="800" dirty="0">
                    <a:solidFill>
                      <a:srgbClr val="0066FF"/>
                    </a:solidFill>
                  </a:rPr>
                  <a:t>REG</a:t>
                </a:r>
              </a:p>
            </p:txBody>
          </p:sp>
          <p:sp>
            <p:nvSpPr>
              <p:cNvPr id="62" name="AutoShape 190">
                <a:extLst>
                  <a:ext uri="{FF2B5EF4-FFF2-40B4-BE49-F238E27FC236}">
                    <a16:creationId xmlns:a16="http://schemas.microsoft.com/office/drawing/2014/main" id="{1211782C-63E3-E14E-B6E3-30356E95D234}"/>
                  </a:ext>
                </a:extLst>
              </p:cNvPr>
              <p:cNvSpPr>
                <a:spLocks noChangeArrowheads="1"/>
              </p:cNvSpPr>
              <p:nvPr/>
            </p:nvSpPr>
            <p:spPr bwMode="auto">
              <a:xfrm rot="5400000">
                <a:off x="5941504" y="5890996"/>
                <a:ext cx="188031" cy="258801"/>
              </a:xfrm>
              <a:prstGeom prst="flowChartOffpageConnector">
                <a:avLst/>
              </a:prstGeom>
              <a:solidFill>
                <a:srgbClr val="A88000"/>
              </a:solidFill>
              <a:ln w="9525">
                <a:solidFill>
                  <a:schemeClr val="tx1"/>
                </a:solidFill>
                <a:miter lim="800000"/>
                <a:headEnd/>
                <a:tailEnd/>
              </a:ln>
            </p:spPr>
            <p:txBody>
              <a:bodyPr wrap="none" anchor="ct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pPr algn="ctr"/>
                <a:r>
                  <a:rPr lang="en-US" sz="800" dirty="0"/>
                  <a:t>ADC</a:t>
                </a:r>
              </a:p>
            </p:txBody>
          </p:sp>
          <p:sp>
            <p:nvSpPr>
              <p:cNvPr id="63" name="Freeform 62">
                <a:extLst>
                  <a:ext uri="{FF2B5EF4-FFF2-40B4-BE49-F238E27FC236}">
                    <a16:creationId xmlns:a16="http://schemas.microsoft.com/office/drawing/2014/main" id="{757D3E1E-B8DB-C545-B0AC-A7FC718EF538}"/>
                  </a:ext>
                </a:extLst>
              </p:cNvPr>
              <p:cNvSpPr>
                <a:spLocks/>
              </p:cNvSpPr>
              <p:nvPr/>
            </p:nvSpPr>
            <p:spPr bwMode="auto">
              <a:xfrm>
                <a:off x="6452295" y="6083773"/>
                <a:ext cx="463379" cy="225871"/>
              </a:xfrm>
              <a:custGeom>
                <a:avLst/>
                <a:gdLst>
                  <a:gd name="T0" fmla="*/ 0 w 506"/>
                  <a:gd name="T1" fmla="*/ 1507 h 1507"/>
                  <a:gd name="T2" fmla="*/ 0 w 506"/>
                  <a:gd name="T3" fmla="*/ 1507 h 1507"/>
                  <a:gd name="T4" fmla="*/ 506 w 506"/>
                  <a:gd name="T5" fmla="*/ 1507 h 1507"/>
                  <a:gd name="T6" fmla="*/ 506 w 506"/>
                  <a:gd name="T7" fmla="*/ 0 h 1507"/>
                  <a:gd name="T8" fmla="*/ 0 w 506"/>
                  <a:gd name="T9" fmla="*/ 0 h 1507"/>
                  <a:gd name="T10" fmla="*/ 0 w 506"/>
                  <a:gd name="T11" fmla="*/ 1507 h 1507"/>
                </a:gdLst>
                <a:ahLst/>
                <a:cxnLst>
                  <a:cxn ang="0">
                    <a:pos x="T0" y="T1"/>
                  </a:cxn>
                  <a:cxn ang="0">
                    <a:pos x="T2" y="T3"/>
                  </a:cxn>
                  <a:cxn ang="0">
                    <a:pos x="T4" y="T5"/>
                  </a:cxn>
                  <a:cxn ang="0">
                    <a:pos x="T6" y="T7"/>
                  </a:cxn>
                  <a:cxn ang="0">
                    <a:pos x="T8" y="T9"/>
                  </a:cxn>
                  <a:cxn ang="0">
                    <a:pos x="T10" y="T11"/>
                  </a:cxn>
                </a:cxnLst>
                <a:rect l="0" t="0" r="r" b="b"/>
                <a:pathLst>
                  <a:path w="506" h="1507">
                    <a:moveTo>
                      <a:pt x="0" y="1507"/>
                    </a:moveTo>
                    <a:lnTo>
                      <a:pt x="0" y="1507"/>
                    </a:lnTo>
                    <a:lnTo>
                      <a:pt x="506" y="1507"/>
                    </a:lnTo>
                    <a:lnTo>
                      <a:pt x="506" y="0"/>
                    </a:lnTo>
                    <a:lnTo>
                      <a:pt x="0" y="0"/>
                    </a:lnTo>
                    <a:lnTo>
                      <a:pt x="0" y="1507"/>
                    </a:lnTo>
                    <a:close/>
                  </a:path>
                </a:pathLst>
              </a:custGeom>
              <a:solidFill>
                <a:srgbClr val="F9F67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r>
                  <a:rPr lang="en-US" sz="1100" baseline="0" dirty="0"/>
                  <a:t>RAM</a:t>
                </a:r>
              </a:p>
            </p:txBody>
          </p:sp>
          <p:sp>
            <p:nvSpPr>
              <p:cNvPr id="64" name="Rectangle 63">
                <a:extLst>
                  <a:ext uri="{FF2B5EF4-FFF2-40B4-BE49-F238E27FC236}">
                    <a16:creationId xmlns:a16="http://schemas.microsoft.com/office/drawing/2014/main" id="{8BA56C6B-7E3F-FC4B-973C-CACD1B8C4E3D}"/>
                  </a:ext>
                </a:extLst>
              </p:cNvPr>
              <p:cNvSpPr/>
              <p:nvPr/>
            </p:nvSpPr>
            <p:spPr bwMode="auto">
              <a:xfrm>
                <a:off x="5124411" y="4631832"/>
                <a:ext cx="357152" cy="52049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25000" dirty="0">
                  <a:ln>
                    <a:noFill/>
                  </a:ln>
                  <a:solidFill>
                    <a:schemeClr val="tx1"/>
                  </a:solidFill>
                  <a:effectLst/>
                  <a:latin typeface="Helvetica" pitchFamily="-108" charset="0"/>
                </a:endParaRPr>
              </a:p>
            </p:txBody>
          </p:sp>
          <p:cxnSp>
            <p:nvCxnSpPr>
              <p:cNvPr id="65" name="Straight Connector 64">
                <a:extLst>
                  <a:ext uri="{FF2B5EF4-FFF2-40B4-BE49-F238E27FC236}">
                    <a16:creationId xmlns:a16="http://schemas.microsoft.com/office/drawing/2014/main" id="{E8C94440-D504-AE46-8940-4CAC1E07D97A}"/>
                  </a:ext>
                </a:extLst>
              </p:cNvPr>
              <p:cNvCxnSpPr/>
              <p:nvPr/>
            </p:nvCxnSpPr>
            <p:spPr bwMode="auto">
              <a:xfrm>
                <a:off x="5481563" y="4704080"/>
                <a:ext cx="0" cy="448248"/>
              </a:xfrm>
              <a:prstGeom prst="line">
                <a:avLst/>
              </a:prstGeom>
              <a:solidFill>
                <a:schemeClr val="accent1"/>
              </a:solidFill>
              <a:ln w="12700" cap="flat" cmpd="sng" algn="ctr">
                <a:solidFill>
                  <a:schemeClr val="tx1"/>
                </a:solidFill>
                <a:prstDash val="dash"/>
                <a:round/>
                <a:headEnd type="none" w="med" len="med"/>
                <a:tailEnd type="none" w="med" len="med"/>
              </a:ln>
              <a:effectLst/>
            </p:spPr>
          </p:cxnSp>
          <p:cxnSp>
            <p:nvCxnSpPr>
              <p:cNvPr id="66" name="Straight Connector 65">
                <a:extLst>
                  <a:ext uri="{FF2B5EF4-FFF2-40B4-BE49-F238E27FC236}">
                    <a16:creationId xmlns:a16="http://schemas.microsoft.com/office/drawing/2014/main" id="{DA3446A6-C191-5348-AA87-B5E6AE83B1AE}"/>
                  </a:ext>
                </a:extLst>
              </p:cNvPr>
              <p:cNvCxnSpPr/>
              <p:nvPr/>
            </p:nvCxnSpPr>
            <p:spPr bwMode="auto">
              <a:xfrm flipH="1">
                <a:off x="5186411" y="5152327"/>
                <a:ext cx="304455" cy="0"/>
              </a:xfrm>
              <a:prstGeom prst="line">
                <a:avLst/>
              </a:prstGeom>
              <a:solidFill>
                <a:schemeClr val="accent1"/>
              </a:solidFill>
              <a:ln w="12700" cap="flat" cmpd="sng" algn="ctr">
                <a:solidFill>
                  <a:schemeClr val="tx1"/>
                </a:solidFill>
                <a:prstDash val="dash"/>
                <a:round/>
                <a:headEnd type="none" w="med" len="med"/>
                <a:tailEnd type="none" w="med" len="med"/>
              </a:ln>
              <a:effectLst/>
            </p:spPr>
          </p:cxnSp>
          <p:pic>
            <p:nvPicPr>
              <p:cNvPr id="67" name="Picture 66">
                <a:extLst>
                  <a:ext uri="{FF2B5EF4-FFF2-40B4-BE49-F238E27FC236}">
                    <a16:creationId xmlns:a16="http://schemas.microsoft.com/office/drawing/2014/main" id="{121C8E44-AEC5-1040-8925-5ED573CB3EA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5297474" y="4796009"/>
                <a:ext cx="371400" cy="276175"/>
              </a:xfrm>
              <a:prstGeom prst="rect">
                <a:avLst/>
              </a:prstGeom>
              <a:noFill/>
              <a:ln w="9525">
                <a:noFill/>
                <a:miter lim="800000"/>
                <a:headEnd/>
                <a:tailEnd/>
              </a:ln>
            </p:spPr>
          </p:pic>
          <p:sp>
            <p:nvSpPr>
              <p:cNvPr id="68" name="Freeform 67">
                <a:extLst>
                  <a:ext uri="{FF2B5EF4-FFF2-40B4-BE49-F238E27FC236}">
                    <a16:creationId xmlns:a16="http://schemas.microsoft.com/office/drawing/2014/main" id="{C894A3E9-6CBB-EA4A-9348-061C4099BEDE}"/>
                  </a:ext>
                </a:extLst>
              </p:cNvPr>
              <p:cNvSpPr>
                <a:spLocks/>
              </p:cNvSpPr>
              <p:nvPr/>
            </p:nvSpPr>
            <p:spPr bwMode="auto">
              <a:xfrm rot="5400000">
                <a:off x="7100881" y="5612695"/>
                <a:ext cx="438461" cy="273973"/>
              </a:xfrm>
              <a:custGeom>
                <a:avLst/>
                <a:gdLst>
                  <a:gd name="T0" fmla="*/ 0 w 506"/>
                  <a:gd name="T1" fmla="*/ 1507 h 1507"/>
                  <a:gd name="T2" fmla="*/ 0 w 506"/>
                  <a:gd name="T3" fmla="*/ 1507 h 1507"/>
                  <a:gd name="T4" fmla="*/ 506 w 506"/>
                  <a:gd name="T5" fmla="*/ 1507 h 1507"/>
                  <a:gd name="T6" fmla="*/ 506 w 506"/>
                  <a:gd name="T7" fmla="*/ 0 h 1507"/>
                  <a:gd name="T8" fmla="*/ 0 w 506"/>
                  <a:gd name="T9" fmla="*/ 0 h 1507"/>
                  <a:gd name="T10" fmla="*/ 0 w 506"/>
                  <a:gd name="T11" fmla="*/ 1507 h 1507"/>
                </a:gdLst>
                <a:ahLst/>
                <a:cxnLst>
                  <a:cxn ang="0">
                    <a:pos x="T0" y="T1"/>
                  </a:cxn>
                  <a:cxn ang="0">
                    <a:pos x="T2" y="T3"/>
                  </a:cxn>
                  <a:cxn ang="0">
                    <a:pos x="T4" y="T5"/>
                  </a:cxn>
                  <a:cxn ang="0">
                    <a:pos x="T6" y="T7"/>
                  </a:cxn>
                  <a:cxn ang="0">
                    <a:pos x="T8" y="T9"/>
                  </a:cxn>
                  <a:cxn ang="0">
                    <a:pos x="T10" y="T11"/>
                  </a:cxn>
                </a:cxnLst>
                <a:rect l="0" t="0" r="r" b="b"/>
                <a:pathLst>
                  <a:path w="506" h="1507">
                    <a:moveTo>
                      <a:pt x="0" y="1507"/>
                    </a:moveTo>
                    <a:lnTo>
                      <a:pt x="0" y="1507"/>
                    </a:lnTo>
                    <a:lnTo>
                      <a:pt x="506" y="1507"/>
                    </a:lnTo>
                    <a:lnTo>
                      <a:pt x="506" y="0"/>
                    </a:lnTo>
                    <a:lnTo>
                      <a:pt x="0" y="0"/>
                    </a:lnTo>
                    <a:lnTo>
                      <a:pt x="0" y="1507"/>
                    </a:lnTo>
                    <a:close/>
                  </a:path>
                </a:pathLst>
              </a:custGeom>
              <a:solidFill>
                <a:srgbClr val="92D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r>
                  <a:rPr lang="en-US" sz="1100" baseline="0" dirty="0"/>
                  <a:t>optical</a:t>
                </a:r>
              </a:p>
              <a:p>
                <a:pPr algn="ctr"/>
                <a:r>
                  <a:rPr lang="en-US" sz="800" baseline="0" dirty="0"/>
                  <a:t>link</a:t>
                </a:r>
              </a:p>
            </p:txBody>
          </p:sp>
          <p:grpSp>
            <p:nvGrpSpPr>
              <p:cNvPr id="69" name="Group 68">
                <a:extLst>
                  <a:ext uri="{FF2B5EF4-FFF2-40B4-BE49-F238E27FC236}">
                    <a16:creationId xmlns:a16="http://schemas.microsoft.com/office/drawing/2014/main" id="{F25AD474-0409-DF4B-8CCF-7367C7AC5D83}"/>
                  </a:ext>
                </a:extLst>
              </p:cNvPr>
              <p:cNvGrpSpPr>
                <a:grpSpLocks/>
              </p:cNvGrpSpPr>
              <p:nvPr/>
            </p:nvGrpSpPr>
            <p:grpSpPr bwMode="auto">
              <a:xfrm rot="5400000">
                <a:off x="7417366" y="5642413"/>
                <a:ext cx="287095" cy="211648"/>
                <a:chOff x="4053" y="1928"/>
                <a:chExt cx="267" cy="184"/>
              </a:xfrm>
            </p:grpSpPr>
            <p:sp>
              <p:nvSpPr>
                <p:cNvPr id="192" name="Rectangle 191">
                  <a:extLst>
                    <a:ext uri="{FF2B5EF4-FFF2-40B4-BE49-F238E27FC236}">
                      <a16:creationId xmlns:a16="http://schemas.microsoft.com/office/drawing/2014/main" id="{27537C4B-9158-CC43-B193-A282C1F03F8E}"/>
                    </a:ext>
                  </a:extLst>
                </p:cNvPr>
                <p:cNvSpPr>
                  <a:spLocks noChangeArrowheads="1"/>
                </p:cNvSpPr>
                <p:nvPr/>
              </p:nvSpPr>
              <p:spPr bwMode="auto">
                <a:xfrm>
                  <a:off x="4053" y="1934"/>
                  <a:ext cx="267" cy="178"/>
                </a:xfrm>
                <a:prstGeom prst="rect">
                  <a:avLst/>
                </a:prstGeom>
                <a:solidFill>
                  <a:schemeClr val="bg1"/>
                </a:solidFill>
                <a:ln w="9525">
                  <a:solidFill>
                    <a:schemeClr val="tx1"/>
                  </a:solidFill>
                  <a:miter lim="800000"/>
                  <a:headEnd/>
                  <a:tailEnd/>
                </a:ln>
                <a:effectLst/>
              </p:spPr>
              <p:txBody>
                <a:bodyPr wrap="none" anchor="ct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93" name="Rectangle 192">
                  <a:extLst>
                    <a:ext uri="{FF2B5EF4-FFF2-40B4-BE49-F238E27FC236}">
                      <a16:creationId xmlns:a16="http://schemas.microsoft.com/office/drawing/2014/main" id="{9C3BD0D9-3912-B143-BDB0-9549E8927345}"/>
                    </a:ext>
                  </a:extLst>
                </p:cNvPr>
                <p:cNvSpPr>
                  <a:spLocks noChangeArrowheads="1"/>
                </p:cNvSpPr>
                <p:nvPr/>
              </p:nvSpPr>
              <p:spPr bwMode="auto">
                <a:xfrm>
                  <a:off x="4080" y="1963"/>
                  <a:ext cx="96" cy="132"/>
                </a:xfrm>
                <a:prstGeom prst="rect">
                  <a:avLst/>
                </a:prstGeom>
                <a:solidFill>
                  <a:schemeClr val="bg1"/>
                </a:solidFill>
                <a:ln w="9525">
                  <a:solidFill>
                    <a:schemeClr val="tx1"/>
                  </a:solidFill>
                  <a:miter lim="800000"/>
                  <a:headEnd/>
                  <a:tailEnd/>
                </a:ln>
                <a:effectLst/>
              </p:spPr>
              <p:txBody>
                <a:bodyPr wrap="none" anchor="ct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grpSp>
              <p:nvGrpSpPr>
                <p:cNvPr id="194" name="Group 193">
                  <a:extLst>
                    <a:ext uri="{FF2B5EF4-FFF2-40B4-BE49-F238E27FC236}">
                      <a16:creationId xmlns:a16="http://schemas.microsoft.com/office/drawing/2014/main" id="{7E2F7770-DD1A-0748-8281-ACB24EFE96F9}"/>
                    </a:ext>
                  </a:extLst>
                </p:cNvPr>
                <p:cNvGrpSpPr>
                  <a:grpSpLocks/>
                </p:cNvGrpSpPr>
                <p:nvPr/>
              </p:nvGrpSpPr>
              <p:grpSpPr bwMode="auto">
                <a:xfrm>
                  <a:off x="4105" y="2016"/>
                  <a:ext cx="52" cy="52"/>
                  <a:chOff x="4032" y="2496"/>
                  <a:chExt cx="52" cy="52"/>
                </a:xfrm>
              </p:grpSpPr>
              <p:sp>
                <p:nvSpPr>
                  <p:cNvPr id="201" name="Oval 200">
                    <a:extLst>
                      <a:ext uri="{FF2B5EF4-FFF2-40B4-BE49-F238E27FC236}">
                        <a16:creationId xmlns:a16="http://schemas.microsoft.com/office/drawing/2014/main" id="{1085E2AD-732A-4E41-9CDE-A093265E9BDA}"/>
                      </a:ext>
                    </a:extLst>
                  </p:cNvPr>
                  <p:cNvSpPr>
                    <a:spLocks noChangeArrowheads="1"/>
                  </p:cNvSpPr>
                  <p:nvPr/>
                </p:nvSpPr>
                <p:spPr bwMode="auto">
                  <a:xfrm>
                    <a:off x="4032" y="2496"/>
                    <a:ext cx="52" cy="52"/>
                  </a:xfrm>
                  <a:prstGeom prst="ellipse">
                    <a:avLst/>
                  </a:prstGeom>
                  <a:solidFill>
                    <a:schemeClr val="bg1"/>
                  </a:solidFill>
                  <a:ln w="9525">
                    <a:solidFill>
                      <a:schemeClr val="tx1"/>
                    </a:solidFill>
                    <a:round/>
                    <a:headEnd/>
                    <a:tailEnd/>
                  </a:ln>
                  <a:effectLst/>
                </p:spPr>
                <p:txBody>
                  <a:bodyPr wrap="none" anchor="ct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202" name="Oval 201">
                    <a:extLst>
                      <a:ext uri="{FF2B5EF4-FFF2-40B4-BE49-F238E27FC236}">
                        <a16:creationId xmlns:a16="http://schemas.microsoft.com/office/drawing/2014/main" id="{09D3B9EB-3B2B-2F4D-9BF3-96CA8C6868B4}"/>
                      </a:ext>
                    </a:extLst>
                  </p:cNvPr>
                  <p:cNvSpPr>
                    <a:spLocks noChangeArrowheads="1"/>
                  </p:cNvSpPr>
                  <p:nvPr/>
                </p:nvSpPr>
                <p:spPr bwMode="auto">
                  <a:xfrm>
                    <a:off x="4042" y="2504"/>
                    <a:ext cx="29" cy="29"/>
                  </a:xfrm>
                  <a:prstGeom prst="ellipse">
                    <a:avLst/>
                  </a:prstGeom>
                  <a:solidFill>
                    <a:schemeClr val="bg1"/>
                  </a:solidFill>
                  <a:ln w="9525">
                    <a:solidFill>
                      <a:schemeClr val="tx1"/>
                    </a:solidFill>
                    <a:round/>
                    <a:headEnd/>
                    <a:tailEnd/>
                  </a:ln>
                  <a:effectLst/>
                </p:spPr>
                <p:txBody>
                  <a:bodyPr wrap="none" anchor="ct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grpSp>
            <p:sp>
              <p:nvSpPr>
                <p:cNvPr id="195" name="Rectangle 194">
                  <a:extLst>
                    <a:ext uri="{FF2B5EF4-FFF2-40B4-BE49-F238E27FC236}">
                      <a16:creationId xmlns:a16="http://schemas.microsoft.com/office/drawing/2014/main" id="{9822BFAD-2ACF-E04D-A365-DD13C03965A4}"/>
                    </a:ext>
                  </a:extLst>
                </p:cNvPr>
                <p:cNvSpPr>
                  <a:spLocks noChangeArrowheads="1"/>
                </p:cNvSpPr>
                <p:nvPr/>
              </p:nvSpPr>
              <p:spPr bwMode="auto">
                <a:xfrm>
                  <a:off x="4099" y="1928"/>
                  <a:ext cx="58" cy="35"/>
                </a:xfrm>
                <a:prstGeom prst="rect">
                  <a:avLst/>
                </a:prstGeom>
                <a:solidFill>
                  <a:schemeClr val="bg1"/>
                </a:solidFill>
                <a:ln w="9525">
                  <a:solidFill>
                    <a:schemeClr val="tx1"/>
                  </a:solidFill>
                  <a:miter lim="800000"/>
                  <a:headEnd/>
                  <a:tailEnd/>
                </a:ln>
                <a:effectLst/>
              </p:spPr>
              <p:txBody>
                <a:bodyPr wrap="none" anchor="ct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96" name="Rectangle 195">
                  <a:extLst>
                    <a:ext uri="{FF2B5EF4-FFF2-40B4-BE49-F238E27FC236}">
                      <a16:creationId xmlns:a16="http://schemas.microsoft.com/office/drawing/2014/main" id="{30668D78-7568-4F46-908B-0BDEF50DC2E5}"/>
                    </a:ext>
                  </a:extLst>
                </p:cNvPr>
                <p:cNvSpPr>
                  <a:spLocks noChangeArrowheads="1"/>
                </p:cNvSpPr>
                <p:nvPr/>
              </p:nvSpPr>
              <p:spPr bwMode="auto">
                <a:xfrm>
                  <a:off x="4199" y="1963"/>
                  <a:ext cx="96" cy="132"/>
                </a:xfrm>
                <a:prstGeom prst="rect">
                  <a:avLst/>
                </a:prstGeom>
                <a:solidFill>
                  <a:schemeClr val="bg1"/>
                </a:solidFill>
                <a:ln w="9525">
                  <a:solidFill>
                    <a:schemeClr val="tx1"/>
                  </a:solidFill>
                  <a:miter lim="800000"/>
                  <a:headEnd/>
                  <a:tailEnd/>
                </a:ln>
                <a:effectLst/>
              </p:spPr>
              <p:txBody>
                <a:bodyPr wrap="none" anchor="ct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grpSp>
              <p:nvGrpSpPr>
                <p:cNvPr id="197" name="Group 196">
                  <a:extLst>
                    <a:ext uri="{FF2B5EF4-FFF2-40B4-BE49-F238E27FC236}">
                      <a16:creationId xmlns:a16="http://schemas.microsoft.com/office/drawing/2014/main" id="{1A667279-64FD-1B4C-A85F-2A1E84AD9ED8}"/>
                    </a:ext>
                  </a:extLst>
                </p:cNvPr>
                <p:cNvGrpSpPr>
                  <a:grpSpLocks/>
                </p:cNvGrpSpPr>
                <p:nvPr/>
              </p:nvGrpSpPr>
              <p:grpSpPr bwMode="auto">
                <a:xfrm>
                  <a:off x="4224" y="2016"/>
                  <a:ext cx="52" cy="52"/>
                  <a:chOff x="4032" y="2496"/>
                  <a:chExt cx="52" cy="52"/>
                </a:xfrm>
              </p:grpSpPr>
              <p:sp>
                <p:nvSpPr>
                  <p:cNvPr id="199" name="Oval 198">
                    <a:extLst>
                      <a:ext uri="{FF2B5EF4-FFF2-40B4-BE49-F238E27FC236}">
                        <a16:creationId xmlns:a16="http://schemas.microsoft.com/office/drawing/2014/main" id="{30A14CBE-CD22-0D46-9136-578BE9409579}"/>
                      </a:ext>
                    </a:extLst>
                  </p:cNvPr>
                  <p:cNvSpPr>
                    <a:spLocks noChangeArrowheads="1"/>
                  </p:cNvSpPr>
                  <p:nvPr/>
                </p:nvSpPr>
                <p:spPr bwMode="auto">
                  <a:xfrm>
                    <a:off x="4032" y="2496"/>
                    <a:ext cx="52" cy="52"/>
                  </a:xfrm>
                  <a:prstGeom prst="ellipse">
                    <a:avLst/>
                  </a:prstGeom>
                  <a:solidFill>
                    <a:schemeClr val="bg1"/>
                  </a:solidFill>
                  <a:ln w="9525">
                    <a:solidFill>
                      <a:schemeClr val="tx1"/>
                    </a:solidFill>
                    <a:round/>
                    <a:headEnd/>
                    <a:tailEnd/>
                  </a:ln>
                  <a:effectLst/>
                </p:spPr>
                <p:txBody>
                  <a:bodyPr wrap="none" anchor="ct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200" name="Oval 199">
                    <a:extLst>
                      <a:ext uri="{FF2B5EF4-FFF2-40B4-BE49-F238E27FC236}">
                        <a16:creationId xmlns:a16="http://schemas.microsoft.com/office/drawing/2014/main" id="{CDCC18F0-4B43-A74D-AE4F-39442A469B3D}"/>
                      </a:ext>
                    </a:extLst>
                  </p:cNvPr>
                  <p:cNvSpPr>
                    <a:spLocks noChangeArrowheads="1"/>
                  </p:cNvSpPr>
                  <p:nvPr/>
                </p:nvSpPr>
                <p:spPr bwMode="auto">
                  <a:xfrm>
                    <a:off x="4042" y="2504"/>
                    <a:ext cx="29" cy="29"/>
                  </a:xfrm>
                  <a:prstGeom prst="ellipse">
                    <a:avLst/>
                  </a:prstGeom>
                  <a:solidFill>
                    <a:schemeClr val="bg1"/>
                  </a:solidFill>
                  <a:ln w="9525">
                    <a:solidFill>
                      <a:schemeClr val="tx1"/>
                    </a:solidFill>
                    <a:round/>
                    <a:headEnd/>
                    <a:tailEnd/>
                  </a:ln>
                  <a:effectLst/>
                </p:spPr>
                <p:txBody>
                  <a:bodyPr wrap="none" anchor="ct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grpSp>
            <p:sp>
              <p:nvSpPr>
                <p:cNvPr id="198" name="Rectangle 197">
                  <a:extLst>
                    <a:ext uri="{FF2B5EF4-FFF2-40B4-BE49-F238E27FC236}">
                      <a16:creationId xmlns:a16="http://schemas.microsoft.com/office/drawing/2014/main" id="{1472865A-563C-A941-BB55-DF499B3BAC8A}"/>
                    </a:ext>
                  </a:extLst>
                </p:cNvPr>
                <p:cNvSpPr>
                  <a:spLocks noChangeArrowheads="1"/>
                </p:cNvSpPr>
                <p:nvPr/>
              </p:nvSpPr>
              <p:spPr bwMode="auto">
                <a:xfrm>
                  <a:off x="4218" y="1928"/>
                  <a:ext cx="58" cy="35"/>
                </a:xfrm>
                <a:prstGeom prst="rect">
                  <a:avLst/>
                </a:prstGeom>
                <a:solidFill>
                  <a:schemeClr val="bg1"/>
                </a:solidFill>
                <a:ln w="9525">
                  <a:solidFill>
                    <a:schemeClr val="tx1"/>
                  </a:solidFill>
                  <a:miter lim="800000"/>
                  <a:headEnd/>
                  <a:tailEnd/>
                </a:ln>
                <a:effectLst/>
              </p:spPr>
              <p:txBody>
                <a:bodyPr wrap="none" anchor="ct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grpSp>
          <p:sp>
            <p:nvSpPr>
              <p:cNvPr id="70" name="Text Box 234">
                <a:extLst>
                  <a:ext uri="{FF2B5EF4-FFF2-40B4-BE49-F238E27FC236}">
                    <a16:creationId xmlns:a16="http://schemas.microsoft.com/office/drawing/2014/main" id="{8B1FB787-7EC7-1143-9884-3D4F609746BE}"/>
                  </a:ext>
                </a:extLst>
              </p:cNvPr>
              <p:cNvSpPr txBox="1">
                <a:spLocks noChangeArrowheads="1"/>
              </p:cNvSpPr>
              <p:nvPr/>
            </p:nvSpPr>
            <p:spPr bwMode="auto">
              <a:xfrm rot="5400000">
                <a:off x="7379044" y="5221541"/>
                <a:ext cx="556181" cy="215444"/>
              </a:xfrm>
              <a:prstGeom prst="rect">
                <a:avLst/>
              </a:prstGeom>
              <a:noFill/>
              <a:ln w="9525">
                <a:noFill/>
                <a:miter lim="800000"/>
                <a:headEnd/>
                <a:tailEnd/>
              </a:ln>
              <a:effectLst/>
            </p:spPr>
            <p:txBody>
              <a:bodyPr wrap="none">
                <a:spAutoFit/>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r>
                  <a:rPr lang="en-US" sz="800" baseline="0" dirty="0"/>
                  <a:t>TT-link</a:t>
                </a:r>
              </a:p>
            </p:txBody>
          </p:sp>
          <p:sp>
            <p:nvSpPr>
              <p:cNvPr id="71" name="Text Box 235">
                <a:extLst>
                  <a:ext uri="{FF2B5EF4-FFF2-40B4-BE49-F238E27FC236}">
                    <a16:creationId xmlns:a16="http://schemas.microsoft.com/office/drawing/2014/main" id="{585680A5-D71A-884E-89FE-50B6DF7027B7}"/>
                  </a:ext>
                </a:extLst>
              </p:cNvPr>
              <p:cNvSpPr txBox="1">
                <a:spLocks noChangeArrowheads="1"/>
              </p:cNvSpPr>
              <p:nvPr/>
            </p:nvSpPr>
            <p:spPr bwMode="auto">
              <a:xfrm rot="5400000">
                <a:off x="7369637" y="4923609"/>
                <a:ext cx="574994" cy="215444"/>
              </a:xfrm>
              <a:prstGeom prst="rect">
                <a:avLst/>
              </a:prstGeom>
              <a:noFill/>
              <a:ln w="9525">
                <a:noFill/>
                <a:miter lim="800000"/>
                <a:headEnd/>
                <a:tailEnd/>
              </a:ln>
              <a:effectLst/>
            </p:spPr>
            <p:txBody>
              <a:bodyPr wrap="none">
                <a:spAutoFit/>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r>
                  <a:rPr lang="en-US" sz="800" baseline="0" dirty="0"/>
                  <a:t>Trigger</a:t>
                </a:r>
                <a:endParaRPr lang="en-US" sz="800" dirty="0"/>
              </a:p>
            </p:txBody>
          </p:sp>
          <p:sp>
            <p:nvSpPr>
              <p:cNvPr id="72" name="Text Box 196">
                <a:extLst>
                  <a:ext uri="{FF2B5EF4-FFF2-40B4-BE49-F238E27FC236}">
                    <a16:creationId xmlns:a16="http://schemas.microsoft.com/office/drawing/2014/main" id="{13A3C512-1373-3541-9F08-CE2A42E3E973}"/>
                  </a:ext>
                </a:extLst>
              </p:cNvPr>
              <p:cNvSpPr txBox="1">
                <a:spLocks noChangeArrowheads="1"/>
              </p:cNvSpPr>
              <p:nvPr/>
            </p:nvSpPr>
            <p:spPr bwMode="auto">
              <a:xfrm rot="5400000">
                <a:off x="7366044" y="6060533"/>
                <a:ext cx="563022" cy="215444"/>
              </a:xfrm>
              <a:prstGeom prst="rect">
                <a:avLst/>
              </a:prstGeom>
              <a:noFill/>
              <a:ln w="9525">
                <a:noFill/>
                <a:miter lim="800000"/>
                <a:headEnd/>
                <a:tailEnd/>
              </a:ln>
              <a:effectLst/>
            </p:spPr>
            <p:txBody>
              <a:bodyPr wrap="none">
                <a:spAutoFit/>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r>
                  <a:rPr lang="en-US" sz="800" baseline="0" dirty="0"/>
                  <a:t>Test IN</a:t>
                </a:r>
              </a:p>
            </p:txBody>
          </p:sp>
          <p:sp>
            <p:nvSpPr>
              <p:cNvPr id="73" name="Oval 72">
                <a:extLst>
                  <a:ext uri="{FF2B5EF4-FFF2-40B4-BE49-F238E27FC236}">
                    <a16:creationId xmlns:a16="http://schemas.microsoft.com/office/drawing/2014/main" id="{669614E3-C63A-FA49-AA17-BFDEC62615F0}"/>
                  </a:ext>
                </a:extLst>
              </p:cNvPr>
              <p:cNvSpPr>
                <a:spLocks noChangeArrowheads="1"/>
              </p:cNvSpPr>
              <p:nvPr/>
            </p:nvSpPr>
            <p:spPr bwMode="auto">
              <a:xfrm>
                <a:off x="7472436" y="6114412"/>
                <a:ext cx="114223" cy="101773"/>
              </a:xfrm>
              <a:prstGeom prst="ellipse">
                <a:avLst/>
              </a:prstGeom>
              <a:solidFill>
                <a:schemeClr val="bg1"/>
              </a:solidFill>
              <a:ln w="9525">
                <a:solidFill>
                  <a:schemeClr val="tx1"/>
                </a:solidFill>
                <a:round/>
                <a:headEnd/>
                <a:tailEnd/>
              </a:ln>
              <a:effectLst/>
            </p:spPr>
            <p:txBody>
              <a:bodyPr wrap="none" anchor="ct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74" name="Oval 73">
                <a:extLst>
                  <a:ext uri="{FF2B5EF4-FFF2-40B4-BE49-F238E27FC236}">
                    <a16:creationId xmlns:a16="http://schemas.microsoft.com/office/drawing/2014/main" id="{FB6955DC-A1E0-8C48-A960-3BB29DDED94F}"/>
                  </a:ext>
                </a:extLst>
              </p:cNvPr>
              <p:cNvSpPr>
                <a:spLocks noChangeArrowheads="1"/>
              </p:cNvSpPr>
              <p:nvPr/>
            </p:nvSpPr>
            <p:spPr bwMode="auto">
              <a:xfrm>
                <a:off x="7503874" y="6145223"/>
                <a:ext cx="50300" cy="44817"/>
              </a:xfrm>
              <a:prstGeom prst="ellipse">
                <a:avLst/>
              </a:prstGeom>
              <a:solidFill>
                <a:schemeClr val="bg1"/>
              </a:solidFill>
              <a:ln w="9525">
                <a:solidFill>
                  <a:schemeClr val="tx1"/>
                </a:solidFill>
                <a:round/>
                <a:headEnd/>
                <a:tailEnd/>
              </a:ln>
              <a:effectLst/>
            </p:spPr>
            <p:txBody>
              <a:bodyPr wrap="none" anchor="ct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75" name="Rectangle 74">
                <a:extLst>
                  <a:ext uri="{FF2B5EF4-FFF2-40B4-BE49-F238E27FC236}">
                    <a16:creationId xmlns:a16="http://schemas.microsoft.com/office/drawing/2014/main" id="{4FFF0FE8-C33C-A340-85F4-64E5947B39FC}"/>
                  </a:ext>
                </a:extLst>
              </p:cNvPr>
              <p:cNvSpPr>
                <a:spLocks noChangeArrowheads="1"/>
              </p:cNvSpPr>
              <p:nvPr/>
            </p:nvSpPr>
            <p:spPr bwMode="auto">
              <a:xfrm rot="5400000">
                <a:off x="7697076" y="5627346"/>
                <a:ext cx="527107"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r>
                  <a:rPr lang="en-US" altLang="en-US" sz="800" baseline="0" dirty="0">
                    <a:latin typeface="Helvetica" pitchFamily="34" charset="0"/>
                  </a:rPr>
                  <a:t>Fibers</a:t>
                </a:r>
              </a:p>
            </p:txBody>
          </p:sp>
          <p:cxnSp>
            <p:nvCxnSpPr>
              <p:cNvPr id="76" name="Straight Arrow Connector 75">
                <a:extLst>
                  <a:ext uri="{FF2B5EF4-FFF2-40B4-BE49-F238E27FC236}">
                    <a16:creationId xmlns:a16="http://schemas.microsoft.com/office/drawing/2014/main" id="{80AB642A-DFA1-0940-8800-F3A14C8D519F}"/>
                  </a:ext>
                </a:extLst>
              </p:cNvPr>
              <p:cNvCxnSpPr/>
              <p:nvPr/>
            </p:nvCxnSpPr>
            <p:spPr bwMode="auto">
              <a:xfrm flipH="1" flipV="1">
                <a:off x="7676431" y="5799564"/>
                <a:ext cx="239063" cy="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7" name="Straight Arrow Connector 76">
                <a:extLst>
                  <a:ext uri="{FF2B5EF4-FFF2-40B4-BE49-F238E27FC236}">
                    <a16:creationId xmlns:a16="http://schemas.microsoft.com/office/drawing/2014/main" id="{3FF19813-B0ED-284C-A063-B2336C665B23}"/>
                  </a:ext>
                </a:extLst>
              </p:cNvPr>
              <p:cNvCxnSpPr/>
              <p:nvPr/>
            </p:nvCxnSpPr>
            <p:spPr bwMode="auto">
              <a:xfrm>
                <a:off x="7676431" y="5676335"/>
                <a:ext cx="239063"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8" name="Straight Arrow Connector 77">
                <a:extLst>
                  <a:ext uri="{FF2B5EF4-FFF2-40B4-BE49-F238E27FC236}">
                    <a16:creationId xmlns:a16="http://schemas.microsoft.com/office/drawing/2014/main" id="{052E30FF-C3D1-EF4D-8A52-17FCBB82B8A7}"/>
                  </a:ext>
                </a:extLst>
              </p:cNvPr>
              <p:cNvCxnSpPr/>
              <p:nvPr/>
            </p:nvCxnSpPr>
            <p:spPr bwMode="auto">
              <a:xfrm flipH="1" flipV="1">
                <a:off x="6884343" y="5802976"/>
                <a:ext cx="281562" cy="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9" name="Straight Arrow Connector 78">
                <a:extLst>
                  <a:ext uri="{FF2B5EF4-FFF2-40B4-BE49-F238E27FC236}">
                    <a16:creationId xmlns:a16="http://schemas.microsoft.com/office/drawing/2014/main" id="{74D40D2E-1A37-1849-B88C-06EBDAE5710E}"/>
                  </a:ext>
                </a:extLst>
              </p:cNvPr>
              <p:cNvCxnSpPr/>
              <p:nvPr/>
            </p:nvCxnSpPr>
            <p:spPr bwMode="auto">
              <a:xfrm>
                <a:off x="6884343" y="5679746"/>
                <a:ext cx="281562"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80" name="Straight Arrow Connector 79">
                <a:extLst>
                  <a:ext uri="{FF2B5EF4-FFF2-40B4-BE49-F238E27FC236}">
                    <a16:creationId xmlns:a16="http://schemas.microsoft.com/office/drawing/2014/main" id="{2685E2AE-ABAA-5343-ACE3-D2C4172EA988}"/>
                  </a:ext>
                </a:extLst>
              </p:cNvPr>
              <p:cNvCxnSpPr/>
              <p:nvPr/>
            </p:nvCxnSpPr>
            <p:spPr bwMode="auto">
              <a:xfrm flipV="1">
                <a:off x="6648031" y="5938715"/>
                <a:ext cx="0" cy="145059"/>
              </a:xfrm>
              <a:prstGeom prst="straightConnector1">
                <a:avLst/>
              </a:prstGeom>
              <a:solidFill>
                <a:schemeClr val="accent1"/>
              </a:solidFill>
              <a:ln w="9525" cap="flat" cmpd="sng" algn="ctr">
                <a:solidFill>
                  <a:schemeClr val="tx1"/>
                </a:solidFill>
                <a:prstDash val="solid"/>
                <a:round/>
                <a:headEnd type="triangle" w="sm" len="sm"/>
                <a:tailEnd type="triangle" w="sm" len="sm"/>
              </a:ln>
              <a:effectLst/>
            </p:spPr>
          </p:cxnSp>
          <p:cxnSp>
            <p:nvCxnSpPr>
              <p:cNvPr id="81" name="Straight Connector 80">
                <a:extLst>
                  <a:ext uri="{FF2B5EF4-FFF2-40B4-BE49-F238E27FC236}">
                    <a16:creationId xmlns:a16="http://schemas.microsoft.com/office/drawing/2014/main" id="{D74550CF-863C-154C-BC70-E0A3E6E17EE7}"/>
                  </a:ext>
                </a:extLst>
              </p:cNvPr>
              <p:cNvCxnSpPr/>
              <p:nvPr/>
            </p:nvCxnSpPr>
            <p:spPr bwMode="auto">
              <a:xfrm>
                <a:off x="5255477" y="5473080"/>
                <a:ext cx="15193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2" name="Straight Connector 81">
                <a:extLst>
                  <a:ext uri="{FF2B5EF4-FFF2-40B4-BE49-F238E27FC236}">
                    <a16:creationId xmlns:a16="http://schemas.microsoft.com/office/drawing/2014/main" id="{E8B22F53-CE80-A445-9EB0-21F0DFB7C45D}"/>
                  </a:ext>
                </a:extLst>
              </p:cNvPr>
              <p:cNvCxnSpPr/>
              <p:nvPr/>
            </p:nvCxnSpPr>
            <p:spPr bwMode="auto">
              <a:xfrm>
                <a:off x="5262412" y="6030664"/>
                <a:ext cx="15193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3" name="Straight Connector 82">
                <a:extLst>
                  <a:ext uri="{FF2B5EF4-FFF2-40B4-BE49-F238E27FC236}">
                    <a16:creationId xmlns:a16="http://schemas.microsoft.com/office/drawing/2014/main" id="{CA118D28-1B3F-0F42-B3AA-BA929E4CA026}"/>
                  </a:ext>
                </a:extLst>
              </p:cNvPr>
              <p:cNvCxnSpPr/>
              <p:nvPr/>
            </p:nvCxnSpPr>
            <p:spPr bwMode="auto">
              <a:xfrm>
                <a:off x="5614624" y="5477637"/>
                <a:ext cx="27931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4" name="Straight Connector 83">
                <a:extLst>
                  <a:ext uri="{FF2B5EF4-FFF2-40B4-BE49-F238E27FC236}">
                    <a16:creationId xmlns:a16="http://schemas.microsoft.com/office/drawing/2014/main" id="{3D16D117-B18E-0448-96D6-7231745CA953}"/>
                  </a:ext>
                </a:extLst>
              </p:cNvPr>
              <p:cNvCxnSpPr/>
              <p:nvPr/>
            </p:nvCxnSpPr>
            <p:spPr bwMode="auto">
              <a:xfrm>
                <a:off x="5628909" y="6030664"/>
                <a:ext cx="27931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5" name="Straight Connector 84">
                <a:extLst>
                  <a:ext uri="{FF2B5EF4-FFF2-40B4-BE49-F238E27FC236}">
                    <a16:creationId xmlns:a16="http://schemas.microsoft.com/office/drawing/2014/main" id="{47D8A2A6-71B4-FE40-A9AE-1FBA6229AC21}"/>
                  </a:ext>
                </a:extLst>
              </p:cNvPr>
              <p:cNvCxnSpPr/>
              <p:nvPr/>
            </p:nvCxnSpPr>
            <p:spPr bwMode="auto">
              <a:xfrm>
                <a:off x="6164921" y="5472498"/>
                <a:ext cx="9225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6" name="Straight Connector 85">
                <a:extLst>
                  <a:ext uri="{FF2B5EF4-FFF2-40B4-BE49-F238E27FC236}">
                    <a16:creationId xmlns:a16="http://schemas.microsoft.com/office/drawing/2014/main" id="{D0E5F009-B00B-E549-908F-C0803D7C5C7C}"/>
                  </a:ext>
                </a:extLst>
              </p:cNvPr>
              <p:cNvCxnSpPr/>
              <p:nvPr/>
            </p:nvCxnSpPr>
            <p:spPr bwMode="auto">
              <a:xfrm>
                <a:off x="6257180" y="5902119"/>
                <a:ext cx="13808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7" name="Straight Connector 86">
                <a:extLst>
                  <a:ext uri="{FF2B5EF4-FFF2-40B4-BE49-F238E27FC236}">
                    <a16:creationId xmlns:a16="http://schemas.microsoft.com/office/drawing/2014/main" id="{F3A74E4D-8E40-9C4B-9ACF-FCDFCBDCFCCE}"/>
                  </a:ext>
                </a:extLst>
              </p:cNvPr>
              <p:cNvCxnSpPr/>
              <p:nvPr/>
            </p:nvCxnSpPr>
            <p:spPr bwMode="auto">
              <a:xfrm>
                <a:off x="6172085" y="6034310"/>
                <a:ext cx="9225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8" name="Straight Connector 87">
                <a:extLst>
                  <a:ext uri="{FF2B5EF4-FFF2-40B4-BE49-F238E27FC236}">
                    <a16:creationId xmlns:a16="http://schemas.microsoft.com/office/drawing/2014/main" id="{70B48C50-6A71-4349-B579-E85BC549E4B1}"/>
                  </a:ext>
                </a:extLst>
              </p:cNvPr>
              <p:cNvCxnSpPr/>
              <p:nvPr/>
            </p:nvCxnSpPr>
            <p:spPr bwMode="auto">
              <a:xfrm>
                <a:off x="6264344" y="5472498"/>
                <a:ext cx="0" cy="13908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9" name="Straight Connector 88">
                <a:extLst>
                  <a:ext uri="{FF2B5EF4-FFF2-40B4-BE49-F238E27FC236}">
                    <a16:creationId xmlns:a16="http://schemas.microsoft.com/office/drawing/2014/main" id="{4D4D473C-6611-3D45-AC62-26CBF88E8886}"/>
                  </a:ext>
                </a:extLst>
              </p:cNvPr>
              <p:cNvCxnSpPr/>
              <p:nvPr/>
            </p:nvCxnSpPr>
            <p:spPr bwMode="auto">
              <a:xfrm>
                <a:off x="6264344" y="5895221"/>
                <a:ext cx="0" cy="13908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0" name="Straight Connector 89">
                <a:extLst>
                  <a:ext uri="{FF2B5EF4-FFF2-40B4-BE49-F238E27FC236}">
                    <a16:creationId xmlns:a16="http://schemas.microsoft.com/office/drawing/2014/main" id="{B58EDBD8-3C54-1346-9D7D-4D0698A839F1}"/>
                  </a:ext>
                </a:extLst>
              </p:cNvPr>
              <p:cNvCxnSpPr/>
              <p:nvPr/>
            </p:nvCxnSpPr>
            <p:spPr bwMode="auto">
              <a:xfrm>
                <a:off x="6264344" y="5604689"/>
                <a:ext cx="13808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1" name="Straight Connector 90">
                <a:extLst>
                  <a:ext uri="{FF2B5EF4-FFF2-40B4-BE49-F238E27FC236}">
                    <a16:creationId xmlns:a16="http://schemas.microsoft.com/office/drawing/2014/main" id="{34982A12-38C8-F440-827C-C25561D398AF}"/>
                  </a:ext>
                </a:extLst>
              </p:cNvPr>
              <p:cNvCxnSpPr/>
              <p:nvPr/>
            </p:nvCxnSpPr>
            <p:spPr bwMode="auto">
              <a:xfrm>
                <a:off x="6843767" y="5406402"/>
                <a:ext cx="61664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2" name="Straight Arrow Connector 91">
                <a:extLst>
                  <a:ext uri="{FF2B5EF4-FFF2-40B4-BE49-F238E27FC236}">
                    <a16:creationId xmlns:a16="http://schemas.microsoft.com/office/drawing/2014/main" id="{03BA0E5D-F687-C74C-B31E-AD90062F6395}"/>
                  </a:ext>
                </a:extLst>
              </p:cNvPr>
              <p:cNvCxnSpPr/>
              <p:nvPr/>
            </p:nvCxnSpPr>
            <p:spPr bwMode="auto">
              <a:xfrm>
                <a:off x="6842030" y="5413615"/>
                <a:ext cx="0" cy="11683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93" name="Straight Arrow Connector 92">
                <a:extLst>
                  <a:ext uri="{FF2B5EF4-FFF2-40B4-BE49-F238E27FC236}">
                    <a16:creationId xmlns:a16="http://schemas.microsoft.com/office/drawing/2014/main" id="{CB25F670-FC76-5644-8A65-15A065B35FB7}"/>
                  </a:ext>
                </a:extLst>
              </p:cNvPr>
              <p:cNvCxnSpPr/>
              <p:nvPr/>
            </p:nvCxnSpPr>
            <p:spPr bwMode="auto">
              <a:xfrm flipV="1">
                <a:off x="6723106" y="5287697"/>
                <a:ext cx="733992" cy="421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94" name="Straight Connector 93">
                <a:extLst>
                  <a:ext uri="{FF2B5EF4-FFF2-40B4-BE49-F238E27FC236}">
                    <a16:creationId xmlns:a16="http://schemas.microsoft.com/office/drawing/2014/main" id="{2273AB53-1EC0-6D46-A652-7B40D6DB5780}"/>
                  </a:ext>
                </a:extLst>
              </p:cNvPr>
              <p:cNvCxnSpPr/>
              <p:nvPr/>
            </p:nvCxnSpPr>
            <p:spPr bwMode="auto">
              <a:xfrm>
                <a:off x="6723106" y="5291916"/>
                <a:ext cx="0" cy="22236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5" name="Straight Connector 94">
                <a:extLst>
                  <a:ext uri="{FF2B5EF4-FFF2-40B4-BE49-F238E27FC236}">
                    <a16:creationId xmlns:a16="http://schemas.microsoft.com/office/drawing/2014/main" id="{B409B3A8-BA51-0542-A047-E0B27F1DFCF0}"/>
                  </a:ext>
                </a:extLst>
              </p:cNvPr>
              <p:cNvCxnSpPr/>
              <p:nvPr/>
            </p:nvCxnSpPr>
            <p:spPr bwMode="auto">
              <a:xfrm flipH="1">
                <a:off x="6541779" y="5075892"/>
                <a:ext cx="93286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6" name="Straight Arrow Connector 95">
                <a:extLst>
                  <a:ext uri="{FF2B5EF4-FFF2-40B4-BE49-F238E27FC236}">
                    <a16:creationId xmlns:a16="http://schemas.microsoft.com/office/drawing/2014/main" id="{EF73DB75-71AC-9044-A526-163A81B04466}"/>
                  </a:ext>
                </a:extLst>
              </p:cNvPr>
              <p:cNvCxnSpPr/>
              <p:nvPr/>
            </p:nvCxnSpPr>
            <p:spPr bwMode="auto">
              <a:xfrm>
                <a:off x="6549605" y="5075892"/>
                <a:ext cx="0" cy="45455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97" name="Oval 96">
                <a:extLst>
                  <a:ext uri="{FF2B5EF4-FFF2-40B4-BE49-F238E27FC236}">
                    <a16:creationId xmlns:a16="http://schemas.microsoft.com/office/drawing/2014/main" id="{1572F212-2417-9149-AEF7-6235E9717472}"/>
                  </a:ext>
                </a:extLst>
              </p:cNvPr>
              <p:cNvSpPr>
                <a:spLocks noChangeArrowheads="1"/>
              </p:cNvSpPr>
              <p:nvPr/>
            </p:nvSpPr>
            <p:spPr bwMode="auto">
              <a:xfrm>
                <a:off x="7472436" y="5347513"/>
                <a:ext cx="114223" cy="101773"/>
              </a:xfrm>
              <a:prstGeom prst="ellipse">
                <a:avLst/>
              </a:prstGeom>
              <a:solidFill>
                <a:schemeClr val="bg1"/>
              </a:solidFill>
              <a:ln w="9525">
                <a:solidFill>
                  <a:schemeClr val="tx1"/>
                </a:solidFill>
                <a:round/>
                <a:headEnd/>
                <a:tailEnd/>
              </a:ln>
              <a:effectLst/>
            </p:spPr>
            <p:txBody>
              <a:bodyPr wrap="none" anchor="ct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98" name="Oval 97">
                <a:extLst>
                  <a:ext uri="{FF2B5EF4-FFF2-40B4-BE49-F238E27FC236}">
                    <a16:creationId xmlns:a16="http://schemas.microsoft.com/office/drawing/2014/main" id="{3708D129-24C7-4E48-AFBA-0FAA5CFA0D5A}"/>
                  </a:ext>
                </a:extLst>
              </p:cNvPr>
              <p:cNvSpPr>
                <a:spLocks noChangeArrowheads="1"/>
              </p:cNvSpPr>
              <p:nvPr/>
            </p:nvSpPr>
            <p:spPr bwMode="auto">
              <a:xfrm>
                <a:off x="7503874" y="5378325"/>
                <a:ext cx="50300" cy="44817"/>
              </a:xfrm>
              <a:prstGeom prst="ellipse">
                <a:avLst/>
              </a:prstGeom>
              <a:solidFill>
                <a:schemeClr val="bg1"/>
              </a:solidFill>
              <a:ln w="9525">
                <a:solidFill>
                  <a:schemeClr val="tx1"/>
                </a:solidFill>
                <a:round/>
                <a:headEnd/>
                <a:tailEnd/>
              </a:ln>
              <a:effectLst/>
            </p:spPr>
            <p:txBody>
              <a:bodyPr wrap="none" anchor="ct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99" name="Oval 98">
                <a:extLst>
                  <a:ext uri="{FF2B5EF4-FFF2-40B4-BE49-F238E27FC236}">
                    <a16:creationId xmlns:a16="http://schemas.microsoft.com/office/drawing/2014/main" id="{1257DCDF-76E0-4841-89A7-AFE98790A152}"/>
                  </a:ext>
                </a:extLst>
              </p:cNvPr>
              <p:cNvSpPr>
                <a:spLocks noChangeArrowheads="1"/>
              </p:cNvSpPr>
              <p:nvPr/>
            </p:nvSpPr>
            <p:spPr bwMode="auto">
              <a:xfrm>
                <a:off x="7472436" y="5226147"/>
                <a:ext cx="114223" cy="101773"/>
              </a:xfrm>
              <a:prstGeom prst="ellipse">
                <a:avLst/>
              </a:prstGeom>
              <a:solidFill>
                <a:schemeClr val="bg1"/>
              </a:solidFill>
              <a:ln w="9525">
                <a:solidFill>
                  <a:schemeClr val="tx1"/>
                </a:solidFill>
                <a:round/>
                <a:headEnd/>
                <a:tailEnd/>
              </a:ln>
              <a:effectLst/>
            </p:spPr>
            <p:txBody>
              <a:bodyPr wrap="none" anchor="ct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00" name="Oval 99">
                <a:extLst>
                  <a:ext uri="{FF2B5EF4-FFF2-40B4-BE49-F238E27FC236}">
                    <a16:creationId xmlns:a16="http://schemas.microsoft.com/office/drawing/2014/main" id="{148ED2AA-5292-944B-B711-19668167AEAC}"/>
                  </a:ext>
                </a:extLst>
              </p:cNvPr>
              <p:cNvSpPr>
                <a:spLocks noChangeArrowheads="1"/>
              </p:cNvSpPr>
              <p:nvPr/>
            </p:nvSpPr>
            <p:spPr bwMode="auto">
              <a:xfrm>
                <a:off x="7503874" y="5256958"/>
                <a:ext cx="50300" cy="44817"/>
              </a:xfrm>
              <a:prstGeom prst="ellipse">
                <a:avLst/>
              </a:prstGeom>
              <a:solidFill>
                <a:schemeClr val="bg1"/>
              </a:solidFill>
              <a:ln w="9525">
                <a:solidFill>
                  <a:schemeClr val="tx1"/>
                </a:solidFill>
                <a:round/>
                <a:headEnd/>
                <a:tailEnd/>
              </a:ln>
              <a:effectLst/>
            </p:spPr>
            <p:txBody>
              <a:bodyPr wrap="none" anchor="ct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01" name="Oval 100">
                <a:extLst>
                  <a:ext uri="{FF2B5EF4-FFF2-40B4-BE49-F238E27FC236}">
                    <a16:creationId xmlns:a16="http://schemas.microsoft.com/office/drawing/2014/main" id="{70F8C42A-B60D-774A-AA8E-0FD1219D15EF}"/>
                  </a:ext>
                </a:extLst>
              </p:cNvPr>
              <p:cNvSpPr>
                <a:spLocks noChangeArrowheads="1"/>
              </p:cNvSpPr>
              <p:nvPr/>
            </p:nvSpPr>
            <p:spPr bwMode="auto">
              <a:xfrm>
                <a:off x="7472436" y="5010123"/>
                <a:ext cx="114223" cy="101773"/>
              </a:xfrm>
              <a:prstGeom prst="ellipse">
                <a:avLst/>
              </a:prstGeom>
              <a:solidFill>
                <a:schemeClr val="bg1"/>
              </a:solidFill>
              <a:ln w="9525">
                <a:solidFill>
                  <a:schemeClr val="tx1"/>
                </a:solidFill>
                <a:round/>
                <a:headEnd/>
                <a:tailEnd/>
              </a:ln>
              <a:effectLst/>
            </p:spPr>
            <p:txBody>
              <a:bodyPr wrap="none" anchor="ct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02" name="Oval 101">
                <a:extLst>
                  <a:ext uri="{FF2B5EF4-FFF2-40B4-BE49-F238E27FC236}">
                    <a16:creationId xmlns:a16="http://schemas.microsoft.com/office/drawing/2014/main" id="{2E90B573-9409-5F45-BCC1-D49C1C3A53F6}"/>
                  </a:ext>
                </a:extLst>
              </p:cNvPr>
              <p:cNvSpPr>
                <a:spLocks noChangeArrowheads="1"/>
              </p:cNvSpPr>
              <p:nvPr/>
            </p:nvSpPr>
            <p:spPr bwMode="auto">
              <a:xfrm>
                <a:off x="7503874" y="5040934"/>
                <a:ext cx="50300" cy="44817"/>
              </a:xfrm>
              <a:prstGeom prst="ellipse">
                <a:avLst/>
              </a:prstGeom>
              <a:solidFill>
                <a:schemeClr val="bg1"/>
              </a:solidFill>
              <a:ln w="9525">
                <a:solidFill>
                  <a:schemeClr val="tx1"/>
                </a:solidFill>
                <a:round/>
                <a:headEnd/>
                <a:tailEnd/>
              </a:ln>
              <a:effectLst/>
            </p:spPr>
            <p:txBody>
              <a:bodyPr wrap="none" anchor="ct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03" name="Rectangle 102">
                <a:extLst>
                  <a:ext uri="{FF2B5EF4-FFF2-40B4-BE49-F238E27FC236}">
                    <a16:creationId xmlns:a16="http://schemas.microsoft.com/office/drawing/2014/main" id="{84A9AB30-9F37-204F-9917-4FFA286FAAEB}"/>
                  </a:ext>
                </a:extLst>
              </p:cNvPr>
              <p:cNvSpPr>
                <a:spLocks noChangeArrowheads="1"/>
              </p:cNvSpPr>
              <p:nvPr/>
            </p:nvSpPr>
            <p:spPr bwMode="auto">
              <a:xfrm>
                <a:off x="3740276" y="6400795"/>
                <a:ext cx="1073457" cy="388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r>
                  <a:rPr lang="en-US" altLang="en-US" sz="1000" baseline="0" dirty="0">
                    <a:latin typeface="Helvetica" pitchFamily="34" charset="0"/>
                  </a:rPr>
                  <a:t>Decoupling board</a:t>
                </a:r>
              </a:p>
            </p:txBody>
          </p:sp>
          <p:sp>
            <p:nvSpPr>
              <p:cNvPr id="104" name="Rectangle 103">
                <a:extLst>
                  <a:ext uri="{FF2B5EF4-FFF2-40B4-BE49-F238E27FC236}">
                    <a16:creationId xmlns:a16="http://schemas.microsoft.com/office/drawing/2014/main" id="{08F9CF29-103F-A440-8B37-54BFD988FAE9}"/>
                  </a:ext>
                </a:extLst>
              </p:cNvPr>
              <p:cNvSpPr>
                <a:spLocks noChangeArrowheads="1"/>
              </p:cNvSpPr>
              <p:nvPr/>
            </p:nvSpPr>
            <p:spPr bwMode="auto">
              <a:xfrm>
                <a:off x="2911114" y="5101445"/>
                <a:ext cx="1247388" cy="3557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r>
                  <a:rPr lang="en-US" altLang="en-US" sz="1000" baseline="0" dirty="0">
                    <a:latin typeface="Helvetica" pitchFamily="34" charset="0"/>
                  </a:rPr>
                  <a:t>Twisted pair cables</a:t>
                </a:r>
              </a:p>
              <a:p>
                <a:r>
                  <a:rPr lang="en-US" altLang="en-US" sz="1000" baseline="0" dirty="0">
                    <a:latin typeface="Helvetica" pitchFamily="34" charset="0"/>
                  </a:rPr>
                  <a:t>(~1.8-6.2 m, 50pF/m)</a:t>
                </a:r>
              </a:p>
            </p:txBody>
          </p:sp>
          <p:sp>
            <p:nvSpPr>
              <p:cNvPr id="105" name="AutoShape 130">
                <a:extLst>
                  <a:ext uri="{FF2B5EF4-FFF2-40B4-BE49-F238E27FC236}">
                    <a16:creationId xmlns:a16="http://schemas.microsoft.com/office/drawing/2014/main" id="{E97BEC73-E887-E84F-B703-63395F0AB369}"/>
                  </a:ext>
                </a:extLst>
              </p:cNvPr>
              <p:cNvSpPr>
                <a:spLocks noChangeArrowheads="1"/>
              </p:cNvSpPr>
              <p:nvPr/>
            </p:nvSpPr>
            <p:spPr bwMode="auto">
              <a:xfrm rot="5400000">
                <a:off x="5397169" y="5922003"/>
                <a:ext cx="235737" cy="215715"/>
              </a:xfrm>
              <a:prstGeom prst="flowChartExtract">
                <a:avLst/>
              </a:prstGeom>
              <a:solidFill>
                <a:srgbClr val="B4A2A5"/>
              </a:solidFill>
              <a:ln w="9525">
                <a:solidFill>
                  <a:schemeClr val="tx1"/>
                </a:solidFill>
                <a:miter lim="800000"/>
                <a:headEnd/>
                <a:tailEnd/>
              </a:ln>
            </p:spPr>
            <p:txBody>
              <a:bodyPr wrap="none" anchor="ct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06" name="AutoShape 190">
                <a:extLst>
                  <a:ext uri="{FF2B5EF4-FFF2-40B4-BE49-F238E27FC236}">
                    <a16:creationId xmlns:a16="http://schemas.microsoft.com/office/drawing/2014/main" id="{23F601B2-B124-1D4A-AE8D-119834586C28}"/>
                  </a:ext>
                </a:extLst>
              </p:cNvPr>
              <p:cNvSpPr>
                <a:spLocks noChangeArrowheads="1"/>
              </p:cNvSpPr>
              <p:nvPr/>
            </p:nvSpPr>
            <p:spPr bwMode="auto">
              <a:xfrm rot="5400000">
                <a:off x="5924489" y="5344520"/>
                <a:ext cx="188031" cy="258801"/>
              </a:xfrm>
              <a:prstGeom prst="flowChartOffpageConnector">
                <a:avLst/>
              </a:prstGeom>
              <a:solidFill>
                <a:srgbClr val="A88000"/>
              </a:solidFill>
              <a:ln w="9525">
                <a:solidFill>
                  <a:schemeClr val="tx1"/>
                </a:solidFill>
                <a:miter lim="800000"/>
                <a:headEnd/>
                <a:tailEnd/>
              </a:ln>
            </p:spPr>
            <p:txBody>
              <a:bodyPr wrap="none" anchor="ct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pPr algn="ctr"/>
                <a:r>
                  <a:rPr lang="en-US" sz="800" dirty="0"/>
                  <a:t>ADC</a:t>
                </a:r>
              </a:p>
            </p:txBody>
          </p:sp>
          <p:sp>
            <p:nvSpPr>
              <p:cNvPr id="107" name="Rectangle 106">
                <a:extLst>
                  <a:ext uri="{FF2B5EF4-FFF2-40B4-BE49-F238E27FC236}">
                    <a16:creationId xmlns:a16="http://schemas.microsoft.com/office/drawing/2014/main" id="{1A79C711-6341-EB4F-BC8E-8118E7865372}"/>
                  </a:ext>
                </a:extLst>
              </p:cNvPr>
              <p:cNvSpPr/>
              <p:nvPr/>
            </p:nvSpPr>
            <p:spPr>
              <a:xfrm>
                <a:off x="5064780" y="4506525"/>
                <a:ext cx="1345371" cy="202749"/>
              </a:xfrm>
              <a:prstGeom prst="rect">
                <a:avLst/>
              </a:prstGeom>
            </p:spPr>
            <p:txBody>
              <a:bodyPr wrap="none">
                <a:spAutoFit/>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r>
                  <a:rPr lang="en-US" sz="1000" kern="0" baseline="0" dirty="0">
                    <a:solidFill>
                      <a:srgbClr val="1C1C1C"/>
                    </a:solidFill>
                  </a:rPr>
                  <a:t>Backplane connector </a:t>
                </a:r>
                <a:endParaRPr lang="en-US" sz="1000" dirty="0"/>
              </a:p>
            </p:txBody>
          </p:sp>
          <p:sp>
            <p:nvSpPr>
              <p:cNvPr id="108" name="Freeform 107">
                <a:extLst>
                  <a:ext uri="{FF2B5EF4-FFF2-40B4-BE49-F238E27FC236}">
                    <a16:creationId xmlns:a16="http://schemas.microsoft.com/office/drawing/2014/main" id="{5478C79C-516B-BD44-A2AB-BFA76543E8C9}"/>
                  </a:ext>
                </a:extLst>
              </p:cNvPr>
              <p:cNvSpPr>
                <a:spLocks/>
              </p:cNvSpPr>
              <p:nvPr/>
            </p:nvSpPr>
            <p:spPr bwMode="auto">
              <a:xfrm>
                <a:off x="4229234" y="5113621"/>
                <a:ext cx="758696" cy="1159695"/>
              </a:xfrm>
              <a:custGeom>
                <a:avLst/>
                <a:gdLst>
                  <a:gd name="T0" fmla="*/ 0 w 759"/>
                  <a:gd name="T1" fmla="*/ 0 h 1802"/>
                  <a:gd name="T2" fmla="*/ 0 w 759"/>
                  <a:gd name="T3" fmla="*/ 0 h 1802"/>
                  <a:gd name="T4" fmla="*/ 759 w 759"/>
                  <a:gd name="T5" fmla="*/ 0 h 1802"/>
                  <a:gd name="T6" fmla="*/ 759 w 759"/>
                  <a:gd name="T7" fmla="*/ 1802 h 1802"/>
                  <a:gd name="T8" fmla="*/ 0 w 759"/>
                  <a:gd name="T9" fmla="*/ 1802 h 1802"/>
                  <a:gd name="T10" fmla="*/ 0 w 759"/>
                  <a:gd name="T11" fmla="*/ 0 h 1802"/>
                </a:gdLst>
                <a:ahLst/>
                <a:cxnLst>
                  <a:cxn ang="0">
                    <a:pos x="T0" y="T1"/>
                  </a:cxn>
                  <a:cxn ang="0">
                    <a:pos x="T2" y="T3"/>
                  </a:cxn>
                  <a:cxn ang="0">
                    <a:pos x="T4" y="T5"/>
                  </a:cxn>
                  <a:cxn ang="0">
                    <a:pos x="T6" y="T7"/>
                  </a:cxn>
                  <a:cxn ang="0">
                    <a:pos x="T8" y="T9"/>
                  </a:cxn>
                  <a:cxn ang="0">
                    <a:pos x="T10" y="T11"/>
                  </a:cxn>
                </a:cxnLst>
                <a:rect l="0" t="0" r="r" b="b"/>
                <a:pathLst>
                  <a:path w="759" h="1802">
                    <a:moveTo>
                      <a:pt x="0" y="0"/>
                    </a:moveTo>
                    <a:lnTo>
                      <a:pt x="0" y="0"/>
                    </a:lnTo>
                    <a:lnTo>
                      <a:pt x="759" y="0"/>
                    </a:lnTo>
                    <a:lnTo>
                      <a:pt x="759" y="1802"/>
                    </a:lnTo>
                    <a:lnTo>
                      <a:pt x="0" y="1802"/>
                    </a:lnTo>
                    <a:lnTo>
                      <a:pt x="0" y="0"/>
                    </a:lnTo>
                    <a:close/>
                  </a:path>
                </a:pathLst>
              </a:custGeom>
              <a:solidFill>
                <a:srgbClr val="CCFF99"/>
              </a:solidFill>
              <a:ln w="9525" cap="flat">
                <a:solidFill>
                  <a:srgbClr val="000000"/>
                </a:solidFill>
                <a:prstDash val="dash"/>
                <a:miter lim="800000"/>
                <a:headEnd/>
                <a:tailEnd/>
              </a:ln>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09" name="Freeform 108">
                <a:extLst>
                  <a:ext uri="{FF2B5EF4-FFF2-40B4-BE49-F238E27FC236}">
                    <a16:creationId xmlns:a16="http://schemas.microsoft.com/office/drawing/2014/main" id="{490ED703-3D38-6A4D-9D6D-D72E6752AFD6}"/>
                  </a:ext>
                </a:extLst>
              </p:cNvPr>
              <p:cNvSpPr>
                <a:spLocks/>
              </p:cNvSpPr>
              <p:nvPr/>
            </p:nvSpPr>
            <p:spPr bwMode="auto">
              <a:xfrm>
                <a:off x="4089018" y="5513570"/>
                <a:ext cx="513020" cy="45719"/>
              </a:xfrm>
              <a:custGeom>
                <a:avLst/>
                <a:gdLst>
                  <a:gd name="T0" fmla="*/ 0 w 535"/>
                  <a:gd name="T1" fmla="*/ 0 w 535"/>
                  <a:gd name="T2" fmla="*/ 535 w 535"/>
                </a:gdLst>
                <a:ahLst/>
                <a:cxnLst>
                  <a:cxn ang="0">
                    <a:pos x="T0" y="0"/>
                  </a:cxn>
                  <a:cxn ang="0">
                    <a:pos x="T1" y="0"/>
                  </a:cxn>
                  <a:cxn ang="0">
                    <a:pos x="T2" y="0"/>
                  </a:cxn>
                </a:cxnLst>
                <a:rect l="0" t="0" r="r" b="b"/>
                <a:pathLst>
                  <a:path w="535">
                    <a:moveTo>
                      <a:pt x="0" y="0"/>
                    </a:moveTo>
                    <a:lnTo>
                      <a:pt x="0" y="0"/>
                    </a:lnTo>
                    <a:lnTo>
                      <a:pt x="535" y="0"/>
                    </a:ln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10" name="Freeform 109">
                <a:extLst>
                  <a:ext uri="{FF2B5EF4-FFF2-40B4-BE49-F238E27FC236}">
                    <a16:creationId xmlns:a16="http://schemas.microsoft.com/office/drawing/2014/main" id="{7EE457E9-BD91-9949-B884-0D04FF49703D}"/>
                  </a:ext>
                </a:extLst>
              </p:cNvPr>
              <p:cNvSpPr>
                <a:spLocks/>
              </p:cNvSpPr>
              <p:nvPr/>
            </p:nvSpPr>
            <p:spPr bwMode="auto">
              <a:xfrm flipV="1">
                <a:off x="4669506" y="5467849"/>
                <a:ext cx="247489" cy="47780"/>
              </a:xfrm>
              <a:custGeom>
                <a:avLst/>
                <a:gdLst>
                  <a:gd name="T0" fmla="*/ 0 w 320"/>
                  <a:gd name="T1" fmla="*/ 0 w 320"/>
                  <a:gd name="T2" fmla="*/ 320 w 320"/>
                </a:gdLst>
                <a:ahLst/>
                <a:cxnLst>
                  <a:cxn ang="0">
                    <a:pos x="T0" y="0"/>
                  </a:cxn>
                  <a:cxn ang="0">
                    <a:pos x="T1" y="0"/>
                  </a:cxn>
                  <a:cxn ang="0">
                    <a:pos x="T2" y="0"/>
                  </a:cxn>
                </a:cxnLst>
                <a:rect l="0" t="0" r="r" b="b"/>
                <a:pathLst>
                  <a:path w="320">
                    <a:moveTo>
                      <a:pt x="0" y="0"/>
                    </a:moveTo>
                    <a:lnTo>
                      <a:pt x="0" y="0"/>
                    </a:lnTo>
                    <a:lnTo>
                      <a:pt x="320" y="0"/>
                    </a:ln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11" name="Freeform 110">
                <a:extLst>
                  <a:ext uri="{FF2B5EF4-FFF2-40B4-BE49-F238E27FC236}">
                    <a16:creationId xmlns:a16="http://schemas.microsoft.com/office/drawing/2014/main" id="{A56667A9-2EDD-7B43-8555-97D738C085F8}"/>
                  </a:ext>
                </a:extLst>
              </p:cNvPr>
              <p:cNvSpPr>
                <a:spLocks/>
              </p:cNvSpPr>
              <p:nvPr/>
            </p:nvSpPr>
            <p:spPr bwMode="auto">
              <a:xfrm flipV="1">
                <a:off x="4569531" y="5562864"/>
                <a:ext cx="347465" cy="55392"/>
              </a:xfrm>
              <a:custGeom>
                <a:avLst/>
                <a:gdLst>
                  <a:gd name="T0" fmla="*/ 0 w 425"/>
                  <a:gd name="T1" fmla="*/ 0 w 425"/>
                  <a:gd name="T2" fmla="*/ 425 w 425"/>
                </a:gdLst>
                <a:ahLst/>
                <a:cxnLst>
                  <a:cxn ang="0">
                    <a:pos x="T0" y="0"/>
                  </a:cxn>
                  <a:cxn ang="0">
                    <a:pos x="T1" y="0"/>
                  </a:cxn>
                  <a:cxn ang="0">
                    <a:pos x="T2" y="0"/>
                  </a:cxn>
                </a:cxnLst>
                <a:rect l="0" t="0" r="r" b="b"/>
                <a:pathLst>
                  <a:path w="425">
                    <a:moveTo>
                      <a:pt x="0" y="0"/>
                    </a:moveTo>
                    <a:lnTo>
                      <a:pt x="0" y="0"/>
                    </a:lnTo>
                    <a:lnTo>
                      <a:pt x="425" y="0"/>
                    </a:ln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12" name="Freeform 111">
                <a:extLst>
                  <a:ext uri="{FF2B5EF4-FFF2-40B4-BE49-F238E27FC236}">
                    <a16:creationId xmlns:a16="http://schemas.microsoft.com/office/drawing/2014/main" id="{538990FF-D0AA-2F49-AA02-041241B64EE5}"/>
                  </a:ext>
                </a:extLst>
              </p:cNvPr>
              <p:cNvSpPr>
                <a:spLocks/>
              </p:cNvSpPr>
              <p:nvPr/>
            </p:nvSpPr>
            <p:spPr bwMode="auto">
              <a:xfrm flipV="1">
                <a:off x="4089018" y="5562867"/>
                <a:ext cx="422275" cy="45719"/>
              </a:xfrm>
              <a:custGeom>
                <a:avLst/>
                <a:gdLst>
                  <a:gd name="T0" fmla="*/ 0 w 400"/>
                  <a:gd name="T1" fmla="*/ 0 w 400"/>
                  <a:gd name="T2" fmla="*/ 400 w 400"/>
                </a:gdLst>
                <a:ahLst/>
                <a:cxnLst>
                  <a:cxn ang="0">
                    <a:pos x="T0" y="0"/>
                  </a:cxn>
                  <a:cxn ang="0">
                    <a:pos x="T1" y="0"/>
                  </a:cxn>
                  <a:cxn ang="0">
                    <a:pos x="T2" y="0"/>
                  </a:cxn>
                </a:cxnLst>
                <a:rect l="0" t="0" r="r" b="b"/>
                <a:pathLst>
                  <a:path w="400">
                    <a:moveTo>
                      <a:pt x="0" y="0"/>
                    </a:moveTo>
                    <a:lnTo>
                      <a:pt x="0" y="0"/>
                    </a:lnTo>
                    <a:lnTo>
                      <a:pt x="400" y="0"/>
                    </a:ln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13" name="Freeform 112">
                <a:extLst>
                  <a:ext uri="{FF2B5EF4-FFF2-40B4-BE49-F238E27FC236}">
                    <a16:creationId xmlns:a16="http://schemas.microsoft.com/office/drawing/2014/main" id="{93867D50-B07A-2E4C-9C88-92E3DFCDE95E}"/>
                  </a:ext>
                </a:extLst>
              </p:cNvPr>
              <p:cNvSpPr>
                <a:spLocks/>
              </p:cNvSpPr>
              <p:nvPr/>
            </p:nvSpPr>
            <p:spPr bwMode="auto">
              <a:xfrm>
                <a:off x="4526669" y="5566490"/>
                <a:ext cx="0" cy="92609"/>
              </a:xfrm>
              <a:custGeom>
                <a:avLst/>
                <a:gdLst>
                  <a:gd name="T0" fmla="*/ 0 h 157"/>
                  <a:gd name="T1" fmla="*/ 0 h 157"/>
                  <a:gd name="T2" fmla="*/ 157 h 157"/>
                </a:gdLst>
                <a:ahLst/>
                <a:cxnLst>
                  <a:cxn ang="0">
                    <a:pos x="0" y="T0"/>
                  </a:cxn>
                  <a:cxn ang="0">
                    <a:pos x="0" y="T1"/>
                  </a:cxn>
                  <a:cxn ang="0">
                    <a:pos x="0" y="T2"/>
                  </a:cxn>
                </a:cxnLst>
                <a:rect l="0" t="0" r="r" b="b"/>
                <a:pathLst>
                  <a:path h="157">
                    <a:moveTo>
                      <a:pt x="0" y="0"/>
                    </a:moveTo>
                    <a:lnTo>
                      <a:pt x="0" y="0"/>
                    </a:lnTo>
                    <a:lnTo>
                      <a:pt x="0" y="157"/>
                    </a:ln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14" name="Freeform 113">
                <a:extLst>
                  <a:ext uri="{FF2B5EF4-FFF2-40B4-BE49-F238E27FC236}">
                    <a16:creationId xmlns:a16="http://schemas.microsoft.com/office/drawing/2014/main" id="{29663523-5ED4-304C-9A8D-C5B8AFF4D48C}"/>
                  </a:ext>
                </a:extLst>
              </p:cNvPr>
              <p:cNvSpPr>
                <a:spLocks/>
              </p:cNvSpPr>
              <p:nvPr/>
            </p:nvSpPr>
            <p:spPr bwMode="auto">
              <a:xfrm>
                <a:off x="4569531" y="5566490"/>
                <a:ext cx="0" cy="92609"/>
              </a:xfrm>
              <a:custGeom>
                <a:avLst/>
                <a:gdLst>
                  <a:gd name="T0" fmla="*/ 0 h 157"/>
                  <a:gd name="T1" fmla="*/ 0 h 157"/>
                  <a:gd name="T2" fmla="*/ 157 h 157"/>
                </a:gdLst>
                <a:ahLst/>
                <a:cxnLst>
                  <a:cxn ang="0">
                    <a:pos x="0" y="T0"/>
                  </a:cxn>
                  <a:cxn ang="0">
                    <a:pos x="0" y="T1"/>
                  </a:cxn>
                  <a:cxn ang="0">
                    <a:pos x="0" y="T2"/>
                  </a:cxn>
                </a:cxnLst>
                <a:rect l="0" t="0" r="r" b="b"/>
                <a:pathLst>
                  <a:path h="157">
                    <a:moveTo>
                      <a:pt x="0" y="0"/>
                    </a:moveTo>
                    <a:lnTo>
                      <a:pt x="0" y="0"/>
                    </a:lnTo>
                    <a:lnTo>
                      <a:pt x="0" y="157"/>
                    </a:ln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15" name="Freeform 114">
                <a:extLst>
                  <a:ext uri="{FF2B5EF4-FFF2-40B4-BE49-F238E27FC236}">
                    <a16:creationId xmlns:a16="http://schemas.microsoft.com/office/drawing/2014/main" id="{C40E678B-94E5-A248-9F24-828CA56D5F4D}"/>
                  </a:ext>
                </a:extLst>
              </p:cNvPr>
              <p:cNvSpPr>
                <a:spLocks/>
              </p:cNvSpPr>
              <p:nvPr/>
            </p:nvSpPr>
            <p:spPr bwMode="auto">
              <a:xfrm>
                <a:off x="4621919" y="5471476"/>
                <a:ext cx="0" cy="92609"/>
              </a:xfrm>
              <a:custGeom>
                <a:avLst/>
                <a:gdLst>
                  <a:gd name="T0" fmla="*/ 0 h 157"/>
                  <a:gd name="T1" fmla="*/ 0 h 157"/>
                  <a:gd name="T2" fmla="*/ 157 h 157"/>
                </a:gdLst>
                <a:ahLst/>
                <a:cxnLst>
                  <a:cxn ang="0">
                    <a:pos x="0" y="T0"/>
                  </a:cxn>
                  <a:cxn ang="0">
                    <a:pos x="0" y="T1"/>
                  </a:cxn>
                  <a:cxn ang="0">
                    <a:pos x="0" y="T2"/>
                  </a:cxn>
                </a:cxnLst>
                <a:rect l="0" t="0" r="r" b="b"/>
                <a:pathLst>
                  <a:path h="157">
                    <a:moveTo>
                      <a:pt x="0" y="0"/>
                    </a:moveTo>
                    <a:lnTo>
                      <a:pt x="0" y="0"/>
                    </a:lnTo>
                    <a:lnTo>
                      <a:pt x="0" y="157"/>
                    </a:ln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16" name="Freeform 115">
                <a:extLst>
                  <a:ext uri="{FF2B5EF4-FFF2-40B4-BE49-F238E27FC236}">
                    <a16:creationId xmlns:a16="http://schemas.microsoft.com/office/drawing/2014/main" id="{0692B8A8-330F-8742-A307-9A066B401B4F}"/>
                  </a:ext>
                </a:extLst>
              </p:cNvPr>
              <p:cNvSpPr>
                <a:spLocks/>
              </p:cNvSpPr>
              <p:nvPr/>
            </p:nvSpPr>
            <p:spPr bwMode="auto">
              <a:xfrm>
                <a:off x="4666369" y="5471476"/>
                <a:ext cx="0" cy="92609"/>
              </a:xfrm>
              <a:custGeom>
                <a:avLst/>
                <a:gdLst>
                  <a:gd name="T0" fmla="*/ 0 h 157"/>
                  <a:gd name="T1" fmla="*/ 0 h 157"/>
                  <a:gd name="T2" fmla="*/ 157 h 157"/>
                </a:gdLst>
                <a:ahLst/>
                <a:cxnLst>
                  <a:cxn ang="0">
                    <a:pos x="0" y="T0"/>
                  </a:cxn>
                  <a:cxn ang="0">
                    <a:pos x="0" y="T1"/>
                  </a:cxn>
                  <a:cxn ang="0">
                    <a:pos x="0" y="T2"/>
                  </a:cxn>
                </a:cxnLst>
                <a:rect l="0" t="0" r="r" b="b"/>
                <a:pathLst>
                  <a:path h="157">
                    <a:moveTo>
                      <a:pt x="0" y="0"/>
                    </a:moveTo>
                    <a:lnTo>
                      <a:pt x="0" y="0"/>
                    </a:lnTo>
                    <a:lnTo>
                      <a:pt x="0" y="157"/>
                    </a:ln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17" name="Freeform 116">
                <a:extLst>
                  <a:ext uri="{FF2B5EF4-FFF2-40B4-BE49-F238E27FC236}">
                    <a16:creationId xmlns:a16="http://schemas.microsoft.com/office/drawing/2014/main" id="{7BA2CB3E-D472-554D-8395-C44D322F3953}"/>
                  </a:ext>
                </a:extLst>
              </p:cNvPr>
              <p:cNvSpPr>
                <a:spLocks/>
              </p:cNvSpPr>
              <p:nvPr/>
            </p:nvSpPr>
            <p:spPr bwMode="auto">
              <a:xfrm flipH="1">
                <a:off x="4282511" y="5258897"/>
                <a:ext cx="45719" cy="349690"/>
              </a:xfrm>
              <a:custGeom>
                <a:avLst/>
                <a:gdLst>
                  <a:gd name="T0" fmla="*/ 0 h 758"/>
                  <a:gd name="T1" fmla="*/ 0 h 758"/>
                  <a:gd name="T2" fmla="*/ 758 h 758"/>
                </a:gdLst>
                <a:ahLst/>
                <a:cxnLst>
                  <a:cxn ang="0">
                    <a:pos x="0" y="T0"/>
                  </a:cxn>
                  <a:cxn ang="0">
                    <a:pos x="0" y="T1"/>
                  </a:cxn>
                  <a:cxn ang="0">
                    <a:pos x="0" y="T2"/>
                  </a:cxn>
                </a:cxnLst>
                <a:rect l="0" t="0" r="r" b="b"/>
                <a:pathLst>
                  <a:path h="758">
                    <a:moveTo>
                      <a:pt x="0" y="0"/>
                    </a:moveTo>
                    <a:lnTo>
                      <a:pt x="0" y="0"/>
                    </a:lnTo>
                    <a:lnTo>
                      <a:pt x="0" y="758"/>
                    </a:ln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18" name="Freeform 117">
                <a:extLst>
                  <a:ext uri="{FF2B5EF4-FFF2-40B4-BE49-F238E27FC236}">
                    <a16:creationId xmlns:a16="http://schemas.microsoft.com/office/drawing/2014/main" id="{1F5BBEB2-821D-AA41-A7F7-070195A7E0E1}"/>
                  </a:ext>
                </a:extLst>
              </p:cNvPr>
              <p:cNvSpPr>
                <a:spLocks/>
              </p:cNvSpPr>
              <p:nvPr/>
            </p:nvSpPr>
            <p:spPr bwMode="auto">
              <a:xfrm>
                <a:off x="4433005" y="5250477"/>
                <a:ext cx="45719" cy="255877"/>
              </a:xfrm>
              <a:custGeom>
                <a:avLst/>
                <a:gdLst>
                  <a:gd name="T0" fmla="*/ 0 h 611"/>
                  <a:gd name="T1" fmla="*/ 0 h 611"/>
                  <a:gd name="T2" fmla="*/ 611 h 611"/>
                </a:gdLst>
                <a:ahLst/>
                <a:cxnLst>
                  <a:cxn ang="0">
                    <a:pos x="0" y="T0"/>
                  </a:cxn>
                  <a:cxn ang="0">
                    <a:pos x="0" y="T1"/>
                  </a:cxn>
                  <a:cxn ang="0">
                    <a:pos x="0" y="T2"/>
                  </a:cxn>
                </a:cxnLst>
                <a:rect l="0" t="0" r="r" b="b"/>
                <a:pathLst>
                  <a:path h="611">
                    <a:moveTo>
                      <a:pt x="0" y="0"/>
                    </a:moveTo>
                    <a:lnTo>
                      <a:pt x="0" y="0"/>
                    </a:lnTo>
                    <a:lnTo>
                      <a:pt x="0" y="611"/>
                    </a:ln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19" name="Freeform 118">
                <a:extLst>
                  <a:ext uri="{FF2B5EF4-FFF2-40B4-BE49-F238E27FC236}">
                    <a16:creationId xmlns:a16="http://schemas.microsoft.com/office/drawing/2014/main" id="{1A943DBB-626B-DB41-993E-6DA71A3011CE}"/>
                  </a:ext>
                </a:extLst>
              </p:cNvPr>
              <p:cNvSpPr>
                <a:spLocks/>
              </p:cNvSpPr>
              <p:nvPr/>
            </p:nvSpPr>
            <p:spPr bwMode="auto">
              <a:xfrm>
                <a:off x="4418719" y="5502747"/>
                <a:ext cx="30163" cy="24054"/>
              </a:xfrm>
              <a:custGeom>
                <a:avLst/>
                <a:gdLst>
                  <a:gd name="T0" fmla="*/ 39 w 39"/>
                  <a:gd name="T1" fmla="*/ 20 h 41"/>
                  <a:gd name="T2" fmla="*/ 39 w 39"/>
                  <a:gd name="T3" fmla="*/ 20 h 41"/>
                  <a:gd name="T4" fmla="*/ 19 w 39"/>
                  <a:gd name="T5" fmla="*/ 41 h 41"/>
                  <a:gd name="T6" fmla="*/ 0 w 39"/>
                  <a:gd name="T7" fmla="*/ 20 h 41"/>
                  <a:gd name="T8" fmla="*/ 19 w 39"/>
                  <a:gd name="T9" fmla="*/ 0 h 41"/>
                  <a:gd name="T10" fmla="*/ 39 w 39"/>
                  <a:gd name="T11" fmla="*/ 20 h 41"/>
                </a:gdLst>
                <a:ahLst/>
                <a:cxnLst>
                  <a:cxn ang="0">
                    <a:pos x="T0" y="T1"/>
                  </a:cxn>
                  <a:cxn ang="0">
                    <a:pos x="T2" y="T3"/>
                  </a:cxn>
                  <a:cxn ang="0">
                    <a:pos x="T4" y="T5"/>
                  </a:cxn>
                  <a:cxn ang="0">
                    <a:pos x="T6" y="T7"/>
                  </a:cxn>
                  <a:cxn ang="0">
                    <a:pos x="T8" y="T9"/>
                  </a:cxn>
                  <a:cxn ang="0">
                    <a:pos x="T10" y="T11"/>
                  </a:cxn>
                </a:cxnLst>
                <a:rect l="0" t="0" r="r" b="b"/>
                <a:pathLst>
                  <a:path w="39" h="41">
                    <a:moveTo>
                      <a:pt x="39" y="20"/>
                    </a:moveTo>
                    <a:lnTo>
                      <a:pt x="39" y="20"/>
                    </a:lnTo>
                    <a:cubicBezTo>
                      <a:pt x="39" y="32"/>
                      <a:pt x="30" y="41"/>
                      <a:pt x="19" y="41"/>
                    </a:cubicBezTo>
                    <a:cubicBezTo>
                      <a:pt x="9" y="41"/>
                      <a:pt x="0" y="32"/>
                      <a:pt x="0" y="20"/>
                    </a:cubicBezTo>
                    <a:cubicBezTo>
                      <a:pt x="0" y="9"/>
                      <a:pt x="9" y="0"/>
                      <a:pt x="19" y="0"/>
                    </a:cubicBezTo>
                    <a:cubicBezTo>
                      <a:pt x="30" y="0"/>
                      <a:pt x="39" y="9"/>
                      <a:pt x="39" y="20"/>
                    </a:cubicBezTo>
                    <a:close/>
                  </a:path>
                </a:pathLst>
              </a:custGeom>
              <a:solidFill>
                <a:srgbClr val="482D0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20" name="Freeform 119">
                <a:extLst>
                  <a:ext uri="{FF2B5EF4-FFF2-40B4-BE49-F238E27FC236}">
                    <a16:creationId xmlns:a16="http://schemas.microsoft.com/office/drawing/2014/main" id="{59949978-D808-6242-9B35-E12043042064}"/>
                  </a:ext>
                </a:extLst>
              </p:cNvPr>
              <p:cNvSpPr>
                <a:spLocks/>
              </p:cNvSpPr>
              <p:nvPr/>
            </p:nvSpPr>
            <p:spPr bwMode="auto">
              <a:xfrm>
                <a:off x="4423481" y="5506354"/>
                <a:ext cx="20638" cy="16838"/>
              </a:xfrm>
              <a:custGeom>
                <a:avLst/>
                <a:gdLst>
                  <a:gd name="T0" fmla="*/ 25 w 25"/>
                  <a:gd name="T1" fmla="*/ 14 h 29"/>
                  <a:gd name="T2" fmla="*/ 25 w 25"/>
                  <a:gd name="T3" fmla="*/ 14 h 29"/>
                  <a:gd name="T4" fmla="*/ 12 w 25"/>
                  <a:gd name="T5" fmla="*/ 29 h 29"/>
                  <a:gd name="T6" fmla="*/ 0 w 25"/>
                  <a:gd name="T7" fmla="*/ 14 h 29"/>
                  <a:gd name="T8" fmla="*/ 12 w 25"/>
                  <a:gd name="T9" fmla="*/ 0 h 29"/>
                  <a:gd name="T10" fmla="*/ 25 w 25"/>
                  <a:gd name="T11" fmla="*/ 14 h 29"/>
                  <a:gd name="T12" fmla="*/ 25 w 25"/>
                  <a:gd name="T13" fmla="*/ 14 h 29"/>
                </a:gdLst>
                <a:ahLst/>
                <a:cxnLst>
                  <a:cxn ang="0">
                    <a:pos x="T0" y="T1"/>
                  </a:cxn>
                  <a:cxn ang="0">
                    <a:pos x="T2" y="T3"/>
                  </a:cxn>
                  <a:cxn ang="0">
                    <a:pos x="T4" y="T5"/>
                  </a:cxn>
                  <a:cxn ang="0">
                    <a:pos x="T6" y="T7"/>
                  </a:cxn>
                  <a:cxn ang="0">
                    <a:pos x="T8" y="T9"/>
                  </a:cxn>
                  <a:cxn ang="0">
                    <a:pos x="T10" y="T11"/>
                  </a:cxn>
                  <a:cxn ang="0">
                    <a:pos x="T12" y="T13"/>
                  </a:cxn>
                </a:cxnLst>
                <a:rect l="0" t="0" r="r" b="b"/>
                <a:pathLst>
                  <a:path w="25" h="29">
                    <a:moveTo>
                      <a:pt x="25" y="14"/>
                    </a:moveTo>
                    <a:lnTo>
                      <a:pt x="25" y="14"/>
                    </a:lnTo>
                    <a:cubicBezTo>
                      <a:pt x="25" y="22"/>
                      <a:pt x="20" y="29"/>
                      <a:pt x="12" y="29"/>
                    </a:cubicBezTo>
                    <a:cubicBezTo>
                      <a:pt x="5" y="29"/>
                      <a:pt x="0" y="22"/>
                      <a:pt x="0" y="14"/>
                    </a:cubicBezTo>
                    <a:cubicBezTo>
                      <a:pt x="0" y="6"/>
                      <a:pt x="5" y="0"/>
                      <a:pt x="12" y="0"/>
                    </a:cubicBezTo>
                    <a:cubicBezTo>
                      <a:pt x="20" y="0"/>
                      <a:pt x="25" y="6"/>
                      <a:pt x="25" y="14"/>
                    </a:cubicBezTo>
                    <a:lnTo>
                      <a:pt x="25" y="14"/>
                    </a:lnTo>
                    <a:close/>
                  </a:path>
                </a:pathLst>
              </a:custGeom>
              <a:noFill/>
              <a:ln w="9525" cap="flat">
                <a:solidFill>
                  <a:srgbClr val="482D0D"/>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21" name="Freeform 120">
                <a:extLst>
                  <a:ext uri="{FF2B5EF4-FFF2-40B4-BE49-F238E27FC236}">
                    <a16:creationId xmlns:a16="http://schemas.microsoft.com/office/drawing/2014/main" id="{0F303AA4-2E53-684E-B137-D1364B448767}"/>
                  </a:ext>
                </a:extLst>
              </p:cNvPr>
              <p:cNvSpPr>
                <a:spLocks/>
              </p:cNvSpPr>
              <p:nvPr/>
            </p:nvSpPr>
            <p:spPr bwMode="auto">
              <a:xfrm>
                <a:off x="4307594" y="5333344"/>
                <a:ext cx="39688" cy="93812"/>
              </a:xfrm>
              <a:custGeom>
                <a:avLst/>
                <a:gdLst>
                  <a:gd name="T0" fmla="*/ 0 w 52"/>
                  <a:gd name="T1" fmla="*/ 0 h 160"/>
                  <a:gd name="T2" fmla="*/ 0 w 52"/>
                  <a:gd name="T3" fmla="*/ 0 h 160"/>
                  <a:gd name="T4" fmla="*/ 52 w 52"/>
                  <a:gd name="T5" fmla="*/ 0 h 160"/>
                  <a:gd name="T6" fmla="*/ 52 w 52"/>
                  <a:gd name="T7" fmla="*/ 160 h 160"/>
                  <a:gd name="T8" fmla="*/ 0 w 52"/>
                  <a:gd name="T9" fmla="*/ 160 h 160"/>
                  <a:gd name="T10" fmla="*/ 0 w 52"/>
                  <a:gd name="T11" fmla="*/ 0 h 160"/>
                </a:gdLst>
                <a:ahLst/>
                <a:cxnLst>
                  <a:cxn ang="0">
                    <a:pos x="T0" y="T1"/>
                  </a:cxn>
                  <a:cxn ang="0">
                    <a:pos x="T2" y="T3"/>
                  </a:cxn>
                  <a:cxn ang="0">
                    <a:pos x="T4" y="T5"/>
                  </a:cxn>
                  <a:cxn ang="0">
                    <a:pos x="T6" y="T7"/>
                  </a:cxn>
                  <a:cxn ang="0">
                    <a:pos x="T8" y="T9"/>
                  </a:cxn>
                  <a:cxn ang="0">
                    <a:pos x="T10" y="T11"/>
                  </a:cxn>
                </a:cxnLst>
                <a:rect l="0" t="0" r="r" b="b"/>
                <a:pathLst>
                  <a:path w="52" h="160">
                    <a:moveTo>
                      <a:pt x="0" y="0"/>
                    </a:moveTo>
                    <a:lnTo>
                      <a:pt x="0" y="0"/>
                    </a:lnTo>
                    <a:lnTo>
                      <a:pt x="52" y="0"/>
                    </a:lnTo>
                    <a:lnTo>
                      <a:pt x="52" y="160"/>
                    </a:lnTo>
                    <a:lnTo>
                      <a:pt x="0" y="160"/>
                    </a:lnTo>
                    <a:lnTo>
                      <a:pt x="0" y="0"/>
                    </a:lnTo>
                    <a:close/>
                  </a:path>
                </a:pathLst>
              </a:custGeom>
              <a:solidFill>
                <a:srgbClr val="FF0000"/>
              </a:solidFill>
              <a:ln w="9525" cap="flat">
                <a:solidFill>
                  <a:srgbClr val="000000"/>
                </a:solidFill>
                <a:prstDash val="solid"/>
                <a:miter lim="800000"/>
                <a:headEnd/>
                <a:tailEnd/>
              </a:ln>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22" name="Freeform 121">
                <a:extLst>
                  <a:ext uri="{FF2B5EF4-FFF2-40B4-BE49-F238E27FC236}">
                    <a16:creationId xmlns:a16="http://schemas.microsoft.com/office/drawing/2014/main" id="{3C0143F1-CF22-4F42-956C-C739D7D480D4}"/>
                  </a:ext>
                </a:extLst>
              </p:cNvPr>
              <p:cNvSpPr>
                <a:spLocks/>
              </p:cNvSpPr>
              <p:nvPr/>
            </p:nvSpPr>
            <p:spPr bwMode="auto">
              <a:xfrm>
                <a:off x="4410781" y="5333344"/>
                <a:ext cx="42863" cy="93812"/>
              </a:xfrm>
              <a:custGeom>
                <a:avLst/>
                <a:gdLst>
                  <a:gd name="T0" fmla="*/ 0 w 54"/>
                  <a:gd name="T1" fmla="*/ 0 h 160"/>
                  <a:gd name="T2" fmla="*/ 0 w 54"/>
                  <a:gd name="T3" fmla="*/ 0 h 160"/>
                  <a:gd name="T4" fmla="*/ 54 w 54"/>
                  <a:gd name="T5" fmla="*/ 0 h 160"/>
                  <a:gd name="T6" fmla="*/ 54 w 54"/>
                  <a:gd name="T7" fmla="*/ 160 h 160"/>
                  <a:gd name="T8" fmla="*/ 0 w 54"/>
                  <a:gd name="T9" fmla="*/ 160 h 160"/>
                  <a:gd name="T10" fmla="*/ 0 w 54"/>
                  <a:gd name="T11" fmla="*/ 0 h 160"/>
                </a:gdLst>
                <a:ahLst/>
                <a:cxnLst>
                  <a:cxn ang="0">
                    <a:pos x="T0" y="T1"/>
                  </a:cxn>
                  <a:cxn ang="0">
                    <a:pos x="T2" y="T3"/>
                  </a:cxn>
                  <a:cxn ang="0">
                    <a:pos x="T4" y="T5"/>
                  </a:cxn>
                  <a:cxn ang="0">
                    <a:pos x="T6" y="T7"/>
                  </a:cxn>
                  <a:cxn ang="0">
                    <a:pos x="T8" y="T9"/>
                  </a:cxn>
                  <a:cxn ang="0">
                    <a:pos x="T10" y="T11"/>
                  </a:cxn>
                </a:cxnLst>
                <a:rect l="0" t="0" r="r" b="b"/>
                <a:pathLst>
                  <a:path w="54" h="160">
                    <a:moveTo>
                      <a:pt x="0" y="0"/>
                    </a:moveTo>
                    <a:lnTo>
                      <a:pt x="0" y="0"/>
                    </a:lnTo>
                    <a:lnTo>
                      <a:pt x="54" y="0"/>
                    </a:lnTo>
                    <a:lnTo>
                      <a:pt x="54" y="160"/>
                    </a:lnTo>
                    <a:lnTo>
                      <a:pt x="0" y="160"/>
                    </a:lnTo>
                    <a:lnTo>
                      <a:pt x="0" y="0"/>
                    </a:lnTo>
                    <a:close/>
                  </a:path>
                </a:pathLst>
              </a:custGeom>
              <a:solidFill>
                <a:srgbClr val="FF0000"/>
              </a:solidFill>
              <a:ln w="9525" cap="flat">
                <a:solidFill>
                  <a:srgbClr val="000000"/>
                </a:solidFill>
                <a:prstDash val="solid"/>
                <a:miter lim="800000"/>
                <a:headEnd/>
                <a:tailEnd/>
              </a:ln>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23" name="Freeform 122">
                <a:extLst>
                  <a:ext uri="{FF2B5EF4-FFF2-40B4-BE49-F238E27FC236}">
                    <a16:creationId xmlns:a16="http://schemas.microsoft.com/office/drawing/2014/main" id="{CF073331-571A-AD4B-82FC-41E4AA4FB418}"/>
                  </a:ext>
                </a:extLst>
              </p:cNvPr>
              <p:cNvSpPr>
                <a:spLocks/>
              </p:cNvSpPr>
              <p:nvPr/>
            </p:nvSpPr>
            <p:spPr bwMode="auto">
              <a:xfrm flipV="1">
                <a:off x="4323469" y="5130443"/>
                <a:ext cx="292364" cy="45719"/>
              </a:xfrm>
              <a:custGeom>
                <a:avLst/>
                <a:gdLst>
                  <a:gd name="T0" fmla="*/ 0 w 320"/>
                  <a:gd name="T1" fmla="*/ 0 w 320"/>
                  <a:gd name="T2" fmla="*/ 320 w 320"/>
                </a:gdLst>
                <a:ahLst/>
                <a:cxnLst>
                  <a:cxn ang="0">
                    <a:pos x="T0" y="0"/>
                  </a:cxn>
                  <a:cxn ang="0">
                    <a:pos x="T1" y="0"/>
                  </a:cxn>
                  <a:cxn ang="0">
                    <a:pos x="T2" y="0"/>
                  </a:cxn>
                </a:cxnLst>
                <a:rect l="0" t="0" r="r" b="b"/>
                <a:pathLst>
                  <a:path w="320">
                    <a:moveTo>
                      <a:pt x="0" y="0"/>
                    </a:moveTo>
                    <a:lnTo>
                      <a:pt x="0" y="0"/>
                    </a:lnTo>
                    <a:lnTo>
                      <a:pt x="320" y="0"/>
                    </a:ln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24" name="Freeform 123">
                <a:extLst>
                  <a:ext uri="{FF2B5EF4-FFF2-40B4-BE49-F238E27FC236}">
                    <a16:creationId xmlns:a16="http://schemas.microsoft.com/office/drawing/2014/main" id="{583D74E8-F4AD-AB4B-9FC2-8FE590B01CF7}"/>
                  </a:ext>
                </a:extLst>
              </p:cNvPr>
              <p:cNvSpPr>
                <a:spLocks/>
              </p:cNvSpPr>
              <p:nvPr/>
            </p:nvSpPr>
            <p:spPr bwMode="auto">
              <a:xfrm>
                <a:off x="4602038" y="5161730"/>
                <a:ext cx="134938" cy="31271"/>
              </a:xfrm>
              <a:custGeom>
                <a:avLst/>
                <a:gdLst>
                  <a:gd name="T0" fmla="*/ 0 w 172"/>
                  <a:gd name="T1" fmla="*/ 0 h 54"/>
                  <a:gd name="T2" fmla="*/ 0 w 172"/>
                  <a:gd name="T3" fmla="*/ 0 h 54"/>
                  <a:gd name="T4" fmla="*/ 172 w 172"/>
                  <a:gd name="T5" fmla="*/ 0 h 54"/>
                  <a:gd name="T6" fmla="*/ 172 w 172"/>
                  <a:gd name="T7" fmla="*/ 54 h 54"/>
                  <a:gd name="T8" fmla="*/ 0 w 172"/>
                  <a:gd name="T9" fmla="*/ 54 h 54"/>
                  <a:gd name="T10" fmla="*/ 0 w 172"/>
                  <a:gd name="T11" fmla="*/ 0 h 54"/>
                </a:gdLst>
                <a:ahLst/>
                <a:cxnLst>
                  <a:cxn ang="0">
                    <a:pos x="T0" y="T1"/>
                  </a:cxn>
                  <a:cxn ang="0">
                    <a:pos x="T2" y="T3"/>
                  </a:cxn>
                  <a:cxn ang="0">
                    <a:pos x="T4" y="T5"/>
                  </a:cxn>
                  <a:cxn ang="0">
                    <a:pos x="T6" y="T7"/>
                  </a:cxn>
                  <a:cxn ang="0">
                    <a:pos x="T8" y="T9"/>
                  </a:cxn>
                  <a:cxn ang="0">
                    <a:pos x="T10" y="T11"/>
                  </a:cxn>
                </a:cxnLst>
                <a:rect l="0" t="0" r="r" b="b"/>
                <a:pathLst>
                  <a:path w="172" h="54">
                    <a:moveTo>
                      <a:pt x="0" y="0"/>
                    </a:moveTo>
                    <a:lnTo>
                      <a:pt x="0" y="0"/>
                    </a:lnTo>
                    <a:lnTo>
                      <a:pt x="172" y="0"/>
                    </a:lnTo>
                    <a:lnTo>
                      <a:pt x="172" y="54"/>
                    </a:lnTo>
                    <a:lnTo>
                      <a:pt x="0" y="54"/>
                    </a:lnTo>
                    <a:lnTo>
                      <a:pt x="0" y="0"/>
                    </a:lnTo>
                    <a:close/>
                  </a:path>
                </a:pathLst>
              </a:custGeom>
              <a:solidFill>
                <a:srgbClr val="FF0000"/>
              </a:solidFill>
              <a:ln w="9525" cap="flat">
                <a:solidFill>
                  <a:srgbClr val="000000"/>
                </a:solidFill>
                <a:prstDash val="solid"/>
                <a:miter lim="800000"/>
                <a:headEnd/>
                <a:tailEnd/>
              </a:ln>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25" name="Freeform 124">
                <a:extLst>
                  <a:ext uri="{FF2B5EF4-FFF2-40B4-BE49-F238E27FC236}">
                    <a16:creationId xmlns:a16="http://schemas.microsoft.com/office/drawing/2014/main" id="{A053A55D-537F-C943-B4EE-DCB10C1A4326}"/>
                  </a:ext>
                </a:extLst>
              </p:cNvPr>
              <p:cNvSpPr>
                <a:spLocks/>
              </p:cNvSpPr>
              <p:nvPr/>
            </p:nvSpPr>
            <p:spPr bwMode="auto">
              <a:xfrm>
                <a:off x="4328231" y="5182176"/>
                <a:ext cx="0" cy="125082"/>
              </a:xfrm>
              <a:custGeom>
                <a:avLst/>
                <a:gdLst>
                  <a:gd name="T0" fmla="*/ 0 h 212"/>
                  <a:gd name="T1" fmla="*/ 0 h 212"/>
                  <a:gd name="T2" fmla="*/ 212 h 212"/>
                </a:gdLst>
                <a:ahLst/>
                <a:cxnLst>
                  <a:cxn ang="0">
                    <a:pos x="0" y="T0"/>
                  </a:cxn>
                  <a:cxn ang="0">
                    <a:pos x="0" y="T1"/>
                  </a:cxn>
                  <a:cxn ang="0">
                    <a:pos x="0" y="T2"/>
                  </a:cxn>
                </a:cxnLst>
                <a:rect l="0" t="0" r="r" b="b"/>
                <a:pathLst>
                  <a:path h="212">
                    <a:moveTo>
                      <a:pt x="0" y="0"/>
                    </a:moveTo>
                    <a:lnTo>
                      <a:pt x="0" y="0"/>
                    </a:lnTo>
                    <a:lnTo>
                      <a:pt x="0" y="212"/>
                    </a:ln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26" name="Freeform 125">
                <a:extLst>
                  <a:ext uri="{FF2B5EF4-FFF2-40B4-BE49-F238E27FC236}">
                    <a16:creationId xmlns:a16="http://schemas.microsoft.com/office/drawing/2014/main" id="{1522BE01-EE69-7543-BC74-3441CB2A6C83}"/>
                  </a:ext>
                </a:extLst>
              </p:cNvPr>
              <p:cNvSpPr>
                <a:spLocks/>
              </p:cNvSpPr>
              <p:nvPr/>
            </p:nvSpPr>
            <p:spPr bwMode="auto">
              <a:xfrm flipV="1">
                <a:off x="4323469" y="5219448"/>
                <a:ext cx="111125" cy="34637"/>
              </a:xfrm>
              <a:custGeom>
                <a:avLst/>
                <a:gdLst>
                  <a:gd name="T0" fmla="*/ 0 w 281"/>
                  <a:gd name="T1" fmla="*/ 0 w 281"/>
                  <a:gd name="T2" fmla="*/ 281 w 281"/>
                </a:gdLst>
                <a:ahLst/>
                <a:cxnLst>
                  <a:cxn ang="0">
                    <a:pos x="T0" y="0"/>
                  </a:cxn>
                  <a:cxn ang="0">
                    <a:pos x="T1" y="0"/>
                  </a:cxn>
                  <a:cxn ang="0">
                    <a:pos x="T2" y="0"/>
                  </a:cxn>
                </a:cxnLst>
                <a:rect l="0" t="0" r="r" b="b"/>
                <a:pathLst>
                  <a:path w="281">
                    <a:moveTo>
                      <a:pt x="0" y="0"/>
                    </a:moveTo>
                    <a:lnTo>
                      <a:pt x="0" y="0"/>
                    </a:lnTo>
                    <a:lnTo>
                      <a:pt x="281" y="0"/>
                    </a:ln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27" name="Freeform 126">
                <a:extLst>
                  <a:ext uri="{FF2B5EF4-FFF2-40B4-BE49-F238E27FC236}">
                    <a16:creationId xmlns:a16="http://schemas.microsoft.com/office/drawing/2014/main" id="{33D8D96C-CE3B-954A-ADA5-5D06C1067567}"/>
                  </a:ext>
                </a:extLst>
              </p:cNvPr>
              <p:cNvSpPr>
                <a:spLocks/>
              </p:cNvSpPr>
              <p:nvPr/>
            </p:nvSpPr>
            <p:spPr bwMode="auto">
              <a:xfrm>
                <a:off x="4549157" y="5178698"/>
                <a:ext cx="45719" cy="45719"/>
              </a:xfrm>
              <a:custGeom>
                <a:avLst/>
                <a:gdLst>
                  <a:gd name="T0" fmla="*/ 0 h 160"/>
                  <a:gd name="T1" fmla="*/ 0 h 160"/>
                  <a:gd name="T2" fmla="*/ 160 h 160"/>
                </a:gdLst>
                <a:ahLst/>
                <a:cxnLst>
                  <a:cxn ang="0">
                    <a:pos x="0" y="T0"/>
                  </a:cxn>
                  <a:cxn ang="0">
                    <a:pos x="0" y="T1"/>
                  </a:cxn>
                  <a:cxn ang="0">
                    <a:pos x="0" y="T2"/>
                  </a:cxn>
                </a:cxnLst>
                <a:rect l="0" t="0" r="r" b="b"/>
                <a:pathLst>
                  <a:path h="160">
                    <a:moveTo>
                      <a:pt x="0" y="0"/>
                    </a:moveTo>
                    <a:lnTo>
                      <a:pt x="0" y="0"/>
                    </a:lnTo>
                    <a:lnTo>
                      <a:pt x="0" y="160"/>
                    </a:ln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28" name="Freeform 127">
                <a:extLst>
                  <a:ext uri="{FF2B5EF4-FFF2-40B4-BE49-F238E27FC236}">
                    <a16:creationId xmlns:a16="http://schemas.microsoft.com/office/drawing/2014/main" id="{F5835CA3-F174-FD4D-8BA9-E90F386A1BF0}"/>
                  </a:ext>
                </a:extLst>
              </p:cNvPr>
              <p:cNvSpPr>
                <a:spLocks/>
              </p:cNvSpPr>
              <p:nvPr/>
            </p:nvSpPr>
            <p:spPr bwMode="auto">
              <a:xfrm flipH="1">
                <a:off x="4503439" y="5272257"/>
                <a:ext cx="45719" cy="66630"/>
              </a:xfrm>
              <a:custGeom>
                <a:avLst/>
                <a:gdLst>
                  <a:gd name="T0" fmla="*/ 0 h 173"/>
                  <a:gd name="T1" fmla="*/ 0 h 173"/>
                  <a:gd name="T2" fmla="*/ 173 h 173"/>
                </a:gdLst>
                <a:ahLst/>
                <a:cxnLst>
                  <a:cxn ang="0">
                    <a:pos x="0" y="T0"/>
                  </a:cxn>
                  <a:cxn ang="0">
                    <a:pos x="0" y="T1"/>
                  </a:cxn>
                  <a:cxn ang="0">
                    <a:pos x="0" y="T2"/>
                  </a:cxn>
                </a:cxnLst>
                <a:rect l="0" t="0" r="r" b="b"/>
                <a:pathLst>
                  <a:path h="173">
                    <a:moveTo>
                      <a:pt x="0" y="0"/>
                    </a:moveTo>
                    <a:lnTo>
                      <a:pt x="0" y="0"/>
                    </a:lnTo>
                    <a:lnTo>
                      <a:pt x="0" y="173"/>
                    </a:ln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29" name="Freeform 128">
                <a:extLst>
                  <a:ext uri="{FF2B5EF4-FFF2-40B4-BE49-F238E27FC236}">
                    <a16:creationId xmlns:a16="http://schemas.microsoft.com/office/drawing/2014/main" id="{661367FD-ECFD-1545-88DE-9F1C8162B297}"/>
                  </a:ext>
                </a:extLst>
              </p:cNvPr>
              <p:cNvSpPr>
                <a:spLocks/>
              </p:cNvSpPr>
              <p:nvPr/>
            </p:nvSpPr>
            <p:spPr bwMode="auto">
              <a:xfrm>
                <a:off x="4490420" y="5268647"/>
                <a:ext cx="125413" cy="0"/>
              </a:xfrm>
              <a:custGeom>
                <a:avLst/>
                <a:gdLst>
                  <a:gd name="T0" fmla="*/ 0 w 160"/>
                  <a:gd name="T1" fmla="*/ 0 w 160"/>
                  <a:gd name="T2" fmla="*/ 160 w 160"/>
                </a:gdLst>
                <a:ahLst/>
                <a:cxnLst>
                  <a:cxn ang="0">
                    <a:pos x="T0" y="0"/>
                  </a:cxn>
                  <a:cxn ang="0">
                    <a:pos x="T1" y="0"/>
                  </a:cxn>
                  <a:cxn ang="0">
                    <a:pos x="T2" y="0"/>
                  </a:cxn>
                </a:cxnLst>
                <a:rect l="0" t="0" r="r" b="b"/>
                <a:pathLst>
                  <a:path w="160">
                    <a:moveTo>
                      <a:pt x="0" y="0"/>
                    </a:moveTo>
                    <a:lnTo>
                      <a:pt x="0" y="0"/>
                    </a:lnTo>
                    <a:lnTo>
                      <a:pt x="160" y="0"/>
                    </a:ln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30" name="Freeform 129">
                <a:extLst>
                  <a:ext uri="{FF2B5EF4-FFF2-40B4-BE49-F238E27FC236}">
                    <a16:creationId xmlns:a16="http://schemas.microsoft.com/office/drawing/2014/main" id="{B38FF780-EC8F-B94E-9F98-D6B0FCA8FCC1}"/>
                  </a:ext>
                </a:extLst>
              </p:cNvPr>
              <p:cNvSpPr>
                <a:spLocks/>
              </p:cNvSpPr>
              <p:nvPr/>
            </p:nvSpPr>
            <p:spPr bwMode="auto">
              <a:xfrm>
                <a:off x="4490420" y="5236174"/>
                <a:ext cx="125413" cy="0"/>
              </a:xfrm>
              <a:custGeom>
                <a:avLst/>
                <a:gdLst>
                  <a:gd name="T0" fmla="*/ 0 w 160"/>
                  <a:gd name="T1" fmla="*/ 0 w 160"/>
                  <a:gd name="T2" fmla="*/ 160 w 160"/>
                </a:gdLst>
                <a:ahLst/>
                <a:cxnLst>
                  <a:cxn ang="0">
                    <a:pos x="T0" y="0"/>
                  </a:cxn>
                  <a:cxn ang="0">
                    <a:pos x="T1" y="0"/>
                  </a:cxn>
                  <a:cxn ang="0">
                    <a:pos x="T2" y="0"/>
                  </a:cxn>
                </a:cxnLst>
                <a:rect l="0" t="0" r="r" b="b"/>
                <a:pathLst>
                  <a:path w="160">
                    <a:moveTo>
                      <a:pt x="0" y="0"/>
                    </a:moveTo>
                    <a:lnTo>
                      <a:pt x="0" y="0"/>
                    </a:lnTo>
                    <a:lnTo>
                      <a:pt x="160" y="0"/>
                    </a:ln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31" name="Freeform 130">
                <a:extLst>
                  <a:ext uri="{FF2B5EF4-FFF2-40B4-BE49-F238E27FC236}">
                    <a16:creationId xmlns:a16="http://schemas.microsoft.com/office/drawing/2014/main" id="{830181DC-2102-B34B-B155-6BBDAF39F4DD}"/>
                  </a:ext>
                </a:extLst>
              </p:cNvPr>
              <p:cNvSpPr>
                <a:spLocks/>
              </p:cNvSpPr>
              <p:nvPr/>
            </p:nvSpPr>
            <p:spPr bwMode="auto">
              <a:xfrm>
                <a:off x="4533283" y="5327460"/>
                <a:ext cx="30163" cy="22852"/>
              </a:xfrm>
              <a:custGeom>
                <a:avLst/>
                <a:gdLst>
                  <a:gd name="T0" fmla="*/ 39 w 39"/>
                  <a:gd name="T1" fmla="*/ 20 h 39"/>
                  <a:gd name="T2" fmla="*/ 39 w 39"/>
                  <a:gd name="T3" fmla="*/ 20 h 39"/>
                  <a:gd name="T4" fmla="*/ 19 w 39"/>
                  <a:gd name="T5" fmla="*/ 39 h 39"/>
                  <a:gd name="T6" fmla="*/ 0 w 39"/>
                  <a:gd name="T7" fmla="*/ 20 h 39"/>
                  <a:gd name="T8" fmla="*/ 19 w 39"/>
                  <a:gd name="T9" fmla="*/ 0 h 39"/>
                  <a:gd name="T10" fmla="*/ 39 w 39"/>
                  <a:gd name="T11" fmla="*/ 20 h 39"/>
                </a:gdLst>
                <a:ahLst/>
                <a:cxnLst>
                  <a:cxn ang="0">
                    <a:pos x="T0" y="T1"/>
                  </a:cxn>
                  <a:cxn ang="0">
                    <a:pos x="T2" y="T3"/>
                  </a:cxn>
                  <a:cxn ang="0">
                    <a:pos x="T4" y="T5"/>
                  </a:cxn>
                  <a:cxn ang="0">
                    <a:pos x="T6" y="T7"/>
                  </a:cxn>
                  <a:cxn ang="0">
                    <a:pos x="T8" y="T9"/>
                  </a:cxn>
                  <a:cxn ang="0">
                    <a:pos x="T10" y="T11"/>
                  </a:cxn>
                </a:cxnLst>
                <a:rect l="0" t="0" r="r" b="b"/>
                <a:pathLst>
                  <a:path w="39" h="39">
                    <a:moveTo>
                      <a:pt x="39" y="20"/>
                    </a:moveTo>
                    <a:lnTo>
                      <a:pt x="39" y="20"/>
                    </a:lnTo>
                    <a:cubicBezTo>
                      <a:pt x="39" y="30"/>
                      <a:pt x="30" y="39"/>
                      <a:pt x="19" y="39"/>
                    </a:cubicBezTo>
                    <a:cubicBezTo>
                      <a:pt x="9" y="39"/>
                      <a:pt x="0" y="30"/>
                      <a:pt x="0" y="20"/>
                    </a:cubicBezTo>
                    <a:cubicBezTo>
                      <a:pt x="0" y="9"/>
                      <a:pt x="9" y="0"/>
                      <a:pt x="19" y="0"/>
                    </a:cubicBezTo>
                    <a:cubicBezTo>
                      <a:pt x="30" y="0"/>
                      <a:pt x="39" y="9"/>
                      <a:pt x="39" y="2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32" name="Freeform 131">
                <a:extLst>
                  <a:ext uri="{FF2B5EF4-FFF2-40B4-BE49-F238E27FC236}">
                    <a16:creationId xmlns:a16="http://schemas.microsoft.com/office/drawing/2014/main" id="{A086B83D-7278-F74F-9B0C-9E039F395935}"/>
                  </a:ext>
                </a:extLst>
              </p:cNvPr>
              <p:cNvSpPr>
                <a:spLocks/>
              </p:cNvSpPr>
              <p:nvPr/>
            </p:nvSpPr>
            <p:spPr bwMode="auto">
              <a:xfrm>
                <a:off x="4538045" y="5332271"/>
                <a:ext cx="20638" cy="14433"/>
              </a:xfrm>
              <a:custGeom>
                <a:avLst/>
                <a:gdLst>
                  <a:gd name="T0" fmla="*/ 25 w 25"/>
                  <a:gd name="T1" fmla="*/ 13 h 25"/>
                  <a:gd name="T2" fmla="*/ 25 w 25"/>
                  <a:gd name="T3" fmla="*/ 13 h 25"/>
                  <a:gd name="T4" fmla="*/ 13 w 25"/>
                  <a:gd name="T5" fmla="*/ 25 h 25"/>
                  <a:gd name="T6" fmla="*/ 0 w 25"/>
                  <a:gd name="T7" fmla="*/ 13 h 25"/>
                  <a:gd name="T8" fmla="*/ 13 w 25"/>
                  <a:gd name="T9" fmla="*/ 0 h 25"/>
                  <a:gd name="T10" fmla="*/ 25 w 25"/>
                  <a:gd name="T11" fmla="*/ 13 h 25"/>
                  <a:gd name="T12" fmla="*/ 25 w 25"/>
                  <a:gd name="T13" fmla="*/ 13 h 25"/>
                </a:gdLst>
                <a:ahLst/>
                <a:cxnLst>
                  <a:cxn ang="0">
                    <a:pos x="T0" y="T1"/>
                  </a:cxn>
                  <a:cxn ang="0">
                    <a:pos x="T2" y="T3"/>
                  </a:cxn>
                  <a:cxn ang="0">
                    <a:pos x="T4" y="T5"/>
                  </a:cxn>
                  <a:cxn ang="0">
                    <a:pos x="T6" y="T7"/>
                  </a:cxn>
                  <a:cxn ang="0">
                    <a:pos x="T8" y="T9"/>
                  </a:cxn>
                  <a:cxn ang="0">
                    <a:pos x="T10" y="T11"/>
                  </a:cxn>
                  <a:cxn ang="0">
                    <a:pos x="T12" y="T13"/>
                  </a:cxn>
                </a:cxnLst>
                <a:rect l="0" t="0" r="r" b="b"/>
                <a:pathLst>
                  <a:path w="25" h="25">
                    <a:moveTo>
                      <a:pt x="25" y="13"/>
                    </a:moveTo>
                    <a:lnTo>
                      <a:pt x="25" y="13"/>
                    </a:lnTo>
                    <a:cubicBezTo>
                      <a:pt x="25" y="20"/>
                      <a:pt x="20" y="25"/>
                      <a:pt x="13" y="25"/>
                    </a:cubicBezTo>
                    <a:cubicBezTo>
                      <a:pt x="5" y="25"/>
                      <a:pt x="0" y="20"/>
                      <a:pt x="0" y="13"/>
                    </a:cubicBezTo>
                    <a:cubicBezTo>
                      <a:pt x="0" y="5"/>
                      <a:pt x="5" y="0"/>
                      <a:pt x="13" y="0"/>
                    </a:cubicBezTo>
                    <a:cubicBezTo>
                      <a:pt x="20" y="0"/>
                      <a:pt x="25" y="5"/>
                      <a:pt x="25" y="13"/>
                    </a:cubicBezTo>
                    <a:lnTo>
                      <a:pt x="25" y="13"/>
                    </a:lnTo>
                    <a:close/>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33" name="Freeform 132">
                <a:extLst>
                  <a:ext uri="{FF2B5EF4-FFF2-40B4-BE49-F238E27FC236}">
                    <a16:creationId xmlns:a16="http://schemas.microsoft.com/office/drawing/2014/main" id="{93CC981F-CB4E-BB42-BA7F-2B7E661AB8FC}"/>
                  </a:ext>
                </a:extLst>
              </p:cNvPr>
              <p:cNvSpPr>
                <a:spLocks/>
              </p:cNvSpPr>
              <p:nvPr/>
            </p:nvSpPr>
            <p:spPr bwMode="auto">
              <a:xfrm>
                <a:off x="4314006" y="5598654"/>
                <a:ext cx="20638" cy="16838"/>
              </a:xfrm>
              <a:custGeom>
                <a:avLst/>
                <a:gdLst>
                  <a:gd name="T0" fmla="*/ 25 w 25"/>
                  <a:gd name="T1" fmla="*/ 14 h 29"/>
                  <a:gd name="T2" fmla="*/ 25 w 25"/>
                  <a:gd name="T3" fmla="*/ 14 h 29"/>
                  <a:gd name="T4" fmla="*/ 12 w 25"/>
                  <a:gd name="T5" fmla="*/ 29 h 29"/>
                  <a:gd name="T6" fmla="*/ 0 w 25"/>
                  <a:gd name="T7" fmla="*/ 14 h 29"/>
                  <a:gd name="T8" fmla="*/ 12 w 25"/>
                  <a:gd name="T9" fmla="*/ 0 h 29"/>
                  <a:gd name="T10" fmla="*/ 25 w 25"/>
                  <a:gd name="T11" fmla="*/ 14 h 29"/>
                  <a:gd name="T12" fmla="*/ 25 w 25"/>
                  <a:gd name="T13" fmla="*/ 14 h 29"/>
                </a:gdLst>
                <a:ahLst/>
                <a:cxnLst>
                  <a:cxn ang="0">
                    <a:pos x="T0" y="T1"/>
                  </a:cxn>
                  <a:cxn ang="0">
                    <a:pos x="T2" y="T3"/>
                  </a:cxn>
                  <a:cxn ang="0">
                    <a:pos x="T4" y="T5"/>
                  </a:cxn>
                  <a:cxn ang="0">
                    <a:pos x="T6" y="T7"/>
                  </a:cxn>
                  <a:cxn ang="0">
                    <a:pos x="T8" y="T9"/>
                  </a:cxn>
                  <a:cxn ang="0">
                    <a:pos x="T10" y="T11"/>
                  </a:cxn>
                  <a:cxn ang="0">
                    <a:pos x="T12" y="T13"/>
                  </a:cxn>
                </a:cxnLst>
                <a:rect l="0" t="0" r="r" b="b"/>
                <a:pathLst>
                  <a:path w="25" h="29">
                    <a:moveTo>
                      <a:pt x="25" y="14"/>
                    </a:moveTo>
                    <a:lnTo>
                      <a:pt x="25" y="14"/>
                    </a:lnTo>
                    <a:cubicBezTo>
                      <a:pt x="25" y="22"/>
                      <a:pt x="20" y="29"/>
                      <a:pt x="12" y="29"/>
                    </a:cubicBezTo>
                    <a:cubicBezTo>
                      <a:pt x="5" y="29"/>
                      <a:pt x="0" y="22"/>
                      <a:pt x="0" y="14"/>
                    </a:cubicBezTo>
                    <a:cubicBezTo>
                      <a:pt x="0" y="6"/>
                      <a:pt x="5" y="0"/>
                      <a:pt x="12" y="0"/>
                    </a:cubicBezTo>
                    <a:cubicBezTo>
                      <a:pt x="20" y="0"/>
                      <a:pt x="25" y="6"/>
                      <a:pt x="25" y="14"/>
                    </a:cubicBezTo>
                    <a:lnTo>
                      <a:pt x="25" y="14"/>
                    </a:lnTo>
                    <a:close/>
                  </a:path>
                </a:pathLst>
              </a:custGeom>
              <a:noFill/>
              <a:ln w="9525" cap="flat">
                <a:solidFill>
                  <a:srgbClr val="482D0D"/>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34" name="Freeform 133">
                <a:extLst>
                  <a:ext uri="{FF2B5EF4-FFF2-40B4-BE49-F238E27FC236}">
                    <a16:creationId xmlns:a16="http://schemas.microsoft.com/office/drawing/2014/main" id="{04243D6A-F44F-FD4C-8C6E-2568798C69C6}"/>
                  </a:ext>
                </a:extLst>
              </p:cNvPr>
              <p:cNvSpPr>
                <a:spLocks/>
              </p:cNvSpPr>
              <p:nvPr/>
            </p:nvSpPr>
            <p:spPr bwMode="auto">
              <a:xfrm>
                <a:off x="4089018" y="6073147"/>
                <a:ext cx="513020" cy="45719"/>
              </a:xfrm>
              <a:custGeom>
                <a:avLst/>
                <a:gdLst>
                  <a:gd name="T0" fmla="*/ 0 w 535"/>
                  <a:gd name="T1" fmla="*/ 0 w 535"/>
                  <a:gd name="T2" fmla="*/ 535 w 535"/>
                </a:gdLst>
                <a:ahLst/>
                <a:cxnLst>
                  <a:cxn ang="0">
                    <a:pos x="T0" y="0"/>
                  </a:cxn>
                  <a:cxn ang="0">
                    <a:pos x="T1" y="0"/>
                  </a:cxn>
                  <a:cxn ang="0">
                    <a:pos x="T2" y="0"/>
                  </a:cxn>
                </a:cxnLst>
                <a:rect l="0" t="0" r="r" b="b"/>
                <a:pathLst>
                  <a:path w="535">
                    <a:moveTo>
                      <a:pt x="0" y="0"/>
                    </a:moveTo>
                    <a:lnTo>
                      <a:pt x="0" y="0"/>
                    </a:lnTo>
                    <a:lnTo>
                      <a:pt x="535" y="0"/>
                    </a:ln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35" name="Freeform 134">
                <a:extLst>
                  <a:ext uri="{FF2B5EF4-FFF2-40B4-BE49-F238E27FC236}">
                    <a16:creationId xmlns:a16="http://schemas.microsoft.com/office/drawing/2014/main" id="{48590B82-5676-3247-8F4A-A027D5D3BFE6}"/>
                  </a:ext>
                </a:extLst>
              </p:cNvPr>
              <p:cNvSpPr>
                <a:spLocks/>
              </p:cNvSpPr>
              <p:nvPr/>
            </p:nvSpPr>
            <p:spPr bwMode="auto">
              <a:xfrm>
                <a:off x="4669507" y="6073147"/>
                <a:ext cx="247488" cy="45719"/>
              </a:xfrm>
              <a:custGeom>
                <a:avLst/>
                <a:gdLst>
                  <a:gd name="T0" fmla="*/ 0 w 320"/>
                  <a:gd name="T1" fmla="*/ 0 w 320"/>
                  <a:gd name="T2" fmla="*/ 320 w 320"/>
                </a:gdLst>
                <a:ahLst/>
                <a:cxnLst>
                  <a:cxn ang="0">
                    <a:pos x="T0" y="0"/>
                  </a:cxn>
                  <a:cxn ang="0">
                    <a:pos x="T1" y="0"/>
                  </a:cxn>
                  <a:cxn ang="0">
                    <a:pos x="T2" y="0"/>
                  </a:cxn>
                </a:cxnLst>
                <a:rect l="0" t="0" r="r" b="b"/>
                <a:pathLst>
                  <a:path w="320">
                    <a:moveTo>
                      <a:pt x="0" y="0"/>
                    </a:moveTo>
                    <a:lnTo>
                      <a:pt x="0" y="0"/>
                    </a:lnTo>
                    <a:lnTo>
                      <a:pt x="320" y="0"/>
                    </a:ln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36" name="Freeform 135">
                <a:extLst>
                  <a:ext uri="{FF2B5EF4-FFF2-40B4-BE49-F238E27FC236}">
                    <a16:creationId xmlns:a16="http://schemas.microsoft.com/office/drawing/2014/main" id="{993F8980-5EA4-AB4A-8782-5872AE18546E}"/>
                  </a:ext>
                </a:extLst>
              </p:cNvPr>
              <p:cNvSpPr>
                <a:spLocks/>
              </p:cNvSpPr>
              <p:nvPr/>
            </p:nvSpPr>
            <p:spPr bwMode="auto">
              <a:xfrm flipV="1">
                <a:off x="4572016" y="6122442"/>
                <a:ext cx="344980" cy="45719"/>
              </a:xfrm>
              <a:custGeom>
                <a:avLst/>
                <a:gdLst>
                  <a:gd name="T0" fmla="*/ 0 w 425"/>
                  <a:gd name="T1" fmla="*/ 0 w 425"/>
                  <a:gd name="T2" fmla="*/ 425 w 425"/>
                </a:gdLst>
                <a:ahLst/>
                <a:cxnLst>
                  <a:cxn ang="0">
                    <a:pos x="T0" y="0"/>
                  </a:cxn>
                  <a:cxn ang="0">
                    <a:pos x="T1" y="0"/>
                  </a:cxn>
                  <a:cxn ang="0">
                    <a:pos x="T2" y="0"/>
                  </a:cxn>
                </a:cxnLst>
                <a:rect l="0" t="0" r="r" b="b"/>
                <a:pathLst>
                  <a:path w="425">
                    <a:moveTo>
                      <a:pt x="0" y="0"/>
                    </a:moveTo>
                    <a:lnTo>
                      <a:pt x="0" y="0"/>
                    </a:lnTo>
                    <a:lnTo>
                      <a:pt x="425" y="0"/>
                    </a:ln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37" name="Freeform 136">
                <a:extLst>
                  <a:ext uri="{FF2B5EF4-FFF2-40B4-BE49-F238E27FC236}">
                    <a16:creationId xmlns:a16="http://schemas.microsoft.com/office/drawing/2014/main" id="{2335D98F-2121-1440-93E2-F18D40F3F570}"/>
                  </a:ext>
                </a:extLst>
              </p:cNvPr>
              <p:cNvSpPr>
                <a:spLocks/>
              </p:cNvSpPr>
              <p:nvPr/>
            </p:nvSpPr>
            <p:spPr bwMode="auto">
              <a:xfrm flipV="1">
                <a:off x="4089018" y="6122444"/>
                <a:ext cx="422275" cy="45719"/>
              </a:xfrm>
              <a:custGeom>
                <a:avLst/>
                <a:gdLst>
                  <a:gd name="T0" fmla="*/ 0 w 400"/>
                  <a:gd name="T1" fmla="*/ 0 w 400"/>
                  <a:gd name="T2" fmla="*/ 400 w 400"/>
                </a:gdLst>
                <a:ahLst/>
                <a:cxnLst>
                  <a:cxn ang="0">
                    <a:pos x="T0" y="0"/>
                  </a:cxn>
                  <a:cxn ang="0">
                    <a:pos x="T1" y="0"/>
                  </a:cxn>
                  <a:cxn ang="0">
                    <a:pos x="T2" y="0"/>
                  </a:cxn>
                </a:cxnLst>
                <a:rect l="0" t="0" r="r" b="b"/>
                <a:pathLst>
                  <a:path w="400">
                    <a:moveTo>
                      <a:pt x="0" y="0"/>
                    </a:moveTo>
                    <a:lnTo>
                      <a:pt x="0" y="0"/>
                    </a:lnTo>
                    <a:lnTo>
                      <a:pt x="400" y="0"/>
                    </a:ln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38" name="Freeform 137">
                <a:extLst>
                  <a:ext uri="{FF2B5EF4-FFF2-40B4-BE49-F238E27FC236}">
                    <a16:creationId xmlns:a16="http://schemas.microsoft.com/office/drawing/2014/main" id="{2C9A01C8-2539-0445-8CFA-29F13F3483A3}"/>
                  </a:ext>
                </a:extLst>
              </p:cNvPr>
              <p:cNvSpPr>
                <a:spLocks/>
              </p:cNvSpPr>
              <p:nvPr/>
            </p:nvSpPr>
            <p:spPr bwMode="auto">
              <a:xfrm>
                <a:off x="4526669" y="6126067"/>
                <a:ext cx="0" cy="92609"/>
              </a:xfrm>
              <a:custGeom>
                <a:avLst/>
                <a:gdLst>
                  <a:gd name="T0" fmla="*/ 0 h 157"/>
                  <a:gd name="T1" fmla="*/ 0 h 157"/>
                  <a:gd name="T2" fmla="*/ 157 h 157"/>
                </a:gdLst>
                <a:ahLst/>
                <a:cxnLst>
                  <a:cxn ang="0">
                    <a:pos x="0" y="T0"/>
                  </a:cxn>
                  <a:cxn ang="0">
                    <a:pos x="0" y="T1"/>
                  </a:cxn>
                  <a:cxn ang="0">
                    <a:pos x="0" y="T2"/>
                  </a:cxn>
                </a:cxnLst>
                <a:rect l="0" t="0" r="r" b="b"/>
                <a:pathLst>
                  <a:path h="157">
                    <a:moveTo>
                      <a:pt x="0" y="0"/>
                    </a:moveTo>
                    <a:lnTo>
                      <a:pt x="0" y="0"/>
                    </a:lnTo>
                    <a:lnTo>
                      <a:pt x="0" y="157"/>
                    </a:ln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39" name="Freeform 138">
                <a:extLst>
                  <a:ext uri="{FF2B5EF4-FFF2-40B4-BE49-F238E27FC236}">
                    <a16:creationId xmlns:a16="http://schemas.microsoft.com/office/drawing/2014/main" id="{8201F9F9-7D06-0041-862F-C171B9213AFB}"/>
                  </a:ext>
                </a:extLst>
              </p:cNvPr>
              <p:cNvSpPr>
                <a:spLocks/>
              </p:cNvSpPr>
              <p:nvPr/>
            </p:nvSpPr>
            <p:spPr bwMode="auto">
              <a:xfrm>
                <a:off x="4569531" y="6126067"/>
                <a:ext cx="0" cy="92609"/>
              </a:xfrm>
              <a:custGeom>
                <a:avLst/>
                <a:gdLst>
                  <a:gd name="T0" fmla="*/ 0 h 157"/>
                  <a:gd name="T1" fmla="*/ 0 h 157"/>
                  <a:gd name="T2" fmla="*/ 157 h 157"/>
                </a:gdLst>
                <a:ahLst/>
                <a:cxnLst>
                  <a:cxn ang="0">
                    <a:pos x="0" y="T0"/>
                  </a:cxn>
                  <a:cxn ang="0">
                    <a:pos x="0" y="T1"/>
                  </a:cxn>
                  <a:cxn ang="0">
                    <a:pos x="0" y="T2"/>
                  </a:cxn>
                </a:cxnLst>
                <a:rect l="0" t="0" r="r" b="b"/>
                <a:pathLst>
                  <a:path h="157">
                    <a:moveTo>
                      <a:pt x="0" y="0"/>
                    </a:moveTo>
                    <a:lnTo>
                      <a:pt x="0" y="0"/>
                    </a:lnTo>
                    <a:lnTo>
                      <a:pt x="0" y="157"/>
                    </a:ln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40" name="Freeform 139">
                <a:extLst>
                  <a:ext uri="{FF2B5EF4-FFF2-40B4-BE49-F238E27FC236}">
                    <a16:creationId xmlns:a16="http://schemas.microsoft.com/office/drawing/2014/main" id="{81547C52-C9F3-C14F-9E08-C95E49DB5CAA}"/>
                  </a:ext>
                </a:extLst>
              </p:cNvPr>
              <p:cNvSpPr>
                <a:spLocks/>
              </p:cNvSpPr>
              <p:nvPr/>
            </p:nvSpPr>
            <p:spPr bwMode="auto">
              <a:xfrm>
                <a:off x="4621919" y="6031053"/>
                <a:ext cx="0" cy="92609"/>
              </a:xfrm>
              <a:custGeom>
                <a:avLst/>
                <a:gdLst>
                  <a:gd name="T0" fmla="*/ 0 h 157"/>
                  <a:gd name="T1" fmla="*/ 0 h 157"/>
                  <a:gd name="T2" fmla="*/ 157 h 157"/>
                </a:gdLst>
                <a:ahLst/>
                <a:cxnLst>
                  <a:cxn ang="0">
                    <a:pos x="0" y="T0"/>
                  </a:cxn>
                  <a:cxn ang="0">
                    <a:pos x="0" y="T1"/>
                  </a:cxn>
                  <a:cxn ang="0">
                    <a:pos x="0" y="T2"/>
                  </a:cxn>
                </a:cxnLst>
                <a:rect l="0" t="0" r="r" b="b"/>
                <a:pathLst>
                  <a:path h="157">
                    <a:moveTo>
                      <a:pt x="0" y="0"/>
                    </a:moveTo>
                    <a:lnTo>
                      <a:pt x="0" y="0"/>
                    </a:lnTo>
                    <a:lnTo>
                      <a:pt x="0" y="157"/>
                    </a:ln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41" name="Freeform 140">
                <a:extLst>
                  <a:ext uri="{FF2B5EF4-FFF2-40B4-BE49-F238E27FC236}">
                    <a16:creationId xmlns:a16="http://schemas.microsoft.com/office/drawing/2014/main" id="{9ABCBA2E-17CD-AD46-98AB-5D2F4EF3A8C8}"/>
                  </a:ext>
                </a:extLst>
              </p:cNvPr>
              <p:cNvSpPr>
                <a:spLocks/>
              </p:cNvSpPr>
              <p:nvPr/>
            </p:nvSpPr>
            <p:spPr bwMode="auto">
              <a:xfrm>
                <a:off x="4666369" y="6031053"/>
                <a:ext cx="0" cy="92609"/>
              </a:xfrm>
              <a:custGeom>
                <a:avLst/>
                <a:gdLst>
                  <a:gd name="T0" fmla="*/ 0 h 157"/>
                  <a:gd name="T1" fmla="*/ 0 h 157"/>
                  <a:gd name="T2" fmla="*/ 157 h 157"/>
                </a:gdLst>
                <a:ahLst/>
                <a:cxnLst>
                  <a:cxn ang="0">
                    <a:pos x="0" y="T0"/>
                  </a:cxn>
                  <a:cxn ang="0">
                    <a:pos x="0" y="T1"/>
                  </a:cxn>
                  <a:cxn ang="0">
                    <a:pos x="0" y="T2"/>
                  </a:cxn>
                </a:cxnLst>
                <a:rect l="0" t="0" r="r" b="b"/>
                <a:pathLst>
                  <a:path h="157">
                    <a:moveTo>
                      <a:pt x="0" y="0"/>
                    </a:moveTo>
                    <a:lnTo>
                      <a:pt x="0" y="0"/>
                    </a:lnTo>
                    <a:lnTo>
                      <a:pt x="0" y="157"/>
                    </a:ln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42" name="Freeform 141">
                <a:extLst>
                  <a:ext uri="{FF2B5EF4-FFF2-40B4-BE49-F238E27FC236}">
                    <a16:creationId xmlns:a16="http://schemas.microsoft.com/office/drawing/2014/main" id="{DBA8A9A4-F882-984D-A91D-8066C359D70B}"/>
                  </a:ext>
                </a:extLst>
              </p:cNvPr>
              <p:cNvSpPr>
                <a:spLocks/>
              </p:cNvSpPr>
              <p:nvPr/>
            </p:nvSpPr>
            <p:spPr bwMode="auto">
              <a:xfrm flipH="1">
                <a:off x="4282511" y="5818474"/>
                <a:ext cx="45719" cy="349690"/>
              </a:xfrm>
              <a:custGeom>
                <a:avLst/>
                <a:gdLst>
                  <a:gd name="T0" fmla="*/ 0 h 758"/>
                  <a:gd name="T1" fmla="*/ 0 h 758"/>
                  <a:gd name="T2" fmla="*/ 758 h 758"/>
                </a:gdLst>
                <a:ahLst/>
                <a:cxnLst>
                  <a:cxn ang="0">
                    <a:pos x="0" y="T0"/>
                  </a:cxn>
                  <a:cxn ang="0">
                    <a:pos x="0" y="T1"/>
                  </a:cxn>
                  <a:cxn ang="0">
                    <a:pos x="0" y="T2"/>
                  </a:cxn>
                </a:cxnLst>
                <a:rect l="0" t="0" r="r" b="b"/>
                <a:pathLst>
                  <a:path h="758">
                    <a:moveTo>
                      <a:pt x="0" y="0"/>
                    </a:moveTo>
                    <a:lnTo>
                      <a:pt x="0" y="0"/>
                    </a:lnTo>
                    <a:lnTo>
                      <a:pt x="0" y="758"/>
                    </a:ln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43" name="Freeform 142">
                <a:extLst>
                  <a:ext uri="{FF2B5EF4-FFF2-40B4-BE49-F238E27FC236}">
                    <a16:creationId xmlns:a16="http://schemas.microsoft.com/office/drawing/2014/main" id="{4FB0B9BC-9D42-2545-8641-D231977FCEE4}"/>
                  </a:ext>
                </a:extLst>
              </p:cNvPr>
              <p:cNvSpPr>
                <a:spLocks/>
              </p:cNvSpPr>
              <p:nvPr/>
            </p:nvSpPr>
            <p:spPr bwMode="auto">
              <a:xfrm>
                <a:off x="4433005" y="5810054"/>
                <a:ext cx="45719" cy="255877"/>
              </a:xfrm>
              <a:custGeom>
                <a:avLst/>
                <a:gdLst>
                  <a:gd name="T0" fmla="*/ 0 h 611"/>
                  <a:gd name="T1" fmla="*/ 0 h 611"/>
                  <a:gd name="T2" fmla="*/ 611 h 611"/>
                </a:gdLst>
                <a:ahLst/>
                <a:cxnLst>
                  <a:cxn ang="0">
                    <a:pos x="0" y="T0"/>
                  </a:cxn>
                  <a:cxn ang="0">
                    <a:pos x="0" y="T1"/>
                  </a:cxn>
                  <a:cxn ang="0">
                    <a:pos x="0" y="T2"/>
                  </a:cxn>
                </a:cxnLst>
                <a:rect l="0" t="0" r="r" b="b"/>
                <a:pathLst>
                  <a:path h="611">
                    <a:moveTo>
                      <a:pt x="0" y="0"/>
                    </a:moveTo>
                    <a:lnTo>
                      <a:pt x="0" y="0"/>
                    </a:lnTo>
                    <a:lnTo>
                      <a:pt x="0" y="611"/>
                    </a:ln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44" name="Freeform 143">
                <a:extLst>
                  <a:ext uri="{FF2B5EF4-FFF2-40B4-BE49-F238E27FC236}">
                    <a16:creationId xmlns:a16="http://schemas.microsoft.com/office/drawing/2014/main" id="{80CD61EE-6C94-7F40-B355-DB41369231F8}"/>
                  </a:ext>
                </a:extLst>
              </p:cNvPr>
              <p:cNvSpPr>
                <a:spLocks/>
              </p:cNvSpPr>
              <p:nvPr/>
            </p:nvSpPr>
            <p:spPr bwMode="auto">
              <a:xfrm>
                <a:off x="4418719" y="6062324"/>
                <a:ext cx="30163" cy="24054"/>
              </a:xfrm>
              <a:custGeom>
                <a:avLst/>
                <a:gdLst>
                  <a:gd name="T0" fmla="*/ 39 w 39"/>
                  <a:gd name="T1" fmla="*/ 20 h 41"/>
                  <a:gd name="T2" fmla="*/ 39 w 39"/>
                  <a:gd name="T3" fmla="*/ 20 h 41"/>
                  <a:gd name="T4" fmla="*/ 19 w 39"/>
                  <a:gd name="T5" fmla="*/ 41 h 41"/>
                  <a:gd name="T6" fmla="*/ 0 w 39"/>
                  <a:gd name="T7" fmla="*/ 20 h 41"/>
                  <a:gd name="T8" fmla="*/ 19 w 39"/>
                  <a:gd name="T9" fmla="*/ 0 h 41"/>
                  <a:gd name="T10" fmla="*/ 39 w 39"/>
                  <a:gd name="T11" fmla="*/ 20 h 41"/>
                </a:gdLst>
                <a:ahLst/>
                <a:cxnLst>
                  <a:cxn ang="0">
                    <a:pos x="T0" y="T1"/>
                  </a:cxn>
                  <a:cxn ang="0">
                    <a:pos x="T2" y="T3"/>
                  </a:cxn>
                  <a:cxn ang="0">
                    <a:pos x="T4" y="T5"/>
                  </a:cxn>
                  <a:cxn ang="0">
                    <a:pos x="T6" y="T7"/>
                  </a:cxn>
                  <a:cxn ang="0">
                    <a:pos x="T8" y="T9"/>
                  </a:cxn>
                  <a:cxn ang="0">
                    <a:pos x="T10" y="T11"/>
                  </a:cxn>
                </a:cxnLst>
                <a:rect l="0" t="0" r="r" b="b"/>
                <a:pathLst>
                  <a:path w="39" h="41">
                    <a:moveTo>
                      <a:pt x="39" y="20"/>
                    </a:moveTo>
                    <a:lnTo>
                      <a:pt x="39" y="20"/>
                    </a:lnTo>
                    <a:cubicBezTo>
                      <a:pt x="39" y="32"/>
                      <a:pt x="30" y="41"/>
                      <a:pt x="19" y="41"/>
                    </a:cubicBezTo>
                    <a:cubicBezTo>
                      <a:pt x="9" y="41"/>
                      <a:pt x="0" y="32"/>
                      <a:pt x="0" y="20"/>
                    </a:cubicBezTo>
                    <a:cubicBezTo>
                      <a:pt x="0" y="9"/>
                      <a:pt x="9" y="0"/>
                      <a:pt x="19" y="0"/>
                    </a:cubicBezTo>
                    <a:cubicBezTo>
                      <a:pt x="30" y="0"/>
                      <a:pt x="39" y="9"/>
                      <a:pt x="39" y="20"/>
                    </a:cubicBezTo>
                    <a:close/>
                  </a:path>
                </a:pathLst>
              </a:custGeom>
              <a:solidFill>
                <a:srgbClr val="482D0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45" name="Freeform 144">
                <a:extLst>
                  <a:ext uri="{FF2B5EF4-FFF2-40B4-BE49-F238E27FC236}">
                    <a16:creationId xmlns:a16="http://schemas.microsoft.com/office/drawing/2014/main" id="{CE3D8C4C-1C74-944B-84B5-A99C4A4962C1}"/>
                  </a:ext>
                </a:extLst>
              </p:cNvPr>
              <p:cNvSpPr>
                <a:spLocks/>
              </p:cNvSpPr>
              <p:nvPr/>
            </p:nvSpPr>
            <p:spPr bwMode="auto">
              <a:xfrm>
                <a:off x="4423481" y="6065931"/>
                <a:ext cx="20638" cy="16838"/>
              </a:xfrm>
              <a:custGeom>
                <a:avLst/>
                <a:gdLst>
                  <a:gd name="T0" fmla="*/ 25 w 25"/>
                  <a:gd name="T1" fmla="*/ 14 h 29"/>
                  <a:gd name="T2" fmla="*/ 25 w 25"/>
                  <a:gd name="T3" fmla="*/ 14 h 29"/>
                  <a:gd name="T4" fmla="*/ 12 w 25"/>
                  <a:gd name="T5" fmla="*/ 29 h 29"/>
                  <a:gd name="T6" fmla="*/ 0 w 25"/>
                  <a:gd name="T7" fmla="*/ 14 h 29"/>
                  <a:gd name="T8" fmla="*/ 12 w 25"/>
                  <a:gd name="T9" fmla="*/ 0 h 29"/>
                  <a:gd name="T10" fmla="*/ 25 w 25"/>
                  <a:gd name="T11" fmla="*/ 14 h 29"/>
                  <a:gd name="T12" fmla="*/ 25 w 25"/>
                  <a:gd name="T13" fmla="*/ 14 h 29"/>
                </a:gdLst>
                <a:ahLst/>
                <a:cxnLst>
                  <a:cxn ang="0">
                    <a:pos x="T0" y="T1"/>
                  </a:cxn>
                  <a:cxn ang="0">
                    <a:pos x="T2" y="T3"/>
                  </a:cxn>
                  <a:cxn ang="0">
                    <a:pos x="T4" y="T5"/>
                  </a:cxn>
                  <a:cxn ang="0">
                    <a:pos x="T6" y="T7"/>
                  </a:cxn>
                  <a:cxn ang="0">
                    <a:pos x="T8" y="T9"/>
                  </a:cxn>
                  <a:cxn ang="0">
                    <a:pos x="T10" y="T11"/>
                  </a:cxn>
                  <a:cxn ang="0">
                    <a:pos x="T12" y="T13"/>
                  </a:cxn>
                </a:cxnLst>
                <a:rect l="0" t="0" r="r" b="b"/>
                <a:pathLst>
                  <a:path w="25" h="29">
                    <a:moveTo>
                      <a:pt x="25" y="14"/>
                    </a:moveTo>
                    <a:lnTo>
                      <a:pt x="25" y="14"/>
                    </a:lnTo>
                    <a:cubicBezTo>
                      <a:pt x="25" y="22"/>
                      <a:pt x="20" y="29"/>
                      <a:pt x="12" y="29"/>
                    </a:cubicBezTo>
                    <a:cubicBezTo>
                      <a:pt x="5" y="29"/>
                      <a:pt x="0" y="22"/>
                      <a:pt x="0" y="14"/>
                    </a:cubicBezTo>
                    <a:cubicBezTo>
                      <a:pt x="0" y="6"/>
                      <a:pt x="5" y="0"/>
                      <a:pt x="12" y="0"/>
                    </a:cubicBezTo>
                    <a:cubicBezTo>
                      <a:pt x="20" y="0"/>
                      <a:pt x="25" y="6"/>
                      <a:pt x="25" y="14"/>
                    </a:cubicBezTo>
                    <a:lnTo>
                      <a:pt x="25" y="14"/>
                    </a:lnTo>
                    <a:close/>
                  </a:path>
                </a:pathLst>
              </a:custGeom>
              <a:noFill/>
              <a:ln w="9525" cap="flat">
                <a:solidFill>
                  <a:srgbClr val="482D0D"/>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46" name="Freeform 145">
                <a:extLst>
                  <a:ext uri="{FF2B5EF4-FFF2-40B4-BE49-F238E27FC236}">
                    <a16:creationId xmlns:a16="http://schemas.microsoft.com/office/drawing/2014/main" id="{EC1D7FB4-928E-2E4F-93E9-8148C8549E3F}"/>
                  </a:ext>
                </a:extLst>
              </p:cNvPr>
              <p:cNvSpPr>
                <a:spLocks/>
              </p:cNvSpPr>
              <p:nvPr/>
            </p:nvSpPr>
            <p:spPr bwMode="auto">
              <a:xfrm>
                <a:off x="4307594" y="5892921"/>
                <a:ext cx="39688" cy="93812"/>
              </a:xfrm>
              <a:custGeom>
                <a:avLst/>
                <a:gdLst>
                  <a:gd name="T0" fmla="*/ 0 w 52"/>
                  <a:gd name="T1" fmla="*/ 0 h 160"/>
                  <a:gd name="T2" fmla="*/ 0 w 52"/>
                  <a:gd name="T3" fmla="*/ 0 h 160"/>
                  <a:gd name="T4" fmla="*/ 52 w 52"/>
                  <a:gd name="T5" fmla="*/ 0 h 160"/>
                  <a:gd name="T6" fmla="*/ 52 w 52"/>
                  <a:gd name="T7" fmla="*/ 160 h 160"/>
                  <a:gd name="T8" fmla="*/ 0 w 52"/>
                  <a:gd name="T9" fmla="*/ 160 h 160"/>
                  <a:gd name="T10" fmla="*/ 0 w 52"/>
                  <a:gd name="T11" fmla="*/ 0 h 160"/>
                </a:gdLst>
                <a:ahLst/>
                <a:cxnLst>
                  <a:cxn ang="0">
                    <a:pos x="T0" y="T1"/>
                  </a:cxn>
                  <a:cxn ang="0">
                    <a:pos x="T2" y="T3"/>
                  </a:cxn>
                  <a:cxn ang="0">
                    <a:pos x="T4" y="T5"/>
                  </a:cxn>
                  <a:cxn ang="0">
                    <a:pos x="T6" y="T7"/>
                  </a:cxn>
                  <a:cxn ang="0">
                    <a:pos x="T8" y="T9"/>
                  </a:cxn>
                  <a:cxn ang="0">
                    <a:pos x="T10" y="T11"/>
                  </a:cxn>
                </a:cxnLst>
                <a:rect l="0" t="0" r="r" b="b"/>
                <a:pathLst>
                  <a:path w="52" h="160">
                    <a:moveTo>
                      <a:pt x="0" y="0"/>
                    </a:moveTo>
                    <a:lnTo>
                      <a:pt x="0" y="0"/>
                    </a:lnTo>
                    <a:lnTo>
                      <a:pt x="52" y="0"/>
                    </a:lnTo>
                    <a:lnTo>
                      <a:pt x="52" y="160"/>
                    </a:lnTo>
                    <a:lnTo>
                      <a:pt x="0" y="160"/>
                    </a:lnTo>
                    <a:lnTo>
                      <a:pt x="0" y="0"/>
                    </a:lnTo>
                    <a:close/>
                  </a:path>
                </a:pathLst>
              </a:custGeom>
              <a:solidFill>
                <a:srgbClr val="FF0000"/>
              </a:solidFill>
              <a:ln w="9525" cap="flat">
                <a:solidFill>
                  <a:srgbClr val="000000"/>
                </a:solidFill>
                <a:prstDash val="solid"/>
                <a:miter lim="800000"/>
                <a:headEnd/>
                <a:tailEnd/>
              </a:ln>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47" name="Freeform 146">
                <a:extLst>
                  <a:ext uri="{FF2B5EF4-FFF2-40B4-BE49-F238E27FC236}">
                    <a16:creationId xmlns:a16="http://schemas.microsoft.com/office/drawing/2014/main" id="{3A5A64CF-EEC1-3142-92CC-EE03BEFA6F78}"/>
                  </a:ext>
                </a:extLst>
              </p:cNvPr>
              <p:cNvSpPr>
                <a:spLocks/>
              </p:cNvSpPr>
              <p:nvPr/>
            </p:nvSpPr>
            <p:spPr bwMode="auto">
              <a:xfrm>
                <a:off x="4410781" y="5892921"/>
                <a:ext cx="42863" cy="93812"/>
              </a:xfrm>
              <a:custGeom>
                <a:avLst/>
                <a:gdLst>
                  <a:gd name="T0" fmla="*/ 0 w 54"/>
                  <a:gd name="T1" fmla="*/ 0 h 160"/>
                  <a:gd name="T2" fmla="*/ 0 w 54"/>
                  <a:gd name="T3" fmla="*/ 0 h 160"/>
                  <a:gd name="T4" fmla="*/ 54 w 54"/>
                  <a:gd name="T5" fmla="*/ 0 h 160"/>
                  <a:gd name="T6" fmla="*/ 54 w 54"/>
                  <a:gd name="T7" fmla="*/ 160 h 160"/>
                  <a:gd name="T8" fmla="*/ 0 w 54"/>
                  <a:gd name="T9" fmla="*/ 160 h 160"/>
                  <a:gd name="T10" fmla="*/ 0 w 54"/>
                  <a:gd name="T11" fmla="*/ 0 h 160"/>
                </a:gdLst>
                <a:ahLst/>
                <a:cxnLst>
                  <a:cxn ang="0">
                    <a:pos x="T0" y="T1"/>
                  </a:cxn>
                  <a:cxn ang="0">
                    <a:pos x="T2" y="T3"/>
                  </a:cxn>
                  <a:cxn ang="0">
                    <a:pos x="T4" y="T5"/>
                  </a:cxn>
                  <a:cxn ang="0">
                    <a:pos x="T6" y="T7"/>
                  </a:cxn>
                  <a:cxn ang="0">
                    <a:pos x="T8" y="T9"/>
                  </a:cxn>
                  <a:cxn ang="0">
                    <a:pos x="T10" y="T11"/>
                  </a:cxn>
                </a:cxnLst>
                <a:rect l="0" t="0" r="r" b="b"/>
                <a:pathLst>
                  <a:path w="54" h="160">
                    <a:moveTo>
                      <a:pt x="0" y="0"/>
                    </a:moveTo>
                    <a:lnTo>
                      <a:pt x="0" y="0"/>
                    </a:lnTo>
                    <a:lnTo>
                      <a:pt x="54" y="0"/>
                    </a:lnTo>
                    <a:lnTo>
                      <a:pt x="54" y="160"/>
                    </a:lnTo>
                    <a:lnTo>
                      <a:pt x="0" y="160"/>
                    </a:lnTo>
                    <a:lnTo>
                      <a:pt x="0" y="0"/>
                    </a:lnTo>
                    <a:close/>
                  </a:path>
                </a:pathLst>
              </a:custGeom>
              <a:solidFill>
                <a:srgbClr val="FF0000"/>
              </a:solidFill>
              <a:ln w="9525" cap="flat">
                <a:solidFill>
                  <a:srgbClr val="000000"/>
                </a:solidFill>
                <a:prstDash val="solid"/>
                <a:miter lim="800000"/>
                <a:headEnd/>
                <a:tailEnd/>
              </a:ln>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48" name="Freeform 147">
                <a:extLst>
                  <a:ext uri="{FF2B5EF4-FFF2-40B4-BE49-F238E27FC236}">
                    <a16:creationId xmlns:a16="http://schemas.microsoft.com/office/drawing/2014/main" id="{D1D7E89F-98A7-BF44-B155-F025D11BFA40}"/>
                  </a:ext>
                </a:extLst>
              </p:cNvPr>
              <p:cNvSpPr>
                <a:spLocks/>
              </p:cNvSpPr>
              <p:nvPr/>
            </p:nvSpPr>
            <p:spPr bwMode="auto">
              <a:xfrm flipV="1">
                <a:off x="4323469" y="5690020"/>
                <a:ext cx="292364" cy="45719"/>
              </a:xfrm>
              <a:custGeom>
                <a:avLst/>
                <a:gdLst>
                  <a:gd name="T0" fmla="*/ 0 w 320"/>
                  <a:gd name="T1" fmla="*/ 0 w 320"/>
                  <a:gd name="T2" fmla="*/ 320 w 320"/>
                </a:gdLst>
                <a:ahLst/>
                <a:cxnLst>
                  <a:cxn ang="0">
                    <a:pos x="T0" y="0"/>
                  </a:cxn>
                  <a:cxn ang="0">
                    <a:pos x="T1" y="0"/>
                  </a:cxn>
                  <a:cxn ang="0">
                    <a:pos x="T2" y="0"/>
                  </a:cxn>
                </a:cxnLst>
                <a:rect l="0" t="0" r="r" b="b"/>
                <a:pathLst>
                  <a:path w="320">
                    <a:moveTo>
                      <a:pt x="0" y="0"/>
                    </a:moveTo>
                    <a:lnTo>
                      <a:pt x="0" y="0"/>
                    </a:lnTo>
                    <a:lnTo>
                      <a:pt x="320" y="0"/>
                    </a:ln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49" name="Freeform 148">
                <a:extLst>
                  <a:ext uri="{FF2B5EF4-FFF2-40B4-BE49-F238E27FC236}">
                    <a16:creationId xmlns:a16="http://schemas.microsoft.com/office/drawing/2014/main" id="{8EB40332-8850-4C43-8F09-E26B1C7AD1F0}"/>
                  </a:ext>
                </a:extLst>
              </p:cNvPr>
              <p:cNvSpPr>
                <a:spLocks/>
              </p:cNvSpPr>
              <p:nvPr/>
            </p:nvSpPr>
            <p:spPr bwMode="auto">
              <a:xfrm>
                <a:off x="4602038" y="5721307"/>
                <a:ext cx="134938" cy="31271"/>
              </a:xfrm>
              <a:custGeom>
                <a:avLst/>
                <a:gdLst>
                  <a:gd name="T0" fmla="*/ 0 w 172"/>
                  <a:gd name="T1" fmla="*/ 0 h 54"/>
                  <a:gd name="T2" fmla="*/ 0 w 172"/>
                  <a:gd name="T3" fmla="*/ 0 h 54"/>
                  <a:gd name="T4" fmla="*/ 172 w 172"/>
                  <a:gd name="T5" fmla="*/ 0 h 54"/>
                  <a:gd name="T6" fmla="*/ 172 w 172"/>
                  <a:gd name="T7" fmla="*/ 54 h 54"/>
                  <a:gd name="T8" fmla="*/ 0 w 172"/>
                  <a:gd name="T9" fmla="*/ 54 h 54"/>
                  <a:gd name="T10" fmla="*/ 0 w 172"/>
                  <a:gd name="T11" fmla="*/ 0 h 54"/>
                </a:gdLst>
                <a:ahLst/>
                <a:cxnLst>
                  <a:cxn ang="0">
                    <a:pos x="T0" y="T1"/>
                  </a:cxn>
                  <a:cxn ang="0">
                    <a:pos x="T2" y="T3"/>
                  </a:cxn>
                  <a:cxn ang="0">
                    <a:pos x="T4" y="T5"/>
                  </a:cxn>
                  <a:cxn ang="0">
                    <a:pos x="T6" y="T7"/>
                  </a:cxn>
                  <a:cxn ang="0">
                    <a:pos x="T8" y="T9"/>
                  </a:cxn>
                  <a:cxn ang="0">
                    <a:pos x="T10" y="T11"/>
                  </a:cxn>
                </a:cxnLst>
                <a:rect l="0" t="0" r="r" b="b"/>
                <a:pathLst>
                  <a:path w="172" h="54">
                    <a:moveTo>
                      <a:pt x="0" y="0"/>
                    </a:moveTo>
                    <a:lnTo>
                      <a:pt x="0" y="0"/>
                    </a:lnTo>
                    <a:lnTo>
                      <a:pt x="172" y="0"/>
                    </a:lnTo>
                    <a:lnTo>
                      <a:pt x="172" y="54"/>
                    </a:lnTo>
                    <a:lnTo>
                      <a:pt x="0" y="54"/>
                    </a:lnTo>
                    <a:lnTo>
                      <a:pt x="0" y="0"/>
                    </a:lnTo>
                    <a:close/>
                  </a:path>
                </a:pathLst>
              </a:custGeom>
              <a:solidFill>
                <a:srgbClr val="FF0000"/>
              </a:solidFill>
              <a:ln w="9525" cap="flat">
                <a:solidFill>
                  <a:srgbClr val="000000"/>
                </a:solidFill>
                <a:prstDash val="solid"/>
                <a:miter lim="800000"/>
                <a:headEnd/>
                <a:tailEnd/>
              </a:ln>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50" name="Freeform 149">
                <a:extLst>
                  <a:ext uri="{FF2B5EF4-FFF2-40B4-BE49-F238E27FC236}">
                    <a16:creationId xmlns:a16="http://schemas.microsoft.com/office/drawing/2014/main" id="{5B6F7463-1EFD-CF4C-9FAF-6F733E319DFF}"/>
                  </a:ext>
                </a:extLst>
              </p:cNvPr>
              <p:cNvSpPr>
                <a:spLocks/>
              </p:cNvSpPr>
              <p:nvPr/>
            </p:nvSpPr>
            <p:spPr bwMode="auto">
              <a:xfrm>
                <a:off x="4328231" y="5741753"/>
                <a:ext cx="0" cy="125082"/>
              </a:xfrm>
              <a:custGeom>
                <a:avLst/>
                <a:gdLst>
                  <a:gd name="T0" fmla="*/ 0 h 212"/>
                  <a:gd name="T1" fmla="*/ 0 h 212"/>
                  <a:gd name="T2" fmla="*/ 212 h 212"/>
                </a:gdLst>
                <a:ahLst/>
                <a:cxnLst>
                  <a:cxn ang="0">
                    <a:pos x="0" y="T0"/>
                  </a:cxn>
                  <a:cxn ang="0">
                    <a:pos x="0" y="T1"/>
                  </a:cxn>
                  <a:cxn ang="0">
                    <a:pos x="0" y="T2"/>
                  </a:cxn>
                </a:cxnLst>
                <a:rect l="0" t="0" r="r" b="b"/>
                <a:pathLst>
                  <a:path h="212">
                    <a:moveTo>
                      <a:pt x="0" y="0"/>
                    </a:moveTo>
                    <a:lnTo>
                      <a:pt x="0" y="0"/>
                    </a:lnTo>
                    <a:lnTo>
                      <a:pt x="0" y="212"/>
                    </a:ln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51" name="Freeform 150">
                <a:extLst>
                  <a:ext uri="{FF2B5EF4-FFF2-40B4-BE49-F238E27FC236}">
                    <a16:creationId xmlns:a16="http://schemas.microsoft.com/office/drawing/2014/main" id="{4B37053D-D575-4241-B308-B8324FCE3A60}"/>
                  </a:ext>
                </a:extLst>
              </p:cNvPr>
              <p:cNvSpPr>
                <a:spLocks/>
              </p:cNvSpPr>
              <p:nvPr/>
            </p:nvSpPr>
            <p:spPr bwMode="auto">
              <a:xfrm flipV="1">
                <a:off x="4323469" y="5779025"/>
                <a:ext cx="111125" cy="34637"/>
              </a:xfrm>
              <a:custGeom>
                <a:avLst/>
                <a:gdLst>
                  <a:gd name="T0" fmla="*/ 0 w 281"/>
                  <a:gd name="T1" fmla="*/ 0 w 281"/>
                  <a:gd name="T2" fmla="*/ 281 w 281"/>
                </a:gdLst>
                <a:ahLst/>
                <a:cxnLst>
                  <a:cxn ang="0">
                    <a:pos x="T0" y="0"/>
                  </a:cxn>
                  <a:cxn ang="0">
                    <a:pos x="T1" y="0"/>
                  </a:cxn>
                  <a:cxn ang="0">
                    <a:pos x="T2" y="0"/>
                  </a:cxn>
                </a:cxnLst>
                <a:rect l="0" t="0" r="r" b="b"/>
                <a:pathLst>
                  <a:path w="281">
                    <a:moveTo>
                      <a:pt x="0" y="0"/>
                    </a:moveTo>
                    <a:lnTo>
                      <a:pt x="0" y="0"/>
                    </a:lnTo>
                    <a:lnTo>
                      <a:pt x="281" y="0"/>
                    </a:ln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52" name="Freeform 151">
                <a:extLst>
                  <a:ext uri="{FF2B5EF4-FFF2-40B4-BE49-F238E27FC236}">
                    <a16:creationId xmlns:a16="http://schemas.microsoft.com/office/drawing/2014/main" id="{D7F0A195-83BA-F44C-B054-DF1D967A7AC3}"/>
                  </a:ext>
                </a:extLst>
              </p:cNvPr>
              <p:cNvSpPr>
                <a:spLocks/>
              </p:cNvSpPr>
              <p:nvPr/>
            </p:nvSpPr>
            <p:spPr bwMode="auto">
              <a:xfrm>
                <a:off x="4549157" y="5738275"/>
                <a:ext cx="45719" cy="45719"/>
              </a:xfrm>
              <a:custGeom>
                <a:avLst/>
                <a:gdLst>
                  <a:gd name="T0" fmla="*/ 0 h 160"/>
                  <a:gd name="T1" fmla="*/ 0 h 160"/>
                  <a:gd name="T2" fmla="*/ 160 h 160"/>
                </a:gdLst>
                <a:ahLst/>
                <a:cxnLst>
                  <a:cxn ang="0">
                    <a:pos x="0" y="T0"/>
                  </a:cxn>
                  <a:cxn ang="0">
                    <a:pos x="0" y="T1"/>
                  </a:cxn>
                  <a:cxn ang="0">
                    <a:pos x="0" y="T2"/>
                  </a:cxn>
                </a:cxnLst>
                <a:rect l="0" t="0" r="r" b="b"/>
                <a:pathLst>
                  <a:path h="160">
                    <a:moveTo>
                      <a:pt x="0" y="0"/>
                    </a:moveTo>
                    <a:lnTo>
                      <a:pt x="0" y="0"/>
                    </a:lnTo>
                    <a:lnTo>
                      <a:pt x="0" y="160"/>
                    </a:ln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53" name="Freeform 152">
                <a:extLst>
                  <a:ext uri="{FF2B5EF4-FFF2-40B4-BE49-F238E27FC236}">
                    <a16:creationId xmlns:a16="http://schemas.microsoft.com/office/drawing/2014/main" id="{7F0416E9-4A1F-2C4E-9DE1-2E9D9D942C49}"/>
                  </a:ext>
                </a:extLst>
              </p:cNvPr>
              <p:cNvSpPr>
                <a:spLocks/>
              </p:cNvSpPr>
              <p:nvPr/>
            </p:nvSpPr>
            <p:spPr bwMode="auto">
              <a:xfrm flipH="1">
                <a:off x="4503439" y="5831834"/>
                <a:ext cx="45719" cy="66630"/>
              </a:xfrm>
              <a:custGeom>
                <a:avLst/>
                <a:gdLst>
                  <a:gd name="T0" fmla="*/ 0 h 173"/>
                  <a:gd name="T1" fmla="*/ 0 h 173"/>
                  <a:gd name="T2" fmla="*/ 173 h 173"/>
                </a:gdLst>
                <a:ahLst/>
                <a:cxnLst>
                  <a:cxn ang="0">
                    <a:pos x="0" y="T0"/>
                  </a:cxn>
                  <a:cxn ang="0">
                    <a:pos x="0" y="T1"/>
                  </a:cxn>
                  <a:cxn ang="0">
                    <a:pos x="0" y="T2"/>
                  </a:cxn>
                </a:cxnLst>
                <a:rect l="0" t="0" r="r" b="b"/>
                <a:pathLst>
                  <a:path h="173">
                    <a:moveTo>
                      <a:pt x="0" y="0"/>
                    </a:moveTo>
                    <a:lnTo>
                      <a:pt x="0" y="0"/>
                    </a:lnTo>
                    <a:lnTo>
                      <a:pt x="0" y="173"/>
                    </a:ln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54" name="Freeform 153">
                <a:extLst>
                  <a:ext uri="{FF2B5EF4-FFF2-40B4-BE49-F238E27FC236}">
                    <a16:creationId xmlns:a16="http://schemas.microsoft.com/office/drawing/2014/main" id="{5EA596F1-24CF-DF4E-812D-39326B6C6D38}"/>
                  </a:ext>
                </a:extLst>
              </p:cNvPr>
              <p:cNvSpPr>
                <a:spLocks/>
              </p:cNvSpPr>
              <p:nvPr/>
            </p:nvSpPr>
            <p:spPr bwMode="auto">
              <a:xfrm>
                <a:off x="4490420" y="5828224"/>
                <a:ext cx="125413" cy="0"/>
              </a:xfrm>
              <a:custGeom>
                <a:avLst/>
                <a:gdLst>
                  <a:gd name="T0" fmla="*/ 0 w 160"/>
                  <a:gd name="T1" fmla="*/ 0 w 160"/>
                  <a:gd name="T2" fmla="*/ 160 w 160"/>
                </a:gdLst>
                <a:ahLst/>
                <a:cxnLst>
                  <a:cxn ang="0">
                    <a:pos x="T0" y="0"/>
                  </a:cxn>
                  <a:cxn ang="0">
                    <a:pos x="T1" y="0"/>
                  </a:cxn>
                  <a:cxn ang="0">
                    <a:pos x="T2" y="0"/>
                  </a:cxn>
                </a:cxnLst>
                <a:rect l="0" t="0" r="r" b="b"/>
                <a:pathLst>
                  <a:path w="160">
                    <a:moveTo>
                      <a:pt x="0" y="0"/>
                    </a:moveTo>
                    <a:lnTo>
                      <a:pt x="0" y="0"/>
                    </a:lnTo>
                    <a:lnTo>
                      <a:pt x="160" y="0"/>
                    </a:ln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55" name="Freeform 154">
                <a:extLst>
                  <a:ext uri="{FF2B5EF4-FFF2-40B4-BE49-F238E27FC236}">
                    <a16:creationId xmlns:a16="http://schemas.microsoft.com/office/drawing/2014/main" id="{DA568BA6-DCD5-1441-A6E2-6DF41CF173C4}"/>
                  </a:ext>
                </a:extLst>
              </p:cNvPr>
              <p:cNvSpPr>
                <a:spLocks/>
              </p:cNvSpPr>
              <p:nvPr/>
            </p:nvSpPr>
            <p:spPr bwMode="auto">
              <a:xfrm>
                <a:off x="4490420" y="5795751"/>
                <a:ext cx="125413" cy="0"/>
              </a:xfrm>
              <a:custGeom>
                <a:avLst/>
                <a:gdLst>
                  <a:gd name="T0" fmla="*/ 0 w 160"/>
                  <a:gd name="T1" fmla="*/ 0 w 160"/>
                  <a:gd name="T2" fmla="*/ 160 w 160"/>
                </a:gdLst>
                <a:ahLst/>
                <a:cxnLst>
                  <a:cxn ang="0">
                    <a:pos x="T0" y="0"/>
                  </a:cxn>
                  <a:cxn ang="0">
                    <a:pos x="T1" y="0"/>
                  </a:cxn>
                  <a:cxn ang="0">
                    <a:pos x="T2" y="0"/>
                  </a:cxn>
                </a:cxnLst>
                <a:rect l="0" t="0" r="r" b="b"/>
                <a:pathLst>
                  <a:path w="160">
                    <a:moveTo>
                      <a:pt x="0" y="0"/>
                    </a:moveTo>
                    <a:lnTo>
                      <a:pt x="0" y="0"/>
                    </a:lnTo>
                    <a:lnTo>
                      <a:pt x="160" y="0"/>
                    </a:ln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56" name="Freeform 155">
                <a:extLst>
                  <a:ext uri="{FF2B5EF4-FFF2-40B4-BE49-F238E27FC236}">
                    <a16:creationId xmlns:a16="http://schemas.microsoft.com/office/drawing/2014/main" id="{321FD238-65B6-9C47-BF06-1C42000FF71E}"/>
                  </a:ext>
                </a:extLst>
              </p:cNvPr>
              <p:cNvSpPr>
                <a:spLocks/>
              </p:cNvSpPr>
              <p:nvPr/>
            </p:nvSpPr>
            <p:spPr bwMode="auto">
              <a:xfrm>
                <a:off x="4533283" y="5887037"/>
                <a:ext cx="30163" cy="22852"/>
              </a:xfrm>
              <a:custGeom>
                <a:avLst/>
                <a:gdLst>
                  <a:gd name="T0" fmla="*/ 39 w 39"/>
                  <a:gd name="T1" fmla="*/ 20 h 39"/>
                  <a:gd name="T2" fmla="*/ 39 w 39"/>
                  <a:gd name="T3" fmla="*/ 20 h 39"/>
                  <a:gd name="T4" fmla="*/ 19 w 39"/>
                  <a:gd name="T5" fmla="*/ 39 h 39"/>
                  <a:gd name="T6" fmla="*/ 0 w 39"/>
                  <a:gd name="T7" fmla="*/ 20 h 39"/>
                  <a:gd name="T8" fmla="*/ 19 w 39"/>
                  <a:gd name="T9" fmla="*/ 0 h 39"/>
                  <a:gd name="T10" fmla="*/ 39 w 39"/>
                  <a:gd name="T11" fmla="*/ 20 h 39"/>
                </a:gdLst>
                <a:ahLst/>
                <a:cxnLst>
                  <a:cxn ang="0">
                    <a:pos x="T0" y="T1"/>
                  </a:cxn>
                  <a:cxn ang="0">
                    <a:pos x="T2" y="T3"/>
                  </a:cxn>
                  <a:cxn ang="0">
                    <a:pos x="T4" y="T5"/>
                  </a:cxn>
                  <a:cxn ang="0">
                    <a:pos x="T6" y="T7"/>
                  </a:cxn>
                  <a:cxn ang="0">
                    <a:pos x="T8" y="T9"/>
                  </a:cxn>
                  <a:cxn ang="0">
                    <a:pos x="T10" y="T11"/>
                  </a:cxn>
                </a:cxnLst>
                <a:rect l="0" t="0" r="r" b="b"/>
                <a:pathLst>
                  <a:path w="39" h="39">
                    <a:moveTo>
                      <a:pt x="39" y="20"/>
                    </a:moveTo>
                    <a:lnTo>
                      <a:pt x="39" y="20"/>
                    </a:lnTo>
                    <a:cubicBezTo>
                      <a:pt x="39" y="30"/>
                      <a:pt x="30" y="39"/>
                      <a:pt x="19" y="39"/>
                    </a:cubicBezTo>
                    <a:cubicBezTo>
                      <a:pt x="9" y="39"/>
                      <a:pt x="0" y="30"/>
                      <a:pt x="0" y="20"/>
                    </a:cubicBezTo>
                    <a:cubicBezTo>
                      <a:pt x="0" y="9"/>
                      <a:pt x="9" y="0"/>
                      <a:pt x="19" y="0"/>
                    </a:cubicBezTo>
                    <a:cubicBezTo>
                      <a:pt x="30" y="0"/>
                      <a:pt x="39" y="9"/>
                      <a:pt x="39" y="2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57" name="Freeform 156">
                <a:extLst>
                  <a:ext uri="{FF2B5EF4-FFF2-40B4-BE49-F238E27FC236}">
                    <a16:creationId xmlns:a16="http://schemas.microsoft.com/office/drawing/2014/main" id="{1E7B6C80-CDC5-B044-A8A9-A3C57C06B90E}"/>
                  </a:ext>
                </a:extLst>
              </p:cNvPr>
              <p:cNvSpPr>
                <a:spLocks/>
              </p:cNvSpPr>
              <p:nvPr/>
            </p:nvSpPr>
            <p:spPr bwMode="auto">
              <a:xfrm>
                <a:off x="4538045" y="5891848"/>
                <a:ext cx="20638" cy="14433"/>
              </a:xfrm>
              <a:custGeom>
                <a:avLst/>
                <a:gdLst>
                  <a:gd name="T0" fmla="*/ 25 w 25"/>
                  <a:gd name="T1" fmla="*/ 13 h 25"/>
                  <a:gd name="T2" fmla="*/ 25 w 25"/>
                  <a:gd name="T3" fmla="*/ 13 h 25"/>
                  <a:gd name="T4" fmla="*/ 13 w 25"/>
                  <a:gd name="T5" fmla="*/ 25 h 25"/>
                  <a:gd name="T6" fmla="*/ 0 w 25"/>
                  <a:gd name="T7" fmla="*/ 13 h 25"/>
                  <a:gd name="T8" fmla="*/ 13 w 25"/>
                  <a:gd name="T9" fmla="*/ 0 h 25"/>
                  <a:gd name="T10" fmla="*/ 25 w 25"/>
                  <a:gd name="T11" fmla="*/ 13 h 25"/>
                  <a:gd name="T12" fmla="*/ 25 w 25"/>
                  <a:gd name="T13" fmla="*/ 13 h 25"/>
                </a:gdLst>
                <a:ahLst/>
                <a:cxnLst>
                  <a:cxn ang="0">
                    <a:pos x="T0" y="T1"/>
                  </a:cxn>
                  <a:cxn ang="0">
                    <a:pos x="T2" y="T3"/>
                  </a:cxn>
                  <a:cxn ang="0">
                    <a:pos x="T4" y="T5"/>
                  </a:cxn>
                  <a:cxn ang="0">
                    <a:pos x="T6" y="T7"/>
                  </a:cxn>
                  <a:cxn ang="0">
                    <a:pos x="T8" y="T9"/>
                  </a:cxn>
                  <a:cxn ang="0">
                    <a:pos x="T10" y="T11"/>
                  </a:cxn>
                  <a:cxn ang="0">
                    <a:pos x="T12" y="T13"/>
                  </a:cxn>
                </a:cxnLst>
                <a:rect l="0" t="0" r="r" b="b"/>
                <a:pathLst>
                  <a:path w="25" h="25">
                    <a:moveTo>
                      <a:pt x="25" y="13"/>
                    </a:moveTo>
                    <a:lnTo>
                      <a:pt x="25" y="13"/>
                    </a:lnTo>
                    <a:cubicBezTo>
                      <a:pt x="25" y="20"/>
                      <a:pt x="20" y="25"/>
                      <a:pt x="13" y="25"/>
                    </a:cubicBezTo>
                    <a:cubicBezTo>
                      <a:pt x="5" y="25"/>
                      <a:pt x="0" y="20"/>
                      <a:pt x="0" y="13"/>
                    </a:cubicBezTo>
                    <a:cubicBezTo>
                      <a:pt x="0" y="5"/>
                      <a:pt x="5" y="0"/>
                      <a:pt x="13" y="0"/>
                    </a:cubicBezTo>
                    <a:cubicBezTo>
                      <a:pt x="20" y="0"/>
                      <a:pt x="25" y="5"/>
                      <a:pt x="25" y="13"/>
                    </a:cubicBezTo>
                    <a:lnTo>
                      <a:pt x="25" y="13"/>
                    </a:lnTo>
                    <a:close/>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58" name="Freeform 157">
                <a:extLst>
                  <a:ext uri="{FF2B5EF4-FFF2-40B4-BE49-F238E27FC236}">
                    <a16:creationId xmlns:a16="http://schemas.microsoft.com/office/drawing/2014/main" id="{2C0EDB19-BAD3-F94D-9FD9-7B967596E800}"/>
                  </a:ext>
                </a:extLst>
              </p:cNvPr>
              <p:cNvSpPr>
                <a:spLocks/>
              </p:cNvSpPr>
              <p:nvPr/>
            </p:nvSpPr>
            <p:spPr bwMode="auto">
              <a:xfrm>
                <a:off x="4314006" y="6158231"/>
                <a:ext cx="20638" cy="16838"/>
              </a:xfrm>
              <a:custGeom>
                <a:avLst/>
                <a:gdLst>
                  <a:gd name="T0" fmla="*/ 25 w 25"/>
                  <a:gd name="T1" fmla="*/ 14 h 29"/>
                  <a:gd name="T2" fmla="*/ 25 w 25"/>
                  <a:gd name="T3" fmla="*/ 14 h 29"/>
                  <a:gd name="T4" fmla="*/ 12 w 25"/>
                  <a:gd name="T5" fmla="*/ 29 h 29"/>
                  <a:gd name="T6" fmla="*/ 0 w 25"/>
                  <a:gd name="T7" fmla="*/ 14 h 29"/>
                  <a:gd name="T8" fmla="*/ 12 w 25"/>
                  <a:gd name="T9" fmla="*/ 0 h 29"/>
                  <a:gd name="T10" fmla="*/ 25 w 25"/>
                  <a:gd name="T11" fmla="*/ 14 h 29"/>
                  <a:gd name="T12" fmla="*/ 25 w 25"/>
                  <a:gd name="T13" fmla="*/ 14 h 29"/>
                </a:gdLst>
                <a:ahLst/>
                <a:cxnLst>
                  <a:cxn ang="0">
                    <a:pos x="T0" y="T1"/>
                  </a:cxn>
                  <a:cxn ang="0">
                    <a:pos x="T2" y="T3"/>
                  </a:cxn>
                  <a:cxn ang="0">
                    <a:pos x="T4" y="T5"/>
                  </a:cxn>
                  <a:cxn ang="0">
                    <a:pos x="T6" y="T7"/>
                  </a:cxn>
                  <a:cxn ang="0">
                    <a:pos x="T8" y="T9"/>
                  </a:cxn>
                  <a:cxn ang="0">
                    <a:pos x="T10" y="T11"/>
                  </a:cxn>
                  <a:cxn ang="0">
                    <a:pos x="T12" y="T13"/>
                  </a:cxn>
                </a:cxnLst>
                <a:rect l="0" t="0" r="r" b="b"/>
                <a:pathLst>
                  <a:path w="25" h="29">
                    <a:moveTo>
                      <a:pt x="25" y="14"/>
                    </a:moveTo>
                    <a:lnTo>
                      <a:pt x="25" y="14"/>
                    </a:lnTo>
                    <a:cubicBezTo>
                      <a:pt x="25" y="22"/>
                      <a:pt x="20" y="29"/>
                      <a:pt x="12" y="29"/>
                    </a:cubicBezTo>
                    <a:cubicBezTo>
                      <a:pt x="5" y="29"/>
                      <a:pt x="0" y="22"/>
                      <a:pt x="0" y="14"/>
                    </a:cubicBezTo>
                    <a:cubicBezTo>
                      <a:pt x="0" y="6"/>
                      <a:pt x="5" y="0"/>
                      <a:pt x="12" y="0"/>
                    </a:cubicBezTo>
                    <a:cubicBezTo>
                      <a:pt x="20" y="0"/>
                      <a:pt x="25" y="6"/>
                      <a:pt x="25" y="14"/>
                    </a:cubicBezTo>
                    <a:lnTo>
                      <a:pt x="25" y="14"/>
                    </a:lnTo>
                    <a:close/>
                  </a:path>
                </a:pathLst>
              </a:custGeom>
              <a:noFill/>
              <a:ln w="9525" cap="flat">
                <a:solidFill>
                  <a:srgbClr val="482D0D"/>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59" name="Rectangle 158">
                <a:extLst>
                  <a:ext uri="{FF2B5EF4-FFF2-40B4-BE49-F238E27FC236}">
                    <a16:creationId xmlns:a16="http://schemas.microsoft.com/office/drawing/2014/main" id="{E466092D-BB35-324B-99D7-2CDA05D11C7C}"/>
                  </a:ext>
                </a:extLst>
              </p:cNvPr>
              <p:cNvSpPr>
                <a:spLocks noChangeArrowheads="1"/>
              </p:cNvSpPr>
              <p:nvPr/>
            </p:nvSpPr>
            <p:spPr bwMode="auto">
              <a:xfrm>
                <a:off x="3872880" y="4855388"/>
                <a:ext cx="423664" cy="232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r>
                  <a:rPr lang="en-US" altLang="en-US" sz="1100" b="0" baseline="0" dirty="0"/>
                  <a:t>Gas</a:t>
                </a:r>
              </a:p>
            </p:txBody>
          </p:sp>
          <p:cxnSp>
            <p:nvCxnSpPr>
              <p:cNvPr id="160" name="Straight Connector 159">
                <a:extLst>
                  <a:ext uri="{FF2B5EF4-FFF2-40B4-BE49-F238E27FC236}">
                    <a16:creationId xmlns:a16="http://schemas.microsoft.com/office/drawing/2014/main" id="{F0212EC0-6B59-804F-8D79-42A66ADE6BF5}"/>
                  </a:ext>
                </a:extLst>
              </p:cNvPr>
              <p:cNvCxnSpPr/>
              <p:nvPr/>
            </p:nvCxnSpPr>
            <p:spPr bwMode="auto">
              <a:xfrm>
                <a:off x="4736976" y="5173618"/>
                <a:ext cx="58292" cy="1"/>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61" name="Rectangle 160">
                <a:extLst>
                  <a:ext uri="{FF2B5EF4-FFF2-40B4-BE49-F238E27FC236}">
                    <a16:creationId xmlns:a16="http://schemas.microsoft.com/office/drawing/2014/main" id="{54431DEC-9B4A-CF47-9385-9631342DC791}"/>
                  </a:ext>
                </a:extLst>
              </p:cNvPr>
              <p:cNvSpPr>
                <a:spLocks noChangeArrowheads="1"/>
              </p:cNvSpPr>
              <p:nvPr/>
            </p:nvSpPr>
            <p:spPr bwMode="auto">
              <a:xfrm>
                <a:off x="3181522" y="5655169"/>
                <a:ext cx="1044403" cy="2189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r>
                  <a:rPr lang="en-US" altLang="en-US" sz="1000" baseline="0" dirty="0">
                    <a:latin typeface="Helvetica" pitchFamily="34" charset="0"/>
                  </a:rPr>
                  <a:t>Induction (32ch)</a:t>
                </a:r>
              </a:p>
            </p:txBody>
          </p:sp>
          <p:sp>
            <p:nvSpPr>
              <p:cNvPr id="162" name="Rectangle 161">
                <a:extLst>
                  <a:ext uri="{FF2B5EF4-FFF2-40B4-BE49-F238E27FC236}">
                    <a16:creationId xmlns:a16="http://schemas.microsoft.com/office/drawing/2014/main" id="{0EB38523-CD9E-2D46-9AE3-C072337BEFB2}"/>
                  </a:ext>
                </a:extLst>
              </p:cNvPr>
              <p:cNvSpPr>
                <a:spLocks noChangeArrowheads="1"/>
              </p:cNvSpPr>
              <p:nvPr/>
            </p:nvSpPr>
            <p:spPr bwMode="auto">
              <a:xfrm>
                <a:off x="3197380" y="6175358"/>
                <a:ext cx="1081489" cy="2189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r>
                  <a:rPr lang="en-US" altLang="en-US" sz="1000" baseline="0" dirty="0">
                    <a:latin typeface="Helvetica" pitchFamily="34" charset="0"/>
                  </a:rPr>
                  <a:t>Collection (32ch)</a:t>
                </a:r>
              </a:p>
            </p:txBody>
          </p:sp>
          <p:cxnSp>
            <p:nvCxnSpPr>
              <p:cNvPr id="163" name="Straight Connector 162">
                <a:extLst>
                  <a:ext uri="{FF2B5EF4-FFF2-40B4-BE49-F238E27FC236}">
                    <a16:creationId xmlns:a16="http://schemas.microsoft.com/office/drawing/2014/main" id="{354878F8-C2F0-B149-81AA-95210C85640B}"/>
                  </a:ext>
                </a:extLst>
              </p:cNvPr>
              <p:cNvCxnSpPr/>
              <p:nvPr/>
            </p:nvCxnSpPr>
            <p:spPr bwMode="auto">
              <a:xfrm>
                <a:off x="4736976" y="5738831"/>
                <a:ext cx="12650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4" name="Straight Connector 163">
                <a:extLst>
                  <a:ext uri="{FF2B5EF4-FFF2-40B4-BE49-F238E27FC236}">
                    <a16:creationId xmlns:a16="http://schemas.microsoft.com/office/drawing/2014/main" id="{105CC16C-3720-804F-8018-076ABB5C6A22}"/>
                  </a:ext>
                </a:extLst>
              </p:cNvPr>
              <p:cNvCxnSpPr/>
              <p:nvPr/>
            </p:nvCxnSpPr>
            <p:spPr bwMode="auto">
              <a:xfrm flipV="1">
                <a:off x="4860147" y="4796069"/>
                <a:ext cx="0" cy="940724"/>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65" name="Freeform 164">
                <a:extLst>
                  <a:ext uri="{FF2B5EF4-FFF2-40B4-BE49-F238E27FC236}">
                    <a16:creationId xmlns:a16="http://schemas.microsoft.com/office/drawing/2014/main" id="{F7A2032A-AB9B-2A41-BF0F-AE6517BF8968}"/>
                  </a:ext>
                </a:extLst>
              </p:cNvPr>
              <p:cNvSpPr>
                <a:spLocks/>
              </p:cNvSpPr>
              <p:nvPr/>
            </p:nvSpPr>
            <p:spPr bwMode="auto">
              <a:xfrm>
                <a:off x="3223977" y="6011084"/>
                <a:ext cx="785690" cy="209043"/>
              </a:xfrm>
              <a:custGeom>
                <a:avLst/>
                <a:gdLst>
                  <a:gd name="T0" fmla="*/ 0 w 1187"/>
                  <a:gd name="T1" fmla="*/ 0 h 80"/>
                  <a:gd name="T2" fmla="*/ 0 w 1187"/>
                  <a:gd name="T3" fmla="*/ 0 h 80"/>
                  <a:gd name="T4" fmla="*/ 1187 w 1187"/>
                  <a:gd name="T5" fmla="*/ 0 h 80"/>
                  <a:gd name="T6" fmla="*/ 1187 w 1187"/>
                  <a:gd name="T7" fmla="*/ 80 h 80"/>
                  <a:gd name="T8" fmla="*/ 0 w 1187"/>
                  <a:gd name="T9" fmla="*/ 80 h 80"/>
                  <a:gd name="T10" fmla="*/ 0 w 1187"/>
                  <a:gd name="T11" fmla="*/ 0 h 80"/>
                </a:gdLst>
                <a:ahLst/>
                <a:cxnLst>
                  <a:cxn ang="0">
                    <a:pos x="T0" y="T1"/>
                  </a:cxn>
                  <a:cxn ang="0">
                    <a:pos x="T2" y="T3"/>
                  </a:cxn>
                  <a:cxn ang="0">
                    <a:pos x="T4" y="T5"/>
                  </a:cxn>
                  <a:cxn ang="0">
                    <a:pos x="T6" y="T7"/>
                  </a:cxn>
                  <a:cxn ang="0">
                    <a:pos x="T8" y="T9"/>
                  </a:cxn>
                  <a:cxn ang="0">
                    <a:pos x="T10" y="T11"/>
                  </a:cxn>
                </a:cxnLst>
                <a:rect l="0" t="0" r="r" b="b"/>
                <a:pathLst>
                  <a:path w="1187" h="80">
                    <a:moveTo>
                      <a:pt x="0" y="0"/>
                    </a:moveTo>
                    <a:lnTo>
                      <a:pt x="0" y="0"/>
                    </a:lnTo>
                    <a:lnTo>
                      <a:pt x="1187" y="0"/>
                    </a:lnTo>
                    <a:lnTo>
                      <a:pt x="1187" y="80"/>
                    </a:lnTo>
                    <a:lnTo>
                      <a:pt x="0" y="80"/>
                    </a:lnTo>
                    <a:lnTo>
                      <a:pt x="0" y="0"/>
                    </a:lnTo>
                    <a:close/>
                  </a:path>
                </a:pathLst>
              </a:custGeom>
              <a:solidFill>
                <a:srgbClr val="996600"/>
              </a:solidFill>
              <a:ln w="9525" cap="flat">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66" name="Freeform 165">
                <a:extLst>
                  <a:ext uri="{FF2B5EF4-FFF2-40B4-BE49-F238E27FC236}">
                    <a16:creationId xmlns:a16="http://schemas.microsoft.com/office/drawing/2014/main" id="{67A1728A-9F6E-F64D-8481-5A62E112EBAD}"/>
                  </a:ext>
                </a:extLst>
              </p:cNvPr>
              <p:cNvSpPr>
                <a:spLocks/>
              </p:cNvSpPr>
              <p:nvPr/>
            </p:nvSpPr>
            <p:spPr bwMode="auto">
              <a:xfrm>
                <a:off x="3014228" y="6065382"/>
                <a:ext cx="1182688" cy="0"/>
              </a:xfrm>
              <a:custGeom>
                <a:avLst/>
                <a:gdLst>
                  <a:gd name="T0" fmla="*/ 0 w 1511"/>
                  <a:gd name="T1" fmla="*/ 0 w 1511"/>
                  <a:gd name="T2" fmla="*/ 1511 w 1511"/>
                </a:gdLst>
                <a:ahLst/>
                <a:cxnLst>
                  <a:cxn ang="0">
                    <a:pos x="T0" y="0"/>
                  </a:cxn>
                  <a:cxn ang="0">
                    <a:pos x="T1" y="0"/>
                  </a:cxn>
                  <a:cxn ang="0">
                    <a:pos x="T2" y="0"/>
                  </a:cxn>
                </a:cxnLst>
                <a:rect l="0" t="0" r="r" b="b"/>
                <a:pathLst>
                  <a:path w="1511">
                    <a:moveTo>
                      <a:pt x="0" y="0"/>
                    </a:moveTo>
                    <a:lnTo>
                      <a:pt x="0" y="0"/>
                    </a:lnTo>
                    <a:lnTo>
                      <a:pt x="1511" y="0"/>
                    </a:lnTo>
                  </a:path>
                </a:pathLst>
              </a:custGeom>
              <a:noFill/>
              <a:ln w="31750" cap="flat">
                <a:solidFill>
                  <a:srgbClr val="313124"/>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67" name="Freeform 166">
                <a:extLst>
                  <a:ext uri="{FF2B5EF4-FFF2-40B4-BE49-F238E27FC236}">
                    <a16:creationId xmlns:a16="http://schemas.microsoft.com/office/drawing/2014/main" id="{77113843-055E-7246-8216-49E20213B0E9}"/>
                  </a:ext>
                </a:extLst>
              </p:cNvPr>
              <p:cNvSpPr>
                <a:spLocks/>
              </p:cNvSpPr>
              <p:nvPr/>
            </p:nvSpPr>
            <p:spPr bwMode="auto">
              <a:xfrm>
                <a:off x="3014228" y="6159193"/>
                <a:ext cx="1182688" cy="0"/>
              </a:xfrm>
              <a:custGeom>
                <a:avLst/>
                <a:gdLst>
                  <a:gd name="T0" fmla="*/ 0 w 1511"/>
                  <a:gd name="T1" fmla="*/ 0 w 1511"/>
                  <a:gd name="T2" fmla="*/ 1511 w 1511"/>
                </a:gdLst>
                <a:ahLst/>
                <a:cxnLst>
                  <a:cxn ang="0">
                    <a:pos x="T0" y="0"/>
                  </a:cxn>
                  <a:cxn ang="0">
                    <a:pos x="T1" y="0"/>
                  </a:cxn>
                  <a:cxn ang="0">
                    <a:pos x="T2" y="0"/>
                  </a:cxn>
                </a:cxnLst>
                <a:rect l="0" t="0" r="r" b="b"/>
                <a:pathLst>
                  <a:path w="1511">
                    <a:moveTo>
                      <a:pt x="0" y="0"/>
                    </a:moveTo>
                    <a:lnTo>
                      <a:pt x="0" y="0"/>
                    </a:lnTo>
                    <a:lnTo>
                      <a:pt x="1511" y="0"/>
                    </a:lnTo>
                  </a:path>
                </a:pathLst>
              </a:custGeom>
              <a:noFill/>
              <a:ln w="31750" cap="flat">
                <a:solidFill>
                  <a:srgbClr val="24303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68" name="Freeform 167">
                <a:extLst>
                  <a:ext uri="{FF2B5EF4-FFF2-40B4-BE49-F238E27FC236}">
                    <a16:creationId xmlns:a16="http://schemas.microsoft.com/office/drawing/2014/main" id="{85D924A8-5E03-4A49-9A82-034DEBC8BC9F}"/>
                  </a:ext>
                </a:extLst>
              </p:cNvPr>
              <p:cNvSpPr>
                <a:spLocks/>
              </p:cNvSpPr>
              <p:nvPr/>
            </p:nvSpPr>
            <p:spPr bwMode="auto">
              <a:xfrm>
                <a:off x="2882208" y="6022371"/>
                <a:ext cx="74613" cy="48109"/>
              </a:xfrm>
              <a:custGeom>
                <a:avLst/>
                <a:gdLst>
                  <a:gd name="T0" fmla="*/ 0 w 95"/>
                  <a:gd name="T1" fmla="*/ 0 h 82"/>
                  <a:gd name="T2" fmla="*/ 0 w 95"/>
                  <a:gd name="T3" fmla="*/ 0 h 82"/>
                  <a:gd name="T4" fmla="*/ 95 w 95"/>
                  <a:gd name="T5" fmla="*/ 82 h 82"/>
                  <a:gd name="T6" fmla="*/ 95 w 95"/>
                  <a:gd name="T7" fmla="*/ 82 h 82"/>
                </a:gdLst>
                <a:ahLst/>
                <a:cxnLst>
                  <a:cxn ang="0">
                    <a:pos x="T0" y="T1"/>
                  </a:cxn>
                  <a:cxn ang="0">
                    <a:pos x="T2" y="T3"/>
                  </a:cxn>
                  <a:cxn ang="0">
                    <a:pos x="T4" y="T5"/>
                  </a:cxn>
                  <a:cxn ang="0">
                    <a:pos x="T6" y="T7"/>
                  </a:cxn>
                </a:cxnLst>
                <a:rect l="0" t="0" r="r" b="b"/>
                <a:pathLst>
                  <a:path w="95" h="82">
                    <a:moveTo>
                      <a:pt x="0" y="0"/>
                    </a:moveTo>
                    <a:lnTo>
                      <a:pt x="0" y="0"/>
                    </a:lnTo>
                    <a:cubicBezTo>
                      <a:pt x="52" y="0"/>
                      <a:pt x="95" y="37"/>
                      <a:pt x="95" y="82"/>
                    </a:cubicBezTo>
                    <a:cubicBezTo>
                      <a:pt x="95" y="82"/>
                      <a:pt x="95" y="82"/>
                      <a:pt x="95" y="82"/>
                    </a:cubicBez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69" name="Freeform 168">
                <a:extLst>
                  <a:ext uri="{FF2B5EF4-FFF2-40B4-BE49-F238E27FC236}">
                    <a16:creationId xmlns:a16="http://schemas.microsoft.com/office/drawing/2014/main" id="{B0718242-5D7C-4D40-8B75-70E344D9E498}"/>
                  </a:ext>
                </a:extLst>
              </p:cNvPr>
              <p:cNvSpPr>
                <a:spLocks/>
              </p:cNvSpPr>
              <p:nvPr/>
            </p:nvSpPr>
            <p:spPr bwMode="auto">
              <a:xfrm>
                <a:off x="2888558" y="6065669"/>
                <a:ext cx="73025" cy="56528"/>
              </a:xfrm>
              <a:custGeom>
                <a:avLst/>
                <a:gdLst>
                  <a:gd name="T0" fmla="*/ 0 w 94"/>
                  <a:gd name="T1" fmla="*/ 0 h 95"/>
                  <a:gd name="T2" fmla="*/ 0 w 94"/>
                  <a:gd name="T3" fmla="*/ 0 h 95"/>
                  <a:gd name="T4" fmla="*/ 94 w 94"/>
                  <a:gd name="T5" fmla="*/ 0 h 95"/>
                  <a:gd name="T6" fmla="*/ 0 w 94"/>
                  <a:gd name="T7" fmla="*/ 95 h 95"/>
                  <a:gd name="T8" fmla="*/ 0 w 94"/>
                  <a:gd name="T9" fmla="*/ 95 h 95"/>
                </a:gdLst>
                <a:ahLst/>
                <a:cxnLst>
                  <a:cxn ang="0">
                    <a:pos x="T0" y="T1"/>
                  </a:cxn>
                  <a:cxn ang="0">
                    <a:pos x="T2" y="T3"/>
                  </a:cxn>
                  <a:cxn ang="0">
                    <a:pos x="T4" y="T5"/>
                  </a:cxn>
                  <a:cxn ang="0">
                    <a:pos x="T6" y="T7"/>
                  </a:cxn>
                  <a:cxn ang="0">
                    <a:pos x="T8" y="T9"/>
                  </a:cxn>
                </a:cxnLst>
                <a:rect l="0" t="0" r="r" b="b"/>
                <a:pathLst>
                  <a:path w="94" h="95">
                    <a:moveTo>
                      <a:pt x="0" y="0"/>
                    </a:moveTo>
                    <a:lnTo>
                      <a:pt x="0" y="0"/>
                    </a:lnTo>
                    <a:lnTo>
                      <a:pt x="94" y="0"/>
                    </a:lnTo>
                    <a:cubicBezTo>
                      <a:pt x="94" y="52"/>
                      <a:pt x="52" y="95"/>
                      <a:pt x="0" y="95"/>
                    </a:cubicBezTo>
                    <a:cubicBezTo>
                      <a:pt x="0" y="95"/>
                      <a:pt x="0" y="95"/>
                      <a:pt x="0" y="95"/>
                    </a:cubicBezTo>
                  </a:path>
                </a:pathLst>
              </a:custGeom>
              <a:solidFill>
                <a:srgbClr val="AAC4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70" name="Freeform 169">
                <a:extLst>
                  <a:ext uri="{FF2B5EF4-FFF2-40B4-BE49-F238E27FC236}">
                    <a16:creationId xmlns:a16="http://schemas.microsoft.com/office/drawing/2014/main" id="{F9D8BA84-F4D9-3B43-A5A5-41FB0A4E2A76}"/>
                  </a:ext>
                </a:extLst>
              </p:cNvPr>
              <p:cNvSpPr>
                <a:spLocks/>
              </p:cNvSpPr>
              <p:nvPr/>
            </p:nvSpPr>
            <p:spPr bwMode="auto">
              <a:xfrm>
                <a:off x="2888558" y="6065669"/>
                <a:ext cx="68263" cy="51717"/>
              </a:xfrm>
              <a:custGeom>
                <a:avLst/>
                <a:gdLst>
                  <a:gd name="T0" fmla="*/ 88 w 88"/>
                  <a:gd name="T1" fmla="*/ 0 h 88"/>
                  <a:gd name="T2" fmla="*/ 88 w 88"/>
                  <a:gd name="T3" fmla="*/ 0 h 88"/>
                  <a:gd name="T4" fmla="*/ 0 w 88"/>
                  <a:gd name="T5" fmla="*/ 88 h 88"/>
                  <a:gd name="T6" fmla="*/ 0 w 88"/>
                  <a:gd name="T7" fmla="*/ 88 h 88"/>
                </a:gdLst>
                <a:ahLst/>
                <a:cxnLst>
                  <a:cxn ang="0">
                    <a:pos x="T0" y="T1"/>
                  </a:cxn>
                  <a:cxn ang="0">
                    <a:pos x="T2" y="T3"/>
                  </a:cxn>
                  <a:cxn ang="0">
                    <a:pos x="T4" y="T5"/>
                  </a:cxn>
                  <a:cxn ang="0">
                    <a:pos x="T6" y="T7"/>
                  </a:cxn>
                </a:cxnLst>
                <a:rect l="0" t="0" r="r" b="b"/>
                <a:pathLst>
                  <a:path w="88" h="88">
                    <a:moveTo>
                      <a:pt x="88" y="0"/>
                    </a:moveTo>
                    <a:lnTo>
                      <a:pt x="88" y="0"/>
                    </a:lnTo>
                    <a:cubicBezTo>
                      <a:pt x="88" y="49"/>
                      <a:pt x="48" y="88"/>
                      <a:pt x="0" y="88"/>
                    </a:cubicBezTo>
                    <a:cubicBezTo>
                      <a:pt x="0" y="88"/>
                      <a:pt x="0" y="88"/>
                      <a:pt x="0" y="88"/>
                    </a:cubicBez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71" name="Freeform 170">
                <a:extLst>
                  <a:ext uri="{FF2B5EF4-FFF2-40B4-BE49-F238E27FC236}">
                    <a16:creationId xmlns:a16="http://schemas.microsoft.com/office/drawing/2014/main" id="{F083C437-CC2E-9944-B484-A8BA04535338}"/>
                  </a:ext>
                </a:extLst>
              </p:cNvPr>
              <p:cNvSpPr>
                <a:spLocks/>
              </p:cNvSpPr>
              <p:nvPr/>
            </p:nvSpPr>
            <p:spPr bwMode="auto">
              <a:xfrm>
                <a:off x="2882208" y="6116183"/>
                <a:ext cx="74613" cy="48109"/>
              </a:xfrm>
              <a:custGeom>
                <a:avLst/>
                <a:gdLst>
                  <a:gd name="T0" fmla="*/ 0 w 95"/>
                  <a:gd name="T1" fmla="*/ 0 h 82"/>
                  <a:gd name="T2" fmla="*/ 0 w 95"/>
                  <a:gd name="T3" fmla="*/ 0 h 82"/>
                  <a:gd name="T4" fmla="*/ 95 w 95"/>
                  <a:gd name="T5" fmla="*/ 82 h 82"/>
                  <a:gd name="T6" fmla="*/ 95 w 95"/>
                  <a:gd name="T7" fmla="*/ 82 h 82"/>
                </a:gdLst>
                <a:ahLst/>
                <a:cxnLst>
                  <a:cxn ang="0">
                    <a:pos x="T0" y="T1"/>
                  </a:cxn>
                  <a:cxn ang="0">
                    <a:pos x="T2" y="T3"/>
                  </a:cxn>
                  <a:cxn ang="0">
                    <a:pos x="T4" y="T5"/>
                  </a:cxn>
                  <a:cxn ang="0">
                    <a:pos x="T6" y="T7"/>
                  </a:cxn>
                </a:cxnLst>
                <a:rect l="0" t="0" r="r" b="b"/>
                <a:pathLst>
                  <a:path w="95" h="82">
                    <a:moveTo>
                      <a:pt x="0" y="0"/>
                    </a:moveTo>
                    <a:lnTo>
                      <a:pt x="0" y="0"/>
                    </a:lnTo>
                    <a:cubicBezTo>
                      <a:pt x="52" y="0"/>
                      <a:pt x="95" y="37"/>
                      <a:pt x="95" y="82"/>
                    </a:cubicBezTo>
                    <a:cubicBezTo>
                      <a:pt x="95" y="82"/>
                      <a:pt x="95" y="82"/>
                      <a:pt x="95" y="82"/>
                    </a:cubicBez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72" name="Freeform 171">
                <a:extLst>
                  <a:ext uri="{FF2B5EF4-FFF2-40B4-BE49-F238E27FC236}">
                    <a16:creationId xmlns:a16="http://schemas.microsoft.com/office/drawing/2014/main" id="{2382BAAF-E419-DB44-9C67-1DAEF7D7498F}"/>
                  </a:ext>
                </a:extLst>
              </p:cNvPr>
              <p:cNvSpPr>
                <a:spLocks/>
              </p:cNvSpPr>
              <p:nvPr/>
            </p:nvSpPr>
            <p:spPr bwMode="auto">
              <a:xfrm>
                <a:off x="2888558" y="6160683"/>
                <a:ext cx="73025" cy="55325"/>
              </a:xfrm>
              <a:custGeom>
                <a:avLst/>
                <a:gdLst>
                  <a:gd name="T0" fmla="*/ 0 w 94"/>
                  <a:gd name="T1" fmla="*/ 0 h 95"/>
                  <a:gd name="T2" fmla="*/ 0 w 94"/>
                  <a:gd name="T3" fmla="*/ 0 h 95"/>
                  <a:gd name="T4" fmla="*/ 94 w 94"/>
                  <a:gd name="T5" fmla="*/ 0 h 95"/>
                  <a:gd name="T6" fmla="*/ 0 w 94"/>
                  <a:gd name="T7" fmla="*/ 95 h 95"/>
                  <a:gd name="T8" fmla="*/ 0 w 94"/>
                  <a:gd name="T9" fmla="*/ 95 h 95"/>
                </a:gdLst>
                <a:ahLst/>
                <a:cxnLst>
                  <a:cxn ang="0">
                    <a:pos x="T0" y="T1"/>
                  </a:cxn>
                  <a:cxn ang="0">
                    <a:pos x="T2" y="T3"/>
                  </a:cxn>
                  <a:cxn ang="0">
                    <a:pos x="T4" y="T5"/>
                  </a:cxn>
                  <a:cxn ang="0">
                    <a:pos x="T6" y="T7"/>
                  </a:cxn>
                  <a:cxn ang="0">
                    <a:pos x="T8" y="T9"/>
                  </a:cxn>
                </a:cxnLst>
                <a:rect l="0" t="0" r="r" b="b"/>
                <a:pathLst>
                  <a:path w="94" h="95">
                    <a:moveTo>
                      <a:pt x="0" y="0"/>
                    </a:moveTo>
                    <a:lnTo>
                      <a:pt x="0" y="0"/>
                    </a:lnTo>
                    <a:lnTo>
                      <a:pt x="94" y="0"/>
                    </a:lnTo>
                    <a:cubicBezTo>
                      <a:pt x="94" y="52"/>
                      <a:pt x="52" y="95"/>
                      <a:pt x="0" y="95"/>
                    </a:cubicBezTo>
                    <a:cubicBezTo>
                      <a:pt x="0" y="95"/>
                      <a:pt x="0" y="95"/>
                      <a:pt x="0" y="95"/>
                    </a:cubicBezTo>
                  </a:path>
                </a:pathLst>
              </a:custGeom>
              <a:solidFill>
                <a:srgbClr val="AAC4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73" name="Freeform 172">
                <a:extLst>
                  <a:ext uri="{FF2B5EF4-FFF2-40B4-BE49-F238E27FC236}">
                    <a16:creationId xmlns:a16="http://schemas.microsoft.com/office/drawing/2014/main" id="{16F16B9D-3FCC-8C47-A0AC-9982AF46A69B}"/>
                  </a:ext>
                </a:extLst>
              </p:cNvPr>
              <p:cNvSpPr>
                <a:spLocks/>
              </p:cNvSpPr>
              <p:nvPr/>
            </p:nvSpPr>
            <p:spPr bwMode="auto">
              <a:xfrm>
                <a:off x="2888558" y="6160683"/>
                <a:ext cx="68263" cy="51717"/>
              </a:xfrm>
              <a:custGeom>
                <a:avLst/>
                <a:gdLst>
                  <a:gd name="T0" fmla="*/ 88 w 88"/>
                  <a:gd name="T1" fmla="*/ 0 h 88"/>
                  <a:gd name="T2" fmla="*/ 88 w 88"/>
                  <a:gd name="T3" fmla="*/ 0 h 88"/>
                  <a:gd name="T4" fmla="*/ 0 w 88"/>
                  <a:gd name="T5" fmla="*/ 88 h 88"/>
                  <a:gd name="T6" fmla="*/ 0 w 88"/>
                  <a:gd name="T7" fmla="*/ 88 h 88"/>
                </a:gdLst>
                <a:ahLst/>
                <a:cxnLst>
                  <a:cxn ang="0">
                    <a:pos x="T0" y="T1"/>
                  </a:cxn>
                  <a:cxn ang="0">
                    <a:pos x="T2" y="T3"/>
                  </a:cxn>
                  <a:cxn ang="0">
                    <a:pos x="T4" y="T5"/>
                  </a:cxn>
                  <a:cxn ang="0">
                    <a:pos x="T6" y="T7"/>
                  </a:cxn>
                </a:cxnLst>
                <a:rect l="0" t="0" r="r" b="b"/>
                <a:pathLst>
                  <a:path w="88" h="88">
                    <a:moveTo>
                      <a:pt x="88" y="0"/>
                    </a:moveTo>
                    <a:lnTo>
                      <a:pt x="88" y="0"/>
                    </a:lnTo>
                    <a:cubicBezTo>
                      <a:pt x="88" y="49"/>
                      <a:pt x="48" y="88"/>
                      <a:pt x="0" y="88"/>
                    </a:cubicBezTo>
                    <a:cubicBezTo>
                      <a:pt x="0" y="88"/>
                      <a:pt x="0" y="88"/>
                      <a:pt x="0" y="88"/>
                    </a:cubicBez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74" name="Freeform 173">
                <a:extLst>
                  <a:ext uri="{FF2B5EF4-FFF2-40B4-BE49-F238E27FC236}">
                    <a16:creationId xmlns:a16="http://schemas.microsoft.com/office/drawing/2014/main" id="{5BE0D3AA-44A3-404B-8643-888D1823F63A}"/>
                  </a:ext>
                </a:extLst>
              </p:cNvPr>
              <p:cNvSpPr>
                <a:spLocks/>
              </p:cNvSpPr>
              <p:nvPr/>
            </p:nvSpPr>
            <p:spPr bwMode="auto">
              <a:xfrm>
                <a:off x="2739748" y="6071643"/>
                <a:ext cx="303464" cy="45719"/>
              </a:xfrm>
              <a:custGeom>
                <a:avLst/>
                <a:gdLst>
                  <a:gd name="T0" fmla="*/ 0 w 308"/>
                  <a:gd name="T1" fmla="*/ 0 w 308"/>
                  <a:gd name="T2" fmla="*/ 308 w 308"/>
                </a:gdLst>
                <a:ahLst/>
                <a:cxnLst>
                  <a:cxn ang="0">
                    <a:pos x="T0" y="0"/>
                  </a:cxn>
                  <a:cxn ang="0">
                    <a:pos x="T1" y="0"/>
                  </a:cxn>
                  <a:cxn ang="0">
                    <a:pos x="T2" y="0"/>
                  </a:cxn>
                </a:cxnLst>
                <a:rect l="0" t="0" r="r" b="b"/>
                <a:pathLst>
                  <a:path w="308">
                    <a:moveTo>
                      <a:pt x="0" y="0"/>
                    </a:moveTo>
                    <a:lnTo>
                      <a:pt x="0" y="0"/>
                    </a:lnTo>
                    <a:lnTo>
                      <a:pt x="308" y="0"/>
                    </a:lnTo>
                  </a:path>
                </a:pathLst>
              </a:custGeom>
              <a:noFill/>
              <a:ln w="9525" cap="flat">
                <a:solidFill>
                  <a:srgbClr val="D5000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75" name="Freeform 174">
                <a:extLst>
                  <a:ext uri="{FF2B5EF4-FFF2-40B4-BE49-F238E27FC236}">
                    <a16:creationId xmlns:a16="http://schemas.microsoft.com/office/drawing/2014/main" id="{118ADFD0-C8F0-5640-9385-8CDB67FC5360}"/>
                  </a:ext>
                </a:extLst>
              </p:cNvPr>
              <p:cNvSpPr>
                <a:spLocks/>
              </p:cNvSpPr>
              <p:nvPr/>
            </p:nvSpPr>
            <p:spPr bwMode="auto">
              <a:xfrm>
                <a:off x="2660323" y="6050033"/>
                <a:ext cx="115888" cy="22852"/>
              </a:xfrm>
              <a:custGeom>
                <a:avLst/>
                <a:gdLst>
                  <a:gd name="T0" fmla="*/ 0 w 147"/>
                  <a:gd name="T1" fmla="*/ 0 h 38"/>
                  <a:gd name="T2" fmla="*/ 0 w 147"/>
                  <a:gd name="T3" fmla="*/ 0 h 38"/>
                  <a:gd name="T4" fmla="*/ 13 w 147"/>
                  <a:gd name="T5" fmla="*/ 0 h 38"/>
                  <a:gd name="T6" fmla="*/ 147 w 147"/>
                  <a:gd name="T7" fmla="*/ 26 h 38"/>
                  <a:gd name="T8" fmla="*/ 147 w 147"/>
                  <a:gd name="T9" fmla="*/ 38 h 38"/>
                  <a:gd name="T10" fmla="*/ 134 w 147"/>
                  <a:gd name="T11" fmla="*/ 38 h 38"/>
                  <a:gd name="T12" fmla="*/ 0 w 147"/>
                  <a:gd name="T13" fmla="*/ 13 h 38"/>
                </a:gdLst>
                <a:ahLst/>
                <a:cxnLst>
                  <a:cxn ang="0">
                    <a:pos x="T0" y="T1"/>
                  </a:cxn>
                  <a:cxn ang="0">
                    <a:pos x="T2" y="T3"/>
                  </a:cxn>
                  <a:cxn ang="0">
                    <a:pos x="T4" y="T5"/>
                  </a:cxn>
                  <a:cxn ang="0">
                    <a:pos x="T6" y="T7"/>
                  </a:cxn>
                  <a:cxn ang="0">
                    <a:pos x="T8" y="T9"/>
                  </a:cxn>
                  <a:cxn ang="0">
                    <a:pos x="T10" y="T11"/>
                  </a:cxn>
                  <a:cxn ang="0">
                    <a:pos x="T12" y="T13"/>
                  </a:cxn>
                </a:cxnLst>
                <a:rect l="0" t="0" r="r" b="b"/>
                <a:pathLst>
                  <a:path w="147" h="38">
                    <a:moveTo>
                      <a:pt x="0" y="0"/>
                    </a:moveTo>
                    <a:lnTo>
                      <a:pt x="0" y="0"/>
                    </a:lnTo>
                    <a:lnTo>
                      <a:pt x="13" y="0"/>
                    </a:lnTo>
                    <a:lnTo>
                      <a:pt x="147" y="26"/>
                    </a:lnTo>
                    <a:lnTo>
                      <a:pt x="147" y="38"/>
                    </a:lnTo>
                    <a:lnTo>
                      <a:pt x="134" y="38"/>
                    </a:lnTo>
                    <a:lnTo>
                      <a:pt x="0" y="13"/>
                    </a:lnTo>
                  </a:path>
                </a:pathLst>
              </a:custGeom>
              <a:solidFill>
                <a:srgbClr val="D5000A"/>
              </a:solidFill>
              <a:ln w="0">
                <a:solidFill>
                  <a:srgbClr val="C00000"/>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76" name="Freeform 175">
                <a:extLst>
                  <a:ext uri="{FF2B5EF4-FFF2-40B4-BE49-F238E27FC236}">
                    <a16:creationId xmlns:a16="http://schemas.microsoft.com/office/drawing/2014/main" id="{A14491C0-F58B-C843-82DC-36CB78919E47}"/>
                  </a:ext>
                </a:extLst>
              </p:cNvPr>
              <p:cNvSpPr>
                <a:spLocks/>
              </p:cNvSpPr>
              <p:nvPr/>
            </p:nvSpPr>
            <p:spPr bwMode="auto">
              <a:xfrm>
                <a:off x="1763386" y="6054844"/>
                <a:ext cx="896938" cy="0"/>
              </a:xfrm>
              <a:custGeom>
                <a:avLst/>
                <a:gdLst>
                  <a:gd name="T0" fmla="*/ 0 w 1146"/>
                  <a:gd name="T1" fmla="*/ 0 w 1146"/>
                  <a:gd name="T2" fmla="*/ 1146 w 1146"/>
                </a:gdLst>
                <a:ahLst/>
                <a:cxnLst>
                  <a:cxn ang="0">
                    <a:pos x="T0" y="0"/>
                  </a:cxn>
                  <a:cxn ang="0">
                    <a:pos x="T1" y="0"/>
                  </a:cxn>
                  <a:cxn ang="0">
                    <a:pos x="T2" y="0"/>
                  </a:cxn>
                </a:cxnLst>
                <a:rect l="0" t="0" r="r" b="b"/>
                <a:pathLst>
                  <a:path w="1146">
                    <a:moveTo>
                      <a:pt x="0" y="0"/>
                    </a:moveTo>
                    <a:lnTo>
                      <a:pt x="0" y="0"/>
                    </a:lnTo>
                    <a:lnTo>
                      <a:pt x="1146" y="0"/>
                    </a:lnTo>
                  </a:path>
                </a:pathLst>
              </a:custGeom>
              <a:noFill/>
              <a:ln w="9525" cap="flat">
                <a:solidFill>
                  <a:srgbClr val="D5000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77" name="Freeform 176">
                <a:extLst>
                  <a:ext uri="{FF2B5EF4-FFF2-40B4-BE49-F238E27FC236}">
                    <a16:creationId xmlns:a16="http://schemas.microsoft.com/office/drawing/2014/main" id="{0E091C6E-3252-064D-8D94-2C75B96A795D}"/>
                  </a:ext>
                </a:extLst>
              </p:cNvPr>
              <p:cNvSpPr>
                <a:spLocks/>
              </p:cNvSpPr>
              <p:nvPr/>
            </p:nvSpPr>
            <p:spPr bwMode="auto">
              <a:xfrm>
                <a:off x="2660323" y="6065669"/>
                <a:ext cx="115888" cy="24054"/>
              </a:xfrm>
              <a:custGeom>
                <a:avLst/>
                <a:gdLst>
                  <a:gd name="T0" fmla="*/ 134 w 147"/>
                  <a:gd name="T1" fmla="*/ 0 h 41"/>
                  <a:gd name="T2" fmla="*/ 134 w 147"/>
                  <a:gd name="T3" fmla="*/ 0 h 41"/>
                  <a:gd name="T4" fmla="*/ 147 w 147"/>
                  <a:gd name="T5" fmla="*/ 0 h 41"/>
                  <a:gd name="T6" fmla="*/ 147 w 147"/>
                  <a:gd name="T7" fmla="*/ 12 h 41"/>
                  <a:gd name="T8" fmla="*/ 13 w 147"/>
                  <a:gd name="T9" fmla="*/ 41 h 41"/>
                  <a:gd name="T10" fmla="*/ 0 w 147"/>
                  <a:gd name="T11" fmla="*/ 41 h 41"/>
                  <a:gd name="T12" fmla="*/ 0 w 147"/>
                  <a:gd name="T13" fmla="*/ 28 h 41"/>
                </a:gdLst>
                <a:ahLst/>
                <a:cxnLst>
                  <a:cxn ang="0">
                    <a:pos x="T0" y="T1"/>
                  </a:cxn>
                  <a:cxn ang="0">
                    <a:pos x="T2" y="T3"/>
                  </a:cxn>
                  <a:cxn ang="0">
                    <a:pos x="T4" y="T5"/>
                  </a:cxn>
                  <a:cxn ang="0">
                    <a:pos x="T6" y="T7"/>
                  </a:cxn>
                  <a:cxn ang="0">
                    <a:pos x="T8" y="T9"/>
                  </a:cxn>
                  <a:cxn ang="0">
                    <a:pos x="T10" y="T11"/>
                  </a:cxn>
                  <a:cxn ang="0">
                    <a:pos x="T12" y="T13"/>
                  </a:cxn>
                </a:cxnLst>
                <a:rect l="0" t="0" r="r" b="b"/>
                <a:pathLst>
                  <a:path w="147" h="41">
                    <a:moveTo>
                      <a:pt x="134" y="0"/>
                    </a:moveTo>
                    <a:lnTo>
                      <a:pt x="134" y="0"/>
                    </a:lnTo>
                    <a:lnTo>
                      <a:pt x="147" y="0"/>
                    </a:lnTo>
                    <a:lnTo>
                      <a:pt x="147" y="12"/>
                    </a:lnTo>
                    <a:lnTo>
                      <a:pt x="13" y="41"/>
                    </a:lnTo>
                    <a:lnTo>
                      <a:pt x="0" y="41"/>
                    </a:lnTo>
                    <a:lnTo>
                      <a:pt x="0" y="28"/>
                    </a:lnTo>
                  </a:path>
                </a:pathLst>
              </a:custGeom>
              <a:solidFill>
                <a:srgbClr val="D5000A"/>
              </a:solidFill>
              <a:ln w="0">
                <a:solidFill>
                  <a:srgbClr val="C00000"/>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78" name="Freeform 177">
                <a:extLst>
                  <a:ext uri="{FF2B5EF4-FFF2-40B4-BE49-F238E27FC236}">
                    <a16:creationId xmlns:a16="http://schemas.microsoft.com/office/drawing/2014/main" id="{B2283BB0-AA6A-9345-9D26-143AF604C26A}"/>
                  </a:ext>
                </a:extLst>
              </p:cNvPr>
              <p:cNvSpPr>
                <a:spLocks/>
              </p:cNvSpPr>
              <p:nvPr/>
            </p:nvSpPr>
            <p:spPr bwMode="auto">
              <a:xfrm>
                <a:off x="1763386" y="6086114"/>
                <a:ext cx="896938" cy="0"/>
              </a:xfrm>
              <a:custGeom>
                <a:avLst/>
                <a:gdLst>
                  <a:gd name="T0" fmla="*/ 0 w 1146"/>
                  <a:gd name="T1" fmla="*/ 0 w 1146"/>
                  <a:gd name="T2" fmla="*/ 1146 w 1146"/>
                </a:gdLst>
                <a:ahLst/>
                <a:cxnLst>
                  <a:cxn ang="0">
                    <a:pos x="T0" y="0"/>
                  </a:cxn>
                  <a:cxn ang="0">
                    <a:pos x="T1" y="0"/>
                  </a:cxn>
                  <a:cxn ang="0">
                    <a:pos x="T2" y="0"/>
                  </a:cxn>
                </a:cxnLst>
                <a:rect l="0" t="0" r="r" b="b"/>
                <a:pathLst>
                  <a:path w="1146">
                    <a:moveTo>
                      <a:pt x="0" y="0"/>
                    </a:moveTo>
                    <a:lnTo>
                      <a:pt x="0" y="0"/>
                    </a:lnTo>
                    <a:lnTo>
                      <a:pt x="1146" y="0"/>
                    </a:lnTo>
                  </a:path>
                </a:pathLst>
              </a:custGeom>
              <a:noFill/>
              <a:ln w="9525" cap="flat">
                <a:solidFill>
                  <a:srgbClr val="D5000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79" name="Freeform 178">
                <a:extLst>
                  <a:ext uri="{FF2B5EF4-FFF2-40B4-BE49-F238E27FC236}">
                    <a16:creationId xmlns:a16="http://schemas.microsoft.com/office/drawing/2014/main" id="{7BF6AA7A-79B9-BF47-AC9F-F4F3D438753A}"/>
                  </a:ext>
                </a:extLst>
              </p:cNvPr>
              <p:cNvSpPr>
                <a:spLocks/>
              </p:cNvSpPr>
              <p:nvPr/>
            </p:nvSpPr>
            <p:spPr bwMode="auto">
              <a:xfrm flipV="1">
                <a:off x="2751575" y="6126490"/>
                <a:ext cx="291638" cy="45719"/>
              </a:xfrm>
              <a:custGeom>
                <a:avLst/>
                <a:gdLst>
                  <a:gd name="T0" fmla="*/ 0 w 308"/>
                  <a:gd name="T1" fmla="*/ 0 w 308"/>
                  <a:gd name="T2" fmla="*/ 308 w 308"/>
                </a:gdLst>
                <a:ahLst/>
                <a:cxnLst>
                  <a:cxn ang="0">
                    <a:pos x="T0" y="0"/>
                  </a:cxn>
                  <a:cxn ang="0">
                    <a:pos x="T1" y="0"/>
                  </a:cxn>
                  <a:cxn ang="0">
                    <a:pos x="T2" y="0"/>
                  </a:cxn>
                </a:cxnLst>
                <a:rect l="0" t="0" r="r" b="b"/>
                <a:pathLst>
                  <a:path w="308">
                    <a:moveTo>
                      <a:pt x="0" y="0"/>
                    </a:moveTo>
                    <a:lnTo>
                      <a:pt x="0" y="0"/>
                    </a:lnTo>
                    <a:lnTo>
                      <a:pt x="308" y="0"/>
                    </a:lnTo>
                  </a:path>
                </a:pathLst>
              </a:custGeom>
              <a:noFill/>
              <a:ln w="9525" cap="flat">
                <a:solidFill>
                  <a:srgbClr val="D5000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80" name="Freeform 179">
                <a:extLst>
                  <a:ext uri="{FF2B5EF4-FFF2-40B4-BE49-F238E27FC236}">
                    <a16:creationId xmlns:a16="http://schemas.microsoft.com/office/drawing/2014/main" id="{13ABD9C4-91BF-B842-9BA8-60FF5D8C05BB}"/>
                  </a:ext>
                </a:extLst>
              </p:cNvPr>
              <p:cNvSpPr>
                <a:spLocks/>
              </p:cNvSpPr>
              <p:nvPr/>
            </p:nvSpPr>
            <p:spPr bwMode="auto">
              <a:xfrm>
                <a:off x="2660323" y="6143845"/>
                <a:ext cx="115888" cy="22852"/>
              </a:xfrm>
              <a:custGeom>
                <a:avLst/>
                <a:gdLst>
                  <a:gd name="T0" fmla="*/ 0 w 147"/>
                  <a:gd name="T1" fmla="*/ 0 h 38"/>
                  <a:gd name="T2" fmla="*/ 0 w 147"/>
                  <a:gd name="T3" fmla="*/ 0 h 38"/>
                  <a:gd name="T4" fmla="*/ 13 w 147"/>
                  <a:gd name="T5" fmla="*/ 0 h 38"/>
                  <a:gd name="T6" fmla="*/ 147 w 147"/>
                  <a:gd name="T7" fmla="*/ 26 h 38"/>
                  <a:gd name="T8" fmla="*/ 147 w 147"/>
                  <a:gd name="T9" fmla="*/ 38 h 38"/>
                  <a:gd name="T10" fmla="*/ 134 w 147"/>
                  <a:gd name="T11" fmla="*/ 38 h 38"/>
                  <a:gd name="T12" fmla="*/ 0 w 147"/>
                  <a:gd name="T13" fmla="*/ 13 h 38"/>
                </a:gdLst>
                <a:ahLst/>
                <a:cxnLst>
                  <a:cxn ang="0">
                    <a:pos x="T0" y="T1"/>
                  </a:cxn>
                  <a:cxn ang="0">
                    <a:pos x="T2" y="T3"/>
                  </a:cxn>
                  <a:cxn ang="0">
                    <a:pos x="T4" y="T5"/>
                  </a:cxn>
                  <a:cxn ang="0">
                    <a:pos x="T6" y="T7"/>
                  </a:cxn>
                  <a:cxn ang="0">
                    <a:pos x="T8" y="T9"/>
                  </a:cxn>
                  <a:cxn ang="0">
                    <a:pos x="T10" y="T11"/>
                  </a:cxn>
                  <a:cxn ang="0">
                    <a:pos x="T12" y="T13"/>
                  </a:cxn>
                </a:cxnLst>
                <a:rect l="0" t="0" r="r" b="b"/>
                <a:pathLst>
                  <a:path w="147" h="38">
                    <a:moveTo>
                      <a:pt x="0" y="0"/>
                    </a:moveTo>
                    <a:lnTo>
                      <a:pt x="0" y="0"/>
                    </a:lnTo>
                    <a:lnTo>
                      <a:pt x="13" y="0"/>
                    </a:lnTo>
                    <a:lnTo>
                      <a:pt x="147" y="26"/>
                    </a:lnTo>
                    <a:lnTo>
                      <a:pt x="147" y="38"/>
                    </a:lnTo>
                    <a:lnTo>
                      <a:pt x="134" y="38"/>
                    </a:lnTo>
                    <a:lnTo>
                      <a:pt x="0" y="13"/>
                    </a:lnTo>
                  </a:path>
                </a:pathLst>
              </a:custGeom>
              <a:solidFill>
                <a:srgbClr val="D5000A"/>
              </a:solidFill>
              <a:ln w="0">
                <a:solidFill>
                  <a:srgbClr val="C00000"/>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81" name="Freeform 180">
                <a:extLst>
                  <a:ext uri="{FF2B5EF4-FFF2-40B4-BE49-F238E27FC236}">
                    <a16:creationId xmlns:a16="http://schemas.microsoft.com/office/drawing/2014/main" id="{3DAC71E4-3F9B-5B45-A79F-7902E68BF5CB}"/>
                  </a:ext>
                </a:extLst>
              </p:cNvPr>
              <p:cNvSpPr>
                <a:spLocks/>
              </p:cNvSpPr>
              <p:nvPr/>
            </p:nvSpPr>
            <p:spPr bwMode="auto">
              <a:xfrm>
                <a:off x="1763386" y="6148655"/>
                <a:ext cx="896938" cy="0"/>
              </a:xfrm>
              <a:custGeom>
                <a:avLst/>
                <a:gdLst>
                  <a:gd name="T0" fmla="*/ 0 w 1146"/>
                  <a:gd name="T1" fmla="*/ 0 w 1146"/>
                  <a:gd name="T2" fmla="*/ 1146 w 1146"/>
                </a:gdLst>
                <a:ahLst/>
                <a:cxnLst>
                  <a:cxn ang="0">
                    <a:pos x="T0" y="0"/>
                  </a:cxn>
                  <a:cxn ang="0">
                    <a:pos x="T1" y="0"/>
                  </a:cxn>
                  <a:cxn ang="0">
                    <a:pos x="T2" y="0"/>
                  </a:cxn>
                </a:cxnLst>
                <a:rect l="0" t="0" r="r" b="b"/>
                <a:pathLst>
                  <a:path w="1146">
                    <a:moveTo>
                      <a:pt x="0" y="0"/>
                    </a:moveTo>
                    <a:lnTo>
                      <a:pt x="0" y="0"/>
                    </a:lnTo>
                    <a:lnTo>
                      <a:pt x="1146" y="0"/>
                    </a:lnTo>
                  </a:path>
                </a:pathLst>
              </a:custGeom>
              <a:noFill/>
              <a:ln w="9525" cap="flat">
                <a:solidFill>
                  <a:srgbClr val="D5000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82" name="Freeform 181">
                <a:extLst>
                  <a:ext uri="{FF2B5EF4-FFF2-40B4-BE49-F238E27FC236}">
                    <a16:creationId xmlns:a16="http://schemas.microsoft.com/office/drawing/2014/main" id="{36366405-4938-1843-8B40-3843342502BA}"/>
                  </a:ext>
                </a:extLst>
              </p:cNvPr>
              <p:cNvSpPr>
                <a:spLocks/>
              </p:cNvSpPr>
              <p:nvPr/>
            </p:nvSpPr>
            <p:spPr bwMode="auto">
              <a:xfrm>
                <a:off x="2660323" y="6159480"/>
                <a:ext cx="115888" cy="24054"/>
              </a:xfrm>
              <a:custGeom>
                <a:avLst/>
                <a:gdLst>
                  <a:gd name="T0" fmla="*/ 134 w 147"/>
                  <a:gd name="T1" fmla="*/ 0 h 41"/>
                  <a:gd name="T2" fmla="*/ 134 w 147"/>
                  <a:gd name="T3" fmla="*/ 0 h 41"/>
                  <a:gd name="T4" fmla="*/ 147 w 147"/>
                  <a:gd name="T5" fmla="*/ 0 h 41"/>
                  <a:gd name="T6" fmla="*/ 147 w 147"/>
                  <a:gd name="T7" fmla="*/ 12 h 41"/>
                  <a:gd name="T8" fmla="*/ 13 w 147"/>
                  <a:gd name="T9" fmla="*/ 41 h 41"/>
                  <a:gd name="T10" fmla="*/ 0 w 147"/>
                  <a:gd name="T11" fmla="*/ 41 h 41"/>
                  <a:gd name="T12" fmla="*/ 0 w 147"/>
                  <a:gd name="T13" fmla="*/ 28 h 41"/>
                </a:gdLst>
                <a:ahLst/>
                <a:cxnLst>
                  <a:cxn ang="0">
                    <a:pos x="T0" y="T1"/>
                  </a:cxn>
                  <a:cxn ang="0">
                    <a:pos x="T2" y="T3"/>
                  </a:cxn>
                  <a:cxn ang="0">
                    <a:pos x="T4" y="T5"/>
                  </a:cxn>
                  <a:cxn ang="0">
                    <a:pos x="T6" y="T7"/>
                  </a:cxn>
                  <a:cxn ang="0">
                    <a:pos x="T8" y="T9"/>
                  </a:cxn>
                  <a:cxn ang="0">
                    <a:pos x="T10" y="T11"/>
                  </a:cxn>
                  <a:cxn ang="0">
                    <a:pos x="T12" y="T13"/>
                  </a:cxn>
                </a:cxnLst>
                <a:rect l="0" t="0" r="r" b="b"/>
                <a:pathLst>
                  <a:path w="147" h="41">
                    <a:moveTo>
                      <a:pt x="134" y="0"/>
                    </a:moveTo>
                    <a:lnTo>
                      <a:pt x="134" y="0"/>
                    </a:lnTo>
                    <a:lnTo>
                      <a:pt x="147" y="0"/>
                    </a:lnTo>
                    <a:lnTo>
                      <a:pt x="147" y="12"/>
                    </a:lnTo>
                    <a:lnTo>
                      <a:pt x="13" y="41"/>
                    </a:lnTo>
                    <a:lnTo>
                      <a:pt x="0" y="41"/>
                    </a:lnTo>
                    <a:lnTo>
                      <a:pt x="0" y="28"/>
                    </a:lnTo>
                  </a:path>
                </a:pathLst>
              </a:custGeom>
              <a:solidFill>
                <a:srgbClr val="D5000A"/>
              </a:solidFill>
              <a:ln w="0">
                <a:solidFill>
                  <a:srgbClr val="C00000"/>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83" name="Freeform 182">
                <a:extLst>
                  <a:ext uri="{FF2B5EF4-FFF2-40B4-BE49-F238E27FC236}">
                    <a16:creationId xmlns:a16="http://schemas.microsoft.com/office/drawing/2014/main" id="{F72DB959-D23B-7A44-BB6B-9047832349D2}"/>
                  </a:ext>
                </a:extLst>
              </p:cNvPr>
              <p:cNvSpPr>
                <a:spLocks/>
              </p:cNvSpPr>
              <p:nvPr/>
            </p:nvSpPr>
            <p:spPr bwMode="auto">
              <a:xfrm>
                <a:off x="1763386" y="6179926"/>
                <a:ext cx="896938" cy="0"/>
              </a:xfrm>
              <a:custGeom>
                <a:avLst/>
                <a:gdLst>
                  <a:gd name="T0" fmla="*/ 0 w 1146"/>
                  <a:gd name="T1" fmla="*/ 0 w 1146"/>
                  <a:gd name="T2" fmla="*/ 1146 w 1146"/>
                </a:gdLst>
                <a:ahLst/>
                <a:cxnLst>
                  <a:cxn ang="0">
                    <a:pos x="T0" y="0"/>
                  </a:cxn>
                  <a:cxn ang="0">
                    <a:pos x="T1" y="0"/>
                  </a:cxn>
                  <a:cxn ang="0">
                    <a:pos x="T2" y="0"/>
                  </a:cxn>
                </a:cxnLst>
                <a:rect l="0" t="0" r="r" b="b"/>
                <a:pathLst>
                  <a:path w="1146">
                    <a:moveTo>
                      <a:pt x="0" y="0"/>
                    </a:moveTo>
                    <a:lnTo>
                      <a:pt x="0" y="0"/>
                    </a:lnTo>
                    <a:lnTo>
                      <a:pt x="1146" y="0"/>
                    </a:lnTo>
                  </a:path>
                </a:pathLst>
              </a:custGeom>
              <a:noFill/>
              <a:ln w="9525" cap="flat">
                <a:solidFill>
                  <a:srgbClr val="D5000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84" name="Freeform 183">
                <a:extLst>
                  <a:ext uri="{FF2B5EF4-FFF2-40B4-BE49-F238E27FC236}">
                    <a16:creationId xmlns:a16="http://schemas.microsoft.com/office/drawing/2014/main" id="{04ED63E0-1976-BA40-9122-35B2DE5B113F}"/>
                  </a:ext>
                </a:extLst>
              </p:cNvPr>
              <p:cNvSpPr>
                <a:spLocks/>
              </p:cNvSpPr>
              <p:nvPr/>
            </p:nvSpPr>
            <p:spPr bwMode="auto">
              <a:xfrm>
                <a:off x="1731636" y="6022371"/>
                <a:ext cx="1179513" cy="0"/>
              </a:xfrm>
              <a:custGeom>
                <a:avLst/>
                <a:gdLst>
                  <a:gd name="T0" fmla="*/ 0 w 1507"/>
                  <a:gd name="T1" fmla="*/ 0 w 1507"/>
                  <a:gd name="T2" fmla="*/ 1507 w 1507"/>
                </a:gdLst>
                <a:ahLst/>
                <a:cxnLst>
                  <a:cxn ang="0">
                    <a:pos x="T0" y="0"/>
                  </a:cxn>
                  <a:cxn ang="0">
                    <a:pos x="T1" y="0"/>
                  </a:cxn>
                  <a:cxn ang="0">
                    <a:pos x="T2" y="0"/>
                  </a:cxn>
                </a:cxnLst>
                <a:rect l="0" t="0" r="r" b="b"/>
                <a:pathLst>
                  <a:path w="1507">
                    <a:moveTo>
                      <a:pt x="0" y="0"/>
                    </a:moveTo>
                    <a:lnTo>
                      <a:pt x="0" y="0"/>
                    </a:lnTo>
                    <a:lnTo>
                      <a:pt x="1507" y="0"/>
                    </a:ln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85" name="Freeform 184">
                <a:extLst>
                  <a:ext uri="{FF2B5EF4-FFF2-40B4-BE49-F238E27FC236}">
                    <a16:creationId xmlns:a16="http://schemas.microsoft.com/office/drawing/2014/main" id="{8751BF4E-81EE-E847-B7D5-DC8DF9AD48A1}"/>
                  </a:ext>
                </a:extLst>
              </p:cNvPr>
              <p:cNvSpPr>
                <a:spLocks/>
              </p:cNvSpPr>
              <p:nvPr/>
            </p:nvSpPr>
            <p:spPr bwMode="auto">
              <a:xfrm>
                <a:off x="1731636" y="6116183"/>
                <a:ext cx="1179513" cy="0"/>
              </a:xfrm>
              <a:custGeom>
                <a:avLst/>
                <a:gdLst>
                  <a:gd name="T0" fmla="*/ 0 w 1507"/>
                  <a:gd name="T1" fmla="*/ 0 w 1507"/>
                  <a:gd name="T2" fmla="*/ 1507 w 1507"/>
                </a:gdLst>
                <a:ahLst/>
                <a:cxnLst>
                  <a:cxn ang="0">
                    <a:pos x="T0" y="0"/>
                  </a:cxn>
                  <a:cxn ang="0">
                    <a:pos x="T1" y="0"/>
                  </a:cxn>
                  <a:cxn ang="0">
                    <a:pos x="T2" y="0"/>
                  </a:cxn>
                </a:cxnLst>
                <a:rect l="0" t="0" r="r" b="b"/>
                <a:pathLst>
                  <a:path w="1507">
                    <a:moveTo>
                      <a:pt x="0" y="0"/>
                    </a:moveTo>
                    <a:lnTo>
                      <a:pt x="0" y="0"/>
                    </a:lnTo>
                    <a:lnTo>
                      <a:pt x="1507" y="0"/>
                    </a:ln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86" name="Freeform 185">
                <a:extLst>
                  <a:ext uri="{FF2B5EF4-FFF2-40B4-BE49-F238E27FC236}">
                    <a16:creationId xmlns:a16="http://schemas.microsoft.com/office/drawing/2014/main" id="{8545ABEE-23E4-8F4F-86FD-6C028FB3C5FA}"/>
                  </a:ext>
                </a:extLst>
              </p:cNvPr>
              <p:cNvSpPr>
                <a:spLocks/>
              </p:cNvSpPr>
              <p:nvPr/>
            </p:nvSpPr>
            <p:spPr bwMode="auto">
              <a:xfrm>
                <a:off x="1731636" y="6209994"/>
                <a:ext cx="1179513" cy="0"/>
              </a:xfrm>
              <a:custGeom>
                <a:avLst/>
                <a:gdLst>
                  <a:gd name="T0" fmla="*/ 0 w 1507"/>
                  <a:gd name="T1" fmla="*/ 0 w 1507"/>
                  <a:gd name="T2" fmla="*/ 1507 w 1507"/>
                </a:gdLst>
                <a:ahLst/>
                <a:cxnLst>
                  <a:cxn ang="0">
                    <a:pos x="T0" y="0"/>
                  </a:cxn>
                  <a:cxn ang="0">
                    <a:pos x="T1" y="0"/>
                  </a:cxn>
                  <a:cxn ang="0">
                    <a:pos x="T2" y="0"/>
                  </a:cxn>
                </a:cxnLst>
                <a:rect l="0" t="0" r="r" b="b"/>
                <a:pathLst>
                  <a:path w="1507">
                    <a:moveTo>
                      <a:pt x="0" y="0"/>
                    </a:moveTo>
                    <a:lnTo>
                      <a:pt x="0" y="0"/>
                    </a:lnTo>
                    <a:lnTo>
                      <a:pt x="1507" y="0"/>
                    </a:lnTo>
                  </a:path>
                </a:pathLst>
              </a:custGeom>
              <a:noFill/>
              <a:ln w="9525"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sp>
            <p:nvSpPr>
              <p:cNvPr id="187" name="Oval 186">
                <a:extLst>
                  <a:ext uri="{FF2B5EF4-FFF2-40B4-BE49-F238E27FC236}">
                    <a16:creationId xmlns:a16="http://schemas.microsoft.com/office/drawing/2014/main" id="{462198B9-8B4E-BE42-94FC-AC9FD167D1B0}"/>
                  </a:ext>
                </a:extLst>
              </p:cNvPr>
              <p:cNvSpPr/>
              <p:nvPr/>
            </p:nvSpPr>
            <p:spPr bwMode="auto">
              <a:xfrm>
                <a:off x="4781552" y="4777573"/>
                <a:ext cx="27432" cy="27432"/>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25000">
                  <a:ln>
                    <a:noFill/>
                  </a:ln>
                  <a:solidFill>
                    <a:schemeClr val="tx1"/>
                  </a:solidFill>
                  <a:effectLst/>
                  <a:latin typeface="Helvetica" pitchFamily="-108" charset="0"/>
                </a:endParaRPr>
              </a:p>
            </p:txBody>
          </p:sp>
          <p:sp>
            <p:nvSpPr>
              <p:cNvPr id="188" name="Oval 187">
                <a:extLst>
                  <a:ext uri="{FF2B5EF4-FFF2-40B4-BE49-F238E27FC236}">
                    <a16:creationId xmlns:a16="http://schemas.microsoft.com/office/drawing/2014/main" id="{2C6BD5C4-9EA9-E244-8357-7DDEDEFFE813}"/>
                  </a:ext>
                </a:extLst>
              </p:cNvPr>
              <p:cNvSpPr/>
              <p:nvPr/>
            </p:nvSpPr>
            <p:spPr bwMode="auto">
              <a:xfrm>
                <a:off x="4844988" y="4777573"/>
                <a:ext cx="27432" cy="27432"/>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25000">
                  <a:ln>
                    <a:noFill/>
                  </a:ln>
                  <a:solidFill>
                    <a:schemeClr val="tx1"/>
                  </a:solidFill>
                  <a:effectLst/>
                  <a:latin typeface="Helvetica" pitchFamily="-108" charset="0"/>
                </a:endParaRPr>
              </a:p>
            </p:txBody>
          </p:sp>
          <p:pic>
            <p:nvPicPr>
              <p:cNvPr id="189" name="Picture 188">
                <a:extLst>
                  <a:ext uri="{FF2B5EF4-FFF2-40B4-BE49-F238E27FC236}">
                    <a16:creationId xmlns:a16="http://schemas.microsoft.com/office/drawing/2014/main" id="{956398C1-26BB-4F4B-AB5F-63B0921548A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5400000">
                <a:off x="4575158" y="5641126"/>
                <a:ext cx="928462" cy="276175"/>
              </a:xfrm>
              <a:prstGeom prst="rect">
                <a:avLst/>
              </a:prstGeom>
              <a:noFill/>
              <a:ln w="9525">
                <a:noFill/>
                <a:miter lim="800000"/>
                <a:headEnd/>
                <a:tailEnd/>
              </a:ln>
            </p:spPr>
          </p:pic>
          <p:sp>
            <p:nvSpPr>
              <p:cNvPr id="190" name="Freeform 189">
                <a:extLst>
                  <a:ext uri="{FF2B5EF4-FFF2-40B4-BE49-F238E27FC236}">
                    <a16:creationId xmlns:a16="http://schemas.microsoft.com/office/drawing/2014/main" id="{46DB3F4A-EA40-9844-9F38-A05A286B9CCE}"/>
                  </a:ext>
                </a:extLst>
              </p:cNvPr>
              <p:cNvSpPr>
                <a:spLocks/>
              </p:cNvSpPr>
              <p:nvPr/>
            </p:nvSpPr>
            <p:spPr bwMode="auto">
              <a:xfrm>
                <a:off x="5014362" y="5271589"/>
                <a:ext cx="150181" cy="1019322"/>
              </a:xfrm>
              <a:custGeom>
                <a:avLst/>
                <a:gdLst>
                  <a:gd name="T0" fmla="*/ 0 w 627"/>
                  <a:gd name="T1" fmla="*/ 0 h 2413"/>
                  <a:gd name="T2" fmla="*/ 0 w 627"/>
                  <a:gd name="T3" fmla="*/ 0 h 2413"/>
                  <a:gd name="T4" fmla="*/ 627 w 627"/>
                  <a:gd name="T5" fmla="*/ 0 h 2413"/>
                  <a:gd name="T6" fmla="*/ 627 w 627"/>
                  <a:gd name="T7" fmla="*/ 2413 h 2413"/>
                  <a:gd name="T8" fmla="*/ 0 w 627"/>
                  <a:gd name="T9" fmla="*/ 2413 h 2413"/>
                  <a:gd name="T10" fmla="*/ 0 w 627"/>
                  <a:gd name="T11" fmla="*/ 0 h 2413"/>
                </a:gdLst>
                <a:ahLst/>
                <a:cxnLst>
                  <a:cxn ang="0">
                    <a:pos x="T0" y="T1"/>
                  </a:cxn>
                  <a:cxn ang="0">
                    <a:pos x="T2" y="T3"/>
                  </a:cxn>
                  <a:cxn ang="0">
                    <a:pos x="T4" y="T5"/>
                  </a:cxn>
                  <a:cxn ang="0">
                    <a:pos x="T6" y="T7"/>
                  </a:cxn>
                  <a:cxn ang="0">
                    <a:pos x="T8" y="T9"/>
                  </a:cxn>
                  <a:cxn ang="0">
                    <a:pos x="T10" y="T11"/>
                  </a:cxn>
                </a:cxnLst>
                <a:rect l="0" t="0" r="r" b="b"/>
                <a:pathLst>
                  <a:path w="627" h="2413">
                    <a:moveTo>
                      <a:pt x="0" y="0"/>
                    </a:moveTo>
                    <a:lnTo>
                      <a:pt x="0" y="0"/>
                    </a:lnTo>
                    <a:lnTo>
                      <a:pt x="627" y="0"/>
                    </a:lnTo>
                    <a:lnTo>
                      <a:pt x="627" y="2413"/>
                    </a:lnTo>
                    <a:lnTo>
                      <a:pt x="0" y="2413"/>
                    </a:lnTo>
                    <a:lnTo>
                      <a:pt x="0" y="0"/>
                    </a:lnTo>
                    <a:close/>
                  </a:path>
                </a:pathLst>
              </a:custGeom>
              <a:solidFill>
                <a:srgbClr val="66FF99"/>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cxnSp>
            <p:nvCxnSpPr>
              <p:cNvPr id="191" name="Straight Connector 190">
                <a:extLst>
                  <a:ext uri="{FF2B5EF4-FFF2-40B4-BE49-F238E27FC236}">
                    <a16:creationId xmlns:a16="http://schemas.microsoft.com/office/drawing/2014/main" id="{4613947E-69EC-B846-BA3A-333F4A553FCD}"/>
                  </a:ext>
                </a:extLst>
              </p:cNvPr>
              <p:cNvCxnSpPr/>
              <p:nvPr/>
            </p:nvCxnSpPr>
            <p:spPr bwMode="auto">
              <a:xfrm flipV="1">
                <a:off x="4800600" y="4796069"/>
                <a:ext cx="0" cy="37754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19" name="Line 26">
              <a:extLst>
                <a:ext uri="{FF2B5EF4-FFF2-40B4-BE49-F238E27FC236}">
                  <a16:creationId xmlns:a16="http://schemas.microsoft.com/office/drawing/2014/main" id="{3C87AA79-6B65-7D45-88F8-89AC6419D78F}"/>
                </a:ext>
              </a:extLst>
            </p:cNvPr>
            <p:cNvSpPr>
              <a:spLocks noChangeShapeType="1"/>
            </p:cNvSpPr>
            <p:nvPr/>
          </p:nvSpPr>
          <p:spPr bwMode="auto">
            <a:xfrm>
              <a:off x="6747084" y="4326865"/>
              <a:ext cx="73385" cy="168936"/>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defPPr>
                <a:defRPr lang="en-US"/>
              </a:defPPr>
              <a:lvl1pPr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1pPr>
              <a:lvl2pPr marL="4572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2pPr>
              <a:lvl3pPr marL="9144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3pPr>
              <a:lvl4pPr marL="13716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4pPr>
              <a:lvl5pPr marL="1828800" algn="l" rtl="0" fontAlgn="base">
                <a:spcBef>
                  <a:spcPct val="0"/>
                </a:spcBef>
                <a:spcAft>
                  <a:spcPct val="0"/>
                </a:spcAft>
                <a:defRPr sz="1600" b="1" kern="1200" baseline="-25000">
                  <a:solidFill>
                    <a:schemeClr val="tx1"/>
                  </a:solidFill>
                  <a:latin typeface="Helvetica" pitchFamily="34" charset="0"/>
                  <a:ea typeface="ＭＳ Ｐゴシック" pitchFamily="34" charset="-128"/>
                  <a:cs typeface="+mn-cs"/>
                </a:defRPr>
              </a:lvl5pPr>
              <a:lvl6pPr marL="22860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6pPr>
              <a:lvl7pPr marL="27432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7pPr>
              <a:lvl8pPr marL="32004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8pPr>
              <a:lvl9pPr marL="3657600" algn="l" defTabSz="914400" rtl="0" eaLnBrk="1" latinLnBrk="0" hangingPunct="1">
                <a:defRPr sz="1600" b="1" kern="1200" baseline="-25000">
                  <a:solidFill>
                    <a:schemeClr val="tx1"/>
                  </a:solidFill>
                  <a:latin typeface="Helvetica" pitchFamily="34" charset="0"/>
                  <a:ea typeface="ＭＳ Ｐゴシック" pitchFamily="34" charset="-128"/>
                  <a:cs typeface="+mn-cs"/>
                </a:defRPr>
              </a:lvl9pPr>
            </a:lstStyle>
            <a:p>
              <a:endParaRPr lang="en-US" sz="800" dirty="0"/>
            </a:p>
          </p:txBody>
        </p:sp>
      </p:grpSp>
      <p:sp>
        <p:nvSpPr>
          <p:cNvPr id="12" name="Content Placeholder 5">
            <a:extLst>
              <a:ext uri="{FF2B5EF4-FFF2-40B4-BE49-F238E27FC236}">
                <a16:creationId xmlns:a16="http://schemas.microsoft.com/office/drawing/2014/main" id="{F5461EA4-096D-224A-882A-A26E30ABEA04}"/>
              </a:ext>
            </a:extLst>
          </p:cNvPr>
          <p:cNvSpPr txBox="1">
            <a:spLocks/>
          </p:cNvSpPr>
          <p:nvPr/>
        </p:nvSpPr>
        <p:spPr bwMode="auto">
          <a:xfrm>
            <a:off x="1028700" y="6046007"/>
            <a:ext cx="3810267" cy="2947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Zapf Dingbats" charset="2"/>
              <a:buChar char="l"/>
              <a:defRPr>
                <a:solidFill>
                  <a:schemeClr val="tx1"/>
                </a:solidFill>
                <a:latin typeface="+mn-lt"/>
                <a:ea typeface="ＭＳ Ｐゴシック" charset="0"/>
                <a:cs typeface="ＭＳ Ｐゴシック" charset="-128"/>
              </a:defRPr>
            </a:lvl1pPr>
            <a:lvl2pPr marL="742950" indent="-285750" algn="l" rtl="0" eaLnBrk="0" fontAlgn="base" hangingPunct="0">
              <a:spcBef>
                <a:spcPct val="20000"/>
              </a:spcBef>
              <a:spcAft>
                <a:spcPct val="0"/>
              </a:spcAft>
              <a:buClr>
                <a:srgbClr val="FF0000"/>
              </a:buClr>
              <a:buSzPct val="155000"/>
              <a:buFont typeface="Wingdings" pitchFamily="2" charset="2"/>
              <a:buChar char="Ø"/>
              <a:defRPr>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a:solidFill>
                  <a:schemeClr val="tx1"/>
                </a:solidFill>
                <a:latin typeface="+mj-lt"/>
                <a:ea typeface="ＭＳ Ｐゴシック" charset="0"/>
              </a:defRPr>
            </a:lvl4pPr>
            <a:lvl5pPr marL="2057400" indent="-228600" algn="l" rtl="0" eaLnBrk="0" fontAlgn="base" hangingPunct="0">
              <a:spcBef>
                <a:spcPct val="20000"/>
              </a:spcBef>
              <a:spcAft>
                <a:spcPct val="0"/>
              </a:spcAft>
              <a:buChar char="»"/>
              <a:defRPr>
                <a:solidFill>
                  <a:schemeClr val="tx1"/>
                </a:solidFill>
                <a:latin typeface="+mj-lt"/>
                <a:ea typeface="ＭＳ Ｐゴシック" charset="0"/>
              </a:defRPr>
            </a:lvl5pPr>
            <a:lvl6pPr marL="2514600" indent="-228600" algn="l" rtl="0" eaLnBrk="0" fontAlgn="base" hangingPunct="0">
              <a:spcBef>
                <a:spcPct val="20000"/>
              </a:spcBef>
              <a:spcAft>
                <a:spcPct val="0"/>
              </a:spcAft>
              <a:buChar char="»"/>
              <a:defRPr>
                <a:solidFill>
                  <a:schemeClr val="tx1"/>
                </a:solidFill>
                <a:latin typeface="+mj-lt"/>
              </a:defRPr>
            </a:lvl6pPr>
            <a:lvl7pPr marL="2971800" indent="-228600" algn="l" rtl="0" eaLnBrk="0" fontAlgn="base" hangingPunct="0">
              <a:spcBef>
                <a:spcPct val="20000"/>
              </a:spcBef>
              <a:spcAft>
                <a:spcPct val="0"/>
              </a:spcAft>
              <a:buChar char="»"/>
              <a:defRPr>
                <a:solidFill>
                  <a:schemeClr val="tx1"/>
                </a:solidFill>
                <a:latin typeface="+mj-lt"/>
              </a:defRPr>
            </a:lvl7pPr>
            <a:lvl8pPr marL="3429000" indent="-228600" algn="l" rtl="0" eaLnBrk="0" fontAlgn="base" hangingPunct="0">
              <a:spcBef>
                <a:spcPct val="20000"/>
              </a:spcBef>
              <a:spcAft>
                <a:spcPct val="0"/>
              </a:spcAft>
              <a:buChar char="»"/>
              <a:defRPr>
                <a:solidFill>
                  <a:schemeClr val="tx1"/>
                </a:solidFill>
                <a:latin typeface="+mj-lt"/>
              </a:defRPr>
            </a:lvl8pPr>
            <a:lvl9pPr marL="3886200" indent="-228600" algn="l" rtl="0" eaLnBrk="0" fontAlgn="base" hangingPunct="0">
              <a:spcBef>
                <a:spcPct val="20000"/>
              </a:spcBef>
              <a:spcAft>
                <a:spcPct val="0"/>
              </a:spcAft>
              <a:buChar char="»"/>
              <a:defRPr>
                <a:solidFill>
                  <a:schemeClr val="tx1"/>
                </a:solidFill>
                <a:latin typeface="+mj-lt"/>
              </a:defRPr>
            </a:lvl9pPr>
          </a:lstStyle>
          <a:p>
            <a:pPr marL="0" indent="0">
              <a:buNone/>
            </a:pPr>
            <a:r>
              <a:rPr lang="en-US" sz="1600" i="1" baseline="0" dirty="0">
                <a:solidFill>
                  <a:srgbClr val="0000FF"/>
                </a:solidFill>
                <a:latin typeface="Verdana"/>
                <a:cs typeface="Verdana"/>
              </a:rPr>
              <a:t>JINST 13 (2018) P12007 </a:t>
            </a:r>
          </a:p>
          <a:p>
            <a:pPr marL="0" indent="0" algn="ctr">
              <a:buFont typeface="Zapf Dingbats" charset="2"/>
              <a:buNone/>
            </a:pPr>
            <a:endParaRPr lang="en-US" sz="1600" i="1" baseline="0" dirty="0">
              <a:solidFill>
                <a:srgbClr val="0000FF"/>
              </a:solidFill>
              <a:latin typeface="Verdana"/>
              <a:cs typeface="Verdana"/>
            </a:endParaRPr>
          </a:p>
          <a:p>
            <a:pPr marL="0" indent="0" algn="ctr">
              <a:buFont typeface="Zapf Dingbats" charset="2"/>
              <a:buNone/>
            </a:pPr>
            <a:r>
              <a:rPr lang="en-US" sz="1600" i="1" baseline="0" dirty="0">
                <a:solidFill>
                  <a:srgbClr val="0000FF"/>
                </a:solidFill>
                <a:latin typeface="Verdana"/>
                <a:cs typeface="Verdana"/>
              </a:rPr>
              <a:t> </a:t>
            </a:r>
          </a:p>
        </p:txBody>
      </p:sp>
      <p:pic>
        <p:nvPicPr>
          <p:cNvPr id="13" name="CCDF53C0-45FF-433D-B9F6-F81C43D0AF9B" descr="F6831937-EEF7-4A4B-97CA-23310A241BE0@pd">
            <a:extLst>
              <a:ext uri="{FF2B5EF4-FFF2-40B4-BE49-F238E27FC236}">
                <a16:creationId xmlns:a16="http://schemas.microsoft.com/office/drawing/2014/main" id="{F83DF056-9A3D-AB4C-BEBE-E22E9197FB1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0109" y="4297030"/>
            <a:ext cx="1226266" cy="15517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3" name="Picture 202">
            <a:extLst>
              <a:ext uri="{FF2B5EF4-FFF2-40B4-BE49-F238E27FC236}">
                <a16:creationId xmlns:a16="http://schemas.microsoft.com/office/drawing/2014/main" id="{2EF9BAE1-B91D-F441-AEF5-49F3146581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38473" y="4427584"/>
            <a:ext cx="1420497" cy="1460734"/>
          </a:xfrm>
          <a:prstGeom prst="rect">
            <a:avLst/>
          </a:prstGeom>
        </p:spPr>
      </p:pic>
      <p:sp>
        <p:nvSpPr>
          <p:cNvPr id="204" name="Content Placeholder 1">
            <a:extLst>
              <a:ext uri="{FF2B5EF4-FFF2-40B4-BE49-F238E27FC236}">
                <a16:creationId xmlns:a16="http://schemas.microsoft.com/office/drawing/2014/main" id="{3A5FE938-A2ED-9C4C-A1AF-E6276213FBBC}"/>
              </a:ext>
            </a:extLst>
          </p:cNvPr>
          <p:cNvSpPr>
            <a:spLocks noGrp="1"/>
          </p:cNvSpPr>
          <p:nvPr>
            <p:ph idx="1"/>
          </p:nvPr>
        </p:nvSpPr>
        <p:spPr>
          <a:xfrm>
            <a:off x="0" y="805696"/>
            <a:ext cx="9040091" cy="3776696"/>
          </a:xfrm>
        </p:spPr>
        <p:txBody>
          <a:bodyPr>
            <a:noAutofit/>
          </a:bodyPr>
          <a:lstStyle/>
          <a:p>
            <a:pPr marL="284163" indent="-284163">
              <a:buClr>
                <a:srgbClr val="FF0000"/>
              </a:buClr>
              <a:buSzPct val="100000"/>
              <a:buFont typeface="Wingdings" panose="05000000000000000000" pitchFamily="2" charset="2"/>
              <a:buChar char="l"/>
              <a:tabLst>
                <a:tab pos="266700" algn="l"/>
              </a:tabLst>
            </a:pPr>
            <a:r>
              <a:rPr lang="en-US" sz="1800" dirty="0">
                <a:latin typeface="+mn-lt"/>
              </a:rPr>
              <a:t>The new ‘’warm’’ ICARUS TPC electronics includes: </a:t>
            </a:r>
          </a:p>
          <a:p>
            <a:pPr marL="457200" lvl="3" indent="-185738">
              <a:spcBef>
                <a:spcPts val="0"/>
              </a:spcBef>
              <a:buClr>
                <a:srgbClr val="FF0000"/>
              </a:buClr>
              <a:buSzPct val="90000"/>
              <a:buFont typeface="Wingdings" panose="05000000000000000000" pitchFamily="2" charset="2"/>
              <a:buChar char="Ø"/>
              <a:tabLst>
                <a:tab pos="284163" algn="l"/>
              </a:tabLst>
            </a:pPr>
            <a:r>
              <a:rPr lang="en-US" sz="1800" dirty="0">
                <a:latin typeface="+mn-lt"/>
              </a:rPr>
              <a:t>A front-end based on analogue low noise/charge sensitive pre-amplifier  - same for Induction/Collection wires;</a:t>
            </a:r>
          </a:p>
          <a:p>
            <a:pPr marL="457200" lvl="3" indent="-185738">
              <a:spcBef>
                <a:spcPts val="0"/>
              </a:spcBef>
              <a:buClr>
                <a:srgbClr val="FF0000"/>
              </a:buClr>
              <a:buSzPct val="90000"/>
              <a:buFont typeface="Wingdings" panose="05000000000000000000" pitchFamily="2" charset="2"/>
              <a:buChar char="Ø"/>
              <a:tabLst>
                <a:tab pos="284163" algn="l"/>
              </a:tabLst>
            </a:pPr>
            <a:r>
              <a:rPr lang="en-US" sz="1800" dirty="0">
                <a:latin typeface="+mn-lt"/>
              </a:rPr>
              <a:t>A serial 12 bit ADC system, </a:t>
            </a:r>
            <a:r>
              <a:rPr lang="en-US" sz="1800" dirty="0">
                <a:solidFill>
                  <a:srgbClr val="1C1C1C"/>
                </a:solidFill>
                <a:latin typeface="+mn-lt"/>
                <a:cs typeface="Comic Sans MS"/>
              </a:rPr>
              <a:t>one per channel with 400 ns sync. sampling; </a:t>
            </a:r>
          </a:p>
          <a:p>
            <a:pPr marL="457200" lvl="4" indent="-185738">
              <a:spcBef>
                <a:spcPts val="0"/>
              </a:spcBef>
              <a:buClr>
                <a:srgbClr val="FF0000"/>
              </a:buClr>
              <a:buSzPct val="90000"/>
              <a:buFont typeface="Wingdings" panose="05000000000000000000" pitchFamily="2" charset="2"/>
              <a:buChar char="Ø"/>
              <a:tabLst>
                <a:tab pos="284163" algn="l"/>
              </a:tabLst>
            </a:pPr>
            <a:r>
              <a:rPr lang="en-US" sz="1800" dirty="0">
                <a:solidFill>
                  <a:srgbClr val="1C1C1C"/>
                </a:solidFill>
                <a:latin typeface="+mn-lt"/>
                <a:cs typeface="Comic Sans MS"/>
              </a:rPr>
              <a:t>A serial bus architecture with optical links for Gigabit/s transmission.          </a:t>
            </a:r>
            <a:r>
              <a:rPr lang="en-US" dirty="0">
                <a:solidFill>
                  <a:srgbClr val="1C1C1C"/>
                </a:solidFill>
                <a:latin typeface="+mn-lt"/>
                <a:cs typeface="Comic Sans MS"/>
              </a:rPr>
              <a:t>  </a:t>
            </a:r>
            <a:endParaRPr lang="en-US" dirty="0">
              <a:latin typeface="+mn-lt"/>
            </a:endParaRPr>
          </a:p>
          <a:p>
            <a:pPr marL="287338" indent="-287338">
              <a:spcBef>
                <a:spcPts val="600"/>
              </a:spcBef>
              <a:buClr>
                <a:srgbClr val="FF0000"/>
              </a:buClr>
              <a:buSzPct val="100000"/>
              <a:buFont typeface="Wingdings" panose="05000000000000000000" pitchFamily="2" charset="2"/>
              <a:buChar char="l"/>
              <a:tabLst>
                <a:tab pos="284163" algn="l"/>
              </a:tabLst>
            </a:pPr>
            <a:r>
              <a:rPr lang="en-US" sz="1800" dirty="0">
                <a:latin typeface="+mn-lt"/>
              </a:rPr>
              <a:t>B</a:t>
            </a:r>
            <a:r>
              <a:rPr lang="en-US" sz="1800" kern="0" dirty="0">
                <a:solidFill>
                  <a:srgbClr val="000000"/>
                </a:solidFill>
                <a:latin typeface="+mn-lt"/>
              </a:rPr>
              <a:t>oth analogue/digital electronics </a:t>
            </a:r>
            <a:r>
              <a:rPr lang="en-US" sz="1800" dirty="0">
                <a:solidFill>
                  <a:srgbClr val="000000"/>
                </a:solidFill>
                <a:latin typeface="+mn-lt"/>
              </a:rPr>
              <a:t>hosted in a single board </a:t>
            </a:r>
            <a:r>
              <a:rPr lang="en-US" sz="1800" kern="0" dirty="0">
                <a:solidFill>
                  <a:srgbClr val="000000"/>
                </a:solidFill>
                <a:latin typeface="+mn-lt"/>
              </a:rPr>
              <a:t>directly mounted on a </a:t>
            </a:r>
            <a:r>
              <a:rPr lang="en-US" sz="1800" dirty="0">
                <a:latin typeface="+mn-lt"/>
                <a:cs typeface="Comic Sans MS"/>
              </a:rPr>
              <a:t>signal feedthrough </a:t>
            </a:r>
            <a:r>
              <a:rPr lang="en-US" sz="1800" kern="0" dirty="0">
                <a:solidFill>
                  <a:srgbClr val="000000"/>
                </a:solidFill>
                <a:latin typeface="+mn-lt"/>
              </a:rPr>
              <a:t>flange.</a:t>
            </a:r>
            <a:r>
              <a:rPr lang="en-US" sz="1800" dirty="0">
                <a:latin typeface="+mn-lt"/>
                <a:cs typeface="Comic Sans MS"/>
              </a:rPr>
              <a:t> External side of flange acts as</a:t>
            </a:r>
            <a:r>
              <a:rPr lang="en-US" sz="1800" kern="0" dirty="0">
                <a:solidFill>
                  <a:srgbClr val="000000"/>
                </a:solidFill>
                <a:latin typeface="+mn-lt"/>
                <a:cs typeface="Comic Sans MS"/>
              </a:rPr>
              <a:t> </a:t>
            </a:r>
            <a:r>
              <a:rPr lang="en-US" sz="1800" dirty="0">
                <a:latin typeface="+mn-lt"/>
                <a:cs typeface="Comic Sans MS"/>
              </a:rPr>
              <a:t>backplane for a custom mini-crate where 9 boards (576 </a:t>
            </a:r>
            <a:r>
              <a:rPr lang="en-US" sz="1800" dirty="0" err="1">
                <a:latin typeface="+mn-lt"/>
                <a:cs typeface="Comic Sans MS"/>
              </a:rPr>
              <a:t>ch</a:t>
            </a:r>
            <a:r>
              <a:rPr lang="en-US" sz="1800" dirty="0">
                <a:latin typeface="+mn-lt"/>
                <a:cs typeface="Comic Sans MS"/>
              </a:rPr>
              <a:t>) are housed:</a:t>
            </a:r>
          </a:p>
          <a:p>
            <a:pPr marL="688975" lvl="2" indent="-231775">
              <a:spcBef>
                <a:spcPts val="0"/>
              </a:spcBef>
              <a:buClr>
                <a:srgbClr val="FF0000"/>
              </a:buClr>
              <a:buSzPct val="90000"/>
              <a:buFont typeface="Wingdings" panose="05000000000000000000" pitchFamily="2" charset="2"/>
              <a:buChar char="Ø"/>
            </a:pPr>
            <a:r>
              <a:rPr lang="en-US" altLang="zh-CN" dirty="0">
                <a:latin typeface="+mn-lt"/>
              </a:rPr>
              <a:t>64</a:t>
            </a:r>
            <a:r>
              <a:rPr lang="en-US" altLang="en-US" dirty="0">
                <a:latin typeface="+mn-lt"/>
              </a:rPr>
              <a:t> pre-Amps/</a:t>
            </a:r>
            <a:r>
              <a:rPr lang="en-US" altLang="zh-CN" dirty="0">
                <a:latin typeface="+mn-lt"/>
              </a:rPr>
              <a:t>ADC per board, 0-3.3V rail to rail, FPGA, optical link</a:t>
            </a:r>
            <a:endParaRPr lang="en-US" dirty="0">
              <a:latin typeface="+mn-lt"/>
              <a:ea typeface="ＭＳ Ｐゴシック" pitchFamily="34" charset="-128"/>
            </a:endParaRPr>
          </a:p>
          <a:p>
            <a:pPr marL="688975" lvl="2" indent="-231775">
              <a:spcBef>
                <a:spcPts val="0"/>
              </a:spcBef>
              <a:buClr>
                <a:srgbClr val="FF0000"/>
              </a:buClr>
              <a:buSzPct val="90000"/>
              <a:buFont typeface="Wingdings" panose="05000000000000000000" pitchFamily="2" charset="2"/>
              <a:buChar char="Ø"/>
            </a:pPr>
            <a:r>
              <a:rPr lang="en-US" dirty="0">
                <a:latin typeface="+mn-lt"/>
                <a:ea typeface="ＭＳ Ｐゴシック" pitchFamily="34" charset="-128"/>
              </a:rPr>
              <a:t>Backplanes of mini-crates distribute power supply/local control signals</a:t>
            </a:r>
          </a:p>
          <a:p>
            <a:pPr marL="688975" lvl="2" indent="-231775">
              <a:spcBef>
                <a:spcPts val="0"/>
              </a:spcBef>
              <a:buClr>
                <a:srgbClr val="FF0000"/>
              </a:buClr>
              <a:buSzPct val="90000"/>
              <a:buFont typeface="Wingdings" panose="05000000000000000000" pitchFamily="2" charset="2"/>
              <a:buChar char="Ø"/>
            </a:pPr>
            <a:r>
              <a:rPr lang="en-US" dirty="0">
                <a:latin typeface="+mn-lt"/>
                <a:ea typeface="ＭＳ Ｐゴシック" pitchFamily="34" charset="-128"/>
              </a:rPr>
              <a:t>Wire signals decoupled from HV bias by DBB boards are installed on the internal side of the flanges.</a:t>
            </a:r>
          </a:p>
        </p:txBody>
      </p:sp>
    </p:spTree>
    <p:extLst>
      <p:ext uri="{BB962C8B-B14F-4D97-AF65-F5344CB8AC3E}">
        <p14:creationId xmlns:p14="http://schemas.microsoft.com/office/powerpoint/2010/main" val="32782211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1D372F-47A4-7043-B17F-BF95819AB491}"/>
              </a:ext>
            </a:extLst>
          </p:cNvPr>
          <p:cNvSpPr>
            <a:spLocks noGrp="1"/>
          </p:cNvSpPr>
          <p:nvPr>
            <p:ph type="dt" sz="half" idx="2"/>
          </p:nvPr>
        </p:nvSpPr>
        <p:spPr/>
        <p:txBody>
          <a:bodyPr/>
          <a:lstStyle/>
          <a:p>
            <a:pPr>
              <a:defRPr/>
            </a:pPr>
            <a:r>
              <a:rPr lang="it-IT"/>
              <a:t>01/16/2020</a:t>
            </a:r>
            <a:endParaRPr lang="en-US" dirty="0"/>
          </a:p>
        </p:txBody>
      </p:sp>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p:txBody>
          <a:bodyPr/>
          <a:lstStyle/>
          <a:p>
            <a:pPr>
              <a:defRPr/>
            </a:pPr>
            <a:r>
              <a:rPr lang="en-US"/>
              <a:t>Claudio Montanari - Status of ICARUS Installation - Remaining Tasks</a:t>
            </a:r>
            <a:endParaRPr lang="en-US" b="1" dirty="0"/>
          </a:p>
        </p:txBody>
      </p:sp>
      <p:sp>
        <p:nvSpPr>
          <p:cNvPr id="5" name="Slide Number Placeholder 4">
            <a:extLst>
              <a:ext uri="{FF2B5EF4-FFF2-40B4-BE49-F238E27FC236}">
                <a16:creationId xmlns:a16="http://schemas.microsoft.com/office/drawing/2014/main" id="{23A6E217-3ACE-9749-A865-EC08F7F05214}"/>
              </a:ext>
            </a:extLst>
          </p:cNvPr>
          <p:cNvSpPr>
            <a:spLocks noGrp="1"/>
          </p:cNvSpPr>
          <p:nvPr>
            <p:ph type="sldNum" sz="quarter" idx="4"/>
          </p:nvPr>
        </p:nvSpPr>
        <p:spPr/>
        <p:txBody>
          <a:bodyPr/>
          <a:lstStyle/>
          <a:p>
            <a:pPr>
              <a:defRPr/>
            </a:pPr>
            <a:fld id="{148C009B-CB69-E04A-B9B3-34B26D69E9CF}" type="slidenum">
              <a:rPr lang="en-US" smtClean="0"/>
              <a:pPr>
                <a:defRPr/>
              </a:pPr>
              <a:t>42</a:t>
            </a:fld>
            <a:endParaRPr lang="en-US"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0" y="247304"/>
            <a:ext cx="9144000" cy="492369"/>
          </a:xfrm>
        </p:spPr>
        <p:txBody>
          <a:bodyPr/>
          <a:lstStyle/>
          <a:p>
            <a:r>
              <a:rPr lang="en-US" dirty="0"/>
              <a:t>Vertical Slice Test (VST): 24 flanges on 8 corner chimneys</a:t>
            </a:r>
          </a:p>
        </p:txBody>
      </p:sp>
      <p:sp>
        <p:nvSpPr>
          <p:cNvPr id="204" name="Content Placeholder 1">
            <a:extLst>
              <a:ext uri="{FF2B5EF4-FFF2-40B4-BE49-F238E27FC236}">
                <a16:creationId xmlns:a16="http://schemas.microsoft.com/office/drawing/2014/main" id="{3A5FE938-A2ED-9C4C-A1AF-E6276213FBBC}"/>
              </a:ext>
            </a:extLst>
          </p:cNvPr>
          <p:cNvSpPr>
            <a:spLocks noGrp="1"/>
          </p:cNvSpPr>
          <p:nvPr>
            <p:ph idx="1"/>
          </p:nvPr>
        </p:nvSpPr>
        <p:spPr>
          <a:xfrm>
            <a:off x="0" y="712177"/>
            <a:ext cx="9144000" cy="638641"/>
          </a:xfrm>
        </p:spPr>
        <p:txBody>
          <a:bodyPr>
            <a:noAutofit/>
          </a:bodyPr>
          <a:lstStyle/>
          <a:p>
            <a:pPr marL="234950" indent="-234950">
              <a:lnSpc>
                <a:spcPts val="2400"/>
              </a:lnSpc>
              <a:spcBef>
                <a:spcPts val="1200"/>
              </a:spcBef>
              <a:spcAft>
                <a:spcPts val="600"/>
              </a:spcAft>
              <a:buClr>
                <a:srgbClr val="FF0000"/>
              </a:buClr>
              <a:buFont typeface="Wingdings" panose="05000000000000000000" pitchFamily="2" charset="2"/>
              <a:buChar char="l"/>
            </a:pPr>
            <a:r>
              <a:rPr lang="en-US" sz="1800" dirty="0">
                <a:latin typeface="+mn-lt"/>
                <a:ea typeface="ＭＳ Ｐゴシック" pitchFamily="34" charset="-128"/>
              </a:rPr>
              <a:t>Similar VST were performed on the 24 corner flanges which refer to horizontal Induction1 wires, shortest Induction 2 and Collection wires;</a:t>
            </a:r>
          </a:p>
        </p:txBody>
      </p:sp>
      <p:pic>
        <p:nvPicPr>
          <p:cNvPr id="22" name="Picture 21">
            <a:extLst>
              <a:ext uri="{FF2B5EF4-FFF2-40B4-BE49-F238E27FC236}">
                <a16:creationId xmlns:a16="http://schemas.microsoft.com/office/drawing/2014/main" id="{989A8938-EEAD-3F4B-9141-E4D296258C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0" y="3793684"/>
            <a:ext cx="2809930" cy="2501561"/>
          </a:xfrm>
          <a:prstGeom prst="rect">
            <a:avLst/>
          </a:prstGeom>
        </p:spPr>
      </p:pic>
      <p:pic>
        <p:nvPicPr>
          <p:cNvPr id="24" name="Picture 23">
            <a:extLst>
              <a:ext uri="{FF2B5EF4-FFF2-40B4-BE49-F238E27FC236}">
                <a16:creationId xmlns:a16="http://schemas.microsoft.com/office/drawing/2014/main" id="{487F7CF1-CBCC-6C45-9047-A061567AD7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3254" y="3805127"/>
            <a:ext cx="2802466" cy="2508558"/>
          </a:xfrm>
          <a:prstGeom prst="rect">
            <a:avLst/>
          </a:prstGeom>
        </p:spPr>
      </p:pic>
      <p:pic>
        <p:nvPicPr>
          <p:cNvPr id="25" name="Picture 24">
            <a:extLst>
              <a:ext uri="{FF2B5EF4-FFF2-40B4-BE49-F238E27FC236}">
                <a16:creationId xmlns:a16="http://schemas.microsoft.com/office/drawing/2014/main" id="{D2D70346-914A-9F4B-A456-3FDC2C54C0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250" y="1406066"/>
            <a:ext cx="1741593" cy="2000282"/>
          </a:xfrm>
          <a:prstGeom prst="rect">
            <a:avLst/>
          </a:prstGeom>
        </p:spPr>
      </p:pic>
      <p:grpSp>
        <p:nvGrpSpPr>
          <p:cNvPr id="26" name="Group 25">
            <a:extLst>
              <a:ext uri="{FF2B5EF4-FFF2-40B4-BE49-F238E27FC236}">
                <a16:creationId xmlns:a16="http://schemas.microsoft.com/office/drawing/2014/main" id="{77B62B3C-DBFD-9F4F-A341-5072DE3C83AF}"/>
              </a:ext>
            </a:extLst>
          </p:cNvPr>
          <p:cNvGrpSpPr/>
          <p:nvPr/>
        </p:nvGrpSpPr>
        <p:grpSpPr>
          <a:xfrm>
            <a:off x="2101865" y="1406066"/>
            <a:ext cx="2877013" cy="2124951"/>
            <a:chOff x="81562" y="459394"/>
            <a:chExt cx="3411588" cy="3080413"/>
          </a:xfrm>
        </p:grpSpPr>
        <p:pic>
          <p:nvPicPr>
            <p:cNvPr id="27" name="Picture 26">
              <a:extLst>
                <a:ext uri="{FF2B5EF4-FFF2-40B4-BE49-F238E27FC236}">
                  <a16:creationId xmlns:a16="http://schemas.microsoft.com/office/drawing/2014/main" id="{5FF73D29-9A8F-F640-A680-716282EEE3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13" y="502906"/>
              <a:ext cx="3391637" cy="3036901"/>
            </a:xfrm>
            <a:prstGeom prst="rect">
              <a:avLst/>
            </a:prstGeom>
          </p:spPr>
        </p:pic>
        <p:sp>
          <p:nvSpPr>
            <p:cNvPr id="28" name="Content Placeholder 2">
              <a:extLst>
                <a:ext uri="{FF2B5EF4-FFF2-40B4-BE49-F238E27FC236}">
                  <a16:creationId xmlns:a16="http://schemas.microsoft.com/office/drawing/2014/main" id="{DA2E719E-0F81-2F43-AF7B-4B2BC85878FB}"/>
                </a:ext>
              </a:extLst>
            </p:cNvPr>
            <p:cNvSpPr txBox="1">
              <a:spLocks/>
            </p:cNvSpPr>
            <p:nvPr/>
          </p:nvSpPr>
          <p:spPr bwMode="auto">
            <a:xfrm rot="16200000">
              <a:off x="-541662" y="1169322"/>
              <a:ext cx="1537664" cy="291215"/>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lvl1pPr marL="316313" indent="-316313" algn="l" rtl="0" eaLnBrk="1" fontAlgn="base" hangingPunct="1">
                <a:spcBef>
                  <a:spcPct val="20000"/>
                </a:spcBef>
                <a:spcAft>
                  <a:spcPct val="0"/>
                </a:spcAft>
                <a:buClr>
                  <a:srgbClr val="FF0000"/>
                </a:buClr>
                <a:buFont typeface="Wingdings" charset="2"/>
                <a:buChar char="l"/>
                <a:defRPr>
                  <a:solidFill>
                    <a:schemeClr val="tx1"/>
                  </a:solidFill>
                  <a:latin typeface="+mn-lt"/>
                  <a:ea typeface="ＭＳ Ｐゴシック" charset="-128"/>
                  <a:cs typeface="ＭＳ Ｐゴシック" charset="-128"/>
                </a:defRPr>
              </a:lvl1pPr>
              <a:lvl2pPr marL="685350" indent="-263597" algn="l" rtl="0" eaLnBrk="1" fontAlgn="base" hangingPunct="1">
                <a:spcBef>
                  <a:spcPct val="20000"/>
                </a:spcBef>
                <a:spcAft>
                  <a:spcPct val="0"/>
                </a:spcAft>
                <a:buClr>
                  <a:srgbClr val="FF0000"/>
                </a:buClr>
                <a:buFont typeface="Wingdings" charset="2"/>
                <a:buChar char="Ø"/>
                <a:defRPr>
                  <a:solidFill>
                    <a:schemeClr val="tx1"/>
                  </a:solidFill>
                  <a:latin typeface="+mn-lt"/>
                  <a:ea typeface="ＭＳ Ｐゴシック" charset="-128"/>
                </a:defRPr>
              </a:lvl2pPr>
              <a:lvl3pPr marL="1054386" indent="-210876" algn="l" rtl="0" eaLnBrk="1" fontAlgn="base" hangingPunct="1">
                <a:spcBef>
                  <a:spcPct val="20000"/>
                </a:spcBef>
                <a:spcAft>
                  <a:spcPct val="0"/>
                </a:spcAft>
                <a:buFont typeface="Wingdings" charset="2"/>
                <a:buChar char="è"/>
                <a:defRPr>
                  <a:solidFill>
                    <a:schemeClr val="tx1"/>
                  </a:solidFill>
                  <a:latin typeface="+mn-lt"/>
                  <a:ea typeface="ＭＳ Ｐゴシック" charset="-128"/>
                </a:defRPr>
              </a:lvl3pPr>
              <a:lvl4pPr marL="147613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4pPr>
              <a:lvl5pPr marL="1897893"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5pPr>
              <a:lvl6pPr marL="231964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6pPr>
              <a:lvl7pPr marL="274140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7pPr>
              <a:lvl8pPr marL="3163161"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8pPr>
              <a:lvl9pPr marL="3584911"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9pPr>
            </a:lstStyle>
            <a:p>
              <a:pPr marL="0" indent="0">
                <a:buNone/>
              </a:pPr>
              <a:r>
                <a:rPr lang="en-US" sz="1300" dirty="0"/>
                <a:t>RMS (#ADC)</a:t>
              </a:r>
            </a:p>
          </p:txBody>
        </p:sp>
        <p:sp>
          <p:nvSpPr>
            <p:cNvPr id="29" name="Content Placeholder 2">
              <a:extLst>
                <a:ext uri="{FF2B5EF4-FFF2-40B4-BE49-F238E27FC236}">
                  <a16:creationId xmlns:a16="http://schemas.microsoft.com/office/drawing/2014/main" id="{408F6198-BF2C-C747-AFC4-CE1E08883E05}"/>
                </a:ext>
              </a:extLst>
            </p:cNvPr>
            <p:cNvSpPr txBox="1">
              <a:spLocks/>
            </p:cNvSpPr>
            <p:nvPr/>
          </p:nvSpPr>
          <p:spPr bwMode="auto">
            <a:xfrm>
              <a:off x="2296022" y="2833218"/>
              <a:ext cx="1179500" cy="357803"/>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lvl1pPr marL="316313" indent="-316313" algn="l" rtl="0" eaLnBrk="1" fontAlgn="base" hangingPunct="1">
                <a:spcBef>
                  <a:spcPct val="20000"/>
                </a:spcBef>
                <a:spcAft>
                  <a:spcPct val="0"/>
                </a:spcAft>
                <a:buClr>
                  <a:srgbClr val="FF0000"/>
                </a:buClr>
                <a:buFont typeface="Wingdings" charset="2"/>
                <a:buChar char="l"/>
                <a:defRPr>
                  <a:solidFill>
                    <a:schemeClr val="tx1"/>
                  </a:solidFill>
                  <a:latin typeface="+mn-lt"/>
                  <a:ea typeface="ＭＳ Ｐゴシック" charset="-128"/>
                  <a:cs typeface="ＭＳ Ｐゴシック" charset="-128"/>
                </a:defRPr>
              </a:lvl1pPr>
              <a:lvl2pPr marL="685350" indent="-263597" algn="l" rtl="0" eaLnBrk="1" fontAlgn="base" hangingPunct="1">
                <a:spcBef>
                  <a:spcPct val="20000"/>
                </a:spcBef>
                <a:spcAft>
                  <a:spcPct val="0"/>
                </a:spcAft>
                <a:buClr>
                  <a:srgbClr val="FF0000"/>
                </a:buClr>
                <a:buFont typeface="Wingdings" charset="2"/>
                <a:buChar char="Ø"/>
                <a:defRPr>
                  <a:solidFill>
                    <a:schemeClr val="tx1"/>
                  </a:solidFill>
                  <a:latin typeface="+mn-lt"/>
                  <a:ea typeface="ＭＳ Ｐゴシック" charset="-128"/>
                </a:defRPr>
              </a:lvl2pPr>
              <a:lvl3pPr marL="1054386" indent="-210876" algn="l" rtl="0" eaLnBrk="1" fontAlgn="base" hangingPunct="1">
                <a:spcBef>
                  <a:spcPct val="20000"/>
                </a:spcBef>
                <a:spcAft>
                  <a:spcPct val="0"/>
                </a:spcAft>
                <a:buFont typeface="Wingdings" charset="2"/>
                <a:buChar char="è"/>
                <a:defRPr>
                  <a:solidFill>
                    <a:schemeClr val="tx1"/>
                  </a:solidFill>
                  <a:latin typeface="+mn-lt"/>
                  <a:ea typeface="ＭＳ Ｐゴシック" charset="-128"/>
                </a:defRPr>
              </a:lvl3pPr>
              <a:lvl4pPr marL="147613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4pPr>
              <a:lvl5pPr marL="1897893"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5pPr>
              <a:lvl6pPr marL="231964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6pPr>
              <a:lvl7pPr marL="274140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7pPr>
              <a:lvl8pPr marL="3163161"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8pPr>
              <a:lvl9pPr marL="3584911"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9pPr>
            </a:lstStyle>
            <a:p>
              <a:pPr marL="0" indent="0">
                <a:buNone/>
              </a:pPr>
              <a:r>
                <a:rPr lang="en-US" sz="1400" dirty="0"/>
                <a:t>channel</a:t>
              </a:r>
            </a:p>
          </p:txBody>
        </p:sp>
        <p:sp>
          <p:nvSpPr>
            <p:cNvPr id="30" name="TextBox 29">
              <a:extLst>
                <a:ext uri="{FF2B5EF4-FFF2-40B4-BE49-F238E27FC236}">
                  <a16:creationId xmlns:a16="http://schemas.microsoft.com/office/drawing/2014/main" id="{B3F3DC45-A022-3A41-9E59-EA324F1DB398}"/>
                </a:ext>
              </a:extLst>
            </p:cNvPr>
            <p:cNvSpPr txBox="1"/>
            <p:nvPr/>
          </p:nvSpPr>
          <p:spPr>
            <a:xfrm>
              <a:off x="832070" y="459394"/>
              <a:ext cx="1420441" cy="341712"/>
            </a:xfrm>
            <a:prstGeom prst="rect">
              <a:avLst/>
            </a:prstGeom>
            <a:solidFill>
              <a:schemeClr val="bg1"/>
            </a:solidFill>
          </p:spPr>
          <p:txBody>
            <a:bodyPr wrap="square" rtlCol="0">
              <a:spAutoFit/>
            </a:bodyPr>
            <a:lstStyle/>
            <a:p>
              <a:endParaRPr lang="en-US" sz="1400" dirty="0">
                <a:solidFill>
                  <a:srgbClr val="008000"/>
                </a:solidFill>
              </a:endParaRPr>
            </a:p>
          </p:txBody>
        </p:sp>
      </p:grpSp>
      <p:pic>
        <p:nvPicPr>
          <p:cNvPr id="31" name="Picture 30">
            <a:extLst>
              <a:ext uri="{FF2B5EF4-FFF2-40B4-BE49-F238E27FC236}">
                <a16:creationId xmlns:a16="http://schemas.microsoft.com/office/drawing/2014/main" id="{4A9D3BCF-31C7-0B44-9573-6F477294B3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3324" y="3793684"/>
            <a:ext cx="3026961" cy="2520001"/>
          </a:xfrm>
          <a:prstGeom prst="rect">
            <a:avLst/>
          </a:prstGeom>
        </p:spPr>
      </p:pic>
      <p:sp>
        <p:nvSpPr>
          <p:cNvPr id="32" name="Content Placeholder 2">
            <a:extLst>
              <a:ext uri="{FF2B5EF4-FFF2-40B4-BE49-F238E27FC236}">
                <a16:creationId xmlns:a16="http://schemas.microsoft.com/office/drawing/2014/main" id="{57055854-1EB5-B84D-A20E-F4B427D6F18C}"/>
              </a:ext>
            </a:extLst>
          </p:cNvPr>
          <p:cNvSpPr txBox="1">
            <a:spLocks/>
          </p:cNvSpPr>
          <p:nvPr/>
        </p:nvSpPr>
        <p:spPr bwMode="auto">
          <a:xfrm>
            <a:off x="2454704" y="2979291"/>
            <a:ext cx="1437206" cy="462529"/>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lvl1pPr marL="316313" indent="-316313" algn="l" rtl="0" eaLnBrk="1" fontAlgn="base" hangingPunct="1">
              <a:spcBef>
                <a:spcPct val="20000"/>
              </a:spcBef>
              <a:spcAft>
                <a:spcPct val="0"/>
              </a:spcAft>
              <a:buClr>
                <a:srgbClr val="FF0000"/>
              </a:buClr>
              <a:buFont typeface="Wingdings" charset="2"/>
              <a:buChar char="l"/>
              <a:defRPr>
                <a:solidFill>
                  <a:schemeClr val="tx1"/>
                </a:solidFill>
                <a:latin typeface="+mn-lt"/>
                <a:ea typeface="ＭＳ Ｐゴシック" charset="-128"/>
                <a:cs typeface="ＭＳ Ｐゴシック" charset="-128"/>
              </a:defRPr>
            </a:lvl1pPr>
            <a:lvl2pPr marL="685350" indent="-263597" algn="l" rtl="0" eaLnBrk="1" fontAlgn="base" hangingPunct="1">
              <a:spcBef>
                <a:spcPct val="20000"/>
              </a:spcBef>
              <a:spcAft>
                <a:spcPct val="0"/>
              </a:spcAft>
              <a:buClr>
                <a:srgbClr val="FF0000"/>
              </a:buClr>
              <a:buFont typeface="Wingdings" charset="2"/>
              <a:buChar char="Ø"/>
              <a:defRPr>
                <a:solidFill>
                  <a:schemeClr val="tx1"/>
                </a:solidFill>
                <a:latin typeface="+mn-lt"/>
                <a:ea typeface="ＭＳ Ｐゴシック" charset="-128"/>
              </a:defRPr>
            </a:lvl2pPr>
            <a:lvl3pPr marL="1054386" indent="-210876" algn="l" rtl="0" eaLnBrk="1" fontAlgn="base" hangingPunct="1">
              <a:spcBef>
                <a:spcPct val="20000"/>
              </a:spcBef>
              <a:spcAft>
                <a:spcPct val="0"/>
              </a:spcAft>
              <a:buFont typeface="Wingdings" charset="2"/>
              <a:buChar char="è"/>
              <a:defRPr>
                <a:solidFill>
                  <a:schemeClr val="tx1"/>
                </a:solidFill>
                <a:latin typeface="+mn-lt"/>
                <a:ea typeface="ＭＳ Ｐゴシック" charset="-128"/>
              </a:defRPr>
            </a:lvl3pPr>
            <a:lvl4pPr marL="147613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4pPr>
            <a:lvl5pPr marL="1897893"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5pPr>
            <a:lvl6pPr marL="231964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6pPr>
            <a:lvl7pPr marL="274140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7pPr>
            <a:lvl8pPr marL="3163161"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8pPr>
            <a:lvl9pPr marL="3584911"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9pPr>
          </a:lstStyle>
          <a:p>
            <a:pPr marL="0" indent="0">
              <a:buNone/>
            </a:pPr>
            <a:r>
              <a:rPr lang="en-US" sz="1400" dirty="0"/>
              <a:t>(1 ADC:550 e-)</a:t>
            </a:r>
          </a:p>
        </p:txBody>
      </p:sp>
      <p:sp>
        <p:nvSpPr>
          <p:cNvPr id="33" name="Content Placeholder 2">
            <a:extLst>
              <a:ext uri="{FF2B5EF4-FFF2-40B4-BE49-F238E27FC236}">
                <a16:creationId xmlns:a16="http://schemas.microsoft.com/office/drawing/2014/main" id="{1412B6E8-97AB-6947-8C4F-6E2B303F950F}"/>
              </a:ext>
            </a:extLst>
          </p:cNvPr>
          <p:cNvSpPr txBox="1">
            <a:spLocks/>
          </p:cNvSpPr>
          <p:nvPr/>
        </p:nvSpPr>
        <p:spPr bwMode="auto">
          <a:xfrm>
            <a:off x="1669213" y="5773590"/>
            <a:ext cx="1289357" cy="462529"/>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lvl1pPr marL="316313" indent="-316313" algn="l" rtl="0" eaLnBrk="1" fontAlgn="base" hangingPunct="1">
              <a:spcBef>
                <a:spcPct val="20000"/>
              </a:spcBef>
              <a:spcAft>
                <a:spcPct val="0"/>
              </a:spcAft>
              <a:buClr>
                <a:srgbClr val="FF0000"/>
              </a:buClr>
              <a:buFont typeface="Wingdings" charset="2"/>
              <a:buChar char="l"/>
              <a:defRPr>
                <a:solidFill>
                  <a:schemeClr val="tx1"/>
                </a:solidFill>
                <a:latin typeface="+mn-lt"/>
                <a:ea typeface="ＭＳ Ｐゴシック" charset="-128"/>
                <a:cs typeface="ＭＳ Ｐゴシック" charset="-128"/>
              </a:defRPr>
            </a:lvl1pPr>
            <a:lvl2pPr marL="685350" indent="-263597" algn="l" rtl="0" eaLnBrk="1" fontAlgn="base" hangingPunct="1">
              <a:spcBef>
                <a:spcPct val="20000"/>
              </a:spcBef>
              <a:spcAft>
                <a:spcPct val="0"/>
              </a:spcAft>
              <a:buClr>
                <a:srgbClr val="FF0000"/>
              </a:buClr>
              <a:buFont typeface="Wingdings" charset="2"/>
              <a:buChar char="Ø"/>
              <a:defRPr>
                <a:solidFill>
                  <a:schemeClr val="tx1"/>
                </a:solidFill>
                <a:latin typeface="+mn-lt"/>
                <a:ea typeface="ＭＳ Ｐゴシック" charset="-128"/>
              </a:defRPr>
            </a:lvl2pPr>
            <a:lvl3pPr marL="1054386" indent="-210876" algn="l" rtl="0" eaLnBrk="1" fontAlgn="base" hangingPunct="1">
              <a:spcBef>
                <a:spcPct val="20000"/>
              </a:spcBef>
              <a:spcAft>
                <a:spcPct val="0"/>
              </a:spcAft>
              <a:buFont typeface="Wingdings" charset="2"/>
              <a:buChar char="è"/>
              <a:defRPr>
                <a:solidFill>
                  <a:schemeClr val="tx1"/>
                </a:solidFill>
                <a:latin typeface="+mn-lt"/>
                <a:ea typeface="ＭＳ Ｐゴシック" charset="-128"/>
              </a:defRPr>
            </a:lvl3pPr>
            <a:lvl4pPr marL="147613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4pPr>
            <a:lvl5pPr marL="1897893"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5pPr>
            <a:lvl6pPr marL="231964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6pPr>
            <a:lvl7pPr marL="274140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7pPr>
            <a:lvl8pPr marL="3163161"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8pPr>
            <a:lvl9pPr marL="3584911"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9pPr>
          </a:lstStyle>
          <a:p>
            <a:pPr marL="0" indent="0">
              <a:buNone/>
            </a:pPr>
            <a:r>
              <a:rPr lang="en-US" sz="1400" dirty="0"/>
              <a:t>RMS (#ADC)</a:t>
            </a:r>
          </a:p>
        </p:txBody>
      </p:sp>
      <p:sp>
        <p:nvSpPr>
          <p:cNvPr id="34" name="Content Placeholder 2">
            <a:extLst>
              <a:ext uri="{FF2B5EF4-FFF2-40B4-BE49-F238E27FC236}">
                <a16:creationId xmlns:a16="http://schemas.microsoft.com/office/drawing/2014/main" id="{44F9D262-B2C5-9141-ABC1-D7B204B5697A}"/>
              </a:ext>
            </a:extLst>
          </p:cNvPr>
          <p:cNvSpPr txBox="1">
            <a:spLocks/>
          </p:cNvSpPr>
          <p:nvPr/>
        </p:nvSpPr>
        <p:spPr bwMode="auto">
          <a:xfrm>
            <a:off x="1357898" y="4673434"/>
            <a:ext cx="1376875" cy="1269042"/>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lvl1pPr marL="316313" indent="-316313" algn="l" rtl="0" eaLnBrk="1" fontAlgn="base" hangingPunct="1">
              <a:spcBef>
                <a:spcPct val="20000"/>
              </a:spcBef>
              <a:spcAft>
                <a:spcPct val="0"/>
              </a:spcAft>
              <a:buClr>
                <a:srgbClr val="FF0000"/>
              </a:buClr>
              <a:buFont typeface="Wingdings" charset="2"/>
              <a:buChar char="l"/>
              <a:defRPr>
                <a:solidFill>
                  <a:schemeClr val="tx1"/>
                </a:solidFill>
                <a:latin typeface="+mn-lt"/>
                <a:ea typeface="ＭＳ Ｐゴシック" charset="-128"/>
                <a:cs typeface="ＭＳ Ｐゴシック" charset="-128"/>
              </a:defRPr>
            </a:lvl1pPr>
            <a:lvl2pPr marL="685350" indent="-263597" algn="l" rtl="0" eaLnBrk="1" fontAlgn="base" hangingPunct="1">
              <a:spcBef>
                <a:spcPct val="20000"/>
              </a:spcBef>
              <a:spcAft>
                <a:spcPct val="0"/>
              </a:spcAft>
              <a:buClr>
                <a:srgbClr val="FF0000"/>
              </a:buClr>
              <a:buFont typeface="Wingdings" charset="2"/>
              <a:buChar char="Ø"/>
              <a:defRPr>
                <a:solidFill>
                  <a:schemeClr val="tx1"/>
                </a:solidFill>
                <a:latin typeface="+mn-lt"/>
                <a:ea typeface="ＭＳ Ｐゴシック" charset="-128"/>
              </a:defRPr>
            </a:lvl2pPr>
            <a:lvl3pPr marL="1054386" indent="-210876" algn="l" rtl="0" eaLnBrk="1" fontAlgn="base" hangingPunct="1">
              <a:spcBef>
                <a:spcPct val="20000"/>
              </a:spcBef>
              <a:spcAft>
                <a:spcPct val="0"/>
              </a:spcAft>
              <a:buFont typeface="Wingdings" charset="2"/>
              <a:buChar char="è"/>
              <a:defRPr>
                <a:solidFill>
                  <a:schemeClr val="tx1"/>
                </a:solidFill>
                <a:latin typeface="+mn-lt"/>
                <a:ea typeface="ＭＳ Ｐゴシック" charset="-128"/>
              </a:defRPr>
            </a:lvl3pPr>
            <a:lvl4pPr marL="147613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4pPr>
            <a:lvl5pPr marL="1897893"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5pPr>
            <a:lvl6pPr marL="231964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6pPr>
            <a:lvl7pPr marL="274140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7pPr>
            <a:lvl8pPr marL="3163161"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8pPr>
            <a:lvl9pPr marL="3584911"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9pPr>
          </a:lstStyle>
          <a:p>
            <a:pPr marL="0" indent="0">
              <a:buNone/>
            </a:pPr>
            <a:r>
              <a:rPr lang="en-US" sz="1400" dirty="0"/>
              <a:t>Bottom crates: Induction2/Collection wires, channels RMS distribution</a:t>
            </a:r>
          </a:p>
        </p:txBody>
      </p:sp>
      <p:sp>
        <p:nvSpPr>
          <p:cNvPr id="35" name="Content Placeholder 2">
            <a:extLst>
              <a:ext uri="{FF2B5EF4-FFF2-40B4-BE49-F238E27FC236}">
                <a16:creationId xmlns:a16="http://schemas.microsoft.com/office/drawing/2014/main" id="{2CCE1EAD-5C3B-DD4D-95AB-AEA35E0979EC}"/>
              </a:ext>
            </a:extLst>
          </p:cNvPr>
          <p:cNvSpPr txBox="1">
            <a:spLocks/>
          </p:cNvSpPr>
          <p:nvPr/>
        </p:nvSpPr>
        <p:spPr bwMode="auto">
          <a:xfrm>
            <a:off x="4670928" y="5773589"/>
            <a:ext cx="1289357" cy="462529"/>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lvl1pPr marL="316313" indent="-316313" algn="l" rtl="0" eaLnBrk="1" fontAlgn="base" hangingPunct="1">
              <a:spcBef>
                <a:spcPct val="20000"/>
              </a:spcBef>
              <a:spcAft>
                <a:spcPct val="0"/>
              </a:spcAft>
              <a:buClr>
                <a:srgbClr val="FF0000"/>
              </a:buClr>
              <a:buFont typeface="Wingdings" charset="2"/>
              <a:buChar char="l"/>
              <a:defRPr>
                <a:solidFill>
                  <a:schemeClr val="tx1"/>
                </a:solidFill>
                <a:latin typeface="+mn-lt"/>
                <a:ea typeface="ＭＳ Ｐゴシック" charset="-128"/>
                <a:cs typeface="ＭＳ Ｐゴシック" charset="-128"/>
              </a:defRPr>
            </a:lvl1pPr>
            <a:lvl2pPr marL="685350" indent="-263597" algn="l" rtl="0" eaLnBrk="1" fontAlgn="base" hangingPunct="1">
              <a:spcBef>
                <a:spcPct val="20000"/>
              </a:spcBef>
              <a:spcAft>
                <a:spcPct val="0"/>
              </a:spcAft>
              <a:buClr>
                <a:srgbClr val="FF0000"/>
              </a:buClr>
              <a:buFont typeface="Wingdings" charset="2"/>
              <a:buChar char="Ø"/>
              <a:defRPr>
                <a:solidFill>
                  <a:schemeClr val="tx1"/>
                </a:solidFill>
                <a:latin typeface="+mn-lt"/>
                <a:ea typeface="ＭＳ Ｐゴシック" charset="-128"/>
              </a:defRPr>
            </a:lvl2pPr>
            <a:lvl3pPr marL="1054386" indent="-210876" algn="l" rtl="0" eaLnBrk="1" fontAlgn="base" hangingPunct="1">
              <a:spcBef>
                <a:spcPct val="20000"/>
              </a:spcBef>
              <a:spcAft>
                <a:spcPct val="0"/>
              </a:spcAft>
              <a:buFont typeface="Wingdings" charset="2"/>
              <a:buChar char="è"/>
              <a:defRPr>
                <a:solidFill>
                  <a:schemeClr val="tx1"/>
                </a:solidFill>
                <a:latin typeface="+mn-lt"/>
                <a:ea typeface="ＭＳ Ｐゴシック" charset="-128"/>
              </a:defRPr>
            </a:lvl3pPr>
            <a:lvl4pPr marL="147613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4pPr>
            <a:lvl5pPr marL="1897893"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5pPr>
            <a:lvl6pPr marL="231964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6pPr>
            <a:lvl7pPr marL="274140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7pPr>
            <a:lvl8pPr marL="3163161"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8pPr>
            <a:lvl9pPr marL="3584911"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9pPr>
          </a:lstStyle>
          <a:p>
            <a:pPr marL="0" indent="0">
              <a:buNone/>
            </a:pPr>
            <a:r>
              <a:rPr lang="en-US" sz="1400" dirty="0"/>
              <a:t>RMS (#ADC)</a:t>
            </a:r>
          </a:p>
        </p:txBody>
      </p:sp>
      <p:sp>
        <p:nvSpPr>
          <p:cNvPr id="36" name="Content Placeholder 2">
            <a:extLst>
              <a:ext uri="{FF2B5EF4-FFF2-40B4-BE49-F238E27FC236}">
                <a16:creationId xmlns:a16="http://schemas.microsoft.com/office/drawing/2014/main" id="{08BE1BCA-9030-C14E-891C-70E91BF8A78A}"/>
              </a:ext>
            </a:extLst>
          </p:cNvPr>
          <p:cNvSpPr txBox="1">
            <a:spLocks/>
          </p:cNvSpPr>
          <p:nvPr/>
        </p:nvSpPr>
        <p:spPr bwMode="auto">
          <a:xfrm>
            <a:off x="4446804" y="4622492"/>
            <a:ext cx="1296450" cy="1099997"/>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lvl1pPr marL="316313" indent="-316313" algn="l" rtl="0" eaLnBrk="1" fontAlgn="base" hangingPunct="1">
              <a:spcBef>
                <a:spcPct val="20000"/>
              </a:spcBef>
              <a:spcAft>
                <a:spcPct val="0"/>
              </a:spcAft>
              <a:buClr>
                <a:srgbClr val="FF0000"/>
              </a:buClr>
              <a:buFont typeface="Wingdings" charset="2"/>
              <a:buChar char="l"/>
              <a:defRPr>
                <a:solidFill>
                  <a:schemeClr val="tx1"/>
                </a:solidFill>
                <a:latin typeface="+mn-lt"/>
                <a:ea typeface="ＭＳ Ｐゴシック" charset="-128"/>
                <a:cs typeface="ＭＳ Ｐゴシック" charset="-128"/>
              </a:defRPr>
            </a:lvl1pPr>
            <a:lvl2pPr marL="685350" indent="-263597" algn="l" rtl="0" eaLnBrk="1" fontAlgn="base" hangingPunct="1">
              <a:spcBef>
                <a:spcPct val="20000"/>
              </a:spcBef>
              <a:spcAft>
                <a:spcPct val="0"/>
              </a:spcAft>
              <a:buClr>
                <a:srgbClr val="FF0000"/>
              </a:buClr>
              <a:buFont typeface="Wingdings" charset="2"/>
              <a:buChar char="Ø"/>
              <a:defRPr>
                <a:solidFill>
                  <a:schemeClr val="tx1"/>
                </a:solidFill>
                <a:latin typeface="+mn-lt"/>
                <a:ea typeface="ＭＳ Ｐゴシック" charset="-128"/>
              </a:defRPr>
            </a:lvl2pPr>
            <a:lvl3pPr marL="1054386" indent="-210876" algn="l" rtl="0" eaLnBrk="1" fontAlgn="base" hangingPunct="1">
              <a:spcBef>
                <a:spcPct val="20000"/>
              </a:spcBef>
              <a:spcAft>
                <a:spcPct val="0"/>
              </a:spcAft>
              <a:buFont typeface="Wingdings" charset="2"/>
              <a:buChar char="è"/>
              <a:defRPr>
                <a:solidFill>
                  <a:schemeClr val="tx1"/>
                </a:solidFill>
                <a:latin typeface="+mn-lt"/>
                <a:ea typeface="ＭＳ Ｐゴシック" charset="-128"/>
              </a:defRPr>
            </a:lvl3pPr>
            <a:lvl4pPr marL="147613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4pPr>
            <a:lvl5pPr marL="1897893"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5pPr>
            <a:lvl6pPr marL="231964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6pPr>
            <a:lvl7pPr marL="274140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7pPr>
            <a:lvl8pPr marL="3163161"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8pPr>
            <a:lvl9pPr marL="3584911"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9pPr>
          </a:lstStyle>
          <a:p>
            <a:pPr marL="0" indent="0">
              <a:buNone/>
            </a:pPr>
            <a:r>
              <a:rPr lang="en-US" sz="1400" dirty="0"/>
              <a:t>Middle crates: Induction1 wires, channels RMS distribution</a:t>
            </a:r>
          </a:p>
        </p:txBody>
      </p:sp>
      <p:sp>
        <p:nvSpPr>
          <p:cNvPr id="37" name="Content Placeholder 2">
            <a:extLst>
              <a:ext uri="{FF2B5EF4-FFF2-40B4-BE49-F238E27FC236}">
                <a16:creationId xmlns:a16="http://schemas.microsoft.com/office/drawing/2014/main" id="{06F0BED7-466D-184F-85A2-07DDBCDFB204}"/>
              </a:ext>
            </a:extLst>
          </p:cNvPr>
          <p:cNvSpPr txBox="1">
            <a:spLocks/>
          </p:cNvSpPr>
          <p:nvPr/>
        </p:nvSpPr>
        <p:spPr bwMode="auto">
          <a:xfrm>
            <a:off x="7198564" y="5773588"/>
            <a:ext cx="1289357" cy="462529"/>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lvl1pPr marL="316313" indent="-316313" algn="l" rtl="0" eaLnBrk="1" fontAlgn="base" hangingPunct="1">
              <a:spcBef>
                <a:spcPct val="20000"/>
              </a:spcBef>
              <a:spcAft>
                <a:spcPct val="0"/>
              </a:spcAft>
              <a:buClr>
                <a:srgbClr val="FF0000"/>
              </a:buClr>
              <a:buFont typeface="Wingdings" charset="2"/>
              <a:buChar char="l"/>
              <a:defRPr>
                <a:solidFill>
                  <a:schemeClr val="tx1"/>
                </a:solidFill>
                <a:latin typeface="+mn-lt"/>
                <a:ea typeface="ＭＳ Ｐゴシック" charset="-128"/>
                <a:cs typeface="ＭＳ Ｐゴシック" charset="-128"/>
              </a:defRPr>
            </a:lvl1pPr>
            <a:lvl2pPr marL="685350" indent="-263597" algn="l" rtl="0" eaLnBrk="1" fontAlgn="base" hangingPunct="1">
              <a:spcBef>
                <a:spcPct val="20000"/>
              </a:spcBef>
              <a:spcAft>
                <a:spcPct val="0"/>
              </a:spcAft>
              <a:buClr>
                <a:srgbClr val="FF0000"/>
              </a:buClr>
              <a:buFont typeface="Wingdings" charset="2"/>
              <a:buChar char="Ø"/>
              <a:defRPr>
                <a:solidFill>
                  <a:schemeClr val="tx1"/>
                </a:solidFill>
                <a:latin typeface="+mn-lt"/>
                <a:ea typeface="ＭＳ Ｐゴシック" charset="-128"/>
              </a:defRPr>
            </a:lvl2pPr>
            <a:lvl3pPr marL="1054386" indent="-210876" algn="l" rtl="0" eaLnBrk="1" fontAlgn="base" hangingPunct="1">
              <a:spcBef>
                <a:spcPct val="20000"/>
              </a:spcBef>
              <a:spcAft>
                <a:spcPct val="0"/>
              </a:spcAft>
              <a:buFont typeface="Wingdings" charset="2"/>
              <a:buChar char="è"/>
              <a:defRPr>
                <a:solidFill>
                  <a:schemeClr val="tx1"/>
                </a:solidFill>
                <a:latin typeface="+mn-lt"/>
                <a:ea typeface="ＭＳ Ｐゴシック" charset="-128"/>
              </a:defRPr>
            </a:lvl3pPr>
            <a:lvl4pPr marL="147613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4pPr>
            <a:lvl5pPr marL="1897893"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5pPr>
            <a:lvl6pPr marL="231964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6pPr>
            <a:lvl7pPr marL="274140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7pPr>
            <a:lvl8pPr marL="3163161"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8pPr>
            <a:lvl9pPr marL="3584911"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9pPr>
          </a:lstStyle>
          <a:p>
            <a:pPr marL="0" indent="0">
              <a:buNone/>
            </a:pPr>
            <a:r>
              <a:rPr lang="en-US" sz="1400" dirty="0"/>
              <a:t>RMS (#ADC)</a:t>
            </a:r>
          </a:p>
        </p:txBody>
      </p:sp>
      <p:sp>
        <p:nvSpPr>
          <p:cNvPr id="38" name="Content Placeholder 2">
            <a:extLst>
              <a:ext uri="{FF2B5EF4-FFF2-40B4-BE49-F238E27FC236}">
                <a16:creationId xmlns:a16="http://schemas.microsoft.com/office/drawing/2014/main" id="{07E2C905-54EA-6943-8D0B-AFAD351CACBD}"/>
              </a:ext>
            </a:extLst>
          </p:cNvPr>
          <p:cNvSpPr txBox="1">
            <a:spLocks/>
          </p:cNvSpPr>
          <p:nvPr/>
        </p:nvSpPr>
        <p:spPr bwMode="auto">
          <a:xfrm>
            <a:off x="6968702" y="4646921"/>
            <a:ext cx="1323243" cy="1075568"/>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lvl1pPr marL="316313" indent="-316313" algn="l" rtl="0" eaLnBrk="1" fontAlgn="base" hangingPunct="1">
              <a:spcBef>
                <a:spcPct val="20000"/>
              </a:spcBef>
              <a:spcAft>
                <a:spcPct val="0"/>
              </a:spcAft>
              <a:buClr>
                <a:srgbClr val="FF0000"/>
              </a:buClr>
              <a:buFont typeface="Wingdings" charset="2"/>
              <a:buChar char="l"/>
              <a:defRPr>
                <a:solidFill>
                  <a:schemeClr val="tx1"/>
                </a:solidFill>
                <a:latin typeface="+mn-lt"/>
                <a:ea typeface="ＭＳ Ｐゴシック" charset="-128"/>
                <a:cs typeface="ＭＳ Ｐゴシック" charset="-128"/>
              </a:defRPr>
            </a:lvl1pPr>
            <a:lvl2pPr marL="685350" indent="-263597" algn="l" rtl="0" eaLnBrk="1" fontAlgn="base" hangingPunct="1">
              <a:spcBef>
                <a:spcPct val="20000"/>
              </a:spcBef>
              <a:spcAft>
                <a:spcPct val="0"/>
              </a:spcAft>
              <a:buClr>
                <a:srgbClr val="FF0000"/>
              </a:buClr>
              <a:buFont typeface="Wingdings" charset="2"/>
              <a:buChar char="Ø"/>
              <a:defRPr>
                <a:solidFill>
                  <a:schemeClr val="tx1"/>
                </a:solidFill>
                <a:latin typeface="+mn-lt"/>
                <a:ea typeface="ＭＳ Ｐゴシック" charset="-128"/>
              </a:defRPr>
            </a:lvl2pPr>
            <a:lvl3pPr marL="1054386" indent="-210876" algn="l" rtl="0" eaLnBrk="1" fontAlgn="base" hangingPunct="1">
              <a:spcBef>
                <a:spcPct val="20000"/>
              </a:spcBef>
              <a:spcAft>
                <a:spcPct val="0"/>
              </a:spcAft>
              <a:buFont typeface="Wingdings" charset="2"/>
              <a:buChar char="è"/>
              <a:defRPr>
                <a:solidFill>
                  <a:schemeClr val="tx1"/>
                </a:solidFill>
                <a:latin typeface="+mn-lt"/>
                <a:ea typeface="ＭＳ Ｐゴシック" charset="-128"/>
              </a:defRPr>
            </a:lvl3pPr>
            <a:lvl4pPr marL="147613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4pPr>
            <a:lvl5pPr marL="1897893"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5pPr>
            <a:lvl6pPr marL="231964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6pPr>
            <a:lvl7pPr marL="274140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7pPr>
            <a:lvl8pPr marL="3163161"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8pPr>
            <a:lvl9pPr marL="3584911"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9pPr>
          </a:lstStyle>
          <a:p>
            <a:pPr marL="0" indent="0">
              <a:buNone/>
            </a:pPr>
            <a:r>
              <a:rPr lang="en-US" sz="1400" dirty="0"/>
              <a:t>Top crates: Induction1 wires, channels RMS distribution</a:t>
            </a:r>
          </a:p>
        </p:txBody>
      </p:sp>
      <p:sp>
        <p:nvSpPr>
          <p:cNvPr id="39" name="Content Placeholder 2">
            <a:extLst>
              <a:ext uri="{FF2B5EF4-FFF2-40B4-BE49-F238E27FC236}">
                <a16:creationId xmlns:a16="http://schemas.microsoft.com/office/drawing/2014/main" id="{3EF4F2BC-B8FD-0F41-B13B-E01EF82AD317}"/>
              </a:ext>
            </a:extLst>
          </p:cNvPr>
          <p:cNvSpPr txBox="1">
            <a:spLocks/>
          </p:cNvSpPr>
          <p:nvPr/>
        </p:nvSpPr>
        <p:spPr bwMode="auto">
          <a:xfrm>
            <a:off x="4917531" y="1295531"/>
            <a:ext cx="4243294" cy="2432028"/>
          </a:xfrm>
          <a:prstGeom prst="rect">
            <a:avLst/>
          </a:prstGeom>
          <a:noFill/>
          <a:ln w="9525">
            <a:noFill/>
            <a:miter lim="800000"/>
            <a:headEnd/>
            <a:tailEnd/>
          </a:ln>
        </p:spPr>
        <p:txBody>
          <a:bodyPr vert="horz" wrap="square" lIns="91380" tIns="45690" rIns="91380" bIns="45690" numCol="1" anchor="t" anchorCtr="0" compatLnSpc="1">
            <a:prstTxWarp prst="textNoShape">
              <a:avLst/>
            </a:prstTxWarp>
          </a:bodyPr>
          <a:lstStyle>
            <a:lvl1pPr marL="316313" indent="-316313" algn="l" rtl="0" eaLnBrk="1" fontAlgn="base" hangingPunct="1">
              <a:spcBef>
                <a:spcPct val="20000"/>
              </a:spcBef>
              <a:spcAft>
                <a:spcPct val="0"/>
              </a:spcAft>
              <a:buClr>
                <a:srgbClr val="FF0000"/>
              </a:buClr>
              <a:buFont typeface="Wingdings" charset="2"/>
              <a:buChar char="l"/>
              <a:defRPr>
                <a:solidFill>
                  <a:schemeClr val="tx1"/>
                </a:solidFill>
                <a:latin typeface="+mn-lt"/>
                <a:ea typeface="ＭＳ Ｐゴシック" charset="-128"/>
                <a:cs typeface="ＭＳ Ｐゴシック" charset="-128"/>
              </a:defRPr>
            </a:lvl1pPr>
            <a:lvl2pPr marL="685350" indent="-263597" algn="l" rtl="0" eaLnBrk="1" fontAlgn="base" hangingPunct="1">
              <a:spcBef>
                <a:spcPct val="20000"/>
              </a:spcBef>
              <a:spcAft>
                <a:spcPct val="0"/>
              </a:spcAft>
              <a:buClr>
                <a:srgbClr val="FF0000"/>
              </a:buClr>
              <a:buFont typeface="Wingdings" charset="2"/>
              <a:buChar char="Ø"/>
              <a:defRPr>
                <a:solidFill>
                  <a:schemeClr val="tx1"/>
                </a:solidFill>
                <a:latin typeface="+mn-lt"/>
                <a:ea typeface="ＭＳ Ｐゴシック" charset="-128"/>
              </a:defRPr>
            </a:lvl2pPr>
            <a:lvl3pPr marL="1054386" indent="-210876" algn="l" rtl="0" eaLnBrk="1" fontAlgn="base" hangingPunct="1">
              <a:spcBef>
                <a:spcPct val="20000"/>
              </a:spcBef>
              <a:spcAft>
                <a:spcPct val="0"/>
              </a:spcAft>
              <a:buFont typeface="Wingdings" charset="2"/>
              <a:buChar char="è"/>
              <a:defRPr>
                <a:solidFill>
                  <a:schemeClr val="tx1"/>
                </a:solidFill>
                <a:latin typeface="+mn-lt"/>
                <a:ea typeface="ＭＳ Ｐゴシック" charset="-128"/>
              </a:defRPr>
            </a:lvl3pPr>
            <a:lvl4pPr marL="147613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4pPr>
            <a:lvl5pPr marL="1897893"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5pPr>
            <a:lvl6pPr marL="231964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6pPr>
            <a:lvl7pPr marL="2741409"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7pPr>
            <a:lvl8pPr marL="3163161"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8pPr>
            <a:lvl9pPr marL="3584911" indent="-210876" algn="l" rtl="0" eaLnBrk="1" fontAlgn="base" hangingPunct="1">
              <a:spcBef>
                <a:spcPct val="20000"/>
              </a:spcBef>
              <a:spcAft>
                <a:spcPct val="0"/>
              </a:spcAft>
              <a:buFont typeface="Wingdings" charset="2"/>
              <a:buChar char="è"/>
              <a:defRPr>
                <a:solidFill>
                  <a:schemeClr val="tx1"/>
                </a:solidFill>
                <a:latin typeface="+mj-lt"/>
                <a:ea typeface="ＭＳ Ｐゴシック" charset="-128"/>
              </a:defRPr>
            </a:lvl9pPr>
          </a:lstStyle>
          <a:p>
            <a:pPr marL="266700" lvl="1" indent="-173038">
              <a:lnSpc>
                <a:spcPts val="2300"/>
              </a:lnSpc>
              <a:spcBef>
                <a:spcPts val="600"/>
              </a:spcBef>
              <a:spcAft>
                <a:spcPts val="0"/>
              </a:spcAft>
              <a:buSzPct val="90000"/>
            </a:pPr>
            <a:r>
              <a:rPr lang="en-US" sz="1800" dirty="0">
                <a:solidFill>
                  <a:schemeClr val="accent2"/>
                </a:solidFill>
              </a:rPr>
              <a:t>A higher noise level on these crates (~ 4.5 - 5 #ADC)</a:t>
            </a:r>
            <a:r>
              <a:rPr lang="en-US" sz="1800" dirty="0"/>
              <a:t> compared to the standard crates has been observed, due to the longer wires (9 m vs 3.8 m), to the longer internal flat cables and to the external noise related to the installation activities; </a:t>
            </a:r>
          </a:p>
        </p:txBody>
      </p:sp>
    </p:spTree>
    <p:extLst>
      <p:ext uri="{BB962C8B-B14F-4D97-AF65-F5344CB8AC3E}">
        <p14:creationId xmlns:p14="http://schemas.microsoft.com/office/powerpoint/2010/main" val="42594323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a:extLst>
              <a:ext uri="{FF2B5EF4-FFF2-40B4-BE49-F238E27FC236}">
                <a16:creationId xmlns:a16="http://schemas.microsoft.com/office/drawing/2014/main" id="{481B1840-38D3-40F0-AF03-4ADE4DCA9E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300" y="815975"/>
            <a:ext cx="72231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Footer Placeholder 3">
            <a:extLst>
              <a:ext uri="{FF2B5EF4-FFF2-40B4-BE49-F238E27FC236}">
                <a16:creationId xmlns:a16="http://schemas.microsoft.com/office/drawing/2014/main" id="{6C3318C2-97C6-4405-8CE2-10AB60AEBDE1}"/>
              </a:ext>
            </a:extLst>
          </p:cNvPr>
          <p:cNvSpPr>
            <a:spLocks noGrp="1" noChangeArrowheads="1"/>
          </p:cNvSpPr>
          <p:nvPr>
            <p:ph type="ftr" sz="quarter" idx="11"/>
          </p:nvPr>
        </p:nvSpPr>
        <p:spPr bwMode="auto">
          <a:xfrm>
            <a:off x="1530350" y="6496050"/>
            <a:ext cx="6164263" cy="2365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defPPr>
              <a:defRPr lang="en-US"/>
            </a:defPPr>
            <a:lvl1pPr marL="0" algn="l" defTabSz="457200" rtl="0" eaLnBrk="1" fontAlgn="base" hangingPunct="1">
              <a:spcBef>
                <a:spcPct val="0"/>
              </a:spcBef>
              <a:spcAft>
                <a:spcPct val="0"/>
              </a:spcAft>
              <a:defRPr sz="1200" kern="1200">
                <a:solidFill>
                  <a:srgbClr val="004C97"/>
                </a:solidFill>
                <a:latin typeface="Calibri" panose="020F0502020204030204" pitchFamily="34" charset="0"/>
                <a:ea typeface="ＭＳ Ｐゴシック" charset="0"/>
                <a:cs typeface="Calibri" panose="020F0502020204030204" pitchFamily="34" charset="0"/>
              </a:defRPr>
            </a:lvl1pPr>
            <a:lvl2pPr marL="457200" algn="l" defTabSz="457200" rtl="0" eaLnBrk="0" fontAlgn="base" hangingPunct="0">
              <a:spcBef>
                <a:spcPct val="0"/>
              </a:spcBef>
              <a:spcAft>
                <a:spcPct val="0"/>
              </a:spcAft>
              <a:defRPr sz="2400" kern="1200">
                <a:solidFill>
                  <a:schemeClr val="tx1"/>
                </a:solidFill>
                <a:latin typeface="Calibri" panose="020F0502020204030204" pitchFamily="34" charset="0"/>
                <a:ea typeface="Geneva"/>
                <a:cs typeface="Geneva"/>
              </a:defRPr>
            </a:lvl2pPr>
            <a:lvl3pPr marL="914400" algn="l" defTabSz="457200" rtl="0" eaLnBrk="0" fontAlgn="base" hangingPunct="0">
              <a:spcBef>
                <a:spcPct val="0"/>
              </a:spcBef>
              <a:spcAft>
                <a:spcPct val="0"/>
              </a:spcAft>
              <a:defRPr sz="2400" kern="1200">
                <a:solidFill>
                  <a:schemeClr val="tx1"/>
                </a:solidFill>
                <a:latin typeface="Calibri" panose="020F0502020204030204" pitchFamily="34" charset="0"/>
                <a:ea typeface="Geneva"/>
                <a:cs typeface="Geneva"/>
              </a:defRPr>
            </a:lvl3pPr>
            <a:lvl4pPr marL="1371600" algn="l" defTabSz="457200" rtl="0" eaLnBrk="0" fontAlgn="base" hangingPunct="0">
              <a:spcBef>
                <a:spcPct val="0"/>
              </a:spcBef>
              <a:spcAft>
                <a:spcPct val="0"/>
              </a:spcAft>
              <a:defRPr sz="2400" kern="1200">
                <a:solidFill>
                  <a:schemeClr val="tx1"/>
                </a:solidFill>
                <a:latin typeface="Calibri" panose="020F0502020204030204" pitchFamily="34" charset="0"/>
                <a:ea typeface="Geneva"/>
                <a:cs typeface="Geneva"/>
              </a:defRPr>
            </a:lvl4pPr>
            <a:lvl5pPr marL="1828800" algn="l" defTabSz="457200" rtl="0" eaLnBrk="0" fontAlgn="base" hangingPunct="0">
              <a:spcBef>
                <a:spcPct val="0"/>
              </a:spcBef>
              <a:spcAft>
                <a:spcPct val="0"/>
              </a:spcAft>
              <a:defRPr sz="2400" kern="1200">
                <a:solidFill>
                  <a:schemeClr val="tx1"/>
                </a:solidFill>
                <a:latin typeface="Calibri" panose="020F0502020204030204" pitchFamily="34" charset="0"/>
                <a:ea typeface="Geneva"/>
                <a:cs typeface="Geneva"/>
              </a:defRPr>
            </a:lvl5pPr>
            <a:lvl6pPr marL="2286000" algn="l" defTabSz="914400" rtl="0" eaLnBrk="1" latinLnBrk="0" hangingPunct="1">
              <a:defRPr sz="2400" kern="1200">
                <a:solidFill>
                  <a:schemeClr val="tx1"/>
                </a:solidFill>
                <a:latin typeface="Calibri" panose="020F0502020204030204" pitchFamily="34" charset="0"/>
                <a:ea typeface="Geneva"/>
                <a:cs typeface="Geneva"/>
              </a:defRPr>
            </a:lvl6pPr>
            <a:lvl7pPr marL="2743200" algn="l" defTabSz="914400" rtl="0" eaLnBrk="1" latinLnBrk="0" hangingPunct="1">
              <a:defRPr sz="2400" kern="1200">
                <a:solidFill>
                  <a:schemeClr val="tx1"/>
                </a:solidFill>
                <a:latin typeface="Calibri" panose="020F0502020204030204" pitchFamily="34" charset="0"/>
                <a:ea typeface="Geneva"/>
                <a:cs typeface="Geneva"/>
              </a:defRPr>
            </a:lvl7pPr>
            <a:lvl8pPr marL="3200400" algn="l" defTabSz="914400" rtl="0" eaLnBrk="1" latinLnBrk="0" hangingPunct="1">
              <a:defRPr sz="2400" kern="1200">
                <a:solidFill>
                  <a:schemeClr val="tx1"/>
                </a:solidFill>
                <a:latin typeface="Calibri" panose="020F0502020204030204" pitchFamily="34" charset="0"/>
                <a:ea typeface="Geneva"/>
                <a:cs typeface="Geneva"/>
              </a:defRPr>
            </a:lvl8pPr>
            <a:lvl9pPr marL="3657600" algn="l" defTabSz="914400" rtl="0" eaLnBrk="1" latinLnBrk="0" hangingPunct="1">
              <a:defRPr sz="2400" kern="1200">
                <a:solidFill>
                  <a:schemeClr val="tx1"/>
                </a:solidFill>
                <a:latin typeface="Calibri" panose="020F0502020204030204" pitchFamily="34" charset="0"/>
                <a:ea typeface="Geneva"/>
                <a:cs typeface="Geneva"/>
              </a:defRPr>
            </a:lvl9pPr>
          </a:lstStyle>
          <a:p>
            <a:pPr>
              <a:defRPr/>
            </a:pPr>
            <a:r>
              <a:rPr lang="en-US"/>
              <a:t>Claudio Montanari - Status of ICARUS Installation - Remaining Tasks</a:t>
            </a:r>
            <a:endParaRPr lang="en-US" b="1" dirty="0"/>
          </a:p>
        </p:txBody>
      </p:sp>
      <p:sp>
        <p:nvSpPr>
          <p:cNvPr id="14341" name="Slide Number Placeholder 4">
            <a:extLst>
              <a:ext uri="{FF2B5EF4-FFF2-40B4-BE49-F238E27FC236}">
                <a16:creationId xmlns:a16="http://schemas.microsoft.com/office/drawing/2014/main" id="{84D5F67B-7C09-457E-A877-B754E22C0938}"/>
              </a:ext>
            </a:extLst>
          </p:cNvPr>
          <p:cNvSpPr>
            <a:spLocks noGrp="1" noChangeArrowheads="1"/>
          </p:cNvSpPr>
          <p:nvPr>
            <p:ph type="sldNum" sz="quarter" idx="12"/>
          </p:nvPr>
        </p:nvSpPr>
        <p:spPr bwMode="auto">
          <a:xfrm>
            <a:off x="222250" y="6484938"/>
            <a:ext cx="414338" cy="238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defPPr>
              <a:defRPr lang="en-US"/>
            </a:defPPr>
            <a:lvl1pPr algn="l" defTabSz="457200" rtl="0" eaLnBrk="1" fontAlgn="base" hangingPunct="1">
              <a:spcBef>
                <a:spcPct val="0"/>
              </a:spcBef>
              <a:spcAft>
                <a:spcPct val="0"/>
              </a:spcAft>
              <a:defRPr sz="1200" kern="1200">
                <a:solidFill>
                  <a:srgbClr val="004C97"/>
                </a:solidFill>
                <a:latin typeface="Calibri" panose="020F0502020204030204" pitchFamily="34" charset="0"/>
                <a:ea typeface="Geneva" charset="0"/>
                <a:cs typeface="Calibri" panose="020F0502020204030204" pitchFamily="34" charset="0"/>
              </a:defRPr>
            </a:lvl1pPr>
            <a:lvl2pPr marL="457200" algn="l" defTabSz="457200" rtl="0" eaLnBrk="0" fontAlgn="base" hangingPunct="0">
              <a:spcBef>
                <a:spcPct val="0"/>
              </a:spcBef>
              <a:spcAft>
                <a:spcPct val="0"/>
              </a:spcAft>
              <a:defRPr sz="2400" kern="1200">
                <a:solidFill>
                  <a:schemeClr val="tx1"/>
                </a:solidFill>
                <a:latin typeface="Calibri" panose="020F0502020204030204" pitchFamily="34" charset="0"/>
                <a:ea typeface="Geneva"/>
                <a:cs typeface="Geneva"/>
              </a:defRPr>
            </a:lvl2pPr>
            <a:lvl3pPr marL="914400" algn="l" defTabSz="457200" rtl="0" eaLnBrk="0" fontAlgn="base" hangingPunct="0">
              <a:spcBef>
                <a:spcPct val="0"/>
              </a:spcBef>
              <a:spcAft>
                <a:spcPct val="0"/>
              </a:spcAft>
              <a:defRPr sz="2400" kern="1200">
                <a:solidFill>
                  <a:schemeClr val="tx1"/>
                </a:solidFill>
                <a:latin typeface="Calibri" panose="020F0502020204030204" pitchFamily="34" charset="0"/>
                <a:ea typeface="Geneva"/>
                <a:cs typeface="Geneva"/>
              </a:defRPr>
            </a:lvl3pPr>
            <a:lvl4pPr marL="1371600" algn="l" defTabSz="457200" rtl="0" eaLnBrk="0" fontAlgn="base" hangingPunct="0">
              <a:spcBef>
                <a:spcPct val="0"/>
              </a:spcBef>
              <a:spcAft>
                <a:spcPct val="0"/>
              </a:spcAft>
              <a:defRPr sz="2400" kern="1200">
                <a:solidFill>
                  <a:schemeClr val="tx1"/>
                </a:solidFill>
                <a:latin typeface="Calibri" panose="020F0502020204030204" pitchFamily="34" charset="0"/>
                <a:ea typeface="Geneva"/>
                <a:cs typeface="Geneva"/>
              </a:defRPr>
            </a:lvl4pPr>
            <a:lvl5pPr marL="1828800" algn="l" defTabSz="457200" rtl="0" eaLnBrk="0" fontAlgn="base" hangingPunct="0">
              <a:spcBef>
                <a:spcPct val="0"/>
              </a:spcBef>
              <a:spcAft>
                <a:spcPct val="0"/>
              </a:spcAft>
              <a:defRPr sz="2400" kern="1200">
                <a:solidFill>
                  <a:schemeClr val="tx1"/>
                </a:solidFill>
                <a:latin typeface="Calibri" panose="020F0502020204030204" pitchFamily="34" charset="0"/>
                <a:ea typeface="Geneva"/>
                <a:cs typeface="Geneva"/>
              </a:defRPr>
            </a:lvl5pPr>
            <a:lvl6pPr marL="2286000" algn="l" defTabSz="914400" rtl="0" eaLnBrk="1" latinLnBrk="0" hangingPunct="1">
              <a:defRPr sz="2400" kern="1200">
                <a:solidFill>
                  <a:schemeClr val="tx1"/>
                </a:solidFill>
                <a:latin typeface="Calibri" panose="020F0502020204030204" pitchFamily="34" charset="0"/>
                <a:ea typeface="Geneva"/>
                <a:cs typeface="Geneva"/>
              </a:defRPr>
            </a:lvl6pPr>
            <a:lvl7pPr marL="2743200" algn="l" defTabSz="914400" rtl="0" eaLnBrk="1" latinLnBrk="0" hangingPunct="1">
              <a:defRPr sz="2400" kern="1200">
                <a:solidFill>
                  <a:schemeClr val="tx1"/>
                </a:solidFill>
                <a:latin typeface="Calibri" panose="020F0502020204030204" pitchFamily="34" charset="0"/>
                <a:ea typeface="Geneva"/>
                <a:cs typeface="Geneva"/>
              </a:defRPr>
            </a:lvl7pPr>
            <a:lvl8pPr marL="3200400" algn="l" defTabSz="914400" rtl="0" eaLnBrk="1" latinLnBrk="0" hangingPunct="1">
              <a:defRPr sz="2400" kern="1200">
                <a:solidFill>
                  <a:schemeClr val="tx1"/>
                </a:solidFill>
                <a:latin typeface="Calibri" panose="020F0502020204030204" pitchFamily="34" charset="0"/>
                <a:ea typeface="Geneva"/>
                <a:cs typeface="Geneva"/>
              </a:defRPr>
            </a:lvl8pPr>
            <a:lvl9pPr marL="3657600" algn="l" defTabSz="914400" rtl="0" eaLnBrk="1" latinLnBrk="0" hangingPunct="1">
              <a:defRPr sz="2400" kern="1200">
                <a:solidFill>
                  <a:schemeClr val="tx1"/>
                </a:solidFill>
                <a:latin typeface="Calibri" panose="020F0502020204030204" pitchFamily="34" charset="0"/>
                <a:ea typeface="Geneva"/>
                <a:cs typeface="Geneva"/>
              </a:defRPr>
            </a:lvl9pPr>
          </a:lstStyle>
          <a:p>
            <a:pPr>
              <a:defRPr/>
            </a:pPr>
            <a:fld id="{2F6584F7-91A3-4DA7-B231-90AC49726311}" type="slidenum">
              <a:rPr lang="en-US" smtClean="0"/>
              <a:pPr>
                <a:defRPr/>
              </a:pPr>
              <a:t>43</a:t>
            </a:fld>
            <a:endParaRPr lang="en-US" altLang="en-US" sz="1200">
              <a:solidFill>
                <a:srgbClr val="004C97"/>
              </a:solidFill>
              <a:cs typeface="Calibri" panose="020F0502020204030204" pitchFamily="34" charset="0"/>
            </a:endParaRPr>
          </a:p>
        </p:txBody>
      </p:sp>
      <p:sp>
        <p:nvSpPr>
          <p:cNvPr id="11" name="Title 6">
            <a:extLst>
              <a:ext uri="{FF2B5EF4-FFF2-40B4-BE49-F238E27FC236}">
                <a16:creationId xmlns:a16="http://schemas.microsoft.com/office/drawing/2014/main" id="{4956401F-B735-47DE-A3A8-C65AD89C3171}"/>
              </a:ext>
            </a:extLst>
          </p:cNvPr>
          <p:cNvSpPr>
            <a:spLocks noGrp="1"/>
          </p:cNvSpPr>
          <p:nvPr>
            <p:ph type="title"/>
          </p:nvPr>
        </p:nvSpPr>
        <p:spPr>
          <a:xfrm>
            <a:off x="222250" y="277623"/>
            <a:ext cx="8281670" cy="356035"/>
          </a:xfrm>
        </p:spPr>
        <p:txBody>
          <a:bodyPr/>
          <a:lstStyle/>
          <a:p>
            <a:pPr>
              <a:defRPr/>
            </a:pPr>
            <a:r>
              <a:rPr lang="en-US" sz="2000" dirty="0">
                <a:cs typeface="ＭＳ Ｐゴシック" charset="0"/>
              </a:rPr>
              <a:t>SBNFD (NP01) –</a:t>
            </a:r>
            <a:r>
              <a:rPr lang="en-US" sz="2000" dirty="0"/>
              <a:t>Status of Cryogenic Installation, Dec 2018 </a:t>
            </a:r>
            <a:endParaRPr lang="en-US" sz="2000" dirty="0">
              <a:cs typeface="ＭＳ Ｐゴシック" charset="0"/>
            </a:endParaRPr>
          </a:p>
        </p:txBody>
      </p:sp>
      <p:sp>
        <p:nvSpPr>
          <p:cNvPr id="14343" name="TextBox 12">
            <a:extLst>
              <a:ext uri="{FF2B5EF4-FFF2-40B4-BE49-F238E27FC236}">
                <a16:creationId xmlns:a16="http://schemas.microsoft.com/office/drawing/2014/main" id="{C78F4162-D266-4679-9708-A58AE2A91973}"/>
              </a:ext>
            </a:extLst>
          </p:cNvPr>
          <p:cNvSpPr txBox="1">
            <a:spLocks noChangeArrowheads="1"/>
          </p:cNvSpPr>
          <p:nvPr/>
        </p:nvSpPr>
        <p:spPr bwMode="auto">
          <a:xfrm>
            <a:off x="119063" y="6115050"/>
            <a:ext cx="2286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Geneva"/>
                <a:cs typeface="Geneva"/>
              </a:defRPr>
            </a:lvl1pPr>
            <a:lvl2pPr marL="742950" indent="-285750">
              <a:defRPr sz="2400">
                <a:solidFill>
                  <a:schemeClr val="tx1"/>
                </a:solidFill>
                <a:latin typeface="Calibri" panose="020F0502020204030204" pitchFamily="34" charset="0"/>
                <a:ea typeface="Geneva"/>
                <a:cs typeface="Geneva"/>
              </a:defRPr>
            </a:lvl2pPr>
            <a:lvl3pPr marL="1143000" indent="-228600">
              <a:defRPr sz="2400">
                <a:solidFill>
                  <a:schemeClr val="tx1"/>
                </a:solidFill>
                <a:latin typeface="Calibri" panose="020F0502020204030204" pitchFamily="34" charset="0"/>
                <a:ea typeface="Geneva"/>
                <a:cs typeface="Geneva"/>
              </a:defRPr>
            </a:lvl3pPr>
            <a:lvl4pPr marL="1600200" indent="-228600">
              <a:defRPr sz="2400">
                <a:solidFill>
                  <a:schemeClr val="tx1"/>
                </a:solidFill>
                <a:latin typeface="Calibri" panose="020F0502020204030204" pitchFamily="34" charset="0"/>
                <a:ea typeface="Geneva"/>
                <a:cs typeface="Geneva"/>
              </a:defRPr>
            </a:lvl4pPr>
            <a:lvl5pPr marL="2057400" indent="-228600">
              <a:defRPr sz="2400">
                <a:solidFill>
                  <a:schemeClr val="tx1"/>
                </a:solidFill>
                <a:latin typeface="Calibri" panose="020F0502020204030204" pitchFamily="34" charset="0"/>
                <a:ea typeface="Geneva"/>
                <a:cs typeface="Geneva"/>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9pPr>
          </a:lstStyle>
          <a:p>
            <a:pPr eaLnBrk="1" hangingPunct="1"/>
            <a:r>
              <a:rPr lang="en-US" altLang="en-US" sz="1600"/>
              <a:t>CERN EDMS No. </a:t>
            </a:r>
            <a:r>
              <a:rPr lang="en-GB" altLang="en-US" sz="1600"/>
              <a:t>1549951</a:t>
            </a:r>
            <a:endParaRPr lang="en-US" altLang="en-US" sz="1600"/>
          </a:p>
        </p:txBody>
      </p:sp>
      <p:pic>
        <p:nvPicPr>
          <p:cNvPr id="14344" name="Graphic 15" descr="Checkmark">
            <a:extLst>
              <a:ext uri="{FF2B5EF4-FFF2-40B4-BE49-F238E27FC236}">
                <a16:creationId xmlns:a16="http://schemas.microsoft.com/office/drawing/2014/main" id="{3E9F8417-7046-4A74-A9F2-B7947563B3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52" y="1833563"/>
            <a:ext cx="2571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Graphic 16" descr="Checkmark">
            <a:extLst>
              <a:ext uri="{FF2B5EF4-FFF2-40B4-BE49-F238E27FC236}">
                <a16:creationId xmlns:a16="http://schemas.microsoft.com/office/drawing/2014/main" id="{8238BDBB-7F18-40C9-A21E-5EA965529D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100" y="1235075"/>
            <a:ext cx="25876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32">
            <a:extLst>
              <a:ext uri="{FF2B5EF4-FFF2-40B4-BE49-F238E27FC236}">
                <a16:creationId xmlns:a16="http://schemas.microsoft.com/office/drawing/2014/main" id="{5148E1E6-0C58-4EBA-A93B-B93B9F7C5212}"/>
              </a:ext>
            </a:extLst>
          </p:cNvPr>
          <p:cNvSpPr/>
          <p:nvPr/>
        </p:nvSpPr>
        <p:spPr>
          <a:xfrm>
            <a:off x="2017713" y="2112963"/>
            <a:ext cx="222250" cy="369887"/>
          </a:xfrm>
          <a:prstGeom prst="rect">
            <a:avLst/>
          </a:prstGeom>
          <a:noFill/>
          <a:ln w="25400" cmpd="sng">
            <a:solidFill>
              <a:srgbClr val="FF0000"/>
            </a:solidFill>
            <a:prstDash val="lgDashDot"/>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14349" name="Graphic 33" descr="Close">
            <a:extLst>
              <a:ext uri="{FF2B5EF4-FFF2-40B4-BE49-F238E27FC236}">
                <a16:creationId xmlns:a16="http://schemas.microsoft.com/office/drawing/2014/main" id="{E6AEEC7C-CACD-401F-AD1E-AA26D63B7B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5363" y="2230438"/>
            <a:ext cx="188912"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0" name="TextBox 34">
            <a:extLst>
              <a:ext uri="{FF2B5EF4-FFF2-40B4-BE49-F238E27FC236}">
                <a16:creationId xmlns:a16="http://schemas.microsoft.com/office/drawing/2014/main" id="{5B2E16F7-2F13-4F8D-8559-F986EDC1FA90}"/>
              </a:ext>
            </a:extLst>
          </p:cNvPr>
          <p:cNvSpPr txBox="1">
            <a:spLocks noChangeArrowheads="1"/>
          </p:cNvSpPr>
          <p:nvPr/>
        </p:nvSpPr>
        <p:spPr bwMode="auto">
          <a:xfrm>
            <a:off x="2357438" y="2201863"/>
            <a:ext cx="10779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Geneva"/>
                <a:cs typeface="Geneva"/>
              </a:defRPr>
            </a:lvl1pPr>
            <a:lvl2pPr marL="742950" indent="-285750">
              <a:defRPr sz="2400">
                <a:solidFill>
                  <a:schemeClr val="tx1"/>
                </a:solidFill>
                <a:latin typeface="Calibri" panose="020F0502020204030204" pitchFamily="34" charset="0"/>
                <a:ea typeface="Geneva"/>
                <a:cs typeface="Geneva"/>
              </a:defRPr>
            </a:lvl2pPr>
            <a:lvl3pPr marL="1143000" indent="-228600">
              <a:defRPr sz="2400">
                <a:solidFill>
                  <a:schemeClr val="tx1"/>
                </a:solidFill>
                <a:latin typeface="Calibri" panose="020F0502020204030204" pitchFamily="34" charset="0"/>
                <a:ea typeface="Geneva"/>
                <a:cs typeface="Geneva"/>
              </a:defRPr>
            </a:lvl3pPr>
            <a:lvl4pPr marL="1600200" indent="-228600">
              <a:defRPr sz="2400">
                <a:solidFill>
                  <a:schemeClr val="tx1"/>
                </a:solidFill>
                <a:latin typeface="Calibri" panose="020F0502020204030204" pitchFamily="34" charset="0"/>
                <a:ea typeface="Geneva"/>
                <a:cs typeface="Geneva"/>
              </a:defRPr>
            </a:lvl4pPr>
            <a:lvl5pPr marL="2057400" indent="-228600">
              <a:defRPr sz="2400">
                <a:solidFill>
                  <a:schemeClr val="tx1"/>
                </a:solidFill>
                <a:latin typeface="Calibri" panose="020F0502020204030204" pitchFamily="34" charset="0"/>
                <a:ea typeface="Geneva"/>
                <a:cs typeface="Geneva"/>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9pPr>
          </a:lstStyle>
          <a:p>
            <a:pPr eaLnBrk="1" hangingPunct="1"/>
            <a:r>
              <a:rPr lang="en-US" altLang="en-US" sz="1100"/>
              <a:t>Additional filter</a:t>
            </a:r>
          </a:p>
        </p:txBody>
      </p:sp>
      <p:pic>
        <p:nvPicPr>
          <p:cNvPr id="14355" name="Graphic 40" descr="Checkmark">
            <a:extLst>
              <a:ext uri="{FF2B5EF4-FFF2-40B4-BE49-F238E27FC236}">
                <a16:creationId xmlns:a16="http://schemas.microsoft.com/office/drawing/2014/main" id="{EA77BCC4-B989-43DA-9C00-073B191ED0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3024188"/>
            <a:ext cx="2571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6" name="Graphic 41" descr="Checkmark">
            <a:extLst>
              <a:ext uri="{FF2B5EF4-FFF2-40B4-BE49-F238E27FC236}">
                <a16:creationId xmlns:a16="http://schemas.microsoft.com/office/drawing/2014/main" id="{1CFE2E95-102E-4B3C-8EBF-9D44DF06EE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200" y="3587750"/>
            <a:ext cx="25876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7" name="Graphic 42" descr="Checkmark">
            <a:extLst>
              <a:ext uri="{FF2B5EF4-FFF2-40B4-BE49-F238E27FC236}">
                <a16:creationId xmlns:a16="http://schemas.microsoft.com/office/drawing/2014/main" id="{5BD0E15A-3F48-47BD-8CB8-2EF4F64EF1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200" y="4090988"/>
            <a:ext cx="25876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1" name="Graphic 46" descr="Checkmark">
            <a:extLst>
              <a:ext uri="{FF2B5EF4-FFF2-40B4-BE49-F238E27FC236}">
                <a16:creationId xmlns:a16="http://schemas.microsoft.com/office/drawing/2014/main" id="{3E3BDB38-892A-44A7-8728-2015259439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200" y="4500563"/>
            <a:ext cx="25876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2" name="Graphic 47" descr="Checkmark">
            <a:extLst>
              <a:ext uri="{FF2B5EF4-FFF2-40B4-BE49-F238E27FC236}">
                <a16:creationId xmlns:a16="http://schemas.microsoft.com/office/drawing/2014/main" id="{28FFB7B0-D0A1-4B27-A0D8-C0063E6633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8225" y="820738"/>
            <a:ext cx="2571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3" name="Graphic 48" descr="Checkmark">
            <a:extLst>
              <a:ext uri="{FF2B5EF4-FFF2-40B4-BE49-F238E27FC236}">
                <a16:creationId xmlns:a16="http://schemas.microsoft.com/office/drawing/2014/main" id="{FBB4D9DA-3917-4360-8145-CADE33A8A7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9413" y="2730500"/>
            <a:ext cx="25717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raphic 17" descr="Checkmark">
            <a:extLst>
              <a:ext uri="{FF2B5EF4-FFF2-40B4-BE49-F238E27FC236}">
                <a16:creationId xmlns:a16="http://schemas.microsoft.com/office/drawing/2014/main" id="{1F67CCC5-81CF-43D5-B5A6-1FFDD749C0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8439" y="5191626"/>
            <a:ext cx="25876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raphic 36" descr="Checkmark">
            <a:extLst>
              <a:ext uri="{FF2B5EF4-FFF2-40B4-BE49-F238E27FC236}">
                <a16:creationId xmlns:a16="http://schemas.microsoft.com/office/drawing/2014/main" id="{519C8D8B-7BFE-4B6E-B5C3-C8D230429A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5862" y="2738213"/>
            <a:ext cx="25876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raphic 36" descr="Checkmark">
            <a:extLst>
              <a:ext uri="{FF2B5EF4-FFF2-40B4-BE49-F238E27FC236}">
                <a16:creationId xmlns:a16="http://schemas.microsoft.com/office/drawing/2014/main" id="{E00B5C11-A4D3-4537-80B5-3DC5CDF161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4761" y="2703513"/>
            <a:ext cx="25876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19">
            <a:extLst>
              <a:ext uri="{FF2B5EF4-FFF2-40B4-BE49-F238E27FC236}">
                <a16:creationId xmlns:a16="http://schemas.microsoft.com/office/drawing/2014/main" id="{8B09039D-9CDF-4F10-B811-AB705DADB614}"/>
              </a:ext>
            </a:extLst>
          </p:cNvPr>
          <p:cNvSpPr txBox="1">
            <a:spLocks noChangeArrowheads="1"/>
          </p:cNvSpPr>
          <p:nvPr/>
        </p:nvSpPr>
        <p:spPr bwMode="auto">
          <a:xfrm>
            <a:off x="3294876" y="2561170"/>
            <a:ext cx="1443024"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Geneva"/>
                <a:cs typeface="Geneva"/>
              </a:defRPr>
            </a:lvl1pPr>
            <a:lvl2pPr marL="742950" indent="-285750">
              <a:defRPr sz="2400">
                <a:solidFill>
                  <a:schemeClr val="tx1"/>
                </a:solidFill>
                <a:latin typeface="Calibri" panose="020F0502020204030204" pitchFamily="34" charset="0"/>
                <a:ea typeface="Geneva"/>
                <a:cs typeface="Geneva"/>
              </a:defRPr>
            </a:lvl2pPr>
            <a:lvl3pPr marL="1143000" indent="-228600">
              <a:defRPr sz="2400">
                <a:solidFill>
                  <a:schemeClr val="tx1"/>
                </a:solidFill>
                <a:latin typeface="Calibri" panose="020F0502020204030204" pitchFamily="34" charset="0"/>
                <a:ea typeface="Geneva"/>
                <a:cs typeface="Geneva"/>
              </a:defRPr>
            </a:lvl3pPr>
            <a:lvl4pPr marL="1600200" indent="-228600">
              <a:defRPr sz="2400">
                <a:solidFill>
                  <a:schemeClr val="tx1"/>
                </a:solidFill>
                <a:latin typeface="Calibri" panose="020F0502020204030204" pitchFamily="34" charset="0"/>
                <a:ea typeface="Geneva"/>
                <a:cs typeface="Geneva"/>
              </a:defRPr>
            </a:lvl4pPr>
            <a:lvl5pPr marL="2057400" indent="-228600">
              <a:defRPr sz="2400">
                <a:solidFill>
                  <a:schemeClr val="tx1"/>
                </a:solidFill>
                <a:latin typeface="Calibri" panose="020F0502020204030204" pitchFamily="34" charset="0"/>
                <a:ea typeface="Geneva"/>
                <a:cs typeface="Geneva"/>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9pPr>
          </a:lstStyle>
          <a:p>
            <a:pPr eaLnBrk="1" hangingPunct="1"/>
            <a:r>
              <a:rPr lang="en-US" altLang="en-US" sz="1100" dirty="0">
                <a:solidFill>
                  <a:srgbClr val="004C97"/>
                </a:solidFill>
              </a:rPr>
              <a:t>Cold Proximity:</a:t>
            </a:r>
          </a:p>
          <a:p>
            <a:pPr eaLnBrk="1" hangingPunct="1"/>
            <a:r>
              <a:rPr lang="en-US" altLang="en-US" sz="1100" dirty="0">
                <a:solidFill>
                  <a:srgbClr val="004C97"/>
                </a:solidFill>
              </a:rPr>
              <a:t>delivered to Fermilab,</a:t>
            </a:r>
          </a:p>
          <a:p>
            <a:pPr eaLnBrk="1" hangingPunct="1"/>
            <a:r>
              <a:rPr lang="en-US" altLang="en-US" sz="1100" dirty="0">
                <a:solidFill>
                  <a:srgbClr val="004C97"/>
                </a:solidFill>
              </a:rPr>
              <a:t>install in 2019</a:t>
            </a:r>
          </a:p>
        </p:txBody>
      </p:sp>
      <p:sp>
        <p:nvSpPr>
          <p:cNvPr id="37" name="TextBox 19">
            <a:extLst>
              <a:ext uri="{FF2B5EF4-FFF2-40B4-BE49-F238E27FC236}">
                <a16:creationId xmlns:a16="http://schemas.microsoft.com/office/drawing/2014/main" id="{5C6D1537-7F65-4E48-BB5E-F1D6A9AC3858}"/>
              </a:ext>
            </a:extLst>
          </p:cNvPr>
          <p:cNvSpPr txBox="1">
            <a:spLocks noChangeArrowheads="1"/>
          </p:cNvSpPr>
          <p:nvPr/>
        </p:nvSpPr>
        <p:spPr bwMode="auto">
          <a:xfrm>
            <a:off x="6190688" y="5291168"/>
            <a:ext cx="109998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Geneva"/>
                <a:cs typeface="Geneva"/>
              </a:defRPr>
            </a:lvl1pPr>
            <a:lvl2pPr marL="742950" indent="-285750">
              <a:defRPr sz="2400">
                <a:solidFill>
                  <a:schemeClr val="tx1"/>
                </a:solidFill>
                <a:latin typeface="Calibri" panose="020F0502020204030204" pitchFamily="34" charset="0"/>
                <a:ea typeface="Geneva"/>
                <a:cs typeface="Geneva"/>
              </a:defRPr>
            </a:lvl2pPr>
            <a:lvl3pPr marL="1143000" indent="-228600">
              <a:defRPr sz="2400">
                <a:solidFill>
                  <a:schemeClr val="tx1"/>
                </a:solidFill>
                <a:latin typeface="Calibri" panose="020F0502020204030204" pitchFamily="34" charset="0"/>
                <a:ea typeface="Geneva"/>
                <a:cs typeface="Geneva"/>
              </a:defRPr>
            </a:lvl3pPr>
            <a:lvl4pPr marL="1600200" indent="-228600">
              <a:defRPr sz="2400">
                <a:solidFill>
                  <a:schemeClr val="tx1"/>
                </a:solidFill>
                <a:latin typeface="Calibri" panose="020F0502020204030204" pitchFamily="34" charset="0"/>
                <a:ea typeface="Geneva"/>
                <a:cs typeface="Geneva"/>
              </a:defRPr>
            </a:lvl4pPr>
            <a:lvl5pPr marL="2057400" indent="-228600">
              <a:defRPr sz="2400">
                <a:solidFill>
                  <a:schemeClr val="tx1"/>
                </a:solidFill>
                <a:latin typeface="Calibri" panose="020F0502020204030204" pitchFamily="34" charset="0"/>
                <a:ea typeface="Geneva"/>
                <a:cs typeface="Geneva"/>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9pPr>
          </a:lstStyle>
          <a:p>
            <a:pPr eaLnBrk="1" hangingPunct="1"/>
            <a:r>
              <a:rPr lang="en-US" altLang="en-US" sz="1100" dirty="0">
                <a:solidFill>
                  <a:srgbClr val="00B050"/>
                </a:solidFill>
              </a:rPr>
              <a:t>Installed, tested</a:t>
            </a:r>
          </a:p>
        </p:txBody>
      </p:sp>
      <p:sp>
        <p:nvSpPr>
          <p:cNvPr id="38" name="TextBox 19">
            <a:extLst>
              <a:ext uri="{FF2B5EF4-FFF2-40B4-BE49-F238E27FC236}">
                <a16:creationId xmlns:a16="http://schemas.microsoft.com/office/drawing/2014/main" id="{9D044AC3-BD76-4281-BCF3-F1A11EC4DDB3}"/>
              </a:ext>
            </a:extLst>
          </p:cNvPr>
          <p:cNvSpPr txBox="1">
            <a:spLocks noChangeArrowheads="1"/>
          </p:cNvSpPr>
          <p:nvPr/>
        </p:nvSpPr>
        <p:spPr bwMode="auto">
          <a:xfrm>
            <a:off x="7581834" y="2827260"/>
            <a:ext cx="137088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Geneva"/>
                <a:cs typeface="Geneva"/>
              </a:defRPr>
            </a:lvl1pPr>
            <a:lvl2pPr marL="742950" indent="-285750">
              <a:defRPr sz="2400">
                <a:solidFill>
                  <a:schemeClr val="tx1"/>
                </a:solidFill>
                <a:latin typeface="Calibri" panose="020F0502020204030204" pitchFamily="34" charset="0"/>
                <a:ea typeface="Geneva"/>
                <a:cs typeface="Geneva"/>
              </a:defRPr>
            </a:lvl2pPr>
            <a:lvl3pPr marL="1143000" indent="-228600">
              <a:defRPr sz="2400">
                <a:solidFill>
                  <a:schemeClr val="tx1"/>
                </a:solidFill>
                <a:latin typeface="Calibri" panose="020F0502020204030204" pitchFamily="34" charset="0"/>
                <a:ea typeface="Geneva"/>
                <a:cs typeface="Geneva"/>
              </a:defRPr>
            </a:lvl3pPr>
            <a:lvl4pPr marL="1600200" indent="-228600">
              <a:defRPr sz="2400">
                <a:solidFill>
                  <a:schemeClr val="tx1"/>
                </a:solidFill>
                <a:latin typeface="Calibri" panose="020F0502020204030204" pitchFamily="34" charset="0"/>
                <a:ea typeface="Geneva"/>
                <a:cs typeface="Geneva"/>
              </a:defRPr>
            </a:lvl4pPr>
            <a:lvl5pPr marL="2057400" indent="-228600">
              <a:defRPr sz="2400">
                <a:solidFill>
                  <a:schemeClr val="tx1"/>
                </a:solidFill>
                <a:latin typeface="Calibri" panose="020F0502020204030204" pitchFamily="34" charset="0"/>
                <a:ea typeface="Geneva"/>
                <a:cs typeface="Geneva"/>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9pPr>
          </a:lstStyle>
          <a:p>
            <a:pPr eaLnBrk="1" hangingPunct="1"/>
            <a:r>
              <a:rPr lang="en-US" altLang="en-US" sz="1100" dirty="0">
                <a:solidFill>
                  <a:schemeClr val="tx1">
                    <a:lumMod val="75000"/>
                  </a:schemeClr>
                </a:solidFill>
              </a:rPr>
              <a:t>Designed, procured, </a:t>
            </a:r>
          </a:p>
          <a:p>
            <a:pPr eaLnBrk="1" hangingPunct="1"/>
            <a:r>
              <a:rPr lang="en-US" altLang="en-US" sz="1100" dirty="0">
                <a:solidFill>
                  <a:schemeClr val="tx1">
                    <a:lumMod val="75000"/>
                  </a:schemeClr>
                </a:solidFill>
              </a:rPr>
              <a:t>partially installed</a:t>
            </a:r>
          </a:p>
        </p:txBody>
      </p:sp>
      <p:pic>
        <p:nvPicPr>
          <p:cNvPr id="39" name="Graphic 36" descr="Checkmark">
            <a:extLst>
              <a:ext uri="{FF2B5EF4-FFF2-40B4-BE49-F238E27FC236}">
                <a16:creationId xmlns:a16="http://schemas.microsoft.com/office/drawing/2014/main" id="{6AF363A4-720A-4C9E-A879-F456618D3A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0718" y="2046288"/>
            <a:ext cx="25876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19">
            <a:extLst>
              <a:ext uri="{FF2B5EF4-FFF2-40B4-BE49-F238E27FC236}">
                <a16:creationId xmlns:a16="http://schemas.microsoft.com/office/drawing/2014/main" id="{1E931DC9-91C6-4C18-B096-68EFA7294EB2}"/>
              </a:ext>
            </a:extLst>
          </p:cNvPr>
          <p:cNvSpPr txBox="1">
            <a:spLocks noChangeArrowheads="1"/>
          </p:cNvSpPr>
          <p:nvPr/>
        </p:nvSpPr>
        <p:spPr bwMode="auto">
          <a:xfrm>
            <a:off x="7308449" y="2062402"/>
            <a:ext cx="1603324"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Geneva"/>
                <a:cs typeface="Geneva"/>
              </a:defRPr>
            </a:lvl1pPr>
            <a:lvl2pPr marL="742950" indent="-285750">
              <a:defRPr sz="2400">
                <a:solidFill>
                  <a:schemeClr val="tx1"/>
                </a:solidFill>
                <a:latin typeface="Calibri" panose="020F0502020204030204" pitchFamily="34" charset="0"/>
                <a:ea typeface="Geneva"/>
                <a:cs typeface="Geneva"/>
              </a:defRPr>
            </a:lvl2pPr>
            <a:lvl3pPr marL="1143000" indent="-228600">
              <a:defRPr sz="2400">
                <a:solidFill>
                  <a:schemeClr val="tx1"/>
                </a:solidFill>
                <a:latin typeface="Calibri" panose="020F0502020204030204" pitchFamily="34" charset="0"/>
                <a:ea typeface="Geneva"/>
                <a:cs typeface="Geneva"/>
              </a:defRPr>
            </a:lvl3pPr>
            <a:lvl4pPr marL="1600200" indent="-228600">
              <a:defRPr sz="2400">
                <a:solidFill>
                  <a:schemeClr val="tx1"/>
                </a:solidFill>
                <a:latin typeface="Calibri" panose="020F0502020204030204" pitchFamily="34" charset="0"/>
                <a:ea typeface="Geneva"/>
                <a:cs typeface="Geneva"/>
              </a:defRPr>
            </a:lvl4pPr>
            <a:lvl5pPr marL="2057400" indent="-228600">
              <a:defRPr sz="2400">
                <a:solidFill>
                  <a:schemeClr val="tx1"/>
                </a:solidFill>
                <a:latin typeface="Calibri" panose="020F0502020204030204" pitchFamily="34" charset="0"/>
                <a:ea typeface="Geneva"/>
                <a:cs typeface="Geneva"/>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9pPr>
          </a:lstStyle>
          <a:p>
            <a:pPr eaLnBrk="1" hangingPunct="1"/>
            <a:r>
              <a:rPr lang="en-US" altLang="en-US" sz="1100" dirty="0">
                <a:solidFill>
                  <a:schemeClr val="tx1">
                    <a:lumMod val="75000"/>
                  </a:schemeClr>
                </a:solidFill>
              </a:rPr>
              <a:t>Warm Proximity: </a:t>
            </a:r>
          </a:p>
          <a:p>
            <a:pPr eaLnBrk="1" hangingPunct="1"/>
            <a:r>
              <a:rPr lang="en-US" altLang="en-US" sz="1100" dirty="0">
                <a:solidFill>
                  <a:schemeClr val="tx1">
                    <a:lumMod val="75000"/>
                  </a:schemeClr>
                </a:solidFill>
              </a:rPr>
              <a:t>procured by CERN, </a:t>
            </a:r>
          </a:p>
          <a:p>
            <a:pPr eaLnBrk="1" hangingPunct="1"/>
            <a:r>
              <a:rPr lang="en-US" altLang="en-US" sz="1100" dirty="0">
                <a:solidFill>
                  <a:schemeClr val="tx1">
                    <a:lumMod val="75000"/>
                  </a:schemeClr>
                </a:solidFill>
              </a:rPr>
              <a:t>will be installed by Fermi</a:t>
            </a:r>
          </a:p>
        </p:txBody>
      </p:sp>
      <p:cxnSp>
        <p:nvCxnSpPr>
          <p:cNvPr id="4" name="Straight Connector 3">
            <a:extLst>
              <a:ext uri="{FF2B5EF4-FFF2-40B4-BE49-F238E27FC236}">
                <a16:creationId xmlns:a16="http://schemas.microsoft.com/office/drawing/2014/main" id="{582FB3A1-4CDB-4ACD-BC7E-A54E870B789A}"/>
              </a:ext>
            </a:extLst>
          </p:cNvPr>
          <p:cNvCxnSpPr>
            <a:cxnSpLocks/>
          </p:cNvCxnSpPr>
          <p:nvPr/>
        </p:nvCxnSpPr>
        <p:spPr>
          <a:xfrm>
            <a:off x="2849185" y="826005"/>
            <a:ext cx="4151596" cy="0"/>
          </a:xfrm>
          <a:prstGeom prst="line">
            <a:avLst/>
          </a:prstGeom>
          <a:ln w="25400">
            <a:solidFill>
              <a:srgbClr val="FF0000"/>
            </a:solidFill>
            <a:prstDash val="lgDashDot"/>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1165BEAD-3FC7-42ED-8DC8-015FC2177A77}"/>
              </a:ext>
            </a:extLst>
          </p:cNvPr>
          <p:cNvCxnSpPr>
            <a:cxnSpLocks/>
          </p:cNvCxnSpPr>
          <p:nvPr/>
        </p:nvCxnSpPr>
        <p:spPr>
          <a:xfrm>
            <a:off x="6983427" y="826005"/>
            <a:ext cx="34708" cy="3155445"/>
          </a:xfrm>
          <a:prstGeom prst="line">
            <a:avLst/>
          </a:prstGeom>
          <a:ln w="25400">
            <a:solidFill>
              <a:srgbClr val="FF0000"/>
            </a:solidFill>
            <a:prstDash val="lgDashDot"/>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2FF1891A-B018-40BC-B57E-1FF93D31D151}"/>
              </a:ext>
            </a:extLst>
          </p:cNvPr>
          <p:cNvCxnSpPr>
            <a:cxnSpLocks/>
          </p:cNvCxnSpPr>
          <p:nvPr/>
        </p:nvCxnSpPr>
        <p:spPr>
          <a:xfrm>
            <a:off x="5329881" y="3971314"/>
            <a:ext cx="1688254" cy="0"/>
          </a:xfrm>
          <a:prstGeom prst="line">
            <a:avLst/>
          </a:prstGeom>
          <a:ln w="25400">
            <a:solidFill>
              <a:srgbClr val="FF0000"/>
            </a:solidFill>
            <a:prstDash val="lgDashDot"/>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98EF3209-EB73-41A7-8590-01FE6CDEB48F}"/>
              </a:ext>
            </a:extLst>
          </p:cNvPr>
          <p:cNvCxnSpPr>
            <a:cxnSpLocks/>
          </p:cNvCxnSpPr>
          <p:nvPr/>
        </p:nvCxnSpPr>
        <p:spPr>
          <a:xfrm>
            <a:off x="5329881" y="3971314"/>
            <a:ext cx="32130" cy="2110398"/>
          </a:xfrm>
          <a:prstGeom prst="line">
            <a:avLst/>
          </a:prstGeom>
          <a:ln w="25400">
            <a:solidFill>
              <a:srgbClr val="FF0000"/>
            </a:solidFill>
            <a:prstDash val="lgDashDot"/>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1CEBB49E-B189-4909-BCD0-2BB4EC5092E2}"/>
              </a:ext>
            </a:extLst>
          </p:cNvPr>
          <p:cNvCxnSpPr>
            <a:cxnSpLocks/>
          </p:cNvCxnSpPr>
          <p:nvPr/>
        </p:nvCxnSpPr>
        <p:spPr>
          <a:xfrm flipH="1" flipV="1">
            <a:off x="2848849" y="5995988"/>
            <a:ext cx="2555960" cy="1588"/>
          </a:xfrm>
          <a:prstGeom prst="line">
            <a:avLst/>
          </a:prstGeom>
          <a:ln w="25400">
            <a:solidFill>
              <a:srgbClr val="FF0000"/>
            </a:solidFill>
            <a:prstDash val="lgDashDot"/>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FBEE8331-37C1-478D-A5D8-2E84C11BA250}"/>
              </a:ext>
            </a:extLst>
          </p:cNvPr>
          <p:cNvCxnSpPr>
            <a:cxnSpLocks/>
          </p:cNvCxnSpPr>
          <p:nvPr/>
        </p:nvCxnSpPr>
        <p:spPr>
          <a:xfrm>
            <a:off x="2823394" y="5584826"/>
            <a:ext cx="0" cy="412750"/>
          </a:xfrm>
          <a:prstGeom prst="line">
            <a:avLst/>
          </a:prstGeom>
          <a:ln w="25400">
            <a:solidFill>
              <a:srgbClr val="FF0000"/>
            </a:solidFill>
            <a:prstDash val="lgDashDot"/>
          </a:ln>
        </p:spPr>
        <p:style>
          <a:lnRef idx="2">
            <a:schemeClr val="accent1"/>
          </a:lnRef>
          <a:fillRef idx="0">
            <a:schemeClr val="accent1"/>
          </a:fillRef>
          <a:effectRef idx="1">
            <a:schemeClr val="accent1"/>
          </a:effectRef>
          <a:fontRef idx="minor">
            <a:schemeClr val="tx1"/>
          </a:fontRef>
        </p:style>
      </p:cxnSp>
      <p:sp>
        <p:nvSpPr>
          <p:cNvPr id="61" name="TextBox 19">
            <a:extLst>
              <a:ext uri="{FF2B5EF4-FFF2-40B4-BE49-F238E27FC236}">
                <a16:creationId xmlns:a16="http://schemas.microsoft.com/office/drawing/2014/main" id="{50D833E6-5A5D-4B84-9BAF-2DBF21599582}"/>
              </a:ext>
            </a:extLst>
          </p:cNvPr>
          <p:cNvSpPr txBox="1">
            <a:spLocks noChangeArrowheads="1"/>
          </p:cNvSpPr>
          <p:nvPr/>
        </p:nvSpPr>
        <p:spPr bwMode="auto">
          <a:xfrm>
            <a:off x="-17855" y="772438"/>
            <a:ext cx="137088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Geneva"/>
                <a:cs typeface="Geneva"/>
              </a:defRPr>
            </a:lvl1pPr>
            <a:lvl2pPr marL="742950" indent="-285750">
              <a:defRPr sz="2400">
                <a:solidFill>
                  <a:schemeClr val="tx1"/>
                </a:solidFill>
                <a:latin typeface="Calibri" panose="020F0502020204030204" pitchFamily="34" charset="0"/>
                <a:ea typeface="Geneva"/>
                <a:cs typeface="Geneva"/>
              </a:defRPr>
            </a:lvl2pPr>
            <a:lvl3pPr marL="1143000" indent="-228600">
              <a:defRPr sz="2400">
                <a:solidFill>
                  <a:schemeClr val="tx1"/>
                </a:solidFill>
                <a:latin typeface="Calibri" panose="020F0502020204030204" pitchFamily="34" charset="0"/>
                <a:ea typeface="Geneva"/>
                <a:cs typeface="Geneva"/>
              </a:defRPr>
            </a:lvl3pPr>
            <a:lvl4pPr marL="1600200" indent="-228600">
              <a:defRPr sz="2400">
                <a:solidFill>
                  <a:schemeClr val="tx1"/>
                </a:solidFill>
                <a:latin typeface="Calibri" panose="020F0502020204030204" pitchFamily="34" charset="0"/>
                <a:ea typeface="Geneva"/>
                <a:cs typeface="Geneva"/>
              </a:defRPr>
            </a:lvl4pPr>
            <a:lvl5pPr marL="2057400" indent="-228600">
              <a:defRPr sz="2400">
                <a:solidFill>
                  <a:schemeClr val="tx1"/>
                </a:solidFill>
                <a:latin typeface="Calibri" panose="020F0502020204030204" pitchFamily="34" charset="0"/>
                <a:ea typeface="Geneva"/>
                <a:cs typeface="Geneva"/>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9pPr>
          </a:lstStyle>
          <a:p>
            <a:pPr eaLnBrk="1" hangingPunct="1"/>
            <a:r>
              <a:rPr lang="en-US" altLang="en-US" sz="1100" dirty="0">
                <a:solidFill>
                  <a:schemeClr val="tx1">
                    <a:lumMod val="75000"/>
                  </a:schemeClr>
                </a:solidFill>
              </a:rPr>
              <a:t>Designed, procured, </a:t>
            </a:r>
          </a:p>
          <a:p>
            <a:pPr eaLnBrk="1" hangingPunct="1"/>
            <a:r>
              <a:rPr lang="en-US" altLang="en-US" sz="1100" dirty="0">
                <a:solidFill>
                  <a:schemeClr val="tx1">
                    <a:lumMod val="75000"/>
                  </a:schemeClr>
                </a:solidFill>
              </a:rPr>
              <a:t>partially installed</a:t>
            </a:r>
          </a:p>
        </p:txBody>
      </p:sp>
      <p:sp>
        <p:nvSpPr>
          <p:cNvPr id="62" name="TextBox 19">
            <a:extLst>
              <a:ext uri="{FF2B5EF4-FFF2-40B4-BE49-F238E27FC236}">
                <a16:creationId xmlns:a16="http://schemas.microsoft.com/office/drawing/2014/main" id="{86CB3D4F-1F98-41A1-9CC2-90414EF3AD24}"/>
              </a:ext>
            </a:extLst>
          </p:cNvPr>
          <p:cNvSpPr txBox="1">
            <a:spLocks noChangeArrowheads="1"/>
          </p:cNvSpPr>
          <p:nvPr/>
        </p:nvSpPr>
        <p:spPr bwMode="auto">
          <a:xfrm>
            <a:off x="0" y="1237119"/>
            <a:ext cx="113524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Geneva"/>
                <a:cs typeface="Geneva"/>
              </a:defRPr>
            </a:lvl1pPr>
            <a:lvl2pPr marL="742950" indent="-285750">
              <a:defRPr sz="2400">
                <a:solidFill>
                  <a:schemeClr val="tx1"/>
                </a:solidFill>
                <a:latin typeface="Calibri" panose="020F0502020204030204" pitchFamily="34" charset="0"/>
                <a:ea typeface="Geneva"/>
                <a:cs typeface="Geneva"/>
              </a:defRPr>
            </a:lvl2pPr>
            <a:lvl3pPr marL="1143000" indent="-228600">
              <a:defRPr sz="2400">
                <a:solidFill>
                  <a:schemeClr val="tx1"/>
                </a:solidFill>
                <a:latin typeface="Calibri" panose="020F0502020204030204" pitchFamily="34" charset="0"/>
                <a:ea typeface="Geneva"/>
                <a:cs typeface="Geneva"/>
              </a:defRPr>
            </a:lvl3pPr>
            <a:lvl4pPr marL="1600200" indent="-228600">
              <a:defRPr sz="2400">
                <a:solidFill>
                  <a:schemeClr val="tx1"/>
                </a:solidFill>
                <a:latin typeface="Calibri" panose="020F0502020204030204" pitchFamily="34" charset="0"/>
                <a:ea typeface="Geneva"/>
                <a:cs typeface="Geneva"/>
              </a:defRPr>
            </a:lvl4pPr>
            <a:lvl5pPr marL="2057400" indent="-228600">
              <a:defRPr sz="2400">
                <a:solidFill>
                  <a:schemeClr val="tx1"/>
                </a:solidFill>
                <a:latin typeface="Calibri" panose="020F0502020204030204" pitchFamily="34" charset="0"/>
                <a:ea typeface="Geneva"/>
                <a:cs typeface="Geneva"/>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9pPr>
          </a:lstStyle>
          <a:p>
            <a:pPr eaLnBrk="1" hangingPunct="1"/>
            <a:r>
              <a:rPr lang="en-US" altLang="en-US" sz="1100" dirty="0">
                <a:solidFill>
                  <a:srgbClr val="00B050"/>
                </a:solidFill>
              </a:rPr>
              <a:t>Installed, tested,</a:t>
            </a:r>
          </a:p>
          <a:p>
            <a:pPr eaLnBrk="1" hangingPunct="1"/>
            <a:r>
              <a:rPr lang="en-US" altLang="en-US" sz="1100" dirty="0">
                <a:solidFill>
                  <a:srgbClr val="00B050"/>
                </a:solidFill>
              </a:rPr>
              <a:t>await cooldown</a:t>
            </a:r>
          </a:p>
        </p:txBody>
      </p:sp>
      <p:sp>
        <p:nvSpPr>
          <p:cNvPr id="63" name="TextBox 19">
            <a:extLst>
              <a:ext uri="{FF2B5EF4-FFF2-40B4-BE49-F238E27FC236}">
                <a16:creationId xmlns:a16="http://schemas.microsoft.com/office/drawing/2014/main" id="{8A3DD86A-728F-4F9F-9C44-A21E50186A7E}"/>
              </a:ext>
            </a:extLst>
          </p:cNvPr>
          <p:cNvSpPr txBox="1">
            <a:spLocks noChangeArrowheads="1"/>
          </p:cNvSpPr>
          <p:nvPr/>
        </p:nvSpPr>
        <p:spPr bwMode="auto">
          <a:xfrm>
            <a:off x="-26641" y="2090063"/>
            <a:ext cx="113524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Geneva"/>
                <a:cs typeface="Geneva"/>
              </a:defRPr>
            </a:lvl1pPr>
            <a:lvl2pPr marL="742950" indent="-285750">
              <a:defRPr sz="2400">
                <a:solidFill>
                  <a:schemeClr val="tx1"/>
                </a:solidFill>
                <a:latin typeface="Calibri" panose="020F0502020204030204" pitchFamily="34" charset="0"/>
                <a:ea typeface="Geneva"/>
                <a:cs typeface="Geneva"/>
              </a:defRPr>
            </a:lvl2pPr>
            <a:lvl3pPr marL="1143000" indent="-228600">
              <a:defRPr sz="2400">
                <a:solidFill>
                  <a:schemeClr val="tx1"/>
                </a:solidFill>
                <a:latin typeface="Calibri" panose="020F0502020204030204" pitchFamily="34" charset="0"/>
                <a:ea typeface="Geneva"/>
                <a:cs typeface="Geneva"/>
              </a:defRPr>
            </a:lvl3pPr>
            <a:lvl4pPr marL="1600200" indent="-228600">
              <a:defRPr sz="2400">
                <a:solidFill>
                  <a:schemeClr val="tx1"/>
                </a:solidFill>
                <a:latin typeface="Calibri" panose="020F0502020204030204" pitchFamily="34" charset="0"/>
                <a:ea typeface="Geneva"/>
                <a:cs typeface="Geneva"/>
              </a:defRPr>
            </a:lvl4pPr>
            <a:lvl5pPr marL="2057400" indent="-228600">
              <a:defRPr sz="2400">
                <a:solidFill>
                  <a:schemeClr val="tx1"/>
                </a:solidFill>
                <a:latin typeface="Calibri" panose="020F0502020204030204" pitchFamily="34" charset="0"/>
                <a:ea typeface="Geneva"/>
                <a:cs typeface="Geneva"/>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9pPr>
          </a:lstStyle>
          <a:p>
            <a:pPr eaLnBrk="1" hangingPunct="1"/>
            <a:r>
              <a:rPr lang="en-US" altLang="en-US" sz="1100" dirty="0">
                <a:solidFill>
                  <a:srgbClr val="00B050"/>
                </a:solidFill>
              </a:rPr>
              <a:t>Installed, tested,</a:t>
            </a:r>
          </a:p>
          <a:p>
            <a:pPr eaLnBrk="1" hangingPunct="1"/>
            <a:r>
              <a:rPr lang="en-US" altLang="en-US" sz="1100" dirty="0">
                <a:solidFill>
                  <a:srgbClr val="00B050"/>
                </a:solidFill>
              </a:rPr>
              <a:t>await cooldown</a:t>
            </a:r>
          </a:p>
        </p:txBody>
      </p:sp>
      <p:sp>
        <p:nvSpPr>
          <p:cNvPr id="64" name="TextBox 19">
            <a:extLst>
              <a:ext uri="{FF2B5EF4-FFF2-40B4-BE49-F238E27FC236}">
                <a16:creationId xmlns:a16="http://schemas.microsoft.com/office/drawing/2014/main" id="{D81D322A-215E-4B45-940D-D9DCA46467B0}"/>
              </a:ext>
            </a:extLst>
          </p:cNvPr>
          <p:cNvSpPr txBox="1">
            <a:spLocks noChangeArrowheads="1"/>
          </p:cNvSpPr>
          <p:nvPr/>
        </p:nvSpPr>
        <p:spPr bwMode="auto">
          <a:xfrm>
            <a:off x="102913" y="3463903"/>
            <a:ext cx="126509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Geneva"/>
                <a:cs typeface="Geneva"/>
              </a:defRPr>
            </a:lvl1pPr>
            <a:lvl2pPr marL="742950" indent="-285750">
              <a:defRPr sz="2400">
                <a:solidFill>
                  <a:schemeClr val="tx1"/>
                </a:solidFill>
                <a:latin typeface="Calibri" panose="020F0502020204030204" pitchFamily="34" charset="0"/>
                <a:ea typeface="Geneva"/>
                <a:cs typeface="Geneva"/>
              </a:defRPr>
            </a:lvl2pPr>
            <a:lvl3pPr marL="1143000" indent="-228600">
              <a:defRPr sz="2400">
                <a:solidFill>
                  <a:schemeClr val="tx1"/>
                </a:solidFill>
                <a:latin typeface="Calibri" panose="020F0502020204030204" pitchFamily="34" charset="0"/>
                <a:ea typeface="Geneva"/>
                <a:cs typeface="Geneva"/>
              </a:defRPr>
            </a:lvl3pPr>
            <a:lvl4pPr marL="1600200" indent="-228600">
              <a:defRPr sz="2400">
                <a:solidFill>
                  <a:schemeClr val="tx1"/>
                </a:solidFill>
                <a:latin typeface="Calibri" panose="020F0502020204030204" pitchFamily="34" charset="0"/>
                <a:ea typeface="Geneva"/>
                <a:cs typeface="Geneva"/>
              </a:defRPr>
            </a:lvl4pPr>
            <a:lvl5pPr marL="2057400" indent="-228600">
              <a:defRPr sz="2400">
                <a:solidFill>
                  <a:schemeClr val="tx1"/>
                </a:solidFill>
                <a:latin typeface="Calibri" panose="020F0502020204030204" pitchFamily="34" charset="0"/>
                <a:ea typeface="Geneva"/>
                <a:cs typeface="Geneva"/>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9pPr>
          </a:lstStyle>
          <a:p>
            <a:pPr eaLnBrk="1" hangingPunct="1"/>
            <a:r>
              <a:rPr lang="en-US" altLang="en-US" sz="1100" dirty="0">
                <a:solidFill>
                  <a:schemeClr val="tx1">
                    <a:lumMod val="75000"/>
                  </a:schemeClr>
                </a:solidFill>
              </a:rPr>
              <a:t>Await modification</a:t>
            </a:r>
          </a:p>
        </p:txBody>
      </p:sp>
      <p:sp>
        <p:nvSpPr>
          <p:cNvPr id="65" name="TextBox 19">
            <a:extLst>
              <a:ext uri="{FF2B5EF4-FFF2-40B4-BE49-F238E27FC236}">
                <a16:creationId xmlns:a16="http://schemas.microsoft.com/office/drawing/2014/main" id="{FDB5BAF6-D177-4806-B096-E48640F678B0}"/>
              </a:ext>
            </a:extLst>
          </p:cNvPr>
          <p:cNvSpPr txBox="1">
            <a:spLocks noChangeArrowheads="1"/>
          </p:cNvSpPr>
          <p:nvPr/>
        </p:nvSpPr>
        <p:spPr bwMode="auto">
          <a:xfrm>
            <a:off x="-17855" y="2676394"/>
            <a:ext cx="1197764"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Geneva"/>
                <a:cs typeface="Geneva"/>
              </a:defRPr>
            </a:lvl1pPr>
            <a:lvl2pPr marL="742950" indent="-285750">
              <a:defRPr sz="2400">
                <a:solidFill>
                  <a:schemeClr val="tx1"/>
                </a:solidFill>
                <a:latin typeface="Calibri" panose="020F0502020204030204" pitchFamily="34" charset="0"/>
                <a:ea typeface="Geneva"/>
                <a:cs typeface="Geneva"/>
              </a:defRPr>
            </a:lvl2pPr>
            <a:lvl3pPr marL="1143000" indent="-228600">
              <a:defRPr sz="2400">
                <a:solidFill>
                  <a:schemeClr val="tx1"/>
                </a:solidFill>
                <a:latin typeface="Calibri" panose="020F0502020204030204" pitchFamily="34" charset="0"/>
                <a:ea typeface="Geneva"/>
                <a:cs typeface="Geneva"/>
              </a:defRPr>
            </a:lvl3pPr>
            <a:lvl4pPr marL="1600200" indent="-228600">
              <a:defRPr sz="2400">
                <a:solidFill>
                  <a:schemeClr val="tx1"/>
                </a:solidFill>
                <a:latin typeface="Calibri" panose="020F0502020204030204" pitchFamily="34" charset="0"/>
                <a:ea typeface="Geneva"/>
                <a:cs typeface="Geneva"/>
              </a:defRPr>
            </a:lvl4pPr>
            <a:lvl5pPr marL="2057400" indent="-228600">
              <a:defRPr sz="2400">
                <a:solidFill>
                  <a:schemeClr val="tx1"/>
                </a:solidFill>
                <a:latin typeface="Calibri" panose="020F0502020204030204" pitchFamily="34" charset="0"/>
                <a:ea typeface="Geneva"/>
                <a:cs typeface="Geneva"/>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9pPr>
          </a:lstStyle>
          <a:p>
            <a:pPr eaLnBrk="1" hangingPunct="1"/>
            <a:r>
              <a:rPr lang="en-US" altLang="en-US" sz="1100" dirty="0">
                <a:solidFill>
                  <a:schemeClr val="tx1">
                    <a:lumMod val="75000"/>
                  </a:schemeClr>
                </a:solidFill>
              </a:rPr>
              <a:t>Partially installed,</a:t>
            </a:r>
          </a:p>
          <a:p>
            <a:pPr eaLnBrk="1" hangingPunct="1"/>
            <a:r>
              <a:rPr lang="en-US" altLang="en-US" sz="1100" dirty="0">
                <a:solidFill>
                  <a:schemeClr val="tx1">
                    <a:lumMod val="75000"/>
                  </a:schemeClr>
                </a:solidFill>
              </a:rPr>
              <a:t>await wiring and </a:t>
            </a:r>
          </a:p>
          <a:p>
            <a:pPr eaLnBrk="1" hangingPunct="1"/>
            <a:r>
              <a:rPr lang="en-US" altLang="en-US" sz="1100" dirty="0">
                <a:solidFill>
                  <a:schemeClr val="tx1">
                    <a:lumMod val="75000"/>
                  </a:schemeClr>
                </a:solidFill>
              </a:rPr>
              <a:t>software</a:t>
            </a:r>
          </a:p>
        </p:txBody>
      </p:sp>
      <p:sp>
        <p:nvSpPr>
          <p:cNvPr id="66" name="TextBox 19">
            <a:extLst>
              <a:ext uri="{FF2B5EF4-FFF2-40B4-BE49-F238E27FC236}">
                <a16:creationId xmlns:a16="http://schemas.microsoft.com/office/drawing/2014/main" id="{DBF72858-43A1-488C-BD7C-134BFA8C24F9}"/>
              </a:ext>
            </a:extLst>
          </p:cNvPr>
          <p:cNvSpPr txBox="1">
            <a:spLocks noChangeArrowheads="1"/>
          </p:cNvSpPr>
          <p:nvPr/>
        </p:nvSpPr>
        <p:spPr bwMode="auto">
          <a:xfrm>
            <a:off x="97636" y="3900399"/>
            <a:ext cx="82747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Geneva"/>
                <a:cs typeface="Geneva"/>
              </a:defRPr>
            </a:lvl1pPr>
            <a:lvl2pPr marL="742950" indent="-285750">
              <a:defRPr sz="2400">
                <a:solidFill>
                  <a:schemeClr val="tx1"/>
                </a:solidFill>
                <a:latin typeface="Calibri" panose="020F0502020204030204" pitchFamily="34" charset="0"/>
                <a:ea typeface="Geneva"/>
                <a:cs typeface="Geneva"/>
              </a:defRPr>
            </a:lvl2pPr>
            <a:lvl3pPr marL="1143000" indent="-228600">
              <a:defRPr sz="2400">
                <a:solidFill>
                  <a:schemeClr val="tx1"/>
                </a:solidFill>
                <a:latin typeface="Calibri" panose="020F0502020204030204" pitchFamily="34" charset="0"/>
                <a:ea typeface="Geneva"/>
                <a:cs typeface="Geneva"/>
              </a:defRPr>
            </a:lvl3pPr>
            <a:lvl4pPr marL="1600200" indent="-228600">
              <a:defRPr sz="2400">
                <a:solidFill>
                  <a:schemeClr val="tx1"/>
                </a:solidFill>
                <a:latin typeface="Calibri" panose="020F0502020204030204" pitchFamily="34" charset="0"/>
                <a:ea typeface="Geneva"/>
                <a:cs typeface="Geneva"/>
              </a:defRPr>
            </a:lvl4pPr>
            <a:lvl5pPr marL="2057400" indent="-228600">
              <a:defRPr sz="2400">
                <a:solidFill>
                  <a:schemeClr val="tx1"/>
                </a:solidFill>
                <a:latin typeface="Calibri" panose="020F0502020204030204" pitchFamily="34" charset="0"/>
                <a:ea typeface="Geneva"/>
                <a:cs typeface="Geneva"/>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9pPr>
          </a:lstStyle>
          <a:p>
            <a:pPr eaLnBrk="1" hangingPunct="1"/>
            <a:r>
              <a:rPr lang="en-US" altLang="en-US" sz="1100" dirty="0">
                <a:solidFill>
                  <a:schemeClr val="tx1">
                    <a:lumMod val="75000"/>
                  </a:schemeClr>
                </a:solidFill>
              </a:rPr>
              <a:t>Built, await</a:t>
            </a:r>
          </a:p>
          <a:p>
            <a:pPr eaLnBrk="1" hangingPunct="1"/>
            <a:r>
              <a:rPr lang="en-US" altLang="en-US" sz="1100" dirty="0">
                <a:solidFill>
                  <a:schemeClr val="tx1">
                    <a:lumMod val="75000"/>
                  </a:schemeClr>
                </a:solidFill>
              </a:rPr>
              <a:t>fill w/gas</a:t>
            </a:r>
          </a:p>
        </p:txBody>
      </p:sp>
      <p:sp>
        <p:nvSpPr>
          <p:cNvPr id="67" name="TextBox 19">
            <a:extLst>
              <a:ext uri="{FF2B5EF4-FFF2-40B4-BE49-F238E27FC236}">
                <a16:creationId xmlns:a16="http://schemas.microsoft.com/office/drawing/2014/main" id="{0208FC27-C8EC-4965-8B77-63AE96B75FD7}"/>
              </a:ext>
            </a:extLst>
          </p:cNvPr>
          <p:cNvSpPr txBox="1">
            <a:spLocks noChangeArrowheads="1"/>
          </p:cNvSpPr>
          <p:nvPr/>
        </p:nvSpPr>
        <p:spPr bwMode="auto">
          <a:xfrm>
            <a:off x="48268" y="4767719"/>
            <a:ext cx="102624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Geneva"/>
                <a:cs typeface="Geneva"/>
              </a:defRPr>
            </a:lvl1pPr>
            <a:lvl2pPr marL="742950" indent="-285750">
              <a:defRPr sz="2400">
                <a:solidFill>
                  <a:schemeClr val="tx1"/>
                </a:solidFill>
                <a:latin typeface="Calibri" panose="020F0502020204030204" pitchFamily="34" charset="0"/>
                <a:ea typeface="Geneva"/>
                <a:cs typeface="Geneva"/>
              </a:defRPr>
            </a:lvl2pPr>
            <a:lvl3pPr marL="1143000" indent="-228600">
              <a:defRPr sz="2400">
                <a:solidFill>
                  <a:schemeClr val="tx1"/>
                </a:solidFill>
                <a:latin typeface="Calibri" panose="020F0502020204030204" pitchFamily="34" charset="0"/>
                <a:ea typeface="Geneva"/>
                <a:cs typeface="Geneva"/>
              </a:defRPr>
            </a:lvl3pPr>
            <a:lvl4pPr marL="1600200" indent="-228600">
              <a:defRPr sz="2400">
                <a:solidFill>
                  <a:schemeClr val="tx1"/>
                </a:solidFill>
                <a:latin typeface="Calibri" panose="020F0502020204030204" pitchFamily="34" charset="0"/>
                <a:ea typeface="Geneva"/>
                <a:cs typeface="Geneva"/>
              </a:defRPr>
            </a:lvl4pPr>
            <a:lvl5pPr marL="2057400" indent="-228600">
              <a:defRPr sz="2400">
                <a:solidFill>
                  <a:schemeClr val="tx1"/>
                </a:solidFill>
                <a:latin typeface="Calibri" panose="020F0502020204030204" pitchFamily="34" charset="0"/>
                <a:ea typeface="Geneva"/>
                <a:cs typeface="Geneva"/>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9pPr>
          </a:lstStyle>
          <a:p>
            <a:pPr eaLnBrk="1" hangingPunct="1"/>
            <a:r>
              <a:rPr lang="en-US" altLang="en-US" sz="1100" dirty="0">
                <a:solidFill>
                  <a:schemeClr val="tx1">
                    <a:lumMod val="75000"/>
                  </a:schemeClr>
                </a:solidFill>
              </a:rPr>
              <a:t>Designed, wait</a:t>
            </a:r>
          </a:p>
          <a:p>
            <a:pPr eaLnBrk="1" hangingPunct="1"/>
            <a:r>
              <a:rPr lang="en-US" altLang="en-US" sz="1100" dirty="0">
                <a:solidFill>
                  <a:schemeClr val="tx1">
                    <a:lumMod val="75000"/>
                  </a:schemeClr>
                </a:solidFill>
              </a:rPr>
              <a:t>procurement</a:t>
            </a:r>
          </a:p>
        </p:txBody>
      </p:sp>
      <p:pic>
        <p:nvPicPr>
          <p:cNvPr id="68" name="Graphic 15" descr="Checkmark">
            <a:extLst>
              <a:ext uri="{FF2B5EF4-FFF2-40B4-BE49-F238E27FC236}">
                <a16:creationId xmlns:a16="http://schemas.microsoft.com/office/drawing/2014/main" id="{BDB93960-175E-48F4-9B66-4D7705A653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386" y="5472112"/>
            <a:ext cx="2571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TextBox 19">
            <a:extLst>
              <a:ext uri="{FF2B5EF4-FFF2-40B4-BE49-F238E27FC236}">
                <a16:creationId xmlns:a16="http://schemas.microsoft.com/office/drawing/2014/main" id="{2C9472E1-0859-4E71-9F81-D7C18720DB15}"/>
              </a:ext>
            </a:extLst>
          </p:cNvPr>
          <p:cNvSpPr txBox="1">
            <a:spLocks noChangeArrowheads="1"/>
          </p:cNvSpPr>
          <p:nvPr/>
        </p:nvSpPr>
        <p:spPr bwMode="auto">
          <a:xfrm>
            <a:off x="842963" y="5531307"/>
            <a:ext cx="317078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Geneva"/>
                <a:cs typeface="Geneva"/>
              </a:defRPr>
            </a:lvl1pPr>
            <a:lvl2pPr marL="742950" indent="-285750">
              <a:defRPr sz="2400">
                <a:solidFill>
                  <a:schemeClr val="tx1"/>
                </a:solidFill>
                <a:latin typeface="Calibri" panose="020F0502020204030204" pitchFamily="34" charset="0"/>
                <a:ea typeface="Geneva"/>
                <a:cs typeface="Geneva"/>
              </a:defRPr>
            </a:lvl2pPr>
            <a:lvl3pPr marL="1143000" indent="-228600">
              <a:defRPr sz="2400">
                <a:solidFill>
                  <a:schemeClr val="tx1"/>
                </a:solidFill>
                <a:latin typeface="Calibri" panose="020F0502020204030204" pitchFamily="34" charset="0"/>
                <a:ea typeface="Geneva"/>
                <a:cs typeface="Geneva"/>
              </a:defRPr>
            </a:lvl3pPr>
            <a:lvl4pPr marL="1600200" indent="-228600">
              <a:defRPr sz="2400">
                <a:solidFill>
                  <a:schemeClr val="tx1"/>
                </a:solidFill>
                <a:latin typeface="Calibri" panose="020F0502020204030204" pitchFamily="34" charset="0"/>
                <a:ea typeface="Geneva"/>
                <a:cs typeface="Geneva"/>
              </a:defRPr>
            </a:lvl4pPr>
            <a:lvl5pPr marL="2057400" indent="-228600">
              <a:defRPr sz="2400">
                <a:solidFill>
                  <a:schemeClr val="tx1"/>
                </a:solidFill>
                <a:latin typeface="Calibri" panose="020F0502020204030204" pitchFamily="34" charset="0"/>
                <a:ea typeface="Geneva"/>
                <a:cs typeface="Geneva"/>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9pPr>
          </a:lstStyle>
          <a:p>
            <a:pPr eaLnBrk="1" hangingPunct="1"/>
            <a:r>
              <a:rPr lang="en-US" altLang="en-US" sz="1100" dirty="0">
                <a:solidFill>
                  <a:srgbClr val="00B050"/>
                </a:solidFill>
              </a:rPr>
              <a:t>Proximity platform – installed</a:t>
            </a:r>
          </a:p>
          <a:p>
            <a:pPr eaLnBrk="1" hangingPunct="1"/>
            <a:r>
              <a:rPr lang="en-US" altLang="en-US" sz="1100" dirty="0">
                <a:solidFill>
                  <a:srgbClr val="004C97"/>
                </a:solidFill>
              </a:rPr>
              <a:t>Supports – designed, awaiting </a:t>
            </a:r>
          </a:p>
          <a:p>
            <a:pPr eaLnBrk="1" hangingPunct="1"/>
            <a:r>
              <a:rPr lang="en-US" altLang="en-US" sz="1100" dirty="0">
                <a:solidFill>
                  <a:srgbClr val="004C97"/>
                </a:solidFill>
              </a:rPr>
              <a:t>procurement and installation</a:t>
            </a:r>
          </a:p>
        </p:txBody>
      </p:sp>
      <p:pic>
        <p:nvPicPr>
          <p:cNvPr id="70" name="Graphic 46" descr="Checkmark">
            <a:extLst>
              <a:ext uri="{FF2B5EF4-FFF2-40B4-BE49-F238E27FC236}">
                <a16:creationId xmlns:a16="http://schemas.microsoft.com/office/drawing/2014/main" id="{B408D801-AC8F-4B68-9DDE-A26BB7F7A3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591" y="5750591"/>
            <a:ext cx="25876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Graphic 46" descr="Checkmark">
            <a:extLst>
              <a:ext uri="{FF2B5EF4-FFF2-40B4-BE49-F238E27FC236}">
                <a16:creationId xmlns:a16="http://schemas.microsoft.com/office/drawing/2014/main" id="{67D44E49-46B2-4068-A92F-65176F0281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2220" y="2277617"/>
            <a:ext cx="25876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TextBox 19">
            <a:extLst>
              <a:ext uri="{FF2B5EF4-FFF2-40B4-BE49-F238E27FC236}">
                <a16:creationId xmlns:a16="http://schemas.microsoft.com/office/drawing/2014/main" id="{2C5F7832-9229-46FE-8967-88A3D9C9C6B8}"/>
              </a:ext>
            </a:extLst>
          </p:cNvPr>
          <p:cNvSpPr txBox="1">
            <a:spLocks noChangeArrowheads="1"/>
          </p:cNvSpPr>
          <p:nvPr/>
        </p:nvSpPr>
        <p:spPr bwMode="auto">
          <a:xfrm>
            <a:off x="6002646" y="5730831"/>
            <a:ext cx="317078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Geneva"/>
                <a:cs typeface="Geneva"/>
              </a:defRPr>
            </a:lvl1pPr>
            <a:lvl2pPr marL="742950" indent="-285750">
              <a:defRPr sz="2400">
                <a:solidFill>
                  <a:schemeClr val="tx1"/>
                </a:solidFill>
                <a:latin typeface="Calibri" panose="020F0502020204030204" pitchFamily="34" charset="0"/>
                <a:ea typeface="Geneva"/>
                <a:cs typeface="Geneva"/>
              </a:defRPr>
            </a:lvl2pPr>
            <a:lvl3pPr marL="1143000" indent="-228600">
              <a:defRPr sz="2400">
                <a:solidFill>
                  <a:schemeClr val="tx1"/>
                </a:solidFill>
                <a:latin typeface="Calibri" panose="020F0502020204030204" pitchFamily="34" charset="0"/>
                <a:ea typeface="Geneva"/>
                <a:cs typeface="Geneva"/>
              </a:defRPr>
            </a:lvl3pPr>
            <a:lvl4pPr marL="1600200" indent="-228600">
              <a:defRPr sz="2400">
                <a:solidFill>
                  <a:schemeClr val="tx1"/>
                </a:solidFill>
                <a:latin typeface="Calibri" panose="020F0502020204030204" pitchFamily="34" charset="0"/>
                <a:ea typeface="Geneva"/>
                <a:cs typeface="Geneva"/>
              </a:defRPr>
            </a:lvl4pPr>
            <a:lvl5pPr marL="2057400" indent="-228600">
              <a:defRPr sz="2400">
                <a:solidFill>
                  <a:schemeClr val="tx1"/>
                </a:solidFill>
                <a:latin typeface="Calibri" panose="020F0502020204030204" pitchFamily="34" charset="0"/>
                <a:ea typeface="Geneva"/>
                <a:cs typeface="Geneva"/>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9pPr>
          </a:lstStyle>
          <a:p>
            <a:pPr eaLnBrk="1" hangingPunct="1"/>
            <a:r>
              <a:rPr lang="en-US" altLang="en-US" sz="1100" b="1" u="sng" dirty="0">
                <a:solidFill>
                  <a:schemeClr val="tx2"/>
                </a:solidFill>
              </a:rPr>
              <a:t>Integration and Controls</a:t>
            </a:r>
            <a:r>
              <a:rPr lang="en-US" altLang="en-US" sz="1100" b="1" dirty="0">
                <a:solidFill>
                  <a:schemeClr val="tx2"/>
                </a:solidFill>
              </a:rPr>
              <a:t>:  </a:t>
            </a:r>
          </a:p>
          <a:p>
            <a:pPr eaLnBrk="1" hangingPunct="1"/>
            <a:r>
              <a:rPr lang="en-US" altLang="en-US" sz="1100" dirty="0">
                <a:solidFill>
                  <a:srgbClr val="004C97"/>
                </a:solidFill>
              </a:rPr>
              <a:t>Safety documentation per FESHM 4240, 5031, 5031.1, 5051.5, 5033, 5032 (~ 80 Eng. Notes)</a:t>
            </a:r>
          </a:p>
        </p:txBody>
      </p:sp>
      <p:pic>
        <p:nvPicPr>
          <p:cNvPr id="73" name="Graphic 36" descr="Checkmark">
            <a:extLst>
              <a:ext uri="{FF2B5EF4-FFF2-40B4-BE49-F238E27FC236}">
                <a16:creationId xmlns:a16="http://schemas.microsoft.com/office/drawing/2014/main" id="{6F72F681-999E-45D7-AD28-BA6E16DEC9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4574" y="5667853"/>
            <a:ext cx="25876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Date Placeholder 2">
            <a:extLst>
              <a:ext uri="{FF2B5EF4-FFF2-40B4-BE49-F238E27FC236}">
                <a16:creationId xmlns:a16="http://schemas.microsoft.com/office/drawing/2014/main" id="{5A543535-9AC6-4FF8-84EB-624596B4EE58}"/>
              </a:ext>
            </a:extLst>
          </p:cNvPr>
          <p:cNvSpPr>
            <a:spLocks noGrp="1" noChangeArrowheads="1"/>
          </p:cNvSpPr>
          <p:nvPr>
            <p:ph type="dt" sz="quarter" idx="10"/>
          </p:nvPr>
        </p:nvSpPr>
        <p:spPr bwMode="auto">
          <a:xfrm>
            <a:off x="736600" y="6484938"/>
            <a:ext cx="676275" cy="241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defPPr>
              <a:defRPr lang="en-US"/>
            </a:defPPr>
            <a:lvl1pPr algn="l" defTabSz="457200" rtl="0" eaLnBrk="1" fontAlgn="base" hangingPunct="1">
              <a:spcBef>
                <a:spcPct val="0"/>
              </a:spcBef>
              <a:spcAft>
                <a:spcPct val="0"/>
              </a:spcAft>
              <a:defRPr sz="1200" kern="1200">
                <a:solidFill>
                  <a:srgbClr val="004C97"/>
                </a:solidFill>
                <a:latin typeface="Calibri" panose="020F0502020204030204" pitchFamily="34" charset="0"/>
                <a:ea typeface="Geneva" charset="0"/>
                <a:cs typeface="Calibri" panose="020F0502020204030204" pitchFamily="34" charset="0"/>
              </a:defRPr>
            </a:lvl1pPr>
            <a:lvl2pPr marL="457200" algn="l" defTabSz="457200" rtl="0" eaLnBrk="0" fontAlgn="base" hangingPunct="0">
              <a:spcBef>
                <a:spcPct val="0"/>
              </a:spcBef>
              <a:spcAft>
                <a:spcPct val="0"/>
              </a:spcAft>
              <a:defRPr sz="2400" kern="1200">
                <a:solidFill>
                  <a:schemeClr val="tx1"/>
                </a:solidFill>
                <a:latin typeface="Calibri" panose="020F0502020204030204" pitchFamily="34" charset="0"/>
                <a:ea typeface="Geneva"/>
                <a:cs typeface="Geneva"/>
              </a:defRPr>
            </a:lvl2pPr>
            <a:lvl3pPr marL="914400" algn="l" defTabSz="457200" rtl="0" eaLnBrk="0" fontAlgn="base" hangingPunct="0">
              <a:spcBef>
                <a:spcPct val="0"/>
              </a:spcBef>
              <a:spcAft>
                <a:spcPct val="0"/>
              </a:spcAft>
              <a:defRPr sz="2400" kern="1200">
                <a:solidFill>
                  <a:schemeClr val="tx1"/>
                </a:solidFill>
                <a:latin typeface="Calibri" panose="020F0502020204030204" pitchFamily="34" charset="0"/>
                <a:ea typeface="Geneva"/>
                <a:cs typeface="Geneva"/>
              </a:defRPr>
            </a:lvl3pPr>
            <a:lvl4pPr marL="1371600" algn="l" defTabSz="457200" rtl="0" eaLnBrk="0" fontAlgn="base" hangingPunct="0">
              <a:spcBef>
                <a:spcPct val="0"/>
              </a:spcBef>
              <a:spcAft>
                <a:spcPct val="0"/>
              </a:spcAft>
              <a:defRPr sz="2400" kern="1200">
                <a:solidFill>
                  <a:schemeClr val="tx1"/>
                </a:solidFill>
                <a:latin typeface="Calibri" panose="020F0502020204030204" pitchFamily="34" charset="0"/>
                <a:ea typeface="Geneva"/>
                <a:cs typeface="Geneva"/>
              </a:defRPr>
            </a:lvl4pPr>
            <a:lvl5pPr marL="1828800" algn="l" defTabSz="457200" rtl="0" eaLnBrk="0" fontAlgn="base" hangingPunct="0">
              <a:spcBef>
                <a:spcPct val="0"/>
              </a:spcBef>
              <a:spcAft>
                <a:spcPct val="0"/>
              </a:spcAft>
              <a:defRPr sz="2400" kern="1200">
                <a:solidFill>
                  <a:schemeClr val="tx1"/>
                </a:solidFill>
                <a:latin typeface="Calibri" panose="020F0502020204030204" pitchFamily="34" charset="0"/>
                <a:ea typeface="Geneva"/>
                <a:cs typeface="Geneva"/>
              </a:defRPr>
            </a:lvl5pPr>
            <a:lvl6pPr marL="2286000" algn="l" defTabSz="914400" rtl="0" eaLnBrk="1" latinLnBrk="0" hangingPunct="1">
              <a:defRPr sz="2400" kern="1200">
                <a:solidFill>
                  <a:schemeClr val="tx1"/>
                </a:solidFill>
                <a:latin typeface="Calibri" panose="020F0502020204030204" pitchFamily="34" charset="0"/>
                <a:ea typeface="Geneva"/>
                <a:cs typeface="Geneva"/>
              </a:defRPr>
            </a:lvl6pPr>
            <a:lvl7pPr marL="2743200" algn="l" defTabSz="914400" rtl="0" eaLnBrk="1" latinLnBrk="0" hangingPunct="1">
              <a:defRPr sz="2400" kern="1200">
                <a:solidFill>
                  <a:schemeClr val="tx1"/>
                </a:solidFill>
                <a:latin typeface="Calibri" panose="020F0502020204030204" pitchFamily="34" charset="0"/>
                <a:ea typeface="Geneva"/>
                <a:cs typeface="Geneva"/>
              </a:defRPr>
            </a:lvl7pPr>
            <a:lvl8pPr marL="3200400" algn="l" defTabSz="914400" rtl="0" eaLnBrk="1" latinLnBrk="0" hangingPunct="1">
              <a:defRPr sz="2400" kern="1200">
                <a:solidFill>
                  <a:schemeClr val="tx1"/>
                </a:solidFill>
                <a:latin typeface="Calibri" panose="020F0502020204030204" pitchFamily="34" charset="0"/>
                <a:ea typeface="Geneva"/>
                <a:cs typeface="Geneva"/>
              </a:defRPr>
            </a:lvl8pPr>
            <a:lvl9pPr marL="3657600" algn="l" defTabSz="914400" rtl="0" eaLnBrk="1" latinLnBrk="0" hangingPunct="1">
              <a:defRPr sz="2400" kern="1200">
                <a:solidFill>
                  <a:schemeClr val="tx1"/>
                </a:solidFill>
                <a:latin typeface="Calibri" panose="020F0502020204030204" pitchFamily="34" charset="0"/>
                <a:ea typeface="Geneva"/>
                <a:cs typeface="Geneva"/>
              </a:defRPr>
            </a:lvl9pPr>
          </a:lstStyle>
          <a:p>
            <a:pPr>
              <a:defRPr/>
            </a:pPr>
            <a:r>
              <a:rPr lang="it-IT"/>
              <a:t>01/16/2020</a:t>
            </a:r>
            <a:endParaRPr lang="en-US" dirty="0"/>
          </a:p>
        </p:txBody>
      </p:sp>
      <p:sp>
        <p:nvSpPr>
          <p:cNvPr id="50" name="TextBox 19">
            <a:extLst>
              <a:ext uri="{FF2B5EF4-FFF2-40B4-BE49-F238E27FC236}">
                <a16:creationId xmlns:a16="http://schemas.microsoft.com/office/drawing/2014/main" id="{993EF31E-55A0-4380-BA77-4909C752520B}"/>
              </a:ext>
            </a:extLst>
          </p:cNvPr>
          <p:cNvSpPr txBox="1">
            <a:spLocks noChangeArrowheads="1"/>
          </p:cNvSpPr>
          <p:nvPr/>
        </p:nvSpPr>
        <p:spPr bwMode="auto">
          <a:xfrm>
            <a:off x="7779297" y="4075075"/>
            <a:ext cx="122341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Geneva"/>
                <a:cs typeface="Geneva"/>
              </a:defRPr>
            </a:lvl1pPr>
            <a:lvl2pPr marL="742950" indent="-285750">
              <a:defRPr sz="2400">
                <a:solidFill>
                  <a:schemeClr val="tx1"/>
                </a:solidFill>
                <a:latin typeface="Calibri" panose="020F0502020204030204" pitchFamily="34" charset="0"/>
                <a:ea typeface="Geneva"/>
                <a:cs typeface="Geneva"/>
              </a:defRPr>
            </a:lvl2pPr>
            <a:lvl3pPr marL="1143000" indent="-228600">
              <a:defRPr sz="2400">
                <a:solidFill>
                  <a:schemeClr val="tx1"/>
                </a:solidFill>
                <a:latin typeface="Calibri" panose="020F0502020204030204" pitchFamily="34" charset="0"/>
                <a:ea typeface="Geneva"/>
                <a:cs typeface="Geneva"/>
              </a:defRPr>
            </a:lvl3pPr>
            <a:lvl4pPr marL="1600200" indent="-228600">
              <a:defRPr sz="2400">
                <a:solidFill>
                  <a:schemeClr val="tx1"/>
                </a:solidFill>
                <a:latin typeface="Calibri" panose="020F0502020204030204" pitchFamily="34" charset="0"/>
                <a:ea typeface="Geneva"/>
                <a:cs typeface="Geneva"/>
              </a:defRPr>
            </a:lvl4pPr>
            <a:lvl5pPr marL="2057400" indent="-228600">
              <a:defRPr sz="2400">
                <a:solidFill>
                  <a:schemeClr val="tx1"/>
                </a:solidFill>
                <a:latin typeface="Calibri" panose="020F0502020204030204" pitchFamily="34" charset="0"/>
                <a:ea typeface="Geneva"/>
                <a:cs typeface="Geneva"/>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9pPr>
          </a:lstStyle>
          <a:p>
            <a:pPr eaLnBrk="1" hangingPunct="1"/>
            <a:r>
              <a:rPr lang="en-US" altLang="en-US" sz="1100" dirty="0">
                <a:solidFill>
                  <a:schemeClr val="tx1">
                    <a:lumMod val="75000"/>
                  </a:schemeClr>
                </a:solidFill>
              </a:rPr>
              <a:t>Warm vessel: </a:t>
            </a:r>
          </a:p>
          <a:p>
            <a:pPr eaLnBrk="1" hangingPunct="1"/>
            <a:r>
              <a:rPr lang="en-US" altLang="en-US" sz="1100" dirty="0">
                <a:solidFill>
                  <a:schemeClr val="tx1">
                    <a:lumMod val="75000"/>
                  </a:schemeClr>
                </a:solidFill>
              </a:rPr>
              <a:t>exceptional vessel</a:t>
            </a:r>
          </a:p>
          <a:p>
            <a:pPr eaLnBrk="1" hangingPunct="1"/>
            <a:r>
              <a:rPr lang="en-US" altLang="en-US" sz="1100" dirty="0">
                <a:solidFill>
                  <a:schemeClr val="tx1">
                    <a:lumMod val="75000"/>
                  </a:schemeClr>
                </a:solidFill>
              </a:rPr>
              <a:t>w/ purge</a:t>
            </a:r>
          </a:p>
        </p:txBody>
      </p:sp>
      <p:pic>
        <p:nvPicPr>
          <p:cNvPr id="52" name="Graphic 36" descr="Checkmark">
            <a:extLst>
              <a:ext uri="{FF2B5EF4-FFF2-40B4-BE49-F238E27FC236}">
                <a16:creationId xmlns:a16="http://schemas.microsoft.com/office/drawing/2014/main" id="{212D12D9-1137-4AF2-A8CD-3B98D10B15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0843" y="4569138"/>
            <a:ext cx="25876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TextBox 19">
            <a:extLst>
              <a:ext uri="{FF2B5EF4-FFF2-40B4-BE49-F238E27FC236}">
                <a16:creationId xmlns:a16="http://schemas.microsoft.com/office/drawing/2014/main" id="{409197CE-FA29-4E13-A30B-2D521EB037FB}"/>
              </a:ext>
            </a:extLst>
          </p:cNvPr>
          <p:cNvSpPr txBox="1">
            <a:spLocks noChangeArrowheads="1"/>
          </p:cNvSpPr>
          <p:nvPr/>
        </p:nvSpPr>
        <p:spPr bwMode="auto">
          <a:xfrm>
            <a:off x="144223" y="5267305"/>
            <a:ext cx="45236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Geneva"/>
                <a:cs typeface="Geneva"/>
              </a:defRPr>
            </a:lvl1pPr>
            <a:lvl2pPr marL="742950" indent="-285750">
              <a:defRPr sz="2400">
                <a:solidFill>
                  <a:schemeClr val="tx1"/>
                </a:solidFill>
                <a:latin typeface="Calibri" panose="020F0502020204030204" pitchFamily="34" charset="0"/>
                <a:ea typeface="Geneva"/>
                <a:cs typeface="Geneva"/>
              </a:defRPr>
            </a:lvl2pPr>
            <a:lvl3pPr marL="1143000" indent="-228600">
              <a:defRPr sz="2400">
                <a:solidFill>
                  <a:schemeClr val="tx1"/>
                </a:solidFill>
                <a:latin typeface="Calibri" panose="020F0502020204030204" pitchFamily="34" charset="0"/>
                <a:ea typeface="Geneva"/>
                <a:cs typeface="Geneva"/>
              </a:defRPr>
            </a:lvl3pPr>
            <a:lvl4pPr marL="1600200" indent="-228600">
              <a:defRPr sz="2400">
                <a:solidFill>
                  <a:schemeClr val="tx1"/>
                </a:solidFill>
                <a:latin typeface="Calibri" panose="020F0502020204030204" pitchFamily="34" charset="0"/>
                <a:ea typeface="Geneva"/>
                <a:cs typeface="Geneva"/>
              </a:defRPr>
            </a:lvl4pPr>
            <a:lvl5pPr marL="2057400" indent="-228600">
              <a:defRPr sz="2400">
                <a:solidFill>
                  <a:schemeClr val="tx1"/>
                </a:solidFill>
                <a:latin typeface="Calibri" panose="020F0502020204030204" pitchFamily="34" charset="0"/>
                <a:ea typeface="Geneva"/>
                <a:cs typeface="Geneva"/>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a:cs typeface="Geneva"/>
              </a:defRPr>
            </a:lvl9pPr>
          </a:lstStyle>
          <a:p>
            <a:pPr eaLnBrk="1" hangingPunct="1"/>
            <a:r>
              <a:rPr lang="en-US" altLang="en-US" sz="1100" dirty="0">
                <a:solidFill>
                  <a:schemeClr val="tx1">
                    <a:lumMod val="75000"/>
                  </a:schemeClr>
                </a:solidFill>
              </a:rPr>
              <a:t>ODH</a:t>
            </a:r>
          </a:p>
        </p:txBody>
      </p:sp>
      <p:pic>
        <p:nvPicPr>
          <p:cNvPr id="55" name="Graphic 46" descr="Checkmark">
            <a:extLst>
              <a:ext uri="{FF2B5EF4-FFF2-40B4-BE49-F238E27FC236}">
                <a16:creationId xmlns:a16="http://schemas.microsoft.com/office/drawing/2014/main" id="{FEEA7FB1-6663-4A49-B3A8-4A467F63A6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955" y="5161273"/>
            <a:ext cx="25876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66822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1D372F-47A4-7043-B17F-BF95819AB491}"/>
              </a:ext>
            </a:extLst>
          </p:cNvPr>
          <p:cNvSpPr>
            <a:spLocks noGrp="1"/>
          </p:cNvSpPr>
          <p:nvPr>
            <p:ph type="dt" sz="half" idx="2"/>
          </p:nvPr>
        </p:nvSpPr>
        <p:spPr>
          <a:xfrm>
            <a:off x="636588" y="6485235"/>
            <a:ext cx="812833" cy="247532"/>
          </a:xfrm>
        </p:spPr>
        <p:txBody>
          <a:bodyPr/>
          <a:lstStyle/>
          <a:p>
            <a:pPr>
              <a:defRPr/>
            </a:pPr>
            <a:r>
              <a:rPr lang="it-IT"/>
              <a:t>01/16/2020</a:t>
            </a:r>
            <a:endParaRPr lang="en-US" dirty="0"/>
          </a:p>
        </p:txBody>
      </p:sp>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1530602" y="6495482"/>
            <a:ext cx="6163977" cy="237285"/>
          </a:xfrm>
        </p:spPr>
        <p:txBody>
          <a:bodyPr/>
          <a:lstStyle/>
          <a:p>
            <a:pPr>
              <a:defRPr/>
            </a:pPr>
            <a:r>
              <a:rPr lang="en-US"/>
              <a:t>Claudio Montanari - Status of ICARUS Installation - Remaining Tasks</a:t>
            </a:r>
            <a:endParaRPr lang="en-US" b="1" dirty="0"/>
          </a:p>
        </p:txBody>
      </p:sp>
      <p:sp>
        <p:nvSpPr>
          <p:cNvPr id="5" name="Slide Number Placeholder 4">
            <a:extLst>
              <a:ext uri="{FF2B5EF4-FFF2-40B4-BE49-F238E27FC236}">
                <a16:creationId xmlns:a16="http://schemas.microsoft.com/office/drawing/2014/main" id="{23A6E217-3ACE-9749-A865-EC08F7F05214}"/>
              </a:ext>
            </a:extLst>
          </p:cNvPr>
          <p:cNvSpPr>
            <a:spLocks noGrp="1"/>
          </p:cNvSpPr>
          <p:nvPr>
            <p:ph type="sldNum" sz="quarter" idx="4"/>
          </p:nvPr>
        </p:nvSpPr>
        <p:spPr>
          <a:xfrm>
            <a:off x="222250" y="6485235"/>
            <a:ext cx="414338" cy="237285"/>
          </a:xfrm>
        </p:spPr>
        <p:txBody>
          <a:bodyPr/>
          <a:lstStyle/>
          <a:p>
            <a:pPr>
              <a:defRPr/>
            </a:pPr>
            <a:fld id="{148C009B-CB69-E04A-B9B3-34B26D69E9CF}" type="slidenum">
              <a:rPr lang="en-US" smtClean="0"/>
              <a:pPr>
                <a:defRPr/>
              </a:pPr>
              <a:t>44</a:t>
            </a:fld>
            <a:endParaRPr lang="en-US"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0" y="233236"/>
            <a:ext cx="9144000" cy="492369"/>
          </a:xfrm>
        </p:spPr>
        <p:txBody>
          <a:bodyPr/>
          <a:lstStyle/>
          <a:p>
            <a:r>
              <a:rPr lang="en-US" dirty="0">
                <a:ea typeface="ＭＳ Ｐゴシック" charset="0"/>
                <a:cs typeface="ＭＳ Ｐゴシック" charset="-128"/>
              </a:rPr>
              <a:t>Testing Purity Measurement with MC Events</a:t>
            </a:r>
            <a:endParaRPr lang="en-US" dirty="0"/>
          </a:p>
        </p:txBody>
      </p:sp>
      <p:sp>
        <p:nvSpPr>
          <p:cNvPr id="204" name="Content Placeholder 1">
            <a:extLst>
              <a:ext uri="{FF2B5EF4-FFF2-40B4-BE49-F238E27FC236}">
                <a16:creationId xmlns:a16="http://schemas.microsoft.com/office/drawing/2014/main" id="{3A5FE938-A2ED-9C4C-A1AF-E6276213FBBC}"/>
              </a:ext>
            </a:extLst>
          </p:cNvPr>
          <p:cNvSpPr>
            <a:spLocks noGrp="1"/>
          </p:cNvSpPr>
          <p:nvPr>
            <p:ph idx="1"/>
          </p:nvPr>
        </p:nvSpPr>
        <p:spPr>
          <a:xfrm>
            <a:off x="83127" y="5090451"/>
            <a:ext cx="9060873" cy="1468314"/>
          </a:xfrm>
        </p:spPr>
        <p:txBody>
          <a:bodyPr>
            <a:noAutofit/>
          </a:bodyPr>
          <a:lstStyle/>
          <a:p>
            <a:pPr marL="342900" lvl="1" indent="-342900">
              <a:lnSpc>
                <a:spcPts val="2440"/>
              </a:lnSpc>
              <a:spcBef>
                <a:spcPts val="0"/>
              </a:spcBef>
              <a:spcAft>
                <a:spcPts val="400"/>
              </a:spcAft>
              <a:buClr>
                <a:srgbClr val="FF0000"/>
              </a:buClr>
              <a:buSzPct val="150000"/>
              <a:buFont typeface="Symbol" pitchFamily="18" charset="2"/>
              <a:buChar char="·"/>
            </a:pPr>
            <a:r>
              <a:rPr lang="en-GB" sz="1800" dirty="0">
                <a:solidFill>
                  <a:srgbClr val="000000"/>
                </a:solidFill>
                <a:sym typeface="Symbol" pitchFamily="18" charset="2"/>
              </a:rPr>
              <a:t>Using MC events, the methodology has been tested and shown to be adequate for ICARUS monitoring/calibration needs </a:t>
            </a:r>
          </a:p>
          <a:p>
            <a:pPr marL="342900" lvl="1" indent="-342900">
              <a:lnSpc>
                <a:spcPts val="2440"/>
              </a:lnSpc>
              <a:spcBef>
                <a:spcPts val="0"/>
              </a:spcBef>
              <a:spcAft>
                <a:spcPts val="400"/>
              </a:spcAft>
              <a:buClr>
                <a:srgbClr val="FF0000"/>
              </a:buClr>
              <a:buSzPct val="150000"/>
              <a:buFont typeface="Symbol" pitchFamily="18" charset="2"/>
              <a:buChar char="·"/>
            </a:pPr>
            <a:r>
              <a:rPr lang="en-GB" sz="1800" dirty="0">
                <a:solidFill>
                  <a:srgbClr val="000000"/>
                </a:solidFill>
                <a:sym typeface="Symbol" pitchFamily="18" charset="2"/>
              </a:rPr>
              <a:t>Current plan is to study dependence of measurement on both collection wire noise level and space charge effects.</a:t>
            </a:r>
          </a:p>
        </p:txBody>
      </p:sp>
      <p:grpSp>
        <p:nvGrpSpPr>
          <p:cNvPr id="7" name="Group 6">
            <a:extLst>
              <a:ext uri="{FF2B5EF4-FFF2-40B4-BE49-F238E27FC236}">
                <a16:creationId xmlns:a16="http://schemas.microsoft.com/office/drawing/2014/main" id="{71ED4416-0983-AD40-9B98-201B336FFE65}"/>
              </a:ext>
            </a:extLst>
          </p:cNvPr>
          <p:cNvGrpSpPr/>
          <p:nvPr/>
        </p:nvGrpSpPr>
        <p:grpSpPr>
          <a:xfrm>
            <a:off x="195463" y="766384"/>
            <a:ext cx="8753073" cy="4240290"/>
            <a:chOff x="-10530" y="1143000"/>
            <a:chExt cx="9909700" cy="5105400"/>
          </a:xfrm>
        </p:grpSpPr>
        <p:grpSp>
          <p:nvGrpSpPr>
            <p:cNvPr id="8" name="Group 7">
              <a:extLst>
                <a:ext uri="{FF2B5EF4-FFF2-40B4-BE49-F238E27FC236}">
                  <a16:creationId xmlns:a16="http://schemas.microsoft.com/office/drawing/2014/main" id="{538AC27C-27DB-254A-B8C5-351B9B8AAD23}"/>
                </a:ext>
              </a:extLst>
            </p:cNvPr>
            <p:cNvGrpSpPr/>
            <p:nvPr/>
          </p:nvGrpSpPr>
          <p:grpSpPr>
            <a:xfrm>
              <a:off x="-10530" y="1143000"/>
              <a:ext cx="5801730" cy="5105400"/>
              <a:chOff x="4637670" y="1447800"/>
              <a:chExt cx="6411330" cy="5105400"/>
            </a:xfrm>
          </p:grpSpPr>
          <p:grpSp>
            <p:nvGrpSpPr>
              <p:cNvPr id="23" name="Group 22">
                <a:extLst>
                  <a:ext uri="{FF2B5EF4-FFF2-40B4-BE49-F238E27FC236}">
                    <a16:creationId xmlns:a16="http://schemas.microsoft.com/office/drawing/2014/main" id="{32280060-DA70-AF48-9300-52D8957DA2ED}"/>
                  </a:ext>
                </a:extLst>
              </p:cNvPr>
              <p:cNvGrpSpPr/>
              <p:nvPr/>
            </p:nvGrpSpPr>
            <p:grpSpPr>
              <a:xfrm>
                <a:off x="4637670" y="1447800"/>
                <a:ext cx="6411330" cy="5105400"/>
                <a:chOff x="2021779" y="2133600"/>
                <a:chExt cx="5340129" cy="4419599"/>
              </a:xfrm>
            </p:grpSpPr>
            <p:pic>
              <p:nvPicPr>
                <p:cNvPr id="26" name="Picture 25">
                  <a:extLst>
                    <a:ext uri="{FF2B5EF4-FFF2-40B4-BE49-F238E27FC236}">
                      <a16:creationId xmlns:a16="http://schemas.microsoft.com/office/drawing/2014/main" id="{B01CBBFD-E5C1-EF4F-88B9-762F7FA8BB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1779" y="2133600"/>
                  <a:ext cx="4519916" cy="4419599"/>
                </a:xfrm>
                <a:prstGeom prst="rect">
                  <a:avLst/>
                </a:prstGeom>
              </p:spPr>
            </p:pic>
            <p:sp>
              <p:nvSpPr>
                <p:cNvPr id="27" name="Rectangle 26">
                  <a:extLst>
                    <a:ext uri="{FF2B5EF4-FFF2-40B4-BE49-F238E27FC236}">
                      <a16:creationId xmlns:a16="http://schemas.microsoft.com/office/drawing/2014/main" id="{82247B45-210D-A344-8ECF-A11F7C5DEFD4}"/>
                    </a:ext>
                  </a:extLst>
                </p:cNvPr>
                <p:cNvSpPr>
                  <a:spLocks noChangeArrowheads="1"/>
                </p:cNvSpPr>
                <p:nvPr/>
              </p:nvSpPr>
              <p:spPr bwMode="auto">
                <a:xfrm>
                  <a:off x="3810001" y="3352800"/>
                  <a:ext cx="838200" cy="384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28600" indent="-228600" eaLnBrk="0" hangingPunct="0">
                    <a:defRPr sz="1600" i="1">
                      <a:solidFill>
                        <a:schemeClr val="tx1"/>
                      </a:solidFill>
                      <a:latin typeface="Comic Sans MS" pitchFamily="66" charset="0"/>
                      <a:ea typeface="MS PGothic" pitchFamily="34" charset="-128"/>
                    </a:defRPr>
                  </a:lvl1pPr>
                  <a:lvl2pPr marL="685800" indent="-228600" eaLnBrk="0" hangingPunct="0">
                    <a:defRPr sz="1600" i="1">
                      <a:solidFill>
                        <a:schemeClr val="tx1"/>
                      </a:solidFill>
                      <a:latin typeface="Comic Sans MS" pitchFamily="66" charset="0"/>
                      <a:ea typeface="MS PGothic" pitchFamily="34" charset="-128"/>
                    </a:defRPr>
                  </a:lvl2pPr>
                  <a:lvl3pPr marL="1143000" indent="-228600" eaLnBrk="0" hangingPunct="0">
                    <a:defRPr sz="1600" i="1">
                      <a:solidFill>
                        <a:schemeClr val="tx1"/>
                      </a:solidFill>
                      <a:latin typeface="Comic Sans MS" pitchFamily="66" charset="0"/>
                      <a:ea typeface="MS PGothic" pitchFamily="34" charset="-128"/>
                    </a:defRPr>
                  </a:lvl3pPr>
                  <a:lvl4pPr marL="1600200" indent="-228600" eaLnBrk="0" hangingPunct="0">
                    <a:defRPr sz="1600" i="1">
                      <a:solidFill>
                        <a:schemeClr val="tx1"/>
                      </a:solidFill>
                      <a:latin typeface="Comic Sans MS" pitchFamily="66" charset="0"/>
                      <a:ea typeface="MS PGothic" pitchFamily="34" charset="-128"/>
                    </a:defRPr>
                  </a:lvl4pPr>
                  <a:lvl5pPr marL="2057400" indent="-228600" eaLnBrk="0" hangingPunct="0">
                    <a:defRPr sz="1600" i="1">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9pPr>
                </a:lstStyle>
                <a:p>
                  <a:pPr marL="0" indent="0">
                    <a:spcBef>
                      <a:spcPct val="20000"/>
                    </a:spcBef>
                    <a:spcAft>
                      <a:spcPts val="600"/>
                    </a:spcAft>
                    <a:buClr>
                      <a:srgbClr val="FF0000"/>
                    </a:buClr>
                    <a:buSzPct val="150000"/>
                  </a:pPr>
                  <a:r>
                    <a:rPr lang="en-GB" sz="1900" i="0" dirty="0">
                      <a:solidFill>
                        <a:srgbClr val="0000FF"/>
                      </a:solidFill>
                      <a:sym typeface="Symbol" pitchFamily="18" charset="2"/>
                    </a:rPr>
                    <a:t>2 </a:t>
                  </a:r>
                  <a:r>
                    <a:rPr lang="en-GB" sz="1900" i="0" dirty="0" err="1">
                      <a:solidFill>
                        <a:srgbClr val="0000FF"/>
                      </a:solidFill>
                      <a:sym typeface="Symbol" pitchFamily="18" charset="2"/>
                    </a:rPr>
                    <a:t>ms</a:t>
                  </a:r>
                  <a:endParaRPr lang="en-GB" sz="1900" i="0" dirty="0">
                    <a:solidFill>
                      <a:srgbClr val="0000FF"/>
                    </a:solidFill>
                    <a:sym typeface="Symbol" pitchFamily="18" charset="2"/>
                  </a:endParaRPr>
                </a:p>
              </p:txBody>
            </p:sp>
            <p:cxnSp>
              <p:nvCxnSpPr>
                <p:cNvPr id="28" name="Straight Arrow Connector 27">
                  <a:extLst>
                    <a:ext uri="{FF2B5EF4-FFF2-40B4-BE49-F238E27FC236}">
                      <a16:creationId xmlns:a16="http://schemas.microsoft.com/office/drawing/2014/main" id="{3A1DE28E-B2E2-3849-9065-0BA87EAADA05}"/>
                    </a:ext>
                  </a:extLst>
                </p:cNvPr>
                <p:cNvCxnSpPr/>
                <p:nvPr/>
              </p:nvCxnSpPr>
              <p:spPr bwMode="auto">
                <a:xfrm>
                  <a:off x="4191000" y="3733800"/>
                  <a:ext cx="76200" cy="457200"/>
                </a:xfrm>
                <a:prstGeom prst="straightConnector1">
                  <a:avLst/>
                </a:prstGeom>
                <a:solidFill>
                  <a:schemeClr val="accent1"/>
                </a:solidFill>
                <a:ln w="9525" cap="flat" cmpd="sng" algn="ctr">
                  <a:solidFill>
                    <a:srgbClr val="0000FF"/>
                  </a:solidFill>
                  <a:prstDash val="solid"/>
                  <a:round/>
                  <a:headEnd type="none" w="med" len="med"/>
                  <a:tailEnd type="arrow"/>
                </a:ln>
                <a:effectLst/>
              </p:spPr>
            </p:cxnSp>
            <p:sp>
              <p:nvSpPr>
                <p:cNvPr id="29" name="Rectangle 28">
                  <a:extLst>
                    <a:ext uri="{FF2B5EF4-FFF2-40B4-BE49-F238E27FC236}">
                      <a16:creationId xmlns:a16="http://schemas.microsoft.com/office/drawing/2014/main" id="{66C56764-1164-C544-8ECB-D69BCE5896ED}"/>
                    </a:ext>
                  </a:extLst>
                </p:cNvPr>
                <p:cNvSpPr>
                  <a:spLocks noChangeArrowheads="1"/>
                </p:cNvSpPr>
                <p:nvPr/>
              </p:nvSpPr>
              <p:spPr bwMode="auto">
                <a:xfrm>
                  <a:off x="5737293" y="3352800"/>
                  <a:ext cx="1624615" cy="384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28600" indent="-228600" eaLnBrk="0" hangingPunct="0">
                    <a:defRPr sz="1600" i="1">
                      <a:solidFill>
                        <a:schemeClr val="tx1"/>
                      </a:solidFill>
                      <a:latin typeface="Comic Sans MS" pitchFamily="66" charset="0"/>
                      <a:ea typeface="MS PGothic" pitchFamily="34" charset="-128"/>
                    </a:defRPr>
                  </a:lvl1pPr>
                  <a:lvl2pPr marL="685800" indent="-228600" eaLnBrk="0" hangingPunct="0">
                    <a:defRPr sz="1600" i="1">
                      <a:solidFill>
                        <a:schemeClr val="tx1"/>
                      </a:solidFill>
                      <a:latin typeface="Comic Sans MS" pitchFamily="66" charset="0"/>
                      <a:ea typeface="MS PGothic" pitchFamily="34" charset="-128"/>
                    </a:defRPr>
                  </a:lvl2pPr>
                  <a:lvl3pPr marL="1143000" indent="-228600" eaLnBrk="0" hangingPunct="0">
                    <a:defRPr sz="1600" i="1">
                      <a:solidFill>
                        <a:schemeClr val="tx1"/>
                      </a:solidFill>
                      <a:latin typeface="Comic Sans MS" pitchFamily="66" charset="0"/>
                      <a:ea typeface="MS PGothic" pitchFamily="34" charset="-128"/>
                    </a:defRPr>
                  </a:lvl3pPr>
                  <a:lvl4pPr marL="1600200" indent="-228600" eaLnBrk="0" hangingPunct="0">
                    <a:defRPr sz="1600" i="1">
                      <a:solidFill>
                        <a:schemeClr val="tx1"/>
                      </a:solidFill>
                      <a:latin typeface="Comic Sans MS" pitchFamily="66" charset="0"/>
                      <a:ea typeface="MS PGothic" pitchFamily="34" charset="-128"/>
                    </a:defRPr>
                  </a:lvl4pPr>
                  <a:lvl5pPr marL="2057400" indent="-228600" eaLnBrk="0" hangingPunct="0">
                    <a:defRPr sz="1600" i="1">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9pPr>
                </a:lstStyle>
                <a:p>
                  <a:pPr marL="0" indent="0">
                    <a:spcBef>
                      <a:spcPct val="20000"/>
                    </a:spcBef>
                    <a:spcAft>
                      <a:spcPts val="600"/>
                    </a:spcAft>
                    <a:buClr>
                      <a:srgbClr val="FF0000"/>
                    </a:buClr>
                    <a:buSzPct val="150000"/>
                  </a:pPr>
                  <a:r>
                    <a:rPr lang="en-GB" sz="1900" i="0" dirty="0">
                      <a:solidFill>
                        <a:srgbClr val="0000FF"/>
                      </a:solidFill>
                      <a:sym typeface="Symbol" pitchFamily="18" charset="2"/>
                    </a:rPr>
                    <a:t>1 </a:t>
                  </a:r>
                  <a:r>
                    <a:rPr lang="en-GB" sz="1900" i="0" dirty="0" err="1">
                      <a:solidFill>
                        <a:srgbClr val="0000FF"/>
                      </a:solidFill>
                      <a:sym typeface="Symbol" pitchFamily="18" charset="2"/>
                    </a:rPr>
                    <a:t>ms</a:t>
                  </a:r>
                  <a:endParaRPr lang="en-GB" sz="1900" i="0" dirty="0">
                    <a:solidFill>
                      <a:srgbClr val="0000FF"/>
                    </a:solidFill>
                    <a:sym typeface="Symbol" pitchFamily="18" charset="2"/>
                  </a:endParaRPr>
                </a:p>
              </p:txBody>
            </p:sp>
            <p:cxnSp>
              <p:nvCxnSpPr>
                <p:cNvPr id="30" name="Straight Arrow Connector 29">
                  <a:extLst>
                    <a:ext uri="{FF2B5EF4-FFF2-40B4-BE49-F238E27FC236}">
                      <a16:creationId xmlns:a16="http://schemas.microsoft.com/office/drawing/2014/main" id="{8371C7C8-FCB8-834A-A6A7-E89528AAEC9D}"/>
                    </a:ext>
                  </a:extLst>
                </p:cNvPr>
                <p:cNvCxnSpPr/>
                <p:nvPr/>
              </p:nvCxnSpPr>
              <p:spPr bwMode="auto">
                <a:xfrm flipH="1" flipV="1">
                  <a:off x="5982000" y="2793242"/>
                  <a:ext cx="17436" cy="644956"/>
                </a:xfrm>
                <a:prstGeom prst="straightConnector1">
                  <a:avLst/>
                </a:prstGeom>
                <a:solidFill>
                  <a:schemeClr val="accent1"/>
                </a:solidFill>
                <a:ln w="9525" cap="flat" cmpd="sng" algn="ctr">
                  <a:solidFill>
                    <a:srgbClr val="0000FF"/>
                  </a:solidFill>
                  <a:prstDash val="solid"/>
                  <a:round/>
                  <a:headEnd type="none" w="med" len="med"/>
                  <a:tailEnd type="arrow"/>
                </a:ln>
                <a:effectLst/>
              </p:spPr>
            </p:cxnSp>
            <p:sp>
              <p:nvSpPr>
                <p:cNvPr id="31" name="Rectangle 30">
                  <a:extLst>
                    <a:ext uri="{FF2B5EF4-FFF2-40B4-BE49-F238E27FC236}">
                      <a16:creationId xmlns:a16="http://schemas.microsoft.com/office/drawing/2014/main" id="{E868E706-B945-5543-8B1F-375FAC149D6C}"/>
                    </a:ext>
                  </a:extLst>
                </p:cNvPr>
                <p:cNvSpPr>
                  <a:spLocks noChangeArrowheads="1"/>
                </p:cNvSpPr>
                <p:nvPr/>
              </p:nvSpPr>
              <p:spPr bwMode="auto">
                <a:xfrm>
                  <a:off x="4214048" y="4838131"/>
                  <a:ext cx="1624615" cy="384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28600" indent="-228600" eaLnBrk="0" hangingPunct="0">
                    <a:defRPr sz="1600" i="1">
                      <a:solidFill>
                        <a:schemeClr val="tx1"/>
                      </a:solidFill>
                      <a:latin typeface="Comic Sans MS" pitchFamily="66" charset="0"/>
                      <a:ea typeface="MS PGothic" pitchFamily="34" charset="-128"/>
                    </a:defRPr>
                  </a:lvl1pPr>
                  <a:lvl2pPr marL="685800" indent="-228600" eaLnBrk="0" hangingPunct="0">
                    <a:defRPr sz="1600" i="1">
                      <a:solidFill>
                        <a:schemeClr val="tx1"/>
                      </a:solidFill>
                      <a:latin typeface="Comic Sans MS" pitchFamily="66" charset="0"/>
                      <a:ea typeface="MS PGothic" pitchFamily="34" charset="-128"/>
                    </a:defRPr>
                  </a:lvl2pPr>
                  <a:lvl3pPr marL="1143000" indent="-228600" eaLnBrk="0" hangingPunct="0">
                    <a:defRPr sz="1600" i="1">
                      <a:solidFill>
                        <a:schemeClr val="tx1"/>
                      </a:solidFill>
                      <a:latin typeface="Comic Sans MS" pitchFamily="66" charset="0"/>
                      <a:ea typeface="MS PGothic" pitchFamily="34" charset="-128"/>
                    </a:defRPr>
                  </a:lvl3pPr>
                  <a:lvl4pPr marL="1600200" indent="-228600" eaLnBrk="0" hangingPunct="0">
                    <a:defRPr sz="1600" i="1">
                      <a:solidFill>
                        <a:schemeClr val="tx1"/>
                      </a:solidFill>
                      <a:latin typeface="Comic Sans MS" pitchFamily="66" charset="0"/>
                      <a:ea typeface="MS PGothic" pitchFamily="34" charset="-128"/>
                    </a:defRPr>
                  </a:lvl4pPr>
                  <a:lvl5pPr marL="2057400" indent="-228600" eaLnBrk="0" hangingPunct="0">
                    <a:defRPr sz="1600" i="1">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9pPr>
                </a:lstStyle>
                <a:p>
                  <a:pPr marL="0" indent="0">
                    <a:spcBef>
                      <a:spcPct val="20000"/>
                    </a:spcBef>
                    <a:spcAft>
                      <a:spcPts val="600"/>
                    </a:spcAft>
                    <a:buClr>
                      <a:srgbClr val="FF0000"/>
                    </a:buClr>
                    <a:buSzPct val="150000"/>
                  </a:pPr>
                  <a:r>
                    <a:rPr lang="en-GB" sz="1900" i="0" dirty="0">
                      <a:solidFill>
                        <a:srgbClr val="0000FF"/>
                      </a:solidFill>
                      <a:sym typeface="Symbol" pitchFamily="18" charset="2"/>
                    </a:rPr>
                    <a:t>4 </a:t>
                  </a:r>
                  <a:r>
                    <a:rPr lang="en-GB" sz="1900" i="0" dirty="0" err="1">
                      <a:solidFill>
                        <a:srgbClr val="0000FF"/>
                      </a:solidFill>
                      <a:sym typeface="Symbol" pitchFamily="18" charset="2"/>
                    </a:rPr>
                    <a:t>ms</a:t>
                  </a:r>
                  <a:endParaRPr lang="en-GB" sz="1900" i="0" dirty="0">
                    <a:solidFill>
                      <a:srgbClr val="0000FF"/>
                    </a:solidFill>
                    <a:sym typeface="Symbol" pitchFamily="18" charset="2"/>
                  </a:endParaRPr>
                </a:p>
              </p:txBody>
            </p:sp>
            <p:cxnSp>
              <p:nvCxnSpPr>
                <p:cNvPr id="32" name="Straight Arrow Connector 31">
                  <a:extLst>
                    <a:ext uri="{FF2B5EF4-FFF2-40B4-BE49-F238E27FC236}">
                      <a16:creationId xmlns:a16="http://schemas.microsoft.com/office/drawing/2014/main" id="{C5FFDF93-7CC4-4445-8764-BA1C727F42A2}"/>
                    </a:ext>
                  </a:extLst>
                </p:cNvPr>
                <p:cNvCxnSpPr/>
                <p:nvPr/>
              </p:nvCxnSpPr>
              <p:spPr bwMode="auto">
                <a:xfrm flipH="1">
                  <a:off x="3566149" y="5055513"/>
                  <a:ext cx="685800" cy="112439"/>
                </a:xfrm>
                <a:prstGeom prst="straightConnector1">
                  <a:avLst/>
                </a:prstGeom>
                <a:solidFill>
                  <a:schemeClr val="accent1"/>
                </a:solidFill>
                <a:ln w="9525" cap="flat" cmpd="sng" algn="ctr">
                  <a:solidFill>
                    <a:srgbClr val="0000FF"/>
                  </a:solidFill>
                  <a:prstDash val="solid"/>
                  <a:round/>
                  <a:headEnd type="none" w="med" len="med"/>
                  <a:tailEnd type="arrow"/>
                </a:ln>
                <a:effectLst/>
              </p:spPr>
            </p:cxnSp>
            <p:sp>
              <p:nvSpPr>
                <p:cNvPr id="33" name="Rectangle 32">
                  <a:extLst>
                    <a:ext uri="{FF2B5EF4-FFF2-40B4-BE49-F238E27FC236}">
                      <a16:creationId xmlns:a16="http://schemas.microsoft.com/office/drawing/2014/main" id="{C34D23A0-9097-344D-A01A-1F2FF75E62E4}"/>
                    </a:ext>
                  </a:extLst>
                </p:cNvPr>
                <p:cNvSpPr>
                  <a:spLocks noChangeArrowheads="1"/>
                </p:cNvSpPr>
                <p:nvPr/>
              </p:nvSpPr>
              <p:spPr bwMode="auto">
                <a:xfrm>
                  <a:off x="4038600" y="5233916"/>
                  <a:ext cx="1624615" cy="384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28600" indent="-228600" eaLnBrk="0" hangingPunct="0">
                    <a:defRPr sz="1600" i="1">
                      <a:solidFill>
                        <a:schemeClr val="tx1"/>
                      </a:solidFill>
                      <a:latin typeface="Comic Sans MS" pitchFamily="66" charset="0"/>
                      <a:ea typeface="MS PGothic" pitchFamily="34" charset="-128"/>
                    </a:defRPr>
                  </a:lvl1pPr>
                  <a:lvl2pPr marL="685800" indent="-228600" eaLnBrk="0" hangingPunct="0">
                    <a:defRPr sz="1600" i="1">
                      <a:solidFill>
                        <a:schemeClr val="tx1"/>
                      </a:solidFill>
                      <a:latin typeface="Comic Sans MS" pitchFamily="66" charset="0"/>
                      <a:ea typeface="MS PGothic" pitchFamily="34" charset="-128"/>
                    </a:defRPr>
                  </a:lvl2pPr>
                  <a:lvl3pPr marL="1143000" indent="-228600" eaLnBrk="0" hangingPunct="0">
                    <a:defRPr sz="1600" i="1">
                      <a:solidFill>
                        <a:schemeClr val="tx1"/>
                      </a:solidFill>
                      <a:latin typeface="Comic Sans MS" pitchFamily="66" charset="0"/>
                      <a:ea typeface="MS PGothic" pitchFamily="34" charset="-128"/>
                    </a:defRPr>
                  </a:lvl3pPr>
                  <a:lvl4pPr marL="1600200" indent="-228600" eaLnBrk="0" hangingPunct="0">
                    <a:defRPr sz="1600" i="1">
                      <a:solidFill>
                        <a:schemeClr val="tx1"/>
                      </a:solidFill>
                      <a:latin typeface="Comic Sans MS" pitchFamily="66" charset="0"/>
                      <a:ea typeface="MS PGothic" pitchFamily="34" charset="-128"/>
                    </a:defRPr>
                  </a:lvl4pPr>
                  <a:lvl5pPr marL="2057400" indent="-228600" eaLnBrk="0" hangingPunct="0">
                    <a:defRPr sz="1600" i="1">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9pPr>
                </a:lstStyle>
                <a:p>
                  <a:pPr marL="0" indent="0">
                    <a:spcBef>
                      <a:spcPct val="20000"/>
                    </a:spcBef>
                    <a:spcAft>
                      <a:spcPts val="600"/>
                    </a:spcAft>
                    <a:buClr>
                      <a:srgbClr val="FF0000"/>
                    </a:buClr>
                    <a:buSzPct val="150000"/>
                  </a:pPr>
                  <a:r>
                    <a:rPr lang="en-GB" sz="1900" i="0" dirty="0">
                      <a:solidFill>
                        <a:srgbClr val="0000FF"/>
                      </a:solidFill>
                      <a:sym typeface="Symbol" pitchFamily="18" charset="2"/>
                    </a:rPr>
                    <a:t>6 </a:t>
                  </a:r>
                  <a:r>
                    <a:rPr lang="en-GB" sz="1900" i="0" dirty="0" err="1">
                      <a:solidFill>
                        <a:srgbClr val="0000FF"/>
                      </a:solidFill>
                      <a:sym typeface="Symbol" pitchFamily="18" charset="2"/>
                    </a:rPr>
                    <a:t>ms</a:t>
                  </a:r>
                  <a:endParaRPr lang="en-GB" sz="1900" i="0" dirty="0">
                    <a:solidFill>
                      <a:srgbClr val="0000FF"/>
                    </a:solidFill>
                    <a:sym typeface="Symbol" pitchFamily="18" charset="2"/>
                  </a:endParaRPr>
                </a:p>
              </p:txBody>
            </p:sp>
            <p:cxnSp>
              <p:nvCxnSpPr>
                <p:cNvPr id="34" name="Straight Arrow Connector 33">
                  <a:extLst>
                    <a:ext uri="{FF2B5EF4-FFF2-40B4-BE49-F238E27FC236}">
                      <a16:creationId xmlns:a16="http://schemas.microsoft.com/office/drawing/2014/main" id="{3B205CD4-CDA6-3A4F-98CC-95B23BD3B7F5}"/>
                    </a:ext>
                  </a:extLst>
                </p:cNvPr>
                <p:cNvCxnSpPr/>
                <p:nvPr/>
              </p:nvCxnSpPr>
              <p:spPr bwMode="auto">
                <a:xfrm flipH="1">
                  <a:off x="3299543" y="5431808"/>
                  <a:ext cx="762000" cy="36239"/>
                </a:xfrm>
                <a:prstGeom prst="straightConnector1">
                  <a:avLst/>
                </a:prstGeom>
                <a:solidFill>
                  <a:schemeClr val="accent1"/>
                </a:solidFill>
                <a:ln w="9525" cap="flat" cmpd="sng" algn="ctr">
                  <a:solidFill>
                    <a:srgbClr val="0000FF"/>
                  </a:solidFill>
                  <a:prstDash val="solid"/>
                  <a:round/>
                  <a:headEnd type="none" w="med" len="med"/>
                  <a:tailEnd type="arrow"/>
                </a:ln>
                <a:effectLst/>
              </p:spPr>
            </p:cxnSp>
            <p:sp>
              <p:nvSpPr>
                <p:cNvPr id="35" name="Rectangle 34">
                  <a:extLst>
                    <a:ext uri="{FF2B5EF4-FFF2-40B4-BE49-F238E27FC236}">
                      <a16:creationId xmlns:a16="http://schemas.microsoft.com/office/drawing/2014/main" id="{524785F5-58A8-6C4F-AA1E-DB3C32EAAD14}"/>
                    </a:ext>
                  </a:extLst>
                </p:cNvPr>
                <p:cNvSpPr>
                  <a:spLocks noChangeArrowheads="1"/>
                </p:cNvSpPr>
                <p:nvPr/>
              </p:nvSpPr>
              <p:spPr bwMode="auto">
                <a:xfrm>
                  <a:off x="2667000" y="4343400"/>
                  <a:ext cx="838200" cy="384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28600" indent="-228600" eaLnBrk="0" hangingPunct="0">
                    <a:defRPr sz="1600" i="1">
                      <a:solidFill>
                        <a:schemeClr val="tx1"/>
                      </a:solidFill>
                      <a:latin typeface="Comic Sans MS" pitchFamily="66" charset="0"/>
                      <a:ea typeface="MS PGothic" pitchFamily="34" charset="-128"/>
                    </a:defRPr>
                  </a:lvl1pPr>
                  <a:lvl2pPr marL="685800" indent="-228600" eaLnBrk="0" hangingPunct="0">
                    <a:defRPr sz="1600" i="1">
                      <a:solidFill>
                        <a:schemeClr val="tx1"/>
                      </a:solidFill>
                      <a:latin typeface="Comic Sans MS" pitchFamily="66" charset="0"/>
                      <a:ea typeface="MS PGothic" pitchFamily="34" charset="-128"/>
                    </a:defRPr>
                  </a:lvl2pPr>
                  <a:lvl3pPr marL="1143000" indent="-228600" eaLnBrk="0" hangingPunct="0">
                    <a:defRPr sz="1600" i="1">
                      <a:solidFill>
                        <a:schemeClr val="tx1"/>
                      </a:solidFill>
                      <a:latin typeface="Comic Sans MS" pitchFamily="66" charset="0"/>
                      <a:ea typeface="MS PGothic" pitchFamily="34" charset="-128"/>
                    </a:defRPr>
                  </a:lvl3pPr>
                  <a:lvl4pPr marL="1600200" indent="-228600" eaLnBrk="0" hangingPunct="0">
                    <a:defRPr sz="1600" i="1">
                      <a:solidFill>
                        <a:schemeClr val="tx1"/>
                      </a:solidFill>
                      <a:latin typeface="Comic Sans MS" pitchFamily="66" charset="0"/>
                      <a:ea typeface="MS PGothic" pitchFamily="34" charset="-128"/>
                    </a:defRPr>
                  </a:lvl4pPr>
                  <a:lvl5pPr marL="2057400" indent="-228600" eaLnBrk="0" hangingPunct="0">
                    <a:defRPr sz="1600" i="1">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9pPr>
                </a:lstStyle>
                <a:p>
                  <a:pPr marL="0" indent="0">
                    <a:spcBef>
                      <a:spcPct val="20000"/>
                    </a:spcBef>
                    <a:spcAft>
                      <a:spcPts val="600"/>
                    </a:spcAft>
                    <a:buClr>
                      <a:srgbClr val="FF0000"/>
                    </a:buClr>
                    <a:buSzPct val="150000"/>
                  </a:pPr>
                  <a:r>
                    <a:rPr lang="en-GB" sz="1900" i="0" dirty="0">
                      <a:solidFill>
                        <a:srgbClr val="0000FF"/>
                      </a:solidFill>
                      <a:sym typeface="Symbol" pitchFamily="18" charset="2"/>
                    </a:rPr>
                    <a:t>8 </a:t>
                  </a:r>
                  <a:r>
                    <a:rPr lang="en-GB" sz="1900" i="0" dirty="0" err="1">
                      <a:solidFill>
                        <a:srgbClr val="0000FF"/>
                      </a:solidFill>
                      <a:sym typeface="Symbol" pitchFamily="18" charset="2"/>
                    </a:rPr>
                    <a:t>ms</a:t>
                  </a:r>
                  <a:endParaRPr lang="en-GB" sz="1900" i="0" dirty="0">
                    <a:solidFill>
                      <a:srgbClr val="0000FF"/>
                    </a:solidFill>
                    <a:sym typeface="Symbol" pitchFamily="18" charset="2"/>
                  </a:endParaRPr>
                </a:p>
              </p:txBody>
            </p:sp>
            <p:cxnSp>
              <p:nvCxnSpPr>
                <p:cNvPr id="36" name="Straight Arrow Connector 35">
                  <a:extLst>
                    <a:ext uri="{FF2B5EF4-FFF2-40B4-BE49-F238E27FC236}">
                      <a16:creationId xmlns:a16="http://schemas.microsoft.com/office/drawing/2014/main" id="{C3E39FA1-C301-3F46-9B93-B777D9D9CB09}"/>
                    </a:ext>
                  </a:extLst>
                </p:cNvPr>
                <p:cNvCxnSpPr/>
                <p:nvPr/>
              </p:nvCxnSpPr>
              <p:spPr bwMode="auto">
                <a:xfrm>
                  <a:off x="3109515" y="4640238"/>
                  <a:ext cx="0" cy="762000"/>
                </a:xfrm>
                <a:prstGeom prst="straightConnector1">
                  <a:avLst/>
                </a:prstGeom>
                <a:solidFill>
                  <a:schemeClr val="accent1"/>
                </a:solidFill>
                <a:ln w="9525" cap="flat" cmpd="sng" algn="ctr">
                  <a:solidFill>
                    <a:srgbClr val="0000FF"/>
                  </a:solidFill>
                  <a:prstDash val="solid"/>
                  <a:round/>
                  <a:headEnd type="none" w="med" len="med"/>
                  <a:tailEnd type="arrow"/>
                </a:ln>
                <a:effectLst/>
              </p:spPr>
            </p:cxnSp>
          </p:grpSp>
          <p:cxnSp>
            <p:nvCxnSpPr>
              <p:cNvPr id="24" name="Straight Arrow Connector 23">
                <a:extLst>
                  <a:ext uri="{FF2B5EF4-FFF2-40B4-BE49-F238E27FC236}">
                    <a16:creationId xmlns:a16="http://schemas.microsoft.com/office/drawing/2014/main" id="{0E4B7F23-19C8-5A45-BCFF-A0944852BC44}"/>
                  </a:ext>
                </a:extLst>
              </p:cNvPr>
              <p:cNvCxnSpPr/>
              <p:nvPr/>
            </p:nvCxnSpPr>
            <p:spPr bwMode="auto">
              <a:xfrm flipH="1">
                <a:off x="5791200" y="5715000"/>
                <a:ext cx="914400" cy="41862"/>
              </a:xfrm>
              <a:prstGeom prst="straightConnector1">
                <a:avLst/>
              </a:prstGeom>
              <a:solidFill>
                <a:schemeClr val="accent1"/>
              </a:solidFill>
              <a:ln w="9525" cap="flat" cmpd="sng" algn="ctr">
                <a:solidFill>
                  <a:srgbClr val="0000FF"/>
                </a:solidFill>
                <a:prstDash val="solid"/>
                <a:round/>
                <a:headEnd type="none" w="med" len="med"/>
                <a:tailEnd type="arrow"/>
              </a:ln>
              <a:effectLst/>
            </p:spPr>
          </p:cxnSp>
          <p:sp>
            <p:nvSpPr>
              <p:cNvPr id="25" name="Rectangle 24">
                <a:extLst>
                  <a:ext uri="{FF2B5EF4-FFF2-40B4-BE49-F238E27FC236}">
                    <a16:creationId xmlns:a16="http://schemas.microsoft.com/office/drawing/2014/main" id="{E8BB59A0-43AD-3149-A268-7AA6C28E31CB}"/>
                  </a:ext>
                </a:extLst>
              </p:cNvPr>
              <p:cNvSpPr>
                <a:spLocks noChangeArrowheads="1"/>
              </p:cNvSpPr>
              <p:nvPr/>
            </p:nvSpPr>
            <p:spPr bwMode="auto">
              <a:xfrm>
                <a:off x="6629400" y="5486400"/>
                <a:ext cx="1973686" cy="38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28600" indent="-228600" eaLnBrk="0" hangingPunct="0">
                  <a:defRPr sz="1600" i="1">
                    <a:solidFill>
                      <a:schemeClr val="tx1"/>
                    </a:solidFill>
                    <a:latin typeface="Comic Sans MS" pitchFamily="66" charset="0"/>
                    <a:ea typeface="MS PGothic" pitchFamily="34" charset="-128"/>
                  </a:defRPr>
                </a:lvl1pPr>
                <a:lvl2pPr marL="685800" indent="-228600" eaLnBrk="0" hangingPunct="0">
                  <a:defRPr sz="1600" i="1">
                    <a:solidFill>
                      <a:schemeClr val="tx1"/>
                    </a:solidFill>
                    <a:latin typeface="Comic Sans MS" pitchFamily="66" charset="0"/>
                    <a:ea typeface="MS PGothic" pitchFamily="34" charset="-128"/>
                  </a:defRPr>
                </a:lvl2pPr>
                <a:lvl3pPr marL="1143000" indent="-228600" eaLnBrk="0" hangingPunct="0">
                  <a:defRPr sz="1600" i="1">
                    <a:solidFill>
                      <a:schemeClr val="tx1"/>
                    </a:solidFill>
                    <a:latin typeface="Comic Sans MS" pitchFamily="66" charset="0"/>
                    <a:ea typeface="MS PGothic" pitchFamily="34" charset="-128"/>
                  </a:defRPr>
                </a:lvl3pPr>
                <a:lvl4pPr marL="1600200" indent="-228600" eaLnBrk="0" hangingPunct="0">
                  <a:defRPr sz="1600" i="1">
                    <a:solidFill>
                      <a:schemeClr val="tx1"/>
                    </a:solidFill>
                    <a:latin typeface="Comic Sans MS" pitchFamily="66" charset="0"/>
                    <a:ea typeface="MS PGothic" pitchFamily="34" charset="-128"/>
                  </a:defRPr>
                </a:lvl4pPr>
                <a:lvl5pPr marL="2057400" indent="-228600" eaLnBrk="0" hangingPunct="0">
                  <a:defRPr sz="1600" i="1">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9pPr>
              </a:lstStyle>
              <a:p>
                <a:pPr marL="0" indent="0">
                  <a:spcBef>
                    <a:spcPct val="20000"/>
                  </a:spcBef>
                  <a:spcAft>
                    <a:spcPts val="600"/>
                  </a:spcAft>
                  <a:buClr>
                    <a:srgbClr val="FF0000"/>
                  </a:buClr>
                  <a:buSzPct val="150000"/>
                </a:pPr>
                <a:r>
                  <a:rPr lang="en-GB" sz="1900" i="0" dirty="0">
                    <a:solidFill>
                      <a:srgbClr val="0000FF"/>
                    </a:solidFill>
                    <a:sym typeface="Symbol" pitchFamily="18" charset="2"/>
                  </a:rPr>
                  <a:t>15 </a:t>
                </a:r>
                <a:r>
                  <a:rPr lang="en-GB" sz="1900" i="0" dirty="0" err="1">
                    <a:solidFill>
                      <a:srgbClr val="0000FF"/>
                    </a:solidFill>
                    <a:sym typeface="Symbol" pitchFamily="18" charset="2"/>
                  </a:rPr>
                  <a:t>ms</a:t>
                </a:r>
                <a:endParaRPr lang="en-GB" sz="1900" i="0" dirty="0">
                  <a:solidFill>
                    <a:srgbClr val="0000FF"/>
                  </a:solidFill>
                  <a:sym typeface="Symbol" pitchFamily="18" charset="2"/>
                </a:endParaRPr>
              </a:p>
            </p:txBody>
          </p:sp>
        </p:grpSp>
        <p:grpSp>
          <p:nvGrpSpPr>
            <p:cNvPr id="9" name="Group 8">
              <a:extLst>
                <a:ext uri="{FF2B5EF4-FFF2-40B4-BE49-F238E27FC236}">
                  <a16:creationId xmlns:a16="http://schemas.microsoft.com/office/drawing/2014/main" id="{DB45E87C-10D8-4340-A2E7-BE230AFD2A9F}"/>
                </a:ext>
              </a:extLst>
            </p:cNvPr>
            <p:cNvGrpSpPr/>
            <p:nvPr/>
          </p:nvGrpSpPr>
          <p:grpSpPr>
            <a:xfrm>
              <a:off x="5105400" y="1143000"/>
              <a:ext cx="4793770" cy="5105400"/>
              <a:chOff x="2365615" y="1905000"/>
              <a:chExt cx="5327170" cy="4953000"/>
            </a:xfrm>
          </p:grpSpPr>
          <p:grpSp>
            <p:nvGrpSpPr>
              <p:cNvPr id="10" name="Group 9">
                <a:extLst>
                  <a:ext uri="{FF2B5EF4-FFF2-40B4-BE49-F238E27FC236}">
                    <a16:creationId xmlns:a16="http://schemas.microsoft.com/office/drawing/2014/main" id="{16F5B148-17BB-4B41-A5CB-DF24495A84AC}"/>
                  </a:ext>
                </a:extLst>
              </p:cNvPr>
              <p:cNvGrpSpPr/>
              <p:nvPr/>
            </p:nvGrpSpPr>
            <p:grpSpPr>
              <a:xfrm>
                <a:off x="2365615" y="1905000"/>
                <a:ext cx="5327170" cy="4953000"/>
                <a:chOff x="4926968" y="1981200"/>
                <a:chExt cx="4747388" cy="4419600"/>
              </a:xfrm>
            </p:grpSpPr>
            <p:pic>
              <p:nvPicPr>
                <p:cNvPr id="15" name="Picture 14">
                  <a:extLst>
                    <a:ext uri="{FF2B5EF4-FFF2-40B4-BE49-F238E27FC236}">
                      <a16:creationId xmlns:a16="http://schemas.microsoft.com/office/drawing/2014/main" id="{E42EE137-4142-504D-8C4E-86A36EA74F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6968" y="1981200"/>
                  <a:ext cx="4747388" cy="4419600"/>
                </a:xfrm>
                <a:prstGeom prst="rect">
                  <a:avLst/>
                </a:prstGeom>
              </p:spPr>
            </p:pic>
            <p:sp>
              <p:nvSpPr>
                <p:cNvPr id="17" name="Rectangle 16">
                  <a:extLst>
                    <a:ext uri="{FF2B5EF4-FFF2-40B4-BE49-F238E27FC236}">
                      <a16:creationId xmlns:a16="http://schemas.microsoft.com/office/drawing/2014/main" id="{5F810A2A-C07E-4341-AE3F-C3871623FCF4}"/>
                    </a:ext>
                  </a:extLst>
                </p:cNvPr>
                <p:cNvSpPr>
                  <a:spLocks noChangeArrowheads="1"/>
                </p:cNvSpPr>
                <p:nvPr/>
              </p:nvSpPr>
              <p:spPr bwMode="auto">
                <a:xfrm>
                  <a:off x="6482737" y="5448886"/>
                  <a:ext cx="1447800" cy="3432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28600" indent="-228600" eaLnBrk="0" hangingPunct="0">
                    <a:defRPr sz="1600" i="1">
                      <a:solidFill>
                        <a:schemeClr val="tx1"/>
                      </a:solidFill>
                      <a:latin typeface="Comic Sans MS" pitchFamily="66" charset="0"/>
                      <a:ea typeface="MS PGothic" pitchFamily="34" charset="-128"/>
                    </a:defRPr>
                  </a:lvl1pPr>
                  <a:lvl2pPr marL="685800" indent="-228600" eaLnBrk="0" hangingPunct="0">
                    <a:defRPr sz="1600" i="1">
                      <a:solidFill>
                        <a:schemeClr val="tx1"/>
                      </a:solidFill>
                      <a:latin typeface="Comic Sans MS" pitchFamily="66" charset="0"/>
                      <a:ea typeface="MS PGothic" pitchFamily="34" charset="-128"/>
                    </a:defRPr>
                  </a:lvl2pPr>
                  <a:lvl3pPr marL="1143000" indent="-228600" eaLnBrk="0" hangingPunct="0">
                    <a:defRPr sz="1600" i="1">
                      <a:solidFill>
                        <a:schemeClr val="tx1"/>
                      </a:solidFill>
                      <a:latin typeface="Comic Sans MS" pitchFamily="66" charset="0"/>
                      <a:ea typeface="MS PGothic" pitchFamily="34" charset="-128"/>
                    </a:defRPr>
                  </a:lvl3pPr>
                  <a:lvl4pPr marL="1600200" indent="-228600" eaLnBrk="0" hangingPunct="0">
                    <a:defRPr sz="1600" i="1">
                      <a:solidFill>
                        <a:schemeClr val="tx1"/>
                      </a:solidFill>
                      <a:latin typeface="Comic Sans MS" pitchFamily="66" charset="0"/>
                      <a:ea typeface="MS PGothic" pitchFamily="34" charset="-128"/>
                    </a:defRPr>
                  </a:lvl4pPr>
                  <a:lvl5pPr marL="2057400" indent="-228600" eaLnBrk="0" hangingPunct="0">
                    <a:defRPr sz="1600" i="1">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9pPr>
                </a:lstStyle>
                <a:p>
                  <a:pPr marL="0" indent="0">
                    <a:spcBef>
                      <a:spcPct val="20000"/>
                    </a:spcBef>
                    <a:spcAft>
                      <a:spcPts val="600"/>
                    </a:spcAft>
                    <a:buClr>
                      <a:srgbClr val="FF0000"/>
                    </a:buClr>
                    <a:buSzPct val="150000"/>
                  </a:pPr>
                  <a:r>
                    <a:rPr lang="en-GB" sz="1900" i="0" dirty="0">
                      <a:solidFill>
                        <a:srgbClr val="0000FF"/>
                      </a:solidFill>
                      <a:sym typeface="Symbol" pitchFamily="18" charset="2"/>
                    </a:rPr>
                    <a:t>15 </a:t>
                  </a:r>
                  <a:r>
                    <a:rPr lang="en-GB" sz="1900" i="0" dirty="0" err="1">
                      <a:solidFill>
                        <a:srgbClr val="0000FF"/>
                      </a:solidFill>
                      <a:sym typeface="Symbol" pitchFamily="18" charset="2"/>
                    </a:rPr>
                    <a:t>ms</a:t>
                  </a:r>
                  <a:endParaRPr lang="en-GB" sz="1900" i="0" dirty="0">
                    <a:solidFill>
                      <a:srgbClr val="0000FF"/>
                    </a:solidFill>
                    <a:sym typeface="Symbol" pitchFamily="18" charset="2"/>
                  </a:endParaRPr>
                </a:p>
              </p:txBody>
            </p:sp>
            <p:sp>
              <p:nvSpPr>
                <p:cNvPr id="18" name="Rectangle 17">
                  <a:extLst>
                    <a:ext uri="{FF2B5EF4-FFF2-40B4-BE49-F238E27FC236}">
                      <a16:creationId xmlns:a16="http://schemas.microsoft.com/office/drawing/2014/main" id="{6864B364-31C7-FB45-A08F-F1B5D5543AF9}"/>
                    </a:ext>
                  </a:extLst>
                </p:cNvPr>
                <p:cNvSpPr>
                  <a:spLocks noChangeArrowheads="1"/>
                </p:cNvSpPr>
                <p:nvPr/>
              </p:nvSpPr>
              <p:spPr bwMode="auto">
                <a:xfrm>
                  <a:off x="6172200" y="3810000"/>
                  <a:ext cx="721021" cy="3432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28600" indent="-228600" eaLnBrk="0" hangingPunct="0">
                    <a:defRPr sz="1600" i="1">
                      <a:solidFill>
                        <a:schemeClr val="tx1"/>
                      </a:solidFill>
                      <a:latin typeface="Comic Sans MS" pitchFamily="66" charset="0"/>
                      <a:ea typeface="MS PGothic" pitchFamily="34" charset="-128"/>
                    </a:defRPr>
                  </a:lvl1pPr>
                  <a:lvl2pPr marL="685800" indent="-228600" eaLnBrk="0" hangingPunct="0">
                    <a:defRPr sz="1600" i="1">
                      <a:solidFill>
                        <a:schemeClr val="tx1"/>
                      </a:solidFill>
                      <a:latin typeface="Comic Sans MS" pitchFamily="66" charset="0"/>
                      <a:ea typeface="MS PGothic" pitchFamily="34" charset="-128"/>
                    </a:defRPr>
                  </a:lvl2pPr>
                  <a:lvl3pPr marL="1143000" indent="-228600" eaLnBrk="0" hangingPunct="0">
                    <a:defRPr sz="1600" i="1">
                      <a:solidFill>
                        <a:schemeClr val="tx1"/>
                      </a:solidFill>
                      <a:latin typeface="Comic Sans MS" pitchFamily="66" charset="0"/>
                      <a:ea typeface="MS PGothic" pitchFamily="34" charset="-128"/>
                    </a:defRPr>
                  </a:lvl3pPr>
                  <a:lvl4pPr marL="1600200" indent="-228600" eaLnBrk="0" hangingPunct="0">
                    <a:defRPr sz="1600" i="1">
                      <a:solidFill>
                        <a:schemeClr val="tx1"/>
                      </a:solidFill>
                      <a:latin typeface="Comic Sans MS" pitchFamily="66" charset="0"/>
                      <a:ea typeface="MS PGothic" pitchFamily="34" charset="-128"/>
                    </a:defRPr>
                  </a:lvl4pPr>
                  <a:lvl5pPr marL="2057400" indent="-228600" eaLnBrk="0" hangingPunct="0">
                    <a:defRPr sz="1600" i="1">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9pPr>
                </a:lstStyle>
                <a:p>
                  <a:pPr marL="0" indent="0">
                    <a:spcBef>
                      <a:spcPct val="20000"/>
                    </a:spcBef>
                    <a:spcAft>
                      <a:spcPts val="600"/>
                    </a:spcAft>
                    <a:buClr>
                      <a:srgbClr val="FF0000"/>
                    </a:buClr>
                    <a:buSzPct val="150000"/>
                  </a:pPr>
                  <a:r>
                    <a:rPr lang="en-GB" sz="1900" i="0" dirty="0">
                      <a:solidFill>
                        <a:srgbClr val="0000FF"/>
                      </a:solidFill>
                      <a:sym typeface="Symbol" pitchFamily="18" charset="2"/>
                    </a:rPr>
                    <a:t>6 </a:t>
                  </a:r>
                  <a:r>
                    <a:rPr lang="en-GB" sz="1900" i="0" dirty="0" err="1">
                      <a:solidFill>
                        <a:srgbClr val="0000FF"/>
                      </a:solidFill>
                      <a:sym typeface="Symbol" pitchFamily="18" charset="2"/>
                    </a:rPr>
                    <a:t>ms</a:t>
                  </a:r>
                  <a:endParaRPr lang="en-GB" sz="1900" i="0" dirty="0">
                    <a:solidFill>
                      <a:srgbClr val="0000FF"/>
                    </a:solidFill>
                    <a:sym typeface="Symbol" pitchFamily="18" charset="2"/>
                  </a:endParaRPr>
                </a:p>
              </p:txBody>
            </p:sp>
            <p:sp>
              <p:nvSpPr>
                <p:cNvPr id="19" name="Rectangle 18">
                  <a:extLst>
                    <a:ext uri="{FF2B5EF4-FFF2-40B4-BE49-F238E27FC236}">
                      <a16:creationId xmlns:a16="http://schemas.microsoft.com/office/drawing/2014/main" id="{06103197-406F-874C-A601-968DB098DCCA}"/>
                    </a:ext>
                  </a:extLst>
                </p:cNvPr>
                <p:cNvSpPr>
                  <a:spLocks noChangeArrowheads="1"/>
                </p:cNvSpPr>
                <p:nvPr/>
              </p:nvSpPr>
              <p:spPr bwMode="auto">
                <a:xfrm>
                  <a:off x="8637040" y="2865120"/>
                  <a:ext cx="700826" cy="3432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28600" indent="-228600" eaLnBrk="0" hangingPunct="0">
                    <a:defRPr sz="1600" i="1">
                      <a:solidFill>
                        <a:schemeClr val="tx1"/>
                      </a:solidFill>
                      <a:latin typeface="Comic Sans MS" pitchFamily="66" charset="0"/>
                      <a:ea typeface="MS PGothic" pitchFamily="34" charset="-128"/>
                    </a:defRPr>
                  </a:lvl1pPr>
                  <a:lvl2pPr marL="685800" indent="-228600" eaLnBrk="0" hangingPunct="0">
                    <a:defRPr sz="1600" i="1">
                      <a:solidFill>
                        <a:schemeClr val="tx1"/>
                      </a:solidFill>
                      <a:latin typeface="Comic Sans MS" pitchFamily="66" charset="0"/>
                      <a:ea typeface="MS PGothic" pitchFamily="34" charset="-128"/>
                    </a:defRPr>
                  </a:lvl2pPr>
                  <a:lvl3pPr marL="1143000" indent="-228600" eaLnBrk="0" hangingPunct="0">
                    <a:defRPr sz="1600" i="1">
                      <a:solidFill>
                        <a:schemeClr val="tx1"/>
                      </a:solidFill>
                      <a:latin typeface="Comic Sans MS" pitchFamily="66" charset="0"/>
                      <a:ea typeface="MS PGothic" pitchFamily="34" charset="-128"/>
                    </a:defRPr>
                  </a:lvl3pPr>
                  <a:lvl4pPr marL="1600200" indent="-228600" eaLnBrk="0" hangingPunct="0">
                    <a:defRPr sz="1600" i="1">
                      <a:solidFill>
                        <a:schemeClr val="tx1"/>
                      </a:solidFill>
                      <a:latin typeface="Comic Sans MS" pitchFamily="66" charset="0"/>
                      <a:ea typeface="MS PGothic" pitchFamily="34" charset="-128"/>
                    </a:defRPr>
                  </a:lvl4pPr>
                  <a:lvl5pPr marL="2057400" indent="-228600" eaLnBrk="0" hangingPunct="0">
                    <a:defRPr sz="1600" i="1">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9pPr>
                </a:lstStyle>
                <a:p>
                  <a:pPr marL="0" indent="0">
                    <a:spcBef>
                      <a:spcPct val="20000"/>
                    </a:spcBef>
                    <a:spcAft>
                      <a:spcPts val="600"/>
                    </a:spcAft>
                    <a:buClr>
                      <a:srgbClr val="FF0000"/>
                    </a:buClr>
                    <a:buSzPct val="150000"/>
                  </a:pPr>
                  <a:r>
                    <a:rPr lang="en-GB" sz="1900" i="0" dirty="0">
                      <a:solidFill>
                        <a:srgbClr val="0000FF"/>
                      </a:solidFill>
                      <a:sym typeface="Symbol" pitchFamily="18" charset="2"/>
                    </a:rPr>
                    <a:t>2 </a:t>
                  </a:r>
                  <a:r>
                    <a:rPr lang="en-GB" sz="1900" i="0" dirty="0" err="1">
                      <a:solidFill>
                        <a:srgbClr val="0000FF"/>
                      </a:solidFill>
                      <a:sym typeface="Symbol" pitchFamily="18" charset="2"/>
                    </a:rPr>
                    <a:t>ms</a:t>
                  </a:r>
                  <a:endParaRPr lang="en-GB" sz="1900" i="0" dirty="0">
                    <a:solidFill>
                      <a:srgbClr val="0000FF"/>
                    </a:solidFill>
                    <a:sym typeface="Symbol" pitchFamily="18" charset="2"/>
                  </a:endParaRPr>
                </a:p>
              </p:txBody>
            </p:sp>
            <p:cxnSp>
              <p:nvCxnSpPr>
                <p:cNvPr id="20" name="Straight Arrow Connector 19">
                  <a:extLst>
                    <a:ext uri="{FF2B5EF4-FFF2-40B4-BE49-F238E27FC236}">
                      <a16:creationId xmlns:a16="http://schemas.microsoft.com/office/drawing/2014/main" id="{8EF9C488-F645-D445-8A50-5A0405EA6C30}"/>
                    </a:ext>
                  </a:extLst>
                </p:cNvPr>
                <p:cNvCxnSpPr/>
                <p:nvPr/>
              </p:nvCxnSpPr>
              <p:spPr bwMode="auto">
                <a:xfrm flipH="1" flipV="1">
                  <a:off x="6211110" y="5500468"/>
                  <a:ext cx="304800" cy="152400"/>
                </a:xfrm>
                <a:prstGeom prst="straightConnector1">
                  <a:avLst/>
                </a:prstGeom>
                <a:solidFill>
                  <a:schemeClr val="accent1"/>
                </a:solidFill>
                <a:ln w="9525" cap="flat" cmpd="sng" algn="ctr">
                  <a:solidFill>
                    <a:srgbClr val="0000FF"/>
                  </a:solidFill>
                  <a:prstDash val="solid"/>
                  <a:round/>
                  <a:headEnd type="none" w="med" len="med"/>
                  <a:tailEnd type="arrow"/>
                </a:ln>
                <a:effectLst/>
              </p:spPr>
            </p:cxnSp>
            <p:cxnSp>
              <p:nvCxnSpPr>
                <p:cNvPr id="21" name="Straight Arrow Connector 20">
                  <a:extLst>
                    <a:ext uri="{FF2B5EF4-FFF2-40B4-BE49-F238E27FC236}">
                      <a16:creationId xmlns:a16="http://schemas.microsoft.com/office/drawing/2014/main" id="{72BF33D0-81C6-6E4B-B0F5-F31B78F29050}"/>
                    </a:ext>
                  </a:extLst>
                </p:cNvPr>
                <p:cNvCxnSpPr/>
                <p:nvPr/>
              </p:nvCxnSpPr>
              <p:spPr bwMode="auto">
                <a:xfrm>
                  <a:off x="6629400" y="4191000"/>
                  <a:ext cx="76200" cy="533400"/>
                </a:xfrm>
                <a:prstGeom prst="straightConnector1">
                  <a:avLst/>
                </a:prstGeom>
                <a:solidFill>
                  <a:schemeClr val="accent1"/>
                </a:solidFill>
                <a:ln w="9525" cap="flat" cmpd="sng" algn="ctr">
                  <a:solidFill>
                    <a:srgbClr val="0000FF"/>
                  </a:solidFill>
                  <a:prstDash val="solid"/>
                  <a:round/>
                  <a:headEnd type="none" w="med" len="med"/>
                  <a:tailEnd type="arrow"/>
                </a:ln>
                <a:effectLst/>
              </p:spPr>
            </p:cxnSp>
            <p:cxnSp>
              <p:nvCxnSpPr>
                <p:cNvPr id="22" name="Straight Arrow Connector 21">
                  <a:extLst>
                    <a:ext uri="{FF2B5EF4-FFF2-40B4-BE49-F238E27FC236}">
                      <a16:creationId xmlns:a16="http://schemas.microsoft.com/office/drawing/2014/main" id="{94DD5009-AE1C-5A4B-9192-B0F022E50F15}"/>
                    </a:ext>
                  </a:extLst>
                </p:cNvPr>
                <p:cNvCxnSpPr/>
                <p:nvPr/>
              </p:nvCxnSpPr>
              <p:spPr bwMode="auto">
                <a:xfrm flipV="1">
                  <a:off x="8990038" y="2593145"/>
                  <a:ext cx="76200" cy="381000"/>
                </a:xfrm>
                <a:prstGeom prst="straightConnector1">
                  <a:avLst/>
                </a:prstGeom>
                <a:solidFill>
                  <a:schemeClr val="accent1"/>
                </a:solidFill>
                <a:ln w="9525" cap="flat" cmpd="sng" algn="ctr">
                  <a:solidFill>
                    <a:srgbClr val="0000FF"/>
                  </a:solidFill>
                  <a:prstDash val="solid"/>
                  <a:round/>
                  <a:headEnd type="none" w="med" len="med"/>
                  <a:tailEnd type="arrow"/>
                </a:ln>
                <a:effectLst/>
              </p:spPr>
            </p:cxnSp>
          </p:grpSp>
          <p:sp>
            <p:nvSpPr>
              <p:cNvPr id="11" name="Rectangle 10">
                <a:extLst>
                  <a:ext uri="{FF2B5EF4-FFF2-40B4-BE49-F238E27FC236}">
                    <a16:creationId xmlns:a16="http://schemas.microsoft.com/office/drawing/2014/main" id="{7946CA29-F8C8-5C4D-B4C6-09BAD7B3D869}"/>
                  </a:ext>
                </a:extLst>
              </p:cNvPr>
              <p:cNvSpPr>
                <a:spLocks noChangeArrowheads="1"/>
              </p:cNvSpPr>
              <p:nvPr/>
            </p:nvSpPr>
            <p:spPr bwMode="auto">
              <a:xfrm>
                <a:off x="4448723" y="3200400"/>
                <a:ext cx="809077" cy="384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28600" indent="-228600" eaLnBrk="0" hangingPunct="0">
                  <a:defRPr sz="1600" i="1">
                    <a:solidFill>
                      <a:schemeClr val="tx1"/>
                    </a:solidFill>
                    <a:latin typeface="Comic Sans MS" pitchFamily="66" charset="0"/>
                    <a:ea typeface="MS PGothic" pitchFamily="34" charset="-128"/>
                  </a:defRPr>
                </a:lvl1pPr>
                <a:lvl2pPr marL="685800" indent="-228600" eaLnBrk="0" hangingPunct="0">
                  <a:defRPr sz="1600" i="1">
                    <a:solidFill>
                      <a:schemeClr val="tx1"/>
                    </a:solidFill>
                    <a:latin typeface="Comic Sans MS" pitchFamily="66" charset="0"/>
                    <a:ea typeface="MS PGothic" pitchFamily="34" charset="-128"/>
                  </a:defRPr>
                </a:lvl2pPr>
                <a:lvl3pPr marL="1143000" indent="-228600" eaLnBrk="0" hangingPunct="0">
                  <a:defRPr sz="1600" i="1">
                    <a:solidFill>
                      <a:schemeClr val="tx1"/>
                    </a:solidFill>
                    <a:latin typeface="Comic Sans MS" pitchFamily="66" charset="0"/>
                    <a:ea typeface="MS PGothic" pitchFamily="34" charset="-128"/>
                  </a:defRPr>
                </a:lvl3pPr>
                <a:lvl4pPr marL="1600200" indent="-228600" eaLnBrk="0" hangingPunct="0">
                  <a:defRPr sz="1600" i="1">
                    <a:solidFill>
                      <a:schemeClr val="tx1"/>
                    </a:solidFill>
                    <a:latin typeface="Comic Sans MS" pitchFamily="66" charset="0"/>
                    <a:ea typeface="MS PGothic" pitchFamily="34" charset="-128"/>
                  </a:defRPr>
                </a:lvl4pPr>
                <a:lvl5pPr marL="2057400" indent="-228600" eaLnBrk="0" hangingPunct="0">
                  <a:defRPr sz="1600" i="1">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9pPr>
              </a:lstStyle>
              <a:p>
                <a:pPr marL="0" indent="0">
                  <a:spcBef>
                    <a:spcPct val="20000"/>
                  </a:spcBef>
                  <a:spcAft>
                    <a:spcPts val="600"/>
                  </a:spcAft>
                  <a:buClr>
                    <a:srgbClr val="FF0000"/>
                  </a:buClr>
                  <a:buSzPct val="150000"/>
                </a:pPr>
                <a:r>
                  <a:rPr lang="en-GB" sz="1900" i="0" dirty="0">
                    <a:solidFill>
                      <a:srgbClr val="0000FF"/>
                    </a:solidFill>
                    <a:sym typeface="Symbol" pitchFamily="18" charset="2"/>
                  </a:rPr>
                  <a:t>4 </a:t>
                </a:r>
                <a:r>
                  <a:rPr lang="en-GB" sz="1900" i="0" dirty="0" err="1">
                    <a:solidFill>
                      <a:srgbClr val="0000FF"/>
                    </a:solidFill>
                    <a:sym typeface="Symbol" pitchFamily="18" charset="2"/>
                  </a:rPr>
                  <a:t>ms</a:t>
                </a:r>
                <a:endParaRPr lang="en-GB" sz="1900" i="0" dirty="0">
                  <a:solidFill>
                    <a:srgbClr val="0000FF"/>
                  </a:solidFill>
                  <a:sym typeface="Symbol" pitchFamily="18" charset="2"/>
                </a:endParaRPr>
              </a:p>
            </p:txBody>
          </p:sp>
          <p:cxnSp>
            <p:nvCxnSpPr>
              <p:cNvPr id="12" name="Straight Arrow Connector 11">
                <a:extLst>
                  <a:ext uri="{FF2B5EF4-FFF2-40B4-BE49-F238E27FC236}">
                    <a16:creationId xmlns:a16="http://schemas.microsoft.com/office/drawing/2014/main" id="{0E97EFA3-E396-2940-8917-F38F809F0D4D}"/>
                  </a:ext>
                </a:extLst>
              </p:cNvPr>
              <p:cNvCxnSpPr/>
              <p:nvPr/>
            </p:nvCxnSpPr>
            <p:spPr bwMode="auto">
              <a:xfrm>
                <a:off x="4961759" y="3627383"/>
                <a:ext cx="85506" cy="597776"/>
              </a:xfrm>
              <a:prstGeom prst="straightConnector1">
                <a:avLst/>
              </a:prstGeom>
              <a:solidFill>
                <a:schemeClr val="accent1"/>
              </a:solidFill>
              <a:ln w="9525" cap="flat" cmpd="sng" algn="ctr">
                <a:solidFill>
                  <a:srgbClr val="0000FF"/>
                </a:solidFill>
                <a:prstDash val="solid"/>
                <a:round/>
                <a:headEnd type="none" w="med" len="med"/>
                <a:tailEnd type="arrow"/>
              </a:ln>
              <a:effectLst/>
            </p:spPr>
          </p:cxnSp>
          <p:sp>
            <p:nvSpPr>
              <p:cNvPr id="13" name="Rectangle 12">
                <a:extLst>
                  <a:ext uri="{FF2B5EF4-FFF2-40B4-BE49-F238E27FC236}">
                    <a16:creationId xmlns:a16="http://schemas.microsoft.com/office/drawing/2014/main" id="{0E5AD46B-2756-8648-B81C-AAE76503DF47}"/>
                  </a:ext>
                </a:extLst>
              </p:cNvPr>
              <p:cNvSpPr>
                <a:spLocks noChangeArrowheads="1"/>
              </p:cNvSpPr>
              <p:nvPr/>
            </p:nvSpPr>
            <p:spPr bwMode="auto">
              <a:xfrm>
                <a:off x="4623785" y="5334000"/>
                <a:ext cx="1624615" cy="384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28600" indent="-228600" eaLnBrk="0" hangingPunct="0">
                  <a:defRPr sz="1600" i="1">
                    <a:solidFill>
                      <a:schemeClr val="tx1"/>
                    </a:solidFill>
                    <a:latin typeface="Comic Sans MS" pitchFamily="66" charset="0"/>
                    <a:ea typeface="MS PGothic" pitchFamily="34" charset="-128"/>
                  </a:defRPr>
                </a:lvl1pPr>
                <a:lvl2pPr marL="685800" indent="-228600" eaLnBrk="0" hangingPunct="0">
                  <a:defRPr sz="1600" i="1">
                    <a:solidFill>
                      <a:schemeClr val="tx1"/>
                    </a:solidFill>
                    <a:latin typeface="Comic Sans MS" pitchFamily="66" charset="0"/>
                    <a:ea typeface="MS PGothic" pitchFamily="34" charset="-128"/>
                  </a:defRPr>
                </a:lvl2pPr>
                <a:lvl3pPr marL="1143000" indent="-228600" eaLnBrk="0" hangingPunct="0">
                  <a:defRPr sz="1600" i="1">
                    <a:solidFill>
                      <a:schemeClr val="tx1"/>
                    </a:solidFill>
                    <a:latin typeface="Comic Sans MS" pitchFamily="66" charset="0"/>
                    <a:ea typeface="MS PGothic" pitchFamily="34" charset="-128"/>
                  </a:defRPr>
                </a:lvl3pPr>
                <a:lvl4pPr marL="1600200" indent="-228600" eaLnBrk="0" hangingPunct="0">
                  <a:defRPr sz="1600" i="1">
                    <a:solidFill>
                      <a:schemeClr val="tx1"/>
                    </a:solidFill>
                    <a:latin typeface="Comic Sans MS" pitchFamily="66" charset="0"/>
                    <a:ea typeface="MS PGothic" pitchFamily="34" charset="-128"/>
                  </a:defRPr>
                </a:lvl4pPr>
                <a:lvl5pPr marL="2057400" indent="-228600" eaLnBrk="0" hangingPunct="0">
                  <a:defRPr sz="1600" i="1">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9pPr>
              </a:lstStyle>
              <a:p>
                <a:pPr marL="0" indent="0">
                  <a:spcBef>
                    <a:spcPct val="20000"/>
                  </a:spcBef>
                  <a:spcAft>
                    <a:spcPts val="600"/>
                  </a:spcAft>
                  <a:buClr>
                    <a:srgbClr val="FF0000"/>
                  </a:buClr>
                  <a:buSzPct val="150000"/>
                </a:pPr>
                <a:r>
                  <a:rPr lang="en-GB" sz="1900" i="0" dirty="0">
                    <a:solidFill>
                      <a:srgbClr val="0000FF"/>
                    </a:solidFill>
                    <a:sym typeface="Symbol" pitchFamily="18" charset="2"/>
                  </a:rPr>
                  <a:t>8 </a:t>
                </a:r>
                <a:r>
                  <a:rPr lang="en-GB" sz="1900" i="0" dirty="0" err="1">
                    <a:solidFill>
                      <a:srgbClr val="0000FF"/>
                    </a:solidFill>
                    <a:sym typeface="Symbol" pitchFamily="18" charset="2"/>
                  </a:rPr>
                  <a:t>ms</a:t>
                </a:r>
                <a:endParaRPr lang="en-GB" sz="1900" i="0" dirty="0">
                  <a:solidFill>
                    <a:srgbClr val="0000FF"/>
                  </a:solidFill>
                  <a:sym typeface="Symbol" pitchFamily="18" charset="2"/>
                </a:endParaRPr>
              </a:p>
            </p:txBody>
          </p:sp>
          <p:cxnSp>
            <p:nvCxnSpPr>
              <p:cNvPr id="14" name="Straight Arrow Connector 13">
                <a:extLst>
                  <a:ext uri="{FF2B5EF4-FFF2-40B4-BE49-F238E27FC236}">
                    <a16:creationId xmlns:a16="http://schemas.microsoft.com/office/drawing/2014/main" id="{E4023D2C-0E67-C849-823D-3DA534D9D62D}"/>
                  </a:ext>
                </a:extLst>
              </p:cNvPr>
              <p:cNvCxnSpPr/>
              <p:nvPr/>
            </p:nvCxnSpPr>
            <p:spPr bwMode="auto">
              <a:xfrm flipH="1" flipV="1">
                <a:off x="4226561" y="5334000"/>
                <a:ext cx="342024" cy="170793"/>
              </a:xfrm>
              <a:prstGeom prst="straightConnector1">
                <a:avLst/>
              </a:prstGeom>
              <a:solidFill>
                <a:schemeClr val="accent1"/>
              </a:solidFill>
              <a:ln w="9525" cap="flat" cmpd="sng" algn="ctr">
                <a:solidFill>
                  <a:srgbClr val="0000FF"/>
                </a:solidFill>
                <a:prstDash val="solid"/>
                <a:round/>
                <a:headEnd type="none" w="med" len="med"/>
                <a:tailEnd type="arrow"/>
              </a:ln>
              <a:effectLst/>
            </p:spPr>
          </p:cxnSp>
        </p:grpSp>
      </p:grpSp>
    </p:spTree>
    <p:extLst>
      <p:ext uri="{BB962C8B-B14F-4D97-AF65-F5344CB8AC3E}">
        <p14:creationId xmlns:p14="http://schemas.microsoft.com/office/powerpoint/2010/main" val="11625879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1D372F-47A4-7043-B17F-BF95819AB491}"/>
              </a:ext>
            </a:extLst>
          </p:cNvPr>
          <p:cNvSpPr>
            <a:spLocks noGrp="1"/>
          </p:cNvSpPr>
          <p:nvPr>
            <p:ph type="dt" sz="half" idx="2"/>
          </p:nvPr>
        </p:nvSpPr>
        <p:spPr>
          <a:xfrm>
            <a:off x="636588" y="6485235"/>
            <a:ext cx="812833" cy="247532"/>
          </a:xfrm>
        </p:spPr>
        <p:txBody>
          <a:bodyPr/>
          <a:lstStyle/>
          <a:p>
            <a:pPr>
              <a:defRPr/>
            </a:pPr>
            <a:r>
              <a:rPr lang="it-IT"/>
              <a:t>01/16/2020</a:t>
            </a:r>
            <a:endParaRPr lang="en-US" dirty="0"/>
          </a:p>
        </p:txBody>
      </p:sp>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1530602" y="6495482"/>
            <a:ext cx="6163977" cy="237285"/>
          </a:xfrm>
        </p:spPr>
        <p:txBody>
          <a:bodyPr/>
          <a:lstStyle/>
          <a:p>
            <a:pPr>
              <a:defRPr/>
            </a:pPr>
            <a:r>
              <a:rPr lang="en-US"/>
              <a:t>Claudio Montanari - Status of ICARUS Installation - Remaining Tasks</a:t>
            </a:r>
            <a:endParaRPr lang="en-US" b="1" dirty="0"/>
          </a:p>
        </p:txBody>
      </p:sp>
      <p:sp>
        <p:nvSpPr>
          <p:cNvPr id="5" name="Slide Number Placeholder 4">
            <a:extLst>
              <a:ext uri="{FF2B5EF4-FFF2-40B4-BE49-F238E27FC236}">
                <a16:creationId xmlns:a16="http://schemas.microsoft.com/office/drawing/2014/main" id="{23A6E217-3ACE-9749-A865-EC08F7F05214}"/>
              </a:ext>
            </a:extLst>
          </p:cNvPr>
          <p:cNvSpPr>
            <a:spLocks noGrp="1"/>
          </p:cNvSpPr>
          <p:nvPr>
            <p:ph type="sldNum" sz="quarter" idx="4"/>
          </p:nvPr>
        </p:nvSpPr>
        <p:spPr>
          <a:xfrm>
            <a:off x="222250" y="6485235"/>
            <a:ext cx="414338" cy="237285"/>
          </a:xfrm>
        </p:spPr>
        <p:txBody>
          <a:bodyPr/>
          <a:lstStyle/>
          <a:p>
            <a:pPr>
              <a:defRPr/>
            </a:pPr>
            <a:fld id="{148C009B-CB69-E04A-B9B3-34B26D69E9CF}" type="slidenum">
              <a:rPr lang="en-US" smtClean="0"/>
              <a:pPr>
                <a:defRPr/>
              </a:pPr>
              <a:t>45</a:t>
            </a:fld>
            <a:endParaRPr lang="en-US"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0" y="233236"/>
            <a:ext cx="9144000" cy="492369"/>
          </a:xfrm>
        </p:spPr>
        <p:txBody>
          <a:bodyPr/>
          <a:lstStyle/>
          <a:p>
            <a:r>
              <a:rPr lang="en-US" dirty="0">
                <a:ea typeface="ＭＳ Ｐゴシック" charset="0"/>
                <a:cs typeface="ＭＳ Ｐゴシック" charset="-128"/>
              </a:rPr>
              <a:t>TPC Channel Gain Calibration</a:t>
            </a:r>
            <a:endParaRPr lang="en-US" dirty="0"/>
          </a:p>
        </p:txBody>
      </p:sp>
      <p:sp>
        <p:nvSpPr>
          <p:cNvPr id="204" name="Content Placeholder 1">
            <a:extLst>
              <a:ext uri="{FF2B5EF4-FFF2-40B4-BE49-F238E27FC236}">
                <a16:creationId xmlns:a16="http://schemas.microsoft.com/office/drawing/2014/main" id="{3A5FE938-A2ED-9C4C-A1AF-E6276213FBBC}"/>
              </a:ext>
            </a:extLst>
          </p:cNvPr>
          <p:cNvSpPr>
            <a:spLocks noGrp="1"/>
          </p:cNvSpPr>
          <p:nvPr>
            <p:ph idx="1"/>
          </p:nvPr>
        </p:nvSpPr>
        <p:spPr>
          <a:xfrm>
            <a:off x="83127" y="725605"/>
            <a:ext cx="9060873" cy="1862850"/>
          </a:xfrm>
        </p:spPr>
        <p:txBody>
          <a:bodyPr>
            <a:noAutofit/>
          </a:bodyPr>
          <a:lstStyle/>
          <a:p>
            <a:pPr indent="-342900">
              <a:spcBef>
                <a:spcPts val="0"/>
              </a:spcBef>
              <a:spcAft>
                <a:spcPts val="600"/>
              </a:spcAft>
              <a:buClr>
                <a:srgbClr val="FF0000"/>
              </a:buClr>
              <a:buSzPct val="150000"/>
              <a:buFont typeface="Symbol" pitchFamily="18" charset="2"/>
              <a:buChar char="·"/>
            </a:pPr>
            <a:r>
              <a:rPr lang="en-US" sz="1800" dirty="0">
                <a:latin typeface="+mn-lt"/>
                <a:cs typeface="Comic Sans MS"/>
                <a:sym typeface="Symbol" pitchFamily="18" charset="2"/>
              </a:rPr>
              <a:t>In order to utilize the TPC for energy measurements, TPC channel gain (ADC </a:t>
            </a:r>
            <a:r>
              <a:rPr lang="is-IS" sz="1800" dirty="0">
                <a:latin typeface="+mn-lt"/>
                <a:cs typeface="Comic Sans MS"/>
              </a:rPr>
              <a:t>→ energy) must be measured; this is done on a per-channel basis.</a:t>
            </a:r>
          </a:p>
          <a:p>
            <a:pPr indent="-342900">
              <a:spcBef>
                <a:spcPts val="0"/>
              </a:spcBef>
              <a:spcAft>
                <a:spcPts val="600"/>
              </a:spcAft>
              <a:buClr>
                <a:srgbClr val="FF0000"/>
              </a:buClr>
              <a:buSzPct val="150000"/>
              <a:buFont typeface="Symbol" pitchFamily="18" charset="2"/>
              <a:buChar char="·"/>
            </a:pPr>
            <a:r>
              <a:rPr lang="is-IS" sz="1800" dirty="0">
                <a:latin typeface="+mn-lt"/>
                <a:cs typeface="Comic Sans MS"/>
              </a:rPr>
              <a:t>Result: set of</a:t>
            </a:r>
            <a:r>
              <a:rPr lang="is-IS" sz="1800" b="1" dirty="0">
                <a:latin typeface="+mn-lt"/>
                <a:cs typeface="Comic Sans MS"/>
              </a:rPr>
              <a:t> </a:t>
            </a:r>
            <a:r>
              <a:rPr lang="en-GB" sz="1800" b="1" dirty="0">
                <a:latin typeface="+mn-lt"/>
                <a:cs typeface="Comic Sans MS"/>
                <a:sym typeface="Symbol" pitchFamily="18" charset="2"/>
              </a:rPr>
              <a:t>calibration constants</a:t>
            </a:r>
            <a:r>
              <a:rPr lang="en-GB" sz="1800" dirty="0">
                <a:solidFill>
                  <a:srgbClr val="FF0000"/>
                </a:solidFill>
                <a:latin typeface="+mn-lt"/>
                <a:cs typeface="Comic Sans MS"/>
                <a:sym typeface="Symbol" pitchFamily="18" charset="2"/>
              </a:rPr>
              <a:t> </a:t>
            </a:r>
            <a:r>
              <a:rPr lang="en-US" sz="1800" dirty="0">
                <a:latin typeface="+mn-lt"/>
                <a:cs typeface="Comic Sans MS"/>
                <a:sym typeface="Symbol" pitchFamily="18" charset="2"/>
              </a:rPr>
              <a:t>that enforce uniformity of channel gain across the TPC; measure (and monitor) constants using </a:t>
            </a:r>
            <a:r>
              <a:rPr lang="en-US" sz="1800" dirty="0" err="1">
                <a:latin typeface="+mn-lt"/>
                <a:cs typeface="Comic Sans MS"/>
                <a:sym typeface="Symbol" pitchFamily="18" charset="2"/>
              </a:rPr>
              <a:t>dE</a:t>
            </a:r>
            <a:r>
              <a:rPr lang="en-US" sz="1800" dirty="0">
                <a:latin typeface="+mn-lt"/>
                <a:cs typeface="Comic Sans MS"/>
                <a:sym typeface="Symbol" pitchFamily="18" charset="2"/>
              </a:rPr>
              <a:t>/dx of cosmic muon tracks throughout TPC</a:t>
            </a:r>
          </a:p>
          <a:p>
            <a:pPr marL="800100" lvl="1" indent="-342900">
              <a:spcBef>
                <a:spcPts val="0"/>
              </a:spcBef>
              <a:spcAft>
                <a:spcPts val="600"/>
              </a:spcAft>
              <a:buClr>
                <a:srgbClr val="FF0000"/>
              </a:buClr>
              <a:buSzPct val="100000"/>
              <a:buFont typeface="Wingdings" charset="2"/>
              <a:buChar char="ü"/>
            </a:pPr>
            <a:r>
              <a:rPr lang="en-US" sz="1800" dirty="0">
                <a:solidFill>
                  <a:srgbClr val="000000"/>
                </a:solidFill>
                <a:latin typeface="+mn-lt"/>
                <a:cs typeface="Comic Sans MS"/>
                <a:sym typeface="Symbol" pitchFamily="18" charset="2"/>
              </a:rPr>
              <a:t>By accumulating the values of muon </a:t>
            </a:r>
            <a:r>
              <a:rPr lang="en-US" sz="1800" dirty="0" err="1">
                <a:solidFill>
                  <a:srgbClr val="000000"/>
                </a:solidFill>
                <a:latin typeface="+mn-lt"/>
                <a:cs typeface="Comic Sans MS"/>
                <a:sym typeface="Symbol" pitchFamily="18" charset="2"/>
              </a:rPr>
              <a:t>dE</a:t>
            </a:r>
            <a:r>
              <a:rPr lang="en-US" sz="1800" dirty="0">
                <a:solidFill>
                  <a:srgbClr val="000000"/>
                </a:solidFill>
                <a:latin typeface="+mn-lt"/>
                <a:cs typeface="Comic Sans MS"/>
                <a:sym typeface="Symbol" pitchFamily="18" charset="2"/>
              </a:rPr>
              <a:t>/dx in each channel, we extract the most-probable (MP) value and from this the required calibration constant </a:t>
            </a:r>
          </a:p>
        </p:txBody>
      </p:sp>
      <p:pic>
        <p:nvPicPr>
          <p:cNvPr id="38" name="Picture 37">
            <a:extLst>
              <a:ext uri="{FF2B5EF4-FFF2-40B4-BE49-F238E27FC236}">
                <a16:creationId xmlns:a16="http://schemas.microsoft.com/office/drawing/2014/main" id="{6F473B32-AF5F-5A48-87C6-8C5A85947A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0" y="2922079"/>
            <a:ext cx="4800600" cy="3239779"/>
          </a:xfrm>
          <a:prstGeom prst="rect">
            <a:avLst/>
          </a:prstGeom>
        </p:spPr>
      </p:pic>
      <p:sp>
        <p:nvSpPr>
          <p:cNvPr id="39" name="TextBox 38">
            <a:extLst>
              <a:ext uri="{FF2B5EF4-FFF2-40B4-BE49-F238E27FC236}">
                <a16:creationId xmlns:a16="http://schemas.microsoft.com/office/drawing/2014/main" id="{BD56F5C9-C029-DD4C-B252-3E43E89BFDE8}"/>
              </a:ext>
            </a:extLst>
          </p:cNvPr>
          <p:cNvSpPr txBox="1"/>
          <p:nvPr/>
        </p:nvSpPr>
        <p:spPr>
          <a:xfrm>
            <a:off x="984250" y="3554100"/>
            <a:ext cx="1676400" cy="1200329"/>
          </a:xfrm>
          <a:prstGeom prst="rect">
            <a:avLst/>
          </a:prstGeom>
          <a:noFill/>
        </p:spPr>
        <p:txBody>
          <a:bodyPr wrap="square" rtlCol="0">
            <a:spAutoFit/>
          </a:bodyPr>
          <a:lstStyle/>
          <a:p>
            <a:r>
              <a:rPr lang="en-US" sz="1800" dirty="0" err="1"/>
              <a:t>dE</a:t>
            </a:r>
            <a:r>
              <a:rPr lang="en-US" sz="1800" dirty="0"/>
              <a:t>/dx MP value evaluated in different TPC channels</a:t>
            </a:r>
          </a:p>
        </p:txBody>
      </p:sp>
      <p:sp>
        <p:nvSpPr>
          <p:cNvPr id="40" name="Rectangle 39">
            <a:extLst>
              <a:ext uri="{FF2B5EF4-FFF2-40B4-BE49-F238E27FC236}">
                <a16:creationId xmlns:a16="http://schemas.microsoft.com/office/drawing/2014/main" id="{18185710-AFD0-0A42-97C9-DA55D2BC0C11}"/>
              </a:ext>
            </a:extLst>
          </p:cNvPr>
          <p:cNvSpPr/>
          <p:nvPr/>
        </p:nvSpPr>
        <p:spPr>
          <a:xfrm>
            <a:off x="5022850" y="3047662"/>
            <a:ext cx="3896067" cy="2769348"/>
          </a:xfrm>
          <a:prstGeom prst="rect">
            <a:avLst/>
          </a:prstGeom>
        </p:spPr>
        <p:txBody>
          <a:bodyPr wrap="square">
            <a:spAutoFit/>
          </a:bodyPr>
          <a:lstStyle/>
          <a:p>
            <a:pPr>
              <a:lnSpc>
                <a:spcPts val="2400"/>
              </a:lnSpc>
              <a:buClr>
                <a:srgbClr val="FF0000"/>
              </a:buClr>
              <a:buSzPct val="100000"/>
              <a:tabLst>
                <a:tab pos="284163" algn="l"/>
              </a:tabLst>
            </a:pPr>
            <a:endParaRPr lang="en-US" sz="1800" dirty="0">
              <a:latin typeface="Comic Sans MS" panose="030F0702030302020204" pitchFamily="66" charset="0"/>
            </a:endParaRPr>
          </a:p>
          <a:p>
            <a:pPr marL="284163" indent="-284163">
              <a:lnSpc>
                <a:spcPts val="2400"/>
              </a:lnSpc>
              <a:spcBef>
                <a:spcPts val="600"/>
              </a:spcBef>
              <a:buClr>
                <a:srgbClr val="FF0000"/>
              </a:buClr>
              <a:buSzPct val="100000"/>
              <a:buFont typeface="Wingdings" panose="05000000000000000000" pitchFamily="2" charset="2"/>
              <a:buChar char="l"/>
              <a:tabLst>
                <a:tab pos="284163" algn="l"/>
              </a:tabLst>
            </a:pPr>
            <a:r>
              <a:rPr lang="en-US" sz="1800" i="0" dirty="0">
                <a:solidFill>
                  <a:schemeClr val="accent6"/>
                </a:solidFill>
              </a:rPr>
              <a:t>Resolution of </a:t>
            </a:r>
            <a:r>
              <a:rPr lang="en-US" sz="1800" b="1" i="0" dirty="0">
                <a:solidFill>
                  <a:schemeClr val="accent6"/>
                </a:solidFill>
              </a:rPr>
              <a:t>1-2% </a:t>
            </a:r>
            <a:r>
              <a:rPr lang="en-US" sz="1800" i="0" dirty="0">
                <a:solidFill>
                  <a:schemeClr val="accent6"/>
                </a:solidFill>
              </a:rPr>
              <a:t>requires </a:t>
            </a:r>
            <a:r>
              <a:rPr lang="en-US" sz="1800" b="1" i="0" dirty="0">
                <a:solidFill>
                  <a:schemeClr val="accent6"/>
                </a:solidFill>
              </a:rPr>
              <a:t>~5000 </a:t>
            </a:r>
            <a:r>
              <a:rPr lang="en-US" sz="1800" i="0" dirty="0">
                <a:solidFill>
                  <a:schemeClr val="accent6"/>
                </a:solidFill>
              </a:rPr>
              <a:t>cosmic muon tracks</a:t>
            </a:r>
          </a:p>
          <a:p>
            <a:pPr marL="284163" indent="-284163">
              <a:lnSpc>
                <a:spcPts val="2400"/>
              </a:lnSpc>
              <a:spcBef>
                <a:spcPts val="600"/>
              </a:spcBef>
              <a:buClr>
                <a:srgbClr val="FF0000"/>
              </a:buClr>
              <a:buSzPct val="100000"/>
              <a:buFont typeface="Wingdings" panose="05000000000000000000" pitchFamily="2" charset="2"/>
              <a:buChar char="l"/>
              <a:tabLst>
                <a:tab pos="284163" algn="l"/>
              </a:tabLst>
            </a:pPr>
            <a:r>
              <a:rPr lang="en-US" sz="1800" i="0" dirty="0">
                <a:solidFill>
                  <a:schemeClr val="accent6"/>
                </a:solidFill>
              </a:rPr>
              <a:t>Planning to study impact of purity, noise level and space charge effects on measurement</a:t>
            </a:r>
          </a:p>
          <a:p>
            <a:pPr marL="284163" indent="-284163">
              <a:lnSpc>
                <a:spcPts val="2400"/>
              </a:lnSpc>
              <a:spcBef>
                <a:spcPts val="600"/>
              </a:spcBef>
              <a:buClr>
                <a:srgbClr val="FF0000"/>
              </a:buClr>
              <a:buSzPct val="100000"/>
              <a:buFont typeface="Wingdings" panose="05000000000000000000" pitchFamily="2" charset="2"/>
              <a:buChar char="l"/>
              <a:tabLst>
                <a:tab pos="284163" algn="l"/>
              </a:tabLst>
            </a:pPr>
            <a:r>
              <a:rPr lang="en-US" sz="1800" i="0" dirty="0">
                <a:solidFill>
                  <a:schemeClr val="accent6"/>
                </a:solidFill>
              </a:rPr>
              <a:t>Also implementing monitoring of calibration constants over time</a:t>
            </a:r>
          </a:p>
        </p:txBody>
      </p:sp>
    </p:spTree>
    <p:extLst>
      <p:ext uri="{BB962C8B-B14F-4D97-AF65-F5344CB8AC3E}">
        <p14:creationId xmlns:p14="http://schemas.microsoft.com/office/powerpoint/2010/main" val="24842811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1D372F-47A4-7043-B17F-BF95819AB491}"/>
              </a:ext>
            </a:extLst>
          </p:cNvPr>
          <p:cNvSpPr>
            <a:spLocks noGrp="1"/>
          </p:cNvSpPr>
          <p:nvPr>
            <p:ph type="dt" sz="half" idx="2"/>
          </p:nvPr>
        </p:nvSpPr>
        <p:spPr>
          <a:xfrm>
            <a:off x="636588" y="6485235"/>
            <a:ext cx="812833" cy="247532"/>
          </a:xfrm>
        </p:spPr>
        <p:txBody>
          <a:bodyPr/>
          <a:lstStyle/>
          <a:p>
            <a:pPr>
              <a:defRPr/>
            </a:pPr>
            <a:r>
              <a:rPr lang="it-IT"/>
              <a:t>01/16/2020</a:t>
            </a:r>
            <a:endParaRPr lang="en-US" dirty="0"/>
          </a:p>
        </p:txBody>
      </p:sp>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1530602" y="6495482"/>
            <a:ext cx="6163977" cy="237285"/>
          </a:xfrm>
        </p:spPr>
        <p:txBody>
          <a:bodyPr/>
          <a:lstStyle/>
          <a:p>
            <a:pPr>
              <a:defRPr/>
            </a:pPr>
            <a:r>
              <a:rPr lang="en-US"/>
              <a:t>Claudio Montanari - Status of ICARUS Installation - Remaining Tasks</a:t>
            </a:r>
            <a:endParaRPr lang="en-US" b="1" dirty="0"/>
          </a:p>
        </p:txBody>
      </p:sp>
      <p:sp>
        <p:nvSpPr>
          <p:cNvPr id="5" name="Slide Number Placeholder 4">
            <a:extLst>
              <a:ext uri="{FF2B5EF4-FFF2-40B4-BE49-F238E27FC236}">
                <a16:creationId xmlns:a16="http://schemas.microsoft.com/office/drawing/2014/main" id="{23A6E217-3ACE-9749-A865-EC08F7F05214}"/>
              </a:ext>
            </a:extLst>
          </p:cNvPr>
          <p:cNvSpPr>
            <a:spLocks noGrp="1"/>
          </p:cNvSpPr>
          <p:nvPr>
            <p:ph type="sldNum" sz="quarter" idx="4"/>
          </p:nvPr>
        </p:nvSpPr>
        <p:spPr>
          <a:xfrm>
            <a:off x="222250" y="6485235"/>
            <a:ext cx="414338" cy="237285"/>
          </a:xfrm>
        </p:spPr>
        <p:txBody>
          <a:bodyPr/>
          <a:lstStyle/>
          <a:p>
            <a:pPr>
              <a:defRPr/>
            </a:pPr>
            <a:fld id="{148C009B-CB69-E04A-B9B3-34B26D69E9CF}" type="slidenum">
              <a:rPr lang="en-US" smtClean="0"/>
              <a:pPr>
                <a:defRPr/>
              </a:pPr>
              <a:t>46</a:t>
            </a:fld>
            <a:endParaRPr lang="en-US"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0" y="233236"/>
            <a:ext cx="9144000" cy="492369"/>
          </a:xfrm>
        </p:spPr>
        <p:txBody>
          <a:bodyPr/>
          <a:lstStyle/>
          <a:p>
            <a:r>
              <a:rPr lang="en-US" dirty="0">
                <a:ea typeface="ＭＳ Ｐゴシック" charset="0"/>
                <a:cs typeface="ＭＳ Ｐゴシック" charset="-128"/>
              </a:rPr>
              <a:t>PMT Calibration studies</a:t>
            </a:r>
            <a:endParaRPr lang="en-US" dirty="0"/>
          </a:p>
        </p:txBody>
      </p:sp>
      <p:sp>
        <p:nvSpPr>
          <p:cNvPr id="204" name="Content Placeholder 1">
            <a:extLst>
              <a:ext uri="{FF2B5EF4-FFF2-40B4-BE49-F238E27FC236}">
                <a16:creationId xmlns:a16="http://schemas.microsoft.com/office/drawing/2014/main" id="{3A5FE938-A2ED-9C4C-A1AF-E6276213FBBC}"/>
              </a:ext>
            </a:extLst>
          </p:cNvPr>
          <p:cNvSpPr>
            <a:spLocks noGrp="1"/>
          </p:cNvSpPr>
          <p:nvPr>
            <p:ph idx="1"/>
          </p:nvPr>
        </p:nvSpPr>
        <p:spPr>
          <a:xfrm>
            <a:off x="83127" y="725604"/>
            <a:ext cx="9060873" cy="2186227"/>
          </a:xfrm>
        </p:spPr>
        <p:txBody>
          <a:bodyPr>
            <a:noAutofit/>
          </a:bodyPr>
          <a:lstStyle/>
          <a:p>
            <a:pPr indent="-342900">
              <a:spcBef>
                <a:spcPts val="0"/>
              </a:spcBef>
              <a:spcAft>
                <a:spcPts val="400"/>
              </a:spcAft>
              <a:buClr>
                <a:srgbClr val="FF0000"/>
              </a:buClr>
              <a:buSzPct val="150000"/>
              <a:buFont typeface="Symbol" pitchFamily="18" charset="2"/>
              <a:buChar char="·"/>
            </a:pPr>
            <a:r>
              <a:rPr lang="en-US" sz="1800" dirty="0">
                <a:latin typeface="+mn-lt"/>
                <a:cs typeface="Comic Sans MS"/>
                <a:sym typeface="Symbol" pitchFamily="18" charset="2"/>
              </a:rPr>
              <a:t>Measurements of the PMTs gain and dark count rates has been performed </a:t>
            </a:r>
            <a:r>
              <a:rPr lang="en-US" sz="1800" dirty="0">
                <a:latin typeface="+mn-lt"/>
                <a:sym typeface="Symbol" pitchFamily="18" charset="2"/>
              </a:rPr>
              <a:t>at room temperature </a:t>
            </a:r>
            <a:endParaRPr lang="en-US" sz="1800" dirty="0">
              <a:latin typeface="+mn-lt"/>
              <a:cs typeface="Comic Sans MS"/>
              <a:sym typeface="Symbol" pitchFamily="18" charset="2"/>
            </a:endParaRPr>
          </a:p>
          <a:p>
            <a:pPr marL="800100" lvl="1" indent="-342900">
              <a:spcBef>
                <a:spcPts val="0"/>
              </a:spcBef>
              <a:spcAft>
                <a:spcPts val="400"/>
              </a:spcAft>
              <a:buClr>
                <a:srgbClr val="FF0000"/>
              </a:buClr>
              <a:buSzPct val="100000"/>
              <a:buFont typeface="Wingdings" charset="2"/>
              <a:buChar char="Ø"/>
            </a:pPr>
            <a:r>
              <a:rPr lang="en-US" sz="1800" dirty="0">
                <a:latin typeface="+mn-lt"/>
                <a:sym typeface="Symbol" pitchFamily="18" charset="2"/>
              </a:rPr>
              <a:t>Half of PMTs tested in air with a large input light intensity from laser calibration system (current light source LED, waiting for laser safety review approval): mean number of photoelectrons (</a:t>
            </a:r>
            <a:r>
              <a:rPr lang="en-US" sz="1800" dirty="0" err="1">
                <a:latin typeface="+mn-lt"/>
                <a:sym typeface="Symbol" pitchFamily="18" charset="2"/>
              </a:rPr>
              <a:t>p.e.</a:t>
            </a:r>
            <a:r>
              <a:rPr lang="en-US" sz="1800" dirty="0">
                <a:latin typeface="+mn-lt"/>
                <a:sym typeface="Symbol" pitchFamily="18" charset="2"/>
              </a:rPr>
              <a:t>) measured: ~ 10; </a:t>
            </a:r>
          </a:p>
          <a:p>
            <a:pPr marL="800100" lvl="1" indent="-342900">
              <a:spcBef>
                <a:spcPts val="0"/>
              </a:spcBef>
              <a:spcAft>
                <a:spcPts val="400"/>
              </a:spcAft>
              <a:buClr>
                <a:srgbClr val="FF0000"/>
              </a:buClr>
              <a:buSzPct val="100000"/>
              <a:buFont typeface="Wingdings" charset="2"/>
              <a:buChar char="Ø"/>
            </a:pPr>
            <a:r>
              <a:rPr lang="en-US" sz="1800" dirty="0">
                <a:latin typeface="+mn-lt"/>
                <a:sym typeface="Symbol" pitchFamily="18" charset="2"/>
              </a:rPr>
              <a:t>Other half of PMTs have been tested under vacuum at 2x10</a:t>
            </a:r>
            <a:r>
              <a:rPr lang="en-US" sz="1800" baseline="30000" dirty="0">
                <a:latin typeface="+mn-lt"/>
                <a:sym typeface="Symbol" pitchFamily="18" charset="2"/>
              </a:rPr>
              <a:t>-4 </a:t>
            </a:r>
            <a:r>
              <a:rPr lang="en-US" sz="1800" dirty="0">
                <a:latin typeface="+mn-lt"/>
                <a:sym typeface="Symbol" pitchFamily="18" charset="2"/>
              </a:rPr>
              <a:t>mbar with a low input light intensity, to measure the single </a:t>
            </a:r>
            <a:r>
              <a:rPr lang="en-US" sz="1800" dirty="0" err="1">
                <a:latin typeface="+mn-lt"/>
                <a:sym typeface="Symbol" pitchFamily="18" charset="2"/>
              </a:rPr>
              <a:t>p.e.</a:t>
            </a:r>
            <a:r>
              <a:rPr lang="en-US" sz="1800" dirty="0">
                <a:latin typeface="+mn-lt"/>
                <a:sym typeface="Symbol" pitchFamily="18" charset="2"/>
              </a:rPr>
              <a:t> spectrum;</a:t>
            </a:r>
          </a:p>
        </p:txBody>
      </p:sp>
      <p:pic>
        <p:nvPicPr>
          <p:cNvPr id="10" name="Picture 9">
            <a:extLst>
              <a:ext uri="{FF2B5EF4-FFF2-40B4-BE49-F238E27FC236}">
                <a16:creationId xmlns:a16="http://schemas.microsoft.com/office/drawing/2014/main" id="{CC768A90-78AE-6A4E-B787-14C855ABBB17}"/>
              </a:ext>
            </a:extLst>
          </p:cNvPr>
          <p:cNvPicPr>
            <a:picLocks noChangeAspect="1"/>
          </p:cNvPicPr>
          <p:nvPr/>
        </p:nvPicPr>
        <p:blipFill>
          <a:blip r:embed="rId2"/>
          <a:stretch>
            <a:fillRect/>
          </a:stretch>
        </p:blipFill>
        <p:spPr>
          <a:xfrm>
            <a:off x="222250" y="2774145"/>
            <a:ext cx="3200400" cy="3418647"/>
          </a:xfrm>
          <a:prstGeom prst="rect">
            <a:avLst/>
          </a:prstGeom>
        </p:spPr>
      </p:pic>
      <p:pic>
        <p:nvPicPr>
          <p:cNvPr id="11" name="Picture 10">
            <a:extLst>
              <a:ext uri="{FF2B5EF4-FFF2-40B4-BE49-F238E27FC236}">
                <a16:creationId xmlns:a16="http://schemas.microsoft.com/office/drawing/2014/main" id="{A38F7DAD-8647-BC49-B249-8E080F21669A}"/>
              </a:ext>
            </a:extLst>
          </p:cNvPr>
          <p:cNvPicPr>
            <a:picLocks noChangeAspect="1"/>
          </p:cNvPicPr>
          <p:nvPr/>
        </p:nvPicPr>
        <p:blipFill>
          <a:blip r:embed="rId3"/>
          <a:stretch>
            <a:fillRect/>
          </a:stretch>
        </p:blipFill>
        <p:spPr>
          <a:xfrm>
            <a:off x="3346451" y="2823499"/>
            <a:ext cx="2971800" cy="3375664"/>
          </a:xfrm>
          <a:prstGeom prst="rect">
            <a:avLst/>
          </a:prstGeom>
        </p:spPr>
      </p:pic>
      <p:sp>
        <p:nvSpPr>
          <p:cNvPr id="12" name="Rectangle 11">
            <a:extLst>
              <a:ext uri="{FF2B5EF4-FFF2-40B4-BE49-F238E27FC236}">
                <a16:creationId xmlns:a16="http://schemas.microsoft.com/office/drawing/2014/main" id="{88895E88-BCEC-464F-9937-2E01C46FC6FF}"/>
              </a:ext>
            </a:extLst>
          </p:cNvPr>
          <p:cNvSpPr>
            <a:spLocks noChangeArrowheads="1"/>
          </p:cNvSpPr>
          <p:nvPr/>
        </p:nvSpPr>
        <p:spPr bwMode="auto">
          <a:xfrm>
            <a:off x="3651250" y="3435832"/>
            <a:ext cx="2286000" cy="646331"/>
          </a:xfrm>
          <a:prstGeom prst="rect">
            <a:avLst/>
          </a:prstGeom>
          <a:noFill/>
          <a:ln>
            <a:noFill/>
          </a:ln>
          <a:extLst/>
        </p:spPr>
        <p:txBody>
          <a:bodyPr wrap="square">
            <a:spAutoFit/>
          </a:bodyPr>
          <a:lstStyle>
            <a:lvl1pPr marL="228600" indent="-228600" eaLnBrk="0" hangingPunct="0">
              <a:defRPr sz="1600" i="1">
                <a:solidFill>
                  <a:schemeClr val="tx1"/>
                </a:solidFill>
                <a:latin typeface="Comic Sans MS" pitchFamily="66" charset="0"/>
                <a:ea typeface="MS PGothic" pitchFamily="34" charset="-128"/>
              </a:defRPr>
            </a:lvl1pPr>
            <a:lvl2pPr marL="685800" indent="-228600" eaLnBrk="0" hangingPunct="0">
              <a:defRPr sz="1600" i="1">
                <a:solidFill>
                  <a:schemeClr val="tx1"/>
                </a:solidFill>
                <a:latin typeface="Comic Sans MS" pitchFamily="66" charset="0"/>
                <a:ea typeface="MS PGothic" pitchFamily="34" charset="-128"/>
              </a:defRPr>
            </a:lvl2pPr>
            <a:lvl3pPr marL="1143000" indent="-228600" eaLnBrk="0" hangingPunct="0">
              <a:defRPr sz="1600" i="1">
                <a:solidFill>
                  <a:schemeClr val="tx1"/>
                </a:solidFill>
                <a:latin typeface="Comic Sans MS" pitchFamily="66" charset="0"/>
                <a:ea typeface="MS PGothic" pitchFamily="34" charset="-128"/>
              </a:defRPr>
            </a:lvl3pPr>
            <a:lvl4pPr marL="1600200" indent="-228600" eaLnBrk="0" hangingPunct="0">
              <a:defRPr sz="1600" i="1">
                <a:solidFill>
                  <a:schemeClr val="tx1"/>
                </a:solidFill>
                <a:latin typeface="Comic Sans MS" pitchFamily="66" charset="0"/>
                <a:ea typeface="MS PGothic" pitchFamily="34" charset="-128"/>
              </a:defRPr>
            </a:lvl4pPr>
            <a:lvl5pPr marL="2057400" indent="-228600" eaLnBrk="0" hangingPunct="0">
              <a:defRPr sz="1600" i="1">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9pPr>
          </a:lstStyle>
          <a:p>
            <a:pPr marL="0" indent="0">
              <a:spcBef>
                <a:spcPct val="20000"/>
              </a:spcBef>
              <a:spcAft>
                <a:spcPts val="600"/>
              </a:spcAft>
              <a:buClr>
                <a:srgbClr val="FF0000"/>
              </a:buClr>
              <a:buSzPct val="150000"/>
            </a:pPr>
            <a:r>
              <a:rPr lang="en-GB" sz="1800" i="0" dirty="0">
                <a:solidFill>
                  <a:srgbClr val="0000FF"/>
                </a:solidFill>
                <a:latin typeface="+mn-lt"/>
                <a:sym typeface="Symbol" pitchFamily="18" charset="2"/>
              </a:rPr>
              <a:t>Gain </a:t>
            </a:r>
            <a:r>
              <a:rPr lang="en-GB" sz="1800" i="0" dirty="0" err="1">
                <a:solidFill>
                  <a:srgbClr val="0000FF"/>
                </a:solidFill>
                <a:latin typeface="+mn-lt"/>
                <a:sym typeface="Symbol" pitchFamily="18" charset="2"/>
              </a:rPr>
              <a:t>vs</a:t>
            </a:r>
            <a:r>
              <a:rPr lang="en-GB" sz="1800" i="0" dirty="0">
                <a:solidFill>
                  <a:srgbClr val="0000FF"/>
                </a:solidFill>
                <a:latin typeface="+mn-lt"/>
                <a:sym typeface="Symbol" pitchFamily="18" charset="2"/>
              </a:rPr>
              <a:t> Voltage for a PMT</a:t>
            </a:r>
          </a:p>
        </p:txBody>
      </p:sp>
      <p:sp>
        <p:nvSpPr>
          <p:cNvPr id="13" name="Rectangle 12">
            <a:extLst>
              <a:ext uri="{FF2B5EF4-FFF2-40B4-BE49-F238E27FC236}">
                <a16:creationId xmlns:a16="http://schemas.microsoft.com/office/drawing/2014/main" id="{831F2348-0F39-174C-BDC9-131B3C9699F7}"/>
              </a:ext>
            </a:extLst>
          </p:cNvPr>
          <p:cNvSpPr>
            <a:spLocks noChangeArrowheads="1"/>
          </p:cNvSpPr>
          <p:nvPr/>
        </p:nvSpPr>
        <p:spPr bwMode="auto">
          <a:xfrm>
            <a:off x="603250" y="3263433"/>
            <a:ext cx="1371600" cy="923330"/>
          </a:xfrm>
          <a:prstGeom prst="rect">
            <a:avLst/>
          </a:prstGeom>
          <a:noFill/>
          <a:ln>
            <a:noFill/>
          </a:ln>
          <a:extLst/>
        </p:spPr>
        <p:txBody>
          <a:bodyPr wrap="square">
            <a:spAutoFit/>
          </a:bodyPr>
          <a:lstStyle>
            <a:lvl1pPr marL="228600" indent="-228600" eaLnBrk="0" hangingPunct="0">
              <a:defRPr sz="1600" i="1">
                <a:solidFill>
                  <a:schemeClr val="tx1"/>
                </a:solidFill>
                <a:latin typeface="Comic Sans MS" pitchFamily="66" charset="0"/>
                <a:ea typeface="MS PGothic" pitchFamily="34" charset="-128"/>
              </a:defRPr>
            </a:lvl1pPr>
            <a:lvl2pPr marL="685800" indent="-228600" eaLnBrk="0" hangingPunct="0">
              <a:defRPr sz="1600" i="1">
                <a:solidFill>
                  <a:schemeClr val="tx1"/>
                </a:solidFill>
                <a:latin typeface="Comic Sans MS" pitchFamily="66" charset="0"/>
                <a:ea typeface="MS PGothic" pitchFamily="34" charset="-128"/>
              </a:defRPr>
            </a:lvl2pPr>
            <a:lvl3pPr marL="1143000" indent="-228600" eaLnBrk="0" hangingPunct="0">
              <a:defRPr sz="1600" i="1">
                <a:solidFill>
                  <a:schemeClr val="tx1"/>
                </a:solidFill>
                <a:latin typeface="Comic Sans MS" pitchFamily="66" charset="0"/>
                <a:ea typeface="MS PGothic" pitchFamily="34" charset="-128"/>
              </a:defRPr>
            </a:lvl3pPr>
            <a:lvl4pPr marL="1600200" indent="-228600" eaLnBrk="0" hangingPunct="0">
              <a:defRPr sz="1600" i="1">
                <a:solidFill>
                  <a:schemeClr val="tx1"/>
                </a:solidFill>
                <a:latin typeface="Comic Sans MS" pitchFamily="66" charset="0"/>
                <a:ea typeface="MS PGothic" pitchFamily="34" charset="-128"/>
              </a:defRPr>
            </a:lvl4pPr>
            <a:lvl5pPr marL="2057400" indent="-228600" eaLnBrk="0" hangingPunct="0">
              <a:defRPr sz="1600" i="1">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9pPr>
          </a:lstStyle>
          <a:p>
            <a:pPr marL="0" indent="0">
              <a:spcBef>
                <a:spcPct val="20000"/>
              </a:spcBef>
              <a:spcAft>
                <a:spcPts val="600"/>
              </a:spcAft>
              <a:buClr>
                <a:srgbClr val="FF0000"/>
              </a:buClr>
              <a:buSzPct val="150000"/>
            </a:pPr>
            <a:r>
              <a:rPr lang="en-GB" sz="1800" i="0" dirty="0">
                <a:solidFill>
                  <a:srgbClr val="0000FF"/>
                </a:solidFill>
                <a:latin typeface="+mn-lt"/>
                <a:sym typeface="Symbol" pitchFamily="18" charset="2"/>
              </a:rPr>
              <a:t>PMT voltage distribution w/ 10</a:t>
            </a:r>
            <a:r>
              <a:rPr lang="en-GB" sz="1800" i="0" baseline="30000" dirty="0">
                <a:solidFill>
                  <a:srgbClr val="0000FF"/>
                </a:solidFill>
                <a:latin typeface="+mn-lt"/>
                <a:sym typeface="Symbol" pitchFamily="18" charset="2"/>
              </a:rPr>
              <a:t>7</a:t>
            </a:r>
            <a:r>
              <a:rPr lang="en-GB" sz="1800" i="0" dirty="0">
                <a:solidFill>
                  <a:srgbClr val="0000FF"/>
                </a:solidFill>
                <a:latin typeface="+mn-lt"/>
                <a:sym typeface="Symbol" pitchFamily="18" charset="2"/>
              </a:rPr>
              <a:t> gain</a:t>
            </a:r>
          </a:p>
        </p:txBody>
      </p:sp>
      <p:sp>
        <p:nvSpPr>
          <p:cNvPr id="14" name="Rectangle 13">
            <a:extLst>
              <a:ext uri="{FF2B5EF4-FFF2-40B4-BE49-F238E27FC236}">
                <a16:creationId xmlns:a16="http://schemas.microsoft.com/office/drawing/2014/main" id="{60D6D866-488C-AB4D-A81A-02366771247F}"/>
              </a:ext>
            </a:extLst>
          </p:cNvPr>
          <p:cNvSpPr>
            <a:spLocks noChangeArrowheads="1"/>
          </p:cNvSpPr>
          <p:nvPr/>
        </p:nvSpPr>
        <p:spPr bwMode="auto">
          <a:xfrm>
            <a:off x="6318251" y="3106706"/>
            <a:ext cx="2727275" cy="29392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sz="1600" i="1">
                <a:solidFill>
                  <a:schemeClr val="tx1"/>
                </a:solidFill>
                <a:latin typeface="Comic Sans MS" pitchFamily="66" charset="0"/>
                <a:ea typeface="MS PGothic" pitchFamily="34" charset="-128"/>
              </a:defRPr>
            </a:lvl1pPr>
            <a:lvl2pPr marL="685800" indent="-228600" eaLnBrk="0" hangingPunct="0">
              <a:defRPr sz="1600" i="1">
                <a:solidFill>
                  <a:schemeClr val="tx1"/>
                </a:solidFill>
                <a:latin typeface="Comic Sans MS" pitchFamily="66" charset="0"/>
                <a:ea typeface="MS PGothic" pitchFamily="34" charset="-128"/>
              </a:defRPr>
            </a:lvl2pPr>
            <a:lvl3pPr marL="1143000" indent="-228600" eaLnBrk="0" hangingPunct="0">
              <a:defRPr sz="1600" i="1">
                <a:solidFill>
                  <a:schemeClr val="tx1"/>
                </a:solidFill>
                <a:latin typeface="Comic Sans MS" pitchFamily="66" charset="0"/>
                <a:ea typeface="MS PGothic" pitchFamily="34" charset="-128"/>
              </a:defRPr>
            </a:lvl3pPr>
            <a:lvl4pPr marL="1600200" indent="-228600" eaLnBrk="0" hangingPunct="0">
              <a:defRPr sz="1600" i="1">
                <a:solidFill>
                  <a:schemeClr val="tx1"/>
                </a:solidFill>
                <a:latin typeface="Comic Sans MS" pitchFamily="66" charset="0"/>
                <a:ea typeface="MS PGothic" pitchFamily="34" charset="-128"/>
              </a:defRPr>
            </a:lvl4pPr>
            <a:lvl5pPr marL="2057400" indent="-228600" eaLnBrk="0" hangingPunct="0">
              <a:defRPr sz="1600" i="1">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1600" i="1">
                <a:solidFill>
                  <a:schemeClr val="tx1"/>
                </a:solidFill>
                <a:latin typeface="Comic Sans MS" pitchFamily="66" charset="0"/>
                <a:ea typeface="MS PGothic" pitchFamily="34" charset="-128"/>
              </a:defRPr>
            </a:lvl9pPr>
          </a:lstStyle>
          <a:p>
            <a:pPr marL="342900" lvl="0" indent="-342900" eaLnBrk="1" hangingPunct="1">
              <a:spcBef>
                <a:spcPts val="0"/>
              </a:spcBef>
              <a:spcAft>
                <a:spcPts val="300"/>
              </a:spcAft>
              <a:buClr>
                <a:srgbClr val="FF0000"/>
              </a:buClr>
              <a:buSzPct val="150000"/>
              <a:buFont typeface="Symbol" pitchFamily="18" charset="2"/>
              <a:buChar char="·"/>
            </a:pPr>
            <a:r>
              <a:rPr lang="en-US" sz="1800" i="0" dirty="0">
                <a:solidFill>
                  <a:srgbClr val="000000"/>
                </a:solidFill>
                <a:latin typeface="+mn-lt"/>
                <a:sym typeface="Symbol" pitchFamily="18" charset="2"/>
              </a:rPr>
              <a:t>Calibration/monitoring of PMT gain and timing to be done w/ multiple approaches:</a:t>
            </a:r>
          </a:p>
          <a:p>
            <a:pPr marL="800100" lvl="1" indent="-342900" eaLnBrk="1" hangingPunct="1">
              <a:spcBef>
                <a:spcPts val="0"/>
              </a:spcBef>
              <a:spcAft>
                <a:spcPts val="300"/>
              </a:spcAft>
              <a:buClr>
                <a:srgbClr val="FF0000"/>
              </a:buClr>
              <a:buSzPct val="100000"/>
              <a:buFont typeface="Wingdings" charset="2"/>
              <a:buChar char="Ø"/>
            </a:pPr>
            <a:r>
              <a:rPr lang="en-US" sz="1800" i="0" dirty="0">
                <a:solidFill>
                  <a:srgbClr val="000000"/>
                </a:solidFill>
                <a:latin typeface="+mn-lt"/>
                <a:sym typeface="Symbol" pitchFamily="18" charset="2"/>
              </a:rPr>
              <a:t>Laser calibration system for relative timing, gain</a:t>
            </a:r>
          </a:p>
          <a:p>
            <a:pPr marL="800100" lvl="1" indent="-342900" eaLnBrk="1" hangingPunct="1">
              <a:spcBef>
                <a:spcPts val="0"/>
              </a:spcBef>
              <a:spcAft>
                <a:spcPts val="300"/>
              </a:spcAft>
              <a:buClr>
                <a:srgbClr val="FF0000"/>
              </a:buClr>
              <a:buSzPct val="100000"/>
              <a:buFont typeface="Wingdings" charset="2"/>
              <a:buChar char="Ø"/>
            </a:pPr>
            <a:r>
              <a:rPr lang="en-US" sz="1800" i="0" dirty="0">
                <a:solidFill>
                  <a:srgbClr val="000000"/>
                </a:solidFill>
                <a:latin typeface="+mn-lt"/>
                <a:sym typeface="Symbol" pitchFamily="18" charset="2"/>
              </a:rPr>
              <a:t>Cosmic events for absolute gain and timing (with CRT)</a:t>
            </a:r>
          </a:p>
        </p:txBody>
      </p:sp>
    </p:spTree>
    <p:extLst>
      <p:ext uri="{BB962C8B-B14F-4D97-AF65-F5344CB8AC3E}">
        <p14:creationId xmlns:p14="http://schemas.microsoft.com/office/powerpoint/2010/main" val="14382406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1D372F-47A4-7043-B17F-BF95819AB491}"/>
              </a:ext>
            </a:extLst>
          </p:cNvPr>
          <p:cNvSpPr>
            <a:spLocks noGrp="1"/>
          </p:cNvSpPr>
          <p:nvPr>
            <p:ph type="dt" sz="half" idx="2"/>
          </p:nvPr>
        </p:nvSpPr>
        <p:spPr>
          <a:xfrm>
            <a:off x="636588" y="6485235"/>
            <a:ext cx="812833" cy="247532"/>
          </a:xfrm>
        </p:spPr>
        <p:txBody>
          <a:bodyPr/>
          <a:lstStyle/>
          <a:p>
            <a:pPr>
              <a:defRPr/>
            </a:pPr>
            <a:r>
              <a:rPr lang="it-IT"/>
              <a:t>01/16/2020</a:t>
            </a:r>
            <a:endParaRPr lang="en-US" dirty="0"/>
          </a:p>
        </p:txBody>
      </p:sp>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1530602" y="6495482"/>
            <a:ext cx="6163977" cy="237285"/>
          </a:xfrm>
        </p:spPr>
        <p:txBody>
          <a:bodyPr/>
          <a:lstStyle/>
          <a:p>
            <a:pPr>
              <a:defRPr/>
            </a:pPr>
            <a:r>
              <a:rPr lang="en-US"/>
              <a:t>Claudio Montanari - Status of ICARUS Installation - Remaining Tasks</a:t>
            </a:r>
            <a:endParaRPr lang="en-US" b="1" dirty="0"/>
          </a:p>
        </p:txBody>
      </p:sp>
      <p:sp>
        <p:nvSpPr>
          <p:cNvPr id="5" name="Slide Number Placeholder 4">
            <a:extLst>
              <a:ext uri="{FF2B5EF4-FFF2-40B4-BE49-F238E27FC236}">
                <a16:creationId xmlns:a16="http://schemas.microsoft.com/office/drawing/2014/main" id="{23A6E217-3ACE-9749-A865-EC08F7F05214}"/>
              </a:ext>
            </a:extLst>
          </p:cNvPr>
          <p:cNvSpPr>
            <a:spLocks noGrp="1"/>
          </p:cNvSpPr>
          <p:nvPr>
            <p:ph type="sldNum" sz="quarter" idx="4"/>
          </p:nvPr>
        </p:nvSpPr>
        <p:spPr>
          <a:xfrm>
            <a:off x="222250" y="6485235"/>
            <a:ext cx="414338" cy="237285"/>
          </a:xfrm>
        </p:spPr>
        <p:txBody>
          <a:bodyPr/>
          <a:lstStyle/>
          <a:p>
            <a:pPr>
              <a:defRPr/>
            </a:pPr>
            <a:fld id="{148C009B-CB69-E04A-B9B3-34B26D69E9CF}" type="slidenum">
              <a:rPr lang="en-US" smtClean="0"/>
              <a:pPr>
                <a:defRPr/>
              </a:pPr>
              <a:t>47</a:t>
            </a:fld>
            <a:endParaRPr lang="en-US"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0" y="233236"/>
            <a:ext cx="9144000" cy="492369"/>
          </a:xfrm>
        </p:spPr>
        <p:txBody>
          <a:bodyPr/>
          <a:lstStyle/>
          <a:p>
            <a:r>
              <a:rPr lang="en-US" dirty="0"/>
              <a:t>PMT activities before cooling down</a:t>
            </a:r>
          </a:p>
        </p:txBody>
      </p:sp>
      <p:sp>
        <p:nvSpPr>
          <p:cNvPr id="204" name="Content Placeholder 1">
            <a:extLst>
              <a:ext uri="{FF2B5EF4-FFF2-40B4-BE49-F238E27FC236}">
                <a16:creationId xmlns:a16="http://schemas.microsoft.com/office/drawing/2014/main" id="{3A5FE938-A2ED-9C4C-A1AF-E6276213FBBC}"/>
              </a:ext>
            </a:extLst>
          </p:cNvPr>
          <p:cNvSpPr>
            <a:spLocks noGrp="1"/>
          </p:cNvSpPr>
          <p:nvPr>
            <p:ph idx="1"/>
          </p:nvPr>
        </p:nvSpPr>
        <p:spPr>
          <a:xfrm>
            <a:off x="0" y="712177"/>
            <a:ext cx="9060873" cy="5632351"/>
          </a:xfrm>
        </p:spPr>
        <p:txBody>
          <a:bodyPr>
            <a:noAutofit/>
          </a:bodyPr>
          <a:lstStyle/>
          <a:p>
            <a:pPr>
              <a:spcBef>
                <a:spcPts val="600"/>
              </a:spcBef>
            </a:pPr>
            <a:r>
              <a:rPr lang="en-US" sz="1800" dirty="0"/>
              <a:t>Test HV supply – </a:t>
            </a:r>
            <a:r>
              <a:rPr lang="en-US" sz="1800" dirty="0">
                <a:solidFill>
                  <a:srgbClr val="FF0000"/>
                </a:solidFill>
              </a:rPr>
              <a:t>Status:</a:t>
            </a:r>
            <a:r>
              <a:rPr lang="en-US" sz="1800" dirty="0">
                <a:solidFill>
                  <a:srgbClr val="0000FF"/>
                </a:solidFill>
              </a:rPr>
              <a:t> in progress (manual check ok, use of slow control software to be tested) expected to be done by Jan 2020. </a:t>
            </a:r>
          </a:p>
          <a:p>
            <a:pPr>
              <a:spcBef>
                <a:spcPts val="600"/>
              </a:spcBef>
            </a:pPr>
            <a:r>
              <a:rPr lang="en-US" sz="1800" dirty="0"/>
              <a:t>Calibration of PMTs with the final electronics (HV/digitizer/laser) at room temperature – </a:t>
            </a:r>
            <a:r>
              <a:rPr lang="en-US" sz="1800" dirty="0">
                <a:solidFill>
                  <a:srgbClr val="FF0000"/>
                </a:solidFill>
              </a:rPr>
              <a:t>Status:</a:t>
            </a:r>
            <a:r>
              <a:rPr lang="en-US" sz="1800" dirty="0">
                <a:solidFill>
                  <a:srgbClr val="0000FF"/>
                </a:solidFill>
              </a:rPr>
              <a:t> in progress, expected to be done by mid. Jan 2020.</a:t>
            </a:r>
          </a:p>
          <a:p>
            <a:pPr>
              <a:spcBef>
                <a:spcPts val="600"/>
              </a:spcBef>
            </a:pPr>
            <a:r>
              <a:rPr lang="en-US" sz="1800" dirty="0"/>
              <a:t>Understanding of parameter settings (LVDS, baseline, threshold etc.) with calibration data, preparation for cryogenic operation – </a:t>
            </a:r>
            <a:r>
              <a:rPr lang="en-US" sz="1800" dirty="0">
                <a:solidFill>
                  <a:srgbClr val="FF0000"/>
                </a:solidFill>
              </a:rPr>
              <a:t>Status:</a:t>
            </a:r>
            <a:r>
              <a:rPr lang="en-US" sz="1800" dirty="0">
                <a:solidFill>
                  <a:srgbClr val="0000FF"/>
                </a:solidFill>
              </a:rPr>
              <a:t> to be completed by end of Jan 2020.</a:t>
            </a:r>
          </a:p>
          <a:p>
            <a:pPr>
              <a:spcBef>
                <a:spcPts val="600"/>
              </a:spcBef>
            </a:pPr>
            <a:r>
              <a:rPr lang="en-US" sz="1800" dirty="0"/>
              <a:t>Test of DAQ with both PMTs and TPC – </a:t>
            </a:r>
            <a:r>
              <a:rPr lang="en-US" sz="1800" dirty="0">
                <a:solidFill>
                  <a:srgbClr val="FF0000"/>
                </a:solidFill>
              </a:rPr>
              <a:t>Status:</a:t>
            </a:r>
            <a:r>
              <a:rPr lang="en-US" sz="1800" dirty="0">
                <a:solidFill>
                  <a:srgbClr val="0000FF"/>
                </a:solidFill>
              </a:rPr>
              <a:t> work to be coordinated with TPC WG in Jan 2020.</a:t>
            </a:r>
          </a:p>
          <a:p>
            <a:pPr>
              <a:spcBef>
                <a:spcPts val="600"/>
              </a:spcBef>
            </a:pPr>
            <a:r>
              <a:rPr lang="en-US" sz="1800" dirty="0"/>
              <a:t>Online monitoring of PMT DAQ system - </a:t>
            </a:r>
            <a:r>
              <a:rPr lang="en-US" sz="1800" dirty="0">
                <a:solidFill>
                  <a:srgbClr val="FF0000"/>
                </a:solidFill>
              </a:rPr>
              <a:t>Status:</a:t>
            </a:r>
            <a:r>
              <a:rPr lang="en-US" sz="1800" dirty="0">
                <a:solidFill>
                  <a:srgbClr val="0000FF"/>
                </a:solidFill>
              </a:rPr>
              <a:t> in progress, expected to be completed by mid Jan 2020.</a:t>
            </a:r>
          </a:p>
          <a:p>
            <a:pPr>
              <a:spcBef>
                <a:spcPts val="600"/>
              </a:spcBef>
            </a:pPr>
            <a:r>
              <a:rPr lang="en-US" sz="1800" dirty="0"/>
              <a:t>Discussion and preparation of a plan about calibration during detector operation; propose the necessary trigger scheme; prepare configuration files for final regular and special calibrations - </a:t>
            </a:r>
            <a:r>
              <a:rPr lang="en-US" sz="1800" dirty="0">
                <a:solidFill>
                  <a:srgbClr val="FF0000"/>
                </a:solidFill>
              </a:rPr>
              <a:t>Status:</a:t>
            </a:r>
            <a:r>
              <a:rPr lang="en-US" sz="1800" dirty="0">
                <a:solidFill>
                  <a:srgbClr val="0000FF"/>
                </a:solidFill>
              </a:rPr>
              <a:t> work in progress with trigger and calibration WGs, needs to be ready right after the detector cool down.</a:t>
            </a:r>
          </a:p>
        </p:txBody>
      </p:sp>
    </p:spTree>
    <p:extLst>
      <p:ext uri="{BB962C8B-B14F-4D97-AF65-F5344CB8AC3E}">
        <p14:creationId xmlns:p14="http://schemas.microsoft.com/office/powerpoint/2010/main" val="31457547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Plans"/>
          <p:cNvSpPr txBox="1">
            <a:spLocks noGrp="1"/>
          </p:cNvSpPr>
          <p:nvPr>
            <p:ph type="title"/>
          </p:nvPr>
        </p:nvSpPr>
        <p:spPr>
          <a:xfrm>
            <a:off x="787791" y="368783"/>
            <a:ext cx="5387926" cy="376806"/>
          </a:xfrm>
          <a:prstGeom prst="rect">
            <a:avLst/>
          </a:prstGeom>
        </p:spPr>
        <p:txBody>
          <a:bodyPr/>
          <a:lstStyle/>
          <a:p>
            <a:r>
              <a:rPr lang="en-US" sz="2400" dirty="0">
                <a:latin typeface="+mj-lt"/>
              </a:rPr>
              <a:t>Plans</a:t>
            </a:r>
            <a:endParaRPr sz="2400" dirty="0">
              <a:latin typeface="+mj-lt"/>
            </a:endParaRPr>
          </a:p>
        </p:txBody>
      </p:sp>
      <p:sp>
        <p:nvSpPr>
          <p:cNvPr id="410" name="Get prepared for 8 TPC+1 PMT crate DAQ during the period of cooling and LAr filling…"/>
          <p:cNvSpPr txBox="1">
            <a:spLocks noGrp="1"/>
          </p:cNvSpPr>
          <p:nvPr>
            <p:ph type="body" idx="1"/>
          </p:nvPr>
        </p:nvSpPr>
        <p:spPr>
          <a:xfrm>
            <a:off x="280241" y="1058099"/>
            <a:ext cx="8574588" cy="5300498"/>
          </a:xfrm>
          <a:prstGeom prst="rect">
            <a:avLst/>
          </a:prstGeom>
        </p:spPr>
        <p:txBody>
          <a:bodyPr/>
          <a:lstStyle/>
          <a:p>
            <a:pPr>
              <a:spcBef>
                <a:spcPts val="1406"/>
              </a:spcBef>
              <a:defRPr sz="3600">
                <a:solidFill>
                  <a:srgbClr val="67BC02"/>
                </a:solidFill>
              </a:defRPr>
            </a:pPr>
            <a:r>
              <a:rPr sz="2000" dirty="0">
                <a:latin typeface="+mn-lt"/>
              </a:rPr>
              <a:t>Get prepared for 8 TPC+1 PMT crate DAQ during the period of cooling and LAr filling</a:t>
            </a:r>
          </a:p>
          <a:p>
            <a:pPr>
              <a:spcBef>
                <a:spcPts val="1406"/>
              </a:spcBef>
              <a:defRPr sz="3600"/>
            </a:pPr>
            <a:r>
              <a:rPr sz="2000" dirty="0">
                <a:latin typeface="+mn-lt"/>
              </a:rPr>
              <a:t>Establish </a:t>
            </a:r>
            <a:r>
              <a:rPr sz="2000" dirty="0">
                <a:solidFill>
                  <a:srgbClr val="F88F00"/>
                </a:solidFill>
                <a:latin typeface="+mn-lt"/>
              </a:rPr>
              <a:t>synchronization</a:t>
            </a:r>
            <a:r>
              <a:rPr sz="2000" dirty="0">
                <a:latin typeface="+mn-lt"/>
              </a:rPr>
              <a:t> within each sub-system and among all the TPC, PMT, and CRT sub-system</a:t>
            </a:r>
          </a:p>
          <a:p>
            <a:pPr>
              <a:spcBef>
                <a:spcPts val="1406"/>
              </a:spcBef>
              <a:defRPr sz="3600"/>
            </a:pPr>
            <a:r>
              <a:rPr sz="2000" dirty="0">
                <a:latin typeface="+mn-lt"/>
              </a:rPr>
              <a:t>Implement the interface/handshake between the DAQ and trigger systems</a:t>
            </a:r>
          </a:p>
          <a:p>
            <a:pPr>
              <a:spcBef>
                <a:spcPts val="1406"/>
              </a:spcBef>
              <a:defRPr sz="3600"/>
            </a:pPr>
            <a:r>
              <a:rPr sz="2000" dirty="0">
                <a:latin typeface="+mn-lt"/>
              </a:rPr>
              <a:t>Improve error handing and monitoring metrics</a:t>
            </a:r>
          </a:p>
          <a:p>
            <a:pPr>
              <a:spcBef>
                <a:spcPts val="1406"/>
              </a:spcBef>
              <a:defRPr sz="3600"/>
            </a:pPr>
            <a:r>
              <a:rPr sz="2000" dirty="0">
                <a:latin typeface="+mn-lt"/>
              </a:rPr>
              <a:t>Test the event building and define metadata</a:t>
            </a:r>
          </a:p>
          <a:p>
            <a:pPr>
              <a:spcBef>
                <a:spcPts val="1406"/>
              </a:spcBef>
              <a:defRPr sz="3600"/>
            </a:pPr>
            <a:r>
              <a:rPr sz="2000" dirty="0">
                <a:latin typeface="+mn-lt"/>
              </a:rPr>
              <a:t>Deploy the data flow from the online clusters to tape</a:t>
            </a:r>
          </a:p>
          <a:p>
            <a:pPr>
              <a:spcBef>
                <a:spcPts val="1406"/>
              </a:spcBef>
              <a:defRPr sz="3600"/>
            </a:pPr>
            <a:r>
              <a:rPr sz="2000" dirty="0">
                <a:latin typeface="+mn-lt"/>
              </a:rPr>
              <a:t>Stress test</a:t>
            </a:r>
          </a:p>
        </p:txBody>
      </p:sp>
      <p:sp>
        <p:nvSpPr>
          <p:cNvPr id="411" name="Slide Number"/>
          <p:cNvSpPr txBox="1">
            <a:spLocks noGrp="1"/>
          </p:cNvSpPr>
          <p:nvPr>
            <p:ph type="sldNum" sz="quarter" idx="4294967295"/>
          </p:nvPr>
        </p:nvSpPr>
        <p:spPr>
          <a:xfrm>
            <a:off x="4487168" y="6509742"/>
            <a:ext cx="160735" cy="25896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48</a:t>
            </a:fld>
            <a:endParaRPr/>
          </a:p>
        </p:txBody>
      </p:sp>
    </p:spTree>
    <p:extLst>
      <p:ext uri="{BB962C8B-B14F-4D97-AF65-F5344CB8AC3E}">
        <p14:creationId xmlns:p14="http://schemas.microsoft.com/office/powerpoint/2010/main" val="143650321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1D372F-47A4-7043-B17F-BF95819AB491}"/>
              </a:ext>
            </a:extLst>
          </p:cNvPr>
          <p:cNvSpPr>
            <a:spLocks noGrp="1"/>
          </p:cNvSpPr>
          <p:nvPr>
            <p:ph type="dt" sz="half" idx="2"/>
          </p:nvPr>
        </p:nvSpPr>
        <p:spPr/>
        <p:txBody>
          <a:bodyPr/>
          <a:lstStyle/>
          <a:p>
            <a:pPr>
              <a:defRPr/>
            </a:pPr>
            <a:r>
              <a:rPr lang="it-IT"/>
              <a:t>01/16/2020</a:t>
            </a:r>
            <a:endParaRPr lang="en-US" dirty="0"/>
          </a:p>
        </p:txBody>
      </p:sp>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p:txBody>
          <a:bodyPr/>
          <a:lstStyle/>
          <a:p>
            <a:pPr>
              <a:defRPr/>
            </a:pPr>
            <a:r>
              <a:rPr lang="en-US"/>
              <a:t>Claudio Montanari - Status of ICARUS Installation - Remaining Tasks</a:t>
            </a:r>
            <a:endParaRPr lang="en-US" b="1" dirty="0"/>
          </a:p>
        </p:txBody>
      </p:sp>
      <p:sp>
        <p:nvSpPr>
          <p:cNvPr id="5" name="Slide Number Placeholder 4">
            <a:extLst>
              <a:ext uri="{FF2B5EF4-FFF2-40B4-BE49-F238E27FC236}">
                <a16:creationId xmlns:a16="http://schemas.microsoft.com/office/drawing/2014/main" id="{23A6E217-3ACE-9749-A865-EC08F7F05214}"/>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
        <p:nvSpPr>
          <p:cNvPr id="15" name="Content Placeholder 1">
            <a:extLst>
              <a:ext uri="{FF2B5EF4-FFF2-40B4-BE49-F238E27FC236}">
                <a16:creationId xmlns:a16="http://schemas.microsoft.com/office/drawing/2014/main" id="{66C3561F-880C-3440-8DD1-A92753CC2D23}"/>
              </a:ext>
            </a:extLst>
          </p:cNvPr>
          <p:cNvSpPr>
            <a:spLocks noGrp="1"/>
          </p:cNvSpPr>
          <p:nvPr>
            <p:ph idx="1"/>
          </p:nvPr>
        </p:nvSpPr>
        <p:spPr>
          <a:xfrm>
            <a:off x="0" y="826477"/>
            <a:ext cx="5054415" cy="4994031"/>
          </a:xfrm>
        </p:spPr>
        <p:txBody>
          <a:bodyPr>
            <a:noAutofit/>
          </a:bodyPr>
          <a:lstStyle/>
          <a:p>
            <a:pPr marL="366355" lvl="1">
              <a:lnSpc>
                <a:spcPts val="2123"/>
              </a:lnSpc>
              <a:spcBef>
                <a:spcPts val="554"/>
              </a:spcBef>
              <a:buClr>
                <a:schemeClr val="accent3">
                  <a:lumMod val="75000"/>
                </a:schemeClr>
              </a:buClr>
              <a:buSzPct val="100000"/>
              <a:buFont typeface="Wingdings" panose="05000000000000000000" pitchFamily="2" charset="2"/>
              <a:buChar char="ü"/>
            </a:pPr>
            <a:r>
              <a:rPr lang="en-US" dirty="0">
                <a:solidFill>
                  <a:schemeClr val="accent6"/>
                </a:solidFill>
              </a:rPr>
              <a:t>Power distribution on top the the detector and on the mezzanine operational.</a:t>
            </a:r>
          </a:p>
          <a:p>
            <a:pPr marL="366355" lvl="1">
              <a:lnSpc>
                <a:spcPts val="2123"/>
              </a:lnSpc>
              <a:spcBef>
                <a:spcPts val="554"/>
              </a:spcBef>
              <a:buClr>
                <a:schemeClr val="accent3">
                  <a:lumMod val="75000"/>
                </a:schemeClr>
              </a:buClr>
              <a:buSzPct val="100000"/>
              <a:buFont typeface="Wingdings" panose="05000000000000000000" pitchFamily="2" charset="2"/>
              <a:buChar char="ü"/>
            </a:pPr>
            <a:r>
              <a:rPr lang="en-US" dirty="0">
                <a:solidFill>
                  <a:schemeClr val="accent5">
                    <a:lumMod val="75000"/>
                  </a:schemeClr>
                </a:solidFill>
              </a:rPr>
              <a:t>Cryogenics hardware installation and cabling is complete.</a:t>
            </a:r>
          </a:p>
          <a:p>
            <a:pPr marL="366355" lvl="1">
              <a:lnSpc>
                <a:spcPts val="2123"/>
              </a:lnSpc>
              <a:spcBef>
                <a:spcPts val="554"/>
              </a:spcBef>
              <a:buClr>
                <a:schemeClr val="accent3">
                  <a:lumMod val="75000"/>
                </a:schemeClr>
              </a:buClr>
              <a:buSzPct val="100000"/>
              <a:buFont typeface="Wingdings" panose="05000000000000000000" pitchFamily="2" charset="2"/>
              <a:buChar char="ü"/>
            </a:pPr>
            <a:r>
              <a:rPr lang="en-US" dirty="0">
                <a:solidFill>
                  <a:schemeClr val="accent5">
                    <a:lumMod val="75000"/>
                  </a:schemeClr>
                </a:solidFill>
              </a:rPr>
              <a:t>Tests of cryogenic controls in progress.</a:t>
            </a:r>
          </a:p>
          <a:p>
            <a:pPr marL="366355" lvl="1">
              <a:lnSpc>
                <a:spcPts val="2123"/>
              </a:lnSpc>
              <a:spcBef>
                <a:spcPts val="554"/>
              </a:spcBef>
              <a:buClr>
                <a:schemeClr val="accent3">
                  <a:lumMod val="75000"/>
                </a:schemeClr>
              </a:buClr>
              <a:buSzPct val="100000"/>
              <a:buFont typeface="Wingdings" panose="05000000000000000000" pitchFamily="2" charset="2"/>
              <a:buChar char="ü"/>
            </a:pPr>
            <a:r>
              <a:rPr lang="en-US" dirty="0">
                <a:solidFill>
                  <a:schemeClr val="accent5">
                    <a:lumMod val="75000"/>
                  </a:schemeClr>
                </a:solidFill>
              </a:rPr>
              <a:t>ODH system ready to operate.</a:t>
            </a:r>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0" y="263769"/>
            <a:ext cx="9144000" cy="492369"/>
          </a:xfrm>
        </p:spPr>
        <p:txBody>
          <a:bodyPr/>
          <a:lstStyle/>
          <a:p>
            <a:r>
              <a:rPr lang="en-US" dirty="0"/>
              <a:t>Technical status - 3</a:t>
            </a:r>
          </a:p>
        </p:txBody>
      </p:sp>
      <p:pic>
        <p:nvPicPr>
          <p:cNvPr id="17" name="Picture 16">
            <a:extLst>
              <a:ext uri="{FF2B5EF4-FFF2-40B4-BE49-F238E27FC236}">
                <a16:creationId xmlns:a16="http://schemas.microsoft.com/office/drawing/2014/main" id="{00546A12-9985-6249-A91F-0B98C805430C}"/>
              </a:ext>
            </a:extLst>
          </p:cNvPr>
          <p:cNvPicPr>
            <a:picLocks noChangeAspect="1"/>
          </p:cNvPicPr>
          <p:nvPr/>
        </p:nvPicPr>
        <p:blipFill>
          <a:blip r:embed="rId2"/>
          <a:stretch>
            <a:fillRect/>
          </a:stretch>
        </p:blipFill>
        <p:spPr>
          <a:xfrm>
            <a:off x="5124756" y="923885"/>
            <a:ext cx="3948905" cy="5265205"/>
          </a:xfrm>
          <a:prstGeom prst="rect">
            <a:avLst/>
          </a:prstGeom>
        </p:spPr>
      </p:pic>
      <p:sp>
        <p:nvSpPr>
          <p:cNvPr id="18" name="TextBox 17">
            <a:extLst>
              <a:ext uri="{FF2B5EF4-FFF2-40B4-BE49-F238E27FC236}">
                <a16:creationId xmlns:a16="http://schemas.microsoft.com/office/drawing/2014/main" id="{426E3D57-5E72-D643-A77E-B59FC4C82F61}"/>
              </a:ext>
            </a:extLst>
          </p:cNvPr>
          <p:cNvSpPr txBox="1"/>
          <p:nvPr/>
        </p:nvSpPr>
        <p:spPr>
          <a:xfrm>
            <a:off x="6192549" y="570634"/>
            <a:ext cx="1813317" cy="400110"/>
          </a:xfrm>
          <a:prstGeom prst="rect">
            <a:avLst/>
          </a:prstGeom>
          <a:noFill/>
        </p:spPr>
        <p:txBody>
          <a:bodyPr wrap="none" rtlCol="0">
            <a:spAutoFit/>
          </a:bodyPr>
          <a:lstStyle/>
          <a:p>
            <a:r>
              <a:rPr lang="en-US" sz="2000" i="1" dirty="0"/>
              <a:t>December 2019</a:t>
            </a:r>
          </a:p>
        </p:txBody>
      </p:sp>
      <p:sp>
        <p:nvSpPr>
          <p:cNvPr id="9" name="TextBox 8">
            <a:extLst>
              <a:ext uri="{FF2B5EF4-FFF2-40B4-BE49-F238E27FC236}">
                <a16:creationId xmlns:a16="http://schemas.microsoft.com/office/drawing/2014/main" id="{05B1B22B-4220-EB41-843B-CFA3B595E961}"/>
              </a:ext>
            </a:extLst>
          </p:cNvPr>
          <p:cNvSpPr txBox="1"/>
          <p:nvPr/>
        </p:nvSpPr>
        <p:spPr>
          <a:xfrm>
            <a:off x="290944" y="5666883"/>
            <a:ext cx="4731732" cy="707886"/>
          </a:xfrm>
          <a:prstGeom prst="rect">
            <a:avLst/>
          </a:prstGeom>
          <a:noFill/>
          <a:ln>
            <a:solidFill>
              <a:schemeClr val="accent4">
                <a:lumMod val="60000"/>
                <a:lumOff val="40000"/>
              </a:schemeClr>
            </a:solidFill>
          </a:ln>
        </p:spPr>
        <p:txBody>
          <a:bodyPr wrap="square" rtlCol="0">
            <a:spAutoFit/>
          </a:bodyPr>
          <a:lstStyle/>
          <a:p>
            <a:pPr algn="ctr"/>
            <a:r>
              <a:rPr lang="en-US" sz="2000" i="1" dirty="0">
                <a:solidFill>
                  <a:schemeClr val="accent5">
                    <a:lumMod val="75000"/>
                  </a:schemeClr>
                </a:solidFill>
              </a:rPr>
              <a:t>In blue are the common activities between ICARUS and SBND</a:t>
            </a:r>
          </a:p>
        </p:txBody>
      </p:sp>
    </p:spTree>
    <p:extLst>
      <p:ext uri="{BB962C8B-B14F-4D97-AF65-F5344CB8AC3E}">
        <p14:creationId xmlns:p14="http://schemas.microsoft.com/office/powerpoint/2010/main" val="761576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69CFCA-9058-4484-A1B1-F7B266EF49BE}"/>
              </a:ext>
            </a:extLst>
          </p:cNvPr>
          <p:cNvSpPr>
            <a:spLocks noGrp="1"/>
          </p:cNvSpPr>
          <p:nvPr>
            <p:ph type="dt" sz="half" idx="10"/>
          </p:nvPr>
        </p:nvSpPr>
        <p:spPr>
          <a:xfrm>
            <a:off x="736826" y="6495482"/>
            <a:ext cx="793775" cy="241300"/>
          </a:xfrm>
        </p:spPr>
        <p:txBody>
          <a:bodyPr/>
          <a:lstStyle/>
          <a:p>
            <a:pPr>
              <a:defRPr/>
            </a:pPr>
            <a:r>
              <a:rPr lang="it-IT"/>
              <a:t>01/16/2020</a:t>
            </a:r>
            <a:endParaRPr lang="en-US" dirty="0"/>
          </a:p>
        </p:txBody>
      </p:sp>
      <p:sp>
        <p:nvSpPr>
          <p:cNvPr id="3" name="Footer Placeholder 2">
            <a:extLst>
              <a:ext uri="{FF2B5EF4-FFF2-40B4-BE49-F238E27FC236}">
                <a16:creationId xmlns:a16="http://schemas.microsoft.com/office/drawing/2014/main" id="{5F152430-12F0-40E8-8EB7-DD6E5FFF7C62}"/>
              </a:ext>
            </a:extLst>
          </p:cNvPr>
          <p:cNvSpPr>
            <a:spLocks noGrp="1"/>
          </p:cNvSpPr>
          <p:nvPr>
            <p:ph type="ftr" sz="quarter" idx="11"/>
          </p:nvPr>
        </p:nvSpPr>
        <p:spPr/>
        <p:txBody>
          <a:bodyPr/>
          <a:lstStyle/>
          <a:p>
            <a:pPr>
              <a:defRPr/>
            </a:pPr>
            <a:r>
              <a:rPr lang="en-US"/>
              <a:t>Claudio Montanari - Status of ICARUS Installation - Remaining Tasks</a:t>
            </a:r>
            <a:endParaRPr lang="en-US" b="1" dirty="0"/>
          </a:p>
        </p:txBody>
      </p:sp>
      <p:sp>
        <p:nvSpPr>
          <p:cNvPr id="4" name="Slide Number Placeholder 3">
            <a:extLst>
              <a:ext uri="{FF2B5EF4-FFF2-40B4-BE49-F238E27FC236}">
                <a16:creationId xmlns:a16="http://schemas.microsoft.com/office/drawing/2014/main" id="{98C814ED-25E2-4F5B-9920-839616A78375}"/>
              </a:ext>
            </a:extLst>
          </p:cNvPr>
          <p:cNvSpPr>
            <a:spLocks noGrp="1"/>
          </p:cNvSpPr>
          <p:nvPr>
            <p:ph type="sldNum" sz="quarter" idx="12"/>
          </p:nvPr>
        </p:nvSpPr>
        <p:spPr/>
        <p:txBody>
          <a:bodyPr/>
          <a:lstStyle/>
          <a:p>
            <a:pPr>
              <a:defRPr/>
            </a:pPr>
            <a:fld id="{148C009B-CB69-E04A-B9B3-34B26D69E9CF}" type="slidenum">
              <a:rPr lang="en-US" smtClean="0"/>
              <a:pPr>
                <a:defRPr/>
              </a:pPr>
              <a:t>6</a:t>
            </a:fld>
            <a:endParaRPr lang="en-US" dirty="0"/>
          </a:p>
        </p:txBody>
      </p:sp>
      <p:sp>
        <p:nvSpPr>
          <p:cNvPr id="7" name="Title 6">
            <a:extLst>
              <a:ext uri="{FF2B5EF4-FFF2-40B4-BE49-F238E27FC236}">
                <a16:creationId xmlns:a16="http://schemas.microsoft.com/office/drawing/2014/main" id="{0ECDAE31-C3BD-4A39-B4FC-5C9E374E6664}"/>
              </a:ext>
            </a:extLst>
          </p:cNvPr>
          <p:cNvSpPr>
            <a:spLocks noGrp="1"/>
          </p:cNvSpPr>
          <p:nvPr>
            <p:ph type="title"/>
          </p:nvPr>
        </p:nvSpPr>
        <p:spPr>
          <a:xfrm>
            <a:off x="430790" y="267813"/>
            <a:ext cx="8559800" cy="434975"/>
          </a:xfrm>
        </p:spPr>
        <p:txBody>
          <a:bodyPr/>
          <a:lstStyle/>
          <a:p>
            <a:r>
              <a:rPr lang="en-US" dirty="0"/>
              <a:t>ICARUS-T600: timeline</a:t>
            </a:r>
          </a:p>
        </p:txBody>
      </p:sp>
      <p:sp>
        <p:nvSpPr>
          <p:cNvPr id="9" name="Right Arrow 47">
            <a:extLst>
              <a:ext uri="{FF2B5EF4-FFF2-40B4-BE49-F238E27FC236}">
                <a16:creationId xmlns:a16="http://schemas.microsoft.com/office/drawing/2014/main" id="{F27CF15E-5AD7-5643-B98D-EF0F9D452345}"/>
              </a:ext>
            </a:extLst>
          </p:cNvPr>
          <p:cNvSpPr/>
          <p:nvPr/>
        </p:nvSpPr>
        <p:spPr>
          <a:xfrm>
            <a:off x="457200" y="1752600"/>
            <a:ext cx="1219200" cy="152400"/>
          </a:xfrm>
          <a:prstGeom prst="rightArrow">
            <a:avLst/>
          </a:prstGeom>
          <a:solidFill>
            <a:schemeClr val="accent2"/>
          </a:solidFill>
          <a:ln>
            <a:solidFill>
              <a:srgbClr val="0064C8"/>
            </a:solidFill>
          </a:ln>
          <a:effectLst>
            <a:outerShdw blurRad="63500" dist="50800" dir="5400000" algn="t" rotWithShape="0">
              <a:srgbClr val="8BA2BB"/>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ight Arrow 47">
            <a:extLst>
              <a:ext uri="{FF2B5EF4-FFF2-40B4-BE49-F238E27FC236}">
                <a16:creationId xmlns:a16="http://schemas.microsoft.com/office/drawing/2014/main" id="{4789EEC4-8511-D045-85E4-3CF4EDB751CD}"/>
              </a:ext>
            </a:extLst>
          </p:cNvPr>
          <p:cNvSpPr/>
          <p:nvPr/>
        </p:nvSpPr>
        <p:spPr>
          <a:xfrm>
            <a:off x="807720" y="2057400"/>
            <a:ext cx="1097280" cy="149294"/>
          </a:xfrm>
          <a:prstGeom prst="rightArrow">
            <a:avLst/>
          </a:prstGeom>
          <a:solidFill>
            <a:schemeClr val="accent2"/>
          </a:solidFill>
          <a:ln>
            <a:solidFill>
              <a:srgbClr val="0064C8"/>
            </a:solidFill>
          </a:ln>
          <a:effectLst>
            <a:outerShdw blurRad="63500" dist="50800" dir="5400000" algn="t" rotWithShape="0">
              <a:srgbClr val="8BA2BB"/>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ight Arrow 47">
            <a:extLst>
              <a:ext uri="{FF2B5EF4-FFF2-40B4-BE49-F238E27FC236}">
                <a16:creationId xmlns:a16="http://schemas.microsoft.com/office/drawing/2014/main" id="{D448AF97-0F44-2349-BDCE-299CF2809362}"/>
              </a:ext>
            </a:extLst>
          </p:cNvPr>
          <p:cNvSpPr/>
          <p:nvPr/>
        </p:nvSpPr>
        <p:spPr>
          <a:xfrm>
            <a:off x="1600200" y="2362200"/>
            <a:ext cx="1066800" cy="143708"/>
          </a:xfrm>
          <a:prstGeom prst="rightArrow">
            <a:avLst/>
          </a:prstGeom>
          <a:solidFill>
            <a:schemeClr val="accent2"/>
          </a:solidFill>
          <a:ln>
            <a:solidFill>
              <a:srgbClr val="0064C8"/>
            </a:solidFill>
          </a:ln>
          <a:effectLst>
            <a:outerShdw blurRad="63500" dist="50800" dir="5400000" algn="t" rotWithShape="0">
              <a:srgbClr val="8BA2BB"/>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ight Arrow 47">
            <a:extLst>
              <a:ext uri="{FF2B5EF4-FFF2-40B4-BE49-F238E27FC236}">
                <a16:creationId xmlns:a16="http://schemas.microsoft.com/office/drawing/2014/main" id="{673AC450-68BC-BB4F-9B4B-DC972F89AF50}"/>
              </a:ext>
            </a:extLst>
          </p:cNvPr>
          <p:cNvSpPr/>
          <p:nvPr/>
        </p:nvSpPr>
        <p:spPr>
          <a:xfrm>
            <a:off x="2484120" y="2667000"/>
            <a:ext cx="182880" cy="117385"/>
          </a:xfrm>
          <a:prstGeom prst="rightArrow">
            <a:avLst/>
          </a:prstGeom>
          <a:solidFill>
            <a:schemeClr val="accent2"/>
          </a:solidFill>
          <a:ln>
            <a:solidFill>
              <a:srgbClr val="0064C8"/>
            </a:solidFill>
          </a:ln>
          <a:effectLst>
            <a:outerShdw blurRad="63500" dist="50800" dir="5400000" algn="t" rotWithShape="0">
              <a:srgbClr val="8BA2BB"/>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Box 12">
            <a:extLst>
              <a:ext uri="{FF2B5EF4-FFF2-40B4-BE49-F238E27FC236}">
                <a16:creationId xmlns:a16="http://schemas.microsoft.com/office/drawing/2014/main" id="{E26F38E9-4801-8741-ADD2-8B51CC9D2B24}"/>
              </a:ext>
            </a:extLst>
          </p:cNvPr>
          <p:cNvSpPr txBox="1"/>
          <p:nvPr/>
        </p:nvSpPr>
        <p:spPr>
          <a:xfrm>
            <a:off x="5450952" y="3242216"/>
            <a:ext cx="2144556" cy="369332"/>
          </a:xfrm>
          <a:prstGeom prst="rect">
            <a:avLst/>
          </a:prstGeom>
          <a:noFill/>
        </p:spPr>
        <p:txBody>
          <a:bodyPr wrap="square" rtlCol="0">
            <a:spAutoFit/>
          </a:bodyPr>
          <a:lstStyle/>
          <a:p>
            <a:r>
              <a:rPr lang="en-US" sz="1800" b="1" dirty="0">
                <a:solidFill>
                  <a:schemeClr val="accent6"/>
                </a:solidFill>
                <a:latin typeface="+mn-lt"/>
                <a:cs typeface="Calibri" panose="020F0502020204030204" pitchFamily="34" charset="0"/>
              </a:rPr>
              <a:t> Ready to Fill</a:t>
            </a:r>
          </a:p>
        </p:txBody>
      </p:sp>
      <p:sp>
        <p:nvSpPr>
          <p:cNvPr id="14" name="5-Point Star 34">
            <a:extLst>
              <a:ext uri="{FF2B5EF4-FFF2-40B4-BE49-F238E27FC236}">
                <a16:creationId xmlns:a16="http://schemas.microsoft.com/office/drawing/2014/main" id="{4289F848-95A5-A640-89E5-2B2EA654C48E}"/>
              </a:ext>
            </a:extLst>
          </p:cNvPr>
          <p:cNvSpPr>
            <a:spLocks noChangeAspect="1"/>
          </p:cNvSpPr>
          <p:nvPr/>
        </p:nvSpPr>
        <p:spPr>
          <a:xfrm>
            <a:off x="5302886" y="3256295"/>
            <a:ext cx="257117" cy="260370"/>
          </a:xfrm>
          <a:prstGeom prst="star5">
            <a:avLst/>
          </a:prstGeom>
          <a:solidFill>
            <a:srgbClr val="FFC000"/>
          </a:solidFill>
          <a:ln>
            <a:solidFill>
              <a:schemeClr val="accent2"/>
            </a:solidFill>
          </a:ln>
        </p:spPr>
        <p:style>
          <a:lnRef idx="1">
            <a:schemeClr val="accent6"/>
          </a:lnRef>
          <a:fillRef idx="3">
            <a:schemeClr val="accent6"/>
          </a:fillRef>
          <a:effectRef idx="2">
            <a:schemeClr val="accent6"/>
          </a:effectRef>
          <a:fontRef idx="minor">
            <a:schemeClr val="lt1"/>
          </a:fontRef>
        </p:style>
        <p:txBody>
          <a:bodyPr/>
          <a:lstStyle/>
          <a:p>
            <a:endParaRPr lang="en-US" sz="1800"/>
          </a:p>
        </p:txBody>
      </p:sp>
      <p:sp>
        <p:nvSpPr>
          <p:cNvPr id="15" name="TextBox 14">
            <a:extLst>
              <a:ext uri="{FF2B5EF4-FFF2-40B4-BE49-F238E27FC236}">
                <a16:creationId xmlns:a16="http://schemas.microsoft.com/office/drawing/2014/main" id="{D062FA40-253A-A142-9A4F-F19BB8130DF7}"/>
              </a:ext>
            </a:extLst>
          </p:cNvPr>
          <p:cNvSpPr txBox="1"/>
          <p:nvPr/>
        </p:nvSpPr>
        <p:spPr>
          <a:xfrm>
            <a:off x="4465745" y="4254416"/>
            <a:ext cx="3548016" cy="369332"/>
          </a:xfrm>
          <a:prstGeom prst="rect">
            <a:avLst/>
          </a:prstGeom>
          <a:noFill/>
        </p:spPr>
        <p:txBody>
          <a:bodyPr wrap="square" rtlCol="0">
            <a:spAutoFit/>
          </a:bodyPr>
          <a:lstStyle/>
          <a:p>
            <a:r>
              <a:rPr lang="en-US" sz="1800" b="1" dirty="0">
                <a:solidFill>
                  <a:schemeClr val="accent2"/>
                </a:solidFill>
                <a:latin typeface="+mn-lt"/>
                <a:cs typeface="Calibri" panose="020F0502020204030204" pitchFamily="34" charset="0"/>
              </a:rPr>
              <a:t>Install Cable Trays, T600 cabling</a:t>
            </a:r>
          </a:p>
        </p:txBody>
      </p:sp>
      <p:sp>
        <p:nvSpPr>
          <p:cNvPr id="16" name="TextBox 15">
            <a:extLst>
              <a:ext uri="{FF2B5EF4-FFF2-40B4-BE49-F238E27FC236}">
                <a16:creationId xmlns:a16="http://schemas.microsoft.com/office/drawing/2014/main" id="{AC42D01F-1493-024A-ADF9-28F0D47377F3}"/>
              </a:ext>
            </a:extLst>
          </p:cNvPr>
          <p:cNvSpPr txBox="1"/>
          <p:nvPr/>
        </p:nvSpPr>
        <p:spPr>
          <a:xfrm>
            <a:off x="1872402" y="1981200"/>
            <a:ext cx="3994998" cy="369332"/>
          </a:xfrm>
          <a:prstGeom prst="rect">
            <a:avLst/>
          </a:prstGeom>
          <a:noFill/>
        </p:spPr>
        <p:txBody>
          <a:bodyPr wrap="square" rtlCol="0">
            <a:spAutoFit/>
          </a:bodyPr>
          <a:lstStyle/>
          <a:p>
            <a:r>
              <a:rPr lang="en-US" sz="1800" b="1" dirty="0">
                <a:solidFill>
                  <a:schemeClr val="accent6"/>
                </a:solidFill>
                <a:latin typeface="+mn-lt"/>
                <a:cs typeface="Calibri" panose="020F0502020204030204" pitchFamily="34" charset="0"/>
              </a:rPr>
              <a:t>Proximity Cryogenics Installation</a:t>
            </a:r>
          </a:p>
        </p:txBody>
      </p:sp>
      <p:sp>
        <p:nvSpPr>
          <p:cNvPr id="17" name="Right Arrow 47">
            <a:extLst>
              <a:ext uri="{FF2B5EF4-FFF2-40B4-BE49-F238E27FC236}">
                <a16:creationId xmlns:a16="http://schemas.microsoft.com/office/drawing/2014/main" id="{6AA966CE-DEF6-3F46-9BE5-2A1758A25131}"/>
              </a:ext>
            </a:extLst>
          </p:cNvPr>
          <p:cNvSpPr/>
          <p:nvPr/>
        </p:nvSpPr>
        <p:spPr>
          <a:xfrm>
            <a:off x="3164371" y="4337199"/>
            <a:ext cx="1291258" cy="143708"/>
          </a:xfrm>
          <a:prstGeom prst="rightArrow">
            <a:avLst/>
          </a:prstGeom>
          <a:solidFill>
            <a:schemeClr val="accent2"/>
          </a:solidFill>
          <a:ln>
            <a:solidFill>
              <a:srgbClr val="0064C8"/>
            </a:solidFill>
          </a:ln>
          <a:effectLst>
            <a:outerShdw blurRad="63500" dist="50800" dir="5400000" algn="t" rotWithShape="0">
              <a:srgbClr val="8BA2BB"/>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ight Arrow 47">
            <a:extLst>
              <a:ext uri="{FF2B5EF4-FFF2-40B4-BE49-F238E27FC236}">
                <a16:creationId xmlns:a16="http://schemas.microsoft.com/office/drawing/2014/main" id="{1EF8CEB8-0B65-744D-9E52-7D059F6BD33B}"/>
              </a:ext>
            </a:extLst>
          </p:cNvPr>
          <p:cNvSpPr/>
          <p:nvPr/>
        </p:nvSpPr>
        <p:spPr>
          <a:xfrm>
            <a:off x="6215075" y="5630538"/>
            <a:ext cx="683579" cy="191523"/>
          </a:xfrm>
          <a:prstGeom prst="rightArrow">
            <a:avLst/>
          </a:prstGeom>
          <a:solidFill>
            <a:schemeClr val="accent3"/>
          </a:solidFill>
          <a:ln>
            <a:solidFill>
              <a:srgbClr val="0064C8"/>
            </a:solidFill>
          </a:ln>
          <a:effectLst>
            <a:outerShdw blurRad="63500" dist="50800" dir="5400000" algn="t" rotWithShape="0">
              <a:srgbClr val="8BA2BB"/>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TextBox 18">
            <a:extLst>
              <a:ext uri="{FF2B5EF4-FFF2-40B4-BE49-F238E27FC236}">
                <a16:creationId xmlns:a16="http://schemas.microsoft.com/office/drawing/2014/main" id="{6FA582D9-3E64-524E-B6E0-7897D5B400F8}"/>
              </a:ext>
            </a:extLst>
          </p:cNvPr>
          <p:cNvSpPr txBox="1"/>
          <p:nvPr/>
        </p:nvSpPr>
        <p:spPr>
          <a:xfrm>
            <a:off x="1836739" y="1676400"/>
            <a:ext cx="2887661" cy="369332"/>
          </a:xfrm>
          <a:prstGeom prst="rect">
            <a:avLst/>
          </a:prstGeom>
          <a:noFill/>
        </p:spPr>
        <p:txBody>
          <a:bodyPr wrap="square" rtlCol="0">
            <a:spAutoFit/>
          </a:bodyPr>
          <a:lstStyle/>
          <a:p>
            <a:r>
              <a:rPr lang="en-US" sz="1800" b="1" dirty="0">
                <a:solidFill>
                  <a:schemeClr val="accent6"/>
                </a:solidFill>
                <a:latin typeface="+mn-lt"/>
                <a:cs typeface="Calibri" panose="020F0502020204030204" pitchFamily="34" charset="0"/>
              </a:rPr>
              <a:t>Install Electronics Flanges</a:t>
            </a:r>
          </a:p>
        </p:txBody>
      </p:sp>
      <p:sp>
        <p:nvSpPr>
          <p:cNvPr id="20" name="TextBox 19">
            <a:extLst>
              <a:ext uri="{FF2B5EF4-FFF2-40B4-BE49-F238E27FC236}">
                <a16:creationId xmlns:a16="http://schemas.microsoft.com/office/drawing/2014/main" id="{FB77F29A-4AB9-BA48-A1FE-791220415739}"/>
              </a:ext>
            </a:extLst>
          </p:cNvPr>
          <p:cNvSpPr txBox="1"/>
          <p:nvPr/>
        </p:nvSpPr>
        <p:spPr>
          <a:xfrm>
            <a:off x="2743200" y="2286000"/>
            <a:ext cx="3357829" cy="369332"/>
          </a:xfrm>
          <a:prstGeom prst="rect">
            <a:avLst/>
          </a:prstGeom>
          <a:noFill/>
        </p:spPr>
        <p:txBody>
          <a:bodyPr wrap="square" rtlCol="0">
            <a:spAutoFit/>
          </a:bodyPr>
          <a:lstStyle/>
          <a:p>
            <a:r>
              <a:rPr lang="en-US" sz="1800" b="1" dirty="0">
                <a:solidFill>
                  <a:schemeClr val="accent6"/>
                </a:solidFill>
                <a:latin typeface="+mn-lt"/>
                <a:cs typeface="Calibri" panose="020F0502020204030204" pitchFamily="34" charset="0"/>
              </a:rPr>
              <a:t>Install </a:t>
            </a:r>
            <a:r>
              <a:rPr lang="en-US" sz="1800" b="1" dirty="0" err="1">
                <a:solidFill>
                  <a:schemeClr val="accent6"/>
                </a:solidFill>
                <a:latin typeface="+mn-lt"/>
                <a:cs typeface="Calibri" panose="020F0502020204030204" pitchFamily="34" charset="0"/>
              </a:rPr>
              <a:t>Cryo</a:t>
            </a:r>
            <a:r>
              <a:rPr lang="en-US" sz="1800" b="1" dirty="0">
                <a:solidFill>
                  <a:schemeClr val="accent6"/>
                </a:solidFill>
                <a:latin typeface="+mn-lt"/>
                <a:cs typeface="Calibri" panose="020F0502020204030204" pitchFamily="34" charset="0"/>
              </a:rPr>
              <a:t> piping connections</a:t>
            </a:r>
          </a:p>
        </p:txBody>
      </p:sp>
      <p:sp>
        <p:nvSpPr>
          <p:cNvPr id="21" name="TextBox 20">
            <a:extLst>
              <a:ext uri="{FF2B5EF4-FFF2-40B4-BE49-F238E27FC236}">
                <a16:creationId xmlns:a16="http://schemas.microsoft.com/office/drawing/2014/main" id="{968968DB-F589-FE4B-9BEB-4EF26A7F4C9B}"/>
              </a:ext>
            </a:extLst>
          </p:cNvPr>
          <p:cNvSpPr txBox="1"/>
          <p:nvPr/>
        </p:nvSpPr>
        <p:spPr>
          <a:xfrm>
            <a:off x="2650786" y="2590800"/>
            <a:ext cx="2835614" cy="369332"/>
          </a:xfrm>
          <a:prstGeom prst="rect">
            <a:avLst/>
          </a:prstGeom>
          <a:noFill/>
        </p:spPr>
        <p:txBody>
          <a:bodyPr wrap="square" rtlCol="0">
            <a:spAutoFit/>
          </a:bodyPr>
          <a:lstStyle/>
          <a:p>
            <a:r>
              <a:rPr lang="en-US" sz="1800" b="1" dirty="0">
                <a:solidFill>
                  <a:schemeClr val="accent6"/>
                </a:solidFill>
                <a:latin typeface="+mn-lt"/>
                <a:cs typeface="Calibri" panose="020F0502020204030204" pitchFamily="34" charset="0"/>
              </a:rPr>
              <a:t>Reinstall</a:t>
            </a:r>
            <a:r>
              <a:rPr lang="en-US" sz="1800" b="1" dirty="0">
                <a:solidFill>
                  <a:schemeClr val="accent5"/>
                </a:solidFill>
                <a:latin typeface="+mn-lt"/>
                <a:cs typeface="Calibri" panose="020F0502020204030204" pitchFamily="34" charset="0"/>
              </a:rPr>
              <a:t> </a:t>
            </a:r>
            <a:r>
              <a:rPr lang="en-US" sz="1800" b="1" dirty="0">
                <a:solidFill>
                  <a:schemeClr val="accent6"/>
                </a:solidFill>
                <a:latin typeface="+mn-lt"/>
                <a:cs typeface="Calibri" panose="020F0502020204030204" pitchFamily="34" charset="0"/>
              </a:rPr>
              <a:t>Vacuum System</a:t>
            </a:r>
          </a:p>
        </p:txBody>
      </p:sp>
      <p:sp>
        <p:nvSpPr>
          <p:cNvPr id="22" name="TextBox 21">
            <a:extLst>
              <a:ext uri="{FF2B5EF4-FFF2-40B4-BE49-F238E27FC236}">
                <a16:creationId xmlns:a16="http://schemas.microsoft.com/office/drawing/2014/main" id="{1416289B-5BDA-7F44-8F0D-ACE4A9E70FB1}"/>
              </a:ext>
            </a:extLst>
          </p:cNvPr>
          <p:cNvSpPr txBox="1"/>
          <p:nvPr/>
        </p:nvSpPr>
        <p:spPr>
          <a:xfrm>
            <a:off x="5384691" y="4572000"/>
            <a:ext cx="2384503" cy="369332"/>
          </a:xfrm>
          <a:prstGeom prst="rect">
            <a:avLst/>
          </a:prstGeom>
          <a:noFill/>
        </p:spPr>
        <p:txBody>
          <a:bodyPr wrap="square" rtlCol="0">
            <a:spAutoFit/>
          </a:bodyPr>
          <a:lstStyle/>
          <a:p>
            <a:r>
              <a:rPr lang="en-US" sz="1800" b="1" dirty="0">
                <a:solidFill>
                  <a:schemeClr val="accent2"/>
                </a:solidFill>
                <a:latin typeface="+mn-lt"/>
                <a:cs typeface="Calibri" panose="020F0502020204030204" pitchFamily="34" charset="0"/>
              </a:rPr>
              <a:t>Ready to Readout</a:t>
            </a:r>
          </a:p>
        </p:txBody>
      </p:sp>
      <p:sp>
        <p:nvSpPr>
          <p:cNvPr id="23" name="5-Point Star 34">
            <a:extLst>
              <a:ext uri="{FF2B5EF4-FFF2-40B4-BE49-F238E27FC236}">
                <a16:creationId xmlns:a16="http://schemas.microsoft.com/office/drawing/2014/main" id="{45149BDB-3C65-234C-AA1E-ABA1635993B3}"/>
              </a:ext>
            </a:extLst>
          </p:cNvPr>
          <p:cNvSpPr>
            <a:spLocks noChangeAspect="1"/>
          </p:cNvSpPr>
          <p:nvPr/>
        </p:nvSpPr>
        <p:spPr>
          <a:xfrm>
            <a:off x="5127574" y="4572000"/>
            <a:ext cx="257117" cy="260370"/>
          </a:xfrm>
          <a:prstGeom prst="star5">
            <a:avLst/>
          </a:prstGeom>
          <a:solidFill>
            <a:srgbClr val="FFC000"/>
          </a:solidFill>
          <a:ln>
            <a:solidFill>
              <a:schemeClr val="accent2"/>
            </a:solidFill>
          </a:ln>
        </p:spPr>
        <p:style>
          <a:lnRef idx="1">
            <a:schemeClr val="accent6"/>
          </a:lnRef>
          <a:fillRef idx="3">
            <a:schemeClr val="accent6"/>
          </a:fillRef>
          <a:effectRef idx="2">
            <a:schemeClr val="accent6"/>
          </a:effectRef>
          <a:fontRef idx="minor">
            <a:schemeClr val="lt1"/>
          </a:fontRef>
        </p:style>
        <p:txBody>
          <a:bodyPr/>
          <a:lstStyle/>
          <a:p>
            <a:endParaRPr lang="en-US" sz="1800"/>
          </a:p>
        </p:txBody>
      </p:sp>
      <p:sp>
        <p:nvSpPr>
          <p:cNvPr id="24" name="Right Arrow 47">
            <a:extLst>
              <a:ext uri="{FF2B5EF4-FFF2-40B4-BE49-F238E27FC236}">
                <a16:creationId xmlns:a16="http://schemas.microsoft.com/office/drawing/2014/main" id="{4EDB30E1-561F-2841-A41B-DF7083093D54}"/>
              </a:ext>
            </a:extLst>
          </p:cNvPr>
          <p:cNvSpPr/>
          <p:nvPr/>
        </p:nvSpPr>
        <p:spPr>
          <a:xfrm>
            <a:off x="6953364" y="5974633"/>
            <a:ext cx="833184" cy="223136"/>
          </a:xfrm>
          <a:prstGeom prst="rightArrow">
            <a:avLst/>
          </a:prstGeom>
          <a:solidFill>
            <a:schemeClr val="accent3"/>
          </a:solidFill>
          <a:ln>
            <a:solidFill>
              <a:srgbClr val="0064C8"/>
            </a:solidFill>
          </a:ln>
          <a:effectLst>
            <a:outerShdw blurRad="63500" dist="50800" dir="5400000" algn="t" rotWithShape="0">
              <a:srgbClr val="8BA2BB"/>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5" name="Group 24">
            <a:extLst>
              <a:ext uri="{FF2B5EF4-FFF2-40B4-BE49-F238E27FC236}">
                <a16:creationId xmlns:a16="http://schemas.microsoft.com/office/drawing/2014/main" id="{66C536F4-CE13-1C4F-AD43-AC30C6357248}"/>
              </a:ext>
            </a:extLst>
          </p:cNvPr>
          <p:cNvGrpSpPr/>
          <p:nvPr/>
        </p:nvGrpSpPr>
        <p:grpSpPr>
          <a:xfrm>
            <a:off x="76200" y="802501"/>
            <a:ext cx="9144000" cy="1037173"/>
            <a:chOff x="-23276" y="1056144"/>
            <a:chExt cx="9144000" cy="1024216"/>
          </a:xfrm>
        </p:grpSpPr>
        <p:sp>
          <p:nvSpPr>
            <p:cNvPr id="26" name="Notched Right Arrow 25">
              <a:extLst>
                <a:ext uri="{FF2B5EF4-FFF2-40B4-BE49-F238E27FC236}">
                  <a16:creationId xmlns:a16="http://schemas.microsoft.com/office/drawing/2014/main" id="{3F0D2475-45B6-614C-A2D9-50D257D0E570}"/>
                </a:ext>
              </a:extLst>
            </p:cNvPr>
            <p:cNvSpPr/>
            <p:nvPr/>
          </p:nvSpPr>
          <p:spPr>
            <a:xfrm>
              <a:off x="-23276" y="1279033"/>
              <a:ext cx="9144000" cy="762000"/>
            </a:xfrm>
            <a:prstGeom prst="notchedRightArrow">
              <a:avLst/>
            </a:prstGeom>
            <a:solidFill>
              <a:schemeClr val="tx2">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7" name="Straight Connector 26">
              <a:extLst>
                <a:ext uri="{FF2B5EF4-FFF2-40B4-BE49-F238E27FC236}">
                  <a16:creationId xmlns:a16="http://schemas.microsoft.com/office/drawing/2014/main" id="{27ED4487-1B86-B444-BA4A-8FC754C449F4}"/>
                </a:ext>
              </a:extLst>
            </p:cNvPr>
            <p:cNvCxnSpPr>
              <a:cxnSpLocks/>
            </p:cNvCxnSpPr>
            <p:nvPr/>
          </p:nvCxnSpPr>
          <p:spPr>
            <a:xfrm>
              <a:off x="5896685" y="1458059"/>
              <a:ext cx="23639" cy="37723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772D3F1-BD16-CB4C-AB18-4EB365AF46DD}"/>
                </a:ext>
              </a:extLst>
            </p:cNvPr>
            <p:cNvCxnSpPr>
              <a:cxnSpLocks/>
            </p:cNvCxnSpPr>
            <p:nvPr/>
          </p:nvCxnSpPr>
          <p:spPr>
            <a:xfrm flipH="1">
              <a:off x="3710524" y="1457755"/>
              <a:ext cx="5197" cy="377541"/>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5ADD51D-D116-FE42-B432-F8822EE8CDCC}"/>
                </a:ext>
              </a:extLst>
            </p:cNvPr>
            <p:cNvCxnSpPr/>
            <p:nvPr/>
          </p:nvCxnSpPr>
          <p:spPr>
            <a:xfrm flipH="1">
              <a:off x="8130124" y="1470760"/>
              <a:ext cx="27283" cy="36453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F32389D-BB1C-4641-BBDC-CCC8AAD4CACC}"/>
                </a:ext>
              </a:extLst>
            </p:cNvPr>
            <p:cNvCxnSpPr>
              <a:cxnSpLocks/>
            </p:cNvCxnSpPr>
            <p:nvPr/>
          </p:nvCxnSpPr>
          <p:spPr>
            <a:xfrm>
              <a:off x="1548800" y="1470760"/>
              <a:ext cx="28122" cy="439783"/>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9860C30-17C1-E34E-87FE-2DD84DF3562E}"/>
                </a:ext>
              </a:extLst>
            </p:cNvPr>
            <p:cNvCxnSpPr>
              <a:cxnSpLocks/>
            </p:cNvCxnSpPr>
            <p:nvPr/>
          </p:nvCxnSpPr>
          <p:spPr>
            <a:xfrm>
              <a:off x="2635372" y="1459351"/>
              <a:ext cx="8352" cy="37594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6F0F3B4-C250-4340-A216-9A8DBBA6A9CB}"/>
                </a:ext>
              </a:extLst>
            </p:cNvPr>
            <p:cNvCxnSpPr/>
            <p:nvPr/>
          </p:nvCxnSpPr>
          <p:spPr>
            <a:xfrm flipH="1">
              <a:off x="6987124" y="1475322"/>
              <a:ext cx="3468" cy="35997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11B0736-62AB-3149-8A1C-01BAE97A0393}"/>
                </a:ext>
              </a:extLst>
            </p:cNvPr>
            <p:cNvCxnSpPr/>
            <p:nvPr/>
          </p:nvCxnSpPr>
          <p:spPr>
            <a:xfrm rot="5400000">
              <a:off x="4502652" y="1760374"/>
              <a:ext cx="609600" cy="0"/>
            </a:xfrm>
            <a:prstGeom prst="line">
              <a:avLst/>
            </a:prstGeom>
            <a:ln w="381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794BAAD7-8E61-FE44-B43B-FCC0979F82C7}"/>
                </a:ext>
              </a:extLst>
            </p:cNvPr>
            <p:cNvSpPr txBox="1"/>
            <p:nvPr/>
          </p:nvSpPr>
          <p:spPr>
            <a:xfrm>
              <a:off x="373674" y="1056144"/>
              <a:ext cx="1528938" cy="455898"/>
            </a:xfrm>
            <a:prstGeom prst="rect">
              <a:avLst/>
            </a:prstGeom>
            <a:noFill/>
          </p:spPr>
          <p:txBody>
            <a:bodyPr wrap="square" rtlCol="0">
              <a:spAutoFit/>
            </a:bodyPr>
            <a:lstStyle/>
            <a:p>
              <a:pPr algn="ctr"/>
              <a:r>
                <a:rPr lang="en-US" dirty="0">
                  <a:latin typeface="+mn-lt"/>
                  <a:cs typeface="Calibri" panose="020F0502020204030204" pitchFamily="34" charset="0"/>
                </a:rPr>
                <a:t>CY 2019</a:t>
              </a:r>
            </a:p>
          </p:txBody>
        </p:sp>
        <p:sp>
          <p:nvSpPr>
            <p:cNvPr id="35" name="TextBox 34">
              <a:extLst>
                <a:ext uri="{FF2B5EF4-FFF2-40B4-BE49-F238E27FC236}">
                  <a16:creationId xmlns:a16="http://schemas.microsoft.com/office/drawing/2014/main" id="{153BB8D9-2EBE-AE47-A13A-A218E7BB57D1}"/>
                </a:ext>
              </a:extLst>
            </p:cNvPr>
            <p:cNvSpPr txBox="1"/>
            <p:nvPr/>
          </p:nvSpPr>
          <p:spPr>
            <a:xfrm>
              <a:off x="4643011" y="1068207"/>
              <a:ext cx="1451815" cy="455898"/>
            </a:xfrm>
            <a:prstGeom prst="rect">
              <a:avLst/>
            </a:prstGeom>
            <a:noFill/>
          </p:spPr>
          <p:txBody>
            <a:bodyPr wrap="square" rtlCol="0">
              <a:spAutoFit/>
            </a:bodyPr>
            <a:lstStyle/>
            <a:p>
              <a:pPr algn="ctr"/>
              <a:r>
                <a:rPr lang="en-US" dirty="0">
                  <a:latin typeface="+mn-lt"/>
                  <a:cs typeface="Calibri" panose="020F0502020204030204" pitchFamily="34" charset="0"/>
                </a:rPr>
                <a:t>CY 2020</a:t>
              </a:r>
            </a:p>
          </p:txBody>
        </p:sp>
        <p:sp>
          <p:nvSpPr>
            <p:cNvPr id="36" name="TextBox 35">
              <a:extLst>
                <a:ext uri="{FF2B5EF4-FFF2-40B4-BE49-F238E27FC236}">
                  <a16:creationId xmlns:a16="http://schemas.microsoft.com/office/drawing/2014/main" id="{7C78EDDD-5BDE-0A40-B0FF-19A6F9D9874C}"/>
                </a:ext>
              </a:extLst>
            </p:cNvPr>
            <p:cNvSpPr txBox="1"/>
            <p:nvPr/>
          </p:nvSpPr>
          <p:spPr>
            <a:xfrm>
              <a:off x="628642" y="1546643"/>
              <a:ext cx="685800" cy="364718"/>
            </a:xfrm>
            <a:prstGeom prst="rect">
              <a:avLst/>
            </a:prstGeom>
            <a:noFill/>
          </p:spPr>
          <p:txBody>
            <a:bodyPr wrap="square" rtlCol="0">
              <a:spAutoFit/>
            </a:bodyPr>
            <a:lstStyle/>
            <a:p>
              <a:pPr algn="ctr"/>
              <a:r>
                <a:rPr lang="en-US" sz="1800" dirty="0">
                  <a:latin typeface="+mn-lt"/>
                  <a:cs typeface="Calibri" panose="020F0502020204030204" pitchFamily="34" charset="0"/>
                </a:rPr>
                <a:t>Q1</a:t>
              </a:r>
            </a:p>
          </p:txBody>
        </p:sp>
        <p:sp>
          <p:nvSpPr>
            <p:cNvPr id="37" name="TextBox 36">
              <a:extLst>
                <a:ext uri="{FF2B5EF4-FFF2-40B4-BE49-F238E27FC236}">
                  <a16:creationId xmlns:a16="http://schemas.microsoft.com/office/drawing/2014/main" id="{3F5A7D3C-BC2E-E042-AB70-F5CAE2295EF9}"/>
                </a:ext>
              </a:extLst>
            </p:cNvPr>
            <p:cNvSpPr txBox="1"/>
            <p:nvPr/>
          </p:nvSpPr>
          <p:spPr>
            <a:xfrm>
              <a:off x="1780162" y="1536640"/>
              <a:ext cx="685800" cy="364718"/>
            </a:xfrm>
            <a:prstGeom prst="rect">
              <a:avLst/>
            </a:prstGeom>
            <a:noFill/>
          </p:spPr>
          <p:txBody>
            <a:bodyPr wrap="square" rtlCol="0">
              <a:spAutoFit/>
            </a:bodyPr>
            <a:lstStyle/>
            <a:p>
              <a:pPr algn="ctr"/>
              <a:r>
                <a:rPr lang="en-US" sz="1800" dirty="0">
                  <a:latin typeface="+mn-lt"/>
                  <a:cs typeface="Calibri" panose="020F0502020204030204" pitchFamily="34" charset="0"/>
                </a:rPr>
                <a:t>Q2</a:t>
              </a:r>
            </a:p>
          </p:txBody>
        </p:sp>
        <p:sp>
          <p:nvSpPr>
            <p:cNvPr id="38" name="TextBox 37">
              <a:extLst>
                <a:ext uri="{FF2B5EF4-FFF2-40B4-BE49-F238E27FC236}">
                  <a16:creationId xmlns:a16="http://schemas.microsoft.com/office/drawing/2014/main" id="{2908F221-6800-A140-875F-AA88196CAE24}"/>
                </a:ext>
              </a:extLst>
            </p:cNvPr>
            <p:cNvSpPr txBox="1"/>
            <p:nvPr/>
          </p:nvSpPr>
          <p:spPr>
            <a:xfrm>
              <a:off x="2788783" y="1540639"/>
              <a:ext cx="685800" cy="364718"/>
            </a:xfrm>
            <a:prstGeom prst="rect">
              <a:avLst/>
            </a:prstGeom>
            <a:noFill/>
          </p:spPr>
          <p:txBody>
            <a:bodyPr wrap="square" rtlCol="0">
              <a:spAutoFit/>
            </a:bodyPr>
            <a:lstStyle/>
            <a:p>
              <a:pPr algn="ctr"/>
              <a:r>
                <a:rPr lang="en-US" sz="1800" dirty="0">
                  <a:latin typeface="+mn-lt"/>
                  <a:cs typeface="Calibri" panose="020F0502020204030204" pitchFamily="34" charset="0"/>
                </a:rPr>
                <a:t>Q3</a:t>
              </a:r>
            </a:p>
          </p:txBody>
        </p:sp>
        <p:sp>
          <p:nvSpPr>
            <p:cNvPr id="39" name="TextBox 38">
              <a:extLst>
                <a:ext uri="{FF2B5EF4-FFF2-40B4-BE49-F238E27FC236}">
                  <a16:creationId xmlns:a16="http://schemas.microsoft.com/office/drawing/2014/main" id="{83DFBFF4-AB74-C34E-BFC4-D8B90EF5F94E}"/>
                </a:ext>
              </a:extLst>
            </p:cNvPr>
            <p:cNvSpPr txBox="1"/>
            <p:nvPr/>
          </p:nvSpPr>
          <p:spPr>
            <a:xfrm>
              <a:off x="3904502" y="1531036"/>
              <a:ext cx="685800" cy="364718"/>
            </a:xfrm>
            <a:prstGeom prst="rect">
              <a:avLst/>
            </a:prstGeom>
            <a:noFill/>
          </p:spPr>
          <p:txBody>
            <a:bodyPr wrap="square" rtlCol="0">
              <a:spAutoFit/>
            </a:bodyPr>
            <a:lstStyle/>
            <a:p>
              <a:pPr algn="ctr"/>
              <a:r>
                <a:rPr lang="en-US" sz="1800" dirty="0">
                  <a:latin typeface="+mn-lt"/>
                  <a:cs typeface="Calibri" panose="020F0502020204030204" pitchFamily="34" charset="0"/>
                </a:rPr>
                <a:t>Q4</a:t>
              </a:r>
            </a:p>
          </p:txBody>
        </p:sp>
        <p:sp>
          <p:nvSpPr>
            <p:cNvPr id="40" name="TextBox 39">
              <a:extLst>
                <a:ext uri="{FF2B5EF4-FFF2-40B4-BE49-F238E27FC236}">
                  <a16:creationId xmlns:a16="http://schemas.microsoft.com/office/drawing/2014/main" id="{E9E3343D-9C90-7140-912A-E99EDFBB4439}"/>
                </a:ext>
              </a:extLst>
            </p:cNvPr>
            <p:cNvSpPr txBox="1"/>
            <p:nvPr/>
          </p:nvSpPr>
          <p:spPr>
            <a:xfrm>
              <a:off x="4978234" y="1536196"/>
              <a:ext cx="685800" cy="364718"/>
            </a:xfrm>
            <a:prstGeom prst="rect">
              <a:avLst/>
            </a:prstGeom>
            <a:noFill/>
          </p:spPr>
          <p:txBody>
            <a:bodyPr wrap="square" rtlCol="0">
              <a:spAutoFit/>
            </a:bodyPr>
            <a:lstStyle/>
            <a:p>
              <a:pPr algn="ctr"/>
              <a:r>
                <a:rPr lang="en-US" sz="1800" dirty="0">
                  <a:latin typeface="+mn-lt"/>
                  <a:cs typeface="Calibri" panose="020F0502020204030204" pitchFamily="34" charset="0"/>
                </a:rPr>
                <a:t>Q1</a:t>
              </a:r>
            </a:p>
          </p:txBody>
        </p:sp>
        <p:sp>
          <p:nvSpPr>
            <p:cNvPr id="41" name="TextBox 40">
              <a:extLst>
                <a:ext uri="{FF2B5EF4-FFF2-40B4-BE49-F238E27FC236}">
                  <a16:creationId xmlns:a16="http://schemas.microsoft.com/office/drawing/2014/main" id="{36B9CF25-5973-2E4F-8B4C-7F7413D8656E}"/>
                </a:ext>
              </a:extLst>
            </p:cNvPr>
            <p:cNvSpPr txBox="1"/>
            <p:nvPr/>
          </p:nvSpPr>
          <p:spPr>
            <a:xfrm>
              <a:off x="7254456" y="1512042"/>
              <a:ext cx="685800" cy="364718"/>
            </a:xfrm>
            <a:prstGeom prst="rect">
              <a:avLst/>
            </a:prstGeom>
            <a:noFill/>
          </p:spPr>
          <p:txBody>
            <a:bodyPr wrap="square" rtlCol="0">
              <a:spAutoFit/>
            </a:bodyPr>
            <a:lstStyle/>
            <a:p>
              <a:pPr algn="ctr"/>
              <a:r>
                <a:rPr lang="en-US" sz="1800" dirty="0">
                  <a:latin typeface="+mn-lt"/>
                  <a:cs typeface="Calibri" panose="020F0502020204030204" pitchFamily="34" charset="0"/>
                </a:rPr>
                <a:t>Q3</a:t>
              </a:r>
            </a:p>
          </p:txBody>
        </p:sp>
        <p:sp>
          <p:nvSpPr>
            <p:cNvPr id="42" name="TextBox 41">
              <a:extLst>
                <a:ext uri="{FF2B5EF4-FFF2-40B4-BE49-F238E27FC236}">
                  <a16:creationId xmlns:a16="http://schemas.microsoft.com/office/drawing/2014/main" id="{A583E5B5-E9BF-E74F-A0D4-74391CF4CD55}"/>
                </a:ext>
              </a:extLst>
            </p:cNvPr>
            <p:cNvSpPr txBox="1"/>
            <p:nvPr/>
          </p:nvSpPr>
          <p:spPr>
            <a:xfrm>
              <a:off x="6113378" y="1531036"/>
              <a:ext cx="685800" cy="364718"/>
            </a:xfrm>
            <a:prstGeom prst="rect">
              <a:avLst/>
            </a:prstGeom>
            <a:noFill/>
          </p:spPr>
          <p:txBody>
            <a:bodyPr wrap="square" rtlCol="0">
              <a:spAutoFit/>
            </a:bodyPr>
            <a:lstStyle/>
            <a:p>
              <a:pPr algn="ctr"/>
              <a:r>
                <a:rPr lang="en-US" sz="1800" dirty="0">
                  <a:latin typeface="+mn-lt"/>
                  <a:cs typeface="Calibri" panose="020F0502020204030204" pitchFamily="34" charset="0"/>
                </a:rPr>
                <a:t>Q2</a:t>
              </a:r>
            </a:p>
          </p:txBody>
        </p:sp>
        <p:cxnSp>
          <p:nvCxnSpPr>
            <p:cNvPr id="43" name="Straight Connector 42">
              <a:extLst>
                <a:ext uri="{FF2B5EF4-FFF2-40B4-BE49-F238E27FC236}">
                  <a16:creationId xmlns:a16="http://schemas.microsoft.com/office/drawing/2014/main" id="{A8EE4F43-1C20-1741-8251-245BDCA9DEDA}"/>
                </a:ext>
              </a:extLst>
            </p:cNvPr>
            <p:cNvCxnSpPr/>
            <p:nvPr/>
          </p:nvCxnSpPr>
          <p:spPr>
            <a:xfrm rot="5400000">
              <a:off x="125735" y="1775560"/>
              <a:ext cx="609600" cy="0"/>
            </a:xfrm>
            <a:prstGeom prst="line">
              <a:avLst/>
            </a:prstGeom>
            <a:ln w="381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39A4A5B-1F3F-AD49-866B-A6E726686BE5}"/>
                </a:ext>
              </a:extLst>
            </p:cNvPr>
            <p:cNvSpPr txBox="1"/>
            <p:nvPr/>
          </p:nvSpPr>
          <p:spPr>
            <a:xfrm>
              <a:off x="8204120" y="1500105"/>
              <a:ext cx="685800" cy="364718"/>
            </a:xfrm>
            <a:prstGeom prst="rect">
              <a:avLst/>
            </a:prstGeom>
            <a:noFill/>
          </p:spPr>
          <p:txBody>
            <a:bodyPr wrap="square" rtlCol="0">
              <a:spAutoFit/>
            </a:bodyPr>
            <a:lstStyle/>
            <a:p>
              <a:pPr algn="ctr"/>
              <a:r>
                <a:rPr lang="en-US" sz="1800" dirty="0">
                  <a:latin typeface="+mn-lt"/>
                  <a:cs typeface="Calibri" panose="020F0502020204030204" pitchFamily="34" charset="0"/>
                </a:rPr>
                <a:t>Q4</a:t>
              </a:r>
            </a:p>
          </p:txBody>
        </p:sp>
      </p:grpSp>
      <p:sp>
        <p:nvSpPr>
          <p:cNvPr id="45" name="Right Arrow 47">
            <a:extLst>
              <a:ext uri="{FF2B5EF4-FFF2-40B4-BE49-F238E27FC236}">
                <a16:creationId xmlns:a16="http://schemas.microsoft.com/office/drawing/2014/main" id="{ECFBD678-031C-E143-B7B3-128525A54694}"/>
              </a:ext>
            </a:extLst>
          </p:cNvPr>
          <p:cNvSpPr/>
          <p:nvPr/>
        </p:nvSpPr>
        <p:spPr>
          <a:xfrm>
            <a:off x="2502612" y="4004846"/>
            <a:ext cx="2575098" cy="222398"/>
          </a:xfrm>
          <a:prstGeom prst="rightArrow">
            <a:avLst/>
          </a:prstGeom>
          <a:solidFill>
            <a:schemeClr val="accent2"/>
          </a:solidFill>
          <a:ln>
            <a:solidFill>
              <a:srgbClr val="0064C8"/>
            </a:solidFill>
          </a:ln>
          <a:effectLst>
            <a:outerShdw blurRad="63500" dist="50800" dir="5400000" algn="t" rotWithShape="0">
              <a:srgbClr val="8BA2BB"/>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6" name="TextBox 45">
            <a:extLst>
              <a:ext uri="{FF2B5EF4-FFF2-40B4-BE49-F238E27FC236}">
                <a16:creationId xmlns:a16="http://schemas.microsoft.com/office/drawing/2014/main" id="{9C3AE7FF-1254-FA49-B093-43C349EBEBC5}"/>
              </a:ext>
            </a:extLst>
          </p:cNvPr>
          <p:cNvSpPr txBox="1"/>
          <p:nvPr/>
        </p:nvSpPr>
        <p:spPr>
          <a:xfrm>
            <a:off x="4875168" y="5904306"/>
            <a:ext cx="2633616" cy="369332"/>
          </a:xfrm>
          <a:prstGeom prst="rect">
            <a:avLst/>
          </a:prstGeom>
          <a:noFill/>
        </p:spPr>
        <p:txBody>
          <a:bodyPr wrap="square" rtlCol="0">
            <a:spAutoFit/>
          </a:bodyPr>
          <a:lstStyle/>
          <a:p>
            <a:r>
              <a:rPr lang="en-US" sz="1800" b="1" dirty="0">
                <a:solidFill>
                  <a:schemeClr val="accent2"/>
                </a:solidFill>
                <a:latin typeface="+mn-lt"/>
                <a:cs typeface="Calibri" panose="020F0502020204030204" pitchFamily="34" charset="0"/>
              </a:rPr>
              <a:t>Install TOP CRTs</a:t>
            </a:r>
          </a:p>
        </p:txBody>
      </p:sp>
      <p:sp>
        <p:nvSpPr>
          <p:cNvPr id="47" name="TextBox 46">
            <a:extLst>
              <a:ext uri="{FF2B5EF4-FFF2-40B4-BE49-F238E27FC236}">
                <a16:creationId xmlns:a16="http://schemas.microsoft.com/office/drawing/2014/main" id="{C2DF708D-6616-F246-BC88-EC7953A487B9}"/>
              </a:ext>
            </a:extLst>
          </p:cNvPr>
          <p:cNvSpPr txBox="1"/>
          <p:nvPr/>
        </p:nvSpPr>
        <p:spPr>
          <a:xfrm>
            <a:off x="4367142" y="5547707"/>
            <a:ext cx="2209800" cy="369332"/>
          </a:xfrm>
          <a:prstGeom prst="rect">
            <a:avLst/>
          </a:prstGeom>
          <a:noFill/>
        </p:spPr>
        <p:txBody>
          <a:bodyPr wrap="square" rtlCol="0">
            <a:spAutoFit/>
          </a:bodyPr>
          <a:lstStyle/>
          <a:p>
            <a:r>
              <a:rPr lang="en-US" sz="1800" b="1" dirty="0">
                <a:solidFill>
                  <a:schemeClr val="accent2"/>
                </a:solidFill>
                <a:latin typeface="+mn-lt"/>
                <a:cs typeface="Calibri" panose="020F0502020204030204" pitchFamily="34" charset="0"/>
              </a:rPr>
              <a:t>Install Side CRTs</a:t>
            </a:r>
          </a:p>
        </p:txBody>
      </p:sp>
      <p:sp>
        <p:nvSpPr>
          <p:cNvPr id="48" name="Right Arrow 47">
            <a:extLst>
              <a:ext uri="{FF2B5EF4-FFF2-40B4-BE49-F238E27FC236}">
                <a16:creationId xmlns:a16="http://schemas.microsoft.com/office/drawing/2014/main" id="{D49D3CAC-9517-7E4F-9EF5-C8C7BF60DFC5}"/>
              </a:ext>
            </a:extLst>
          </p:cNvPr>
          <p:cNvSpPr/>
          <p:nvPr/>
        </p:nvSpPr>
        <p:spPr>
          <a:xfrm>
            <a:off x="5636767" y="4933402"/>
            <a:ext cx="2592833" cy="250919"/>
          </a:xfrm>
          <a:prstGeom prst="rightArrow">
            <a:avLst/>
          </a:prstGeom>
          <a:solidFill>
            <a:srgbClr val="0064C8"/>
          </a:solidFill>
          <a:ln>
            <a:solidFill>
              <a:srgbClr val="0064C8"/>
            </a:solidFill>
          </a:ln>
          <a:effectLst>
            <a:outerShdw blurRad="63500" dist="50800" dir="5400000" algn="t" rotWithShape="0">
              <a:srgbClr val="8BA2BB"/>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49" name="TextBox 48">
            <a:extLst>
              <a:ext uri="{FF2B5EF4-FFF2-40B4-BE49-F238E27FC236}">
                <a16:creationId xmlns:a16="http://schemas.microsoft.com/office/drawing/2014/main" id="{9CF44C46-EBDE-4447-9D3C-1068943A988E}"/>
              </a:ext>
            </a:extLst>
          </p:cNvPr>
          <p:cNvSpPr txBox="1"/>
          <p:nvPr/>
        </p:nvSpPr>
        <p:spPr>
          <a:xfrm>
            <a:off x="2933702" y="4868615"/>
            <a:ext cx="2666996" cy="369332"/>
          </a:xfrm>
          <a:prstGeom prst="rect">
            <a:avLst/>
          </a:prstGeom>
          <a:noFill/>
        </p:spPr>
        <p:txBody>
          <a:bodyPr wrap="square" rtlCol="0">
            <a:spAutoFit/>
          </a:bodyPr>
          <a:lstStyle/>
          <a:p>
            <a:r>
              <a:rPr lang="en-US" sz="1800" b="1" dirty="0">
                <a:solidFill>
                  <a:schemeClr val="accent2"/>
                </a:solidFill>
                <a:latin typeface="+mn-lt"/>
                <a:cs typeface="Calibri" panose="020F0502020204030204" pitchFamily="34" charset="0"/>
              </a:rPr>
              <a:t>Transition to Operation</a:t>
            </a:r>
          </a:p>
        </p:txBody>
      </p:sp>
      <p:sp>
        <p:nvSpPr>
          <p:cNvPr id="50" name="Right Arrow 47">
            <a:extLst>
              <a:ext uri="{FF2B5EF4-FFF2-40B4-BE49-F238E27FC236}">
                <a16:creationId xmlns:a16="http://schemas.microsoft.com/office/drawing/2014/main" id="{EA5E8D7D-89A4-A749-918B-BCFDAEC1462C}"/>
              </a:ext>
            </a:extLst>
          </p:cNvPr>
          <p:cNvSpPr/>
          <p:nvPr/>
        </p:nvSpPr>
        <p:spPr>
          <a:xfrm>
            <a:off x="5466346" y="3697430"/>
            <a:ext cx="634684" cy="149911"/>
          </a:xfrm>
          <a:prstGeom prst="rightArrow">
            <a:avLst/>
          </a:prstGeom>
          <a:solidFill>
            <a:schemeClr val="accent2"/>
          </a:solidFill>
          <a:ln>
            <a:solidFill>
              <a:srgbClr val="0064C8"/>
            </a:solidFill>
          </a:ln>
          <a:effectLst>
            <a:outerShdw blurRad="63500" dist="50800" dir="5400000" algn="t" rotWithShape="0">
              <a:srgbClr val="8BA2BB"/>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1" name="Right Arrow 47">
            <a:extLst>
              <a:ext uri="{FF2B5EF4-FFF2-40B4-BE49-F238E27FC236}">
                <a16:creationId xmlns:a16="http://schemas.microsoft.com/office/drawing/2014/main" id="{F0CC85B7-CE46-6942-BE26-E8D7E52503E4}"/>
              </a:ext>
            </a:extLst>
          </p:cNvPr>
          <p:cNvSpPr/>
          <p:nvPr/>
        </p:nvSpPr>
        <p:spPr>
          <a:xfrm>
            <a:off x="2799345" y="2971800"/>
            <a:ext cx="1066800" cy="152400"/>
          </a:xfrm>
          <a:prstGeom prst="rightArrow">
            <a:avLst/>
          </a:prstGeom>
          <a:solidFill>
            <a:schemeClr val="accent2"/>
          </a:solidFill>
          <a:ln>
            <a:solidFill>
              <a:srgbClr val="0064C8"/>
            </a:solidFill>
          </a:ln>
          <a:effectLst>
            <a:outerShdw blurRad="63500" dist="50800" dir="5400000" algn="t" rotWithShape="0">
              <a:srgbClr val="8BA2BB"/>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2" name="TextBox 51">
            <a:extLst>
              <a:ext uri="{FF2B5EF4-FFF2-40B4-BE49-F238E27FC236}">
                <a16:creationId xmlns:a16="http://schemas.microsoft.com/office/drawing/2014/main" id="{10374E49-6F20-984A-836D-64035B26A1FD}"/>
              </a:ext>
            </a:extLst>
          </p:cNvPr>
          <p:cNvSpPr txBox="1"/>
          <p:nvPr/>
        </p:nvSpPr>
        <p:spPr>
          <a:xfrm>
            <a:off x="3849931" y="2895600"/>
            <a:ext cx="2073614" cy="369332"/>
          </a:xfrm>
          <a:prstGeom prst="rect">
            <a:avLst/>
          </a:prstGeom>
          <a:noFill/>
        </p:spPr>
        <p:txBody>
          <a:bodyPr wrap="square" rtlCol="0">
            <a:spAutoFit/>
          </a:bodyPr>
          <a:lstStyle/>
          <a:p>
            <a:r>
              <a:rPr lang="en-US" sz="1800" b="1" dirty="0">
                <a:solidFill>
                  <a:schemeClr val="accent6"/>
                </a:solidFill>
                <a:latin typeface="+mn-lt"/>
                <a:cs typeface="Calibri" panose="020F0502020204030204" pitchFamily="34" charset="0"/>
              </a:rPr>
              <a:t>Vacuum operation</a:t>
            </a:r>
          </a:p>
        </p:txBody>
      </p:sp>
      <p:sp>
        <p:nvSpPr>
          <p:cNvPr id="53" name="Right Arrow 47">
            <a:extLst>
              <a:ext uri="{FF2B5EF4-FFF2-40B4-BE49-F238E27FC236}">
                <a16:creationId xmlns:a16="http://schemas.microsoft.com/office/drawing/2014/main" id="{33E2430C-548C-984E-AE20-BFA3C15C8478}"/>
              </a:ext>
            </a:extLst>
          </p:cNvPr>
          <p:cNvSpPr/>
          <p:nvPr/>
        </p:nvSpPr>
        <p:spPr>
          <a:xfrm>
            <a:off x="8011596" y="5319224"/>
            <a:ext cx="705853" cy="228483"/>
          </a:xfrm>
          <a:prstGeom prst="rightArrow">
            <a:avLst/>
          </a:prstGeom>
          <a:solidFill>
            <a:schemeClr val="accent2"/>
          </a:solidFill>
          <a:ln>
            <a:solidFill>
              <a:srgbClr val="0064C8"/>
            </a:solidFill>
          </a:ln>
          <a:effectLst>
            <a:outerShdw blurRad="63500" dist="50800" dir="5400000" algn="t" rotWithShape="0">
              <a:srgbClr val="8BA2BB"/>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4" name="TextBox 53">
            <a:extLst>
              <a:ext uri="{FF2B5EF4-FFF2-40B4-BE49-F238E27FC236}">
                <a16:creationId xmlns:a16="http://schemas.microsoft.com/office/drawing/2014/main" id="{53EA2D99-C35F-D44A-9098-487CE935F6E6}"/>
              </a:ext>
            </a:extLst>
          </p:cNvPr>
          <p:cNvSpPr txBox="1"/>
          <p:nvPr/>
        </p:nvSpPr>
        <p:spPr>
          <a:xfrm>
            <a:off x="6620254" y="5245753"/>
            <a:ext cx="1332288" cy="369332"/>
          </a:xfrm>
          <a:prstGeom prst="rect">
            <a:avLst/>
          </a:prstGeom>
          <a:noFill/>
        </p:spPr>
        <p:txBody>
          <a:bodyPr wrap="none" rtlCol="0">
            <a:spAutoFit/>
          </a:bodyPr>
          <a:lstStyle/>
          <a:p>
            <a:r>
              <a:rPr lang="en-US" sz="1800" b="1" dirty="0">
                <a:solidFill>
                  <a:srgbClr val="FF0000"/>
                </a:solidFill>
              </a:rPr>
              <a:t>Overburden</a:t>
            </a:r>
          </a:p>
        </p:txBody>
      </p:sp>
      <p:cxnSp>
        <p:nvCxnSpPr>
          <p:cNvPr id="56" name="Straight Arrow Connector 55">
            <a:extLst>
              <a:ext uri="{FF2B5EF4-FFF2-40B4-BE49-F238E27FC236}">
                <a16:creationId xmlns:a16="http://schemas.microsoft.com/office/drawing/2014/main" id="{6A5A4BF6-9A33-D443-A780-3A75205F9E0E}"/>
              </a:ext>
            </a:extLst>
          </p:cNvPr>
          <p:cNvCxnSpPr/>
          <p:nvPr/>
        </p:nvCxnSpPr>
        <p:spPr>
          <a:xfrm>
            <a:off x="6239753" y="1028210"/>
            <a:ext cx="2017130" cy="0"/>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sp>
        <p:nvSpPr>
          <p:cNvPr id="57" name="TextBox 56">
            <a:extLst>
              <a:ext uri="{FF2B5EF4-FFF2-40B4-BE49-F238E27FC236}">
                <a16:creationId xmlns:a16="http://schemas.microsoft.com/office/drawing/2014/main" id="{BE9B455E-1B74-F047-96CB-79238A4CF307}"/>
              </a:ext>
            </a:extLst>
          </p:cNvPr>
          <p:cNvSpPr txBox="1"/>
          <p:nvPr/>
        </p:nvSpPr>
        <p:spPr>
          <a:xfrm>
            <a:off x="6599053" y="660519"/>
            <a:ext cx="1229888" cy="400110"/>
          </a:xfrm>
          <a:prstGeom prst="rect">
            <a:avLst/>
          </a:prstGeom>
          <a:noFill/>
        </p:spPr>
        <p:txBody>
          <a:bodyPr wrap="none" rtlCol="0">
            <a:spAutoFit/>
          </a:bodyPr>
          <a:lstStyle/>
          <a:p>
            <a:r>
              <a:rPr lang="en-US" sz="2000" b="1" dirty="0">
                <a:solidFill>
                  <a:srgbClr val="FF0000"/>
                </a:solidFill>
              </a:rPr>
              <a:t>NO BEAM</a:t>
            </a:r>
          </a:p>
        </p:txBody>
      </p:sp>
      <p:cxnSp>
        <p:nvCxnSpPr>
          <p:cNvPr id="59" name="Straight Connector 58">
            <a:extLst>
              <a:ext uri="{FF2B5EF4-FFF2-40B4-BE49-F238E27FC236}">
                <a16:creationId xmlns:a16="http://schemas.microsoft.com/office/drawing/2014/main" id="{D3D342A3-F754-E747-AA2D-EA11F5D7C09B}"/>
              </a:ext>
            </a:extLst>
          </p:cNvPr>
          <p:cNvCxnSpPr/>
          <p:nvPr/>
        </p:nvCxnSpPr>
        <p:spPr>
          <a:xfrm>
            <a:off x="8256883" y="1606963"/>
            <a:ext cx="0" cy="4793541"/>
          </a:xfrm>
          <a:prstGeom prst="line">
            <a:avLst/>
          </a:prstGeom>
        </p:spPr>
        <p:style>
          <a:lnRef idx="2">
            <a:schemeClr val="accent1"/>
          </a:lnRef>
          <a:fillRef idx="0">
            <a:schemeClr val="accent1"/>
          </a:fillRef>
          <a:effectRef idx="1">
            <a:schemeClr val="accent1"/>
          </a:effectRef>
          <a:fontRef idx="minor">
            <a:schemeClr val="tx1"/>
          </a:fontRef>
        </p:style>
      </p:cxnSp>
      <p:sp>
        <p:nvSpPr>
          <p:cNvPr id="60" name="Right Arrow 59">
            <a:extLst>
              <a:ext uri="{FF2B5EF4-FFF2-40B4-BE49-F238E27FC236}">
                <a16:creationId xmlns:a16="http://schemas.microsoft.com/office/drawing/2014/main" id="{90B4145B-B869-C448-B650-AD9D8D60F4C7}"/>
              </a:ext>
            </a:extLst>
          </p:cNvPr>
          <p:cNvSpPr/>
          <p:nvPr/>
        </p:nvSpPr>
        <p:spPr>
          <a:xfrm>
            <a:off x="8303596" y="3697430"/>
            <a:ext cx="530915" cy="55698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12AA85FC-9A60-1B42-A3DA-AF7285648E22}"/>
              </a:ext>
            </a:extLst>
          </p:cNvPr>
          <p:cNvSpPr txBox="1"/>
          <p:nvPr/>
        </p:nvSpPr>
        <p:spPr>
          <a:xfrm>
            <a:off x="8409944" y="3723640"/>
            <a:ext cx="400498" cy="461665"/>
          </a:xfrm>
          <a:prstGeom prst="rect">
            <a:avLst/>
          </a:prstGeom>
          <a:noFill/>
        </p:spPr>
        <p:txBody>
          <a:bodyPr wrap="square" rtlCol="0">
            <a:spAutoFit/>
          </a:bodyPr>
          <a:lstStyle/>
          <a:p>
            <a:r>
              <a:rPr lang="en-US" b="1" dirty="0">
                <a:solidFill>
                  <a:schemeClr val="bg2"/>
                </a:solidFill>
                <a:latin typeface="Symbol" pitchFamily="2" charset="2"/>
              </a:rPr>
              <a:t>n</a:t>
            </a:r>
          </a:p>
        </p:txBody>
      </p:sp>
      <p:cxnSp>
        <p:nvCxnSpPr>
          <p:cNvPr id="62" name="Straight Connector 61">
            <a:extLst>
              <a:ext uri="{FF2B5EF4-FFF2-40B4-BE49-F238E27FC236}">
                <a16:creationId xmlns:a16="http://schemas.microsoft.com/office/drawing/2014/main" id="{712EEFB9-677C-8248-B40E-5EC7832DC055}"/>
              </a:ext>
            </a:extLst>
          </p:cNvPr>
          <p:cNvCxnSpPr>
            <a:cxnSpLocks/>
          </p:cNvCxnSpPr>
          <p:nvPr/>
        </p:nvCxnSpPr>
        <p:spPr>
          <a:xfrm>
            <a:off x="5077583" y="1293125"/>
            <a:ext cx="0" cy="5107379"/>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64" name="TextBox 63">
            <a:extLst>
              <a:ext uri="{FF2B5EF4-FFF2-40B4-BE49-F238E27FC236}">
                <a16:creationId xmlns:a16="http://schemas.microsoft.com/office/drawing/2014/main" id="{AC81EF13-E537-9749-B9DD-AEC09564433E}"/>
              </a:ext>
            </a:extLst>
          </p:cNvPr>
          <p:cNvSpPr txBox="1"/>
          <p:nvPr/>
        </p:nvSpPr>
        <p:spPr>
          <a:xfrm>
            <a:off x="1981425" y="3581709"/>
            <a:ext cx="5638800" cy="369332"/>
          </a:xfrm>
          <a:prstGeom prst="rect">
            <a:avLst/>
          </a:prstGeom>
          <a:noFill/>
        </p:spPr>
        <p:txBody>
          <a:bodyPr wrap="square" rtlCol="0">
            <a:spAutoFit/>
          </a:bodyPr>
          <a:lstStyle/>
          <a:p>
            <a:r>
              <a:rPr lang="en-US" sz="1800" b="1" dirty="0">
                <a:solidFill>
                  <a:schemeClr val="accent6"/>
                </a:solidFill>
                <a:cs typeface="Calibri" panose="020F0502020204030204" pitchFamily="34" charset="0"/>
              </a:rPr>
              <a:t>Cold commissioning and LAr filling</a:t>
            </a:r>
          </a:p>
        </p:txBody>
      </p:sp>
      <p:sp>
        <p:nvSpPr>
          <p:cNvPr id="65" name="TextBox 64">
            <a:extLst>
              <a:ext uri="{FF2B5EF4-FFF2-40B4-BE49-F238E27FC236}">
                <a16:creationId xmlns:a16="http://schemas.microsoft.com/office/drawing/2014/main" id="{9070E42B-1364-8540-BA17-47D6EA3B8DBC}"/>
              </a:ext>
            </a:extLst>
          </p:cNvPr>
          <p:cNvSpPr txBox="1"/>
          <p:nvPr/>
        </p:nvSpPr>
        <p:spPr>
          <a:xfrm>
            <a:off x="-56873" y="3844902"/>
            <a:ext cx="2856739" cy="646331"/>
          </a:xfrm>
          <a:prstGeom prst="rect">
            <a:avLst/>
          </a:prstGeom>
          <a:noFill/>
        </p:spPr>
        <p:txBody>
          <a:bodyPr wrap="square" rtlCol="0">
            <a:spAutoFit/>
          </a:bodyPr>
          <a:lstStyle/>
          <a:p>
            <a:r>
              <a:rPr lang="en-US" sz="1800" b="1" dirty="0">
                <a:solidFill>
                  <a:schemeClr val="accent2"/>
                </a:solidFill>
                <a:cs typeface="Calibri" panose="020F0502020204030204" pitchFamily="34" charset="0"/>
              </a:rPr>
              <a:t>Install Readout Hardware and pre-commissioning</a:t>
            </a:r>
          </a:p>
        </p:txBody>
      </p:sp>
    </p:spTree>
    <p:extLst>
      <p:ext uri="{BB962C8B-B14F-4D97-AF65-F5344CB8AC3E}">
        <p14:creationId xmlns:p14="http://schemas.microsoft.com/office/powerpoint/2010/main" val="2840752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1D372F-47A4-7043-B17F-BF95819AB491}"/>
              </a:ext>
            </a:extLst>
          </p:cNvPr>
          <p:cNvSpPr>
            <a:spLocks noGrp="1"/>
          </p:cNvSpPr>
          <p:nvPr>
            <p:ph type="dt" sz="half" idx="2"/>
          </p:nvPr>
        </p:nvSpPr>
        <p:spPr>
          <a:xfrm>
            <a:off x="636588" y="6485235"/>
            <a:ext cx="812833" cy="247532"/>
          </a:xfrm>
        </p:spPr>
        <p:txBody>
          <a:bodyPr/>
          <a:lstStyle/>
          <a:p>
            <a:pPr>
              <a:defRPr/>
            </a:pPr>
            <a:r>
              <a:rPr lang="it-IT"/>
              <a:t>01/16/2020</a:t>
            </a:r>
            <a:endParaRPr lang="en-US" dirty="0"/>
          </a:p>
        </p:txBody>
      </p:sp>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1530602" y="6495482"/>
            <a:ext cx="6163977" cy="237285"/>
          </a:xfrm>
        </p:spPr>
        <p:txBody>
          <a:bodyPr/>
          <a:lstStyle/>
          <a:p>
            <a:pPr>
              <a:defRPr/>
            </a:pPr>
            <a:r>
              <a:rPr lang="en-US"/>
              <a:t>Claudio Montanari - Status of ICARUS Installation - Remaining Tasks</a:t>
            </a:r>
            <a:endParaRPr lang="en-US" b="1" dirty="0"/>
          </a:p>
        </p:txBody>
      </p:sp>
      <p:sp>
        <p:nvSpPr>
          <p:cNvPr id="5" name="Slide Number Placeholder 4">
            <a:extLst>
              <a:ext uri="{FF2B5EF4-FFF2-40B4-BE49-F238E27FC236}">
                <a16:creationId xmlns:a16="http://schemas.microsoft.com/office/drawing/2014/main" id="{23A6E217-3ACE-9749-A865-EC08F7F05214}"/>
              </a:ext>
            </a:extLst>
          </p:cNvPr>
          <p:cNvSpPr>
            <a:spLocks noGrp="1"/>
          </p:cNvSpPr>
          <p:nvPr>
            <p:ph type="sldNum" sz="quarter" idx="4"/>
          </p:nvPr>
        </p:nvSpPr>
        <p:spPr>
          <a:xfrm>
            <a:off x="222250" y="6485235"/>
            <a:ext cx="414338" cy="237285"/>
          </a:xfrm>
        </p:spPr>
        <p:txBody>
          <a:bodyPr/>
          <a:lstStyle/>
          <a:p>
            <a:pPr>
              <a:defRPr/>
            </a:pPr>
            <a:fld id="{148C009B-CB69-E04A-B9B3-34B26D69E9CF}" type="slidenum">
              <a:rPr lang="en-US" smtClean="0"/>
              <a:pPr>
                <a:defRPr/>
              </a:pPr>
              <a:t>7</a:t>
            </a:fld>
            <a:endParaRPr lang="en-US"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0" y="233236"/>
            <a:ext cx="9144000" cy="492369"/>
          </a:xfrm>
        </p:spPr>
        <p:txBody>
          <a:bodyPr/>
          <a:lstStyle/>
          <a:p>
            <a:r>
              <a:rPr lang="en-US" dirty="0"/>
              <a:t>Foreseen next activities on TPC</a:t>
            </a:r>
          </a:p>
        </p:txBody>
      </p:sp>
      <p:sp>
        <p:nvSpPr>
          <p:cNvPr id="204" name="Content Placeholder 1">
            <a:extLst>
              <a:ext uri="{FF2B5EF4-FFF2-40B4-BE49-F238E27FC236}">
                <a16:creationId xmlns:a16="http://schemas.microsoft.com/office/drawing/2014/main" id="{3A5FE938-A2ED-9C4C-A1AF-E6276213FBBC}"/>
              </a:ext>
            </a:extLst>
          </p:cNvPr>
          <p:cNvSpPr>
            <a:spLocks noGrp="1"/>
          </p:cNvSpPr>
          <p:nvPr>
            <p:ph idx="1"/>
          </p:nvPr>
        </p:nvSpPr>
        <p:spPr>
          <a:xfrm>
            <a:off x="0" y="712177"/>
            <a:ext cx="9060873" cy="5632351"/>
          </a:xfrm>
        </p:spPr>
        <p:txBody>
          <a:bodyPr>
            <a:noAutofit/>
          </a:bodyPr>
          <a:lstStyle/>
          <a:p>
            <a:pPr marL="285750" indent="-285750">
              <a:lnSpc>
                <a:spcPts val="2400"/>
              </a:lnSpc>
              <a:spcBef>
                <a:spcPts val="1200"/>
              </a:spcBef>
              <a:spcAft>
                <a:spcPts val="0"/>
              </a:spcAft>
              <a:buClr>
                <a:srgbClr val="FF0000"/>
              </a:buClr>
              <a:buFont typeface="System Font Regular"/>
              <a:buChar char="●"/>
            </a:pPr>
            <a:r>
              <a:rPr lang="en-US" sz="1800" dirty="0"/>
              <a:t>Noise on 8 mini crates will be daily monitored during the cooling phase and Lar filling in order to trace the behavior of the wire chambers;</a:t>
            </a:r>
          </a:p>
          <a:p>
            <a:pPr marL="285750" indent="-285750">
              <a:lnSpc>
                <a:spcPts val="2400"/>
              </a:lnSpc>
              <a:spcBef>
                <a:spcPts val="1200"/>
              </a:spcBef>
              <a:spcAft>
                <a:spcPts val="0"/>
              </a:spcAft>
              <a:buClr>
                <a:srgbClr val="FF0000"/>
              </a:buClr>
              <a:buFont typeface="System Font Regular"/>
              <a:buChar char="●"/>
            </a:pPr>
            <a:r>
              <a:rPr lang="en-US" sz="1800" dirty="0"/>
              <a:t>After LAr filling completion an extensive activity is foreseen on the TPC:  </a:t>
            </a:r>
          </a:p>
          <a:p>
            <a:pPr marL="638175" lvl="1" indent="-285750">
              <a:lnSpc>
                <a:spcPts val="2400"/>
              </a:lnSpc>
              <a:spcBef>
                <a:spcPts val="1200"/>
              </a:spcBef>
              <a:buClr>
                <a:srgbClr val="FF0000"/>
              </a:buClr>
              <a:buSzPct val="100000"/>
              <a:buFont typeface="System Font Regular"/>
              <a:buChar char="●"/>
            </a:pPr>
            <a:r>
              <a:rPr lang="en-US" sz="1800" dirty="0"/>
              <a:t>The wire biasing cables will be plug-in on the flanges by flexible 30 cm extension cables mechanically constrained to mini-crate wall by nylon clips;</a:t>
            </a:r>
          </a:p>
          <a:p>
            <a:pPr marL="638175" lvl="1" indent="-285750">
              <a:lnSpc>
                <a:spcPts val="2400"/>
              </a:lnSpc>
              <a:spcBef>
                <a:spcPts val="1200"/>
              </a:spcBef>
              <a:buClr>
                <a:srgbClr val="FF0000"/>
              </a:buClr>
              <a:buSzPct val="100000"/>
              <a:buFont typeface="System Font Regular"/>
              <a:buChar char="●"/>
            </a:pPr>
            <a:r>
              <a:rPr lang="en-US" sz="1800" dirty="0"/>
              <a:t>The wires of TPC will be polarized maximizing the transparency on the first two induction plane to drift electrons and the signal collection on the last Collection plane. According to the previous ICARUS experience at Gran </a:t>
            </a:r>
            <a:r>
              <a:rPr lang="en-US" sz="1800" dirty="0" err="1"/>
              <a:t>Sasso</a:t>
            </a:r>
            <a:r>
              <a:rPr lang="en-US" sz="1800" dirty="0"/>
              <a:t> Lab. the voltage values  -240 V, +10 V, +260 V will be initially applied to the Induction1, Induction2 and Collection respectively;</a:t>
            </a:r>
          </a:p>
          <a:p>
            <a:pPr marL="638175" lvl="1" indent="-285750">
              <a:lnSpc>
                <a:spcPts val="2400"/>
              </a:lnSpc>
              <a:spcBef>
                <a:spcPts val="1200"/>
              </a:spcBef>
              <a:buClr>
                <a:srgbClr val="FF0000"/>
              </a:buClr>
              <a:buSzPct val="100000"/>
              <a:buFont typeface="System Font Regular"/>
              <a:buChar char="●"/>
            </a:pPr>
            <a:r>
              <a:rPr lang="en-US" sz="1800" dirty="0"/>
              <a:t>First data taking will be devoted to optimize the TPC polarization, check the TPC performance in term of signal detection and noise by analyzing tracks in the collected events; </a:t>
            </a:r>
          </a:p>
          <a:p>
            <a:pPr marL="638175" lvl="1" indent="-285750">
              <a:lnSpc>
                <a:spcPts val="2400"/>
              </a:lnSpc>
              <a:spcBef>
                <a:spcPts val="1200"/>
              </a:spcBef>
              <a:buClr>
                <a:srgbClr val="FF0000"/>
              </a:buClr>
              <a:buSzPct val="100000"/>
              <a:buFont typeface="System Font Regular"/>
              <a:buChar char="●"/>
            </a:pPr>
            <a:r>
              <a:rPr lang="en-US" sz="1800" dirty="0"/>
              <a:t>The noise introduced by the different external sources will be investigated in order to be mitigated, in particular the grounding.  </a:t>
            </a:r>
          </a:p>
        </p:txBody>
      </p:sp>
    </p:spTree>
    <p:extLst>
      <p:ext uri="{BB962C8B-B14F-4D97-AF65-F5344CB8AC3E}">
        <p14:creationId xmlns:p14="http://schemas.microsoft.com/office/powerpoint/2010/main" val="2933469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1D372F-47A4-7043-B17F-BF95819AB491}"/>
              </a:ext>
            </a:extLst>
          </p:cNvPr>
          <p:cNvSpPr>
            <a:spLocks noGrp="1"/>
          </p:cNvSpPr>
          <p:nvPr>
            <p:ph type="dt" sz="half" idx="2"/>
          </p:nvPr>
        </p:nvSpPr>
        <p:spPr>
          <a:xfrm>
            <a:off x="636588" y="6485235"/>
            <a:ext cx="812833" cy="247532"/>
          </a:xfrm>
        </p:spPr>
        <p:txBody>
          <a:bodyPr/>
          <a:lstStyle/>
          <a:p>
            <a:pPr>
              <a:defRPr/>
            </a:pPr>
            <a:r>
              <a:rPr lang="it-IT"/>
              <a:t>01/16/2020</a:t>
            </a:r>
            <a:endParaRPr lang="en-US" dirty="0"/>
          </a:p>
        </p:txBody>
      </p:sp>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1530602" y="6495482"/>
            <a:ext cx="6163977" cy="237285"/>
          </a:xfrm>
        </p:spPr>
        <p:txBody>
          <a:bodyPr/>
          <a:lstStyle/>
          <a:p>
            <a:pPr>
              <a:defRPr/>
            </a:pPr>
            <a:r>
              <a:rPr lang="en-US"/>
              <a:t>Claudio Montanari - Status of ICARUS Installation - Remaining Tasks</a:t>
            </a:r>
            <a:endParaRPr lang="en-US" b="1" dirty="0"/>
          </a:p>
        </p:txBody>
      </p:sp>
      <p:sp>
        <p:nvSpPr>
          <p:cNvPr id="5" name="Slide Number Placeholder 4">
            <a:extLst>
              <a:ext uri="{FF2B5EF4-FFF2-40B4-BE49-F238E27FC236}">
                <a16:creationId xmlns:a16="http://schemas.microsoft.com/office/drawing/2014/main" id="{23A6E217-3ACE-9749-A865-EC08F7F05214}"/>
              </a:ext>
            </a:extLst>
          </p:cNvPr>
          <p:cNvSpPr>
            <a:spLocks noGrp="1"/>
          </p:cNvSpPr>
          <p:nvPr>
            <p:ph type="sldNum" sz="quarter" idx="4"/>
          </p:nvPr>
        </p:nvSpPr>
        <p:spPr>
          <a:xfrm>
            <a:off x="222250" y="6485235"/>
            <a:ext cx="414338" cy="237285"/>
          </a:xfrm>
        </p:spPr>
        <p:txBody>
          <a:bodyPr/>
          <a:lstStyle/>
          <a:p>
            <a:pPr>
              <a:defRPr/>
            </a:pPr>
            <a:fld id="{148C009B-CB69-E04A-B9B3-34B26D69E9CF}" type="slidenum">
              <a:rPr lang="en-US" smtClean="0"/>
              <a:pPr>
                <a:defRPr/>
              </a:pPr>
              <a:t>8</a:t>
            </a:fld>
            <a:endParaRPr lang="en-US"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0" y="233236"/>
            <a:ext cx="9144000" cy="492369"/>
          </a:xfrm>
        </p:spPr>
        <p:txBody>
          <a:bodyPr/>
          <a:lstStyle/>
          <a:p>
            <a:r>
              <a:rPr lang="en-US" dirty="0"/>
              <a:t>PMT activities before and after cooling down</a:t>
            </a:r>
          </a:p>
        </p:txBody>
      </p:sp>
      <p:sp>
        <p:nvSpPr>
          <p:cNvPr id="204" name="Content Placeholder 1">
            <a:extLst>
              <a:ext uri="{FF2B5EF4-FFF2-40B4-BE49-F238E27FC236}">
                <a16:creationId xmlns:a16="http://schemas.microsoft.com/office/drawing/2014/main" id="{3A5FE938-A2ED-9C4C-A1AF-E6276213FBBC}"/>
              </a:ext>
            </a:extLst>
          </p:cNvPr>
          <p:cNvSpPr>
            <a:spLocks noGrp="1"/>
          </p:cNvSpPr>
          <p:nvPr>
            <p:ph idx="1"/>
          </p:nvPr>
        </p:nvSpPr>
        <p:spPr>
          <a:xfrm>
            <a:off x="0" y="712177"/>
            <a:ext cx="9060873" cy="5632351"/>
          </a:xfrm>
        </p:spPr>
        <p:txBody>
          <a:bodyPr>
            <a:noAutofit/>
          </a:bodyPr>
          <a:lstStyle/>
          <a:p>
            <a:pPr>
              <a:spcBef>
                <a:spcPts val="600"/>
              </a:spcBef>
              <a:buClr>
                <a:srgbClr val="FF0000"/>
              </a:buClr>
              <a:buFont typeface="System Font Regular"/>
              <a:buChar char="●"/>
            </a:pPr>
            <a:r>
              <a:rPr lang="en-US" sz="1800" dirty="0"/>
              <a:t>Before cooling down:</a:t>
            </a:r>
          </a:p>
          <a:p>
            <a:pPr lvl="1">
              <a:spcBef>
                <a:spcPts val="300"/>
              </a:spcBef>
              <a:buClr>
                <a:srgbClr val="FF0000"/>
              </a:buClr>
              <a:buSzPct val="100000"/>
              <a:buFont typeface="System Font Regular"/>
              <a:buChar char="●"/>
            </a:pPr>
            <a:r>
              <a:rPr lang="en-US" sz="1800" dirty="0"/>
              <a:t>Test HV supply;</a:t>
            </a:r>
          </a:p>
          <a:p>
            <a:pPr lvl="1">
              <a:spcBef>
                <a:spcPts val="300"/>
              </a:spcBef>
              <a:buClr>
                <a:srgbClr val="FF0000"/>
              </a:buClr>
              <a:buSzPct val="100000"/>
              <a:buFont typeface="System Font Regular"/>
              <a:buChar char="●"/>
            </a:pPr>
            <a:r>
              <a:rPr lang="en-US" sz="1800" dirty="0"/>
              <a:t>PMT calibration of PMTs with the final electronics;</a:t>
            </a:r>
            <a:endParaRPr lang="en-US" sz="1800" dirty="0">
              <a:solidFill>
                <a:srgbClr val="0000FF"/>
              </a:solidFill>
            </a:endParaRPr>
          </a:p>
          <a:p>
            <a:pPr lvl="1">
              <a:spcBef>
                <a:spcPts val="300"/>
              </a:spcBef>
              <a:buClr>
                <a:srgbClr val="FF0000"/>
              </a:buClr>
              <a:buSzPct val="100000"/>
              <a:buFont typeface="System Font Regular"/>
              <a:buChar char="●"/>
            </a:pPr>
            <a:r>
              <a:rPr lang="en-US" sz="1800" dirty="0"/>
              <a:t>Parameter settings (LVDS, baseline, threshold etc.);</a:t>
            </a:r>
          </a:p>
          <a:p>
            <a:pPr lvl="1">
              <a:spcBef>
                <a:spcPts val="300"/>
              </a:spcBef>
              <a:buClr>
                <a:srgbClr val="FF0000"/>
              </a:buClr>
              <a:buSzPct val="100000"/>
              <a:buFont typeface="System Font Regular"/>
              <a:buChar char="●"/>
            </a:pPr>
            <a:r>
              <a:rPr lang="en-US" sz="1800" dirty="0"/>
              <a:t>Test of DAQ with both PMTs and TPC;</a:t>
            </a:r>
            <a:endParaRPr lang="en-US" sz="1800" dirty="0">
              <a:solidFill>
                <a:srgbClr val="0000FF"/>
              </a:solidFill>
            </a:endParaRPr>
          </a:p>
          <a:p>
            <a:pPr lvl="1">
              <a:spcBef>
                <a:spcPts val="300"/>
              </a:spcBef>
              <a:buClr>
                <a:srgbClr val="FF0000"/>
              </a:buClr>
              <a:buSzPct val="100000"/>
              <a:buFont typeface="System Font Regular"/>
              <a:buChar char="●"/>
            </a:pPr>
            <a:r>
              <a:rPr lang="en-US" sz="1800" dirty="0"/>
              <a:t>Set up of online monitoring of PMT DAQ system; </a:t>
            </a:r>
            <a:endParaRPr lang="en-US" sz="1800" dirty="0">
              <a:solidFill>
                <a:srgbClr val="0000FF"/>
              </a:solidFill>
            </a:endParaRPr>
          </a:p>
          <a:p>
            <a:pPr lvl="1">
              <a:spcBef>
                <a:spcPts val="300"/>
              </a:spcBef>
              <a:buClr>
                <a:srgbClr val="FF0000"/>
              </a:buClr>
              <a:buSzPct val="100000"/>
              <a:buFont typeface="System Font Regular"/>
              <a:buChar char="●"/>
            </a:pPr>
            <a:r>
              <a:rPr lang="en-US" sz="1800" dirty="0"/>
              <a:t>Discussion and preparation of a plan about calibration.</a:t>
            </a:r>
          </a:p>
          <a:p>
            <a:pPr>
              <a:spcBef>
                <a:spcPts val="1200"/>
              </a:spcBef>
              <a:buClr>
                <a:srgbClr val="FF0000"/>
              </a:buClr>
              <a:buFont typeface="System Font Regular"/>
              <a:buChar char="●"/>
            </a:pPr>
            <a:r>
              <a:rPr lang="en-US" sz="1800" dirty="0"/>
              <a:t>After cooling down:</a:t>
            </a:r>
          </a:p>
          <a:p>
            <a:pPr lvl="1">
              <a:spcBef>
                <a:spcPts val="300"/>
              </a:spcBef>
              <a:buClr>
                <a:srgbClr val="FF0000"/>
              </a:buClr>
              <a:buSzPct val="100000"/>
              <a:buFont typeface="System Font Regular"/>
              <a:buChar char="●"/>
            </a:pPr>
            <a:r>
              <a:rPr lang="en-US" sz="1800" dirty="0"/>
              <a:t>Activation of PMTs and check the correct functioning;</a:t>
            </a:r>
          </a:p>
          <a:p>
            <a:pPr lvl="1">
              <a:spcBef>
                <a:spcPts val="300"/>
              </a:spcBef>
              <a:buClr>
                <a:srgbClr val="FF0000"/>
              </a:buClr>
              <a:buSzPct val="100000"/>
              <a:buFont typeface="System Font Regular"/>
              <a:buChar char="●"/>
            </a:pPr>
            <a:r>
              <a:rPr lang="en-US" sz="1800" dirty="0"/>
              <a:t>Perform a complete electronic check and debugging;</a:t>
            </a:r>
          </a:p>
          <a:p>
            <a:pPr lvl="1">
              <a:spcBef>
                <a:spcPts val="300"/>
              </a:spcBef>
              <a:buClr>
                <a:srgbClr val="FF0000"/>
              </a:buClr>
              <a:buSzPct val="100000"/>
              <a:buFont typeface="System Font Regular"/>
              <a:buChar char="●"/>
            </a:pPr>
            <a:r>
              <a:rPr lang="en-US" sz="1800" dirty="0"/>
              <a:t>Perform a full calibration campaign;</a:t>
            </a:r>
          </a:p>
          <a:p>
            <a:pPr lvl="1">
              <a:spcBef>
                <a:spcPts val="300"/>
              </a:spcBef>
              <a:buClr>
                <a:srgbClr val="FF0000"/>
              </a:buClr>
              <a:buSzPct val="100000"/>
              <a:buFont typeface="System Font Regular"/>
              <a:buChar char="●"/>
            </a:pPr>
            <a:r>
              <a:rPr lang="en-US" sz="1800" dirty="0"/>
              <a:t>Check of PMT DAQ system in view of data recording and trigger system activation;</a:t>
            </a:r>
          </a:p>
          <a:p>
            <a:pPr lvl="1">
              <a:spcBef>
                <a:spcPts val="300"/>
              </a:spcBef>
              <a:buClr>
                <a:srgbClr val="FF0000"/>
              </a:buClr>
              <a:buSzPct val="100000"/>
              <a:buFont typeface="System Font Regular"/>
              <a:buChar char="●"/>
            </a:pPr>
            <a:r>
              <a:rPr lang="en-US" sz="1800" dirty="0"/>
              <a:t>Start calibration routines;</a:t>
            </a:r>
          </a:p>
          <a:p>
            <a:pPr lvl="1">
              <a:spcBef>
                <a:spcPts val="300"/>
              </a:spcBef>
              <a:buClr>
                <a:srgbClr val="FF0000"/>
              </a:buClr>
              <a:buSzPct val="100000"/>
              <a:buFont typeface="System Font Regular"/>
              <a:buChar char="●"/>
            </a:pPr>
            <a:r>
              <a:rPr lang="en-US" sz="1800" dirty="0"/>
              <a:t>Perform the final calibration campaign with Laser, cosmic ray and random data.</a:t>
            </a:r>
          </a:p>
        </p:txBody>
      </p:sp>
    </p:spTree>
    <p:extLst>
      <p:ext uri="{BB962C8B-B14F-4D97-AF65-F5344CB8AC3E}">
        <p14:creationId xmlns:p14="http://schemas.microsoft.com/office/powerpoint/2010/main" val="1708691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1D372F-47A4-7043-B17F-BF95819AB491}"/>
              </a:ext>
            </a:extLst>
          </p:cNvPr>
          <p:cNvSpPr>
            <a:spLocks noGrp="1"/>
          </p:cNvSpPr>
          <p:nvPr>
            <p:ph type="dt" sz="half" idx="2"/>
          </p:nvPr>
        </p:nvSpPr>
        <p:spPr>
          <a:xfrm>
            <a:off x="636588" y="6485235"/>
            <a:ext cx="812833" cy="247532"/>
          </a:xfrm>
        </p:spPr>
        <p:txBody>
          <a:bodyPr/>
          <a:lstStyle/>
          <a:p>
            <a:pPr>
              <a:defRPr/>
            </a:pPr>
            <a:r>
              <a:rPr lang="it-IT"/>
              <a:t>01/15/2020</a:t>
            </a:r>
            <a:endParaRPr lang="en-US" dirty="0"/>
          </a:p>
        </p:txBody>
      </p:sp>
      <p:sp>
        <p:nvSpPr>
          <p:cNvPr id="4" name="Footer Placeholder 3">
            <a:extLst>
              <a:ext uri="{FF2B5EF4-FFF2-40B4-BE49-F238E27FC236}">
                <a16:creationId xmlns:a16="http://schemas.microsoft.com/office/drawing/2014/main" id="{3511DBB0-C066-D840-B3B1-088C8B3F6A6D}"/>
              </a:ext>
            </a:extLst>
          </p:cNvPr>
          <p:cNvSpPr>
            <a:spLocks noGrp="1"/>
          </p:cNvSpPr>
          <p:nvPr>
            <p:ph type="ftr" sz="quarter" idx="3"/>
          </p:nvPr>
        </p:nvSpPr>
        <p:spPr>
          <a:xfrm>
            <a:off x="1530602" y="6495482"/>
            <a:ext cx="6163977" cy="237285"/>
          </a:xfrm>
        </p:spPr>
        <p:txBody>
          <a:bodyPr/>
          <a:lstStyle/>
          <a:p>
            <a:pPr>
              <a:defRPr/>
            </a:pPr>
            <a:r>
              <a:rPr lang="en-US"/>
              <a:t>Claudio Montanari | Status of the ICARUS Experiment</a:t>
            </a:r>
            <a:endParaRPr lang="en-US" b="1" dirty="0"/>
          </a:p>
        </p:txBody>
      </p:sp>
      <p:sp>
        <p:nvSpPr>
          <p:cNvPr id="5" name="Slide Number Placeholder 4">
            <a:extLst>
              <a:ext uri="{FF2B5EF4-FFF2-40B4-BE49-F238E27FC236}">
                <a16:creationId xmlns:a16="http://schemas.microsoft.com/office/drawing/2014/main" id="{23A6E217-3ACE-9749-A865-EC08F7F05214}"/>
              </a:ext>
            </a:extLst>
          </p:cNvPr>
          <p:cNvSpPr>
            <a:spLocks noGrp="1"/>
          </p:cNvSpPr>
          <p:nvPr>
            <p:ph type="sldNum" sz="quarter" idx="4"/>
          </p:nvPr>
        </p:nvSpPr>
        <p:spPr>
          <a:xfrm>
            <a:off x="222250" y="6485235"/>
            <a:ext cx="414338" cy="237285"/>
          </a:xfrm>
        </p:spPr>
        <p:txBody>
          <a:bodyPr/>
          <a:lstStyle/>
          <a:p>
            <a:pPr>
              <a:defRPr/>
            </a:pPr>
            <a:fld id="{148C009B-CB69-E04A-B9B3-34B26D69E9CF}" type="slidenum">
              <a:rPr lang="en-US" smtClean="0"/>
              <a:pPr>
                <a:defRPr/>
              </a:pPr>
              <a:t>9</a:t>
            </a:fld>
            <a:endParaRPr lang="en-US" dirty="0"/>
          </a:p>
        </p:txBody>
      </p:sp>
      <p:sp>
        <p:nvSpPr>
          <p:cNvPr id="16" name="Title 1">
            <a:extLst>
              <a:ext uri="{FF2B5EF4-FFF2-40B4-BE49-F238E27FC236}">
                <a16:creationId xmlns:a16="http://schemas.microsoft.com/office/drawing/2014/main" id="{2D9A4838-19C1-1443-880A-2CFB1C52FA1D}"/>
              </a:ext>
            </a:extLst>
          </p:cNvPr>
          <p:cNvSpPr>
            <a:spLocks noGrp="1"/>
          </p:cNvSpPr>
          <p:nvPr>
            <p:ph type="title"/>
          </p:nvPr>
        </p:nvSpPr>
        <p:spPr>
          <a:xfrm>
            <a:off x="0" y="233236"/>
            <a:ext cx="9144000" cy="492369"/>
          </a:xfrm>
        </p:spPr>
        <p:txBody>
          <a:bodyPr/>
          <a:lstStyle/>
          <a:p>
            <a:r>
              <a:rPr lang="en" dirty="0"/>
              <a:t>Installation of the Drift HV System</a:t>
            </a:r>
            <a:endParaRPr lang="en-US" dirty="0"/>
          </a:p>
        </p:txBody>
      </p:sp>
      <p:sp>
        <p:nvSpPr>
          <p:cNvPr id="204" name="Content Placeholder 1">
            <a:extLst>
              <a:ext uri="{FF2B5EF4-FFF2-40B4-BE49-F238E27FC236}">
                <a16:creationId xmlns:a16="http://schemas.microsoft.com/office/drawing/2014/main" id="{3A5FE938-A2ED-9C4C-A1AF-E6276213FBBC}"/>
              </a:ext>
            </a:extLst>
          </p:cNvPr>
          <p:cNvSpPr>
            <a:spLocks noGrp="1"/>
          </p:cNvSpPr>
          <p:nvPr>
            <p:ph idx="1"/>
          </p:nvPr>
        </p:nvSpPr>
        <p:spPr>
          <a:xfrm>
            <a:off x="0" y="712177"/>
            <a:ext cx="4164037" cy="4422531"/>
          </a:xfrm>
        </p:spPr>
        <p:txBody>
          <a:bodyPr>
            <a:noAutofit/>
          </a:bodyPr>
          <a:lstStyle/>
          <a:p>
            <a:pPr marL="457200" lvl="0" indent="-342900">
              <a:spcBef>
                <a:spcPts val="0"/>
              </a:spcBef>
              <a:spcAft>
                <a:spcPts val="600"/>
              </a:spcAft>
              <a:buClr>
                <a:srgbClr val="FF0000"/>
              </a:buClr>
              <a:buSzPts val="1800"/>
              <a:buChar char="●"/>
            </a:pPr>
            <a:r>
              <a:rPr lang="en" sz="1800" dirty="0"/>
              <a:t>Current status of the rack installation is:</a:t>
            </a:r>
          </a:p>
          <a:p>
            <a:pPr marL="685800" lvl="1" indent="-342900">
              <a:spcBef>
                <a:spcPts val="0"/>
              </a:spcBef>
              <a:spcAft>
                <a:spcPts val="600"/>
              </a:spcAft>
              <a:buClr>
                <a:srgbClr val="FF0000"/>
              </a:buClr>
              <a:buSzPts val="1800"/>
              <a:buChar char="●"/>
            </a:pPr>
            <a:r>
              <a:rPr lang="it-IT" sz="1800" dirty="0"/>
              <a:t>120V </a:t>
            </a:r>
            <a:r>
              <a:rPr lang="it-IT" sz="1800" dirty="0" err="1"/>
              <a:t>Rack</a:t>
            </a:r>
            <a:r>
              <a:rPr lang="it-IT" sz="1800" dirty="0"/>
              <a:t> -&gt; </a:t>
            </a:r>
            <a:r>
              <a:rPr lang="it-IT" sz="1800" dirty="0" err="1"/>
              <a:t>Shelving</a:t>
            </a:r>
            <a:r>
              <a:rPr lang="it-IT" sz="1800" dirty="0"/>
              <a:t> </a:t>
            </a:r>
            <a:r>
              <a:rPr lang="it-IT" sz="1800" dirty="0" err="1"/>
              <a:t>is</a:t>
            </a:r>
            <a:r>
              <a:rPr lang="it-IT" sz="1800" dirty="0"/>
              <a:t> in </a:t>
            </a:r>
            <a:r>
              <a:rPr lang="it-IT" sz="1800" dirty="0" err="1"/>
              <a:t>place</a:t>
            </a:r>
            <a:r>
              <a:rPr lang="it-IT" sz="1800" dirty="0"/>
              <a:t> for </a:t>
            </a:r>
            <a:r>
              <a:rPr lang="it-IT" sz="1800" dirty="0" err="1"/>
              <a:t>everything</a:t>
            </a:r>
            <a:r>
              <a:rPr lang="it-IT" sz="1800" dirty="0"/>
              <a:t> and </a:t>
            </a:r>
            <a:r>
              <a:rPr lang="it-IT" sz="1800" dirty="0" err="1"/>
              <a:t>now</a:t>
            </a:r>
            <a:r>
              <a:rPr lang="it-IT" sz="1800" dirty="0"/>
              <a:t> </a:t>
            </a:r>
            <a:r>
              <a:rPr lang="it-IT" sz="1800" dirty="0" err="1"/>
              <a:t>awaits</a:t>
            </a:r>
            <a:r>
              <a:rPr lang="it-IT" sz="1800" dirty="0"/>
              <a:t> the </a:t>
            </a:r>
            <a:r>
              <a:rPr lang="it-IT" sz="1800" dirty="0" err="1"/>
              <a:t>installation</a:t>
            </a:r>
            <a:r>
              <a:rPr lang="it-IT" sz="1800" dirty="0"/>
              <a:t> </a:t>
            </a:r>
            <a:r>
              <a:rPr lang="it-IT" sz="1800" dirty="0" err="1"/>
              <a:t>after</a:t>
            </a:r>
            <a:r>
              <a:rPr lang="it-IT" sz="1800" dirty="0"/>
              <a:t> the </a:t>
            </a:r>
            <a:r>
              <a:rPr lang="it-IT" sz="1800" dirty="0" err="1"/>
              <a:t>filling</a:t>
            </a:r>
            <a:r>
              <a:rPr lang="it-IT" sz="1800" dirty="0"/>
              <a:t> with </a:t>
            </a:r>
            <a:r>
              <a:rPr lang="it-IT" sz="1800" dirty="0" err="1"/>
              <a:t>liquid</a:t>
            </a:r>
            <a:r>
              <a:rPr lang="it-IT" sz="1800" dirty="0"/>
              <a:t> argon.</a:t>
            </a:r>
          </a:p>
          <a:p>
            <a:pPr marL="685800" lvl="1" indent="-342900">
              <a:spcBef>
                <a:spcPts val="0"/>
              </a:spcBef>
              <a:spcAft>
                <a:spcPts val="600"/>
              </a:spcAft>
              <a:buClr>
                <a:srgbClr val="FF0000"/>
              </a:buClr>
              <a:buSzPts val="1800"/>
              <a:buChar char="●"/>
            </a:pPr>
            <a:r>
              <a:rPr lang="it-IT" sz="1800" dirty="0"/>
              <a:t>208V </a:t>
            </a:r>
            <a:r>
              <a:rPr lang="it-IT" sz="1800" dirty="0" err="1"/>
              <a:t>Rack</a:t>
            </a:r>
            <a:r>
              <a:rPr lang="it-IT" sz="1800" dirty="0"/>
              <a:t> -&gt; </a:t>
            </a:r>
            <a:r>
              <a:rPr lang="it-IT" sz="1800" dirty="0" err="1"/>
              <a:t>All</a:t>
            </a:r>
            <a:r>
              <a:rPr lang="it-IT" sz="1800" dirty="0"/>
              <a:t> </a:t>
            </a:r>
            <a:r>
              <a:rPr lang="it-IT" sz="1800" dirty="0" err="1"/>
              <a:t>components</a:t>
            </a:r>
            <a:r>
              <a:rPr lang="it-IT" sz="1800" dirty="0"/>
              <a:t> </a:t>
            </a:r>
            <a:r>
              <a:rPr lang="it-IT" sz="1800" dirty="0" err="1"/>
              <a:t>that</a:t>
            </a:r>
            <a:r>
              <a:rPr lang="it-IT" sz="1800" dirty="0"/>
              <a:t> are </a:t>
            </a:r>
            <a:r>
              <a:rPr lang="it-IT" sz="1800" dirty="0" err="1"/>
              <a:t>planned</a:t>
            </a:r>
            <a:r>
              <a:rPr lang="it-IT" sz="1800" dirty="0"/>
              <a:t> to be </a:t>
            </a:r>
            <a:r>
              <a:rPr lang="it-IT" sz="1800" dirty="0" err="1"/>
              <a:t>installed</a:t>
            </a:r>
            <a:r>
              <a:rPr lang="it-IT" sz="1800" dirty="0"/>
              <a:t> </a:t>
            </a:r>
            <a:r>
              <a:rPr lang="it-IT" sz="1800" dirty="0" err="1"/>
              <a:t>before</a:t>
            </a:r>
            <a:r>
              <a:rPr lang="it-IT" sz="1800" dirty="0"/>
              <a:t> the start of </a:t>
            </a:r>
            <a:r>
              <a:rPr lang="it-IT" sz="1800" dirty="0" err="1"/>
              <a:t>filling</a:t>
            </a:r>
            <a:r>
              <a:rPr lang="it-IT" sz="1800" dirty="0"/>
              <a:t> are in </a:t>
            </a:r>
            <a:r>
              <a:rPr lang="it-IT" sz="1800" dirty="0" err="1"/>
              <a:t>place</a:t>
            </a:r>
            <a:r>
              <a:rPr lang="it-IT" sz="1800" dirty="0"/>
              <a:t> for </a:t>
            </a:r>
            <a:r>
              <a:rPr lang="it-IT" sz="1800" dirty="0" err="1"/>
              <a:t>this</a:t>
            </a:r>
            <a:r>
              <a:rPr lang="it-IT" sz="1800" dirty="0"/>
              <a:t> </a:t>
            </a:r>
            <a:r>
              <a:rPr lang="it-IT" sz="1800" dirty="0" err="1"/>
              <a:t>rack</a:t>
            </a:r>
            <a:r>
              <a:rPr lang="it-IT" sz="1800" dirty="0"/>
              <a:t> </a:t>
            </a:r>
            <a:r>
              <a:rPr lang="it-IT" sz="1800" dirty="0" err="1"/>
              <a:t>except</a:t>
            </a:r>
            <a:r>
              <a:rPr lang="it-IT" sz="1800" dirty="0"/>
              <a:t> for the network </a:t>
            </a:r>
            <a:r>
              <a:rPr lang="it-IT" sz="1800" dirty="0" err="1"/>
              <a:t>port</a:t>
            </a:r>
            <a:r>
              <a:rPr lang="it-IT" sz="1800" dirty="0"/>
              <a:t> </a:t>
            </a:r>
            <a:r>
              <a:rPr lang="it-IT" sz="1800" dirty="0" err="1"/>
              <a:t>switch</a:t>
            </a:r>
            <a:r>
              <a:rPr lang="it-IT" sz="1800" dirty="0"/>
              <a:t> (</a:t>
            </a:r>
            <a:r>
              <a:rPr lang="it-IT" sz="1800" dirty="0" err="1"/>
              <a:t>this</a:t>
            </a:r>
            <a:r>
              <a:rPr lang="it-IT" sz="1800" dirty="0"/>
              <a:t> </a:t>
            </a:r>
            <a:r>
              <a:rPr lang="it-IT" sz="1800" dirty="0" err="1"/>
              <a:t>is</a:t>
            </a:r>
            <a:r>
              <a:rPr lang="it-IT" sz="1800" dirty="0"/>
              <a:t> the UPS, the </a:t>
            </a:r>
            <a:r>
              <a:rPr lang="it-IT" sz="1800" dirty="0" err="1"/>
              <a:t>spare</a:t>
            </a:r>
            <a:r>
              <a:rPr lang="it-IT" sz="1800" dirty="0"/>
              <a:t> </a:t>
            </a:r>
            <a:r>
              <a:rPr lang="it-IT" sz="1800" dirty="0" err="1"/>
              <a:t>Heinzinger</a:t>
            </a:r>
            <a:r>
              <a:rPr lang="it-IT" sz="1800" dirty="0"/>
              <a:t> </a:t>
            </a:r>
            <a:r>
              <a:rPr lang="it-IT" sz="1800" dirty="0" err="1"/>
              <a:t>Power</a:t>
            </a:r>
            <a:r>
              <a:rPr lang="it-IT" sz="1800" dirty="0"/>
              <a:t> Supply, and the AC Switch Box).</a:t>
            </a:r>
          </a:p>
          <a:p>
            <a:pPr marL="685800" lvl="1" indent="-342900">
              <a:spcBef>
                <a:spcPts val="0"/>
              </a:spcBef>
              <a:spcAft>
                <a:spcPts val="600"/>
              </a:spcAft>
              <a:buClr>
                <a:srgbClr val="FF0000"/>
              </a:buClr>
              <a:buSzPts val="1800"/>
              <a:buChar char="●"/>
            </a:pPr>
            <a:r>
              <a:rPr lang="it-IT" sz="1800" dirty="0"/>
              <a:t>The </a:t>
            </a:r>
            <a:r>
              <a:rPr lang="it-IT" sz="1800" dirty="0" err="1"/>
              <a:t>Splitter</a:t>
            </a:r>
            <a:r>
              <a:rPr lang="it-IT" sz="1800" dirty="0"/>
              <a:t> </a:t>
            </a:r>
            <a:r>
              <a:rPr lang="it-IT" sz="1800" dirty="0" err="1"/>
              <a:t>has</a:t>
            </a:r>
            <a:r>
              <a:rPr lang="it-IT" sz="1800" dirty="0"/>
              <a:t> </a:t>
            </a:r>
            <a:r>
              <a:rPr lang="it-IT" sz="1800" dirty="0" err="1"/>
              <a:t>been</a:t>
            </a:r>
            <a:r>
              <a:rPr lang="it-IT" sz="1800" dirty="0"/>
              <a:t> </a:t>
            </a:r>
            <a:r>
              <a:rPr lang="it-IT" sz="1800" dirty="0" err="1"/>
              <a:t>installed</a:t>
            </a:r>
            <a:r>
              <a:rPr lang="it-IT" sz="1800" dirty="0"/>
              <a:t> in the </a:t>
            </a:r>
            <a:r>
              <a:rPr lang="it-IT" sz="1800" dirty="0" err="1"/>
              <a:t>rack</a:t>
            </a:r>
            <a:r>
              <a:rPr lang="it-IT" sz="1800" dirty="0"/>
              <a:t> on top of the detector.</a:t>
            </a:r>
          </a:p>
          <a:p>
            <a:pPr marL="457200" lvl="0" indent="-342900">
              <a:spcBef>
                <a:spcPts val="0"/>
              </a:spcBef>
              <a:spcAft>
                <a:spcPts val="600"/>
              </a:spcAft>
              <a:buClr>
                <a:srgbClr val="FF0000"/>
              </a:buClr>
              <a:buSzPts val="1800"/>
              <a:buChar char="●"/>
            </a:pPr>
            <a:endParaRPr lang="en-US" sz="1800" dirty="0"/>
          </a:p>
        </p:txBody>
      </p:sp>
      <p:pic>
        <p:nvPicPr>
          <p:cNvPr id="10" name="Google Shape;90;p17">
            <a:extLst>
              <a:ext uri="{FF2B5EF4-FFF2-40B4-BE49-F238E27FC236}">
                <a16:creationId xmlns:a16="http://schemas.microsoft.com/office/drawing/2014/main" id="{8A8D6738-E3FA-244E-9E73-4DF2951AB51F}"/>
              </a:ext>
            </a:extLst>
          </p:cNvPr>
          <p:cNvPicPr preferRelativeResize="0"/>
          <p:nvPr/>
        </p:nvPicPr>
        <p:blipFill rotWithShape="1">
          <a:blip r:embed="rId2">
            <a:alphaModFix/>
          </a:blip>
          <a:srcRect l="17856" r="22919"/>
          <a:stretch/>
        </p:blipFill>
        <p:spPr>
          <a:xfrm>
            <a:off x="6725546" y="986001"/>
            <a:ext cx="2185387" cy="4919878"/>
          </a:xfrm>
          <a:prstGeom prst="rect">
            <a:avLst/>
          </a:prstGeom>
          <a:noFill/>
          <a:ln w="38100" cap="flat" cmpd="sng">
            <a:solidFill>
              <a:srgbClr val="FF0000"/>
            </a:solidFill>
            <a:prstDash val="solid"/>
            <a:round/>
            <a:headEnd type="none" w="sm" len="sm"/>
            <a:tailEnd type="none" w="sm" len="sm"/>
          </a:ln>
        </p:spPr>
      </p:pic>
      <p:pic>
        <p:nvPicPr>
          <p:cNvPr id="11" name="Google Shape;91;p17">
            <a:extLst>
              <a:ext uri="{FF2B5EF4-FFF2-40B4-BE49-F238E27FC236}">
                <a16:creationId xmlns:a16="http://schemas.microsoft.com/office/drawing/2014/main" id="{1CA2C091-15E6-D149-88EE-5EBEBE983590}"/>
              </a:ext>
            </a:extLst>
          </p:cNvPr>
          <p:cNvPicPr preferRelativeResize="0"/>
          <p:nvPr/>
        </p:nvPicPr>
        <p:blipFill rotWithShape="1">
          <a:blip r:embed="rId3">
            <a:alphaModFix/>
          </a:blip>
          <a:srcRect l="18852" r="21920"/>
          <a:stretch/>
        </p:blipFill>
        <p:spPr>
          <a:xfrm>
            <a:off x="4265674" y="986024"/>
            <a:ext cx="2185375" cy="4919855"/>
          </a:xfrm>
          <a:prstGeom prst="rect">
            <a:avLst/>
          </a:prstGeom>
          <a:noFill/>
          <a:ln w="38100" cap="flat" cmpd="sng">
            <a:solidFill>
              <a:srgbClr val="FF0000"/>
            </a:solidFill>
            <a:prstDash val="solid"/>
            <a:round/>
            <a:headEnd type="none" w="sm" len="sm"/>
            <a:tailEnd type="none" w="sm" len="sm"/>
          </a:ln>
        </p:spPr>
      </p:pic>
      <p:sp>
        <p:nvSpPr>
          <p:cNvPr id="12" name="Google Shape;92;p17">
            <a:extLst>
              <a:ext uri="{FF2B5EF4-FFF2-40B4-BE49-F238E27FC236}">
                <a16:creationId xmlns:a16="http://schemas.microsoft.com/office/drawing/2014/main" id="{2FA9B47D-F8EE-DE44-8978-9142B6943928}"/>
              </a:ext>
            </a:extLst>
          </p:cNvPr>
          <p:cNvSpPr txBox="1"/>
          <p:nvPr/>
        </p:nvSpPr>
        <p:spPr>
          <a:xfrm>
            <a:off x="4511847" y="5843080"/>
            <a:ext cx="1693028" cy="357600"/>
          </a:xfrm>
          <a:prstGeom prst="rect">
            <a:avLst/>
          </a:prstGeom>
          <a:solidFill>
            <a:srgbClr val="999999"/>
          </a:solidFill>
          <a:ln w="38100"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FFFFFF"/>
                </a:solidFill>
              </a:rPr>
              <a:t>208V Rack</a:t>
            </a:r>
            <a:endParaRPr dirty="0">
              <a:solidFill>
                <a:srgbClr val="FFFFFF"/>
              </a:solidFill>
            </a:endParaRPr>
          </a:p>
        </p:txBody>
      </p:sp>
      <p:sp>
        <p:nvSpPr>
          <p:cNvPr id="13" name="Google Shape;93;p17">
            <a:extLst>
              <a:ext uri="{FF2B5EF4-FFF2-40B4-BE49-F238E27FC236}">
                <a16:creationId xmlns:a16="http://schemas.microsoft.com/office/drawing/2014/main" id="{5777351F-0DE0-F34B-895B-7BA2823FEA26}"/>
              </a:ext>
            </a:extLst>
          </p:cNvPr>
          <p:cNvSpPr txBox="1"/>
          <p:nvPr/>
        </p:nvSpPr>
        <p:spPr>
          <a:xfrm>
            <a:off x="7039038" y="5843080"/>
            <a:ext cx="1558402" cy="357600"/>
          </a:xfrm>
          <a:prstGeom prst="rect">
            <a:avLst/>
          </a:prstGeom>
          <a:solidFill>
            <a:srgbClr val="999999"/>
          </a:solidFill>
          <a:ln w="38100"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rPr>
              <a:t>120V Rack</a:t>
            </a:r>
            <a:endParaRPr>
              <a:solidFill>
                <a:srgbClr val="FFFFFF"/>
              </a:solidFill>
            </a:endParaRPr>
          </a:p>
        </p:txBody>
      </p:sp>
    </p:spTree>
    <p:extLst>
      <p:ext uri="{BB962C8B-B14F-4D97-AF65-F5344CB8AC3E}">
        <p14:creationId xmlns:p14="http://schemas.microsoft.com/office/powerpoint/2010/main" val="345436482"/>
      </p:ext>
    </p:extLst>
  </p:cSld>
  <p:clrMapOvr>
    <a:masterClrMapping/>
  </p:clrMapOvr>
</p:sld>
</file>

<file path=ppt/theme/theme1.xml><?xml version="1.0" encoding="utf-8"?>
<a:theme xmlns:a="http://schemas.openxmlformats.org/drawingml/2006/main" name="SBN-Theme">
  <a:themeElements>
    <a:clrScheme name="SBN-Colors">
      <a:dk1>
        <a:srgbClr val="004C97"/>
      </a:dk1>
      <a:lt1>
        <a:srgbClr val="FFFFFF"/>
      </a:lt1>
      <a:dk2>
        <a:srgbClr val="303030"/>
      </a:dk2>
      <a:lt2>
        <a:srgbClr val="FFFFFF"/>
      </a:lt2>
      <a:accent1>
        <a:srgbClr val="004C97"/>
      </a:accent1>
      <a:accent2>
        <a:srgbClr val="DB720C"/>
      </a:accent2>
      <a:accent3>
        <a:srgbClr val="519A24"/>
      </a:accent3>
      <a:accent4>
        <a:srgbClr val="C00000"/>
      </a:accent4>
      <a:accent5>
        <a:srgbClr val="2794FE"/>
      </a:accent5>
      <a:accent6>
        <a:srgbClr val="404040"/>
      </a:accent6>
      <a:hlink>
        <a:srgbClr val="0000FF"/>
      </a:hlink>
      <a:folHlink>
        <a:srgbClr val="800080"/>
      </a:folHlink>
    </a:clrScheme>
    <a:fontScheme name="SBN-Fonts">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BN-Theme" id="{DEECDEE5-0061-41D7-AD34-1B886A6B8678}" vid="{97B9705D-F1B9-4087-B0D4-BC9404B3342D}"/>
    </a:ext>
  </a:extLst>
</a:theme>
</file>

<file path=ppt/theme/theme2.xml><?xml version="1.0" encoding="utf-8"?>
<a:theme xmlns:a="http://schemas.openxmlformats.org/drawingml/2006/main" name="Office Theme">
  <a:themeElements>
    <a:clrScheme name="SBN-Colors">
      <a:dk1>
        <a:srgbClr val="004C97"/>
      </a:dk1>
      <a:lt1>
        <a:srgbClr val="FFFFFF"/>
      </a:lt1>
      <a:dk2>
        <a:srgbClr val="303030"/>
      </a:dk2>
      <a:lt2>
        <a:srgbClr val="FFFFFF"/>
      </a:lt2>
      <a:accent1>
        <a:srgbClr val="004C97"/>
      </a:accent1>
      <a:accent2>
        <a:srgbClr val="DB720C"/>
      </a:accent2>
      <a:accent3>
        <a:srgbClr val="519A24"/>
      </a:accent3>
      <a:accent4>
        <a:srgbClr val="C00000"/>
      </a:accent4>
      <a:accent5>
        <a:srgbClr val="2794FE"/>
      </a:accent5>
      <a:accent6>
        <a:srgbClr val="404040"/>
      </a:accent6>
      <a:hlink>
        <a:srgbClr val="0000FF"/>
      </a:hlink>
      <a:folHlink>
        <a:srgbClr val="800080"/>
      </a:folHlink>
    </a:clrScheme>
    <a:fontScheme name="SBN-Fonts">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SBN-Colors">
      <a:dk1>
        <a:srgbClr val="004C97"/>
      </a:dk1>
      <a:lt1>
        <a:srgbClr val="FFFFFF"/>
      </a:lt1>
      <a:dk2>
        <a:srgbClr val="303030"/>
      </a:dk2>
      <a:lt2>
        <a:srgbClr val="FFFFFF"/>
      </a:lt2>
      <a:accent1>
        <a:srgbClr val="004C97"/>
      </a:accent1>
      <a:accent2>
        <a:srgbClr val="DB720C"/>
      </a:accent2>
      <a:accent3>
        <a:srgbClr val="519A24"/>
      </a:accent3>
      <a:accent4>
        <a:srgbClr val="C00000"/>
      </a:accent4>
      <a:accent5>
        <a:srgbClr val="2794FE"/>
      </a:accent5>
      <a:accent6>
        <a:srgbClr val="404040"/>
      </a:accent6>
      <a:hlink>
        <a:srgbClr val="0000FF"/>
      </a:hlink>
      <a:folHlink>
        <a:srgbClr val="800080"/>
      </a:folHlink>
    </a:clrScheme>
    <a:fontScheme name="SBN-Fonts">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11838</TotalTime>
  <Words>5697</Words>
  <Application>Microsoft Macintosh PowerPoint</Application>
  <PresentationFormat>On-screen Show (4:3)</PresentationFormat>
  <Paragraphs>756</Paragraphs>
  <Slides>48</Slides>
  <Notes>2</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48</vt:i4>
      </vt:variant>
    </vt:vector>
  </HeadingPairs>
  <TitlesOfParts>
    <vt:vector size="65" baseType="lpstr">
      <vt:lpstr>MS PGothic</vt:lpstr>
      <vt:lpstr>MS PGothic</vt:lpstr>
      <vt:lpstr>Arial</vt:lpstr>
      <vt:lpstr>Calibri</vt:lpstr>
      <vt:lpstr>Comic Sans MS</vt:lpstr>
      <vt:lpstr>Comic Sans MS </vt:lpstr>
      <vt:lpstr>Geneva</vt:lpstr>
      <vt:lpstr>Gill Sans</vt:lpstr>
      <vt:lpstr>Helvetica</vt:lpstr>
      <vt:lpstr>Helvetica Neue Medium</vt:lpstr>
      <vt:lpstr>Symbol</vt:lpstr>
      <vt:lpstr>System Font Regular</vt:lpstr>
      <vt:lpstr>Times New Roman</vt:lpstr>
      <vt:lpstr>Verdana</vt:lpstr>
      <vt:lpstr>Wingdings</vt:lpstr>
      <vt:lpstr>Zapf Dingbats</vt:lpstr>
      <vt:lpstr>SBN-Theme</vt:lpstr>
      <vt:lpstr>PowerPoint Presentation</vt:lpstr>
      <vt:lpstr>Outline</vt:lpstr>
      <vt:lpstr>PowerPoint Presentation</vt:lpstr>
      <vt:lpstr>Technical status -2</vt:lpstr>
      <vt:lpstr>Technical status - 3</vt:lpstr>
      <vt:lpstr>ICARUS-T600: timeline</vt:lpstr>
      <vt:lpstr>Foreseen next activities on TPC</vt:lpstr>
      <vt:lpstr>PMT activities before and after cooling down</vt:lpstr>
      <vt:lpstr>Installation of the Drift HV System</vt:lpstr>
      <vt:lpstr>Next activities on DAQ system</vt:lpstr>
      <vt:lpstr>Design architecture for trigger </vt:lpstr>
      <vt:lpstr>Trigger system status</vt:lpstr>
      <vt:lpstr>Calibration plans before the commissioning</vt:lpstr>
      <vt:lpstr>Calibration plans during the commissioning - TPC</vt:lpstr>
      <vt:lpstr>Calibration plans during the commissioning - PMT</vt:lpstr>
      <vt:lpstr>Overview of the SBN-FD CRT </vt:lpstr>
      <vt:lpstr>Starting the commissioning of side CRT</vt:lpstr>
      <vt:lpstr>SBN-FD CRT Updates</vt:lpstr>
      <vt:lpstr>SBN Control Room</vt:lpstr>
      <vt:lpstr>Ongoing Activities at SBN-FD Control Room</vt:lpstr>
      <vt:lpstr>Slow Control Architecture</vt:lpstr>
      <vt:lpstr>PowerPoint Presentation</vt:lpstr>
      <vt:lpstr>Temperatures and Levels in Cryostat</vt:lpstr>
      <vt:lpstr>Slow Controls: Remaining DCS Items</vt:lpstr>
      <vt:lpstr>Slow Controls: Other Computing Items</vt:lpstr>
      <vt:lpstr>Electrical Working Group: Scope</vt:lpstr>
      <vt:lpstr>Electrical Working Group: Accomplishments</vt:lpstr>
      <vt:lpstr>Electrical Working Group: Plans</vt:lpstr>
      <vt:lpstr>Conclusions (I)</vt:lpstr>
      <vt:lpstr>Conclusions (II)</vt:lpstr>
      <vt:lpstr>THANK YOU!</vt:lpstr>
      <vt:lpstr>Backups</vt:lpstr>
      <vt:lpstr>Impedance Monitoring (GIZMO)</vt:lpstr>
      <vt:lpstr>Ongoing Activities at SBN-FD Control Room</vt:lpstr>
      <vt:lpstr>Drift HV system: Slow Controls Test Stand at DAB</vt:lpstr>
      <vt:lpstr>ICARUS Trigger system </vt:lpstr>
      <vt:lpstr>ICARUS trigger system layout </vt:lpstr>
      <vt:lpstr>PMT activities after filling and cryogenic stabilization</vt:lpstr>
      <vt:lpstr>Next activities on TPC</vt:lpstr>
      <vt:lpstr>Light Detection System Overview</vt:lpstr>
      <vt:lpstr>ICARUS TPC Read-out System Overview</vt:lpstr>
      <vt:lpstr>Vertical Slice Test (VST): 24 flanges on 8 corner chimneys</vt:lpstr>
      <vt:lpstr>SBNFD (NP01) –Status of Cryogenic Installation, Dec 2018 </vt:lpstr>
      <vt:lpstr>Testing Purity Measurement with MC Events</vt:lpstr>
      <vt:lpstr>TPC Channel Gain Calibration</vt:lpstr>
      <vt:lpstr>PMT Calibration studies</vt:lpstr>
      <vt:lpstr>PMT activities before cooling down</vt:lpstr>
      <vt:lpstr>Plans</vt:lpstr>
    </vt:vector>
  </TitlesOfParts>
  <Company>Sandbox Studio</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cjames@services.fnal.gov</dc:creator>
  <cp:lastModifiedBy>Claudio Silverio Montanari</cp:lastModifiedBy>
  <cp:revision>480</cp:revision>
  <cp:lastPrinted>2020-01-14T23:36:35Z</cp:lastPrinted>
  <dcterms:created xsi:type="dcterms:W3CDTF">2017-06-14T15:29:05Z</dcterms:created>
  <dcterms:modified xsi:type="dcterms:W3CDTF">2020-01-16T17:19:02Z</dcterms:modified>
</cp:coreProperties>
</file>