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63" r:id="rId5"/>
    <p:sldId id="314" r:id="rId6"/>
    <p:sldId id="434" r:id="rId7"/>
    <p:sldId id="1046" r:id="rId8"/>
    <p:sldId id="1047" r:id="rId9"/>
    <p:sldId id="1050" r:id="rId10"/>
    <p:sldId id="306" r:id="rId11"/>
    <p:sldId id="307" r:id="rId12"/>
    <p:sldId id="1049" r:id="rId13"/>
    <p:sldId id="437" r:id="rId14"/>
    <p:sldId id="376" r:id="rId15"/>
    <p:sldId id="366" r:id="rId16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09900"/>
    <a:srgbClr val="B4C6E7"/>
    <a:srgbClr val="FFE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87"/>
    <p:restoredTop sz="96395" autoAdjust="0"/>
  </p:normalViewPr>
  <p:slideViewPr>
    <p:cSldViewPr snapToObjects="1" showGuides="1">
      <p:cViewPr varScale="1">
        <p:scale>
          <a:sx n="111" d="100"/>
          <a:sy n="111" d="100"/>
        </p:scale>
        <p:origin x="972" y="114"/>
      </p:cViewPr>
      <p:guideLst>
        <p:guide orient="horz" pos="4080"/>
        <p:guide pos="2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11/12/2019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0430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11/12/2019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35872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449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3819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6693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3819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4190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3A2339-41DF-D34F-893D-CD7D0A0F306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898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Presentation title - line 1 - Arial 30pt - bold HiLumi dark grey - line 2</a:t>
            </a:r>
            <a:br>
              <a:rPr lang="en-GB" noProof="0"/>
            </a:br>
            <a:r>
              <a:rPr lang="en-GB" noProof="0"/>
              <a:t>line 3</a:t>
            </a:r>
            <a:br>
              <a:rPr lang="en-GB" noProof="0"/>
            </a:br>
            <a:r>
              <a:rPr lang="en-GB" noProof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371600" y="6356350"/>
            <a:ext cx="6309000" cy="360000"/>
          </a:xfrm>
        </p:spPr>
        <p:txBody>
          <a:bodyPr lIns="0" tIns="0" rIns="0" bIns="0" anchor="b" anchorCtr="0"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MQXFA04 Structure &amp; Shims Review</a:t>
            </a:r>
            <a:endParaRPr lang="en-GB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59632" y="476672"/>
            <a:ext cx="4048095" cy="18960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/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6627000" cy="360000"/>
          </a:xfrm>
        </p:spPr>
        <p:txBody>
          <a:bodyPr/>
          <a:lstStyle/>
          <a:p>
            <a:r>
              <a:rPr lang="en-US" noProof="0"/>
              <a:t>MQXFA04 Structure &amp; Shims Review</a:t>
            </a:r>
            <a:endParaRPr lang="en-GB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grpSp>
        <p:nvGrpSpPr>
          <p:cNvPr id="8" name="Grouper 7"/>
          <p:cNvGrpSpPr/>
          <p:nvPr userDrawn="1"/>
        </p:nvGrpSpPr>
        <p:grpSpPr>
          <a:xfrm>
            <a:off x="1440000" y="6300000"/>
            <a:ext cx="457200" cy="457200"/>
            <a:chOff x="1462200" y="4620913"/>
            <a:chExt cx="457200" cy="457200"/>
          </a:xfrm>
        </p:grpSpPr>
        <p:sp>
          <p:nvSpPr>
            <p:cNvPr id="9" name="Rectangle 8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ZoneTexte 9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dirty="0"/>
                <a:t>logo</a:t>
              </a:r>
            </a:p>
            <a:p>
              <a:pPr algn="ctr"/>
              <a:r>
                <a:rPr lang="en-GB" sz="900" dirty="0"/>
                <a:t>area</a:t>
              </a: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6627000" cy="360000"/>
          </a:xfrm>
        </p:spPr>
        <p:txBody>
          <a:bodyPr/>
          <a:lstStyle/>
          <a:p>
            <a:r>
              <a:rPr lang="en-US" noProof="0"/>
              <a:t>MQXFA04 Structure &amp; Shims Review</a:t>
            </a:r>
            <a:endParaRPr lang="en-GB" noProof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grpSp>
        <p:nvGrpSpPr>
          <p:cNvPr id="11" name="Grouper 10"/>
          <p:cNvGrpSpPr/>
          <p:nvPr userDrawn="1"/>
        </p:nvGrpSpPr>
        <p:grpSpPr>
          <a:xfrm>
            <a:off x="1440000" y="6300000"/>
            <a:ext cx="457200" cy="457200"/>
            <a:chOff x="1462200" y="4620913"/>
            <a:chExt cx="457200" cy="45720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ZoneTexte 12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dirty="0"/>
                <a:t>logo</a:t>
              </a:r>
            </a:p>
            <a:p>
              <a:pPr algn="ctr"/>
              <a:r>
                <a:rPr lang="en-GB" sz="900" dirty="0"/>
                <a:t>area</a:t>
              </a: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6627000" cy="360000"/>
          </a:xfrm>
        </p:spPr>
        <p:txBody>
          <a:bodyPr/>
          <a:lstStyle/>
          <a:p>
            <a:r>
              <a:rPr lang="en-US" noProof="0"/>
              <a:t>MQXFA04 Structure &amp; Shims Review</a:t>
            </a:r>
            <a:endParaRPr lang="en-GB" noProof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grpSp>
        <p:nvGrpSpPr>
          <p:cNvPr id="7" name="Grouper 6"/>
          <p:cNvGrpSpPr/>
          <p:nvPr userDrawn="1"/>
        </p:nvGrpSpPr>
        <p:grpSpPr>
          <a:xfrm>
            <a:off x="1440000" y="6300000"/>
            <a:ext cx="457200" cy="457200"/>
            <a:chOff x="1462200" y="4620913"/>
            <a:chExt cx="457200" cy="457200"/>
          </a:xfrm>
        </p:grpSpPr>
        <p:sp>
          <p:nvSpPr>
            <p:cNvPr id="8" name="Rectangle 7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ZoneTexte 8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dirty="0"/>
                <a:t>logo</a:t>
              </a:r>
            </a:p>
            <a:p>
              <a:pPr algn="ctr"/>
              <a:r>
                <a:rPr lang="en-GB" sz="900" dirty="0"/>
                <a:t>area</a:t>
              </a: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6553200" cy="360000"/>
          </a:xfrm>
        </p:spPr>
        <p:txBody>
          <a:bodyPr/>
          <a:lstStyle/>
          <a:p>
            <a:r>
              <a:rPr lang="en-US" noProof="0"/>
              <a:t>MQXFA04 Structure &amp; Shims Review</a:t>
            </a:r>
            <a:endParaRPr lang="en-GB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grpSp>
        <p:nvGrpSpPr>
          <p:cNvPr id="6" name="Grouper 5"/>
          <p:cNvGrpSpPr/>
          <p:nvPr userDrawn="1"/>
        </p:nvGrpSpPr>
        <p:grpSpPr>
          <a:xfrm>
            <a:off x="1440000" y="6300000"/>
            <a:ext cx="457200" cy="457200"/>
            <a:chOff x="1462200" y="4620913"/>
            <a:chExt cx="457200" cy="457200"/>
          </a:xfrm>
        </p:grpSpPr>
        <p:sp>
          <p:nvSpPr>
            <p:cNvPr id="7" name="Rectangle 6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ZoneTexte 7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dirty="0"/>
                <a:t>logo</a:t>
              </a:r>
            </a:p>
            <a:p>
              <a:pPr algn="ctr"/>
              <a:r>
                <a:rPr lang="en-GB" sz="900" dirty="0"/>
                <a:t>area</a:t>
              </a: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 noProof="0"/>
              <a:t>MQXFA04 Structure &amp; Shims Review</a:t>
            </a:r>
            <a:endParaRPr lang="en-GB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grpSp>
        <p:nvGrpSpPr>
          <p:cNvPr id="10" name="Grouper 9"/>
          <p:cNvGrpSpPr/>
          <p:nvPr userDrawn="1"/>
        </p:nvGrpSpPr>
        <p:grpSpPr>
          <a:xfrm>
            <a:off x="1440000" y="6300000"/>
            <a:ext cx="457200" cy="457200"/>
            <a:chOff x="1462200" y="4620913"/>
            <a:chExt cx="457200" cy="4572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ZoneTexte 11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dirty="0"/>
                <a:t>logo</a:t>
              </a:r>
            </a:p>
            <a:p>
              <a:pPr algn="ctr"/>
              <a:r>
                <a:rPr lang="en-GB" sz="900" dirty="0"/>
                <a:t>area</a:t>
              </a: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MQXFA04 Structure &amp; Shims Review</a:t>
            </a:r>
            <a:endParaRPr lang="en-GB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C8F6E1-DCAA-4B58-8837-5B94238538F3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" y="6126162"/>
            <a:ext cx="1562508" cy="7318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MQXFA04 Structure &amp; Shims Review</a:t>
            </a:r>
            <a:br>
              <a:rPr lang="en-US" dirty="0"/>
            </a:br>
            <a:r>
              <a:rPr lang="en-US" i="1" dirty="0"/>
              <a:t>Introduction </a:t>
            </a:r>
            <a:r>
              <a:rPr lang="en-GB" i="1" dirty="0"/>
              <a:t>&amp; Charge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Giorgio Ambrosio</a:t>
            </a:r>
          </a:p>
          <a:p>
            <a:r>
              <a:rPr lang="en-GB" dirty="0"/>
              <a:t>Magnets L2</a:t>
            </a:r>
          </a:p>
          <a:p>
            <a:r>
              <a:rPr lang="en-GB" dirty="0"/>
              <a:t>U.S. HL-LHC Accelerator Upgrade Project</a:t>
            </a:r>
          </a:p>
        </p:txBody>
      </p:sp>
      <p:sp>
        <p:nvSpPr>
          <p:cNvPr id="6" name="Rectangle 5"/>
          <p:cNvSpPr/>
          <p:nvPr/>
        </p:nvSpPr>
        <p:spPr>
          <a:xfrm>
            <a:off x="-6424" y="6141660"/>
            <a:ext cx="1547664" cy="6926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1371600" y="5899149"/>
            <a:ext cx="6480000" cy="447685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MQXFA04 Structure &amp; Shims Review</a:t>
            </a:r>
            <a:endParaRPr lang="en-US" dirty="0"/>
          </a:p>
          <a:p>
            <a:r>
              <a:rPr lang="en-GB" sz="1400" dirty="0"/>
              <a:t>December 12, 2019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575AA-6D1A-4B83-AE83-D37737D01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up 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18FD2-CB38-4EBD-ACDE-051BA2F69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B9778E-DABB-488B-A73D-8DCEFD5AF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MQXFA04 Structure &amp; Shims Review</a:t>
            </a:r>
            <a:endParaRPr lang="en-GB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5403AE-0268-4722-AAA1-38CA5F441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5689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MQXFA/B Main Parameters</a:t>
            </a:r>
          </a:p>
        </p:txBody>
      </p:sp>
      <p:graphicFrame>
        <p:nvGraphicFramePr>
          <p:cNvPr id="6" name="Content Placeholder 6"/>
          <p:cNvGraphicFramePr>
            <a:graphicFrameLocks/>
          </p:cNvGraphicFramePr>
          <p:nvPr/>
        </p:nvGraphicFramePr>
        <p:xfrm>
          <a:off x="19050" y="1219200"/>
          <a:ext cx="5562599" cy="4443173"/>
        </p:xfrm>
        <a:graphic>
          <a:graphicData uri="http://schemas.openxmlformats.org/drawingml/2006/table">
            <a:tbl>
              <a:tblPr firstCol="1" bandRow="1">
                <a:solidFill>
                  <a:schemeClr val="accent1">
                    <a:lumMod val="20000"/>
                    <a:lumOff val="80000"/>
                  </a:schemeClr>
                </a:solidFill>
              </a:tblPr>
              <a:tblGrid>
                <a:gridCol w="3231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8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3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83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cap="small" dirty="0">
                          <a:effectLst/>
                        </a:rPr>
                        <a:t>Parameter</a:t>
                      </a:r>
                      <a:endParaRPr lang="en-US" sz="1800" cap="small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Unit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MQXFA/B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Coil aperture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mm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150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Magnetic length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4.2/7.15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N. of layers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N. of turns Inner-Outer layer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22</a:t>
                      </a:r>
                      <a:r>
                        <a:rPr lang="en-US" sz="1800" baseline="0" dirty="0">
                          <a:effectLst/>
                        </a:rPr>
                        <a:t>-</a:t>
                      </a:r>
                      <a:r>
                        <a:rPr lang="en-US" sz="1800" dirty="0">
                          <a:effectLst/>
                        </a:rPr>
                        <a:t>28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Operation temperature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K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1.9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Nominal gradient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T/m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132.6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Nominal current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kA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16.5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Peak field at nom. current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11.4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Stored energy at nom. </a:t>
                      </a:r>
                      <a:r>
                        <a:rPr lang="en-US" sz="1800" dirty="0" err="1">
                          <a:effectLst/>
                        </a:rPr>
                        <a:t>curr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MJ/m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1.2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Diff. inductance</a:t>
                      </a: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mH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/m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3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3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Strand diameter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720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mm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0.85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Strand</a:t>
                      </a:r>
                      <a:r>
                        <a:rPr lang="en-US" sz="1800" baseline="0" dirty="0">
                          <a:effectLst/>
                        </a:rPr>
                        <a:t> number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720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40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Cable</a:t>
                      </a:r>
                      <a:r>
                        <a:rPr lang="en-US" sz="1800" baseline="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width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720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mm</a:t>
                      </a: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18.15</a:t>
                      </a: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Cable mid thickness</a:t>
                      </a: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720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mm</a:t>
                      </a: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1.525</a:t>
                      </a: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Keystone angle</a:t>
                      </a: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720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0.4</a:t>
                      </a: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1313" b="5868"/>
          <a:stretch/>
        </p:blipFill>
        <p:spPr>
          <a:xfrm>
            <a:off x="5581649" y="4413279"/>
            <a:ext cx="3581400" cy="24447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850238"/>
            <a:ext cx="3581400" cy="3569362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149A-14C6-B749-AF60-1744CFF2A849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6249982"/>
            <a:ext cx="5698105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G. Ambrosio et al., “MQXFS1 Quadrupole Design Report” LARP DocDB 1074</a:t>
            </a:r>
          </a:p>
        </p:txBody>
      </p:sp>
      <p:sp>
        <p:nvSpPr>
          <p:cNvPr id="3" name="Oval 2"/>
          <p:cNvSpPr/>
          <p:nvPr/>
        </p:nvSpPr>
        <p:spPr>
          <a:xfrm>
            <a:off x="4597637" y="3472006"/>
            <a:ext cx="606752" cy="282561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146" y="5715012"/>
            <a:ext cx="569495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P. Ferracin et al., “</a:t>
            </a:r>
            <a:r>
              <a:rPr lang="x-none" sz="1200" dirty="0"/>
              <a:t>Development of MQXF, the Nb</a:t>
            </a:r>
            <a:r>
              <a:rPr lang="x-none" sz="1200" baseline="-25000" dirty="0"/>
              <a:t>3</a:t>
            </a:r>
            <a:r>
              <a:rPr lang="x-none" sz="1200" dirty="0"/>
              <a:t>Sn Low-β Quadrupole for the HiLumi LHC 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” IEEE Trans App.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</a:rPr>
              <a:t>Supercond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. Vol. 26, no. 4, 4000207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ABF745-6306-4183-9DAC-196677858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20314" y="6464377"/>
            <a:ext cx="3676649" cy="360000"/>
          </a:xfrm>
        </p:spPr>
        <p:txBody>
          <a:bodyPr/>
          <a:lstStyle/>
          <a:p>
            <a:r>
              <a:rPr lang="en-US" noProof="0"/>
              <a:t>MQXFA04 Structure &amp; Shims Review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59854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568" y="0"/>
            <a:ext cx="8458200" cy="827874"/>
          </a:xfrm>
        </p:spPr>
        <p:txBody>
          <a:bodyPr>
            <a:normAutofit/>
          </a:bodyPr>
          <a:lstStyle/>
          <a:p>
            <a:r>
              <a:rPr lang="en-US" dirty="0"/>
              <a:t>US Contribution to HL-LHC Inner Triplets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64944"/>
            <a:ext cx="7920880" cy="3292950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  <a:defRPr/>
            </a:pPr>
            <a:r>
              <a:rPr lang="en-GB" b="1" dirty="0">
                <a:solidFill>
                  <a:srgbClr val="009900"/>
                </a:solidFill>
              </a:rPr>
              <a:t>10 Q1/Q3 Cryo-assemblies</a:t>
            </a:r>
            <a:endParaRPr lang="en-GB" dirty="0">
              <a:solidFill>
                <a:srgbClr val="009900"/>
              </a:solidFill>
            </a:endParaRPr>
          </a:p>
          <a:p>
            <a:pPr lvl="1">
              <a:buFont typeface="Arial" charset="0"/>
              <a:buChar char="•"/>
              <a:defRPr/>
            </a:pPr>
            <a:r>
              <a:rPr lang="en-GB" dirty="0">
                <a:solidFill>
                  <a:srgbClr val="009900"/>
                </a:solidFill>
              </a:rPr>
              <a:t>20 Magnets (MQXFA) with 4.2 m magnetic length</a:t>
            </a:r>
          </a:p>
          <a:p>
            <a:pPr lvl="1">
              <a:buFont typeface="Arial" charset="0"/>
              <a:buChar char="•"/>
              <a:defRPr/>
            </a:pPr>
            <a:r>
              <a:rPr lang="en-GB" dirty="0">
                <a:solidFill>
                  <a:srgbClr val="009900"/>
                </a:solidFill>
              </a:rPr>
              <a:t>Two magnets in each cold mass</a:t>
            </a:r>
          </a:p>
          <a:p>
            <a:pPr>
              <a:buFont typeface="Arial" charset="0"/>
              <a:buChar char="•"/>
              <a:defRPr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Q2 cold masses by CERN</a:t>
            </a:r>
          </a:p>
          <a:p>
            <a:pPr lvl="1">
              <a:buFont typeface="Arial" charset="0"/>
              <a:buChar char="•"/>
              <a:defRPr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Magnetic length: 7.15 m (MQXFB)</a:t>
            </a:r>
          </a:p>
          <a:p>
            <a:pPr marL="0" indent="0">
              <a:buNone/>
              <a:defRPr/>
            </a:pPr>
            <a:endParaRPr lang="en-GB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1F497D"/>
                </a:solidFill>
              </a:rPr>
              <a:t>MQXFA04 Structure &amp; Shims Review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B49E4E-039F-472C-94D3-961E32C09AC1}" type="slidenum">
              <a:rPr lang="en-US" smtClean="0">
                <a:solidFill>
                  <a:srgbClr val="1F497D"/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1F497D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9" y="4495802"/>
            <a:ext cx="9100479" cy="23621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67300" y="4418172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sz="2000" b="1" dirty="0">
                <a:solidFill>
                  <a:srgbClr val="00E266"/>
                </a:solidFill>
                <a:latin typeface="Arial" pitchFamily="34" charset="0"/>
              </a:rPr>
              <a:t>US cold mass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733800" y="4739604"/>
            <a:ext cx="1333500" cy="664451"/>
          </a:xfrm>
          <a:prstGeom prst="straightConnector1">
            <a:avLst/>
          </a:prstGeom>
          <a:ln w="38100"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835652" y="4818282"/>
            <a:ext cx="631948" cy="971490"/>
          </a:xfrm>
          <a:prstGeom prst="straightConnector1">
            <a:avLst/>
          </a:prstGeom>
          <a:ln w="38100"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73" t="7285" r="3922" b="47060"/>
          <a:stretch/>
        </p:blipFill>
        <p:spPr>
          <a:xfrm>
            <a:off x="1475656" y="3192428"/>
            <a:ext cx="7771791" cy="2322011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1CB8C9F-C823-463D-B2E9-7F7512D1CD8E}"/>
              </a:ext>
            </a:extLst>
          </p:cNvPr>
          <p:cNvSpPr/>
          <p:nvPr/>
        </p:nvSpPr>
        <p:spPr>
          <a:xfrm>
            <a:off x="7225313" y="2264627"/>
            <a:ext cx="856964" cy="516301"/>
          </a:xfrm>
          <a:prstGeom prst="roundRect">
            <a:avLst/>
          </a:prstGeom>
          <a:noFill/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920C4E-CFE9-44E1-8FD8-150E9D9025C7}"/>
              </a:ext>
            </a:extLst>
          </p:cNvPr>
          <p:cNvSpPr txBox="1"/>
          <p:nvPr/>
        </p:nvSpPr>
        <p:spPr>
          <a:xfrm>
            <a:off x="7067755" y="2238040"/>
            <a:ext cx="11754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/>
              <a:t>Magnet</a:t>
            </a:r>
          </a:p>
          <a:p>
            <a:pPr algn="ctr"/>
            <a:r>
              <a:rPr lang="en-US" sz="1300" dirty="0"/>
              <a:t>(MQXFA)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28D9D2-5BA4-460A-A302-4023A8B30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9254" y="2870072"/>
            <a:ext cx="1255298" cy="8305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C99348D-2CF9-47BA-B212-4D5936A9B4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5209" y="2917007"/>
            <a:ext cx="1255885" cy="829128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31A505B-8D0D-4869-A9D8-88E7F9B26120}"/>
              </a:ext>
            </a:extLst>
          </p:cNvPr>
          <p:cNvSpPr/>
          <p:nvPr/>
        </p:nvSpPr>
        <p:spPr>
          <a:xfrm>
            <a:off x="6193401" y="2094024"/>
            <a:ext cx="2760104" cy="1738375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77228BF9-90EF-427C-878B-B9AF4547D95E}"/>
              </a:ext>
            </a:extLst>
          </p:cNvPr>
          <p:cNvSpPr/>
          <p:nvPr/>
        </p:nvSpPr>
        <p:spPr>
          <a:xfrm rot="1587839">
            <a:off x="7331137" y="3883157"/>
            <a:ext cx="272925" cy="43942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209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MQXFA Magnet documentation</a:t>
            </a:r>
          </a:p>
          <a:p>
            <a:r>
              <a:rPr lang="en-US" dirty="0"/>
              <a:t>Review Goals</a:t>
            </a:r>
          </a:p>
          <a:p>
            <a:r>
              <a:rPr lang="en-US" dirty="0"/>
              <a:t>Charge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MQXFA04 Structure &amp; Shims Review</a:t>
            </a:r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8408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B8208F9-8C77-47CA-824C-9EB9B02AC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44624"/>
            <a:ext cx="7920000" cy="720000"/>
          </a:xfrm>
        </p:spPr>
        <p:txBody>
          <a:bodyPr/>
          <a:lstStyle/>
          <a:p>
            <a:r>
              <a:rPr lang="en-US" dirty="0"/>
              <a:t>MQXFA Magnet Functional Requirement Spec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EFAECEB-0DB3-43AB-8B9D-C79F41BF4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7944" y="1196752"/>
            <a:ext cx="4978856" cy="4690939"/>
          </a:xfrm>
        </p:spPr>
        <p:txBody>
          <a:bodyPr>
            <a:normAutofit/>
          </a:bodyPr>
          <a:lstStyle/>
          <a:p>
            <a:r>
              <a:rPr lang="en-US" b="1" dirty="0"/>
              <a:t>Approved by CERN</a:t>
            </a:r>
          </a:p>
          <a:p>
            <a:endParaRPr lang="en-US" dirty="0"/>
          </a:p>
          <a:p>
            <a:r>
              <a:rPr lang="en-US" b="1" dirty="0"/>
              <a:t>Accepted by AUP</a:t>
            </a:r>
            <a:endParaRPr lang="en-US" dirty="0"/>
          </a:p>
          <a:p>
            <a:pPr lvl="1"/>
            <a:r>
              <a:rPr lang="en-US" dirty="0"/>
              <a:t>EDMS# 1535430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Updated to match the Acceptance Criteria approved by CERN before AUP CD-2/3b review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69E477-0C96-44AB-9006-5B0AD99DF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1D44C7-486E-41DE-8FCE-C8442A32AD1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195736" y="6356350"/>
            <a:ext cx="6550025" cy="360363"/>
          </a:xfrm>
        </p:spPr>
        <p:txBody>
          <a:bodyPr/>
          <a:lstStyle/>
          <a:p>
            <a:r>
              <a:rPr lang="en-US"/>
              <a:t>MQXFA04 Structure &amp; Shims Review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A17ECE-9E72-4D73-88FE-C4718E6E663E}"/>
              </a:ext>
            </a:extLst>
          </p:cNvPr>
          <p:cNvSpPr txBox="1"/>
          <p:nvPr/>
        </p:nvSpPr>
        <p:spPr>
          <a:xfrm>
            <a:off x="1554466" y="5887691"/>
            <a:ext cx="19623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5F8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US-HiLumi-doc-36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D4EDD70-A539-45C8-8385-8BFB12D91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64624"/>
            <a:ext cx="3873366" cy="509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334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B8208F9-8C77-47CA-824C-9EB9B02AC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44624"/>
            <a:ext cx="7920000" cy="720000"/>
          </a:xfrm>
        </p:spPr>
        <p:txBody>
          <a:bodyPr/>
          <a:lstStyle/>
          <a:p>
            <a:r>
              <a:rPr lang="en-US" dirty="0"/>
              <a:t>Structural Design Criteria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EFAECEB-0DB3-43AB-8B9D-C79F41BF4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9952" y="1229943"/>
            <a:ext cx="4906848" cy="4657748"/>
          </a:xfrm>
        </p:spPr>
        <p:txBody>
          <a:bodyPr>
            <a:normAutofit/>
          </a:bodyPr>
          <a:lstStyle/>
          <a:p>
            <a:r>
              <a:rPr lang="en-US" dirty="0"/>
              <a:t>Graded approach</a:t>
            </a:r>
          </a:p>
          <a:p>
            <a:endParaRPr lang="en-US" dirty="0"/>
          </a:p>
          <a:p>
            <a:r>
              <a:rPr lang="en-US" dirty="0"/>
              <a:t>Address use of materials with K</a:t>
            </a:r>
            <a:r>
              <a:rPr lang="en-US" baseline="-25000" dirty="0"/>
              <a:t>1c</a:t>
            </a:r>
            <a:r>
              <a:rPr lang="en-US" dirty="0"/>
              <a:t> &lt; 100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69E477-0C96-44AB-9006-5B0AD99DF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1D44C7-486E-41DE-8FCE-C8442A32AD1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195736" y="6356350"/>
            <a:ext cx="6550025" cy="360363"/>
          </a:xfrm>
        </p:spPr>
        <p:txBody>
          <a:bodyPr/>
          <a:lstStyle/>
          <a:p>
            <a:r>
              <a:rPr lang="en-US"/>
              <a:t>MQXFA04 Structure &amp; Shims Review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A17ECE-9E72-4D73-88FE-C4718E6E663E}"/>
              </a:ext>
            </a:extLst>
          </p:cNvPr>
          <p:cNvSpPr txBox="1"/>
          <p:nvPr/>
        </p:nvSpPr>
        <p:spPr>
          <a:xfrm>
            <a:off x="1542606" y="5924099"/>
            <a:ext cx="20762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5F8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US-HiLumi-doc-909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05AC4C-B459-46FE-ABB5-6ECB998D7C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816" y="1100126"/>
            <a:ext cx="3346994" cy="465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24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09EEB-A258-48C8-9131-14B88AC38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62" y="29198"/>
            <a:ext cx="7920000" cy="720000"/>
          </a:xfrm>
        </p:spPr>
        <p:txBody>
          <a:bodyPr/>
          <a:lstStyle/>
          <a:p>
            <a:br>
              <a:rPr lang="en-US" b="0" dirty="0"/>
            </a:br>
            <a:r>
              <a:rPr lang="en-US" b="0" dirty="0"/>
              <a:t> </a:t>
            </a:r>
            <a:r>
              <a:rPr lang="en-US" dirty="0"/>
              <a:t>Review of the MQXFAP2 Al- Shell Issue and Lessons Learned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2FF0D-DE66-437E-94EC-F19CAF73B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3465" y="1484784"/>
            <a:ext cx="4248032" cy="48715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Assessment of:</a:t>
            </a:r>
          </a:p>
          <a:p>
            <a:r>
              <a:rPr lang="en-US" dirty="0"/>
              <a:t>Understanding MQXFAP2 issue</a:t>
            </a:r>
          </a:p>
          <a:p>
            <a:r>
              <a:rPr lang="en-US" dirty="0"/>
              <a:t>Analysis method (FAD)</a:t>
            </a:r>
          </a:p>
          <a:p>
            <a:r>
              <a:rPr lang="en-US" dirty="0"/>
              <a:t>Margin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4399EF-22E3-49BE-A594-76429ED96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MQXFA04 Structure &amp; Shims Review</a:t>
            </a:r>
            <a:endParaRPr lang="en-GB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B05464-F4F4-4FE9-99D6-2FD1C2E6F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</a:t>
            </a:fld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C034A4-5329-4653-944D-0EE301CE5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4743"/>
            <a:ext cx="3822962" cy="571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34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4624"/>
            <a:ext cx="7920000" cy="720000"/>
          </a:xfrm>
        </p:spPr>
        <p:txBody>
          <a:bodyPr/>
          <a:lstStyle/>
          <a:p>
            <a:r>
              <a:rPr lang="en-US" dirty="0"/>
              <a:t>Review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642" y="908720"/>
            <a:ext cx="8687158" cy="3146250"/>
          </a:xfrm>
        </p:spPr>
        <p:txBody>
          <a:bodyPr>
            <a:normAutofit fontScale="92500"/>
          </a:bodyPr>
          <a:lstStyle/>
          <a:p>
            <a:r>
              <a:rPr lang="en-US" dirty="0"/>
              <a:t>The HL-LHC AUP project is starting the assembly of MQXFA04 magnet. MQXFA04 is the second pre-series of the MQXFA low beta quadrupoles to be used in Q1 and Q3 for the High Luminosity LHC. If MQXFA04 meets MQXFA requirements [1] it will be used in the first Q1/Q3 cryo-assembly to be installed in the HL-LHC.</a:t>
            </a:r>
          </a:p>
          <a:p>
            <a:r>
              <a:rPr lang="en-US" dirty="0"/>
              <a:t>MQXFA04 coils were reviewed on October 30, 2019 [2].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MQXFA04 Structure &amp; Shims Review</a:t>
            </a:r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</a:t>
            </a:fld>
            <a:endParaRPr lang="fr-F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64664"/>
            <a:ext cx="1434505" cy="6718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783BC10-E59F-464E-9C9D-CE10F0FACD49}"/>
              </a:ext>
            </a:extLst>
          </p:cNvPr>
          <p:cNvSpPr txBox="1"/>
          <p:nvPr/>
        </p:nvSpPr>
        <p:spPr>
          <a:xfrm>
            <a:off x="971600" y="4102561"/>
            <a:ext cx="7632408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marR="0" lvl="0" indent="-342900">
              <a:spcBef>
                <a:spcPts val="20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1600" i="1" dirty="0">
                <a:latin typeface="Arial" panose="020B0604020202020204" pitchFamily="34" charset="0"/>
                <a:ea typeface="Times New Roman" panose="02020603050405020304" pitchFamily="18" charset="0"/>
              </a:rPr>
              <a:t>MQXFA Functional Requirements Specification, 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</a:rPr>
              <a:t>US-HiLumi-doc-36.</a:t>
            </a:r>
            <a:endParaRPr lang="en-US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1600" i="1" dirty="0">
                <a:latin typeface="Arial" panose="020B0604020202020204" pitchFamily="34" charset="0"/>
                <a:ea typeface="Times New Roman" panose="02020603050405020304" pitchFamily="18" charset="0"/>
              </a:rPr>
              <a:t>Report of the MQXFA04 Coils Acceptance Review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</a:rPr>
              <a:t>, US-HiLumi-doc-2432.</a:t>
            </a:r>
            <a:endParaRPr lang="en-US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1600" i="1" dirty="0">
                <a:latin typeface="Arial" panose="020B0604020202020204" pitchFamily="34" charset="0"/>
                <a:ea typeface="Times New Roman" panose="02020603050405020304" pitchFamily="18" charset="0"/>
              </a:rPr>
              <a:t>MQXFA03 pre-load targets and pre-loading sequence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</a:rPr>
              <a:t>, US-HiLumi-doc-2496.</a:t>
            </a:r>
            <a:endParaRPr lang="en-US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1600" i="1" dirty="0">
                <a:latin typeface="Arial" panose="020B0604020202020204" pitchFamily="34" charset="0"/>
                <a:ea typeface="Times New Roman" panose="02020603050405020304" pitchFamily="18" charset="0"/>
              </a:rPr>
              <a:t>MQXFA Structural Design Criteria, 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</a:rPr>
              <a:t>US-HiLumi-doc-909.</a:t>
            </a:r>
            <a:endParaRPr lang="en-US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1600" i="1" dirty="0">
                <a:latin typeface="Arial" panose="020B0604020202020204" pitchFamily="34" charset="0"/>
                <a:ea typeface="Times New Roman" panose="02020603050405020304" pitchFamily="18" charset="0"/>
              </a:rPr>
              <a:t>MQXFA Magnet Interface Specification, 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</a:rPr>
              <a:t>US-HiLumi-doc-1674.</a:t>
            </a:r>
            <a:endParaRPr lang="en-US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1600" i="1" dirty="0">
                <a:latin typeface="Arial" panose="020B0604020202020204" pitchFamily="34" charset="0"/>
                <a:ea typeface="Times New Roman" panose="02020603050405020304" pitchFamily="18" charset="0"/>
              </a:rPr>
              <a:t>- Report of the Review of the MQXFAP2 Al-Shell Issue and Lessons Learned, 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</a:rPr>
              <a:t>US-HiLumi-doc-2192;</a:t>
            </a:r>
            <a:endParaRPr lang="en-US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600" i="1" dirty="0">
                <a:latin typeface="Arial" panose="020B0604020202020204" pitchFamily="34" charset="0"/>
                <a:ea typeface="Times New Roman" panose="02020603050405020304" pitchFamily="18" charset="0"/>
              </a:rPr>
              <a:t>- MQXFA03 Structure &amp; Loading Review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</a:rPr>
              <a:t>, US-HiLumi-doc-2260.</a:t>
            </a:r>
            <a:endParaRPr lang="en-US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303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4624"/>
            <a:ext cx="7920000" cy="720000"/>
          </a:xfrm>
        </p:spPr>
        <p:txBody>
          <a:bodyPr/>
          <a:lstStyle/>
          <a:p>
            <a:r>
              <a:rPr lang="en-US" dirty="0"/>
              <a:t>Review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642" y="764625"/>
            <a:ext cx="8388822" cy="374449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MQXFA pre-load targets and pre-loading sequence for MQXFA03 and following magnets were approved by AUP Technical Board on July 5, 2019 [3]. </a:t>
            </a:r>
          </a:p>
          <a:p>
            <a:r>
              <a:rPr lang="en-US" dirty="0"/>
              <a:t>The goal of this review is to evaluate the MQXFA04 structure and shim plan. The reviewers are requested to assess that the MQXFA04 structure meets the MQXFA Structural Design Criteria [4], that non-conformities have been adequately processed, and that structure and shims will allow MQXFA04 to meet MQXFA requirements [1].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05000" y="6441122"/>
            <a:ext cx="6627000" cy="360000"/>
          </a:xfrm>
        </p:spPr>
        <p:txBody>
          <a:bodyPr/>
          <a:lstStyle/>
          <a:p>
            <a:r>
              <a:rPr lang="en-US" noProof="0" dirty="0"/>
              <a:t>MQXFA04 Structure &amp; Shims Review</a:t>
            </a:r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</a:t>
            </a:fld>
            <a:endParaRPr lang="fr-F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64664"/>
            <a:ext cx="1434505" cy="6718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FD71255-64A3-48C7-BEBF-12CA5FC0BCA3}"/>
              </a:ext>
            </a:extLst>
          </p:cNvPr>
          <p:cNvSpPr txBox="1"/>
          <p:nvPr/>
        </p:nvSpPr>
        <p:spPr>
          <a:xfrm>
            <a:off x="1234392" y="4510033"/>
            <a:ext cx="7632408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marR="0" lvl="0" indent="-342900">
              <a:spcBef>
                <a:spcPts val="20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1600" i="1" dirty="0">
                <a:latin typeface="Arial" panose="020B0604020202020204" pitchFamily="34" charset="0"/>
                <a:ea typeface="Times New Roman" panose="02020603050405020304" pitchFamily="18" charset="0"/>
              </a:rPr>
              <a:t>MQXFA Functional Requirements Specification, 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</a:rPr>
              <a:t>US-HiLumi-doc-36.</a:t>
            </a:r>
            <a:endParaRPr lang="en-US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1600" i="1" dirty="0">
                <a:latin typeface="Arial" panose="020B0604020202020204" pitchFamily="34" charset="0"/>
                <a:ea typeface="Times New Roman" panose="02020603050405020304" pitchFamily="18" charset="0"/>
              </a:rPr>
              <a:t>Report of the MQXFA04 Coils Acceptance Review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</a:rPr>
              <a:t>, US-HiLumi-doc-2432.</a:t>
            </a:r>
            <a:endParaRPr lang="en-US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1600" i="1" dirty="0">
                <a:latin typeface="Arial" panose="020B0604020202020204" pitchFamily="34" charset="0"/>
                <a:ea typeface="Times New Roman" panose="02020603050405020304" pitchFamily="18" charset="0"/>
              </a:rPr>
              <a:t>MQXFA03 pre-load targets and pre-loading sequence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</a:rPr>
              <a:t>, US-HiLumi-doc-2496.</a:t>
            </a:r>
            <a:endParaRPr lang="en-US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1600" i="1" dirty="0">
                <a:latin typeface="Arial" panose="020B0604020202020204" pitchFamily="34" charset="0"/>
                <a:ea typeface="Times New Roman" panose="02020603050405020304" pitchFamily="18" charset="0"/>
              </a:rPr>
              <a:t>MQXFA Structural Design Criteria, 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</a:rPr>
              <a:t>US-HiLumi-doc-909.</a:t>
            </a:r>
            <a:endParaRPr lang="en-US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1600" i="1" dirty="0">
                <a:latin typeface="Arial" panose="020B0604020202020204" pitchFamily="34" charset="0"/>
                <a:ea typeface="Times New Roman" panose="02020603050405020304" pitchFamily="18" charset="0"/>
              </a:rPr>
              <a:t>MQXFA Magnet Interface Specification, 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</a:rPr>
              <a:t>US-HiLumi-doc-1674.</a:t>
            </a:r>
            <a:endParaRPr lang="en-US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1600" i="1" dirty="0">
                <a:latin typeface="Arial" panose="020B0604020202020204" pitchFamily="34" charset="0"/>
                <a:ea typeface="Times New Roman" panose="02020603050405020304" pitchFamily="18" charset="0"/>
              </a:rPr>
              <a:t>- Report of the Review of the MQXFAP2 Al-Shell Issue and Lessons Learned, 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</a:rPr>
              <a:t>US-HiLumi-doc-2192;</a:t>
            </a:r>
            <a:endParaRPr lang="en-US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600" i="1" dirty="0">
                <a:latin typeface="Arial" panose="020B0604020202020204" pitchFamily="34" charset="0"/>
                <a:ea typeface="Times New Roman" panose="02020603050405020304" pitchFamily="18" charset="0"/>
              </a:rPr>
              <a:t>- MQXFA03 Structure &amp; Loading Review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</a:rPr>
              <a:t>, US-HiLumi-doc-2260.</a:t>
            </a:r>
            <a:endParaRPr lang="en-US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023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4624"/>
            <a:ext cx="7920000" cy="720000"/>
          </a:xfrm>
        </p:spPr>
        <p:txBody>
          <a:bodyPr/>
          <a:lstStyle/>
          <a:p>
            <a:r>
              <a:rPr lang="en-US" dirty="0"/>
              <a:t>CHARGE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856" y="764623"/>
            <a:ext cx="8676944" cy="4608593"/>
          </a:xfrm>
        </p:spPr>
        <p:txBody>
          <a:bodyPr>
            <a:normAutofit fontScale="85000"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dirty="0"/>
              <a:t>The committee is requested to answer the following questions:</a:t>
            </a:r>
          </a:p>
          <a:p>
            <a:pPr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Does the MQXFA04 structure meet the MQXFA Structural Design Criteria [4]? 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Are there major non-conformities?  If answer is yes, have they been adequately documented and processed?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Are the proposed shims adequate for allowing MQXFA04 to meet MQXFA requirements [1]? 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Is MQXFA04 going to meet the MQXFA Interface Specification [5]? 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Have all recommendations from previous relevant reviews [6] been adequately addressed?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Do you have any other comment or recommendation to assure MQXFA04 is going to meet requirements?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MQXFA04 Structure &amp; Shims Review</a:t>
            </a:r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64664"/>
            <a:ext cx="1434505" cy="6718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6F89F1B-AE4A-466D-B7C7-6E5A37C3BC4F}"/>
              </a:ext>
            </a:extLst>
          </p:cNvPr>
          <p:cNvSpPr txBox="1"/>
          <p:nvPr/>
        </p:nvSpPr>
        <p:spPr>
          <a:xfrm>
            <a:off x="2094" y="5441404"/>
            <a:ext cx="8529906" cy="14157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marR="0" lvl="0" indent="-342900">
              <a:spcBef>
                <a:spcPts val="20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1200" i="1" dirty="0">
                <a:latin typeface="Arial" panose="020B0604020202020204" pitchFamily="34" charset="0"/>
                <a:ea typeface="Times New Roman" panose="02020603050405020304" pitchFamily="18" charset="0"/>
              </a:rPr>
              <a:t>MQXFA Functional Requirements Specification, 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US-HiLumi-doc-36.</a:t>
            </a:r>
            <a:endParaRPr lang="en-US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1200" i="1" dirty="0">
                <a:latin typeface="Arial" panose="020B0604020202020204" pitchFamily="34" charset="0"/>
                <a:ea typeface="Times New Roman" panose="02020603050405020304" pitchFamily="18" charset="0"/>
              </a:rPr>
              <a:t>Report of the MQXFA04 Coils Acceptance Review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, US-HiLumi-doc-2432.</a:t>
            </a:r>
            <a:endParaRPr lang="en-US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1200" i="1" dirty="0">
                <a:latin typeface="Arial" panose="020B0604020202020204" pitchFamily="34" charset="0"/>
                <a:ea typeface="Times New Roman" panose="02020603050405020304" pitchFamily="18" charset="0"/>
              </a:rPr>
              <a:t>MQXFA03 pre-load targets and pre-loading sequence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, US-HiLumi-doc-2496.</a:t>
            </a:r>
            <a:endParaRPr lang="en-US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1200" i="1" dirty="0">
                <a:latin typeface="Arial" panose="020B0604020202020204" pitchFamily="34" charset="0"/>
                <a:ea typeface="Times New Roman" panose="02020603050405020304" pitchFamily="18" charset="0"/>
              </a:rPr>
              <a:t>MQXFA Structural Design Criteria, 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US-HiLumi-doc-909.</a:t>
            </a:r>
            <a:endParaRPr lang="en-US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1200" i="1" dirty="0">
                <a:latin typeface="Arial" panose="020B0604020202020204" pitchFamily="34" charset="0"/>
                <a:ea typeface="Times New Roman" panose="02020603050405020304" pitchFamily="18" charset="0"/>
              </a:rPr>
              <a:t>MQXFA Magnet Interface Specification, 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US-HiLumi-doc-1674.</a:t>
            </a:r>
            <a:endParaRPr lang="en-US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1200" i="1" dirty="0">
                <a:latin typeface="Arial" panose="020B0604020202020204" pitchFamily="34" charset="0"/>
                <a:ea typeface="Times New Roman" panose="02020603050405020304" pitchFamily="18" charset="0"/>
              </a:rPr>
              <a:t>- Report of the Review of the MQXFAP2 Al-Shell Issue and Lessons Learned, 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US-HiLumi-doc-2192;</a:t>
            </a:r>
            <a:endParaRPr lang="en-US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200" i="1" dirty="0">
                <a:latin typeface="Arial" panose="020B0604020202020204" pitchFamily="34" charset="0"/>
                <a:ea typeface="Times New Roman" panose="02020603050405020304" pitchFamily="18" charset="0"/>
              </a:rPr>
              <a:t>- MQXFA03 Structure &amp; Loading Review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, US-HiLumi-doc-2260.</a:t>
            </a:r>
            <a:endParaRPr lang="en-US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609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19C94-462B-4A1E-B52B-71F891C3F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B2A28-7706-493F-91AC-6285CC7786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Today:  </a:t>
            </a:r>
          </a:p>
          <a:p>
            <a:pPr lvl="1"/>
            <a:r>
              <a:rPr lang="en-US" dirty="0"/>
              <a:t>Talks</a:t>
            </a:r>
          </a:p>
          <a:p>
            <a:pPr lvl="1"/>
            <a:r>
              <a:rPr lang="en-US" dirty="0"/>
              <a:t>Q&amp;A</a:t>
            </a:r>
          </a:p>
          <a:p>
            <a:pPr lvl="1"/>
            <a:endParaRPr lang="en-US" dirty="0"/>
          </a:p>
          <a:p>
            <a:r>
              <a:rPr lang="en-US" dirty="0"/>
              <a:t>Following days: </a:t>
            </a:r>
          </a:p>
          <a:p>
            <a:pPr lvl="1"/>
            <a:r>
              <a:rPr lang="en-US" dirty="0"/>
              <a:t>Closed session(s) by Zoom or phone calls</a:t>
            </a:r>
          </a:p>
          <a:p>
            <a:pPr lvl="1"/>
            <a:endParaRPr lang="en-US" dirty="0"/>
          </a:p>
          <a:p>
            <a:r>
              <a:rPr lang="en-US" dirty="0"/>
              <a:t>Report by email or Zoom mtg</a:t>
            </a:r>
          </a:p>
          <a:p>
            <a:pPr lvl="1"/>
            <a:r>
              <a:rPr lang="en-US" dirty="0"/>
              <a:t>By January 3</a:t>
            </a:r>
            <a:r>
              <a:rPr lang="en-US" baseline="30000" dirty="0"/>
              <a:t>rd</a:t>
            </a:r>
            <a:r>
              <a:rPr lang="en-US" dirty="0"/>
              <a:t>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5C99ED-C03B-4F81-BA34-1721BA872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MQXFA04 Structure &amp; Shims Review</a:t>
            </a:r>
            <a:endParaRPr lang="en-GB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4433C1-3DE2-43C7-9143-1DAE1BC93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752048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ABA85A245EC45AA49FA36F10E0232" ma:contentTypeVersion="2" ma:contentTypeDescription="Create a new document." ma:contentTypeScope="" ma:versionID="adcd0aad5aed504a8f0da929d2112ad6">
  <xsd:schema xmlns:xsd="http://www.w3.org/2001/XMLSchema" xmlns:xs="http://www.w3.org/2001/XMLSchema" xmlns:p="http://schemas.microsoft.com/office/2006/metadata/properties" xmlns:ns2="8946e33d-fd2f-4ae4-8ee9-d90c129cdf9e" targetNamespace="http://schemas.microsoft.com/office/2006/metadata/properties" ma:root="true" ma:fieldsID="8f86ca1f070cacaf1fa8f62c9f76043c" ns2:_="">
    <xsd:import namespace="8946e33d-fd2f-4ae4-8ee9-d90c129cdf9e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No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6e33d-fd2f-4ae4-8ee9-d90c129cdf9e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Text">
          <xsd:maxLength value="255"/>
        </xsd:restriction>
      </xsd:simpleType>
    </xsd:element>
    <xsd:element name="Note" ma:index="9" nillable="true" ma:displayName="Note" ma:internalName="Not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8946e33d-fd2f-4ae4-8ee9-d90c129cdf9e">HL-LHC PowerPoint Presentation, incl. LARP logo, 4:3 format</Description0>
    <Note xmlns="8946e33d-fd2f-4ae4-8ee9-d90c129cdf9e">For presentations to be given at Joint HL-LHC/LARP annual meetings (US or European locations).
https://edms.cern.ch/document/1607180/</Not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A7292EC-A4CC-4379-ABA5-C61E3A4C43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46e33d-fd2f-4ae4-8ee9-d90c129cdf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F8EF391-2BAD-45F4-B22E-736040720C99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946e33d-fd2f-4ae4-8ee9-d90c129cdf9e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CC4280F-E911-4FF7-B1B5-10F770B636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8183</TotalTime>
  <Words>850</Words>
  <Application>Microsoft Office PowerPoint</Application>
  <PresentationFormat>On-screen Show (4:3)</PresentationFormat>
  <Paragraphs>160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Wingdings</vt:lpstr>
      <vt:lpstr>Thème Office</vt:lpstr>
      <vt:lpstr>MQXFA04 Structure &amp; Shims Review Introduction &amp; Charge</vt:lpstr>
      <vt:lpstr>Outline</vt:lpstr>
      <vt:lpstr>MQXFA Magnet Functional Requirement Spec </vt:lpstr>
      <vt:lpstr>Structural Design Criteria</vt:lpstr>
      <vt:lpstr>  Review of the MQXFAP2 Al- Shell Issue and Lessons Learned </vt:lpstr>
      <vt:lpstr>Review Goals</vt:lpstr>
      <vt:lpstr>Review Goals</vt:lpstr>
      <vt:lpstr>CHARGE Questions</vt:lpstr>
      <vt:lpstr>Schedule</vt:lpstr>
      <vt:lpstr>Back up Slides</vt:lpstr>
      <vt:lpstr>MQXFA/B Main Parameters</vt:lpstr>
      <vt:lpstr>US Contribution to HL-LHC Inner Triplets</vt:lpstr>
    </vt:vector>
  </TitlesOfParts>
  <Company>APO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HiLumi-Pres-Template-4-3-LARP</dc:title>
  <dc:creator>André-Pierre OLIVIER</dc:creator>
  <cp:lastModifiedBy>Giorgio Ambrosio x2297 12326N</cp:lastModifiedBy>
  <cp:revision>438</cp:revision>
  <cp:lastPrinted>2016-09-22T19:01:15Z</cp:lastPrinted>
  <dcterms:created xsi:type="dcterms:W3CDTF">2016-03-23T12:58:39Z</dcterms:created>
  <dcterms:modified xsi:type="dcterms:W3CDTF">2019-12-12T00:53:32Z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0x010100689ABA85A245EC45AA49FA36F10E0232</vt:lpwstr>
  </property>
</Properties>
</file>