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3" r:id="rId5"/>
    <p:sldId id="272" r:id="rId6"/>
    <p:sldId id="265" r:id="rId7"/>
    <p:sldId id="273" r:id="rId8"/>
    <p:sldId id="278" r:id="rId9"/>
    <p:sldId id="279" r:id="rId10"/>
    <p:sldId id="266" r:id="rId11"/>
    <p:sldId id="274" r:id="rId12"/>
    <p:sldId id="280" r:id="rId13"/>
    <p:sldId id="277" r:id="rId14"/>
    <p:sldId id="281" r:id="rId15"/>
    <p:sldId id="276" r:id="rId16"/>
  </p:sldIdLst>
  <p:sldSz cx="9144000" cy="6858000" type="screen4x3"/>
  <p:notesSz cx="6954838" cy="92408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 Ambrosio" initials="GA" lastIdx="8" clrIdx="0">
    <p:extLst>
      <p:ext uri="{19B8F6BF-5375-455C-9EA6-DF929625EA0E}">
        <p15:presenceInfo xmlns:p15="http://schemas.microsoft.com/office/powerpoint/2012/main" userId="Giorgio Ambrosio" providerId="None"/>
      </p:ext>
    </p:extLst>
  </p:cmAuthor>
  <p:cmAuthor id="2" name="soren.prestemon@me.com" initials="s" lastIdx="3" clrIdx="1">
    <p:extLst>
      <p:ext uri="{19B8F6BF-5375-455C-9EA6-DF929625EA0E}">
        <p15:presenceInfo xmlns:p15="http://schemas.microsoft.com/office/powerpoint/2012/main" userId="52f6d2a7b4eaab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8" autoAdjust="0"/>
    <p:restoredTop sz="96407" autoAdjust="0"/>
  </p:normalViewPr>
  <p:slideViewPr>
    <p:cSldViewPr snapToObjects="1" showGuides="1">
      <p:cViewPr varScale="1">
        <p:scale>
          <a:sx n="76" d="100"/>
          <a:sy n="76" d="100"/>
        </p:scale>
        <p:origin x="1140" y="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221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MQXFA04 Structure and Loading Review  -  December 12, 2019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/>
              <a:t>Magnet Fabrication Travelers, Non-Conformities and Resolution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Katherine Ray – LBNL (QA</a:t>
            </a:r>
            <a:r>
              <a:rPr lang="en-GB" dirty="0" smtClean="0"/>
              <a:t>)</a:t>
            </a:r>
          </a:p>
          <a:p>
            <a:r>
              <a:rPr lang="en-GB" dirty="0" smtClean="0"/>
              <a:t>Mike Solis – LBNL (Procurement Technical Contact)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870FC54-636B-094F-A9CE-FA619CF13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December 12</a:t>
            </a:r>
            <a:r>
              <a:rPr lang="en-US" dirty="0"/>
              <a:t>, </a:t>
            </a:r>
            <a:r>
              <a:rPr lang="en-US" dirty="0" smtClean="0"/>
              <a:t>2019 – MQXFA04 Structure and Loading Review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NCR-0028, Ultrasonic testing to Grade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4432212" cy="4906963"/>
          </a:xfrm>
        </p:spPr>
        <p:txBody>
          <a:bodyPr/>
          <a:lstStyle/>
          <a:p>
            <a:r>
              <a:rPr lang="en-US" sz="2400" dirty="0" smtClean="0"/>
              <a:t>Ultrasonic testing was only performed to Grade A, not AA (3mm flaw, not 2mm)</a:t>
            </a:r>
          </a:p>
          <a:p>
            <a:r>
              <a:rPr lang="en-US" sz="2400" dirty="0" smtClean="0"/>
              <a:t>Performed analysis available in Tech Note SU-1011-4084</a:t>
            </a:r>
          </a:p>
          <a:p>
            <a:r>
              <a:rPr lang="en-US" sz="2400" dirty="0" smtClean="0"/>
              <a:t>Analysis showed the shells still meet the design </a:t>
            </a:r>
            <a:r>
              <a:rPr lang="en-US" sz="2400" dirty="0" smtClean="0"/>
              <a:t>criteria</a:t>
            </a:r>
          </a:p>
          <a:p>
            <a:r>
              <a:rPr lang="en-US" sz="2400" dirty="0" smtClean="0"/>
              <a:t>Approved by L2</a:t>
            </a:r>
            <a:endParaRPr lang="en-US" sz="2400" dirty="0" smtClean="0"/>
          </a:p>
          <a:p>
            <a:r>
              <a:rPr lang="en-US" sz="2400" dirty="0" smtClean="0"/>
              <a:t>Have </a:t>
            </a:r>
            <a:r>
              <a:rPr lang="en-US" sz="2400" dirty="0" smtClean="0"/>
              <a:t>communicated with vendor so that future shells will be tested to Grade </a:t>
            </a:r>
            <a:r>
              <a:rPr lang="en-US" sz="2400" dirty="0" smtClean="0"/>
              <a:t>AA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MQXFA04 Structure and Loading Review  -  December 12, 2019</a:t>
            </a:r>
            <a:endParaRPr lang="en-GB" dirty="0"/>
          </a:p>
        </p:txBody>
      </p:sp>
      <p:pic>
        <p:nvPicPr>
          <p:cNvPr id="1026" name="Picture 2" descr="Cap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458" y="2204864"/>
            <a:ext cx="4131542" cy="340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4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NCR-0053, Gouge in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0.006” x 0.125” x 0.25” gouge was modeled.</a:t>
            </a:r>
          </a:p>
          <a:p>
            <a:r>
              <a:rPr lang="en-US" sz="2400" dirty="0" smtClean="0"/>
              <a:t>Analysis available in Tech Note SU-1011-5149</a:t>
            </a:r>
          </a:p>
          <a:p>
            <a:r>
              <a:rPr lang="en-US" sz="2400" dirty="0" smtClean="0"/>
              <a:t>The stress on the shell is not significantly impacted by the gouge, and the shell was </a:t>
            </a:r>
            <a:r>
              <a:rPr lang="en-US" sz="2400" dirty="0" smtClean="0"/>
              <a:t>accepted at the L2 level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MQXFA04 Structure and Loading Review  -  December 12, 2019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807105"/>
            <a:ext cx="5151472" cy="336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340" y="3149380"/>
            <a:ext cx="3168352" cy="28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7D839-2310-0141-A2FC-F0D977A0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9D971-9F0B-D542-B0AF-3A65E70D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travelers continue to be updated with Lessons Learned from the A03 magnet</a:t>
            </a:r>
          </a:p>
          <a:p>
            <a:r>
              <a:rPr lang="en-US" dirty="0" smtClean="0"/>
              <a:t>We are following a part inspection plan that includes full inspection of the shells and 10% inspection of the laminations</a:t>
            </a:r>
            <a:endParaRPr lang="en-US" dirty="0"/>
          </a:p>
          <a:p>
            <a:r>
              <a:rPr lang="en-US" dirty="0" smtClean="0"/>
              <a:t>There were 2 possible issues with the A04 shells which were analyzed and determined to be acceptable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0534FA-DB2F-534B-9454-AD40354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</a:t>
            </a:r>
            <a:r>
              <a:rPr lang="en-US" dirty="0"/>
              <a:t>Structure and Loading Review  -  </a:t>
            </a:r>
            <a:r>
              <a:rPr lang="en-US" dirty="0" smtClean="0"/>
              <a:t>December 12</a:t>
            </a:r>
            <a:r>
              <a:rPr lang="en-US" dirty="0"/>
              <a:t>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4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the Magnet Fabrication </a:t>
            </a:r>
            <a:r>
              <a:rPr lang="en-US" dirty="0" smtClean="0"/>
              <a:t>Travelers</a:t>
            </a:r>
          </a:p>
          <a:p>
            <a:r>
              <a:rPr lang="en-US" dirty="0" smtClean="0"/>
              <a:t>Part Inspection Plan</a:t>
            </a:r>
            <a:endParaRPr lang="en-US" dirty="0"/>
          </a:p>
          <a:p>
            <a:r>
              <a:rPr lang="en-US" dirty="0"/>
              <a:t>Non-Conformances on </a:t>
            </a:r>
            <a:r>
              <a:rPr lang="en-US" dirty="0" smtClean="0"/>
              <a:t>MQXFA04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</a:t>
            </a:r>
            <a:r>
              <a:rPr lang="en-US" dirty="0"/>
              <a:t>Structure and Loading Review  -  </a:t>
            </a:r>
            <a:r>
              <a:rPr lang="en-US" dirty="0" smtClean="0"/>
              <a:t>December 12</a:t>
            </a:r>
            <a:r>
              <a:rPr lang="en-US" dirty="0"/>
              <a:t>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864457"/>
              </p:ext>
            </p:extLst>
          </p:nvPr>
        </p:nvGraphicFramePr>
        <p:xfrm>
          <a:off x="613551" y="989032"/>
          <a:ext cx="7918449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4474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Coil Acceptance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SU-1011-5294</a:t>
                      </a:r>
                      <a:endParaRPr lang="en-US" sz="1600" dirty="0"/>
                    </a:p>
                  </a:txBody>
                  <a:tcPr/>
                </a:tc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Yoke</a:t>
                      </a:r>
                      <a:r>
                        <a:rPr lang="en-US" sz="1600" baseline="0" dirty="0"/>
                        <a:t> Half Stack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Shell</a:t>
                      </a:r>
                      <a:r>
                        <a:rPr lang="en-US" sz="1600" baseline="0" dirty="0"/>
                        <a:t> Instrumentation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Shell-Yoke </a:t>
                      </a:r>
                      <a:r>
                        <a:rPr lang="en-US" sz="1600" dirty="0" err="1"/>
                        <a:t>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Loadpad</a:t>
                      </a:r>
                      <a:r>
                        <a:rPr lang="en-US" sz="1600" baseline="0" dirty="0"/>
                        <a:t> Pre-Stack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Pad-Collar </a:t>
                      </a:r>
                      <a:r>
                        <a:rPr lang="en-US" sz="1600" dirty="0" err="1"/>
                        <a:t>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Coil Pack </a:t>
                      </a:r>
                      <a:r>
                        <a:rPr lang="en-US" sz="1600" dirty="0" err="1"/>
                        <a:t>Subassy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Magnet</a:t>
                      </a:r>
                      <a:r>
                        <a:rPr lang="en-US" sz="1600" baseline="0" dirty="0"/>
                        <a:t> Electrical QA at LBNL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Integration</a:t>
                      </a:r>
                      <a:r>
                        <a:rPr lang="en-US" sz="1600" baseline="0" dirty="0" smtClean="0"/>
                        <a:t> and Loading WI </a:t>
                      </a:r>
                    </a:p>
                    <a:p>
                      <a:r>
                        <a:rPr lang="en-US" sz="1600" baseline="0" dirty="0" smtClean="0"/>
                        <a:t>(based on 2 other WI, both @ Rev 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released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SU-1011-5294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Axial Rods Instrumented</a:t>
                      </a:r>
                      <a:r>
                        <a:rPr lang="en-US" sz="1600" baseline="0" dirty="0"/>
                        <a:t>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 Shipping</a:t>
                      </a:r>
                      <a:r>
                        <a:rPr lang="en-US" sz="1600" baseline="0" dirty="0" smtClean="0"/>
                        <a:t>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SU-1011-3284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</a:t>
            </a:r>
            <a:r>
              <a:rPr lang="en-US" dirty="0"/>
              <a:t>Structure and Loading Review  -  </a:t>
            </a:r>
            <a:r>
              <a:rPr lang="en-US" dirty="0" smtClean="0"/>
              <a:t>December 12</a:t>
            </a:r>
            <a:r>
              <a:rPr lang="en-US" dirty="0"/>
              <a:t>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9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20414"/>
              </p:ext>
            </p:extLst>
          </p:nvPr>
        </p:nvGraphicFramePr>
        <p:xfrm>
          <a:off x="613991" y="989032"/>
          <a:ext cx="7918449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4474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Coil Acceptance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SU-1011-5294</a:t>
                      </a:r>
                      <a:endParaRPr lang="en-US" sz="1600" dirty="0"/>
                    </a:p>
                  </a:txBody>
                  <a:tcPr/>
                </a:tc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Yoke</a:t>
                      </a:r>
                      <a:r>
                        <a:rPr lang="en-US" sz="1600" baseline="0" dirty="0"/>
                        <a:t> Half Stack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Shell</a:t>
                      </a:r>
                      <a:r>
                        <a:rPr lang="en-US" sz="1600" baseline="0" dirty="0"/>
                        <a:t> Instrumentation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Shell-Yoke </a:t>
                      </a:r>
                      <a:r>
                        <a:rPr lang="en-US" sz="1600" dirty="0" err="1"/>
                        <a:t>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Loadpad</a:t>
                      </a:r>
                      <a:r>
                        <a:rPr lang="en-US" sz="1600" baseline="0" dirty="0"/>
                        <a:t> Pre-Stack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Pad-Collar </a:t>
                      </a:r>
                      <a:r>
                        <a:rPr lang="en-US" sz="1600" dirty="0" err="1"/>
                        <a:t>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Coil Pack </a:t>
                      </a:r>
                      <a:r>
                        <a:rPr lang="en-US" sz="1600" dirty="0" err="1"/>
                        <a:t>Subassy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Magnet</a:t>
                      </a:r>
                      <a:r>
                        <a:rPr lang="en-US" sz="1600" baseline="0" dirty="0"/>
                        <a:t> Electrical QA at LBNL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Integration</a:t>
                      </a:r>
                      <a:r>
                        <a:rPr lang="en-US" sz="1600" baseline="0" dirty="0" smtClean="0"/>
                        <a:t> and Loading WI </a:t>
                      </a:r>
                    </a:p>
                    <a:p>
                      <a:r>
                        <a:rPr lang="en-US" sz="1600" baseline="0" dirty="0" smtClean="0"/>
                        <a:t>(based on 2 other WI, both @ Rev 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released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SU-1011-5294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Axial Rods Instrumented</a:t>
                      </a:r>
                      <a:r>
                        <a:rPr lang="en-US" sz="1600" baseline="0" dirty="0"/>
                        <a:t>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 Shipping</a:t>
                      </a:r>
                      <a:r>
                        <a:rPr lang="en-US" sz="1600" baseline="0" dirty="0" smtClean="0"/>
                        <a:t>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SU-1011-3284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259632" y="2417588"/>
            <a:ext cx="6624736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Lessons </a:t>
            </a:r>
            <a:r>
              <a:rPr lang="en-US" sz="2800" dirty="0"/>
              <a:t>Learned </a:t>
            </a:r>
            <a:r>
              <a:rPr lang="en-US" sz="2800" dirty="0" smtClean="0"/>
              <a:t>from A03 have been integrated into the first 10 travelers. </a:t>
            </a:r>
          </a:p>
          <a:p>
            <a:endParaRPr lang="en-US" sz="2800" dirty="0"/>
          </a:p>
          <a:p>
            <a:r>
              <a:rPr lang="en-US" sz="2800" dirty="0" smtClean="0"/>
              <a:t>We are working on the next 5 travelers now.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</a:t>
            </a:r>
            <a:r>
              <a:rPr lang="en-US" dirty="0"/>
              <a:t>Structure and Loading Review  -  </a:t>
            </a:r>
            <a:r>
              <a:rPr lang="en-US" dirty="0" smtClean="0"/>
              <a:t>December 12</a:t>
            </a:r>
            <a:r>
              <a:rPr lang="en-US" dirty="0"/>
              <a:t>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Inspection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overall inspection plan is set out in the Advanced Acquisition Plan (</a:t>
            </a:r>
            <a:r>
              <a:rPr lang="en-US" dirty="0" err="1" smtClean="0"/>
              <a:t>docDB</a:t>
            </a:r>
            <a:r>
              <a:rPr lang="en-US" dirty="0" smtClean="0"/>
              <a:t> #962)</a:t>
            </a:r>
          </a:p>
          <a:p>
            <a:r>
              <a:rPr lang="en-US" dirty="0" smtClean="0"/>
              <a:t>Includes first article inspection, 10% inspection of yokes/</a:t>
            </a:r>
            <a:r>
              <a:rPr lang="en-US" dirty="0" err="1" smtClean="0"/>
              <a:t>loadpads</a:t>
            </a:r>
            <a:r>
              <a:rPr lang="en-US" dirty="0" smtClean="0"/>
              <a:t>/collars, inspection at LBNL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MQXFA04 Structure and Loading Review  -  December 12, 2019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578" y="3095528"/>
            <a:ext cx="5220072" cy="2868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85" y="3068960"/>
            <a:ext cx="2853386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Inspection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100% of shells are inspected both at the vendor and at LBNL</a:t>
            </a:r>
          </a:p>
          <a:p>
            <a:r>
              <a:rPr lang="en-US" dirty="0" err="1"/>
              <a:t>Fluourescent</a:t>
            </a:r>
            <a:r>
              <a:rPr lang="en-US" dirty="0"/>
              <a:t> (Dye) Penetrant Inspection (FPI</a:t>
            </a:r>
            <a:r>
              <a:rPr lang="en-US" dirty="0" smtClean="0"/>
              <a:t>) required</a:t>
            </a:r>
          </a:p>
          <a:p>
            <a:r>
              <a:rPr lang="en-US" dirty="0"/>
              <a:t>Ultrasonic </a:t>
            </a:r>
            <a:r>
              <a:rPr lang="en-US" dirty="0" smtClean="0"/>
              <a:t>inspection to class AA required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MQXFA04 Structure and Loading Review  -  December 12, 2019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3548038"/>
            <a:ext cx="367240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12000" y="1174693"/>
            <a:ext cx="7920000" cy="4906963"/>
          </a:xfrm>
        </p:spPr>
        <p:txBody>
          <a:bodyPr/>
          <a:lstStyle/>
          <a:p>
            <a:r>
              <a:rPr lang="en-US" dirty="0"/>
              <a:t>We are tracking Non-Conformances, Deviations and Engineering Changes in one spreadsheet</a:t>
            </a:r>
          </a:p>
          <a:p>
            <a:r>
              <a:rPr lang="en-US" dirty="0"/>
              <a:t>These are currently communicated to </a:t>
            </a:r>
            <a:r>
              <a:rPr lang="en-US" dirty="0" err="1" smtClean="0"/>
              <a:t>Fermilab</a:t>
            </a:r>
            <a:r>
              <a:rPr lang="en-US" dirty="0" smtClean="0"/>
              <a:t> L2 </a:t>
            </a:r>
            <a:r>
              <a:rPr lang="en-US" dirty="0"/>
              <a:t>on a monthly basis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</a:t>
            </a:r>
            <a:r>
              <a:rPr lang="en-US" dirty="0"/>
              <a:t>Structure and Loading Review  -  </a:t>
            </a:r>
            <a:r>
              <a:rPr lang="en-US" dirty="0" smtClean="0"/>
              <a:t>December 12</a:t>
            </a:r>
            <a:r>
              <a:rPr lang="en-US" dirty="0"/>
              <a:t>, 2019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5" y="3043610"/>
            <a:ext cx="8062725" cy="34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MQXFA04 </a:t>
            </a:r>
            <a:r>
              <a:rPr lang="en-US" dirty="0"/>
              <a:t>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2000" y="1219200"/>
            <a:ext cx="8074800" cy="4906963"/>
          </a:xfrm>
        </p:spPr>
        <p:txBody>
          <a:bodyPr/>
          <a:lstStyle/>
          <a:p>
            <a:r>
              <a:rPr lang="en-US" sz="2400" dirty="0" smtClean="0"/>
              <a:t>The NCRs on A04 thus far include:</a:t>
            </a:r>
          </a:p>
          <a:p>
            <a:pPr lvl="1"/>
            <a:r>
              <a:rPr lang="en-US" sz="1800" dirty="0" smtClean="0"/>
              <a:t>(#28) Ultrasonic testing to grade A instead of AA for 3 long shells</a:t>
            </a:r>
          </a:p>
          <a:p>
            <a:pPr lvl="1"/>
            <a:r>
              <a:rPr lang="en-US" sz="1800" dirty="0" smtClean="0"/>
              <a:t>(#29) Wrong serial number on 2 collars</a:t>
            </a:r>
          </a:p>
          <a:p>
            <a:pPr lvl="1"/>
            <a:r>
              <a:rPr lang="en-US" sz="1800" dirty="0" smtClean="0"/>
              <a:t>(#31) Coil 113 had a short (retested and passed)</a:t>
            </a:r>
          </a:p>
          <a:p>
            <a:pPr lvl="1"/>
            <a:r>
              <a:rPr lang="en-US" sz="1800" dirty="0" smtClean="0"/>
              <a:t>(#49, 59) Coil 206 shifted during shipment, then saw a bubble under the GPI (passed electrical tests)</a:t>
            </a:r>
          </a:p>
          <a:p>
            <a:pPr lvl="1"/>
            <a:r>
              <a:rPr lang="en-US" sz="1800" dirty="0" smtClean="0"/>
              <a:t>(#50) 203 and 113 were </a:t>
            </a:r>
            <a:r>
              <a:rPr lang="en-US" sz="1800" dirty="0" err="1" smtClean="0"/>
              <a:t>hipoted</a:t>
            </a:r>
            <a:r>
              <a:rPr lang="en-US" sz="1800" dirty="0" smtClean="0"/>
              <a:t> to 4600V instead of 3680V</a:t>
            </a:r>
          </a:p>
          <a:p>
            <a:pPr lvl="1"/>
            <a:r>
              <a:rPr lang="en-US" sz="1800" dirty="0" smtClean="0"/>
              <a:t>(#53) Short shell -003 had a 0.006” deep, ¼” long gouge in it</a:t>
            </a:r>
          </a:p>
          <a:p>
            <a:pPr lvl="1"/>
            <a:r>
              <a:rPr lang="en-US" sz="1800" dirty="0" smtClean="0"/>
              <a:t>(#58) Shell strain gauges wires were swapped (wrong length)</a:t>
            </a:r>
          </a:p>
          <a:p>
            <a:pPr lvl="1"/>
            <a:endParaRPr lang="en-US" sz="18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</a:t>
            </a:r>
            <a:r>
              <a:rPr lang="en-US" dirty="0"/>
              <a:t>Structure and Loading Review  -  </a:t>
            </a:r>
            <a:r>
              <a:rPr lang="en-US" dirty="0" smtClean="0"/>
              <a:t>December 12</a:t>
            </a:r>
            <a:r>
              <a:rPr lang="en-US" dirty="0"/>
              <a:t>, 2019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4215001"/>
            <a:ext cx="8892480" cy="20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MQXFA04 </a:t>
            </a:r>
            <a:r>
              <a:rPr lang="en-US" dirty="0"/>
              <a:t>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2000" y="1219200"/>
            <a:ext cx="5184136" cy="4906963"/>
          </a:xfrm>
        </p:spPr>
        <p:txBody>
          <a:bodyPr/>
          <a:lstStyle/>
          <a:p>
            <a:r>
              <a:rPr lang="en-US" sz="2400" dirty="0" smtClean="0"/>
              <a:t>The NCRs on A04 thus far include:</a:t>
            </a:r>
          </a:p>
          <a:p>
            <a:pPr lvl="1"/>
            <a:r>
              <a:rPr lang="en-US" sz="1800" dirty="0" smtClean="0"/>
              <a:t>(#28) Ultrasonic testing to grade A instead of AA for 3 long shells</a:t>
            </a:r>
          </a:p>
          <a:p>
            <a:pPr lvl="1"/>
            <a:r>
              <a:rPr lang="en-US" sz="1800" dirty="0" smtClean="0"/>
              <a:t>(#29) Wrong serial number on 2 collars</a:t>
            </a:r>
          </a:p>
          <a:p>
            <a:pPr lvl="1"/>
            <a:r>
              <a:rPr lang="en-US" sz="1800" dirty="0" smtClean="0"/>
              <a:t>(#31) Coil 113 had a short (retested and passed)</a:t>
            </a:r>
          </a:p>
          <a:p>
            <a:pPr lvl="1"/>
            <a:r>
              <a:rPr lang="en-US" sz="1800" dirty="0" smtClean="0"/>
              <a:t>(#49, 59) Coil 206 shifted during shipment, then saw a bubble under the GPI (passed electrical tests)</a:t>
            </a:r>
          </a:p>
          <a:p>
            <a:pPr lvl="1"/>
            <a:r>
              <a:rPr lang="en-US" sz="1800" dirty="0" smtClean="0"/>
              <a:t>(#50) 203 and 113 were </a:t>
            </a:r>
            <a:r>
              <a:rPr lang="en-US" sz="1800" dirty="0" err="1" smtClean="0"/>
              <a:t>hipoted</a:t>
            </a:r>
            <a:r>
              <a:rPr lang="en-US" sz="1800" dirty="0" smtClean="0"/>
              <a:t> to 4600V instead of 3680V</a:t>
            </a:r>
          </a:p>
          <a:p>
            <a:pPr lvl="1"/>
            <a:r>
              <a:rPr lang="en-US" sz="1800" dirty="0" smtClean="0"/>
              <a:t>(#53) Short shell -003 had a 0.006” deep, ¼” long gouge in it</a:t>
            </a:r>
          </a:p>
          <a:p>
            <a:pPr lvl="1"/>
            <a:r>
              <a:rPr lang="en-US" sz="1800" dirty="0" smtClean="0"/>
              <a:t>(#58) Shell strain gauges wires were swapped (wrong length)</a:t>
            </a:r>
          </a:p>
          <a:p>
            <a:pPr lvl="1"/>
            <a:endParaRPr lang="en-US" sz="18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MQXFA04 </a:t>
            </a:r>
            <a:r>
              <a:rPr lang="en-US" dirty="0"/>
              <a:t>Structure and Loading Review  -  </a:t>
            </a:r>
            <a:r>
              <a:rPr lang="en-US" dirty="0" smtClean="0"/>
              <a:t>December 12</a:t>
            </a:r>
            <a:r>
              <a:rPr lang="en-US" dirty="0"/>
              <a:t>, 2019</a:t>
            </a:r>
            <a:endParaRPr lang="en-GB" dirty="0"/>
          </a:p>
        </p:txBody>
      </p:sp>
      <p:pic>
        <p:nvPicPr>
          <p:cNvPr id="8" name="Picture 7" descr="C:\Users\msolis\Downloads\IMG_034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6484" y="1217946"/>
            <a:ext cx="3247516" cy="1601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5364088" y="2372849"/>
            <a:ext cx="1224136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5429975" y="2609461"/>
            <a:ext cx="576064" cy="1834075"/>
          </a:xfrm>
          <a:prstGeom prst="rightBrace">
            <a:avLst>
              <a:gd name="adj1" fmla="val 38729"/>
              <a:gd name="adj2" fmla="val 50530"/>
            </a:avLst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4554" y="319936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Discussed during Coil Selection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39072" y="5445224"/>
            <a:ext cx="8370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4437" y="526055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Rewired</a:t>
            </a:r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935596" y="4581128"/>
            <a:ext cx="360040" cy="36004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907976" y="1610277"/>
            <a:ext cx="360040" cy="36004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98406" y="3818598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Indico</a:t>
            </a:r>
            <a:r>
              <a:rPr lang="en-US" sz="1200" dirty="0" smtClean="0"/>
              <a:t> Pages:</a:t>
            </a:r>
          </a:p>
          <a:p>
            <a:r>
              <a:rPr lang="en-US" sz="1200" dirty="0"/>
              <a:t>https://indico.fnal.gov/event/22009/</a:t>
            </a:r>
          </a:p>
          <a:p>
            <a:r>
              <a:rPr lang="en-US" sz="1200" dirty="0"/>
              <a:t>https://indico.fnal.gov/event/22526/</a:t>
            </a:r>
          </a:p>
          <a:p>
            <a:r>
              <a:rPr lang="en-US" sz="1200" dirty="0"/>
              <a:t>https://indico.fnal.gov/event/22659/  </a:t>
            </a:r>
          </a:p>
        </p:txBody>
      </p:sp>
    </p:spTree>
    <p:extLst>
      <p:ext uri="{BB962C8B-B14F-4D97-AF65-F5344CB8AC3E}">
        <p14:creationId xmlns:p14="http://schemas.microsoft.com/office/powerpoint/2010/main" val="20779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946e33d-fd2f-4ae4-8ee9-d90c129cdf9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47412</TotalTime>
  <Words>922</Words>
  <Application>Microsoft Office PowerPoint</Application>
  <PresentationFormat>On-screen Show (4:3)</PresentationFormat>
  <Paragraphs>215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Thème Office</vt:lpstr>
      <vt:lpstr>Magnet Fabrication Travelers, Non-Conformities and Resolution</vt:lpstr>
      <vt:lpstr>Overview</vt:lpstr>
      <vt:lpstr>Magnet Fabrication Travelers Overview</vt:lpstr>
      <vt:lpstr>Magnet Fabrication Travelers Overview</vt:lpstr>
      <vt:lpstr>Part Inspection Plans</vt:lpstr>
      <vt:lpstr>Shell Inspection Plans</vt:lpstr>
      <vt:lpstr>Change Records</vt:lpstr>
      <vt:lpstr>MQXFA04 Change Records</vt:lpstr>
      <vt:lpstr>MQXFA04 Change Records</vt:lpstr>
      <vt:lpstr>NCR-0028, Ultrasonic testing to Grade A</vt:lpstr>
      <vt:lpstr>NCR-0053, Gouge in Shell</vt:lpstr>
      <vt:lpstr>Summary</vt:lpstr>
    </vt:vector>
  </TitlesOfParts>
  <Company>APO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Ray, Katherine L.</cp:lastModifiedBy>
  <cp:revision>803</cp:revision>
  <cp:lastPrinted>2019-12-11T23:20:48Z</cp:lastPrinted>
  <dcterms:created xsi:type="dcterms:W3CDTF">2016-03-23T12:58:39Z</dcterms:created>
  <dcterms:modified xsi:type="dcterms:W3CDTF">2019-12-12T16:57:58Z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