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7"/>
  </p:notesMasterIdLst>
  <p:handoutMasterIdLst>
    <p:handoutMasterId r:id="rId8"/>
  </p:handoutMasterIdLst>
  <p:sldIdLst>
    <p:sldId id="294" r:id="rId2"/>
    <p:sldId id="307" r:id="rId3"/>
    <p:sldId id="311" r:id="rId4"/>
    <p:sldId id="301" r:id="rId5"/>
    <p:sldId id="298" r:id="rId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504E"/>
    <a:srgbClr val="4E4E4E"/>
    <a:srgbClr val="404040"/>
    <a:srgbClr val="004C97"/>
    <a:srgbClr val="63666A"/>
    <a:srgbClr val="99D6EA"/>
    <a:srgbClr val="505050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54" autoAdjust="0"/>
    <p:restoredTop sz="94660"/>
  </p:normalViewPr>
  <p:slideViewPr>
    <p:cSldViewPr snapToGrid="0" snapToObjects="1" showGuides="1">
      <p:cViewPr varScale="1">
        <p:scale>
          <a:sx n="110" d="100"/>
          <a:sy n="110" d="100"/>
        </p:scale>
        <p:origin x="1290" y="102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12/17/2019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12/17/2019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5E0D04-4214-49CA-830D-1E8BCFD16510}" type="datetime1">
              <a:rPr lang="en-US" smtClean="0"/>
              <a:t>12/17/2019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 Geelhoed | Compact SRF Accelerator Status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6821AE6A-7154-4866-8F56-FAEA74465B3A}" type="datetime1">
              <a:rPr lang="en-US" smtClean="0"/>
              <a:t>12/17/2019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 Geelhoed | Compact SRF Accelerator Status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1D6DCF1C-281C-47AA-86B9-A85AFBDE6DCD}" type="datetime1">
              <a:rPr lang="en-US" smtClean="0"/>
              <a:t>12/17/2019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M Geelhoed | Compact SRF Accelerator Status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67DA10A9-F8A4-4BF7-9F20-A4651265B914}" type="datetime1">
              <a:rPr lang="en-US" smtClean="0"/>
              <a:t>12/17/2019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 Geelhoed | Compact SRF Accelerator Status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fld id="{1272FFA7-B409-4C36-BFEE-DF13A052E85E}" type="datetime1">
              <a:rPr lang="en-US" smtClean="0"/>
              <a:t>12/17/2019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/>
              <a:t>M Geelhoed | Compact SRF Accelerator Status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93AB0F-E5C5-455E-99E9-A48ABAB50817}" type="datetime1">
              <a:rPr lang="en-US" smtClean="0"/>
              <a:t>12/17/2019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/>
              <a:t>M Geelhoed | Compact SRF Accelerator Status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64942C3-5C67-4169-9F83-C6D9E4EF1150}" type="datetime1">
              <a:rPr lang="en-US" smtClean="0"/>
              <a:t>12/17/2019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 Geelhoed | Compact SRF Accelerator Status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045612"/>
            <a:ext cx="8499231" cy="1390219"/>
          </a:xfrm>
        </p:spPr>
        <p:txBody>
          <a:bodyPr/>
          <a:lstStyle/>
          <a:p>
            <a:r>
              <a:rPr lang="en-US" dirty="0"/>
              <a:t>Michael Geelhoed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Compact SRF Accelerator Status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Accelerator High Level Progress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636588" y="6504213"/>
            <a:ext cx="775607" cy="241300"/>
          </a:xfrm>
        </p:spPr>
        <p:txBody>
          <a:bodyPr/>
          <a:lstStyle/>
          <a:p>
            <a:pPr>
              <a:defRPr/>
            </a:pPr>
            <a:fld id="{6CC0935E-E14F-44BB-884C-F48F82E2541C}" type="datetime1">
              <a:rPr lang="en-US" smtClean="0"/>
              <a:t>12/17/2019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 Geelhoed | Compact SRF Accelerator Status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B6E2C9-1249-44D3-8E13-E3DB3F3892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0477" y="1373997"/>
            <a:ext cx="3927578" cy="23339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3BB7DFE-7F98-405C-83A5-6574F440DD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561" y="1361984"/>
            <a:ext cx="1758185" cy="219746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374EDFE-A5D4-45C2-A955-E30B811ACFED}"/>
              </a:ext>
            </a:extLst>
          </p:cNvPr>
          <p:cNvSpPr txBox="1"/>
          <p:nvPr/>
        </p:nvSpPr>
        <p:spPr>
          <a:xfrm>
            <a:off x="228600" y="3612117"/>
            <a:ext cx="40119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	</a:t>
            </a:r>
            <a:r>
              <a:rPr lang="en-US" sz="2000" dirty="0"/>
              <a:t>Capital Assets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20 kW RF Power Source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Cryo</a:t>
            </a:r>
            <a:r>
              <a:rPr lang="en-US" sz="2000" dirty="0"/>
              <a:t> Coolers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Raw </a:t>
            </a:r>
            <a:r>
              <a:rPr lang="en-US" sz="2000" dirty="0" err="1"/>
              <a:t>Nb</a:t>
            </a:r>
            <a:r>
              <a:rPr lang="en-US" sz="2000" dirty="0"/>
              <a:t> Material for 1.5 cell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5D96DCA-7330-43BC-992D-8B0FC3A358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0341074"/>
              </p:ext>
            </p:extLst>
          </p:nvPr>
        </p:nvGraphicFramePr>
        <p:xfrm>
          <a:off x="680532" y="5093266"/>
          <a:ext cx="2497539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8967">
                  <a:extLst>
                    <a:ext uri="{9D8B030D-6E8A-4147-A177-3AD203B41FA5}">
                      <a16:colId xmlns:a16="http://schemas.microsoft.com/office/drawing/2014/main" val="3491796176"/>
                    </a:ext>
                  </a:extLst>
                </a:gridCol>
                <a:gridCol w="863438">
                  <a:extLst>
                    <a:ext uri="{9D8B030D-6E8A-4147-A177-3AD203B41FA5}">
                      <a16:colId xmlns:a16="http://schemas.microsoft.com/office/drawing/2014/main" val="1398736720"/>
                    </a:ext>
                  </a:extLst>
                </a:gridCol>
                <a:gridCol w="905134">
                  <a:extLst>
                    <a:ext uri="{9D8B030D-6E8A-4147-A177-3AD203B41FA5}">
                      <a16:colId xmlns:a16="http://schemas.microsoft.com/office/drawing/2014/main" val="11729430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Spent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56864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M&amp;S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~$1M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$1.4M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88973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Labor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$0.8M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$1.3M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2503769"/>
                  </a:ext>
                </a:extLst>
              </a:tr>
            </a:tbl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31F02901-E0EE-4194-AE44-F88220EAD23E}"/>
              </a:ext>
            </a:extLst>
          </p:cNvPr>
          <p:cNvGrpSpPr/>
          <p:nvPr/>
        </p:nvGrpSpPr>
        <p:grpSpPr>
          <a:xfrm>
            <a:off x="3178071" y="5157958"/>
            <a:ext cx="2172923" cy="1200329"/>
            <a:chOff x="5085430" y="5093266"/>
            <a:chExt cx="2984149" cy="120032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3A6F4CF-D84D-4C26-AF8A-BCCB9A45101F}"/>
                </a:ext>
              </a:extLst>
            </p:cNvPr>
            <p:cNvSpPr txBox="1"/>
            <p:nvPr/>
          </p:nvSpPr>
          <p:spPr>
            <a:xfrm>
              <a:off x="5085430" y="5093266"/>
              <a:ext cx="298414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/>
                <a:t>}</a:t>
              </a:r>
              <a:endParaRPr lang="en-US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3A7177F-C07A-466A-9BC6-1F6AB740E4A8}"/>
                </a:ext>
              </a:extLst>
            </p:cNvPr>
            <p:cNvSpPr txBox="1"/>
            <p:nvPr/>
          </p:nvSpPr>
          <p:spPr>
            <a:xfrm>
              <a:off x="5612797" y="5280787"/>
              <a:ext cx="192011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~$3M </a:t>
              </a:r>
            </a:p>
            <a:p>
              <a:r>
                <a:rPr lang="en-US" dirty="0"/>
                <a:t>over 2 </a:t>
              </a:r>
              <a:r>
                <a:rPr lang="en-US" dirty="0" err="1"/>
                <a:t>yrs</a:t>
              </a:r>
              <a:endParaRPr lang="en-US" dirty="0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A9A4D576-146F-44EB-95A0-C8A3DA1F1B78}"/>
              </a:ext>
            </a:extLst>
          </p:cNvPr>
          <p:cNvSpPr txBox="1"/>
          <p:nvPr/>
        </p:nvSpPr>
        <p:spPr>
          <a:xfrm>
            <a:off x="1024391" y="876821"/>
            <a:ext cx="49562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Experimental Setup and Year 1 Results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768131D-6170-4A56-9767-AC23402D17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7204" y="3729893"/>
            <a:ext cx="3201701" cy="252614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C9B14AA-72EA-4749-A594-9F098A9AEEF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215" r="9819"/>
          <a:stretch/>
        </p:blipFill>
        <p:spPr>
          <a:xfrm>
            <a:off x="6816812" y="1367500"/>
            <a:ext cx="1532709" cy="2244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347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Accelerator Subsystems Labor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636588" y="6504213"/>
            <a:ext cx="775607" cy="241300"/>
          </a:xfrm>
        </p:spPr>
        <p:txBody>
          <a:bodyPr/>
          <a:lstStyle/>
          <a:p>
            <a:pPr>
              <a:defRPr/>
            </a:pPr>
            <a:fld id="{AB620789-AFCB-4B8C-9230-3FC7851D5D78}" type="datetime1">
              <a:rPr lang="en-US" smtClean="0"/>
              <a:t>12/17/2019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 Geelhoed | Compact SRF Accelerator Status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id="{61D5A57F-61FB-40CB-9DBA-DF5501208FB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9949045"/>
              </p:ext>
            </p:extLst>
          </p:nvPr>
        </p:nvGraphicFramePr>
        <p:xfrm>
          <a:off x="228600" y="679629"/>
          <a:ext cx="8687225" cy="50599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3751">
                  <a:extLst>
                    <a:ext uri="{9D8B030D-6E8A-4147-A177-3AD203B41FA5}">
                      <a16:colId xmlns:a16="http://schemas.microsoft.com/office/drawing/2014/main" val="1708424208"/>
                    </a:ext>
                  </a:extLst>
                </a:gridCol>
                <a:gridCol w="2745488">
                  <a:extLst>
                    <a:ext uri="{9D8B030D-6E8A-4147-A177-3AD203B41FA5}">
                      <a16:colId xmlns:a16="http://schemas.microsoft.com/office/drawing/2014/main" val="943886786"/>
                    </a:ext>
                  </a:extLst>
                </a:gridCol>
                <a:gridCol w="1558991">
                  <a:extLst>
                    <a:ext uri="{9D8B030D-6E8A-4147-A177-3AD203B41FA5}">
                      <a16:colId xmlns:a16="http://schemas.microsoft.com/office/drawing/2014/main" val="3348169484"/>
                    </a:ext>
                  </a:extLst>
                </a:gridCol>
                <a:gridCol w="2838995">
                  <a:extLst>
                    <a:ext uri="{9D8B030D-6E8A-4147-A177-3AD203B41FA5}">
                      <a16:colId xmlns:a16="http://schemas.microsoft.com/office/drawing/2014/main" val="1562803362"/>
                    </a:ext>
                  </a:extLst>
                </a:gridCol>
              </a:tblGrid>
              <a:tr h="301362">
                <a:tc>
                  <a:txBody>
                    <a:bodyPr/>
                    <a:lstStyle/>
                    <a:p>
                      <a:r>
                        <a:rPr lang="en-US" sz="1600" dirty="0"/>
                        <a:t>Sub system</a:t>
                      </a:r>
                    </a:p>
                  </a:txBody>
                  <a:tcPr marL="132113" marR="132113" marT="66056" marB="66056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Status</a:t>
                      </a:r>
                    </a:p>
                  </a:txBody>
                  <a:tcPr marL="132113" marR="132113" marT="66056" marB="66056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Direct Cost ($k)</a:t>
                      </a:r>
                    </a:p>
                  </a:txBody>
                  <a:tcPr marL="132113" marR="132113" marT="66056" marB="66056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 Amount for the knowns</a:t>
                      </a:r>
                    </a:p>
                  </a:txBody>
                  <a:tcPr marL="132113" marR="132113" marT="66056" marB="66056"/>
                </a:tc>
                <a:extLst>
                  <a:ext uri="{0D108BD9-81ED-4DB2-BD59-A6C34878D82A}">
                    <a16:rowId xmlns:a16="http://schemas.microsoft.com/office/drawing/2014/main" val="801537055"/>
                  </a:ext>
                </a:extLst>
              </a:tr>
              <a:tr h="26367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latin typeface="+mn-lt"/>
                        </a:rPr>
                        <a:t>Coupler</a:t>
                      </a:r>
                    </a:p>
                  </a:txBody>
                  <a:tcPr marL="132113" marR="132113" marT="66056" marB="6605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>
                          <a:latin typeface="+mn-lt"/>
                        </a:rPr>
                        <a:t>Defined PIP-II style coupler will work for dissipated heat load </a:t>
                      </a:r>
                    </a:p>
                  </a:txBody>
                  <a:tcPr marL="132113" marR="132113" marT="66056" marB="66056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22.3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+mn-lt"/>
                        </a:rPr>
                        <a:t>$20k Air/Vac Couplers Testing</a:t>
                      </a:r>
                    </a:p>
                  </a:txBody>
                  <a:tcPr marL="132113" marR="132113" marT="66056" marB="66056" anchor="ctr"/>
                </a:tc>
                <a:extLst>
                  <a:ext uri="{0D108BD9-81ED-4DB2-BD59-A6C34878D82A}">
                    <a16:rowId xmlns:a16="http://schemas.microsoft.com/office/drawing/2014/main" val="402097164"/>
                  </a:ext>
                </a:extLst>
              </a:tr>
              <a:tr h="18381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RF Power</a:t>
                      </a:r>
                    </a:p>
                  </a:txBody>
                  <a:tcPr marL="132113" marR="132113" marT="66056" marB="660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RF Source 20 kW purchase review process</a:t>
                      </a:r>
                    </a:p>
                    <a:p>
                      <a:pPr algn="ctr"/>
                      <a:endParaRPr lang="en-US" sz="1400" dirty="0">
                        <a:latin typeface="+mn-lt"/>
                      </a:endParaRPr>
                    </a:p>
                  </a:txBody>
                  <a:tcPr marL="132113" marR="132113" marT="66056" marB="66056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$50k Circulator &amp; Waveguide Assembly</a:t>
                      </a:r>
                    </a:p>
                  </a:txBody>
                  <a:tcPr marL="132113" marR="132113" marT="66056" marB="66056" anchor="ctr"/>
                </a:tc>
                <a:extLst>
                  <a:ext uri="{0D108BD9-81ED-4DB2-BD59-A6C34878D82A}">
                    <a16:rowId xmlns:a16="http://schemas.microsoft.com/office/drawing/2014/main" val="1968335441"/>
                  </a:ext>
                </a:extLst>
              </a:tr>
              <a:tr h="17169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Cryocooler &amp; Cryostat</a:t>
                      </a:r>
                    </a:p>
                  </a:txBody>
                  <a:tcPr marL="132113" marR="132113" marT="66056" marB="660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Preliminary design of VJ, MS, and TS for Cryostat</a:t>
                      </a:r>
                    </a:p>
                  </a:txBody>
                  <a:tcPr marL="132113" marR="132113" marT="66056" marB="66056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105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$10k Assembly Cryostat</a:t>
                      </a:r>
                    </a:p>
                  </a:txBody>
                  <a:tcPr marL="132113" marR="132113" marT="66056" marB="66056" anchor="ctr"/>
                </a:tc>
                <a:extLst>
                  <a:ext uri="{0D108BD9-81ED-4DB2-BD59-A6C34878D82A}">
                    <a16:rowId xmlns:a16="http://schemas.microsoft.com/office/drawing/2014/main" val="38847866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Gun</a:t>
                      </a:r>
                    </a:p>
                  </a:txBody>
                  <a:tcPr marL="132113" marR="132113" marT="66056" marB="660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Integration of Gun with cavity &amp; cryomodule</a:t>
                      </a:r>
                    </a:p>
                    <a:p>
                      <a:pPr algn="ctr"/>
                      <a:endParaRPr lang="en-US" sz="1400" dirty="0">
                        <a:latin typeface="+mn-lt"/>
                      </a:endParaRPr>
                    </a:p>
                  </a:txBody>
                  <a:tcPr marL="132113" marR="132113" marT="66056" marB="66056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126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$30k SRF Gun Testing</a:t>
                      </a:r>
                    </a:p>
                  </a:txBody>
                  <a:tcPr marL="132113" marR="132113" marT="66056" marB="66056" anchor="ctr"/>
                </a:tc>
                <a:extLst>
                  <a:ext uri="{0D108BD9-81ED-4DB2-BD59-A6C34878D82A}">
                    <a16:rowId xmlns:a16="http://schemas.microsoft.com/office/drawing/2014/main" val="7625619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SRF Cavity</a:t>
                      </a:r>
                    </a:p>
                  </a:txBody>
                  <a:tcPr marL="132113" marR="132113" marT="66056" marB="660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Design of 1.5 cell complete</a:t>
                      </a:r>
                    </a:p>
                  </a:txBody>
                  <a:tcPr marL="132113" marR="132113" marT="66056" marB="66056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48.8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$250k for Chemical Processing</a:t>
                      </a:r>
                    </a:p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$20k IB1 VTS</a:t>
                      </a:r>
                    </a:p>
                  </a:txBody>
                  <a:tcPr marL="132113" marR="132113" marT="66056" marB="66056" anchor="ctr"/>
                </a:tc>
                <a:extLst>
                  <a:ext uri="{0D108BD9-81ED-4DB2-BD59-A6C34878D82A}">
                    <a16:rowId xmlns:a16="http://schemas.microsoft.com/office/drawing/2014/main" val="14972511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Nb</a:t>
                      </a:r>
                      <a:r>
                        <a:rPr lang="en-US" sz="1400" baseline="-25000" dirty="0">
                          <a:latin typeface="+mn-lt"/>
                        </a:rPr>
                        <a:t>3</a:t>
                      </a:r>
                      <a:r>
                        <a:rPr lang="en-US" sz="1400" dirty="0">
                          <a:latin typeface="+mn-lt"/>
                        </a:rPr>
                        <a:t>Sn</a:t>
                      </a:r>
                    </a:p>
                  </a:txBody>
                  <a:tcPr marL="132113" marR="132113" marT="66056" marB="660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ECA funds progressing</a:t>
                      </a:r>
                    </a:p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Found Coating “Recipe” </a:t>
                      </a:r>
                    </a:p>
                  </a:txBody>
                  <a:tcPr marL="132113" marR="132113" marT="66056" marB="66056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117.7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$150k Coating</a:t>
                      </a:r>
                    </a:p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$20k IB1 VTS</a:t>
                      </a:r>
                    </a:p>
                  </a:txBody>
                  <a:tcPr marL="132113" marR="132113" marT="66056" marB="66056" anchor="ctr"/>
                </a:tc>
                <a:extLst>
                  <a:ext uri="{0D108BD9-81ED-4DB2-BD59-A6C34878D82A}">
                    <a16:rowId xmlns:a16="http://schemas.microsoft.com/office/drawing/2014/main" val="610376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LLRF &amp; Interlocks</a:t>
                      </a:r>
                    </a:p>
                  </a:txBody>
                  <a:tcPr marL="132113" marR="132113" marT="66056" marB="660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N/A</a:t>
                      </a:r>
                    </a:p>
                  </a:txBody>
                  <a:tcPr marL="132113" marR="132113" marT="66056" marB="66056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$50k Interlock Programming</a:t>
                      </a:r>
                    </a:p>
                  </a:txBody>
                  <a:tcPr marL="132113" marR="132113" marT="66056" marB="66056" anchor="ctr"/>
                </a:tc>
                <a:extLst>
                  <a:ext uri="{0D108BD9-81ED-4DB2-BD59-A6C34878D82A}">
                    <a16:rowId xmlns:a16="http://schemas.microsoft.com/office/drawing/2014/main" val="12339274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Integration</a:t>
                      </a:r>
                    </a:p>
                  </a:txBody>
                  <a:tcPr marL="132113" marR="132113" marT="66056" marB="660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Preliminary design of VTS</a:t>
                      </a:r>
                    </a:p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Testing to be completed at HAB</a:t>
                      </a:r>
                    </a:p>
                  </a:txBody>
                  <a:tcPr marL="132113" marR="132113" marT="66056" marB="66056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5.4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$75k Assembly</a:t>
                      </a:r>
                    </a:p>
                  </a:txBody>
                  <a:tcPr marL="132113" marR="132113" marT="66056" marB="66056" anchor="ctr"/>
                </a:tc>
                <a:extLst>
                  <a:ext uri="{0D108BD9-81ED-4DB2-BD59-A6C34878D82A}">
                    <a16:rowId xmlns:a16="http://schemas.microsoft.com/office/drawing/2014/main" val="1102789540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84D075E4-73B5-4702-933D-C144099DE75B}"/>
              </a:ext>
            </a:extLst>
          </p:cNvPr>
          <p:cNvSpPr txBox="1"/>
          <p:nvPr/>
        </p:nvSpPr>
        <p:spPr>
          <a:xfrm>
            <a:off x="4661662" y="5705809"/>
            <a:ext cx="4253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$431.2k                 $675k</a:t>
            </a:r>
          </a:p>
        </p:txBody>
      </p:sp>
    </p:spTree>
    <p:extLst>
      <p:ext uri="{BB962C8B-B14F-4D97-AF65-F5344CB8AC3E}">
        <p14:creationId xmlns:p14="http://schemas.microsoft.com/office/powerpoint/2010/main" val="3998946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Accelerator Subsystems M&amp;S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636588" y="6504213"/>
            <a:ext cx="775607" cy="241300"/>
          </a:xfrm>
        </p:spPr>
        <p:txBody>
          <a:bodyPr/>
          <a:lstStyle/>
          <a:p>
            <a:pPr>
              <a:defRPr/>
            </a:pPr>
            <a:fld id="{24BEF34B-2681-43F5-93F6-9EA22E7D8ECE}" type="datetime1">
              <a:rPr lang="en-US" smtClean="0"/>
              <a:t>12/17/2019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 Geelhoed | Compact SRF Accelerator Status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id="{61D5A57F-61FB-40CB-9DBA-DF5501208FB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2609976"/>
              </p:ext>
            </p:extLst>
          </p:nvPr>
        </p:nvGraphicFramePr>
        <p:xfrm>
          <a:off x="228600" y="679629"/>
          <a:ext cx="8687225" cy="50599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3751">
                  <a:extLst>
                    <a:ext uri="{9D8B030D-6E8A-4147-A177-3AD203B41FA5}">
                      <a16:colId xmlns:a16="http://schemas.microsoft.com/office/drawing/2014/main" val="1708424208"/>
                    </a:ext>
                  </a:extLst>
                </a:gridCol>
                <a:gridCol w="2745488">
                  <a:extLst>
                    <a:ext uri="{9D8B030D-6E8A-4147-A177-3AD203B41FA5}">
                      <a16:colId xmlns:a16="http://schemas.microsoft.com/office/drawing/2014/main" val="943886786"/>
                    </a:ext>
                  </a:extLst>
                </a:gridCol>
                <a:gridCol w="1558991">
                  <a:extLst>
                    <a:ext uri="{9D8B030D-6E8A-4147-A177-3AD203B41FA5}">
                      <a16:colId xmlns:a16="http://schemas.microsoft.com/office/drawing/2014/main" val="3348169484"/>
                    </a:ext>
                  </a:extLst>
                </a:gridCol>
                <a:gridCol w="2838995">
                  <a:extLst>
                    <a:ext uri="{9D8B030D-6E8A-4147-A177-3AD203B41FA5}">
                      <a16:colId xmlns:a16="http://schemas.microsoft.com/office/drawing/2014/main" val="1562803362"/>
                    </a:ext>
                  </a:extLst>
                </a:gridCol>
              </a:tblGrid>
              <a:tr h="301362">
                <a:tc>
                  <a:txBody>
                    <a:bodyPr/>
                    <a:lstStyle/>
                    <a:p>
                      <a:r>
                        <a:rPr lang="en-US" sz="1600" dirty="0"/>
                        <a:t>Sub system</a:t>
                      </a:r>
                    </a:p>
                  </a:txBody>
                  <a:tcPr marL="132113" marR="132113" marT="66056" marB="66056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Status</a:t>
                      </a:r>
                    </a:p>
                  </a:txBody>
                  <a:tcPr marL="132113" marR="132113" marT="66056" marB="66056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Direct Cost ($k)</a:t>
                      </a:r>
                    </a:p>
                  </a:txBody>
                  <a:tcPr marL="132113" marR="132113" marT="66056" marB="66056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 Amount for the knowns</a:t>
                      </a:r>
                    </a:p>
                  </a:txBody>
                  <a:tcPr marL="132113" marR="132113" marT="66056" marB="66056"/>
                </a:tc>
                <a:extLst>
                  <a:ext uri="{0D108BD9-81ED-4DB2-BD59-A6C34878D82A}">
                    <a16:rowId xmlns:a16="http://schemas.microsoft.com/office/drawing/2014/main" val="801537055"/>
                  </a:ext>
                </a:extLst>
              </a:tr>
              <a:tr h="26367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latin typeface="+mn-lt"/>
                        </a:rPr>
                        <a:t>Coupler</a:t>
                      </a:r>
                    </a:p>
                  </a:txBody>
                  <a:tcPr marL="132113" marR="132113" marT="66056" marB="6605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>
                          <a:latin typeface="+mn-lt"/>
                        </a:rPr>
                        <a:t>Ready for PIP-II style Coupler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>
                          <a:latin typeface="+mn-lt"/>
                        </a:rPr>
                        <a:t>2 Sides Air/Vac </a:t>
                      </a:r>
                    </a:p>
                  </a:txBody>
                  <a:tcPr marL="132113" marR="132113" marT="66056" marB="66056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0.0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+mn-lt"/>
                        </a:rPr>
                        <a:t>$65k for a set of Air/Vac Couplers</a:t>
                      </a:r>
                    </a:p>
                  </a:txBody>
                  <a:tcPr marL="132113" marR="132113" marT="66056" marB="66056" anchor="ctr"/>
                </a:tc>
                <a:extLst>
                  <a:ext uri="{0D108BD9-81ED-4DB2-BD59-A6C34878D82A}">
                    <a16:rowId xmlns:a16="http://schemas.microsoft.com/office/drawing/2014/main" val="402097164"/>
                  </a:ext>
                </a:extLst>
              </a:tr>
              <a:tr h="18381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RF Power</a:t>
                      </a:r>
                    </a:p>
                  </a:txBody>
                  <a:tcPr marL="132113" marR="132113" marT="66056" marB="660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RF Source 20 kW purchase</a:t>
                      </a:r>
                    </a:p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Still requires Circulator, Coaxial Cable, etc.</a:t>
                      </a:r>
                    </a:p>
                  </a:txBody>
                  <a:tcPr marL="132113" marR="132113" marT="66056" marB="66056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167.7</a:t>
                      </a:r>
                    </a:p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(+196.5)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$100k for circulator </a:t>
                      </a:r>
                    </a:p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$50k for </a:t>
                      </a:r>
                      <a:r>
                        <a:rPr lang="en-US" sz="1400" dirty="0" err="1">
                          <a:latin typeface="+mn-lt"/>
                        </a:rPr>
                        <a:t>Misc</a:t>
                      </a:r>
                      <a:r>
                        <a:rPr lang="en-US" sz="1400" dirty="0">
                          <a:latin typeface="+mn-lt"/>
                        </a:rPr>
                        <a:t> RF Components (waveguide)</a:t>
                      </a:r>
                    </a:p>
                  </a:txBody>
                  <a:tcPr marL="132113" marR="132113" marT="66056" marB="66056" anchor="ctr"/>
                </a:tc>
                <a:extLst>
                  <a:ext uri="{0D108BD9-81ED-4DB2-BD59-A6C34878D82A}">
                    <a16:rowId xmlns:a16="http://schemas.microsoft.com/office/drawing/2014/main" val="1968335441"/>
                  </a:ext>
                </a:extLst>
              </a:tr>
              <a:tr h="17169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Cryocooler &amp; Cryostat</a:t>
                      </a:r>
                    </a:p>
                  </a:txBody>
                  <a:tcPr marL="132113" marR="132113" marT="66056" marB="660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3 PT420s available on site</a:t>
                      </a:r>
                    </a:p>
                    <a:p>
                      <a:pPr algn="ctr"/>
                      <a:endParaRPr lang="en-US" sz="1400" dirty="0">
                        <a:latin typeface="+mn-lt"/>
                      </a:endParaRPr>
                    </a:p>
                  </a:txBody>
                  <a:tcPr marL="132113" marR="132113" marT="66056" marB="66056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126.7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$160k Design</a:t>
                      </a:r>
                    </a:p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$150k Procurement</a:t>
                      </a:r>
                    </a:p>
                  </a:txBody>
                  <a:tcPr marL="132113" marR="132113" marT="66056" marB="66056" anchor="ctr"/>
                </a:tc>
                <a:extLst>
                  <a:ext uri="{0D108BD9-81ED-4DB2-BD59-A6C34878D82A}">
                    <a16:rowId xmlns:a16="http://schemas.microsoft.com/office/drawing/2014/main" val="38847866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Gun</a:t>
                      </a:r>
                    </a:p>
                  </a:txBody>
                  <a:tcPr marL="132113" marR="132113" marT="66056" marB="660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Heatwave PO for fabrication of Cathode Grid</a:t>
                      </a:r>
                    </a:p>
                    <a:p>
                      <a:pPr algn="ctr"/>
                      <a:endParaRPr lang="en-US" sz="1400" dirty="0">
                        <a:latin typeface="+mn-lt"/>
                      </a:endParaRPr>
                    </a:p>
                  </a:txBody>
                  <a:tcPr marL="132113" marR="132113" marT="66056" marB="66056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83.2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$110k to Heat Wave</a:t>
                      </a:r>
                    </a:p>
                    <a:p>
                      <a:pPr algn="ctr"/>
                      <a:endParaRPr lang="en-US" sz="1400" dirty="0">
                        <a:latin typeface="+mn-lt"/>
                      </a:endParaRPr>
                    </a:p>
                  </a:txBody>
                  <a:tcPr marL="132113" marR="132113" marT="66056" marB="66056" anchor="ctr"/>
                </a:tc>
                <a:extLst>
                  <a:ext uri="{0D108BD9-81ED-4DB2-BD59-A6C34878D82A}">
                    <a16:rowId xmlns:a16="http://schemas.microsoft.com/office/drawing/2014/main" val="7625619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SRF Cavity</a:t>
                      </a:r>
                    </a:p>
                  </a:txBody>
                  <a:tcPr marL="132113" marR="132113" marT="66056" marB="660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latin typeface="+mn-lt"/>
                        </a:rPr>
                        <a:t>Nb</a:t>
                      </a:r>
                      <a:r>
                        <a:rPr lang="en-US" sz="1400" dirty="0">
                          <a:latin typeface="+mn-lt"/>
                        </a:rPr>
                        <a:t> material procured for 1.5 cell fabrication</a:t>
                      </a:r>
                    </a:p>
                  </a:txBody>
                  <a:tcPr marL="132113" marR="132113" marT="66056" marB="66056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98.3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$150k for manufacturing</a:t>
                      </a:r>
                    </a:p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$20k for additional </a:t>
                      </a:r>
                      <a:r>
                        <a:rPr lang="en-US" sz="1400" dirty="0" err="1">
                          <a:latin typeface="+mn-lt"/>
                        </a:rPr>
                        <a:t>Nb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132113" marR="132113" marT="66056" marB="66056" anchor="ctr"/>
                </a:tc>
                <a:extLst>
                  <a:ext uri="{0D108BD9-81ED-4DB2-BD59-A6C34878D82A}">
                    <a16:rowId xmlns:a16="http://schemas.microsoft.com/office/drawing/2014/main" val="14972511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Nb</a:t>
                      </a:r>
                      <a:r>
                        <a:rPr lang="en-US" sz="1400" baseline="-25000" dirty="0">
                          <a:latin typeface="+mn-lt"/>
                        </a:rPr>
                        <a:t>3</a:t>
                      </a:r>
                      <a:r>
                        <a:rPr lang="en-US" sz="1400" dirty="0">
                          <a:latin typeface="+mn-lt"/>
                        </a:rPr>
                        <a:t>Sn</a:t>
                      </a:r>
                    </a:p>
                  </a:txBody>
                  <a:tcPr marL="132113" marR="132113" marT="66056" marB="660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Cradle and Fork Completed</a:t>
                      </a:r>
                    </a:p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Found “Recipe” via IB1 VTS</a:t>
                      </a:r>
                    </a:p>
                  </a:txBody>
                  <a:tcPr marL="132113" marR="132113" marT="66056" marB="66056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82.5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$6k cradle for coating</a:t>
                      </a:r>
                    </a:p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$25k for IB1 VTS Hardware</a:t>
                      </a:r>
                    </a:p>
                  </a:txBody>
                  <a:tcPr marL="132113" marR="132113" marT="66056" marB="66056" anchor="ctr"/>
                </a:tc>
                <a:extLst>
                  <a:ext uri="{0D108BD9-81ED-4DB2-BD59-A6C34878D82A}">
                    <a16:rowId xmlns:a16="http://schemas.microsoft.com/office/drawing/2014/main" val="610376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LLRF &amp; Interlocks</a:t>
                      </a:r>
                    </a:p>
                  </a:txBody>
                  <a:tcPr marL="132113" marR="132113" marT="66056" marB="660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In hand Euclid 650 MHz LLRF </a:t>
                      </a:r>
                    </a:p>
                  </a:txBody>
                  <a:tcPr marL="132113" marR="132113" marT="66056" marB="66056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0.0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$150k for Interlocks</a:t>
                      </a:r>
                    </a:p>
                  </a:txBody>
                  <a:tcPr marL="132113" marR="132113" marT="66056" marB="66056" anchor="ctr"/>
                </a:tc>
                <a:extLst>
                  <a:ext uri="{0D108BD9-81ED-4DB2-BD59-A6C34878D82A}">
                    <a16:rowId xmlns:a16="http://schemas.microsoft.com/office/drawing/2014/main" val="12339274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Integration</a:t>
                      </a:r>
                    </a:p>
                  </a:txBody>
                  <a:tcPr marL="132113" marR="132113" marT="66056" marB="660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Electrical plugs and hardware for CC &amp; RF Source</a:t>
                      </a:r>
                    </a:p>
                  </a:txBody>
                  <a:tcPr marL="132113" marR="132113" marT="66056" marB="66056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10.0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$50k for Platform</a:t>
                      </a:r>
                    </a:p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$20k Hardware</a:t>
                      </a:r>
                    </a:p>
                  </a:txBody>
                  <a:tcPr marL="132113" marR="132113" marT="66056" marB="66056" anchor="ctr"/>
                </a:tc>
                <a:extLst>
                  <a:ext uri="{0D108BD9-81ED-4DB2-BD59-A6C34878D82A}">
                    <a16:rowId xmlns:a16="http://schemas.microsoft.com/office/drawing/2014/main" val="110278954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1031979-27CC-4E14-83E3-56B60547EB6A}"/>
              </a:ext>
            </a:extLst>
          </p:cNvPr>
          <p:cNvSpPr txBox="1"/>
          <p:nvPr/>
        </p:nvSpPr>
        <p:spPr>
          <a:xfrm>
            <a:off x="4661662" y="5705809"/>
            <a:ext cx="4253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$764.9k                 $1.056M</a:t>
            </a:r>
          </a:p>
        </p:txBody>
      </p:sp>
    </p:spTree>
    <p:extLst>
      <p:ext uri="{BB962C8B-B14F-4D97-AF65-F5344CB8AC3E}">
        <p14:creationId xmlns:p14="http://schemas.microsoft.com/office/powerpoint/2010/main" val="1609895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Accelerator Actual Parameters for Prototype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636588" y="6504213"/>
            <a:ext cx="775607" cy="241300"/>
          </a:xfrm>
        </p:spPr>
        <p:txBody>
          <a:bodyPr/>
          <a:lstStyle/>
          <a:p>
            <a:pPr>
              <a:defRPr/>
            </a:pPr>
            <a:fld id="{DD56847E-D9E5-4971-BB82-C7B83803A5A3}" type="datetime1">
              <a:rPr lang="en-US" smtClean="0"/>
              <a:t>12/17/2019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 Geelhoed | Compact SRF Accelerator Status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id="{61D5A57F-61FB-40CB-9DBA-DF5501208FB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6374000"/>
              </p:ext>
            </p:extLst>
          </p:nvPr>
        </p:nvGraphicFramePr>
        <p:xfrm>
          <a:off x="429418" y="946360"/>
          <a:ext cx="5178901" cy="37135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3851">
                  <a:extLst>
                    <a:ext uri="{9D8B030D-6E8A-4147-A177-3AD203B41FA5}">
                      <a16:colId xmlns:a16="http://schemas.microsoft.com/office/drawing/2014/main" val="1708424208"/>
                    </a:ext>
                  </a:extLst>
                </a:gridCol>
                <a:gridCol w="3405050">
                  <a:extLst>
                    <a:ext uri="{9D8B030D-6E8A-4147-A177-3AD203B41FA5}">
                      <a16:colId xmlns:a16="http://schemas.microsoft.com/office/drawing/2014/main" val="943886786"/>
                    </a:ext>
                  </a:extLst>
                </a:gridCol>
              </a:tblGrid>
              <a:tr h="535791">
                <a:tc>
                  <a:txBody>
                    <a:bodyPr/>
                    <a:lstStyle/>
                    <a:p>
                      <a:r>
                        <a:rPr lang="en-US" sz="2600" dirty="0"/>
                        <a:t>Parameter</a:t>
                      </a:r>
                    </a:p>
                  </a:txBody>
                  <a:tcPr marL="132113" marR="132113" marT="66056" marB="66056"/>
                </a:tc>
                <a:tc>
                  <a:txBody>
                    <a:bodyPr/>
                    <a:lstStyle/>
                    <a:p>
                      <a:r>
                        <a:rPr lang="en-US" sz="2600" dirty="0"/>
                        <a:t>Value</a:t>
                      </a:r>
                    </a:p>
                  </a:txBody>
                  <a:tcPr marL="132113" marR="132113" marT="66056" marB="66056"/>
                </a:tc>
                <a:extLst>
                  <a:ext uri="{0D108BD9-81ED-4DB2-BD59-A6C34878D82A}">
                    <a16:rowId xmlns:a16="http://schemas.microsoft.com/office/drawing/2014/main" val="801537055"/>
                  </a:ext>
                </a:extLst>
              </a:tr>
              <a:tr h="535791">
                <a:tc>
                  <a:txBody>
                    <a:bodyPr/>
                    <a:lstStyle/>
                    <a:p>
                      <a:r>
                        <a:rPr lang="en-US" sz="2600" dirty="0"/>
                        <a:t>Cells</a:t>
                      </a:r>
                    </a:p>
                  </a:txBody>
                  <a:tcPr marL="132113" marR="132113" marT="66056" marB="66056"/>
                </a:tc>
                <a:tc>
                  <a:txBody>
                    <a:bodyPr/>
                    <a:lstStyle/>
                    <a:p>
                      <a:r>
                        <a:rPr lang="en-US" sz="2600" dirty="0"/>
                        <a:t>1.5</a:t>
                      </a:r>
                    </a:p>
                  </a:txBody>
                  <a:tcPr marL="132113" marR="132113" marT="66056" marB="66056"/>
                </a:tc>
                <a:extLst>
                  <a:ext uri="{0D108BD9-81ED-4DB2-BD59-A6C34878D82A}">
                    <a16:rowId xmlns:a16="http://schemas.microsoft.com/office/drawing/2014/main" val="402097164"/>
                  </a:ext>
                </a:extLst>
              </a:tr>
              <a:tr h="528452">
                <a:tc>
                  <a:txBody>
                    <a:bodyPr/>
                    <a:lstStyle/>
                    <a:p>
                      <a:r>
                        <a:rPr lang="en-US" sz="2600" dirty="0"/>
                        <a:t>Amps</a:t>
                      </a:r>
                    </a:p>
                  </a:txBody>
                  <a:tcPr marL="132113" marR="132113" marT="66056" marB="66056"/>
                </a:tc>
                <a:tc>
                  <a:txBody>
                    <a:bodyPr/>
                    <a:lstStyle/>
                    <a:p>
                      <a:r>
                        <a:rPr lang="en-US" sz="2600" dirty="0"/>
                        <a:t>12.5 mA</a:t>
                      </a:r>
                    </a:p>
                  </a:txBody>
                  <a:tcPr marL="132113" marR="132113" marT="66056" marB="66056"/>
                </a:tc>
                <a:extLst>
                  <a:ext uri="{0D108BD9-81ED-4DB2-BD59-A6C34878D82A}">
                    <a16:rowId xmlns:a16="http://schemas.microsoft.com/office/drawing/2014/main" val="1968335441"/>
                  </a:ext>
                </a:extLst>
              </a:tr>
              <a:tr h="528452">
                <a:tc>
                  <a:txBody>
                    <a:bodyPr/>
                    <a:lstStyle/>
                    <a:p>
                      <a:r>
                        <a:rPr lang="en-US" sz="2600" dirty="0"/>
                        <a:t>Voltage</a:t>
                      </a:r>
                    </a:p>
                  </a:txBody>
                  <a:tcPr marL="132113" marR="132113" marT="66056" marB="66056"/>
                </a:tc>
                <a:tc>
                  <a:txBody>
                    <a:bodyPr/>
                    <a:lstStyle/>
                    <a:p>
                      <a:r>
                        <a:rPr lang="en-US" sz="2600" dirty="0"/>
                        <a:t>1.6 MeV</a:t>
                      </a:r>
                    </a:p>
                  </a:txBody>
                  <a:tcPr marL="132113" marR="132113" marT="66056" marB="66056"/>
                </a:tc>
                <a:extLst>
                  <a:ext uri="{0D108BD9-81ED-4DB2-BD59-A6C34878D82A}">
                    <a16:rowId xmlns:a16="http://schemas.microsoft.com/office/drawing/2014/main" val="3613486377"/>
                  </a:ext>
                </a:extLst>
              </a:tr>
              <a:tr h="178597">
                <a:tc>
                  <a:txBody>
                    <a:bodyPr/>
                    <a:lstStyle/>
                    <a:p>
                      <a:r>
                        <a:rPr lang="en-US" sz="2600" dirty="0"/>
                        <a:t>Power</a:t>
                      </a:r>
                    </a:p>
                  </a:txBody>
                  <a:tcPr marL="132113" marR="132113" marT="66056" marB="66056"/>
                </a:tc>
                <a:tc>
                  <a:txBody>
                    <a:bodyPr/>
                    <a:lstStyle/>
                    <a:p>
                      <a:r>
                        <a:rPr lang="en-US" sz="2600" dirty="0"/>
                        <a:t>20 kW</a:t>
                      </a:r>
                    </a:p>
                  </a:txBody>
                  <a:tcPr marL="132113" marR="132113" marT="66056" marB="66056"/>
                </a:tc>
                <a:extLst>
                  <a:ext uri="{0D108BD9-81ED-4DB2-BD59-A6C34878D82A}">
                    <a16:rowId xmlns:a16="http://schemas.microsoft.com/office/drawing/2014/main" val="2555938993"/>
                  </a:ext>
                </a:extLst>
              </a:tr>
              <a:tr h="349755">
                <a:tc>
                  <a:txBody>
                    <a:bodyPr/>
                    <a:lstStyle/>
                    <a:p>
                      <a:r>
                        <a:rPr lang="en-US" sz="2600" dirty="0"/>
                        <a:t>RF</a:t>
                      </a:r>
                    </a:p>
                  </a:txBody>
                  <a:tcPr marL="132113" marR="132113" marT="66056" marB="66056"/>
                </a:tc>
                <a:tc>
                  <a:txBody>
                    <a:bodyPr/>
                    <a:lstStyle/>
                    <a:p>
                      <a:r>
                        <a:rPr lang="en-US" sz="2600" dirty="0"/>
                        <a:t>CW</a:t>
                      </a:r>
                    </a:p>
                  </a:txBody>
                  <a:tcPr marL="132113" marR="132113" marT="66056" marB="66056"/>
                </a:tc>
                <a:extLst>
                  <a:ext uri="{0D108BD9-81ED-4DB2-BD59-A6C34878D82A}">
                    <a16:rowId xmlns:a16="http://schemas.microsoft.com/office/drawing/2014/main" val="3020629592"/>
                  </a:ext>
                </a:extLst>
              </a:tr>
              <a:tr h="178597">
                <a:tc>
                  <a:txBody>
                    <a:bodyPr/>
                    <a:lstStyle/>
                    <a:p>
                      <a:r>
                        <a:rPr lang="en-US" sz="2600" dirty="0"/>
                        <a:t>Material</a:t>
                      </a:r>
                    </a:p>
                  </a:txBody>
                  <a:tcPr marL="132113" marR="132113" marT="66056" marB="66056"/>
                </a:tc>
                <a:tc>
                  <a:txBody>
                    <a:bodyPr/>
                    <a:lstStyle/>
                    <a:p>
                      <a:r>
                        <a:rPr lang="en-US" sz="2600" dirty="0"/>
                        <a:t>Nb</a:t>
                      </a:r>
                      <a:r>
                        <a:rPr lang="en-US" sz="2600" baseline="-25000" dirty="0"/>
                        <a:t>3</a:t>
                      </a:r>
                      <a:r>
                        <a:rPr lang="en-US" sz="2600" dirty="0"/>
                        <a:t>Sn Coated Cavity</a:t>
                      </a:r>
                    </a:p>
                  </a:txBody>
                  <a:tcPr marL="132113" marR="132113" marT="66056" marB="66056"/>
                </a:tc>
                <a:extLst>
                  <a:ext uri="{0D108BD9-81ED-4DB2-BD59-A6C34878D82A}">
                    <a16:rowId xmlns:a16="http://schemas.microsoft.com/office/drawing/2014/main" val="3998135291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672CC91F-77A0-4B26-B867-48C3A14A1F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2625" y="1688706"/>
            <a:ext cx="2381250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171312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FNAL_PowerPoint_4x3_100716</Template>
  <TotalTime>952</TotalTime>
  <Words>425</Words>
  <Application>Microsoft Office PowerPoint</Application>
  <PresentationFormat>On-screen Show (4:3)</PresentationFormat>
  <Paragraphs>135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Helvetica</vt:lpstr>
      <vt:lpstr>Fermilab_PPT_090815</vt:lpstr>
      <vt:lpstr>PowerPoint Presentation</vt:lpstr>
      <vt:lpstr>Accelerator High Level Progress</vt:lpstr>
      <vt:lpstr>Accelerator Subsystems Labor</vt:lpstr>
      <vt:lpstr>Accelerator Subsystems M&amp;S</vt:lpstr>
      <vt:lpstr>Accelerator Actual Parameters for Prototype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I Geelhoed</dc:creator>
  <cp:lastModifiedBy>Michael I Geelhoed</cp:lastModifiedBy>
  <cp:revision>61</cp:revision>
  <cp:lastPrinted>2014-01-20T19:40:21Z</cp:lastPrinted>
  <dcterms:created xsi:type="dcterms:W3CDTF">2019-01-31T18:06:57Z</dcterms:created>
  <dcterms:modified xsi:type="dcterms:W3CDTF">2019-12-17T15:07:00Z</dcterms:modified>
</cp:coreProperties>
</file>