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8"/>
  </p:notesMasterIdLst>
  <p:handoutMasterIdLst>
    <p:handoutMasterId r:id="rId19"/>
  </p:handoutMasterIdLst>
  <p:sldIdLst>
    <p:sldId id="612" r:id="rId3"/>
    <p:sldId id="275" r:id="rId4"/>
    <p:sldId id="617" r:id="rId5"/>
    <p:sldId id="613" r:id="rId6"/>
    <p:sldId id="618" r:id="rId7"/>
    <p:sldId id="620" r:id="rId8"/>
    <p:sldId id="621" r:id="rId9"/>
    <p:sldId id="622" r:id="rId10"/>
    <p:sldId id="614" r:id="rId11"/>
    <p:sldId id="623" r:id="rId12"/>
    <p:sldId id="616" r:id="rId13"/>
    <p:sldId id="626" r:id="rId14"/>
    <p:sldId id="624" r:id="rId15"/>
    <p:sldId id="625" r:id="rId16"/>
    <p:sldId id="627" r:id="rId17"/>
  </p:sldIdLst>
  <p:sldSz cx="9144000" cy="6858000" type="screen4x3"/>
  <p:notesSz cx="7023100" cy="93091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FFFF99"/>
    <a:srgbClr val="99FF99"/>
    <a:srgbClr val="004C97"/>
    <a:srgbClr val="CCFFCC"/>
    <a:srgbClr val="66FF66"/>
    <a:srgbClr val="99FFCC"/>
    <a:srgbClr val="003087"/>
    <a:srgbClr val="404040"/>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snapToObjects="1">
      <p:cViewPr varScale="1">
        <p:scale>
          <a:sx n="101" d="100"/>
          <a:sy n="101" d="100"/>
        </p:scale>
        <p:origin x="1008" y="10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12/19/2019</a:t>
            </a:fld>
            <a:endParaRPr lang="en-US" alt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12/19/2019</a:t>
            </a:fld>
            <a:endParaRPr lang="en-US"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12/19/2019</a:t>
            </a:r>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Yun He | TSD Topical meeting</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12/19/2019</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Yun He | TSD Topical meeting</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12/19/2019</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a:t>Yun He | TSD Topical meeting</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12/19/2019</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a:t>Yun He | TSD Topical meeting</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12/19/2019</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Yun He | TSD Topical meeting</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12/19/2019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Yun He | TSD Topical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1910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12/19/2019</a:t>
            </a:r>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Yun He | TSD Topical meeting</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12/19/2019</a:t>
            </a:r>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Yun He | TSD Topical meeting</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12/19/2019</a:t>
            </a:r>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Yun He | TSD Topical meeting</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12/19/2019</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Yun He | TSD Topical meeting</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12/19/2019</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Yun He | TSD Topical meeting</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eb.fnal.gov/project/TargetSystems/NuMI-AIP/Shared%20Documents/Hadron%20beam%20absorber/Thermal%20Analysis%20of%20NuMI%20Hadron%20Absorber-ZhijingTang-2019Nov04.docx" TargetMode="External"/><Relationship Id="rId2" Type="http://schemas.openxmlformats.org/officeDocument/2006/relationships/hyperlink" Target="https://web.fnal.gov/project/TargetSystems/NuMI-AIP/Shared%20Documents/Decay%20pipe%20and%20windows/Decay%20Pipe%20Window%20Analysis-2019Sep24.docx" TargetMode="External"/><Relationship Id="rId1" Type="http://schemas.openxmlformats.org/officeDocument/2006/relationships/slideLayout" Target="../slideLayouts/slideLayout6.xml"/><Relationship Id="rId4" Type="http://schemas.openxmlformats.org/officeDocument/2006/relationships/hyperlink" Target="https://indico.fnal.gov/event/21143/timetable/#20191024.detail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eb.fnal.gov/project/TargetSystems/NuMI-AIP/_layouts/15/start.aspx#/Shared%20Documents/MARS%20modeling/Decay%20pipe%20US%20window%20w%20repair%20patch"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t>FEA of </a:t>
            </a:r>
            <a:r>
              <a:rPr lang="en-US" dirty="0" err="1"/>
              <a:t>NuMI</a:t>
            </a:r>
            <a:r>
              <a:rPr lang="en-US" dirty="0"/>
              <a:t> Megawatt Decay Pipe US Window and Beam Absorber </a:t>
            </a:r>
            <a:endParaRPr lang="en-US" altLang="en-US"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Yun He, present Zhijing Tang’s FEA work</a:t>
            </a:r>
          </a:p>
          <a:p>
            <a:pPr eaLnBrk="1" hangingPunct="1"/>
            <a:r>
              <a:rPr lang="en-US" altLang="en-US" dirty="0">
                <a:latin typeface="Helvetica" panose="020B0604020202020204" pitchFamily="34" charset="0"/>
                <a:ea typeface="Geneva" pitchFamily="121" charset="-128"/>
              </a:rPr>
              <a:t>TSD Topical Meeting</a:t>
            </a:r>
          </a:p>
          <a:p>
            <a:pPr eaLnBrk="1" hangingPunct="1"/>
            <a:r>
              <a:rPr lang="en-US" altLang="en-US" dirty="0">
                <a:latin typeface="Helvetica" panose="020B0604020202020204" pitchFamily="34" charset="0"/>
                <a:ea typeface="Geneva" pitchFamily="121" charset="-128"/>
              </a:rPr>
              <a:t>Dec. 19, 2019</a:t>
            </a:r>
          </a:p>
          <a:p>
            <a:pPr eaLnBrk="1" hangingPunct="1"/>
            <a:endParaRPr lang="en-US" altLang="en-US" dirty="0">
              <a:latin typeface="Helvetica" panose="020B0604020202020204" pitchFamily="34" charset="0"/>
              <a:ea typeface="Geneva" pitchFamily="121" charset="-128"/>
            </a:endParaRPr>
          </a:p>
        </p:txBody>
      </p:sp>
    </p:spTree>
    <p:extLst>
      <p:ext uri="{BB962C8B-B14F-4D97-AF65-F5344CB8AC3E}">
        <p14:creationId xmlns:p14="http://schemas.microsoft.com/office/powerpoint/2010/main" val="312402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Beam Heating Loads</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graphicFrame>
        <p:nvGraphicFramePr>
          <p:cNvPr id="3" name="Table 2">
            <a:extLst>
              <a:ext uri="{FF2B5EF4-FFF2-40B4-BE49-F238E27FC236}">
                <a16:creationId xmlns:a16="http://schemas.microsoft.com/office/drawing/2014/main" id="{9B2405C9-405C-4A4A-B113-2EA581A6B646}"/>
              </a:ext>
            </a:extLst>
          </p:cNvPr>
          <p:cNvGraphicFramePr>
            <a:graphicFrameLocks noGrp="1"/>
          </p:cNvGraphicFramePr>
          <p:nvPr>
            <p:extLst>
              <p:ext uri="{D42A27DB-BD31-4B8C-83A1-F6EECF244321}">
                <p14:modId xmlns:p14="http://schemas.microsoft.com/office/powerpoint/2010/main" val="1746845464"/>
              </p:ext>
            </p:extLst>
          </p:nvPr>
        </p:nvGraphicFramePr>
        <p:xfrm>
          <a:off x="277497" y="962027"/>
          <a:ext cx="7856853" cy="1672785"/>
        </p:xfrm>
        <a:graphic>
          <a:graphicData uri="http://schemas.openxmlformats.org/drawingml/2006/table">
            <a:tbl>
              <a:tblPr firstRow="1" firstCol="1" bandRow="1">
                <a:tableStyleId>{073A0DAA-6AF3-43AB-8588-CEC1D06C72B9}</a:tableStyleId>
              </a:tblPr>
              <a:tblGrid>
                <a:gridCol w="1894203">
                  <a:extLst>
                    <a:ext uri="{9D8B030D-6E8A-4147-A177-3AD203B41FA5}">
                      <a16:colId xmlns:a16="http://schemas.microsoft.com/office/drawing/2014/main" val="3983130866"/>
                    </a:ext>
                  </a:extLst>
                </a:gridCol>
                <a:gridCol w="1030828">
                  <a:extLst>
                    <a:ext uri="{9D8B030D-6E8A-4147-A177-3AD203B41FA5}">
                      <a16:colId xmlns:a16="http://schemas.microsoft.com/office/drawing/2014/main" val="3376001643"/>
                    </a:ext>
                  </a:extLst>
                </a:gridCol>
                <a:gridCol w="1083480">
                  <a:extLst>
                    <a:ext uri="{9D8B030D-6E8A-4147-A177-3AD203B41FA5}">
                      <a16:colId xmlns:a16="http://schemas.microsoft.com/office/drawing/2014/main" val="4281462835"/>
                    </a:ext>
                  </a:extLst>
                </a:gridCol>
                <a:gridCol w="1322641">
                  <a:extLst>
                    <a:ext uri="{9D8B030D-6E8A-4147-A177-3AD203B41FA5}">
                      <a16:colId xmlns:a16="http://schemas.microsoft.com/office/drawing/2014/main" val="3882434216"/>
                    </a:ext>
                  </a:extLst>
                </a:gridCol>
                <a:gridCol w="1322641">
                  <a:extLst>
                    <a:ext uri="{9D8B030D-6E8A-4147-A177-3AD203B41FA5}">
                      <a16:colId xmlns:a16="http://schemas.microsoft.com/office/drawing/2014/main" val="3281044224"/>
                    </a:ext>
                  </a:extLst>
                </a:gridCol>
                <a:gridCol w="1203060">
                  <a:extLst>
                    <a:ext uri="{9D8B030D-6E8A-4147-A177-3AD203B41FA5}">
                      <a16:colId xmlns:a16="http://schemas.microsoft.com/office/drawing/2014/main" val="2514587102"/>
                    </a:ext>
                  </a:extLst>
                </a:gridCol>
              </a:tblGrid>
              <a:tr h="124554">
                <a:tc rowSpan="2">
                  <a:txBody>
                    <a:bodyPr/>
                    <a:lstStyle/>
                    <a:p>
                      <a:pPr marL="0" marR="0" algn="ctr">
                        <a:lnSpc>
                          <a:spcPct val="107000"/>
                        </a:lnSpc>
                        <a:spcBef>
                          <a:spcPts val="0"/>
                        </a:spcBef>
                        <a:spcAft>
                          <a:spcPts val="0"/>
                        </a:spcAft>
                      </a:pPr>
                      <a:r>
                        <a:rPr lang="en-US" sz="1200" dirty="0">
                          <a:solidFill>
                            <a:srgbClr val="FF00FF"/>
                          </a:solidFill>
                          <a:effectLst/>
                        </a:rPr>
                        <a:t>Normal Operation</a:t>
                      </a:r>
                      <a:endParaRPr lang="en-US" sz="12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a:effectLst/>
                        </a:rPr>
                        <a:t>Core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shielding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137245"/>
                  </a:ext>
                </a:extLst>
              </a:tr>
              <a:tr h="124554">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Aluminum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Steel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steel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concrete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930695322"/>
                  </a:ext>
                </a:extLst>
              </a:tr>
              <a:tr h="141416">
                <a:tc>
                  <a:txBody>
                    <a:bodyPr/>
                    <a:lstStyle/>
                    <a:p>
                      <a:pPr marL="0" marR="0" algn="ctr">
                        <a:lnSpc>
                          <a:spcPct val="107000"/>
                        </a:lnSpc>
                        <a:spcBef>
                          <a:spcPts val="0"/>
                        </a:spcBef>
                        <a:spcAft>
                          <a:spcPts val="0"/>
                        </a:spcAft>
                      </a:pPr>
                      <a:r>
                        <a:rPr lang="en-US" sz="1200">
                          <a:effectLst/>
                        </a:rPr>
                        <a:t>Total ED (GeV/proton)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4.9691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0.694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2.7362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0.0314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8.4307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1178289"/>
                  </a:ext>
                </a:extLst>
              </a:tr>
              <a:tr h="124554">
                <a:tc>
                  <a:txBody>
                    <a:bodyPr/>
                    <a:lstStyle/>
                    <a:p>
                      <a:pPr marL="0" marR="0" algn="ctr">
                        <a:lnSpc>
                          <a:spcPct val="107000"/>
                        </a:lnSpc>
                        <a:spcBef>
                          <a:spcPts val="0"/>
                        </a:spcBef>
                        <a:spcAft>
                          <a:spcPts val="0"/>
                        </a:spcAft>
                      </a:pPr>
                      <a:r>
                        <a:rPr lang="en-US" sz="1200">
                          <a:effectLst/>
                        </a:rPr>
                        <a:t>Normal heating (W)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43066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23714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FF00FF"/>
                          </a:solidFill>
                          <a:effectLst/>
                        </a:rPr>
                        <a:t>73067</a:t>
                      </a:r>
                      <a:endParaRPr lang="en-US" sz="12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407581"/>
                  </a:ext>
                </a:extLst>
              </a:tr>
              <a:tr h="124554">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125949"/>
                  </a:ext>
                </a:extLst>
              </a:tr>
              <a:tr h="124554">
                <a:tc rowSpan="2">
                  <a:txBody>
                    <a:bodyPr/>
                    <a:lstStyle/>
                    <a:p>
                      <a:pPr marL="0" marR="0" algn="ctr">
                        <a:lnSpc>
                          <a:spcPct val="107000"/>
                        </a:lnSpc>
                        <a:spcBef>
                          <a:spcPts val="0"/>
                        </a:spcBef>
                        <a:spcAft>
                          <a:spcPts val="0"/>
                        </a:spcAft>
                      </a:pPr>
                      <a:r>
                        <a:rPr lang="en-US" sz="1200" dirty="0">
                          <a:solidFill>
                            <a:srgbClr val="FF00FF"/>
                          </a:solidFill>
                          <a:effectLst/>
                        </a:rPr>
                        <a:t>Accidental Case</a:t>
                      </a:r>
                      <a:endParaRPr lang="en-US" sz="12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a:effectLst/>
                        </a:rPr>
                        <a:t>Core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shielding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6892806"/>
                  </a:ext>
                </a:extLst>
              </a:tr>
              <a:tr h="124554">
                <a:tc vMerge="1">
                  <a:txBody>
                    <a:bodyPr/>
                    <a:lstStyle/>
                    <a:p>
                      <a:endParaRPr lang="en-US"/>
                    </a:p>
                  </a:txBody>
                  <a:tcPr/>
                </a:tc>
                <a:tc>
                  <a:txBody>
                    <a:bodyPr/>
                    <a:lstStyle/>
                    <a:p>
                      <a:pPr marL="0" marR="0" algn="ctr">
                        <a:lnSpc>
                          <a:spcPct val="107000"/>
                        </a:lnSpc>
                        <a:spcBef>
                          <a:spcPts val="0"/>
                        </a:spcBef>
                        <a:spcAft>
                          <a:spcPts val="0"/>
                        </a:spcAft>
                      </a:pPr>
                      <a:r>
                        <a:rPr lang="en-US" sz="1200">
                          <a:effectLst/>
                        </a:rPr>
                        <a:t>Aluminum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Steel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steel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concrete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2145905"/>
                  </a:ext>
                </a:extLst>
              </a:tr>
              <a:tr h="141416">
                <a:tc>
                  <a:txBody>
                    <a:bodyPr/>
                    <a:lstStyle/>
                    <a:p>
                      <a:pPr marL="0" marR="0" algn="ctr">
                        <a:lnSpc>
                          <a:spcPct val="107000"/>
                        </a:lnSpc>
                        <a:spcBef>
                          <a:spcPts val="0"/>
                        </a:spcBef>
                        <a:spcAft>
                          <a:spcPts val="0"/>
                        </a:spcAft>
                      </a:pPr>
                      <a:r>
                        <a:rPr lang="en-US" sz="1200" dirty="0">
                          <a:effectLst/>
                        </a:rPr>
                        <a:t>Total ED (GeV/proton)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32.0188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4.7946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4.6678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41.5652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233929"/>
                  </a:ext>
                </a:extLst>
              </a:tr>
              <a:tr h="141416">
                <a:tc>
                  <a:txBody>
                    <a:bodyPr/>
                    <a:lstStyle/>
                    <a:p>
                      <a:pPr marL="0" marR="0" algn="ctr">
                        <a:lnSpc>
                          <a:spcPct val="107000"/>
                        </a:lnSpc>
                        <a:spcBef>
                          <a:spcPts val="0"/>
                        </a:spcBef>
                        <a:spcAft>
                          <a:spcPts val="0"/>
                        </a:spcAft>
                      </a:pPr>
                      <a:r>
                        <a:rPr lang="en-US" sz="1200">
                          <a:effectLst/>
                        </a:rPr>
                        <a:t>Accidental heating (W)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277496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41553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40455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FF00FF"/>
                          </a:solidFill>
                          <a:effectLst/>
                        </a:rPr>
                        <a:t>360232</a:t>
                      </a:r>
                      <a:endParaRPr lang="en-US" sz="12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1653625"/>
                  </a:ext>
                </a:extLst>
              </a:tr>
            </a:tbl>
          </a:graphicData>
        </a:graphic>
      </p:graphicFrame>
      <p:pic>
        <p:nvPicPr>
          <p:cNvPr id="9" name="Picture 8">
            <a:extLst>
              <a:ext uri="{FF2B5EF4-FFF2-40B4-BE49-F238E27FC236}">
                <a16:creationId xmlns:a16="http://schemas.microsoft.com/office/drawing/2014/main" id="{D8ED2C8A-848A-4D13-AD31-547B86599C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250" y="2836348"/>
            <a:ext cx="3787775" cy="3183451"/>
          </a:xfrm>
          <a:prstGeom prst="rect">
            <a:avLst/>
          </a:prstGeom>
          <a:noFill/>
          <a:ln>
            <a:noFill/>
          </a:ln>
        </p:spPr>
      </p:pic>
      <p:pic>
        <p:nvPicPr>
          <p:cNvPr id="10" name="Picture 9">
            <a:extLst>
              <a:ext uri="{FF2B5EF4-FFF2-40B4-BE49-F238E27FC236}">
                <a16:creationId xmlns:a16="http://schemas.microsoft.com/office/drawing/2014/main" id="{B543E33C-EEE3-408F-A9E4-C4AEB89B8146}"/>
              </a:ext>
            </a:extLst>
          </p:cNvPr>
          <p:cNvPicPr/>
          <p:nvPr/>
        </p:nvPicPr>
        <p:blipFill rotWithShape="1">
          <a:blip r:embed="rId3">
            <a:extLst>
              <a:ext uri="{28A0092B-C50C-407E-A947-70E740481C1C}">
                <a14:useLocalDpi xmlns:a14="http://schemas.microsoft.com/office/drawing/2010/main" val="0"/>
              </a:ext>
            </a:extLst>
          </a:blip>
          <a:srcRect r="24596"/>
          <a:stretch/>
        </p:blipFill>
        <p:spPr bwMode="auto">
          <a:xfrm>
            <a:off x="3364549" y="2698160"/>
            <a:ext cx="2969576" cy="2093371"/>
          </a:xfrm>
          <a:prstGeom prst="rect">
            <a:avLst/>
          </a:prstGeom>
          <a:noFill/>
          <a:ln>
            <a:noFill/>
          </a:ln>
        </p:spPr>
      </p:pic>
      <p:pic>
        <p:nvPicPr>
          <p:cNvPr id="11" name="Picture 10">
            <a:extLst>
              <a:ext uri="{FF2B5EF4-FFF2-40B4-BE49-F238E27FC236}">
                <a16:creationId xmlns:a16="http://schemas.microsoft.com/office/drawing/2014/main" id="{5D7EA1AC-2BBA-4896-B693-A49A24CEF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81675" y="4086225"/>
            <a:ext cx="3140075" cy="2127884"/>
          </a:xfrm>
          <a:prstGeom prst="rect">
            <a:avLst/>
          </a:prstGeom>
          <a:noFill/>
          <a:ln>
            <a:noFill/>
          </a:ln>
        </p:spPr>
      </p:pic>
    </p:spTree>
    <p:extLst>
      <p:ext uri="{BB962C8B-B14F-4D97-AF65-F5344CB8AC3E}">
        <p14:creationId xmlns:p14="http://schemas.microsoft.com/office/powerpoint/2010/main" val="58534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FEA Model Boundary Conditions</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pic>
        <p:nvPicPr>
          <p:cNvPr id="6" name="Picture 5">
            <a:extLst>
              <a:ext uri="{FF2B5EF4-FFF2-40B4-BE49-F238E27FC236}">
                <a16:creationId xmlns:a16="http://schemas.microsoft.com/office/drawing/2014/main" id="{DF11CB8F-9C65-49C9-AB93-BCDD65F5D4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39" y="987962"/>
            <a:ext cx="4894626" cy="2441038"/>
          </a:xfrm>
          <a:prstGeom prst="rect">
            <a:avLst/>
          </a:prstGeom>
          <a:noFill/>
          <a:ln>
            <a:noFill/>
          </a:ln>
        </p:spPr>
      </p:pic>
      <p:pic>
        <p:nvPicPr>
          <p:cNvPr id="8" name="Picture 7">
            <a:extLst>
              <a:ext uri="{FF2B5EF4-FFF2-40B4-BE49-F238E27FC236}">
                <a16:creationId xmlns:a16="http://schemas.microsoft.com/office/drawing/2014/main" id="{8466643A-EE23-4A08-A6BC-9349395B78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00451"/>
            <a:ext cx="4850765" cy="2633984"/>
          </a:xfrm>
          <a:prstGeom prst="rect">
            <a:avLst/>
          </a:prstGeom>
          <a:noFill/>
          <a:ln>
            <a:noFill/>
          </a:ln>
        </p:spPr>
      </p:pic>
      <p:sp>
        <p:nvSpPr>
          <p:cNvPr id="9" name="Rectangle 8">
            <a:extLst>
              <a:ext uri="{FF2B5EF4-FFF2-40B4-BE49-F238E27FC236}">
                <a16:creationId xmlns:a16="http://schemas.microsoft.com/office/drawing/2014/main" id="{B63281BE-DE41-4E4F-9759-18426AA93B86}"/>
              </a:ext>
            </a:extLst>
          </p:cNvPr>
          <p:cNvSpPr/>
          <p:nvPr/>
        </p:nvSpPr>
        <p:spPr>
          <a:xfrm>
            <a:off x="5067300" y="1011590"/>
            <a:ext cx="4005263" cy="5047536"/>
          </a:xfrm>
          <a:prstGeom prst="rect">
            <a:avLst/>
          </a:prstGeom>
        </p:spPr>
        <p:txBody>
          <a:bodyPr wrap="square">
            <a:spAutoFit/>
          </a:bodyPr>
          <a:lstStyle/>
          <a:p>
            <a:pPr marL="285750" indent="-285750">
              <a:buFont typeface="Wingdings" panose="05000000000000000000" pitchFamily="2" charset="2"/>
              <a:buChar char="Ø"/>
            </a:pPr>
            <a:r>
              <a:rPr lang="en-US" sz="1400" dirty="0"/>
              <a:t>All the blocks (blocks in core and shielding blocks) are in direct contact, except those between core and shielding blocks in horizontal direction, there is a </a:t>
            </a:r>
            <a:r>
              <a:rPr lang="en-US" sz="1400" dirty="0">
                <a:solidFill>
                  <a:srgbClr val="FF00FF"/>
                </a:solidFill>
              </a:rPr>
              <a:t>gap about 1/2 inch</a:t>
            </a:r>
            <a:r>
              <a:rPr lang="en-US" sz="1400" dirty="0"/>
              <a:t>. For simplicity, we model this gap as a conduction layer with thermal conductivity of </a:t>
            </a:r>
            <a:r>
              <a:rPr lang="en-US" sz="1400" dirty="0">
                <a:solidFill>
                  <a:srgbClr val="FF00FF"/>
                </a:solidFill>
              </a:rPr>
              <a:t>0.05 W/m-K</a:t>
            </a:r>
            <a:r>
              <a:rPr lang="en-US" sz="1400" dirty="0"/>
              <a:t>.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Since there is no specification about the outside surfaces, we have to make some assumptions. On the outer surface of the steel shielding blocks (top, bottom and side), we assume two kinds of boundary conditions. </a:t>
            </a:r>
          </a:p>
          <a:p>
            <a:pPr marL="742950" lvl="1" indent="-285750">
              <a:buFont typeface="Wingdings" panose="05000000000000000000" pitchFamily="2" charset="2"/>
              <a:buChar char="§"/>
            </a:pPr>
            <a:r>
              <a:rPr lang="en-US" sz="1400" dirty="0"/>
              <a:t>First is to assume boundary is </a:t>
            </a:r>
            <a:r>
              <a:rPr lang="en-US" sz="1400" dirty="0">
                <a:solidFill>
                  <a:srgbClr val="FF00FF"/>
                </a:solidFill>
              </a:rPr>
              <a:t>insulated</a:t>
            </a:r>
            <a:r>
              <a:rPr lang="en-US" sz="1400" dirty="0"/>
              <a:t>, there is no heat flux going in or out. </a:t>
            </a:r>
          </a:p>
          <a:p>
            <a:pPr marL="742950" lvl="1" indent="-285750">
              <a:buFont typeface="Wingdings" panose="05000000000000000000" pitchFamily="2" charset="2"/>
              <a:buChar char="§"/>
            </a:pPr>
            <a:r>
              <a:rPr lang="en-US" sz="1400" dirty="0"/>
              <a:t>Second is to assume boundary has the temperature of </a:t>
            </a:r>
            <a:r>
              <a:rPr lang="en-US" sz="1400" dirty="0">
                <a:solidFill>
                  <a:srgbClr val="FF00FF"/>
                </a:solidFill>
              </a:rPr>
              <a:t>50 C</a:t>
            </a:r>
            <a:r>
              <a:rPr lang="en-US" sz="1400" dirty="0"/>
              <a:t>.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For both cases, we run a </a:t>
            </a:r>
            <a:r>
              <a:rPr lang="en-US" sz="1400" dirty="0">
                <a:solidFill>
                  <a:srgbClr val="FF00FF"/>
                </a:solidFill>
              </a:rPr>
              <a:t>static thermal calculation </a:t>
            </a:r>
            <a:r>
              <a:rPr lang="en-US" sz="1400" dirty="0"/>
              <a:t>to determine the temperature for </a:t>
            </a:r>
            <a:r>
              <a:rPr lang="en-US" sz="1400" dirty="0">
                <a:solidFill>
                  <a:srgbClr val="FF00FF"/>
                </a:solidFill>
              </a:rPr>
              <a:t>normal operation</a:t>
            </a:r>
            <a:r>
              <a:rPr lang="en-US" sz="1400" dirty="0"/>
              <a:t>. </a:t>
            </a:r>
          </a:p>
          <a:p>
            <a:pPr marL="285750" indent="-285750">
              <a:buFont typeface="Wingdings" panose="05000000000000000000" pitchFamily="2" charset="2"/>
              <a:buChar char="Ø"/>
            </a:pPr>
            <a:r>
              <a:rPr lang="en-US" sz="1400" dirty="0"/>
              <a:t>Then run a </a:t>
            </a:r>
            <a:r>
              <a:rPr lang="en-US" sz="1400" dirty="0">
                <a:solidFill>
                  <a:srgbClr val="FF00FF"/>
                </a:solidFill>
              </a:rPr>
              <a:t>transient calculation </a:t>
            </a:r>
            <a:r>
              <a:rPr lang="en-US" sz="1400" dirty="0"/>
              <a:t>(start from the static solution) to see how fast the temperature rises when </a:t>
            </a:r>
            <a:r>
              <a:rPr lang="en-US" sz="1400" dirty="0">
                <a:solidFill>
                  <a:srgbClr val="FF00FF"/>
                </a:solidFill>
              </a:rPr>
              <a:t>accidental case </a:t>
            </a:r>
            <a:r>
              <a:rPr lang="en-US" sz="1400" dirty="0"/>
              <a:t>occurs. </a:t>
            </a:r>
          </a:p>
        </p:txBody>
      </p:sp>
    </p:spTree>
    <p:extLst>
      <p:ext uri="{BB962C8B-B14F-4D97-AF65-F5344CB8AC3E}">
        <p14:creationId xmlns:p14="http://schemas.microsoft.com/office/powerpoint/2010/main" val="397692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Temperatures – Assume Boundary Insulated</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pic>
        <p:nvPicPr>
          <p:cNvPr id="6" name="Picture 5">
            <a:extLst>
              <a:ext uri="{FF2B5EF4-FFF2-40B4-BE49-F238E27FC236}">
                <a16:creationId xmlns:a16="http://schemas.microsoft.com/office/drawing/2014/main" id="{9501C8D5-7C6F-4BE1-80C7-E2FDE5F3C086}"/>
              </a:ext>
            </a:extLst>
          </p:cNvPr>
          <p:cNvPicPr/>
          <p:nvPr/>
        </p:nvPicPr>
        <p:blipFill rotWithShape="1">
          <a:blip r:embed="rId2"/>
          <a:srcRect r="25321"/>
          <a:stretch/>
        </p:blipFill>
        <p:spPr>
          <a:xfrm>
            <a:off x="304800" y="1211037"/>
            <a:ext cx="3552825" cy="2295414"/>
          </a:xfrm>
          <a:prstGeom prst="rect">
            <a:avLst/>
          </a:prstGeom>
        </p:spPr>
      </p:pic>
      <p:pic>
        <p:nvPicPr>
          <p:cNvPr id="8" name="Picture 7">
            <a:extLst>
              <a:ext uri="{FF2B5EF4-FFF2-40B4-BE49-F238E27FC236}">
                <a16:creationId xmlns:a16="http://schemas.microsoft.com/office/drawing/2014/main" id="{20D410D0-F5CB-4470-9D4E-486AA2BA6A4F}"/>
              </a:ext>
            </a:extLst>
          </p:cNvPr>
          <p:cNvPicPr/>
          <p:nvPr/>
        </p:nvPicPr>
        <p:blipFill rotWithShape="1">
          <a:blip r:embed="rId3">
            <a:extLst>
              <a:ext uri="{28A0092B-C50C-407E-A947-70E740481C1C}">
                <a14:useLocalDpi xmlns:a14="http://schemas.microsoft.com/office/drawing/2010/main" val="0"/>
              </a:ext>
            </a:extLst>
          </a:blip>
          <a:srcRect r="25225"/>
          <a:stretch/>
        </p:blipFill>
        <p:spPr bwMode="auto">
          <a:xfrm>
            <a:off x="4330511" y="1223838"/>
            <a:ext cx="3632389" cy="2295414"/>
          </a:xfrm>
          <a:prstGeom prst="rect">
            <a:avLst/>
          </a:prstGeom>
          <a:noFill/>
          <a:ln>
            <a:noFill/>
          </a:ln>
        </p:spPr>
      </p:pic>
      <p:sp>
        <p:nvSpPr>
          <p:cNvPr id="9" name="Rectangle 8">
            <a:extLst>
              <a:ext uri="{FF2B5EF4-FFF2-40B4-BE49-F238E27FC236}">
                <a16:creationId xmlns:a16="http://schemas.microsoft.com/office/drawing/2014/main" id="{3E0B7013-8E63-4B0D-B28F-D13E3D223352}"/>
              </a:ext>
            </a:extLst>
          </p:cNvPr>
          <p:cNvSpPr/>
          <p:nvPr/>
        </p:nvSpPr>
        <p:spPr>
          <a:xfrm>
            <a:off x="228600" y="823728"/>
            <a:ext cx="4867275" cy="400110"/>
          </a:xfrm>
          <a:prstGeom prst="rect">
            <a:avLst/>
          </a:prstGeom>
        </p:spPr>
        <p:txBody>
          <a:bodyPr wrap="square">
            <a:spAutoFit/>
          </a:bodyPr>
          <a:lstStyle/>
          <a:p>
            <a:r>
              <a:rPr lang="en-US" sz="2000" dirty="0">
                <a:latin typeface="Times" pitchFamily="18" charset="0"/>
                <a:ea typeface="Times" pitchFamily="18" charset="0"/>
                <a:cs typeface="Times New Roman" panose="02020603050405020304" pitchFamily="18" charset="0"/>
              </a:rPr>
              <a:t>Static temperature max.: 71 ºC in Steel core</a:t>
            </a:r>
            <a:endParaRPr lang="en-US" sz="2000" dirty="0"/>
          </a:p>
        </p:txBody>
      </p:sp>
      <p:pic>
        <p:nvPicPr>
          <p:cNvPr id="10" name="Picture 9">
            <a:extLst>
              <a:ext uri="{FF2B5EF4-FFF2-40B4-BE49-F238E27FC236}">
                <a16:creationId xmlns:a16="http://schemas.microsoft.com/office/drawing/2014/main" id="{CFB9278C-115C-4353-9722-15D64300F28F}"/>
              </a:ext>
            </a:extLst>
          </p:cNvPr>
          <p:cNvPicPr/>
          <p:nvPr/>
        </p:nvPicPr>
        <p:blipFill rotWithShape="1">
          <a:blip r:embed="rId4">
            <a:extLst>
              <a:ext uri="{28A0092B-C50C-407E-A947-70E740481C1C}">
                <a14:useLocalDpi xmlns:a14="http://schemas.microsoft.com/office/drawing/2010/main" val="0"/>
              </a:ext>
            </a:extLst>
          </a:blip>
          <a:srcRect r="23043"/>
          <a:stretch/>
        </p:blipFill>
        <p:spPr bwMode="auto">
          <a:xfrm>
            <a:off x="304801" y="3665877"/>
            <a:ext cx="3552824" cy="2324694"/>
          </a:xfrm>
          <a:prstGeom prst="rect">
            <a:avLst/>
          </a:prstGeom>
          <a:noFill/>
          <a:ln>
            <a:noFill/>
          </a:ln>
        </p:spPr>
      </p:pic>
      <p:pic>
        <p:nvPicPr>
          <p:cNvPr id="11" name="Picture 10">
            <a:extLst>
              <a:ext uri="{FF2B5EF4-FFF2-40B4-BE49-F238E27FC236}">
                <a16:creationId xmlns:a16="http://schemas.microsoft.com/office/drawing/2014/main" id="{ACD99D72-75FB-42D4-A50B-D1C0AF28D346}"/>
              </a:ext>
            </a:extLst>
          </p:cNvPr>
          <p:cNvPicPr/>
          <p:nvPr/>
        </p:nvPicPr>
        <p:blipFill rotWithShape="1">
          <a:blip r:embed="rId5">
            <a:extLst>
              <a:ext uri="{28A0092B-C50C-407E-A947-70E740481C1C}">
                <a14:useLocalDpi xmlns:a14="http://schemas.microsoft.com/office/drawing/2010/main" val="0"/>
              </a:ext>
            </a:extLst>
          </a:blip>
          <a:srcRect r="20956"/>
          <a:stretch/>
        </p:blipFill>
        <p:spPr bwMode="auto">
          <a:xfrm>
            <a:off x="4319716" y="3677391"/>
            <a:ext cx="3552824" cy="2313180"/>
          </a:xfrm>
          <a:prstGeom prst="rect">
            <a:avLst/>
          </a:prstGeom>
          <a:noFill/>
          <a:ln>
            <a:noFill/>
          </a:ln>
        </p:spPr>
      </p:pic>
    </p:spTree>
    <p:extLst>
      <p:ext uri="{BB962C8B-B14F-4D97-AF65-F5344CB8AC3E}">
        <p14:creationId xmlns:p14="http://schemas.microsoft.com/office/powerpoint/2010/main" val="271343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Temperatures after Accidental Heating Turned on</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pic>
        <p:nvPicPr>
          <p:cNvPr id="9" name="Picture 8">
            <a:extLst>
              <a:ext uri="{FF2B5EF4-FFF2-40B4-BE49-F238E27FC236}">
                <a16:creationId xmlns:a16="http://schemas.microsoft.com/office/drawing/2014/main" id="{24CB80B9-7702-4B11-A6E7-133AF2108EF8}"/>
              </a:ext>
            </a:extLst>
          </p:cNvPr>
          <p:cNvPicPr/>
          <p:nvPr/>
        </p:nvPicPr>
        <p:blipFill rotWithShape="1">
          <a:blip r:embed="rId2"/>
          <a:srcRect r="15545"/>
          <a:stretch/>
        </p:blipFill>
        <p:spPr>
          <a:xfrm>
            <a:off x="157163" y="1046797"/>
            <a:ext cx="4048125" cy="2382203"/>
          </a:xfrm>
          <a:prstGeom prst="rect">
            <a:avLst/>
          </a:prstGeom>
        </p:spPr>
      </p:pic>
      <p:pic>
        <p:nvPicPr>
          <p:cNvPr id="10" name="Picture 9">
            <a:extLst>
              <a:ext uri="{FF2B5EF4-FFF2-40B4-BE49-F238E27FC236}">
                <a16:creationId xmlns:a16="http://schemas.microsoft.com/office/drawing/2014/main" id="{169F4276-70EC-49E6-92E6-E3DCF37E8B5A}"/>
              </a:ext>
            </a:extLst>
          </p:cNvPr>
          <p:cNvPicPr/>
          <p:nvPr/>
        </p:nvPicPr>
        <p:blipFill rotWithShape="1">
          <a:blip r:embed="rId3"/>
          <a:srcRect r="14904"/>
          <a:stretch/>
        </p:blipFill>
        <p:spPr>
          <a:xfrm>
            <a:off x="4362450" y="1046797"/>
            <a:ext cx="4429125" cy="2382203"/>
          </a:xfrm>
          <a:prstGeom prst="rect">
            <a:avLst/>
          </a:prstGeom>
        </p:spPr>
      </p:pic>
      <p:pic>
        <p:nvPicPr>
          <p:cNvPr id="11" name="Picture 10">
            <a:extLst>
              <a:ext uri="{FF2B5EF4-FFF2-40B4-BE49-F238E27FC236}">
                <a16:creationId xmlns:a16="http://schemas.microsoft.com/office/drawing/2014/main" id="{88550712-1A80-4958-BD76-9B63C30FD5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3680731"/>
            <a:ext cx="5143500" cy="2571750"/>
          </a:xfrm>
          <a:prstGeom prst="rect">
            <a:avLst/>
          </a:prstGeom>
          <a:noFill/>
          <a:ln>
            <a:noFill/>
          </a:ln>
        </p:spPr>
      </p:pic>
      <p:sp>
        <p:nvSpPr>
          <p:cNvPr id="12" name="Rectangle 11">
            <a:extLst>
              <a:ext uri="{FF2B5EF4-FFF2-40B4-BE49-F238E27FC236}">
                <a16:creationId xmlns:a16="http://schemas.microsoft.com/office/drawing/2014/main" id="{562058D7-C9C4-4E2C-913E-851A82947B0B}"/>
              </a:ext>
            </a:extLst>
          </p:cNvPr>
          <p:cNvSpPr/>
          <p:nvPr/>
        </p:nvSpPr>
        <p:spPr>
          <a:xfrm>
            <a:off x="5067300" y="3900303"/>
            <a:ext cx="4005263" cy="1477328"/>
          </a:xfrm>
          <a:prstGeom prst="rect">
            <a:avLst/>
          </a:prstGeom>
        </p:spPr>
        <p:txBody>
          <a:bodyPr wrap="square">
            <a:spAutoFit/>
          </a:bodyPr>
          <a:lstStyle/>
          <a:p>
            <a:r>
              <a:rPr lang="en-US" sz="1800" dirty="0"/>
              <a:t>Although at the accidental condition, the temperature reaches high after a certain time, we know it would be just a single pulse with the machine protection in place. </a:t>
            </a:r>
          </a:p>
        </p:txBody>
      </p:sp>
    </p:spTree>
    <p:extLst>
      <p:ext uri="{BB962C8B-B14F-4D97-AF65-F5344CB8AC3E}">
        <p14:creationId xmlns:p14="http://schemas.microsoft.com/office/powerpoint/2010/main" val="256015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Temperatures – Assume Boundary at 50 </a:t>
            </a:r>
            <a:r>
              <a:rPr lang="en-US" dirty="0">
                <a:latin typeface="Times New Roman" panose="02020603050405020304" pitchFamily="18" charset="0"/>
                <a:cs typeface="Times New Roman" panose="02020603050405020304" pitchFamily="18" charset="0"/>
              </a:rPr>
              <a:t>º</a:t>
            </a:r>
            <a:r>
              <a:rPr lang="en-US" dirty="0"/>
              <a:t>C</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sp>
        <p:nvSpPr>
          <p:cNvPr id="6" name="Rectangle 5">
            <a:extLst>
              <a:ext uri="{FF2B5EF4-FFF2-40B4-BE49-F238E27FC236}">
                <a16:creationId xmlns:a16="http://schemas.microsoft.com/office/drawing/2014/main" id="{4F025879-31C7-4CC5-8C53-1B39A8E0AEFB}"/>
              </a:ext>
            </a:extLst>
          </p:cNvPr>
          <p:cNvSpPr/>
          <p:nvPr/>
        </p:nvSpPr>
        <p:spPr>
          <a:xfrm>
            <a:off x="228600" y="823728"/>
            <a:ext cx="8686800" cy="584775"/>
          </a:xfrm>
          <a:prstGeom prst="rect">
            <a:avLst/>
          </a:prstGeom>
        </p:spPr>
        <p:txBody>
          <a:bodyPr wrap="square">
            <a:spAutoFit/>
          </a:bodyPr>
          <a:lstStyle/>
          <a:p>
            <a:r>
              <a:rPr lang="en-US" sz="1600" dirty="0">
                <a:latin typeface="Times" pitchFamily="18" charset="0"/>
                <a:ea typeface="Times" pitchFamily="18" charset="0"/>
                <a:cs typeface="Times New Roman" panose="02020603050405020304" pitchFamily="18" charset="0"/>
              </a:rPr>
              <a:t>Static temperature max.: 67 ºC in Steel core, </a:t>
            </a:r>
            <a:r>
              <a:rPr lang="en-US" sz="1600" dirty="0">
                <a:latin typeface="Times" pitchFamily="18" charset="0"/>
              </a:rPr>
              <a:t>The heat flux going out is 2335 W for this half model. That is 6.4% of the total heat load.</a:t>
            </a:r>
          </a:p>
        </p:txBody>
      </p:sp>
      <p:pic>
        <p:nvPicPr>
          <p:cNvPr id="8" name="Picture 7">
            <a:extLst>
              <a:ext uri="{FF2B5EF4-FFF2-40B4-BE49-F238E27FC236}">
                <a16:creationId xmlns:a16="http://schemas.microsoft.com/office/drawing/2014/main" id="{64C2461F-8341-4E34-9259-FD71226D7BBA}"/>
              </a:ext>
            </a:extLst>
          </p:cNvPr>
          <p:cNvPicPr/>
          <p:nvPr/>
        </p:nvPicPr>
        <p:blipFill rotWithShape="1">
          <a:blip r:embed="rId2"/>
          <a:srcRect r="26442"/>
          <a:stretch/>
        </p:blipFill>
        <p:spPr>
          <a:xfrm>
            <a:off x="314326" y="1471602"/>
            <a:ext cx="3752850" cy="2484755"/>
          </a:xfrm>
          <a:prstGeom prst="rect">
            <a:avLst/>
          </a:prstGeom>
        </p:spPr>
      </p:pic>
      <p:pic>
        <p:nvPicPr>
          <p:cNvPr id="9" name="Picture 8">
            <a:extLst>
              <a:ext uri="{FF2B5EF4-FFF2-40B4-BE49-F238E27FC236}">
                <a16:creationId xmlns:a16="http://schemas.microsoft.com/office/drawing/2014/main" id="{035F9728-BF2B-497E-96F0-4E6B49C89E50}"/>
              </a:ext>
            </a:extLst>
          </p:cNvPr>
          <p:cNvPicPr/>
          <p:nvPr/>
        </p:nvPicPr>
        <p:blipFill rotWithShape="1">
          <a:blip r:embed="rId3"/>
          <a:srcRect r="26602"/>
          <a:stretch/>
        </p:blipFill>
        <p:spPr>
          <a:xfrm>
            <a:off x="4333875" y="1471602"/>
            <a:ext cx="3990975" cy="2484756"/>
          </a:xfrm>
          <a:prstGeom prst="rect">
            <a:avLst/>
          </a:prstGeom>
        </p:spPr>
      </p:pic>
      <p:pic>
        <p:nvPicPr>
          <p:cNvPr id="11" name="Picture 10">
            <a:extLst>
              <a:ext uri="{FF2B5EF4-FFF2-40B4-BE49-F238E27FC236}">
                <a16:creationId xmlns:a16="http://schemas.microsoft.com/office/drawing/2014/main" id="{E2960D9C-1A39-4893-90F1-49D78AF59605}"/>
              </a:ext>
            </a:extLst>
          </p:cNvPr>
          <p:cNvPicPr/>
          <p:nvPr/>
        </p:nvPicPr>
        <p:blipFill rotWithShape="1">
          <a:blip r:embed="rId4"/>
          <a:srcRect r="15866"/>
          <a:stretch/>
        </p:blipFill>
        <p:spPr>
          <a:xfrm>
            <a:off x="314327" y="4019456"/>
            <a:ext cx="3752850" cy="2190844"/>
          </a:xfrm>
          <a:prstGeom prst="rect">
            <a:avLst/>
          </a:prstGeom>
        </p:spPr>
      </p:pic>
      <p:pic>
        <p:nvPicPr>
          <p:cNvPr id="12" name="Picture 11">
            <a:extLst>
              <a:ext uri="{FF2B5EF4-FFF2-40B4-BE49-F238E27FC236}">
                <a16:creationId xmlns:a16="http://schemas.microsoft.com/office/drawing/2014/main" id="{34BF3F1A-A50C-473A-99B3-4334BD62D0E2}"/>
              </a:ext>
            </a:extLst>
          </p:cNvPr>
          <p:cNvPicPr/>
          <p:nvPr/>
        </p:nvPicPr>
        <p:blipFill rotWithShape="1">
          <a:blip r:embed="rId5"/>
          <a:srcRect r="10417"/>
          <a:stretch/>
        </p:blipFill>
        <p:spPr>
          <a:xfrm>
            <a:off x="4429125" y="4019456"/>
            <a:ext cx="3990975" cy="2190844"/>
          </a:xfrm>
          <a:prstGeom prst="rect">
            <a:avLst/>
          </a:prstGeom>
        </p:spPr>
      </p:pic>
    </p:spTree>
    <p:extLst>
      <p:ext uri="{BB962C8B-B14F-4D97-AF65-F5344CB8AC3E}">
        <p14:creationId xmlns:p14="http://schemas.microsoft.com/office/powerpoint/2010/main" val="164890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Temperatures after Accidental Heating Turned on</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sp>
        <p:nvSpPr>
          <p:cNvPr id="12" name="Rectangle 11">
            <a:extLst>
              <a:ext uri="{FF2B5EF4-FFF2-40B4-BE49-F238E27FC236}">
                <a16:creationId xmlns:a16="http://schemas.microsoft.com/office/drawing/2014/main" id="{562058D7-C9C4-4E2C-913E-851A82947B0B}"/>
              </a:ext>
            </a:extLst>
          </p:cNvPr>
          <p:cNvSpPr/>
          <p:nvPr/>
        </p:nvSpPr>
        <p:spPr>
          <a:xfrm>
            <a:off x="4523426" y="2998847"/>
            <a:ext cx="4423412" cy="2862322"/>
          </a:xfrm>
          <a:prstGeom prst="rect">
            <a:avLst/>
          </a:prstGeom>
        </p:spPr>
        <p:txBody>
          <a:bodyPr wrap="square">
            <a:spAutoFit/>
          </a:bodyPr>
          <a:lstStyle/>
          <a:p>
            <a:r>
              <a:rPr lang="en-US" sz="1800" dirty="0">
                <a:solidFill>
                  <a:srgbClr val="FF00FF"/>
                </a:solidFill>
                <a:latin typeface="Times" pitchFamily="18" charset="0"/>
              </a:rPr>
              <a:t>Conclusion:</a:t>
            </a:r>
          </a:p>
          <a:p>
            <a:pPr marL="285750" indent="-285750">
              <a:buFont typeface="Wingdings" panose="05000000000000000000" pitchFamily="2" charset="2"/>
              <a:buChar char="Ø"/>
            </a:pPr>
            <a:r>
              <a:rPr lang="en-US" sz="1600" dirty="0">
                <a:latin typeface="Times" pitchFamily="18" charset="0"/>
              </a:rPr>
              <a:t>Temperature at the normal operations will be acceptable. </a:t>
            </a:r>
          </a:p>
          <a:p>
            <a:pPr marL="285750" indent="-285750">
              <a:buFont typeface="Wingdings" panose="05000000000000000000" pitchFamily="2" charset="2"/>
              <a:buChar char="Ø"/>
            </a:pPr>
            <a:r>
              <a:rPr lang="en-US" sz="1600" dirty="0">
                <a:latin typeface="Times" pitchFamily="18" charset="0"/>
              </a:rPr>
              <a:t>Although at the accidental condition, the temperature reaches high after a certain time, we know it would be just a single pulse with the machine protection in place.</a:t>
            </a:r>
          </a:p>
          <a:p>
            <a:r>
              <a:rPr lang="en-US" sz="1800" dirty="0">
                <a:solidFill>
                  <a:srgbClr val="FF00FF"/>
                </a:solidFill>
                <a:latin typeface="Times" pitchFamily="18" charset="0"/>
              </a:rPr>
              <a:t>Future plans:</a:t>
            </a:r>
          </a:p>
          <a:p>
            <a:pPr marL="285750" indent="-285750">
              <a:buFont typeface="Wingdings" panose="05000000000000000000" pitchFamily="2" charset="2"/>
              <a:buChar char="Ø"/>
            </a:pPr>
            <a:r>
              <a:rPr lang="en-US" sz="1600" dirty="0">
                <a:latin typeface="Times" pitchFamily="18" charset="0"/>
              </a:rPr>
              <a:t>Asses aging issues of RAW system</a:t>
            </a:r>
          </a:p>
          <a:p>
            <a:pPr marL="285750" indent="-285750">
              <a:buFont typeface="Wingdings" panose="05000000000000000000" pitchFamily="2" charset="2"/>
              <a:buChar char="Ø"/>
            </a:pPr>
            <a:r>
              <a:rPr lang="en-US" sz="1600" dirty="0">
                <a:latin typeface="Times" pitchFamily="18" charset="0"/>
              </a:rPr>
              <a:t>Install instrumentation for monitoring the absorber temperature</a:t>
            </a:r>
          </a:p>
        </p:txBody>
      </p:sp>
      <p:pic>
        <p:nvPicPr>
          <p:cNvPr id="13" name="Picture 12">
            <a:extLst>
              <a:ext uri="{FF2B5EF4-FFF2-40B4-BE49-F238E27FC236}">
                <a16:creationId xmlns:a16="http://schemas.microsoft.com/office/drawing/2014/main" id="{A087EF6B-9418-4E99-9450-640F9560BA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3363" y="927281"/>
            <a:ext cx="3566162" cy="1930220"/>
          </a:xfrm>
          <a:prstGeom prst="rect">
            <a:avLst/>
          </a:prstGeom>
          <a:noFill/>
          <a:ln>
            <a:noFill/>
          </a:ln>
        </p:spPr>
      </p:pic>
      <p:pic>
        <p:nvPicPr>
          <p:cNvPr id="14" name="Picture 13">
            <a:extLst>
              <a:ext uri="{FF2B5EF4-FFF2-40B4-BE49-F238E27FC236}">
                <a16:creationId xmlns:a16="http://schemas.microsoft.com/office/drawing/2014/main" id="{72E15868-F1CC-4443-A79D-55D11BC6CE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7264" y="2499788"/>
            <a:ext cx="3438525" cy="1930220"/>
          </a:xfrm>
          <a:prstGeom prst="rect">
            <a:avLst/>
          </a:prstGeom>
          <a:noFill/>
          <a:ln>
            <a:noFill/>
          </a:ln>
        </p:spPr>
      </p:pic>
      <p:pic>
        <p:nvPicPr>
          <p:cNvPr id="15" name="Picture 14">
            <a:extLst>
              <a:ext uri="{FF2B5EF4-FFF2-40B4-BE49-F238E27FC236}">
                <a16:creationId xmlns:a16="http://schemas.microsoft.com/office/drawing/2014/main" id="{1A0EC47E-E287-4248-9294-B6842A4C8695}"/>
              </a:ext>
            </a:extLst>
          </p:cNvPr>
          <p:cNvPicPr/>
          <p:nvPr/>
        </p:nvPicPr>
        <p:blipFill rotWithShape="1">
          <a:blip r:embed="rId4">
            <a:extLst>
              <a:ext uri="{28A0092B-C50C-407E-A947-70E740481C1C}">
                <a14:useLocalDpi xmlns:a14="http://schemas.microsoft.com/office/drawing/2010/main" val="0"/>
              </a:ext>
            </a:extLst>
          </a:blip>
          <a:srcRect r="9417"/>
          <a:stretch/>
        </p:blipFill>
        <p:spPr bwMode="auto">
          <a:xfrm>
            <a:off x="34925" y="4447334"/>
            <a:ext cx="3759200" cy="1857375"/>
          </a:xfrm>
          <a:prstGeom prst="rect">
            <a:avLst/>
          </a:prstGeom>
          <a:noFill/>
          <a:ln>
            <a:noFill/>
          </a:ln>
        </p:spPr>
      </p:pic>
      <p:sp>
        <p:nvSpPr>
          <p:cNvPr id="3" name="Rectangle 2">
            <a:extLst>
              <a:ext uri="{FF2B5EF4-FFF2-40B4-BE49-F238E27FC236}">
                <a16:creationId xmlns:a16="http://schemas.microsoft.com/office/drawing/2014/main" id="{2390A0C3-AA2A-40B3-9DAD-AC2018CCECAA}"/>
              </a:ext>
            </a:extLst>
          </p:cNvPr>
          <p:cNvSpPr/>
          <p:nvPr/>
        </p:nvSpPr>
        <p:spPr>
          <a:xfrm>
            <a:off x="4498338" y="920124"/>
            <a:ext cx="4572000" cy="2092881"/>
          </a:xfrm>
          <a:prstGeom prst="rect">
            <a:avLst/>
          </a:prstGeom>
        </p:spPr>
        <p:txBody>
          <a:bodyPr>
            <a:spAutoFit/>
          </a:bodyPr>
          <a:lstStyle/>
          <a:p>
            <a:r>
              <a:rPr lang="en-US" sz="1800" dirty="0">
                <a:solidFill>
                  <a:srgbClr val="FF00FF"/>
                </a:solidFill>
                <a:latin typeface="Times" pitchFamily="18" charset="0"/>
                <a:ea typeface="Calibri" panose="020F0502020204030204" pitchFamily="34" charset="0"/>
                <a:cs typeface="Times New Roman" panose="02020603050405020304" pitchFamily="18" charset="0"/>
              </a:rPr>
              <a:t>Summary:</a:t>
            </a:r>
          </a:p>
          <a:p>
            <a:pPr marL="285750" indent="-285750">
              <a:buFont typeface="Wingdings" panose="05000000000000000000" pitchFamily="2" charset="2"/>
              <a:buChar char="Ø"/>
            </a:pPr>
            <a:r>
              <a:rPr lang="en-US" sz="1600" dirty="0">
                <a:latin typeface="Palatino Linotype" panose="02040502050505030304" pitchFamily="18" charset="0"/>
                <a:ea typeface="Calibri" panose="020F0502020204030204" pitchFamily="34" charset="0"/>
                <a:cs typeface="Times New Roman" panose="02020603050405020304" pitchFamily="18" charset="0"/>
              </a:rPr>
              <a:t>The maximum temperature is about 67~71 C, in steel core blocks. </a:t>
            </a:r>
          </a:p>
          <a:p>
            <a:pPr marL="285750" indent="-285750">
              <a:buFont typeface="Wingdings" panose="05000000000000000000" pitchFamily="2" charset="2"/>
              <a:buChar char="Ø"/>
            </a:pPr>
            <a:r>
              <a:rPr lang="en-US" sz="1600" dirty="0">
                <a:latin typeface="Palatino Linotype" panose="02040502050505030304" pitchFamily="18" charset="0"/>
                <a:ea typeface="Calibri" panose="020F0502020204030204" pitchFamily="34" charset="0"/>
                <a:cs typeface="Times New Roman" panose="02020603050405020304" pitchFamily="18" charset="0"/>
              </a:rPr>
              <a:t>Transient temperature solution is calculated when accidental beam heating is turned on. The maximum temperature (both in aluminum core and steel core) can rise to 104~106 C within 2 minutes</a:t>
            </a:r>
            <a:endParaRPr lang="en-US" sz="1600" dirty="0"/>
          </a:p>
        </p:txBody>
      </p:sp>
    </p:spTree>
    <p:extLst>
      <p:ext uri="{BB962C8B-B14F-4D97-AF65-F5344CB8AC3E}">
        <p14:creationId xmlns:p14="http://schemas.microsoft.com/office/powerpoint/2010/main" val="199621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36588" y="1136603"/>
            <a:ext cx="6396551" cy="4124095"/>
          </a:xfrm>
        </p:spPr>
        <p:txBody>
          <a:bodyPr/>
          <a:lstStyle/>
          <a:p>
            <a:pPr>
              <a:buFont typeface="Wingdings" panose="05000000000000000000" pitchFamily="2" charset="2"/>
              <a:buChar char="Ø"/>
            </a:pPr>
            <a:r>
              <a:rPr lang="en-US" sz="2800" dirty="0">
                <a:hlinkClick r:id="rId2"/>
              </a:rPr>
              <a:t>Decay pipe upstream window</a:t>
            </a:r>
            <a:endParaRPr lang="en-US" sz="2800" dirty="0"/>
          </a:p>
          <a:p>
            <a:pPr lvl="1">
              <a:buFont typeface="Wingdings" panose="05000000000000000000" pitchFamily="2" charset="2"/>
              <a:buChar char="q"/>
            </a:pPr>
            <a:r>
              <a:rPr lang="en-US" sz="1800" dirty="0"/>
              <a:t>by Zhijing Tang</a:t>
            </a:r>
          </a:p>
          <a:p>
            <a:pPr marL="457200" lvl="1" indent="0">
              <a:buNone/>
            </a:pPr>
            <a:endParaRPr lang="en-US" sz="1800" dirty="0"/>
          </a:p>
          <a:p>
            <a:pPr>
              <a:buFont typeface="Wingdings" panose="05000000000000000000" pitchFamily="2" charset="2"/>
              <a:buChar char="Ø"/>
            </a:pPr>
            <a:r>
              <a:rPr lang="en-US" sz="2800" dirty="0">
                <a:hlinkClick r:id="rId3"/>
              </a:rPr>
              <a:t>Hadron beam absorber</a:t>
            </a:r>
            <a:endParaRPr lang="en-US" sz="2800" dirty="0"/>
          </a:p>
          <a:p>
            <a:pPr lvl="1">
              <a:buFont typeface="Wingdings" panose="05000000000000000000" pitchFamily="2" charset="2"/>
              <a:buChar char="q"/>
            </a:pPr>
            <a:r>
              <a:rPr lang="en-US" sz="1800" dirty="0"/>
              <a:t>by Zhijing Tang</a:t>
            </a:r>
          </a:p>
          <a:p>
            <a:pPr>
              <a:buFont typeface="Wingdings" panose="05000000000000000000" pitchFamily="2" charset="2"/>
              <a:buChar char="Ø"/>
            </a:pPr>
            <a:endParaRPr lang="en-US" sz="1800" dirty="0"/>
          </a:p>
          <a:p>
            <a:pPr>
              <a:buFont typeface="Wingdings" panose="05000000000000000000" pitchFamily="2" charset="2"/>
              <a:buChar char="Ø"/>
            </a:pPr>
            <a:r>
              <a:rPr lang="en-US" dirty="0"/>
              <a:t>Target downstream Be window</a:t>
            </a:r>
          </a:p>
          <a:p>
            <a:pPr lvl="1">
              <a:buFont typeface="Wingdings" panose="05000000000000000000" pitchFamily="2" charset="2"/>
              <a:buChar char="q"/>
            </a:pPr>
            <a:r>
              <a:rPr lang="en-US" sz="1800" dirty="0"/>
              <a:t>by Kavin Ammigan</a:t>
            </a:r>
          </a:p>
          <a:p>
            <a:pPr lvl="1">
              <a:buFont typeface="Arial" panose="020B0604020202020204" pitchFamily="34" charset="0"/>
              <a:buChar char="•"/>
            </a:pPr>
            <a:r>
              <a:rPr lang="en-US" sz="1800" dirty="0"/>
              <a:t>previously presented at </a:t>
            </a:r>
            <a:r>
              <a:rPr lang="en-US" sz="1800" dirty="0">
                <a:hlinkClick r:id="rId4"/>
              </a:rPr>
              <a:t>NBI 2019 in Oct. 24, 2019</a:t>
            </a:r>
            <a:endParaRPr lang="en-US" sz="1800" dirty="0"/>
          </a:p>
        </p:txBody>
      </p:sp>
      <p:sp>
        <p:nvSpPr>
          <p:cNvPr id="7" name="Title 6"/>
          <p:cNvSpPr>
            <a:spLocks noGrp="1"/>
          </p:cNvSpPr>
          <p:nvPr>
            <p:ph type="title"/>
          </p:nvPr>
        </p:nvSpPr>
        <p:spPr/>
        <p:txBody>
          <a:bodyPr/>
          <a:lstStyle/>
          <a:p>
            <a:r>
              <a:rPr lang="en-US" dirty="0"/>
              <a:t>Outline</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dirty="0"/>
              <a:t>12/19/2019</a:t>
            </a:r>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3BD811-EC45-4F05-9393-BE49D122A430}"/>
              </a:ext>
            </a:extLst>
          </p:cNvPr>
          <p:cNvPicPr/>
          <p:nvPr/>
        </p:nvPicPr>
        <p:blipFill rotWithShape="1">
          <a:blip r:embed="rId2">
            <a:extLst>
              <a:ext uri="{28A0092B-C50C-407E-A947-70E740481C1C}">
                <a14:useLocalDpi xmlns:a14="http://schemas.microsoft.com/office/drawing/2010/main" val="0"/>
              </a:ext>
            </a:extLst>
          </a:blip>
          <a:srcRect l="20675" r="3376"/>
          <a:stretch/>
        </p:blipFill>
        <p:spPr bwMode="auto">
          <a:xfrm>
            <a:off x="636588" y="3497798"/>
            <a:ext cx="3705005" cy="2682463"/>
          </a:xfrm>
          <a:prstGeom prst="rect">
            <a:avLst/>
          </a:prstGeom>
          <a:noFill/>
          <a:ln>
            <a:noFill/>
          </a:ln>
        </p:spPr>
      </p:pic>
      <p:sp>
        <p:nvSpPr>
          <p:cNvPr id="7" name="Title 6"/>
          <p:cNvSpPr>
            <a:spLocks noGrp="1"/>
          </p:cNvSpPr>
          <p:nvPr>
            <p:ph type="title"/>
          </p:nvPr>
        </p:nvSpPr>
        <p:spPr/>
        <p:txBody>
          <a:bodyPr/>
          <a:lstStyle/>
          <a:p>
            <a:r>
              <a:rPr lang="en-US" dirty="0"/>
              <a:t>Decay Pipe Upstream Window</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dirty="0"/>
              <a:t>12/19/2019</a:t>
            </a:r>
          </a:p>
        </p:txBody>
      </p:sp>
      <p:pic>
        <p:nvPicPr>
          <p:cNvPr id="8" name="Picture 7">
            <a:extLst>
              <a:ext uri="{FF2B5EF4-FFF2-40B4-BE49-F238E27FC236}">
                <a16:creationId xmlns:a16="http://schemas.microsoft.com/office/drawing/2014/main" id="{E87906B0-595B-421E-B46C-FC74C591BB5D}"/>
              </a:ext>
            </a:extLst>
          </p:cNvPr>
          <p:cNvPicPr>
            <a:picLocks noChangeAspect="1"/>
          </p:cNvPicPr>
          <p:nvPr/>
        </p:nvPicPr>
        <p:blipFill>
          <a:blip r:embed="rId3"/>
          <a:stretch>
            <a:fillRect/>
          </a:stretch>
        </p:blipFill>
        <p:spPr>
          <a:xfrm>
            <a:off x="6667018" y="899198"/>
            <a:ext cx="2203811" cy="1705349"/>
          </a:xfrm>
          <a:prstGeom prst="rect">
            <a:avLst/>
          </a:prstGeom>
        </p:spPr>
      </p:pic>
      <p:sp>
        <p:nvSpPr>
          <p:cNvPr id="9" name="Rectangle 8">
            <a:extLst>
              <a:ext uri="{FF2B5EF4-FFF2-40B4-BE49-F238E27FC236}">
                <a16:creationId xmlns:a16="http://schemas.microsoft.com/office/drawing/2014/main" id="{A26E6E79-A797-4F53-B42A-C04B0644B0C3}"/>
              </a:ext>
            </a:extLst>
          </p:cNvPr>
          <p:cNvSpPr/>
          <p:nvPr/>
        </p:nvSpPr>
        <p:spPr>
          <a:xfrm>
            <a:off x="6667018" y="2630634"/>
            <a:ext cx="2432411" cy="1384995"/>
          </a:xfrm>
          <a:prstGeom prst="rect">
            <a:avLst/>
          </a:prstGeom>
        </p:spPr>
        <p:txBody>
          <a:bodyPr wrap="square">
            <a:spAutoFit/>
          </a:bodyPr>
          <a:lstStyle/>
          <a:p>
            <a:pPr marL="285750" indent="-285750">
              <a:buFont typeface="Wingdings" panose="05000000000000000000" pitchFamily="2" charset="2"/>
              <a:buChar char="Ø"/>
            </a:pPr>
            <a:r>
              <a:rPr lang="en-US" sz="1400" dirty="0">
                <a:solidFill>
                  <a:schemeClr val="tx2"/>
                </a:solidFill>
                <a:latin typeface="Helvetica" pitchFamily="34" charset="0"/>
                <a:cs typeface="Times New Roman" panose="02020603050405020304" pitchFamily="18" charset="0"/>
              </a:rPr>
              <a:t>Suspected corrosion was found on the window at beam spot center in 2007</a:t>
            </a:r>
          </a:p>
          <a:p>
            <a:pPr marL="285750" indent="-285750">
              <a:buFont typeface="Wingdings" panose="05000000000000000000" pitchFamily="2" charset="2"/>
              <a:buChar char="Ø"/>
            </a:pPr>
            <a:r>
              <a:rPr lang="en-US" sz="1400" dirty="0">
                <a:solidFill>
                  <a:schemeClr val="tx2"/>
                </a:solidFill>
                <a:latin typeface="Helvetica" pitchFamily="34" charset="0"/>
                <a:cs typeface="Times New Roman" panose="02020603050405020304" pitchFamily="18" charset="0"/>
              </a:rPr>
              <a:t>Since then, decay pipe was filled helium gas</a:t>
            </a:r>
          </a:p>
        </p:txBody>
      </p:sp>
      <p:sp>
        <p:nvSpPr>
          <p:cNvPr id="11" name="Rectangle 10">
            <a:extLst>
              <a:ext uri="{FF2B5EF4-FFF2-40B4-BE49-F238E27FC236}">
                <a16:creationId xmlns:a16="http://schemas.microsoft.com/office/drawing/2014/main" id="{8EEEBB3D-6C05-44CF-A72B-02E9DE4636BA}"/>
              </a:ext>
            </a:extLst>
          </p:cNvPr>
          <p:cNvSpPr/>
          <p:nvPr/>
        </p:nvSpPr>
        <p:spPr>
          <a:xfrm>
            <a:off x="174936" y="847875"/>
            <a:ext cx="6636715" cy="369332"/>
          </a:xfrm>
          <a:prstGeom prst="rect">
            <a:avLst/>
          </a:prstGeom>
        </p:spPr>
        <p:txBody>
          <a:bodyPr wrap="square">
            <a:spAutoFit/>
          </a:bodyPr>
          <a:lstStyle/>
          <a:p>
            <a:r>
              <a:rPr lang="en-US" sz="1800" dirty="0">
                <a:solidFill>
                  <a:srgbClr val="003087"/>
                </a:solidFill>
                <a:latin typeface="Times New Roman" panose="02020603050405020304" pitchFamily="18" charset="0"/>
                <a:cs typeface="Times New Roman" panose="02020603050405020304" pitchFamily="18" charset="0"/>
              </a:rPr>
              <a:t>Evaluate possible solutions in event window needs to be repaired</a:t>
            </a:r>
          </a:p>
        </p:txBody>
      </p:sp>
      <p:graphicFrame>
        <p:nvGraphicFramePr>
          <p:cNvPr id="12" name="Table 11">
            <a:extLst>
              <a:ext uri="{FF2B5EF4-FFF2-40B4-BE49-F238E27FC236}">
                <a16:creationId xmlns:a16="http://schemas.microsoft.com/office/drawing/2014/main" id="{B2B93857-5786-4CBB-9E1A-D32F7B791A2F}"/>
              </a:ext>
            </a:extLst>
          </p:cNvPr>
          <p:cNvGraphicFramePr>
            <a:graphicFrameLocks noGrp="1"/>
          </p:cNvGraphicFramePr>
          <p:nvPr>
            <p:extLst>
              <p:ext uri="{D42A27DB-BD31-4B8C-83A1-F6EECF244321}">
                <p14:modId xmlns:p14="http://schemas.microsoft.com/office/powerpoint/2010/main" val="3452744169"/>
              </p:ext>
            </p:extLst>
          </p:nvPr>
        </p:nvGraphicFramePr>
        <p:xfrm>
          <a:off x="223900" y="1200224"/>
          <a:ext cx="6246347" cy="2286000"/>
        </p:xfrm>
        <a:graphic>
          <a:graphicData uri="http://schemas.openxmlformats.org/drawingml/2006/table">
            <a:tbl>
              <a:tblPr firstRow="1" bandRow="1">
                <a:tableStyleId>{073A0DAA-6AF3-43AB-8588-CEC1D06C72B9}</a:tableStyleId>
              </a:tblPr>
              <a:tblGrid>
                <a:gridCol w="6246347">
                  <a:extLst>
                    <a:ext uri="{9D8B030D-6E8A-4147-A177-3AD203B41FA5}">
                      <a16:colId xmlns:a16="http://schemas.microsoft.com/office/drawing/2014/main" val="2067668670"/>
                    </a:ext>
                  </a:extLst>
                </a:gridCol>
              </a:tblGrid>
              <a:tr h="279366">
                <a:tc>
                  <a:txBody>
                    <a:bodyPr/>
                    <a:lstStyle/>
                    <a:p>
                      <a:pPr marL="0" lvl="0" indent="0">
                        <a:buFont typeface="Arial" panose="020B0604020202020204" pitchFamily="34" charset="0"/>
                        <a:buNone/>
                      </a:pPr>
                      <a:r>
                        <a:rPr lang="en-US" sz="1400" dirty="0">
                          <a:solidFill>
                            <a:schemeClr val="bg1"/>
                          </a:solidFill>
                          <a:latin typeface="Helvetica" pitchFamily="34" charset="0"/>
                          <a:cs typeface="Times New Roman" panose="02020603050405020304" pitchFamily="18" charset="0"/>
                        </a:rPr>
                        <a:t>Repair mechanism concept developed</a:t>
                      </a:r>
                    </a:p>
                  </a:txBody>
                  <a:tcPr/>
                </a:tc>
                <a:extLst>
                  <a:ext uri="{0D108BD9-81ED-4DB2-BD59-A6C34878D82A}">
                    <a16:rowId xmlns:a16="http://schemas.microsoft.com/office/drawing/2014/main" val="2700277859"/>
                  </a:ext>
                </a:extLst>
              </a:tr>
              <a:tr h="1536516">
                <a:tc>
                  <a:txBody>
                    <a:bodyPr/>
                    <a:lstStyle/>
                    <a:p>
                      <a:pPr marL="285750" indent="-285750">
                        <a:buFont typeface="Wingdings" panose="05000000000000000000" pitchFamily="2" charset="2"/>
                        <a:buChar char="Ø"/>
                      </a:pPr>
                      <a:r>
                        <a:rPr lang="en-US" sz="1800" dirty="0">
                          <a:solidFill>
                            <a:srgbClr val="FF00FF"/>
                          </a:solidFill>
                          <a:latin typeface="Times" pitchFamily="18" charset="0"/>
                          <a:ea typeface="Times" pitchFamily="18" charset="0"/>
                          <a:cs typeface="Times New Roman" panose="02020603050405020304" pitchFamily="18" charset="0"/>
                        </a:rPr>
                        <a:t>A patch scheme </a:t>
                      </a:r>
                      <a:r>
                        <a:rPr lang="en-US" sz="1800" dirty="0">
                          <a:solidFill>
                            <a:schemeClr val="tx2"/>
                          </a:solidFill>
                          <a:latin typeface="Times" pitchFamily="18" charset="0"/>
                          <a:ea typeface="Times" pitchFamily="18" charset="0"/>
                          <a:cs typeface="Times New Roman" panose="02020603050405020304" pitchFamily="18" charset="0"/>
                        </a:rPr>
                        <a:t>was proposed in case the window fails.</a:t>
                      </a:r>
                    </a:p>
                    <a:p>
                      <a:pPr marL="742950" lvl="1" indent="-285750">
                        <a:buFont typeface="Wingdings" panose="05000000000000000000" pitchFamily="2" charset="2"/>
                        <a:buChar char="§"/>
                      </a:pPr>
                      <a:r>
                        <a:rPr lang="en-US" sz="1400" dirty="0">
                          <a:solidFill>
                            <a:schemeClr val="tx2"/>
                          </a:solidFill>
                          <a:latin typeface="Times" pitchFamily="18" charset="0"/>
                          <a:cs typeface="Times New Roman" panose="02020603050405020304" pitchFamily="18" charset="0"/>
                        </a:rPr>
                        <a:t>Weld repair patch (Al 5083 or 5052) over failed section (Al 6061)</a:t>
                      </a:r>
                      <a:endParaRPr lang="en-US" sz="1400" dirty="0">
                        <a:solidFill>
                          <a:schemeClr val="tx2"/>
                        </a:solidFill>
                        <a:latin typeface="Times" pitchFamily="18" charset="0"/>
                        <a:ea typeface="Times" pitchFamily="18" charset="0"/>
                        <a:cs typeface="Times New Roman" panose="02020603050405020304" pitchFamily="18" charset="0"/>
                      </a:endParaRPr>
                    </a:p>
                    <a:p>
                      <a:pPr marL="285750" indent="-285750">
                        <a:buFont typeface="Wingdings" panose="05000000000000000000" pitchFamily="2" charset="2"/>
                        <a:buChar char="Ø"/>
                      </a:pPr>
                      <a:r>
                        <a:rPr lang="en-US" sz="1800" dirty="0">
                          <a:solidFill>
                            <a:schemeClr val="tx2"/>
                          </a:solidFill>
                          <a:latin typeface="Times" pitchFamily="18" charset="0"/>
                          <a:cs typeface="Times New Roman" panose="02020603050405020304" pitchFamily="18" charset="0"/>
                        </a:rPr>
                        <a:t>Repair mechanism concept developed (by Mike Campbell)</a:t>
                      </a:r>
                    </a:p>
                    <a:p>
                      <a:pPr marL="742950" lvl="1" indent="-285750">
                        <a:buFont typeface="Wingdings" panose="05000000000000000000" pitchFamily="2" charset="2"/>
                        <a:buChar char="§"/>
                      </a:pPr>
                      <a:r>
                        <a:rPr lang="en-US" sz="1400" dirty="0">
                          <a:solidFill>
                            <a:schemeClr val="tx2"/>
                          </a:solidFill>
                          <a:latin typeface="Times" pitchFamily="18" charset="0"/>
                          <a:cs typeface="Times New Roman" panose="02020603050405020304" pitchFamily="18" charset="0"/>
                        </a:rPr>
                        <a:t>Robot laser ablation welding testing</a:t>
                      </a:r>
                    </a:p>
                    <a:p>
                      <a:pPr marL="742950" lvl="1" indent="-285750">
                        <a:buFont typeface="Wingdings" panose="05000000000000000000" pitchFamily="2" charset="2"/>
                        <a:buChar char="§"/>
                      </a:pPr>
                      <a:r>
                        <a:rPr lang="en-US" sz="1400" dirty="0">
                          <a:solidFill>
                            <a:schemeClr val="tx2"/>
                          </a:solidFill>
                          <a:latin typeface="Times" pitchFamily="18" charset="0"/>
                          <a:cs typeface="Times New Roman" panose="02020603050405020304" pitchFamily="18" charset="0"/>
                        </a:rPr>
                        <a:t>S</a:t>
                      </a:r>
                      <a:r>
                        <a:rPr lang="en-US" sz="1400" dirty="0">
                          <a:solidFill>
                            <a:schemeClr val="tx2"/>
                          </a:solidFill>
                          <a:latin typeface="Times" pitchFamily="18" charset="0"/>
                          <a:ea typeface="Geneva" pitchFamily="121" charset="-128"/>
                          <a:cs typeface="Times New Roman" panose="02020603050405020304" pitchFamily="18" charset="0"/>
                        </a:rPr>
                        <a:t>amples, welding, testing &amp; characterize properties</a:t>
                      </a:r>
                    </a:p>
                    <a:p>
                      <a:pPr marL="742950" lvl="1" indent="-285750">
                        <a:buFont typeface="Wingdings" panose="05000000000000000000" pitchFamily="2" charset="2"/>
                        <a:buChar char="§"/>
                      </a:pPr>
                      <a:r>
                        <a:rPr lang="en-US" sz="1400" dirty="0">
                          <a:latin typeface="Times" pitchFamily="18" charset="0"/>
                          <a:ea typeface="Calibri" panose="020F0502020204030204" pitchFamily="34" charset="0"/>
                        </a:rPr>
                        <a:t>recommended </a:t>
                      </a:r>
                      <a:r>
                        <a:rPr lang="en-US" sz="1400" dirty="0">
                          <a:solidFill>
                            <a:srgbClr val="FF00FF"/>
                          </a:solidFill>
                          <a:latin typeface="Times" pitchFamily="18" charset="0"/>
                          <a:ea typeface="Calibri" panose="020F0502020204030204" pitchFamily="34" charset="0"/>
                        </a:rPr>
                        <a:t>Al 5086 </a:t>
                      </a:r>
                      <a:r>
                        <a:rPr lang="en-US" sz="1400" dirty="0">
                          <a:latin typeface="Times" pitchFamily="18" charset="0"/>
                          <a:ea typeface="Calibri" panose="020F0502020204030204" pitchFamily="34" charset="0"/>
                        </a:rPr>
                        <a:t>for the repair patch material, which provides a good welding quality and the 1/16” thickness is commercially available. </a:t>
                      </a:r>
                      <a:endParaRPr lang="en-US" sz="1400" dirty="0">
                        <a:solidFill>
                          <a:schemeClr val="tx2"/>
                        </a:solidFill>
                        <a:latin typeface="Times" pitchFamily="18" charset="0"/>
                        <a:ea typeface="Geneva" pitchFamily="121" charset="-128"/>
                        <a:cs typeface="Times New Roman" panose="02020603050405020304" pitchFamily="18" charset="0"/>
                      </a:endParaRPr>
                    </a:p>
                    <a:p>
                      <a:pPr marL="285750" indent="-285750">
                        <a:buFont typeface="Wingdings" panose="05000000000000000000" pitchFamily="2" charset="2"/>
                        <a:buChar char="Ø"/>
                      </a:pPr>
                      <a:r>
                        <a:rPr lang="en-US" sz="1800" dirty="0">
                          <a:solidFill>
                            <a:srgbClr val="FF00FF"/>
                          </a:solidFill>
                          <a:latin typeface="Times" pitchFamily="18" charset="0"/>
                          <a:ea typeface="Geneva" pitchFamily="121" charset="-128"/>
                          <a:cs typeface="Times New Roman" panose="02020603050405020304" pitchFamily="18" charset="0"/>
                        </a:rPr>
                        <a:t>FEA thermo-structural analysis</a:t>
                      </a:r>
                    </a:p>
                  </a:txBody>
                  <a:tcPr>
                    <a:noFill/>
                  </a:tcPr>
                </a:tc>
                <a:extLst>
                  <a:ext uri="{0D108BD9-81ED-4DB2-BD59-A6C34878D82A}">
                    <a16:rowId xmlns:a16="http://schemas.microsoft.com/office/drawing/2014/main" val="3309190550"/>
                  </a:ext>
                </a:extLst>
              </a:tr>
            </a:tbl>
          </a:graphicData>
        </a:graphic>
      </p:graphicFrame>
      <p:sp>
        <p:nvSpPr>
          <p:cNvPr id="14" name="Rectangle 13">
            <a:extLst>
              <a:ext uri="{FF2B5EF4-FFF2-40B4-BE49-F238E27FC236}">
                <a16:creationId xmlns:a16="http://schemas.microsoft.com/office/drawing/2014/main" id="{EC48F810-B6E2-4190-9806-39DE35204167}"/>
              </a:ext>
            </a:extLst>
          </p:cNvPr>
          <p:cNvSpPr/>
          <p:nvPr/>
        </p:nvSpPr>
        <p:spPr>
          <a:xfrm>
            <a:off x="4661662" y="4517078"/>
            <a:ext cx="4572000" cy="1569660"/>
          </a:xfrm>
          <a:prstGeom prst="rect">
            <a:avLst/>
          </a:prstGeom>
        </p:spPr>
        <p:txBody>
          <a:bodyPr>
            <a:spAutoFit/>
          </a:bodyPr>
          <a:lstStyle/>
          <a:p>
            <a:r>
              <a:rPr lang="en-US" sz="1600" dirty="0">
                <a:latin typeface="Times" pitchFamily="18" charset="0"/>
                <a:ea typeface="Times" pitchFamily="18" charset="0"/>
                <a:cs typeface="Times New Roman" panose="02020603050405020304" pitchFamily="18" charset="0"/>
              </a:rPr>
              <a:t>Boundary conditions</a:t>
            </a:r>
          </a:p>
          <a:p>
            <a:pPr marL="285750" indent="-285750">
              <a:buFont typeface="Wingdings" panose="05000000000000000000" pitchFamily="2" charset="2"/>
              <a:buChar char="Ø"/>
            </a:pPr>
            <a:r>
              <a:rPr lang="en-US" sz="1600" dirty="0">
                <a:latin typeface="Times" pitchFamily="18" charset="0"/>
                <a:ea typeface="Times" pitchFamily="18" charset="0"/>
                <a:cs typeface="Times New Roman" panose="02020603050405020304" pitchFamily="18" charset="0"/>
              </a:rPr>
              <a:t>Outside is air of 1 atmospheric pressure and inside is helium with 0.9 atmospheric pressure. </a:t>
            </a:r>
          </a:p>
          <a:p>
            <a:pPr marL="285750" indent="-285750">
              <a:buFont typeface="Wingdings" panose="05000000000000000000" pitchFamily="2" charset="2"/>
              <a:buChar char="Ø"/>
            </a:pPr>
            <a:r>
              <a:rPr lang="en-US" sz="1600" dirty="0">
                <a:latin typeface="Times" pitchFamily="18" charset="0"/>
                <a:ea typeface="Times" pitchFamily="18" charset="0"/>
                <a:cs typeface="Times New Roman" panose="02020603050405020304" pitchFamily="18" charset="0"/>
              </a:rPr>
              <a:t>Both sides have 5 W/m</a:t>
            </a:r>
            <a:r>
              <a:rPr lang="en-US" sz="1600" baseline="30000" dirty="0">
                <a:latin typeface="Times" pitchFamily="18" charset="0"/>
                <a:ea typeface="Times" pitchFamily="18" charset="0"/>
                <a:cs typeface="Times New Roman" panose="02020603050405020304" pitchFamily="18" charset="0"/>
              </a:rPr>
              <a:t>2</a:t>
            </a:r>
            <a:r>
              <a:rPr lang="en-US" sz="1600" dirty="0">
                <a:latin typeface="Times" pitchFamily="18" charset="0"/>
                <a:ea typeface="Times" pitchFamily="18" charset="0"/>
                <a:cs typeface="Times New Roman" panose="02020603050405020304" pitchFamily="18" charset="0"/>
              </a:rPr>
              <a:t>-C film coefficient for natural convection cooling. </a:t>
            </a:r>
          </a:p>
          <a:p>
            <a:pPr marL="285750" indent="-285750">
              <a:buFont typeface="Wingdings" panose="05000000000000000000" pitchFamily="2" charset="2"/>
              <a:buChar char="Ø"/>
            </a:pPr>
            <a:r>
              <a:rPr lang="en-US" sz="1600" dirty="0">
                <a:latin typeface="Times" pitchFamily="18" charset="0"/>
                <a:ea typeface="Times" pitchFamily="18" charset="0"/>
                <a:cs typeface="Times New Roman" panose="02020603050405020304" pitchFamily="18" charset="0"/>
              </a:rPr>
              <a:t>Assuming ambient temperature of 22C.</a:t>
            </a:r>
            <a:endParaRPr lang="en-US" sz="1600" dirty="0"/>
          </a:p>
        </p:txBody>
      </p:sp>
    </p:spTree>
    <p:extLst>
      <p:ext uri="{BB962C8B-B14F-4D97-AF65-F5344CB8AC3E}">
        <p14:creationId xmlns:p14="http://schemas.microsoft.com/office/powerpoint/2010/main" val="298366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Decay Pipe Patched Window FEA</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dirty="0"/>
              <a:t>12/19/2019</a:t>
            </a:r>
          </a:p>
        </p:txBody>
      </p:sp>
      <p:sp>
        <p:nvSpPr>
          <p:cNvPr id="12" name="Rectangle 11">
            <a:extLst>
              <a:ext uri="{FF2B5EF4-FFF2-40B4-BE49-F238E27FC236}">
                <a16:creationId xmlns:a16="http://schemas.microsoft.com/office/drawing/2014/main" id="{AF6486A1-4892-43F5-93F8-72E2E073D460}"/>
              </a:ext>
            </a:extLst>
          </p:cNvPr>
          <p:cNvSpPr/>
          <p:nvPr/>
        </p:nvSpPr>
        <p:spPr>
          <a:xfrm>
            <a:off x="362832" y="3759164"/>
            <a:ext cx="8597659" cy="2308324"/>
          </a:xfrm>
          <a:prstGeom prst="rect">
            <a:avLst/>
          </a:prstGeom>
        </p:spPr>
        <p:txBody>
          <a:bodyPr wrap="square">
            <a:spAutoFit/>
          </a:bodyPr>
          <a:lstStyle/>
          <a:p>
            <a:pPr marL="0" marR="0" algn="just">
              <a:spcBef>
                <a:spcPts val="0"/>
              </a:spcBef>
              <a:spcAft>
                <a:spcPts val="0"/>
              </a:spcAft>
            </a:pPr>
            <a:r>
              <a:rPr lang="en-US" sz="1600" dirty="0">
                <a:latin typeface="Times" pitchFamily="18" charset="0"/>
                <a:ea typeface="Times" pitchFamily="18" charset="0"/>
                <a:cs typeface="Times New Roman" panose="02020603050405020304" pitchFamily="18" charset="0"/>
              </a:rPr>
              <a:t>If it works for patched window, it will also work for the original window, because aluminum 6061 has better thermal conductivity than Al 5086 (125 W/m-C) (167 W/m-C for Al 6061)</a:t>
            </a:r>
          </a:p>
          <a:p>
            <a:pPr marL="0" marR="0" algn="just">
              <a:spcBef>
                <a:spcPts val="0"/>
              </a:spcBef>
              <a:spcAft>
                <a:spcPts val="0"/>
              </a:spcAft>
            </a:pPr>
            <a:endParaRPr lang="en-US" sz="1600" dirty="0">
              <a:latin typeface="Times" pitchFamily="18" charset="0"/>
              <a:ea typeface="Times"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FF00FF"/>
                </a:solidFill>
                <a:latin typeface="Times" pitchFamily="18" charset="0"/>
                <a:ea typeface="Calibri" panose="020F0502020204030204" pitchFamily="34" charset="0"/>
              </a:rPr>
              <a:t>Conclusions</a:t>
            </a:r>
            <a:r>
              <a:rPr lang="en-US" sz="2000" dirty="0">
                <a:latin typeface="Times" pitchFamily="18" charset="0"/>
                <a:ea typeface="Calibri" panose="020F0502020204030204" pitchFamily="34" charset="0"/>
              </a:rPr>
              <a:t>: temperature, displacement and stress all look acceptable.</a:t>
            </a:r>
          </a:p>
          <a:p>
            <a:pPr marL="342900" indent="-342900">
              <a:buFont typeface="Wingdings" panose="05000000000000000000" pitchFamily="2" charset="2"/>
              <a:buChar char="Ø"/>
            </a:pPr>
            <a:r>
              <a:rPr lang="en-US" sz="2000" dirty="0">
                <a:solidFill>
                  <a:srgbClr val="FF00FF"/>
                </a:solidFill>
                <a:latin typeface="Times" pitchFamily="18" charset="0"/>
              </a:rPr>
              <a:t>Future plans</a:t>
            </a:r>
            <a:r>
              <a:rPr lang="en-US" sz="2000" dirty="0">
                <a:latin typeface="Times" pitchFamily="18" charset="0"/>
              </a:rPr>
              <a:t>: look at the Aluminum material property degradation due to extended radiation exposure: </a:t>
            </a:r>
          </a:p>
          <a:p>
            <a:pPr marL="800100" lvl="1" indent="-342900">
              <a:buFont typeface="Wingdings" panose="05000000000000000000" pitchFamily="2" charset="2"/>
              <a:buChar char="§"/>
            </a:pPr>
            <a:r>
              <a:rPr lang="en-US" sz="1800" dirty="0">
                <a:latin typeface="Times" pitchFamily="18" charset="0"/>
              </a:rPr>
              <a:t>DPA data</a:t>
            </a:r>
          </a:p>
          <a:p>
            <a:pPr marL="800100" lvl="1" indent="-342900">
              <a:buFont typeface="Wingdings" panose="05000000000000000000" pitchFamily="2" charset="2"/>
              <a:buChar char="§"/>
            </a:pPr>
            <a:r>
              <a:rPr lang="en-US" sz="1800" dirty="0">
                <a:latin typeface="Times" pitchFamily="18" charset="0"/>
              </a:rPr>
              <a:t>H/He gas production.</a:t>
            </a:r>
            <a:r>
              <a:rPr lang="en-US" sz="1800" dirty="0">
                <a:latin typeface="Times" pitchFamily="18" charset="0"/>
                <a:ea typeface="Calibri" panose="020F0502020204030204" pitchFamily="34" charset="0"/>
              </a:rPr>
              <a:t> </a:t>
            </a:r>
            <a:endParaRPr lang="en-US" sz="1600" dirty="0">
              <a:latin typeface="Times" pitchFamily="18" charset="0"/>
              <a:ea typeface="Times"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06A0FC3-238F-4BDE-89D6-DCB7FB4AB758}"/>
              </a:ext>
            </a:extLst>
          </p:cNvPr>
          <p:cNvSpPr/>
          <p:nvPr/>
        </p:nvSpPr>
        <p:spPr>
          <a:xfrm>
            <a:off x="381673" y="885890"/>
            <a:ext cx="8278812" cy="2554545"/>
          </a:xfrm>
          <a:prstGeom prst="rect">
            <a:avLst/>
          </a:prstGeom>
        </p:spPr>
        <p:txBody>
          <a:bodyPr wrap="square">
            <a:spAutoFit/>
          </a:bodyPr>
          <a:lstStyle/>
          <a:p>
            <a:pPr marL="0" marR="0">
              <a:spcBef>
                <a:spcPts val="0"/>
              </a:spcBef>
              <a:spcAft>
                <a:spcPts val="0"/>
              </a:spcAft>
            </a:pPr>
            <a:r>
              <a:rPr lang="en-US" sz="1600" dirty="0">
                <a:latin typeface="Times" pitchFamily="18" charset="0"/>
                <a:ea typeface="Calibri" panose="020F0502020204030204" pitchFamily="34" charset="0"/>
              </a:rPr>
              <a:t>This work used the new set of MARS data that Igor has provided, with the following changes in the model (compared to the FEA work that Zhijing Tang did in Feb. 2018):</a:t>
            </a:r>
          </a:p>
          <a:p>
            <a:pPr marL="342900" marR="0" lvl="0" indent="-342900">
              <a:spcBef>
                <a:spcPts val="0"/>
              </a:spcBef>
              <a:spcAft>
                <a:spcPts val="0"/>
              </a:spcAft>
              <a:buFont typeface="Wingdings" panose="05000000000000000000" pitchFamily="2" charset="2"/>
              <a:buChar char="Ø"/>
            </a:pPr>
            <a:r>
              <a:rPr lang="en-US" sz="1600" dirty="0">
                <a:solidFill>
                  <a:srgbClr val="FF00FF"/>
                </a:solidFill>
                <a:latin typeface="Times" pitchFamily="18" charset="0"/>
                <a:ea typeface="Times New Roman" panose="02020603050405020304" pitchFamily="18" charset="0"/>
              </a:rPr>
              <a:t>Target core with 4 winged fins at upstream;</a:t>
            </a:r>
            <a:endParaRPr lang="en-US" sz="1600" dirty="0">
              <a:solidFill>
                <a:srgbClr val="FF00FF"/>
              </a:solidFill>
              <a:latin typeface="Times"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dirty="0">
                <a:solidFill>
                  <a:srgbClr val="FF00FF"/>
                </a:solidFill>
                <a:latin typeface="Times" pitchFamily="18" charset="0"/>
                <a:ea typeface="Times New Roman" panose="02020603050405020304" pitchFamily="18" charset="0"/>
              </a:rPr>
              <a:t>With target DS Be window cooling loop/water in the model;</a:t>
            </a:r>
            <a:endParaRPr lang="en-US" sz="1600" dirty="0">
              <a:solidFill>
                <a:srgbClr val="FF00FF"/>
              </a:solidFill>
              <a:latin typeface="Times"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dirty="0">
                <a:solidFill>
                  <a:srgbClr val="FF00FF"/>
                </a:solidFill>
                <a:latin typeface="Times" pitchFamily="18" charset="0"/>
                <a:ea typeface="Times New Roman" panose="02020603050405020304" pitchFamily="18" charset="0"/>
              </a:rPr>
              <a:t>Decay pipe window repair patch (Al 5086).</a:t>
            </a:r>
            <a:endParaRPr lang="en-US" sz="1600" dirty="0">
              <a:solidFill>
                <a:srgbClr val="FF00FF"/>
              </a:solidFill>
              <a:latin typeface="Times" pitchFamily="18" charset="0"/>
              <a:ea typeface="Calibri" panose="020F0502020204030204" pitchFamily="34" charset="0"/>
            </a:endParaRPr>
          </a:p>
          <a:p>
            <a:pPr marL="0" marR="0">
              <a:spcBef>
                <a:spcPts val="0"/>
              </a:spcBef>
              <a:spcAft>
                <a:spcPts val="0"/>
              </a:spcAft>
            </a:pPr>
            <a:endParaRPr lang="en-US" sz="1600" dirty="0">
              <a:latin typeface="Times" pitchFamily="18" charset="0"/>
              <a:ea typeface="Calibri" panose="020F0502020204030204" pitchFamily="34" charset="0"/>
            </a:endParaRPr>
          </a:p>
          <a:p>
            <a:pPr marL="0" marR="0">
              <a:spcBef>
                <a:spcPts val="0"/>
              </a:spcBef>
              <a:spcAft>
                <a:spcPts val="0"/>
              </a:spcAft>
            </a:pPr>
            <a:r>
              <a:rPr lang="en-US" sz="1600" dirty="0">
                <a:latin typeface="Times" pitchFamily="18" charset="0"/>
                <a:ea typeface="Calibri" panose="020F0502020204030204" pitchFamily="34" charset="0"/>
              </a:rPr>
              <a:t>Two set of data were provided:</a:t>
            </a:r>
          </a:p>
          <a:p>
            <a:pPr marL="342900" marR="0" lvl="0" indent="-342900">
              <a:spcBef>
                <a:spcPts val="0"/>
              </a:spcBef>
              <a:spcAft>
                <a:spcPts val="0"/>
              </a:spcAft>
              <a:buFont typeface="Wingdings" panose="05000000000000000000" pitchFamily="2" charset="2"/>
              <a:buChar char="Ø"/>
            </a:pPr>
            <a:r>
              <a:rPr lang="en-US" sz="1600" dirty="0">
                <a:solidFill>
                  <a:srgbClr val="FF00FF"/>
                </a:solidFill>
                <a:latin typeface="Times" pitchFamily="18" charset="0"/>
                <a:ea typeface="Times New Roman" panose="02020603050405020304" pitchFamily="18" charset="0"/>
              </a:rPr>
              <a:t>Beam normal 1 MW operation;</a:t>
            </a:r>
            <a:endParaRPr lang="en-US" sz="1600" dirty="0">
              <a:solidFill>
                <a:srgbClr val="FF00FF"/>
              </a:solidFill>
              <a:latin typeface="Times"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dirty="0">
                <a:solidFill>
                  <a:srgbClr val="FF00FF"/>
                </a:solidFill>
                <a:latin typeface="Times" pitchFamily="18" charset="0"/>
                <a:ea typeface="Times New Roman" panose="02020603050405020304" pitchFamily="18" charset="0"/>
              </a:rPr>
              <a:t>Beam 6 mm-off center accidental condition</a:t>
            </a:r>
            <a:endParaRPr lang="en-US" sz="1600" dirty="0">
              <a:solidFill>
                <a:srgbClr val="FF00FF"/>
              </a:solidFill>
              <a:latin typeface="Times" pitchFamily="18" charset="0"/>
              <a:ea typeface="Calibri" panose="020F0502020204030204" pitchFamily="34" charset="0"/>
            </a:endParaRPr>
          </a:p>
          <a:p>
            <a:pPr marL="0" marR="0">
              <a:spcBef>
                <a:spcPts val="0"/>
              </a:spcBef>
              <a:spcAft>
                <a:spcPts val="0"/>
              </a:spcAft>
            </a:pPr>
            <a:r>
              <a:rPr lang="en-US" sz="1600" dirty="0">
                <a:latin typeface="Times" pitchFamily="18" charset="0"/>
                <a:ea typeface="Calibri" panose="020F0502020204030204" pitchFamily="34" charset="0"/>
              </a:rPr>
              <a:t>Here are the </a:t>
            </a:r>
            <a:r>
              <a:rPr lang="en-US" sz="1600" u="sng" dirty="0">
                <a:solidFill>
                  <a:srgbClr val="0563C1"/>
                </a:solidFill>
                <a:latin typeface="Times" pitchFamily="18" charset="0"/>
                <a:ea typeface="Calibri" panose="020F0502020204030204" pitchFamily="34" charset="0"/>
                <a:hlinkClick r:id="rId2"/>
              </a:rPr>
              <a:t>complete MARS data, images, notes</a:t>
            </a:r>
            <a:endParaRPr lang="en-US" sz="1600" dirty="0">
              <a:latin typeface="Times" pitchFamily="18" charset="0"/>
              <a:ea typeface="Calibri" panose="020F0502020204030204" pitchFamily="34" charset="0"/>
            </a:endParaRPr>
          </a:p>
        </p:txBody>
      </p:sp>
    </p:spTree>
    <p:extLst>
      <p:ext uri="{BB962C8B-B14F-4D97-AF65-F5344CB8AC3E}">
        <p14:creationId xmlns:p14="http://schemas.microsoft.com/office/powerpoint/2010/main" val="70951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Temperature Solutions</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dirty="0"/>
              <a:t>12/19/2019</a:t>
            </a:r>
          </a:p>
        </p:txBody>
      </p:sp>
      <p:pic>
        <p:nvPicPr>
          <p:cNvPr id="6" name="Picture 5">
            <a:extLst>
              <a:ext uri="{FF2B5EF4-FFF2-40B4-BE49-F238E27FC236}">
                <a16:creationId xmlns:a16="http://schemas.microsoft.com/office/drawing/2014/main" id="{920E2CE3-7989-454E-BA38-4ED83CE112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4604"/>
            <a:ext cx="4376809" cy="2343632"/>
          </a:xfrm>
          <a:prstGeom prst="rect">
            <a:avLst/>
          </a:prstGeom>
          <a:noFill/>
          <a:ln>
            <a:noFill/>
          </a:ln>
        </p:spPr>
      </p:pic>
      <p:pic>
        <p:nvPicPr>
          <p:cNvPr id="8" name="Picture 7">
            <a:extLst>
              <a:ext uri="{FF2B5EF4-FFF2-40B4-BE49-F238E27FC236}">
                <a16:creationId xmlns:a16="http://schemas.microsoft.com/office/drawing/2014/main" id="{6368A712-02B2-4DC4-A068-EC7D8F2A00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64862"/>
            <a:ext cx="4083532" cy="2473377"/>
          </a:xfrm>
          <a:prstGeom prst="rect">
            <a:avLst/>
          </a:prstGeom>
          <a:noFill/>
          <a:ln>
            <a:noFill/>
          </a:ln>
        </p:spPr>
      </p:pic>
      <p:sp>
        <p:nvSpPr>
          <p:cNvPr id="9" name="Rectangle 8">
            <a:extLst>
              <a:ext uri="{FF2B5EF4-FFF2-40B4-BE49-F238E27FC236}">
                <a16:creationId xmlns:a16="http://schemas.microsoft.com/office/drawing/2014/main" id="{9917B271-B882-4883-8443-4104BE19392C}"/>
              </a:ext>
            </a:extLst>
          </p:cNvPr>
          <p:cNvSpPr/>
          <p:nvPr/>
        </p:nvSpPr>
        <p:spPr>
          <a:xfrm>
            <a:off x="222250" y="928574"/>
            <a:ext cx="3689993" cy="400110"/>
          </a:xfrm>
          <a:prstGeom prst="rect">
            <a:avLst/>
          </a:prstGeom>
        </p:spPr>
        <p:txBody>
          <a:bodyPr wrap="square">
            <a:spAutoFit/>
          </a:bodyPr>
          <a:lstStyle/>
          <a:p>
            <a:r>
              <a:rPr lang="en-US" sz="2000" dirty="0">
                <a:latin typeface="Times" pitchFamily="18" charset="0"/>
                <a:ea typeface="Times" pitchFamily="18" charset="0"/>
                <a:cs typeface="Times New Roman" panose="02020603050405020304" pitchFamily="18" charset="0"/>
              </a:rPr>
              <a:t>Static temperature max.: 29 ºC</a:t>
            </a:r>
            <a:endParaRPr lang="en-US" sz="2000" dirty="0"/>
          </a:p>
        </p:txBody>
      </p:sp>
      <p:sp>
        <p:nvSpPr>
          <p:cNvPr id="10" name="Rectangle 9">
            <a:extLst>
              <a:ext uri="{FF2B5EF4-FFF2-40B4-BE49-F238E27FC236}">
                <a16:creationId xmlns:a16="http://schemas.microsoft.com/office/drawing/2014/main" id="{8C20D646-7416-44F8-9E44-0B38B4E2D356}"/>
              </a:ext>
            </a:extLst>
          </p:cNvPr>
          <p:cNvSpPr/>
          <p:nvPr/>
        </p:nvSpPr>
        <p:spPr>
          <a:xfrm>
            <a:off x="4794250" y="928575"/>
            <a:ext cx="3689993" cy="400110"/>
          </a:xfrm>
          <a:prstGeom prst="rect">
            <a:avLst/>
          </a:prstGeom>
        </p:spPr>
        <p:txBody>
          <a:bodyPr wrap="square">
            <a:spAutoFit/>
          </a:bodyPr>
          <a:lstStyle/>
          <a:p>
            <a:r>
              <a:rPr lang="en-US" sz="2000" dirty="0">
                <a:latin typeface="Times" pitchFamily="18" charset="0"/>
                <a:ea typeface="Times" pitchFamily="18" charset="0"/>
                <a:cs typeface="Times New Roman" panose="02020603050405020304" pitchFamily="18" charset="0"/>
              </a:rPr>
              <a:t>Temperature fluctuation: 0.2 ºC</a:t>
            </a:r>
            <a:endParaRPr lang="en-US" sz="2000" dirty="0"/>
          </a:p>
        </p:txBody>
      </p:sp>
      <p:pic>
        <p:nvPicPr>
          <p:cNvPr id="11" name="Picture 10">
            <a:extLst>
              <a:ext uri="{FF2B5EF4-FFF2-40B4-BE49-F238E27FC236}">
                <a16:creationId xmlns:a16="http://schemas.microsoft.com/office/drawing/2014/main" id="{5921AA31-B096-44DF-BF7D-9C8BB885A6BE}"/>
              </a:ext>
            </a:extLst>
          </p:cNvPr>
          <p:cNvPicPr>
            <a:picLocks noChangeAspect="1"/>
          </p:cNvPicPr>
          <p:nvPr/>
        </p:nvPicPr>
        <p:blipFill>
          <a:blip r:embed="rId4"/>
          <a:stretch>
            <a:fillRect/>
          </a:stretch>
        </p:blipFill>
        <p:spPr>
          <a:xfrm>
            <a:off x="4831870" y="3854417"/>
            <a:ext cx="3675277" cy="2363408"/>
          </a:xfrm>
          <a:prstGeom prst="rect">
            <a:avLst/>
          </a:prstGeom>
        </p:spPr>
      </p:pic>
      <p:pic>
        <p:nvPicPr>
          <p:cNvPr id="12" name="Picture 11">
            <a:extLst>
              <a:ext uri="{FF2B5EF4-FFF2-40B4-BE49-F238E27FC236}">
                <a16:creationId xmlns:a16="http://schemas.microsoft.com/office/drawing/2014/main" id="{EDA2DC55-A327-4D66-ACA5-3FED4A031B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1662" y="1373474"/>
            <a:ext cx="4277658" cy="2480943"/>
          </a:xfrm>
          <a:prstGeom prst="rect">
            <a:avLst/>
          </a:prstGeom>
          <a:noFill/>
          <a:ln>
            <a:noFill/>
          </a:ln>
        </p:spPr>
      </p:pic>
    </p:spTree>
    <p:extLst>
      <p:ext uri="{BB962C8B-B14F-4D97-AF65-F5344CB8AC3E}">
        <p14:creationId xmlns:p14="http://schemas.microsoft.com/office/powerpoint/2010/main" val="61804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Structural Analysis</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2"/>
            <a:ext cx="793776" cy="242873"/>
          </a:xfrm>
        </p:spPr>
        <p:txBody>
          <a:bodyPr/>
          <a:lstStyle/>
          <a:p>
            <a:pPr>
              <a:defRPr/>
            </a:pPr>
            <a:r>
              <a:rPr lang="en-US" dirty="0"/>
              <a:t>12/19/2019</a:t>
            </a:r>
          </a:p>
        </p:txBody>
      </p:sp>
      <p:pic>
        <p:nvPicPr>
          <p:cNvPr id="12" name="Picture 11">
            <a:extLst>
              <a:ext uri="{FF2B5EF4-FFF2-40B4-BE49-F238E27FC236}">
                <a16:creationId xmlns:a16="http://schemas.microsoft.com/office/drawing/2014/main" id="{7D4758BA-83E5-43EF-8F3E-4A573953D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152113"/>
            <a:ext cx="3835419" cy="2352301"/>
          </a:xfrm>
          <a:prstGeom prst="rect">
            <a:avLst/>
          </a:prstGeom>
          <a:noFill/>
          <a:ln>
            <a:noFill/>
          </a:ln>
        </p:spPr>
      </p:pic>
      <p:pic>
        <p:nvPicPr>
          <p:cNvPr id="13" name="Picture 12">
            <a:extLst>
              <a:ext uri="{FF2B5EF4-FFF2-40B4-BE49-F238E27FC236}">
                <a16:creationId xmlns:a16="http://schemas.microsoft.com/office/drawing/2014/main" id="{C9387104-88F1-4CD2-9C1A-CE870E4D3C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97510"/>
            <a:ext cx="3625770" cy="2294472"/>
          </a:xfrm>
          <a:prstGeom prst="rect">
            <a:avLst/>
          </a:prstGeom>
          <a:noFill/>
          <a:ln>
            <a:noFill/>
          </a:ln>
        </p:spPr>
      </p:pic>
      <p:pic>
        <p:nvPicPr>
          <p:cNvPr id="14" name="Picture 13">
            <a:extLst>
              <a:ext uri="{FF2B5EF4-FFF2-40B4-BE49-F238E27FC236}">
                <a16:creationId xmlns:a16="http://schemas.microsoft.com/office/drawing/2014/main" id="{DE412474-CF6B-4811-B5F2-29FCABAD43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668" y="1234087"/>
            <a:ext cx="3982732" cy="2352301"/>
          </a:xfrm>
          <a:prstGeom prst="rect">
            <a:avLst/>
          </a:prstGeom>
          <a:noFill/>
          <a:ln>
            <a:noFill/>
          </a:ln>
        </p:spPr>
      </p:pic>
      <p:pic>
        <p:nvPicPr>
          <p:cNvPr id="15" name="Picture 14">
            <a:extLst>
              <a:ext uri="{FF2B5EF4-FFF2-40B4-BE49-F238E27FC236}">
                <a16:creationId xmlns:a16="http://schemas.microsoft.com/office/drawing/2014/main" id="{0A34935D-06F7-4130-A0AF-5DCF15B3DE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7734" y="3942246"/>
            <a:ext cx="3808071" cy="2399686"/>
          </a:xfrm>
          <a:prstGeom prst="rect">
            <a:avLst/>
          </a:prstGeom>
          <a:noFill/>
          <a:ln>
            <a:noFill/>
          </a:ln>
        </p:spPr>
      </p:pic>
      <p:sp>
        <p:nvSpPr>
          <p:cNvPr id="17" name="Rectangle 16">
            <a:extLst>
              <a:ext uri="{FF2B5EF4-FFF2-40B4-BE49-F238E27FC236}">
                <a16:creationId xmlns:a16="http://schemas.microsoft.com/office/drawing/2014/main" id="{4D8D1D0D-3658-4EDB-BD6C-77DDE62F5B03}"/>
              </a:ext>
            </a:extLst>
          </p:cNvPr>
          <p:cNvSpPr/>
          <p:nvPr/>
        </p:nvSpPr>
        <p:spPr>
          <a:xfrm>
            <a:off x="222250" y="826708"/>
            <a:ext cx="3238580" cy="369332"/>
          </a:xfrm>
          <a:prstGeom prst="rect">
            <a:avLst/>
          </a:prstGeom>
        </p:spPr>
        <p:txBody>
          <a:bodyPr wrap="square">
            <a:spAutoFit/>
          </a:bodyPr>
          <a:lstStyle/>
          <a:p>
            <a:r>
              <a:rPr lang="en-US" sz="1800" dirty="0">
                <a:latin typeface="Times" pitchFamily="18" charset="0"/>
                <a:ea typeface="Times" pitchFamily="18" charset="0"/>
                <a:cs typeface="Times New Roman" panose="02020603050405020304" pitchFamily="18" charset="0"/>
              </a:rPr>
              <a:t>Displacement max: 0.54 mm</a:t>
            </a:r>
            <a:endParaRPr lang="en-US" sz="1800" dirty="0"/>
          </a:p>
        </p:txBody>
      </p:sp>
      <p:sp>
        <p:nvSpPr>
          <p:cNvPr id="18" name="Rectangle 17">
            <a:extLst>
              <a:ext uri="{FF2B5EF4-FFF2-40B4-BE49-F238E27FC236}">
                <a16:creationId xmlns:a16="http://schemas.microsoft.com/office/drawing/2014/main" id="{9B451B7A-6236-47AB-ACEA-09BCA26D0B56}"/>
              </a:ext>
            </a:extLst>
          </p:cNvPr>
          <p:cNvSpPr/>
          <p:nvPr/>
        </p:nvSpPr>
        <p:spPr>
          <a:xfrm>
            <a:off x="222250" y="3523790"/>
            <a:ext cx="4572000" cy="369332"/>
          </a:xfrm>
          <a:prstGeom prst="rect">
            <a:avLst/>
          </a:prstGeom>
        </p:spPr>
        <p:txBody>
          <a:bodyPr>
            <a:spAutoFit/>
          </a:bodyPr>
          <a:lstStyle/>
          <a:p>
            <a:r>
              <a:rPr lang="en-US" sz="1800" dirty="0">
                <a:latin typeface="Times" pitchFamily="18" charset="0"/>
                <a:ea typeface="Times" pitchFamily="18" charset="0"/>
                <a:cs typeface="Times New Roman" panose="02020603050405020304" pitchFamily="18" charset="0"/>
              </a:rPr>
              <a:t>Equivalent stress max: 17.8 </a:t>
            </a:r>
            <a:r>
              <a:rPr lang="en-US" sz="1800" dirty="0" err="1">
                <a:latin typeface="Times" pitchFamily="18" charset="0"/>
                <a:ea typeface="Times" pitchFamily="18" charset="0"/>
                <a:cs typeface="Times New Roman" panose="02020603050405020304" pitchFamily="18" charset="0"/>
              </a:rPr>
              <a:t>MPa</a:t>
            </a:r>
            <a:endParaRPr lang="en-US" sz="1800" dirty="0"/>
          </a:p>
        </p:txBody>
      </p:sp>
      <p:sp>
        <p:nvSpPr>
          <p:cNvPr id="19" name="Rectangle 18">
            <a:extLst>
              <a:ext uri="{FF2B5EF4-FFF2-40B4-BE49-F238E27FC236}">
                <a16:creationId xmlns:a16="http://schemas.microsoft.com/office/drawing/2014/main" id="{D467C235-BC92-4254-8F0C-4D7759B48FB8}"/>
              </a:ext>
            </a:extLst>
          </p:cNvPr>
          <p:cNvSpPr/>
          <p:nvPr/>
        </p:nvSpPr>
        <p:spPr>
          <a:xfrm>
            <a:off x="4288431" y="830342"/>
            <a:ext cx="4572000" cy="369332"/>
          </a:xfrm>
          <a:prstGeom prst="rect">
            <a:avLst/>
          </a:prstGeom>
        </p:spPr>
        <p:txBody>
          <a:bodyPr>
            <a:spAutoFit/>
          </a:bodyPr>
          <a:lstStyle/>
          <a:p>
            <a:r>
              <a:rPr lang="en-US" sz="1800" dirty="0">
                <a:latin typeface="Times" pitchFamily="18" charset="0"/>
                <a:ea typeface="Times" pitchFamily="18" charset="0"/>
                <a:cs typeface="Times New Roman" panose="02020603050405020304" pitchFamily="18" charset="0"/>
              </a:rPr>
              <a:t>Detailed stress distribution near max stress</a:t>
            </a:r>
            <a:endParaRPr lang="en-US" sz="1800" dirty="0"/>
          </a:p>
        </p:txBody>
      </p:sp>
      <p:sp>
        <p:nvSpPr>
          <p:cNvPr id="20" name="Rectangle 19">
            <a:extLst>
              <a:ext uri="{FF2B5EF4-FFF2-40B4-BE49-F238E27FC236}">
                <a16:creationId xmlns:a16="http://schemas.microsoft.com/office/drawing/2014/main" id="{2498E28C-6AF6-4E5A-BF1E-5BD3C67D2988}"/>
              </a:ext>
            </a:extLst>
          </p:cNvPr>
          <p:cNvSpPr/>
          <p:nvPr/>
        </p:nvSpPr>
        <p:spPr>
          <a:xfrm>
            <a:off x="4661662" y="3527425"/>
            <a:ext cx="4572000" cy="369332"/>
          </a:xfrm>
          <a:prstGeom prst="rect">
            <a:avLst/>
          </a:prstGeom>
        </p:spPr>
        <p:txBody>
          <a:bodyPr>
            <a:spAutoFit/>
          </a:bodyPr>
          <a:lstStyle/>
          <a:p>
            <a:r>
              <a:rPr lang="en-US" sz="1800" dirty="0">
                <a:latin typeface="Times" pitchFamily="18" charset="0"/>
                <a:ea typeface="Times" pitchFamily="18" charset="0"/>
                <a:cs typeface="Times New Roman" panose="02020603050405020304" pitchFamily="18" charset="0"/>
              </a:rPr>
              <a:t>With pressure load only – main contributor</a:t>
            </a:r>
            <a:endParaRPr lang="en-US" sz="1800" dirty="0"/>
          </a:p>
        </p:txBody>
      </p:sp>
    </p:spTree>
    <p:extLst>
      <p:ext uri="{BB962C8B-B14F-4D97-AF65-F5344CB8AC3E}">
        <p14:creationId xmlns:p14="http://schemas.microsoft.com/office/powerpoint/2010/main" val="142364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Under Accidental Condition</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2"/>
            <a:ext cx="793776" cy="242873"/>
          </a:xfrm>
        </p:spPr>
        <p:txBody>
          <a:bodyPr/>
          <a:lstStyle/>
          <a:p>
            <a:pPr>
              <a:defRPr/>
            </a:pPr>
            <a:r>
              <a:rPr lang="en-US" dirty="0"/>
              <a:t>12/19/2019</a:t>
            </a:r>
          </a:p>
        </p:txBody>
      </p:sp>
      <p:pic>
        <p:nvPicPr>
          <p:cNvPr id="18" name="Picture 17">
            <a:extLst>
              <a:ext uri="{FF2B5EF4-FFF2-40B4-BE49-F238E27FC236}">
                <a16:creationId xmlns:a16="http://schemas.microsoft.com/office/drawing/2014/main" id="{830301AD-17FD-4D96-AD0E-EBD6997E65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4066" y="3195095"/>
            <a:ext cx="4641334" cy="2916949"/>
          </a:xfrm>
          <a:prstGeom prst="rect">
            <a:avLst/>
          </a:prstGeom>
          <a:noFill/>
          <a:ln>
            <a:noFill/>
          </a:ln>
        </p:spPr>
      </p:pic>
      <p:pic>
        <p:nvPicPr>
          <p:cNvPr id="19" name="Picture 18">
            <a:extLst>
              <a:ext uri="{FF2B5EF4-FFF2-40B4-BE49-F238E27FC236}">
                <a16:creationId xmlns:a16="http://schemas.microsoft.com/office/drawing/2014/main" id="{06ECA741-9325-47C5-81F3-934D2E22C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623" y="1186208"/>
            <a:ext cx="4121399" cy="3096425"/>
          </a:xfrm>
          <a:prstGeom prst="rect">
            <a:avLst/>
          </a:prstGeom>
          <a:noFill/>
          <a:ln>
            <a:noFill/>
          </a:ln>
        </p:spPr>
      </p:pic>
      <p:sp>
        <p:nvSpPr>
          <p:cNvPr id="3" name="Rectangle 2">
            <a:extLst>
              <a:ext uri="{FF2B5EF4-FFF2-40B4-BE49-F238E27FC236}">
                <a16:creationId xmlns:a16="http://schemas.microsoft.com/office/drawing/2014/main" id="{76801B6F-4941-458D-8199-C5566BC01AE6}"/>
              </a:ext>
            </a:extLst>
          </p:cNvPr>
          <p:cNvSpPr/>
          <p:nvPr/>
        </p:nvSpPr>
        <p:spPr>
          <a:xfrm>
            <a:off x="429419" y="816876"/>
            <a:ext cx="4572000" cy="369332"/>
          </a:xfrm>
          <a:prstGeom prst="rect">
            <a:avLst/>
          </a:prstGeom>
        </p:spPr>
        <p:txBody>
          <a:bodyPr>
            <a:spAutoFit/>
          </a:bodyPr>
          <a:lstStyle/>
          <a:p>
            <a:r>
              <a:rPr lang="en-US" sz="1800" dirty="0">
                <a:latin typeface="Times" pitchFamily="18" charset="0"/>
                <a:ea typeface="Times" pitchFamily="18" charset="0"/>
                <a:cs typeface="Times New Roman" panose="02020603050405020304" pitchFamily="18" charset="0"/>
              </a:rPr>
              <a:t>Temperature before and after pulse </a:t>
            </a:r>
            <a:endParaRPr lang="en-US" sz="1800" dirty="0"/>
          </a:p>
        </p:txBody>
      </p:sp>
      <p:sp>
        <p:nvSpPr>
          <p:cNvPr id="20" name="Rectangle 19">
            <a:extLst>
              <a:ext uri="{FF2B5EF4-FFF2-40B4-BE49-F238E27FC236}">
                <a16:creationId xmlns:a16="http://schemas.microsoft.com/office/drawing/2014/main" id="{8DDFE3D9-FC88-46B4-B124-D31EDD1F8918}"/>
              </a:ext>
            </a:extLst>
          </p:cNvPr>
          <p:cNvSpPr/>
          <p:nvPr/>
        </p:nvSpPr>
        <p:spPr>
          <a:xfrm>
            <a:off x="4572000" y="2226851"/>
            <a:ext cx="4572000" cy="923330"/>
          </a:xfrm>
          <a:prstGeom prst="rect">
            <a:avLst/>
          </a:prstGeom>
        </p:spPr>
        <p:txBody>
          <a:bodyPr wrap="square">
            <a:spAutoFit/>
          </a:bodyPr>
          <a:lstStyle/>
          <a:p>
            <a:r>
              <a:rPr lang="en-US" sz="1800" dirty="0">
                <a:latin typeface="Times" pitchFamily="18" charset="0"/>
                <a:ea typeface="Times" pitchFamily="18" charset="0"/>
                <a:cs typeface="Times New Roman" panose="02020603050405020304" pitchFamily="18" charset="0"/>
              </a:rPr>
              <a:t>Temperature distribution cross window along its diameter, max 8.5 ºC mostly limited within hot-spot</a:t>
            </a:r>
            <a:endParaRPr lang="en-US" sz="1800" dirty="0"/>
          </a:p>
        </p:txBody>
      </p:sp>
    </p:spTree>
    <p:extLst>
      <p:ext uri="{BB962C8B-B14F-4D97-AF65-F5344CB8AC3E}">
        <p14:creationId xmlns:p14="http://schemas.microsoft.com/office/powerpoint/2010/main" val="36476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Under Accidental Condition</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3"/>
            <a:ext cx="793776" cy="237285"/>
          </a:xfrm>
        </p:spPr>
        <p:txBody>
          <a:bodyPr/>
          <a:lstStyle/>
          <a:p>
            <a:pPr>
              <a:defRPr/>
            </a:pPr>
            <a:r>
              <a:rPr lang="en-US"/>
              <a:t>12/19/2019</a:t>
            </a:r>
            <a:endParaRPr lang="en-US" dirty="0"/>
          </a:p>
        </p:txBody>
      </p:sp>
      <p:pic>
        <p:nvPicPr>
          <p:cNvPr id="10" name="Picture 9">
            <a:extLst>
              <a:ext uri="{FF2B5EF4-FFF2-40B4-BE49-F238E27FC236}">
                <a16:creationId xmlns:a16="http://schemas.microsoft.com/office/drawing/2014/main" id="{D7FCCDC0-91E3-4093-B264-8B0147D1E4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9654" y="3966734"/>
            <a:ext cx="3040027" cy="2093653"/>
          </a:xfrm>
          <a:prstGeom prst="rect">
            <a:avLst/>
          </a:prstGeom>
          <a:noFill/>
          <a:ln>
            <a:noFill/>
          </a:ln>
        </p:spPr>
      </p:pic>
      <p:pic>
        <p:nvPicPr>
          <p:cNvPr id="11" name="Picture 10">
            <a:extLst>
              <a:ext uri="{FF2B5EF4-FFF2-40B4-BE49-F238E27FC236}">
                <a16:creationId xmlns:a16="http://schemas.microsoft.com/office/drawing/2014/main" id="{43DEDABF-26FF-4BA5-BE6F-A9B947D6F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0" y="3614754"/>
            <a:ext cx="4399537" cy="2711520"/>
          </a:xfrm>
          <a:prstGeom prst="rect">
            <a:avLst/>
          </a:prstGeom>
          <a:noFill/>
          <a:ln>
            <a:noFill/>
          </a:ln>
        </p:spPr>
      </p:pic>
      <p:pic>
        <p:nvPicPr>
          <p:cNvPr id="16" name="Picture 15">
            <a:extLst>
              <a:ext uri="{FF2B5EF4-FFF2-40B4-BE49-F238E27FC236}">
                <a16:creationId xmlns:a16="http://schemas.microsoft.com/office/drawing/2014/main" id="{78D49B4A-87FD-4B7D-8ADD-145FCD4F84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537" y="1440113"/>
            <a:ext cx="3823177" cy="2526621"/>
          </a:xfrm>
          <a:prstGeom prst="rect">
            <a:avLst/>
          </a:prstGeom>
          <a:noFill/>
          <a:ln>
            <a:noFill/>
          </a:ln>
        </p:spPr>
      </p:pic>
      <p:pic>
        <p:nvPicPr>
          <p:cNvPr id="17" name="Picture 16">
            <a:extLst>
              <a:ext uri="{FF2B5EF4-FFF2-40B4-BE49-F238E27FC236}">
                <a16:creationId xmlns:a16="http://schemas.microsoft.com/office/drawing/2014/main" id="{55AFA287-EF7C-4B07-8D50-DB39E8A61C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468" y="1401008"/>
            <a:ext cx="3689041" cy="2354571"/>
          </a:xfrm>
          <a:prstGeom prst="rect">
            <a:avLst/>
          </a:prstGeom>
          <a:noFill/>
          <a:ln>
            <a:noFill/>
          </a:ln>
        </p:spPr>
      </p:pic>
      <p:sp>
        <p:nvSpPr>
          <p:cNvPr id="12" name="Rectangle 11">
            <a:extLst>
              <a:ext uri="{FF2B5EF4-FFF2-40B4-BE49-F238E27FC236}">
                <a16:creationId xmlns:a16="http://schemas.microsoft.com/office/drawing/2014/main" id="{1A707F93-D326-4A6E-AE6B-709F7A623FDD}"/>
              </a:ext>
            </a:extLst>
          </p:cNvPr>
          <p:cNvSpPr/>
          <p:nvPr/>
        </p:nvSpPr>
        <p:spPr>
          <a:xfrm>
            <a:off x="429419" y="816876"/>
            <a:ext cx="3957386" cy="646331"/>
          </a:xfrm>
          <a:prstGeom prst="rect">
            <a:avLst/>
          </a:prstGeom>
        </p:spPr>
        <p:txBody>
          <a:bodyPr wrap="square">
            <a:spAutoFit/>
          </a:bodyPr>
          <a:lstStyle/>
          <a:p>
            <a:r>
              <a:rPr lang="en-US" sz="1800" dirty="0">
                <a:latin typeface="Times" pitchFamily="18" charset="0"/>
                <a:ea typeface="Times" pitchFamily="18" charset="0"/>
                <a:cs typeface="Times New Roman" panose="02020603050405020304" pitchFamily="18" charset="0"/>
              </a:rPr>
              <a:t>Displacement: no noticeable difference before and after pulse, except center spot</a:t>
            </a:r>
            <a:endParaRPr lang="en-US" sz="1800" dirty="0"/>
          </a:p>
        </p:txBody>
      </p:sp>
      <p:sp>
        <p:nvSpPr>
          <p:cNvPr id="13" name="Rectangle 12">
            <a:extLst>
              <a:ext uri="{FF2B5EF4-FFF2-40B4-BE49-F238E27FC236}">
                <a16:creationId xmlns:a16="http://schemas.microsoft.com/office/drawing/2014/main" id="{308B030D-80BB-49C5-9689-CCF08F42444E}"/>
              </a:ext>
            </a:extLst>
          </p:cNvPr>
          <p:cNvSpPr/>
          <p:nvPr/>
        </p:nvSpPr>
        <p:spPr>
          <a:xfrm>
            <a:off x="4521088" y="802207"/>
            <a:ext cx="4117158" cy="646331"/>
          </a:xfrm>
          <a:prstGeom prst="rect">
            <a:avLst/>
          </a:prstGeom>
        </p:spPr>
        <p:txBody>
          <a:bodyPr wrap="square">
            <a:spAutoFit/>
          </a:bodyPr>
          <a:lstStyle/>
          <a:p>
            <a:r>
              <a:rPr lang="en-US" sz="1800" dirty="0">
                <a:latin typeface="Times" pitchFamily="18" charset="0"/>
                <a:ea typeface="Times" pitchFamily="18" charset="0"/>
                <a:cs typeface="Times New Roman" panose="02020603050405020304" pitchFamily="18" charset="0"/>
              </a:rPr>
              <a:t>Equivalent stress: no noticeable difference before and after pulse, except center spot</a:t>
            </a:r>
            <a:endParaRPr lang="en-US" sz="1800" dirty="0"/>
          </a:p>
        </p:txBody>
      </p:sp>
    </p:spTree>
    <p:extLst>
      <p:ext uri="{BB962C8B-B14F-4D97-AF65-F5344CB8AC3E}">
        <p14:creationId xmlns:p14="http://schemas.microsoft.com/office/powerpoint/2010/main" val="18772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Hadron Beam Absorber</a:t>
            </a:r>
          </a:p>
        </p:txBody>
      </p:sp>
      <p:sp>
        <p:nvSpPr>
          <p:cNvPr id="4" name="Footer Placeholder 3"/>
          <p:cNvSpPr>
            <a:spLocks noGrp="1"/>
          </p:cNvSpPr>
          <p:nvPr>
            <p:ph type="ftr" sz="quarter" idx="3"/>
          </p:nvPr>
        </p:nvSpPr>
        <p:spPr/>
        <p:txBody>
          <a:bodyPr/>
          <a:lstStyle/>
          <a:p>
            <a:pPr>
              <a:defRPr/>
            </a:pPr>
            <a:r>
              <a:rPr lang="en-US"/>
              <a:t>Yun He | TSD Topical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2" name="Date Placeholder 1">
            <a:extLst>
              <a:ext uri="{FF2B5EF4-FFF2-40B4-BE49-F238E27FC236}">
                <a16:creationId xmlns:a16="http://schemas.microsoft.com/office/drawing/2014/main" id="{D2E42CAA-2351-48A6-88FD-07584E42E759}"/>
              </a:ext>
            </a:extLst>
          </p:cNvPr>
          <p:cNvSpPr>
            <a:spLocks noGrp="1"/>
          </p:cNvSpPr>
          <p:nvPr>
            <p:ph type="dt" sz="half" idx="2"/>
          </p:nvPr>
        </p:nvSpPr>
        <p:spPr>
          <a:xfrm>
            <a:off x="736827" y="6504212"/>
            <a:ext cx="793776" cy="242873"/>
          </a:xfrm>
        </p:spPr>
        <p:txBody>
          <a:bodyPr/>
          <a:lstStyle/>
          <a:p>
            <a:pPr>
              <a:defRPr/>
            </a:pPr>
            <a:r>
              <a:rPr lang="en-US"/>
              <a:t>12/19/2019</a:t>
            </a:r>
            <a:endParaRPr lang="en-US" dirty="0"/>
          </a:p>
        </p:txBody>
      </p:sp>
      <p:pic>
        <p:nvPicPr>
          <p:cNvPr id="1026" name="Picture 2">
            <a:extLst>
              <a:ext uri="{FF2B5EF4-FFF2-40B4-BE49-F238E27FC236}">
                <a16:creationId xmlns:a16="http://schemas.microsoft.com/office/drawing/2014/main" id="{7338443D-9F35-44B0-9DA1-6E3A01DCF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666" y="1441816"/>
            <a:ext cx="2942083" cy="29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D8074D8C-E0BF-48AA-9756-83C47A843D78}"/>
              </a:ext>
            </a:extLst>
          </p:cNvPr>
          <p:cNvGraphicFramePr>
            <a:graphicFrameLocks noGrp="1"/>
          </p:cNvGraphicFramePr>
          <p:nvPr>
            <p:extLst>
              <p:ext uri="{D42A27DB-BD31-4B8C-83A1-F6EECF244321}">
                <p14:modId xmlns:p14="http://schemas.microsoft.com/office/powerpoint/2010/main" val="1849196079"/>
              </p:ext>
            </p:extLst>
          </p:nvPr>
        </p:nvGraphicFramePr>
        <p:xfrm>
          <a:off x="429419" y="1907716"/>
          <a:ext cx="4800599" cy="2147650"/>
        </p:xfrm>
        <a:graphic>
          <a:graphicData uri="http://schemas.openxmlformats.org/drawingml/2006/table">
            <a:tbl>
              <a:tblPr firstRow="1" firstCol="1" bandRow="1"/>
              <a:tblGrid>
                <a:gridCol w="2842072">
                  <a:extLst>
                    <a:ext uri="{9D8B030D-6E8A-4147-A177-3AD203B41FA5}">
                      <a16:colId xmlns:a16="http://schemas.microsoft.com/office/drawing/2014/main" val="3294494336"/>
                    </a:ext>
                  </a:extLst>
                </a:gridCol>
                <a:gridCol w="808522">
                  <a:extLst>
                    <a:ext uri="{9D8B030D-6E8A-4147-A177-3AD203B41FA5}">
                      <a16:colId xmlns:a16="http://schemas.microsoft.com/office/drawing/2014/main" val="943083601"/>
                    </a:ext>
                  </a:extLst>
                </a:gridCol>
                <a:gridCol w="1150005">
                  <a:extLst>
                    <a:ext uri="{9D8B030D-6E8A-4147-A177-3AD203B41FA5}">
                      <a16:colId xmlns:a16="http://schemas.microsoft.com/office/drawing/2014/main" val="2629175873"/>
                    </a:ext>
                  </a:extLst>
                </a:gridCol>
              </a:tblGrid>
              <a:tr h="139633">
                <a:tc>
                  <a:txBody>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RAW Cooling Parameter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17126"/>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flow to absorber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133994"/>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Cooling loops per aluminum block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535766"/>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 of aluminum blocks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631451"/>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flow per block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781508"/>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flow per loop per block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628342"/>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 of the gun drilled channel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95484"/>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Avg.velocity in gun drilled channel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 s^-1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674093"/>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Avg.velocity in gun drilled channel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 s^-1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990622"/>
                  </a:ext>
                </a:extLst>
              </a:tr>
              <a:tr h="28646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Density of water at inlet temperature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kg m^-3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733707"/>
                  </a:ext>
                </a:extLst>
              </a:tr>
              <a:tr h="139633">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Inlet water temperature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367497"/>
                  </a:ext>
                </a:extLst>
              </a:tr>
            </a:tbl>
          </a:graphicData>
        </a:graphic>
      </p:graphicFrame>
      <p:sp>
        <p:nvSpPr>
          <p:cNvPr id="8" name="Rectangle 7">
            <a:extLst>
              <a:ext uri="{FF2B5EF4-FFF2-40B4-BE49-F238E27FC236}">
                <a16:creationId xmlns:a16="http://schemas.microsoft.com/office/drawing/2014/main" id="{9CDA8FDC-2C53-4CCE-A21B-0B829063A785}"/>
              </a:ext>
            </a:extLst>
          </p:cNvPr>
          <p:cNvSpPr/>
          <p:nvPr/>
        </p:nvSpPr>
        <p:spPr>
          <a:xfrm>
            <a:off x="265501" y="830498"/>
            <a:ext cx="8612997" cy="1077218"/>
          </a:xfrm>
          <a:prstGeom prst="rect">
            <a:avLst/>
          </a:prstGeom>
        </p:spPr>
        <p:txBody>
          <a:bodyPr wrap="square">
            <a:spAutoFit/>
          </a:bodyPr>
          <a:lstStyle/>
          <a:p>
            <a:pPr marL="0" marR="0" algn="just">
              <a:spcBef>
                <a:spcPts val="0"/>
              </a:spcBef>
              <a:spcAft>
                <a:spcPts val="0"/>
              </a:spcAft>
            </a:pPr>
            <a:r>
              <a:rPr lang="en-US" sz="1600" dirty="0" err="1"/>
              <a:t>NuMI</a:t>
            </a:r>
            <a:r>
              <a:rPr lang="en-US" sz="1600" dirty="0"/>
              <a:t> beam absorber core:</a:t>
            </a:r>
          </a:p>
          <a:p>
            <a:pPr marL="285750" marR="0" indent="-285750" algn="just">
              <a:spcBef>
                <a:spcPts val="0"/>
              </a:spcBef>
              <a:spcAft>
                <a:spcPts val="0"/>
              </a:spcAft>
              <a:buFont typeface="Wingdings" panose="05000000000000000000" pitchFamily="2" charset="2"/>
              <a:buChar char="Ø"/>
            </a:pPr>
            <a:r>
              <a:rPr lang="en-US" sz="1600" dirty="0"/>
              <a:t>8 water cooled aluminum blocks, </a:t>
            </a:r>
            <a:r>
              <a:rPr lang="en-US" sz="1600" dirty="0">
                <a:latin typeface="Times New Roman" panose="02020603050405020304" pitchFamily="18" charset="0"/>
                <a:ea typeface="Calibri" panose="020F0502020204030204" pitchFamily="34" charset="0"/>
                <a:cs typeface="Times New Roman" panose="02020603050405020304" pitchFamily="18" charset="0"/>
              </a:rPr>
              <a:t>cooled by the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NuMI</a:t>
            </a:r>
            <a:r>
              <a:rPr lang="en-US" sz="1600" dirty="0">
                <a:latin typeface="Times New Roman" panose="02020603050405020304" pitchFamily="18" charset="0"/>
                <a:ea typeface="Calibri" panose="020F0502020204030204" pitchFamily="34" charset="0"/>
                <a:cs typeface="Times New Roman" panose="02020603050405020304" pitchFamily="18" charset="0"/>
              </a:rPr>
              <a:t> absorber RAW cooling system.</a:t>
            </a:r>
            <a:endParaRPr lang="en-US" sz="1600" dirty="0"/>
          </a:p>
          <a:p>
            <a:pPr marL="285750" marR="0" indent="-285750" algn="just">
              <a:spcBef>
                <a:spcPts val="0"/>
              </a:spcBef>
              <a:spcAft>
                <a:spcPts val="0"/>
              </a:spcAft>
              <a:buFont typeface="Wingdings" panose="05000000000000000000" pitchFamily="2" charset="2"/>
              <a:buChar char="Ø"/>
            </a:pPr>
            <a:r>
              <a:rPr lang="en-US" sz="1600" dirty="0"/>
              <a:t>10 steel blocks, not water cooled. </a:t>
            </a:r>
          </a:p>
          <a:p>
            <a:pPr marL="285750" marR="0" indent="-285750" algn="just">
              <a:spcBef>
                <a:spcPts val="0"/>
              </a:spcBef>
              <a:spcAft>
                <a:spcPts val="0"/>
              </a:spcAft>
              <a:buFont typeface="Wingdings" panose="05000000000000000000" pitchFamily="2" charset="2"/>
              <a:buChar char="Ø"/>
            </a:pPr>
            <a:r>
              <a:rPr lang="en-US" sz="1600" dirty="0"/>
              <a:t>RAW cooling parameters provided by Des.</a:t>
            </a:r>
          </a:p>
        </p:txBody>
      </p:sp>
      <p:pic>
        <p:nvPicPr>
          <p:cNvPr id="11" name="Picture 10">
            <a:extLst>
              <a:ext uri="{FF2B5EF4-FFF2-40B4-BE49-F238E27FC236}">
                <a16:creationId xmlns:a16="http://schemas.microsoft.com/office/drawing/2014/main" id="{C9F807B4-477E-4AFD-B15D-4240AF4256BD}"/>
              </a:ext>
            </a:extLst>
          </p:cNvPr>
          <p:cNvPicPr/>
          <p:nvPr/>
        </p:nvPicPr>
        <p:blipFill rotWithShape="1">
          <a:blip r:embed="rId3">
            <a:extLst>
              <a:ext uri="{28A0092B-C50C-407E-A947-70E740481C1C}">
                <a14:useLocalDpi xmlns:a14="http://schemas.microsoft.com/office/drawing/2010/main" val="0"/>
              </a:ext>
            </a:extLst>
          </a:blip>
          <a:srcRect l="11650" t="8519" r="41656"/>
          <a:stretch/>
        </p:blipFill>
        <p:spPr bwMode="auto">
          <a:xfrm>
            <a:off x="7038976" y="4171947"/>
            <a:ext cx="1876424" cy="1943108"/>
          </a:xfrm>
          <a:prstGeom prst="rect">
            <a:avLst/>
          </a:prstGeom>
          <a:noFill/>
          <a:ln>
            <a:noFill/>
          </a:ln>
        </p:spPr>
      </p:pic>
      <p:sp>
        <p:nvSpPr>
          <p:cNvPr id="9" name="Rectangle 8">
            <a:extLst>
              <a:ext uri="{FF2B5EF4-FFF2-40B4-BE49-F238E27FC236}">
                <a16:creationId xmlns:a16="http://schemas.microsoft.com/office/drawing/2014/main" id="{6C172A51-DB69-4D15-98E1-251CEF7D6580}"/>
              </a:ext>
            </a:extLst>
          </p:cNvPr>
          <p:cNvSpPr/>
          <p:nvPr/>
        </p:nvSpPr>
        <p:spPr>
          <a:xfrm>
            <a:off x="222249" y="4057632"/>
            <a:ext cx="5757417" cy="2254079"/>
          </a:xfrm>
          <a:prstGeom prst="rect">
            <a:avLst/>
          </a:prstGeom>
        </p:spPr>
        <p:txBody>
          <a:bodyPr wrap="square">
            <a:spAutoFit/>
          </a:bodyPr>
          <a:lstStyle/>
          <a:p>
            <a:pPr marL="0" marR="0" algn="just">
              <a:lnSpc>
                <a:spcPct val="107000"/>
              </a:lnSpc>
              <a:spcBef>
                <a:spcPts val="0"/>
              </a:spcBef>
              <a:spcAft>
                <a:spcPts val="800"/>
              </a:spcAft>
            </a:pPr>
            <a:r>
              <a:rPr lang="en-US" sz="1400" dirty="0">
                <a:solidFill>
                  <a:schemeClr val="tx2"/>
                </a:solidFill>
                <a:latin typeface="Times" pitchFamily="18" charset="0"/>
                <a:ea typeface="Calibri" panose="020F0502020204030204" pitchFamily="34" charset="0"/>
                <a:cs typeface="Times New Roman" panose="02020603050405020304" pitchFamily="18" charset="0"/>
              </a:rPr>
              <a:t>Cooling channel D = 19.05 mm, circumference = 0.059847 m, length = 0.95 m, cooling surface = 0.056855 m</a:t>
            </a:r>
            <a:r>
              <a:rPr lang="en-US" sz="1400" baseline="30000" dirty="0">
                <a:solidFill>
                  <a:schemeClr val="tx2"/>
                </a:solidFill>
                <a:latin typeface="Times" pitchFamily="18" charset="0"/>
                <a:ea typeface="Calibri" panose="020F0502020204030204" pitchFamily="34" charset="0"/>
                <a:cs typeface="Times New Roman" panose="02020603050405020304" pitchFamily="18" charset="0"/>
              </a:rPr>
              <a:t>2</a:t>
            </a:r>
            <a:r>
              <a:rPr lang="en-US" sz="1400" dirty="0">
                <a:solidFill>
                  <a:schemeClr val="tx2"/>
                </a:solidFill>
                <a:latin typeface="Times" pitchFamily="18" charset="0"/>
                <a:ea typeface="Calibri" panose="020F0502020204030204" pitchFamily="34" charset="0"/>
                <a:cs typeface="Times New Roman" panose="02020603050405020304" pitchFamily="18" charset="0"/>
              </a:rPr>
              <a:t>. Each block has 2*4 = 8 channels, total cooling surface = 0.4548 m</a:t>
            </a:r>
            <a:r>
              <a:rPr lang="en-US" sz="1400" baseline="30000" dirty="0">
                <a:solidFill>
                  <a:schemeClr val="tx2"/>
                </a:solidFill>
                <a:latin typeface="Times" pitchFamily="18" charset="0"/>
                <a:ea typeface="Calibri" panose="020F0502020204030204" pitchFamily="34" charset="0"/>
                <a:cs typeface="Times New Roman" panose="02020603050405020304" pitchFamily="18" charset="0"/>
              </a:rPr>
              <a:t>2</a:t>
            </a:r>
            <a:r>
              <a:rPr lang="en-US" sz="1400" dirty="0">
                <a:solidFill>
                  <a:schemeClr val="tx2"/>
                </a:solidFill>
                <a:latin typeface="Times" pitchFamily="18" charset="0"/>
                <a:ea typeface="Calibri" panose="020F0502020204030204" pitchFamily="34" charset="0"/>
                <a:cs typeface="Times New Roman" panose="02020603050405020304" pitchFamily="18" charset="0"/>
              </a:rPr>
              <a:t>. Average heat flux is (assume normal operation, consider aluminum blocks only) 43066/0.4548 = </a:t>
            </a:r>
            <a:r>
              <a:rPr lang="en-US" sz="1400" dirty="0">
                <a:solidFill>
                  <a:srgbClr val="FF00FF"/>
                </a:solidFill>
                <a:latin typeface="Times" pitchFamily="18" charset="0"/>
                <a:ea typeface="Calibri" panose="020F0502020204030204" pitchFamily="34" charset="0"/>
                <a:cs typeface="Times New Roman" panose="02020603050405020304" pitchFamily="18" charset="0"/>
              </a:rPr>
              <a:t>94692 W/m</a:t>
            </a:r>
            <a:r>
              <a:rPr lang="en-US" sz="1400" baseline="30000" dirty="0">
                <a:solidFill>
                  <a:srgbClr val="FF00FF"/>
                </a:solidFill>
                <a:latin typeface="Times" pitchFamily="18" charset="0"/>
                <a:ea typeface="Calibri" panose="020F0502020204030204" pitchFamily="34" charset="0"/>
                <a:cs typeface="Times New Roman" panose="02020603050405020304" pitchFamily="18" charset="0"/>
              </a:rPr>
              <a:t>2</a:t>
            </a:r>
            <a:r>
              <a:rPr lang="en-US" sz="1400" dirty="0">
                <a:solidFill>
                  <a:schemeClr val="tx2"/>
                </a:solidFill>
                <a:latin typeface="Times"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r>
              <a:rPr lang="en-US" sz="1400" dirty="0">
                <a:latin typeface="Times" pitchFamily="18" charset="0"/>
              </a:rPr>
              <a:t>Water density = 998 kg/m</a:t>
            </a:r>
            <a:r>
              <a:rPr lang="en-US" sz="1400" baseline="30000" dirty="0">
                <a:latin typeface="Times" pitchFamily="18" charset="0"/>
              </a:rPr>
              <a:t>3</a:t>
            </a:r>
            <a:r>
              <a:rPr lang="en-US" sz="1400" dirty="0">
                <a:latin typeface="Times" pitchFamily="18" charset="0"/>
              </a:rPr>
              <a:t>, specific heat = 4181 J/kg-K. Total cooling water flow is 80 GPM = 5.0472e-3 m</a:t>
            </a:r>
            <a:r>
              <a:rPr lang="en-US" sz="1400" baseline="30000" dirty="0">
                <a:latin typeface="Times" pitchFamily="18" charset="0"/>
              </a:rPr>
              <a:t>3</a:t>
            </a:r>
            <a:r>
              <a:rPr lang="en-US" sz="1400" dirty="0">
                <a:latin typeface="Times" pitchFamily="18" charset="0"/>
              </a:rPr>
              <a:t>/s = 5.037 kg/s. Its cooling capacity is 5.037*4181 = 21060 W/K. For heat load of 43066 W, the temperature rise will be 2.045 K. The inlet water temperature is 27 C, we assume average cooling water temperature to be </a:t>
            </a:r>
            <a:r>
              <a:rPr lang="en-US" sz="1400" dirty="0">
                <a:solidFill>
                  <a:srgbClr val="FF00FF"/>
                </a:solidFill>
                <a:latin typeface="Times" pitchFamily="18" charset="0"/>
              </a:rPr>
              <a:t>28 C</a:t>
            </a:r>
            <a:r>
              <a:rPr lang="en-US" sz="1400" dirty="0">
                <a:latin typeface="Times" pitchFamily="18" charset="0"/>
              </a:rPr>
              <a:t>. </a:t>
            </a:r>
          </a:p>
        </p:txBody>
      </p:sp>
    </p:spTree>
    <p:extLst>
      <p:ext uri="{BB962C8B-B14F-4D97-AF65-F5344CB8AC3E}">
        <p14:creationId xmlns:p14="http://schemas.microsoft.com/office/powerpoint/2010/main" val="2708090051"/>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3560</TotalTime>
  <Words>1265</Words>
  <Application>Microsoft Office PowerPoint</Application>
  <PresentationFormat>On-screen Show (4:3)</PresentationFormat>
  <Paragraphs>215</Paragraphs>
  <Slides>15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MS PGothic</vt:lpstr>
      <vt:lpstr>MS PGothic</vt:lpstr>
      <vt:lpstr>Arial</vt:lpstr>
      <vt:lpstr>Calibri</vt:lpstr>
      <vt:lpstr>Geneva</vt:lpstr>
      <vt:lpstr>Helvetica</vt:lpstr>
      <vt:lpstr>Palatino Linotype</vt:lpstr>
      <vt:lpstr>Times</vt:lpstr>
      <vt:lpstr>Times New Roman</vt:lpstr>
      <vt:lpstr>Wingdings</vt:lpstr>
      <vt:lpstr>FNAL_TemplateMac_060514</vt:lpstr>
      <vt:lpstr>Fermilab: Footer Only</vt:lpstr>
      <vt:lpstr>FEA of NuMI Megawatt Decay Pipe US Window and Beam Absorber </vt:lpstr>
      <vt:lpstr>Outline</vt:lpstr>
      <vt:lpstr>Decay Pipe Upstream Window</vt:lpstr>
      <vt:lpstr>Decay Pipe Patched Window FEA</vt:lpstr>
      <vt:lpstr>Temperature Solutions</vt:lpstr>
      <vt:lpstr>Structural Analysis</vt:lpstr>
      <vt:lpstr>Under Accidental Condition</vt:lpstr>
      <vt:lpstr>Under Accidental Condition</vt:lpstr>
      <vt:lpstr>Hadron Beam Absorber</vt:lpstr>
      <vt:lpstr>Beam Heating Loads</vt:lpstr>
      <vt:lpstr>FEA Model Boundary Conditions</vt:lpstr>
      <vt:lpstr>Temperatures – Assume Boundary Insulated</vt:lpstr>
      <vt:lpstr>Temperatures after Accidental Heating Turned on</vt:lpstr>
      <vt:lpstr>Temperatures – Assume Boundary at 50 ºC</vt:lpstr>
      <vt:lpstr>Temperatures after Accidental Heating Turned 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NuMI Target Systems AIP Updates</dc:title>
  <dc:creator>Yun He x 30423N</dc:creator>
  <cp:lastModifiedBy>Yun He</cp:lastModifiedBy>
  <cp:revision>249</cp:revision>
  <cp:lastPrinted>2019-04-03T18:19:04Z</cp:lastPrinted>
  <dcterms:created xsi:type="dcterms:W3CDTF">2019-03-30T14:34:32Z</dcterms:created>
  <dcterms:modified xsi:type="dcterms:W3CDTF">2019-12-19T18:53:46Z</dcterms:modified>
</cp:coreProperties>
</file>