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772" r:id="rId3"/>
    <p:sldId id="1049" r:id="rId4"/>
    <p:sldId id="1052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S. Tschirhart x4100,5708 08973N" initials="RSTx0" lastIdx="0" clrIdx="0">
    <p:extLst>
      <p:ext uri="{19B8F6BF-5375-455C-9EA6-DF929625EA0E}">
        <p15:presenceInfo xmlns:p15="http://schemas.microsoft.com/office/powerpoint/2012/main" userId="S-1-5-21-1644491937-1202660629-839522115-32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9D6EA"/>
    <a:srgbClr val="A7A8AA"/>
    <a:srgbClr val="50504E"/>
    <a:srgbClr val="4E4E4E"/>
    <a:srgbClr val="404040"/>
    <a:srgbClr val="63666A"/>
    <a:srgbClr val="505050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2" autoAdjust="0"/>
    <p:restoredTop sz="94522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336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12/06/19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Jamie Santucci</a:t>
            </a:r>
          </a:p>
          <a:p>
            <a:r>
              <a:rPr lang="pt-BR" dirty="0"/>
              <a:t>IOTA/FAST Meeting</a:t>
            </a:r>
          </a:p>
          <a:p>
            <a:r>
              <a:rPr lang="en-US" dirty="0"/>
              <a:t>December 20, 2019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IOTA Run-2 </a:t>
            </a:r>
            <a:r>
              <a:rPr lang="en-US" dirty="0" err="1"/>
              <a:t>RunCo</a:t>
            </a:r>
            <a:r>
              <a:rPr lang="en-US" dirty="0"/>
              <a:t> Report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06E4AA-71B8-A943-B6D8-5A1572B2A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upgrades have been implemented</a:t>
            </a:r>
          </a:p>
          <a:p>
            <a:r>
              <a:rPr lang="en-US" dirty="0"/>
              <a:t>IOTA design current reached again: 1 mA</a:t>
            </a:r>
          </a:p>
          <a:p>
            <a:r>
              <a:rPr lang="en-US" dirty="0"/>
              <a:t>IOTA Flux Compensators fixed circumference issues</a:t>
            </a:r>
          </a:p>
          <a:p>
            <a:pPr lvl="1"/>
            <a:r>
              <a:rPr lang="en-US" dirty="0"/>
              <a:t>Was 45mm short, now only 6mm short</a:t>
            </a:r>
          </a:p>
          <a:p>
            <a:r>
              <a:rPr lang="en-US" dirty="0"/>
              <a:t>Commissioning instrumentation and tools continues</a:t>
            </a:r>
          </a:p>
          <a:p>
            <a:pPr lvl="1"/>
            <a:r>
              <a:rPr lang="en-US" dirty="0"/>
              <a:t>BPMs, </a:t>
            </a:r>
            <a:r>
              <a:rPr lang="en-US" dirty="0" err="1"/>
              <a:t>Toroids</a:t>
            </a:r>
            <a:r>
              <a:rPr lang="en-US" dirty="0"/>
              <a:t>, and Wall Current monitor</a:t>
            </a:r>
          </a:p>
          <a:p>
            <a:pPr lvl="1"/>
            <a:r>
              <a:rPr lang="en-US" dirty="0"/>
              <a:t>Sync-Light: scientific cameras and PMTs</a:t>
            </a:r>
          </a:p>
          <a:p>
            <a:r>
              <a:rPr lang="en-US" dirty="0"/>
              <a:t>Prague noise filter for IOTA bend PS working</a:t>
            </a:r>
          </a:p>
          <a:p>
            <a:pPr lvl="1"/>
            <a:r>
              <a:rPr lang="en-US" dirty="0"/>
              <a:t>Noise levels still need to be quantified </a:t>
            </a:r>
          </a:p>
          <a:p>
            <a:r>
              <a:rPr lang="en-US" dirty="0"/>
              <a:t>Approved experiments have started taking data</a:t>
            </a:r>
          </a:p>
          <a:p>
            <a:pPr lvl="1"/>
            <a:r>
              <a:rPr lang="en-US" dirty="0"/>
              <a:t>Wakefield Effects on Beam Dynamics (FNAL/SLAC)</a:t>
            </a:r>
          </a:p>
          <a:p>
            <a:r>
              <a:rPr lang="en-US" dirty="0">
                <a:solidFill>
                  <a:srgbClr val="FF0000"/>
                </a:solidFill>
              </a:rPr>
              <a:t>No significant downtime to report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4B38FA-4F47-3B41-98EC-E53F9AB01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week major accomplishments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DD3EB-AD1A-0246-80D4-08324DAE56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12/20/19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AF8C1-55B9-7443-AF3F-BAC75D0BA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9FE65-D9E8-1342-8ED8-EC5EBEDA1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9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4F8EC2-462D-8847-95E5-475C6F026E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971550"/>
                <a:ext cx="8781288" cy="5059363"/>
              </a:xfrm>
            </p:spPr>
            <p:txBody>
              <a:bodyPr/>
              <a:lstStyle/>
              <a:p>
                <a:r>
                  <a:rPr lang="en-US" dirty="0"/>
                  <a:t>Verify IOTA BPM</a:t>
                </a:r>
              </a:p>
              <a:p>
                <a:pPr lvl="1"/>
                <a:r>
                  <a:rPr lang="en-US" dirty="0"/>
                  <a:t>Closed-orbit mode: </a:t>
                </a:r>
                <a:r>
                  <a:rPr lang="en-US" strike="sngStrike" dirty="0"/>
                  <a:t>Linearity</a:t>
                </a:r>
                <a:r>
                  <a:rPr lang="en-US" dirty="0"/>
                  <a:t>, resolution, </a:t>
                </a:r>
              </a:p>
              <a:p>
                <a:pPr lvl="1"/>
                <a:r>
                  <a:rPr lang="en-US" dirty="0"/>
                  <a:t>TBT operation: </a:t>
                </a:r>
                <a:r>
                  <a:rPr lang="en-US" strike="sngStrike" dirty="0"/>
                  <a:t>Linearity</a:t>
                </a:r>
                <a:r>
                  <a:rPr lang="en-US" dirty="0"/>
                  <a:t>, </a:t>
                </a:r>
                <a:r>
                  <a:rPr lang="en-US" strike="sngStrike" dirty="0"/>
                  <a:t>readout</a:t>
                </a:r>
                <a:r>
                  <a:rPr lang="en-US" dirty="0"/>
                  <a:t>, resolution</a:t>
                </a:r>
              </a:p>
              <a:p>
                <a:pPr lvl="1"/>
                <a:r>
                  <a:rPr lang="en-US" dirty="0"/>
                  <a:t>GigE Readout system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WCM: </a:t>
                </a:r>
                <a:r>
                  <a:rPr lang="en-US" strike="sngStrike" dirty="0"/>
                  <a:t>2</a:t>
                </a:r>
                <a:r>
                  <a:rPr lang="en-US" strike="sngStrike" baseline="30000" dirty="0"/>
                  <a:t>nd</a:t>
                </a:r>
                <a:r>
                  <a:rPr lang="en-US" strike="sngStrike" dirty="0"/>
                  <a:t> digitizer</a:t>
                </a:r>
                <a:r>
                  <a:rPr lang="en-US" dirty="0"/>
                  <a:t>, timing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Tune </a:t>
                </a:r>
                <a:r>
                  <a:rPr lang="en-US" dirty="0" err="1"/>
                  <a:t>synclight</a:t>
                </a:r>
                <a:r>
                  <a:rPr lang="en-US" dirty="0"/>
                  <a:t> cameras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strike="sngStrike" dirty="0"/>
                  <a:t>verified ACNET connectivity</a:t>
                </a:r>
                <a:r>
                  <a:rPr lang="en-US" dirty="0"/>
                  <a:t>, </a:t>
                </a:r>
                <a:r>
                  <a:rPr lang="en-US" strike="sngStrike" dirty="0" err="1"/>
                  <a:t>Dataloged</a:t>
                </a:r>
                <a:r>
                  <a:rPr lang="en-US" dirty="0"/>
                  <a:t>, All stations tuned</a:t>
                </a:r>
              </a:p>
              <a:p>
                <a:r>
                  <a:rPr lang="en-US" dirty="0"/>
                  <a:t>Perform lattice measurement / correction with full set of instrumentation</a:t>
                </a:r>
              </a:p>
              <a:p>
                <a:r>
                  <a:rPr lang="en-US" dirty="0"/>
                  <a:t>Verify IBEND noise / orbit stability</a:t>
                </a:r>
              </a:p>
              <a:p>
                <a:pPr>
                  <a:buFont typeface="Wingdings" pitchFamily="2" charset="2"/>
                  <a:buChar char="ü"/>
                </a:pPr>
                <a:r>
                  <a:rPr lang="en-US" dirty="0"/>
                  <a:t>Re-commission damper / high current – 1mA achieved </a:t>
                </a:r>
                <a:r>
                  <a:rPr lang="en-US" dirty="0">
                    <a:solidFill>
                      <a:srgbClr val="FF0000"/>
                    </a:solidFill>
                  </a:rPr>
                  <a:t>(done)</a:t>
                </a:r>
                <a:endParaRPr lang="en-US" dirty="0"/>
              </a:p>
              <a:p>
                <a:pPr>
                  <a:buFont typeface="Wingdings" pitchFamily="2" charset="2"/>
                  <a:buChar char="ü"/>
                </a:pPr>
                <a:r>
                  <a:rPr lang="en-US" dirty="0"/>
                  <a:t>Install dipole edge field correctors </a:t>
                </a:r>
                <a:r>
                  <a:rPr lang="en-US" dirty="0">
                    <a:solidFill>
                      <a:srgbClr val="FF0000"/>
                    </a:solidFill>
                  </a:rPr>
                  <a:t>(done)</a:t>
                </a:r>
                <a:endParaRPr lang="en-US" dirty="0"/>
              </a:p>
              <a:p>
                <a:r>
                  <a:rPr lang="en-US" dirty="0"/>
                  <a:t>Experiments at 100 MeV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dirty="0"/>
                  <a:t> Commission 150 MeV </a:t>
                </a:r>
                <a:r>
                  <a:rPr lang="en-US" dirty="0">
                    <a:solidFill>
                      <a:srgbClr val="FF0000"/>
                    </a:solidFill>
                  </a:rPr>
                  <a:t>(started)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4F8EC2-462D-8847-95E5-475C6F026E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71550"/>
                <a:ext cx="8781288" cy="5059363"/>
              </a:xfrm>
              <a:blipFill>
                <a:blip r:embed="rId2"/>
                <a:stretch>
                  <a:fillRect l="-1879" t="-1754" r="-578" b="-10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0AED55C-9D00-5046-A64A-3D8E3DE8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/ Priorities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7C1F4-9FBD-974A-92C4-1F186FB5EC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12/20/19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9A890-1E0C-CA45-84D2-506737B38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F9BB6-FE23-B844-8EFA-B229448F1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92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AF28DB-478D-D948-B84F-C0FCB1239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05" y="679629"/>
            <a:ext cx="8672513" cy="5568771"/>
          </a:xfrm>
        </p:spPr>
        <p:txBody>
          <a:bodyPr lIns="0" tIns="0" rIns="0" bIns="0" anchor="t"/>
          <a:lstStyle/>
          <a:p>
            <a:r>
              <a:rPr lang="en-US" dirty="0"/>
              <a:t>Thursday 12/19:  IOTA Beam commissioning</a:t>
            </a:r>
          </a:p>
          <a:p>
            <a:r>
              <a:rPr lang="en-US" dirty="0"/>
              <a:t>Friday 12/20:  IOTA Beam commissioning</a:t>
            </a:r>
          </a:p>
          <a:p>
            <a:r>
              <a:rPr lang="en-US" dirty="0"/>
              <a:t>Saturday 12/21:  Start of </a:t>
            </a:r>
            <a:r>
              <a:rPr lang="en-US" dirty="0" err="1"/>
              <a:t>Octopole</a:t>
            </a:r>
            <a:r>
              <a:rPr lang="en-US" dirty="0"/>
              <a:t> Shutdown</a:t>
            </a:r>
          </a:p>
          <a:p>
            <a:r>
              <a:rPr lang="en-US" dirty="0"/>
              <a:t>Wednesday 01/01:  Last Day of </a:t>
            </a:r>
            <a:r>
              <a:rPr lang="en-US" dirty="0" err="1"/>
              <a:t>Octopole</a:t>
            </a:r>
            <a:r>
              <a:rPr lang="en-US" dirty="0"/>
              <a:t> Shutdown</a:t>
            </a:r>
          </a:p>
          <a:p>
            <a:r>
              <a:rPr lang="en-US" dirty="0"/>
              <a:t>Thursday 01/02:  Start up and shake-down</a:t>
            </a:r>
          </a:p>
          <a:p>
            <a:pPr lvl="1"/>
            <a:r>
              <a:rPr lang="en-US" dirty="0"/>
              <a:t>Day:  Beam to HEA and IOTA</a:t>
            </a:r>
          </a:p>
          <a:p>
            <a:pPr lvl="1"/>
            <a:r>
              <a:rPr lang="en-US" dirty="0"/>
              <a:t>Evening:  IOTA Beam Studies </a:t>
            </a:r>
          </a:p>
          <a:p>
            <a:r>
              <a:rPr lang="en-US" dirty="0">
                <a:ea typeface="ＭＳ Ｐゴシック"/>
              </a:rPr>
              <a:t>01/03 to 01/31 Shifts? First come first served!</a:t>
            </a:r>
          </a:p>
          <a:p>
            <a:pPr marL="457200" lvl="1" indent="0">
              <a:buNone/>
            </a:pPr>
            <a:endParaRPr lang="en-US" dirty="0">
              <a:ea typeface="ＭＳ Ｐゴシック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ea typeface="ＭＳ Ｐゴシック"/>
              </a:rPr>
              <a:t>Still need operators to sign up for shifts in the calendar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ea typeface="ＭＳ Ｐゴシック"/>
              </a:rPr>
              <a:t>Remember to document EVERY change to the machine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ea typeface="ＭＳ Ｐゴシック"/>
              </a:rPr>
              <a:t>Many January shifts available for experiments</a:t>
            </a:r>
          </a:p>
          <a:p>
            <a:pPr lvl="1"/>
            <a:r>
              <a:rPr lang="en-US" dirty="0">
                <a:ea typeface="ＭＳ Ｐゴシック"/>
              </a:rPr>
              <a:t>Sign up with the </a:t>
            </a:r>
            <a:r>
              <a:rPr lang="en-US" dirty="0" err="1">
                <a:ea typeface="ＭＳ Ｐゴシック"/>
              </a:rPr>
              <a:t>RunCo</a:t>
            </a:r>
            <a:r>
              <a:rPr lang="en-US" dirty="0">
                <a:ea typeface="ＭＳ Ｐゴシック"/>
              </a:rPr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C8641E-6957-744A-864A-219028801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for the rest of Run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B0BCC-9880-0741-B132-3BAF4C808B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12/20/19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39F57-1EA5-4D46-A1C3-94AB6DD38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FAST/IOTA Run 2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78875-52A3-2346-8C9E-8735520EA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1834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Fermilab_PPT_template</Template>
  <TotalTime>27411</TotalTime>
  <Words>307</Words>
  <Application>Microsoft Macintosh PowerPoint</Application>
  <PresentationFormat>On-screen Show (4:3)</PresentationFormat>
  <Paragraphs>55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 Math</vt:lpstr>
      <vt:lpstr>Helvetica</vt:lpstr>
      <vt:lpstr>Wingdings</vt:lpstr>
      <vt:lpstr>Fermilab_PPT_090815</vt:lpstr>
      <vt:lpstr>PowerPoint Presentation</vt:lpstr>
      <vt:lpstr>Past week major accomplishments</vt:lpstr>
      <vt:lpstr>Next Steps / Priorities</vt:lpstr>
      <vt:lpstr>Schedule for the rest of Run 2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S. Tschirhart x4100,5708 08973N</dc:creator>
  <cp:lastModifiedBy>James K Santucci</cp:lastModifiedBy>
  <cp:revision>452</cp:revision>
  <cp:lastPrinted>2019-12-06T14:47:33Z</cp:lastPrinted>
  <dcterms:created xsi:type="dcterms:W3CDTF">2016-02-18T02:06:43Z</dcterms:created>
  <dcterms:modified xsi:type="dcterms:W3CDTF">2019-12-20T15:00:42Z</dcterms:modified>
</cp:coreProperties>
</file>