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123" r:id="rId2"/>
  </p:sldMasterIdLst>
  <p:notesMasterIdLst>
    <p:notesMasterId r:id="rId16"/>
  </p:notesMasterIdLst>
  <p:handoutMasterIdLst>
    <p:handoutMasterId r:id="rId17"/>
  </p:handoutMasterIdLst>
  <p:sldIdLst>
    <p:sldId id="286" r:id="rId3"/>
    <p:sldId id="367" r:id="rId4"/>
    <p:sldId id="369" r:id="rId5"/>
    <p:sldId id="371" r:id="rId6"/>
    <p:sldId id="375" r:id="rId7"/>
    <p:sldId id="370" r:id="rId8"/>
    <p:sldId id="372" r:id="rId9"/>
    <p:sldId id="374" r:id="rId10"/>
    <p:sldId id="373" r:id="rId11"/>
    <p:sldId id="376" r:id="rId12"/>
    <p:sldId id="332" r:id="rId13"/>
    <p:sldId id="364" r:id="rId14"/>
    <p:sldId id="358" r:id="rId1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04040"/>
    <a:srgbClr val="4E4E4E"/>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897" autoAdjust="0"/>
    <p:restoredTop sz="94660"/>
  </p:normalViewPr>
  <p:slideViewPr>
    <p:cSldViewPr snapToGrid="0" snapToObjects="1" showGuides="1">
      <p:cViewPr varScale="1">
        <p:scale>
          <a:sx n="84" d="100"/>
          <a:sy n="84" d="100"/>
        </p:scale>
        <p:origin x="942" y="84"/>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2/20/2020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2/20/2020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6107190" cy="1529241"/>
          </a:xfrm>
          <a:prstGeom prst="rect">
            <a:avLst/>
          </a:prstGeom>
        </p:spPr>
        <p:txBody>
          <a:bodyPr lIns="0" tIns="45720" rIns="0" bIns="45720">
            <a:noAutofit/>
          </a:bodyPr>
          <a:lstStyle>
            <a:lvl1pPr marL="0" indent="0">
              <a:buFontTx/>
              <a:buNone/>
              <a:defRPr sz="2000" baseline="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endParaRPr lang="en-US" dirty="0"/>
          </a:p>
          <a:p>
            <a:pPr lvl="0"/>
            <a:r>
              <a:rPr lang="en-US" dirty="0" err="1"/>
              <a:t>ProtoDune</a:t>
            </a:r>
            <a:r>
              <a:rPr lang="en-US" dirty="0"/>
              <a:t>-SP Installation, Test, and Integration</a:t>
            </a:r>
          </a:p>
          <a:p>
            <a:pPr lvl="0"/>
            <a:r>
              <a:rPr lang="en-US" dirty="0"/>
              <a:t>Linda Bagby, Terri Shaw</a:t>
            </a:r>
          </a:p>
          <a:p>
            <a:pPr lvl="0"/>
            <a:r>
              <a:rPr lang="en-US" dirty="0"/>
              <a:t>January 25, 2017</a:t>
            </a:r>
          </a:p>
        </p:txBody>
      </p:sp>
      <p:cxnSp>
        <p:nvCxnSpPr>
          <p:cNvPr id="16" name="Straight Connector 15"/>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hasCustomPrompt="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baseline="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err="1"/>
              <a:t>ProtoDUNE</a:t>
            </a:r>
            <a:r>
              <a:rPr lang="en-US" dirty="0"/>
              <a:t> Grounding and Shielding</a:t>
            </a:r>
          </a:p>
        </p:txBody>
      </p:sp>
      <p:pic>
        <p:nvPicPr>
          <p:cNvPr id="32" name="Picture 31"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33" name="Picture 32"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2/19/20</a:t>
            </a:r>
          </a:p>
        </p:txBody>
      </p:sp>
      <p:sp>
        <p:nvSpPr>
          <p:cNvPr id="5" name="Footer Placeholder 4"/>
          <p:cNvSpPr>
            <a:spLocks noGrp="1"/>
          </p:cNvSpPr>
          <p:nvPr>
            <p:ph type="ftr" sz="quarter" idx="11"/>
          </p:nvPr>
        </p:nvSpPr>
        <p:spPr/>
        <p:txBody>
          <a:bodyPr/>
          <a:lstStyle/>
          <a:p>
            <a:r>
              <a:rPr lang="en-US"/>
              <a:t>Linda Bagby | ArgonCube 2x2</a:t>
            </a:r>
          </a:p>
        </p:txBody>
      </p:sp>
      <p:sp>
        <p:nvSpPr>
          <p:cNvPr id="6" name="Slide Number Placeholder 5"/>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119863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2/19/20</a:t>
            </a:r>
          </a:p>
        </p:txBody>
      </p:sp>
      <p:sp>
        <p:nvSpPr>
          <p:cNvPr id="5" name="Footer Placeholder 4"/>
          <p:cNvSpPr>
            <a:spLocks noGrp="1"/>
          </p:cNvSpPr>
          <p:nvPr>
            <p:ph type="ftr" sz="quarter" idx="11"/>
          </p:nvPr>
        </p:nvSpPr>
        <p:spPr/>
        <p:txBody>
          <a:bodyPr/>
          <a:lstStyle/>
          <a:p>
            <a:r>
              <a:rPr lang="en-US"/>
              <a:t>Linda Bagby | ArgonCube 2x2</a:t>
            </a:r>
          </a:p>
        </p:txBody>
      </p:sp>
      <p:sp>
        <p:nvSpPr>
          <p:cNvPr id="6" name="Slide Number Placeholder 5"/>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389141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2/19/20</a:t>
            </a:r>
          </a:p>
        </p:txBody>
      </p:sp>
      <p:sp>
        <p:nvSpPr>
          <p:cNvPr id="6" name="Footer Placeholder 5"/>
          <p:cNvSpPr>
            <a:spLocks noGrp="1"/>
          </p:cNvSpPr>
          <p:nvPr>
            <p:ph type="ftr" sz="quarter" idx="11"/>
          </p:nvPr>
        </p:nvSpPr>
        <p:spPr/>
        <p:txBody>
          <a:bodyPr/>
          <a:lstStyle/>
          <a:p>
            <a:r>
              <a:rPr lang="en-US"/>
              <a:t>Linda Bagby | ArgonCube 2x2</a:t>
            </a:r>
          </a:p>
        </p:txBody>
      </p:sp>
      <p:sp>
        <p:nvSpPr>
          <p:cNvPr id="7" name="Slide Number Placeholder 6"/>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2014726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2/19/20</a:t>
            </a:r>
          </a:p>
        </p:txBody>
      </p:sp>
      <p:sp>
        <p:nvSpPr>
          <p:cNvPr id="8" name="Footer Placeholder 7"/>
          <p:cNvSpPr>
            <a:spLocks noGrp="1"/>
          </p:cNvSpPr>
          <p:nvPr>
            <p:ph type="ftr" sz="quarter" idx="11"/>
          </p:nvPr>
        </p:nvSpPr>
        <p:spPr/>
        <p:txBody>
          <a:bodyPr/>
          <a:lstStyle/>
          <a:p>
            <a:r>
              <a:rPr lang="en-US"/>
              <a:t>Linda Bagby | ArgonCube 2x2</a:t>
            </a:r>
          </a:p>
        </p:txBody>
      </p:sp>
      <p:sp>
        <p:nvSpPr>
          <p:cNvPr id="9" name="Slide Number Placeholder 8"/>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41403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2/19/20</a:t>
            </a:r>
          </a:p>
        </p:txBody>
      </p:sp>
      <p:sp>
        <p:nvSpPr>
          <p:cNvPr id="4" name="Footer Placeholder 3"/>
          <p:cNvSpPr>
            <a:spLocks noGrp="1"/>
          </p:cNvSpPr>
          <p:nvPr>
            <p:ph type="ftr" sz="quarter" idx="11"/>
          </p:nvPr>
        </p:nvSpPr>
        <p:spPr/>
        <p:txBody>
          <a:bodyPr/>
          <a:lstStyle/>
          <a:p>
            <a:r>
              <a:rPr lang="en-US"/>
              <a:t>Linda Bagby | ArgonCube 2x2</a:t>
            </a:r>
          </a:p>
        </p:txBody>
      </p:sp>
      <p:sp>
        <p:nvSpPr>
          <p:cNvPr id="5" name="Slide Number Placeholder 4"/>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4199743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2/19/20</a:t>
            </a:r>
          </a:p>
        </p:txBody>
      </p:sp>
      <p:sp>
        <p:nvSpPr>
          <p:cNvPr id="3" name="Footer Placeholder 2"/>
          <p:cNvSpPr>
            <a:spLocks noGrp="1"/>
          </p:cNvSpPr>
          <p:nvPr>
            <p:ph type="ftr" sz="quarter" idx="11"/>
          </p:nvPr>
        </p:nvSpPr>
        <p:spPr/>
        <p:txBody>
          <a:bodyPr/>
          <a:lstStyle/>
          <a:p>
            <a:r>
              <a:rPr lang="en-US"/>
              <a:t>Linda Bagby | ArgonCube 2x2</a:t>
            </a:r>
          </a:p>
        </p:txBody>
      </p:sp>
      <p:sp>
        <p:nvSpPr>
          <p:cNvPr id="4" name="Slide Number Placeholder 3"/>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4274062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2/19/20</a:t>
            </a:r>
          </a:p>
        </p:txBody>
      </p:sp>
      <p:sp>
        <p:nvSpPr>
          <p:cNvPr id="6" name="Footer Placeholder 5"/>
          <p:cNvSpPr>
            <a:spLocks noGrp="1"/>
          </p:cNvSpPr>
          <p:nvPr>
            <p:ph type="ftr" sz="quarter" idx="11"/>
          </p:nvPr>
        </p:nvSpPr>
        <p:spPr/>
        <p:txBody>
          <a:bodyPr/>
          <a:lstStyle/>
          <a:p>
            <a:r>
              <a:rPr lang="en-US"/>
              <a:t>Linda Bagby | ArgonCube 2x2</a:t>
            </a:r>
          </a:p>
        </p:txBody>
      </p:sp>
      <p:sp>
        <p:nvSpPr>
          <p:cNvPr id="7" name="Slide Number Placeholder 6"/>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4073245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2/19/20</a:t>
            </a:r>
          </a:p>
        </p:txBody>
      </p:sp>
      <p:sp>
        <p:nvSpPr>
          <p:cNvPr id="6" name="Footer Placeholder 5"/>
          <p:cNvSpPr>
            <a:spLocks noGrp="1"/>
          </p:cNvSpPr>
          <p:nvPr>
            <p:ph type="ftr" sz="quarter" idx="11"/>
          </p:nvPr>
        </p:nvSpPr>
        <p:spPr/>
        <p:txBody>
          <a:bodyPr/>
          <a:lstStyle/>
          <a:p>
            <a:r>
              <a:rPr lang="en-US"/>
              <a:t>Linda Bagby | ArgonCube 2x2</a:t>
            </a:r>
          </a:p>
        </p:txBody>
      </p:sp>
      <p:sp>
        <p:nvSpPr>
          <p:cNvPr id="7" name="Slide Number Placeholder 6"/>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937419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2/19/20</a:t>
            </a:r>
          </a:p>
        </p:txBody>
      </p:sp>
      <p:sp>
        <p:nvSpPr>
          <p:cNvPr id="5" name="Footer Placeholder 4"/>
          <p:cNvSpPr>
            <a:spLocks noGrp="1"/>
          </p:cNvSpPr>
          <p:nvPr>
            <p:ph type="ftr" sz="quarter" idx="11"/>
          </p:nvPr>
        </p:nvSpPr>
        <p:spPr/>
        <p:txBody>
          <a:bodyPr/>
          <a:lstStyle/>
          <a:p>
            <a:r>
              <a:rPr lang="en-US"/>
              <a:t>Linda Bagby | ArgonCube 2x2</a:t>
            </a:r>
          </a:p>
        </p:txBody>
      </p:sp>
      <p:sp>
        <p:nvSpPr>
          <p:cNvPr id="6" name="Slide Number Placeholder 5"/>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1817281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2/19/20</a:t>
            </a:r>
          </a:p>
        </p:txBody>
      </p:sp>
      <p:sp>
        <p:nvSpPr>
          <p:cNvPr id="5" name="Footer Placeholder 4"/>
          <p:cNvSpPr>
            <a:spLocks noGrp="1"/>
          </p:cNvSpPr>
          <p:nvPr>
            <p:ph type="ftr" sz="quarter" idx="11"/>
          </p:nvPr>
        </p:nvSpPr>
        <p:spPr/>
        <p:txBody>
          <a:bodyPr/>
          <a:lstStyle/>
          <a:p>
            <a:r>
              <a:rPr lang="en-US"/>
              <a:t>Linda Bagby | ArgonCube 2x2</a:t>
            </a:r>
          </a:p>
        </p:txBody>
      </p:sp>
      <p:sp>
        <p:nvSpPr>
          <p:cNvPr id="6" name="Slide Number Placeholder 5"/>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258523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dirty="0"/>
              <a:t>Outline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p:txBody>
          <a:bodyPr/>
          <a:lstStyle/>
          <a:p>
            <a:pPr>
              <a:defRPr/>
            </a:pPr>
            <a:r>
              <a:rPr lang="en-US"/>
              <a:t>2/19/20</a:t>
            </a:r>
            <a:endParaRPr lang="en-US" dirty="0"/>
          </a:p>
        </p:txBody>
      </p:sp>
      <p:sp>
        <p:nvSpPr>
          <p:cNvPr id="5" name="Footer Placeholder 4"/>
          <p:cNvSpPr>
            <a:spLocks noGrp="1"/>
          </p:cNvSpPr>
          <p:nvPr>
            <p:ph type="ftr" sz="quarter" idx="11"/>
          </p:nvPr>
        </p:nvSpPr>
        <p:spPr/>
        <p:txBody>
          <a:bodyPr/>
          <a:lstStyle/>
          <a:p>
            <a:pPr>
              <a:defRPr/>
            </a:pPr>
            <a:r>
              <a:rPr lang="en-US"/>
              <a:t>Linda Bagby | ArgonCube 2x2</a:t>
            </a:r>
            <a:endParaRPr lang="en-US" b="1" dirty="0"/>
          </a:p>
        </p:txBody>
      </p:sp>
      <p:sp>
        <p:nvSpPr>
          <p:cNvPr id="6" name="Slide Number Placeholder 5"/>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793774"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2/19/20</a:t>
            </a:r>
            <a:endParaRPr lang="en-US" dirty="0"/>
          </a:p>
        </p:txBody>
      </p:sp>
      <p:sp>
        <p:nvSpPr>
          <p:cNvPr id="18" name="Footer Placeholder 4"/>
          <p:cNvSpPr>
            <a:spLocks noGrp="1"/>
          </p:cNvSpPr>
          <p:nvPr>
            <p:ph type="ftr" sz="quarter" idx="3"/>
          </p:nvPr>
        </p:nvSpPr>
        <p:spPr>
          <a:xfrm>
            <a:off x="2015810"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Linda Bagby | ArgonCube 2x2</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a:t>2/19/20</a:t>
            </a:r>
            <a:endParaRPr lang="en-US" dirty="0"/>
          </a:p>
        </p:txBody>
      </p:sp>
      <p:sp>
        <p:nvSpPr>
          <p:cNvPr id="6" name="Footer Placeholder 4"/>
          <p:cNvSpPr>
            <a:spLocks noGrp="1"/>
          </p:cNvSpPr>
          <p:nvPr>
            <p:ph type="ftr" sz="quarter" idx="17"/>
          </p:nvPr>
        </p:nvSpPr>
        <p:spPr>
          <a:xfrm>
            <a:off x="2015805" y="6495482"/>
            <a:ext cx="5538537" cy="242873"/>
          </a:xfrm>
        </p:spPr>
        <p:txBody>
          <a:bodyPr/>
          <a:lstStyle>
            <a:lvl1pPr>
              <a:defRPr sz="1200" dirty="0" smtClean="0"/>
            </a:lvl1pPr>
          </a:lstStyle>
          <a:p>
            <a:pPr>
              <a:defRPr/>
            </a:pPr>
            <a:r>
              <a:rPr lang="en-US"/>
              <a:t>Linda Bagby | ArgonCube 2x2</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a:t>2/19/20</a:t>
            </a:r>
            <a:endParaRPr lang="en-US" dirty="0"/>
          </a:p>
        </p:txBody>
      </p:sp>
      <p:sp>
        <p:nvSpPr>
          <p:cNvPr id="6" name="Footer Placeholder 4"/>
          <p:cNvSpPr>
            <a:spLocks noGrp="1"/>
          </p:cNvSpPr>
          <p:nvPr>
            <p:ph type="ftr" sz="quarter" idx="11"/>
          </p:nvPr>
        </p:nvSpPr>
        <p:spPr>
          <a:xfrm>
            <a:off x="2015804" y="6495482"/>
            <a:ext cx="5538537" cy="242873"/>
          </a:xfrm>
        </p:spPr>
        <p:txBody>
          <a:bodyPr/>
          <a:lstStyle>
            <a:lvl1pPr>
              <a:defRPr sz="1200" dirty="0" smtClean="0"/>
            </a:lvl1pPr>
          </a:lstStyle>
          <a:p>
            <a:pPr>
              <a:defRPr/>
            </a:pPr>
            <a:r>
              <a:rPr lang="en-US"/>
              <a:t>Linda Bagby | ArgonCube 2x2</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2/19/20</a:t>
            </a:r>
            <a:endParaRPr lang="en-US" dirty="0"/>
          </a:p>
        </p:txBody>
      </p:sp>
      <p:sp>
        <p:nvSpPr>
          <p:cNvPr id="4" name="Footer Placeholder 3"/>
          <p:cNvSpPr>
            <a:spLocks noGrp="1"/>
          </p:cNvSpPr>
          <p:nvPr>
            <p:ph type="ftr" sz="quarter" idx="11"/>
          </p:nvPr>
        </p:nvSpPr>
        <p:spPr>
          <a:xfrm>
            <a:off x="2015795" y="6495482"/>
            <a:ext cx="5538537" cy="237285"/>
          </a:xfrm>
        </p:spPr>
        <p:txBody>
          <a:bodyPr/>
          <a:lstStyle/>
          <a:p>
            <a:pPr>
              <a:defRPr/>
            </a:pPr>
            <a:r>
              <a:rPr lang="en-US"/>
              <a:t>Linda Bagby | ArgonCube 2x2</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Drag picture to placeholder or click icon to add</a:t>
            </a:r>
            <a:endParaRPr lang="en-US" dirty="0"/>
          </a:p>
        </p:txBody>
      </p:sp>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11" name="Date Placeholder 10"/>
          <p:cNvSpPr>
            <a:spLocks noGrp="1"/>
          </p:cNvSpPr>
          <p:nvPr>
            <p:ph type="dt" sz="half" idx="10"/>
          </p:nvPr>
        </p:nvSpPr>
        <p:spPr/>
        <p:txBody>
          <a:bodyPr/>
          <a:lstStyle/>
          <a:p>
            <a:pPr>
              <a:defRPr/>
            </a:pPr>
            <a:r>
              <a:rPr lang="en-US"/>
              <a:t>2/19/20</a:t>
            </a:r>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a:t>Linda Bagby | ArgonCube 2x2</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1666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2/19/20</a:t>
            </a:r>
            <a:endParaRPr lang="en-US" dirty="0"/>
          </a:p>
        </p:txBody>
      </p:sp>
      <p:sp>
        <p:nvSpPr>
          <p:cNvPr id="3" name="Footer Placeholder 2"/>
          <p:cNvSpPr>
            <a:spLocks noGrp="1"/>
          </p:cNvSpPr>
          <p:nvPr>
            <p:ph type="ftr" sz="quarter" idx="11"/>
          </p:nvPr>
        </p:nvSpPr>
        <p:spPr/>
        <p:txBody>
          <a:bodyPr/>
          <a:lstStyle/>
          <a:p>
            <a:r>
              <a:rPr lang="en-US"/>
              <a:t>Linda Bagby | ArgonCube 2x2</a:t>
            </a:r>
            <a:endParaRPr lang="en-US" dirty="0"/>
          </a:p>
        </p:txBody>
      </p:sp>
      <p:sp>
        <p:nvSpPr>
          <p:cNvPr id="4" name="Slide Number Placeholder 3"/>
          <p:cNvSpPr>
            <a:spLocks noGrp="1"/>
          </p:cNvSpPr>
          <p:nvPr>
            <p:ph type="sldNum" sz="quarter" idx="12"/>
          </p:nvPr>
        </p:nvSpPr>
        <p:spPr/>
        <p:txBody>
          <a:bodyPr/>
          <a:lstStyle/>
          <a:p>
            <a:fld id="{2E6C8CC7-F89C-4B6E-BAFB-786CF2D0A6EA}" type="slidenum">
              <a:rPr lang="en-US" smtClean="0"/>
              <a:pPr/>
              <a:t>‹#›</a:t>
            </a:fld>
            <a:endParaRPr lang="en-US" dirty="0"/>
          </a:p>
        </p:txBody>
      </p:sp>
      <p:sp>
        <p:nvSpPr>
          <p:cNvPr id="7" name="Rectangle 6"/>
          <p:cNvSpPr/>
          <p:nvPr userDrawn="1"/>
        </p:nvSpPr>
        <p:spPr>
          <a:xfrm>
            <a:off x="0" y="577025"/>
            <a:ext cx="9144000" cy="72681"/>
          </a:xfrm>
          <a:prstGeom prst="rect">
            <a:avLst/>
          </a:prstGeom>
          <a:gradFill flip="none" rotWithShape="1">
            <a:gsLst>
              <a:gs pos="15000">
                <a:srgbClr val="1E376D"/>
              </a:gs>
              <a:gs pos="76000">
                <a:srgbClr val="01A1DD"/>
              </a:gs>
              <a:gs pos="100000">
                <a:schemeClr val="bg1">
                  <a:lumMod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 Placeholder 15"/>
          <p:cNvSpPr>
            <a:spLocks noGrp="1"/>
          </p:cNvSpPr>
          <p:nvPr>
            <p:ph idx="1" hasCustomPrompt="1"/>
          </p:nvPr>
        </p:nvSpPr>
        <p:spPr>
          <a:xfrm>
            <a:off x="49442" y="1150904"/>
            <a:ext cx="9040102" cy="5221590"/>
          </a:xfrm>
          <a:prstGeom prst="rect">
            <a:avLst/>
          </a:prstGeom>
        </p:spPr>
        <p:txBody>
          <a:bodyPr vert="horz" lIns="91440" tIns="45720" rIns="91440" bIns="45720" rtlCol="0">
            <a:normAutofit/>
          </a:bodyPr>
          <a:lstStyle>
            <a:lvl3pPr>
              <a:defRPr i="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Placeholder 13"/>
          <p:cNvSpPr>
            <a:spLocks noGrp="1"/>
          </p:cNvSpPr>
          <p:nvPr>
            <p:ph type="title"/>
          </p:nvPr>
        </p:nvSpPr>
        <p:spPr>
          <a:xfrm>
            <a:off x="0" y="-1"/>
            <a:ext cx="7984280" cy="642419"/>
          </a:xfrm>
          <a:prstGeom prst="rect">
            <a:avLst/>
          </a:prstGeom>
        </p:spPr>
        <p:txBody>
          <a:bodyPr vert="horz" wrap="none"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2075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2/19/20</a:t>
            </a:r>
          </a:p>
        </p:txBody>
      </p:sp>
      <p:sp>
        <p:nvSpPr>
          <p:cNvPr id="5" name="Footer Placeholder 4"/>
          <p:cNvSpPr>
            <a:spLocks noGrp="1"/>
          </p:cNvSpPr>
          <p:nvPr>
            <p:ph type="ftr" sz="quarter" idx="11"/>
          </p:nvPr>
        </p:nvSpPr>
        <p:spPr/>
        <p:txBody>
          <a:bodyPr/>
          <a:lstStyle/>
          <a:p>
            <a:r>
              <a:rPr lang="en-US"/>
              <a:t>Linda Bagby | ArgonCube 2x2</a:t>
            </a:r>
          </a:p>
        </p:txBody>
      </p:sp>
      <p:sp>
        <p:nvSpPr>
          <p:cNvPr id="6" name="Slide Number Placeholder 5"/>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79529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6" y="6495481"/>
            <a:ext cx="793775" cy="241301"/>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2/19/20</a:t>
            </a:r>
            <a:endParaRPr lang="en-US" dirty="0"/>
          </a:p>
        </p:txBody>
      </p:sp>
      <p:sp>
        <p:nvSpPr>
          <p:cNvPr id="11" name="Footer Placeholder 4"/>
          <p:cNvSpPr>
            <a:spLocks noGrp="1"/>
          </p:cNvSpPr>
          <p:nvPr>
            <p:ph type="ftr" sz="quarter" idx="3"/>
          </p:nvPr>
        </p:nvSpPr>
        <p:spPr>
          <a:xfrm>
            <a:off x="2099773" y="6495483"/>
            <a:ext cx="4989690" cy="241300"/>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Linda Bagby | ArgonCube 2x2</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7" name="Picture 16" descr="DUNElogoMarkFINAL_090815-01.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161347" y="6429734"/>
            <a:ext cx="860619" cy="350117"/>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 id="2147484136" r:id="rId8"/>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2/19/20</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Linda Bagby | ArgonCube 2x2</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67BA2-A1A2-4E2F-8C46-C91465D16360}" type="slidenum">
              <a:rPr lang="en-US" smtClean="0"/>
              <a:t>‹#›</a:t>
            </a:fld>
            <a:endParaRPr lang="en-US"/>
          </a:p>
        </p:txBody>
      </p:sp>
    </p:spTree>
    <p:extLst>
      <p:ext uri="{BB962C8B-B14F-4D97-AF65-F5344CB8AC3E}">
        <p14:creationId xmlns:p14="http://schemas.microsoft.com/office/powerpoint/2010/main" val="210445296"/>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Linda Bagby</a:t>
            </a:r>
          </a:p>
          <a:p>
            <a:r>
              <a:rPr lang="en-US" dirty="0" err="1"/>
              <a:t>ArgonCube</a:t>
            </a:r>
            <a:r>
              <a:rPr lang="en-US" dirty="0"/>
              <a:t> Electronics</a:t>
            </a:r>
          </a:p>
          <a:p>
            <a:r>
              <a:rPr lang="en-US" dirty="0"/>
              <a:t>February 20, 2020</a:t>
            </a:r>
          </a:p>
        </p:txBody>
      </p:sp>
      <p:sp>
        <p:nvSpPr>
          <p:cNvPr id="5" name="Text Placeholder 4"/>
          <p:cNvSpPr>
            <a:spLocks noGrp="1"/>
          </p:cNvSpPr>
          <p:nvPr>
            <p:ph type="body" sz="quarter" idx="11"/>
          </p:nvPr>
        </p:nvSpPr>
        <p:spPr/>
        <p:txBody>
          <a:bodyPr>
            <a:normAutofit/>
          </a:bodyPr>
          <a:lstStyle/>
          <a:p>
            <a:r>
              <a:rPr lang="en-US" sz="2800" dirty="0" err="1"/>
              <a:t>ArgonCube</a:t>
            </a:r>
            <a:r>
              <a:rPr lang="en-US" sz="2800" dirty="0"/>
              <a:t> 2x2 Bern Visit: Feb. 4-7, 2020</a:t>
            </a:r>
          </a:p>
        </p:txBody>
      </p:sp>
    </p:spTree>
    <p:extLst>
      <p:ext uri="{BB962C8B-B14F-4D97-AF65-F5344CB8AC3E}">
        <p14:creationId xmlns:p14="http://schemas.microsoft.com/office/powerpoint/2010/main" val="25068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17C7F9-EB8B-4198-9730-350605149148}"/>
              </a:ext>
            </a:extLst>
          </p:cNvPr>
          <p:cNvSpPr>
            <a:spLocks noGrp="1"/>
          </p:cNvSpPr>
          <p:nvPr>
            <p:ph type="dt" sz="half" idx="10"/>
          </p:nvPr>
        </p:nvSpPr>
        <p:spPr/>
        <p:txBody>
          <a:bodyPr/>
          <a:lstStyle/>
          <a:p>
            <a:pPr>
              <a:defRPr/>
            </a:pPr>
            <a:r>
              <a:rPr lang="en-US"/>
              <a:t>2/19/20</a:t>
            </a:r>
            <a:endParaRPr lang="en-US" dirty="0"/>
          </a:p>
        </p:txBody>
      </p:sp>
      <p:sp>
        <p:nvSpPr>
          <p:cNvPr id="5" name="Footer Placeholder 4">
            <a:extLst>
              <a:ext uri="{FF2B5EF4-FFF2-40B4-BE49-F238E27FC236}">
                <a16:creationId xmlns:a16="http://schemas.microsoft.com/office/drawing/2014/main" id="{8B2D3615-9540-4454-B87D-9239C4478C3C}"/>
              </a:ext>
            </a:extLst>
          </p:cNvPr>
          <p:cNvSpPr>
            <a:spLocks noGrp="1"/>
          </p:cNvSpPr>
          <p:nvPr>
            <p:ph type="ftr" sz="quarter" idx="11"/>
          </p:nvPr>
        </p:nvSpPr>
        <p:spPr/>
        <p:txBody>
          <a:bodyPr/>
          <a:lstStyle/>
          <a:p>
            <a:pPr>
              <a:defRPr/>
            </a:pPr>
            <a:r>
              <a:rPr lang="en-US"/>
              <a:t>Linda Bagby | ArgonCube 2x2</a:t>
            </a:r>
            <a:endParaRPr lang="en-US" b="1" dirty="0"/>
          </a:p>
        </p:txBody>
      </p:sp>
      <p:sp>
        <p:nvSpPr>
          <p:cNvPr id="6" name="Slide Number Placeholder 5">
            <a:extLst>
              <a:ext uri="{FF2B5EF4-FFF2-40B4-BE49-F238E27FC236}">
                <a16:creationId xmlns:a16="http://schemas.microsoft.com/office/drawing/2014/main" id="{6814B3AC-95C0-4781-B7EE-4174FF4AC867}"/>
              </a:ext>
            </a:extLst>
          </p:cNvPr>
          <p:cNvSpPr>
            <a:spLocks noGrp="1"/>
          </p:cNvSpPr>
          <p:nvPr>
            <p:ph type="sldNum" sz="quarter" idx="12"/>
          </p:nvPr>
        </p:nvSpPr>
        <p:spPr/>
        <p:txBody>
          <a:bodyPr/>
          <a:lstStyle/>
          <a:p>
            <a:pPr>
              <a:defRPr/>
            </a:pPr>
            <a:fld id="{148C009B-CB69-E04A-B9B3-34B26D69E9CF}" type="slidenum">
              <a:rPr lang="en-US" smtClean="0"/>
              <a:pPr>
                <a:defRPr/>
              </a:pPr>
              <a:t>10</a:t>
            </a:fld>
            <a:endParaRPr lang="en-US" dirty="0"/>
          </a:p>
        </p:txBody>
      </p:sp>
      <p:pic>
        <p:nvPicPr>
          <p:cNvPr id="9" name="Content Placeholder 8">
            <a:extLst>
              <a:ext uri="{FF2B5EF4-FFF2-40B4-BE49-F238E27FC236}">
                <a16:creationId xmlns:a16="http://schemas.microsoft.com/office/drawing/2014/main" id="{88B81FA9-5A65-499F-B063-2BC2EE7AC95B}"/>
              </a:ext>
            </a:extLst>
          </p:cNvPr>
          <p:cNvPicPr>
            <a:picLocks noGrp="1" noChangeAspect="1"/>
          </p:cNvPicPr>
          <p:nvPr>
            <p:ph idx="1"/>
          </p:nvPr>
        </p:nvPicPr>
        <p:blipFill>
          <a:blip r:embed="rId2"/>
          <a:stretch>
            <a:fillRect/>
          </a:stretch>
        </p:blipFill>
        <p:spPr>
          <a:xfrm>
            <a:off x="376060" y="498474"/>
            <a:ext cx="8516480" cy="5745785"/>
          </a:xfrm>
          <a:prstGeom prst="rect">
            <a:avLst/>
          </a:prstGeom>
        </p:spPr>
      </p:pic>
    </p:spTree>
    <p:extLst>
      <p:ext uri="{BB962C8B-B14F-4D97-AF65-F5344CB8AC3E}">
        <p14:creationId xmlns:p14="http://schemas.microsoft.com/office/powerpoint/2010/main" val="118835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AC Schematic for Detector electronics</a:t>
            </a:r>
          </a:p>
        </p:txBody>
      </p:sp>
      <p:sp>
        <p:nvSpPr>
          <p:cNvPr id="4" name="Date Placeholder 3"/>
          <p:cNvSpPr>
            <a:spLocks noGrp="1"/>
          </p:cNvSpPr>
          <p:nvPr>
            <p:ph type="dt" sz="half" idx="10"/>
          </p:nvPr>
        </p:nvSpPr>
        <p:spPr>
          <a:xfrm>
            <a:off x="736826" y="6495482"/>
            <a:ext cx="906237" cy="241300"/>
          </a:xfrm>
        </p:spPr>
        <p:txBody>
          <a:bodyPr/>
          <a:lstStyle/>
          <a:p>
            <a:pPr>
              <a:defRPr/>
            </a:pPr>
            <a:r>
              <a:rPr lang="en-US"/>
              <a:t>2/19/20</a:t>
            </a:r>
            <a:endParaRPr lang="en-US" dirty="0"/>
          </a:p>
        </p:txBody>
      </p:sp>
      <p:sp>
        <p:nvSpPr>
          <p:cNvPr id="5" name="Footer Placeholder 4"/>
          <p:cNvSpPr>
            <a:spLocks noGrp="1"/>
          </p:cNvSpPr>
          <p:nvPr>
            <p:ph type="ftr" sz="quarter" idx="11"/>
          </p:nvPr>
        </p:nvSpPr>
        <p:spPr>
          <a:xfrm>
            <a:off x="3022651" y="6495482"/>
            <a:ext cx="5327405" cy="241300"/>
          </a:xfrm>
        </p:spPr>
        <p:txBody>
          <a:bodyPr/>
          <a:lstStyle/>
          <a:p>
            <a:pPr>
              <a:defRPr/>
            </a:pPr>
            <a:r>
              <a:rPr lang="en-US"/>
              <a:t>Linda Bagby | ArgonCube 2x2</a:t>
            </a:r>
            <a:endParaRPr lang="en-US" b="1" dirty="0"/>
          </a:p>
        </p:txBody>
      </p:sp>
      <p:sp>
        <p:nvSpPr>
          <p:cNvPr id="6" name="Slide Number Placeholder 5"/>
          <p:cNvSpPr>
            <a:spLocks noGrp="1"/>
          </p:cNvSpPr>
          <p:nvPr>
            <p:ph type="sldNum" sz="quarter" idx="12"/>
          </p:nvPr>
        </p:nvSpPr>
        <p:spPr>
          <a:xfrm>
            <a:off x="222250" y="6495482"/>
            <a:ext cx="414338" cy="237285"/>
          </a:xfrm>
        </p:spPr>
        <p:txBody>
          <a:bodyPr/>
          <a:lstStyle/>
          <a:p>
            <a:pPr>
              <a:defRPr/>
            </a:pPr>
            <a:fld id="{148C009B-CB69-E04A-B9B3-34B26D69E9CF}" type="slidenum">
              <a:rPr lang="en-US" smtClean="0"/>
              <a:pPr>
                <a:defRPr/>
              </a:pPr>
              <a:t>11</a:t>
            </a:fld>
            <a:endParaRPr lang="en-US" dirty="0"/>
          </a:p>
        </p:txBody>
      </p:sp>
      <p:pic>
        <p:nvPicPr>
          <p:cNvPr id="11" name="Picture 10">
            <a:extLst>
              <a:ext uri="{FF2B5EF4-FFF2-40B4-BE49-F238E27FC236}">
                <a16:creationId xmlns:a16="http://schemas.microsoft.com/office/drawing/2014/main" id="{0880AC56-42AB-434D-892E-09D2CE8953F4}"/>
              </a:ext>
            </a:extLst>
          </p:cNvPr>
          <p:cNvPicPr>
            <a:picLocks noChangeAspect="1"/>
          </p:cNvPicPr>
          <p:nvPr/>
        </p:nvPicPr>
        <p:blipFill>
          <a:blip r:embed="rId2"/>
          <a:stretch>
            <a:fillRect/>
          </a:stretch>
        </p:blipFill>
        <p:spPr>
          <a:xfrm>
            <a:off x="1311875" y="893567"/>
            <a:ext cx="7038181" cy="5384269"/>
          </a:xfrm>
          <a:prstGeom prst="rect">
            <a:avLst/>
          </a:prstGeom>
        </p:spPr>
      </p:pic>
    </p:spTree>
    <p:extLst>
      <p:ext uri="{BB962C8B-B14F-4D97-AF65-F5344CB8AC3E}">
        <p14:creationId xmlns:p14="http://schemas.microsoft.com/office/powerpoint/2010/main" val="308538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88DA-FDF5-49AE-A6B1-9156CD63F58A}"/>
              </a:ext>
            </a:extLst>
          </p:cNvPr>
          <p:cNvSpPr>
            <a:spLocks noGrp="1"/>
          </p:cNvSpPr>
          <p:nvPr>
            <p:ph type="title"/>
          </p:nvPr>
        </p:nvSpPr>
        <p:spPr/>
        <p:txBody>
          <a:bodyPr/>
          <a:lstStyle/>
          <a:p>
            <a:r>
              <a:rPr lang="en-US" dirty="0"/>
              <a:t>Saturable Inductor Reactance</a:t>
            </a:r>
          </a:p>
        </p:txBody>
      </p:sp>
      <p:pic>
        <p:nvPicPr>
          <p:cNvPr id="7" name="Content Placeholder 6">
            <a:extLst>
              <a:ext uri="{FF2B5EF4-FFF2-40B4-BE49-F238E27FC236}">
                <a16:creationId xmlns:a16="http://schemas.microsoft.com/office/drawing/2014/main" id="{20A4D3DA-9789-432C-9D55-37A99AAD35A3}"/>
              </a:ext>
            </a:extLst>
          </p:cNvPr>
          <p:cNvPicPr>
            <a:picLocks noGrp="1" noChangeAspect="1"/>
          </p:cNvPicPr>
          <p:nvPr>
            <p:ph idx="1"/>
          </p:nvPr>
        </p:nvPicPr>
        <p:blipFill>
          <a:blip r:embed="rId2"/>
          <a:stretch>
            <a:fillRect/>
          </a:stretch>
        </p:blipFill>
        <p:spPr>
          <a:xfrm>
            <a:off x="1000455" y="1174605"/>
            <a:ext cx="7143089" cy="4756295"/>
          </a:xfrm>
          <a:prstGeom prst="rect">
            <a:avLst/>
          </a:prstGeom>
        </p:spPr>
      </p:pic>
      <p:sp>
        <p:nvSpPr>
          <p:cNvPr id="4" name="Date Placeholder 3">
            <a:extLst>
              <a:ext uri="{FF2B5EF4-FFF2-40B4-BE49-F238E27FC236}">
                <a16:creationId xmlns:a16="http://schemas.microsoft.com/office/drawing/2014/main" id="{CD17B8E1-7C0D-49DB-953D-F308EF7CF216}"/>
              </a:ext>
            </a:extLst>
          </p:cNvPr>
          <p:cNvSpPr>
            <a:spLocks noGrp="1"/>
          </p:cNvSpPr>
          <p:nvPr>
            <p:ph type="dt" sz="half" idx="10"/>
          </p:nvPr>
        </p:nvSpPr>
        <p:spPr/>
        <p:txBody>
          <a:bodyPr/>
          <a:lstStyle/>
          <a:p>
            <a:pPr>
              <a:defRPr/>
            </a:pPr>
            <a:r>
              <a:rPr lang="en-US"/>
              <a:t>2/19/20</a:t>
            </a:r>
            <a:endParaRPr lang="en-US" dirty="0"/>
          </a:p>
        </p:txBody>
      </p:sp>
      <p:sp>
        <p:nvSpPr>
          <p:cNvPr id="5" name="Footer Placeholder 4">
            <a:extLst>
              <a:ext uri="{FF2B5EF4-FFF2-40B4-BE49-F238E27FC236}">
                <a16:creationId xmlns:a16="http://schemas.microsoft.com/office/drawing/2014/main" id="{D48C4E63-A0FE-4DA9-BDFA-D160F685A698}"/>
              </a:ext>
            </a:extLst>
          </p:cNvPr>
          <p:cNvSpPr>
            <a:spLocks noGrp="1"/>
          </p:cNvSpPr>
          <p:nvPr>
            <p:ph type="ftr" sz="quarter" idx="11"/>
          </p:nvPr>
        </p:nvSpPr>
        <p:spPr/>
        <p:txBody>
          <a:bodyPr/>
          <a:lstStyle/>
          <a:p>
            <a:pPr>
              <a:defRPr/>
            </a:pPr>
            <a:r>
              <a:rPr lang="en-US"/>
              <a:t>Linda Bagby | ArgonCube 2x2</a:t>
            </a:r>
            <a:endParaRPr lang="en-US" b="1" dirty="0"/>
          </a:p>
        </p:txBody>
      </p:sp>
      <p:sp>
        <p:nvSpPr>
          <p:cNvPr id="6" name="Slide Number Placeholder 5">
            <a:extLst>
              <a:ext uri="{FF2B5EF4-FFF2-40B4-BE49-F238E27FC236}">
                <a16:creationId xmlns:a16="http://schemas.microsoft.com/office/drawing/2014/main" id="{EE165309-BBDA-4664-BCF8-DEB79242105A}"/>
              </a:ext>
            </a:extLst>
          </p:cNvPr>
          <p:cNvSpPr>
            <a:spLocks noGrp="1"/>
          </p:cNvSpPr>
          <p:nvPr>
            <p:ph type="sldNum" sz="quarter" idx="12"/>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258507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Grounding Rules</a:t>
            </a:r>
          </a:p>
        </p:txBody>
      </p:sp>
      <p:sp>
        <p:nvSpPr>
          <p:cNvPr id="4" name="Date Placeholder 3"/>
          <p:cNvSpPr>
            <a:spLocks noGrp="1"/>
          </p:cNvSpPr>
          <p:nvPr>
            <p:ph type="dt" sz="half" idx="10"/>
          </p:nvPr>
        </p:nvSpPr>
        <p:spPr>
          <a:xfrm>
            <a:off x="736826" y="6495482"/>
            <a:ext cx="906237" cy="241300"/>
          </a:xfrm>
        </p:spPr>
        <p:txBody>
          <a:bodyPr/>
          <a:lstStyle/>
          <a:p>
            <a:pPr>
              <a:defRPr/>
            </a:pPr>
            <a:r>
              <a:rPr lang="en-US"/>
              <a:t>2/19/20</a:t>
            </a:r>
            <a:endParaRPr lang="en-US" dirty="0"/>
          </a:p>
        </p:txBody>
      </p:sp>
      <p:sp>
        <p:nvSpPr>
          <p:cNvPr id="5" name="Footer Placeholder 4"/>
          <p:cNvSpPr>
            <a:spLocks noGrp="1"/>
          </p:cNvSpPr>
          <p:nvPr>
            <p:ph type="ftr" sz="quarter" idx="11"/>
          </p:nvPr>
        </p:nvSpPr>
        <p:spPr>
          <a:xfrm>
            <a:off x="3022651" y="6495482"/>
            <a:ext cx="5327405" cy="241300"/>
          </a:xfrm>
        </p:spPr>
        <p:txBody>
          <a:bodyPr/>
          <a:lstStyle/>
          <a:p>
            <a:pPr>
              <a:defRPr/>
            </a:pPr>
            <a:r>
              <a:rPr lang="en-US"/>
              <a:t>Linda Bagby | ArgonCube 2x2</a:t>
            </a:r>
            <a:endParaRPr lang="en-US" b="1" dirty="0"/>
          </a:p>
        </p:txBody>
      </p:sp>
      <p:sp>
        <p:nvSpPr>
          <p:cNvPr id="6" name="Slide Number Placeholder 5"/>
          <p:cNvSpPr>
            <a:spLocks noGrp="1"/>
          </p:cNvSpPr>
          <p:nvPr>
            <p:ph type="sldNum" sz="quarter" idx="12"/>
          </p:nvPr>
        </p:nvSpPr>
        <p:spPr>
          <a:xfrm>
            <a:off x="222250" y="6495482"/>
            <a:ext cx="414338" cy="237285"/>
          </a:xfrm>
        </p:spPr>
        <p:txBody>
          <a:bodyPr/>
          <a:lstStyle/>
          <a:p>
            <a:pPr>
              <a:defRPr/>
            </a:pPr>
            <a:fld id="{148C009B-CB69-E04A-B9B3-34B26D69E9CF}" type="slidenum">
              <a:rPr lang="en-US" smtClean="0"/>
              <a:pPr>
                <a:defRPr/>
              </a:pPr>
              <a:t>13</a:t>
            </a:fld>
            <a:endParaRPr lang="en-US" dirty="0"/>
          </a:p>
        </p:txBody>
      </p:sp>
      <p:sp>
        <p:nvSpPr>
          <p:cNvPr id="2" name="Content Placeholder 1"/>
          <p:cNvSpPr>
            <a:spLocks noGrp="1"/>
          </p:cNvSpPr>
          <p:nvPr>
            <p:ph idx="1"/>
          </p:nvPr>
        </p:nvSpPr>
        <p:spPr>
          <a:xfrm>
            <a:off x="228600" y="1043046"/>
            <a:ext cx="8672513" cy="5192654"/>
          </a:xfrm>
        </p:spPr>
        <p:txBody>
          <a:bodyPr>
            <a:normAutofit fontScale="92500" lnSpcReduction="10000"/>
          </a:bodyPr>
          <a:lstStyle/>
          <a:p>
            <a:r>
              <a:rPr lang="en-US" dirty="0">
                <a:latin typeface="Helvetica" panose="020B0604020202020204" pitchFamily="34" charset="0"/>
                <a:cs typeface="Helvetica" panose="020B0604020202020204" pitchFamily="34" charset="0"/>
              </a:rPr>
              <a:t>Dielectric breaks on all cryogenic piping.</a:t>
            </a:r>
          </a:p>
          <a:p>
            <a:r>
              <a:rPr lang="en-US" dirty="0">
                <a:latin typeface="Helvetica" panose="020B0604020202020204" pitchFamily="34" charset="0"/>
                <a:cs typeface="Helvetica" panose="020B0604020202020204" pitchFamily="34" charset="0"/>
              </a:rPr>
              <a:t>Detector electronics powered from ‘low-noise’ power.</a:t>
            </a:r>
          </a:p>
          <a:p>
            <a:r>
              <a:rPr lang="en-US" dirty="0">
                <a:latin typeface="Helvetica" panose="020B0604020202020204" pitchFamily="34" charset="0"/>
                <a:cs typeface="Helvetica" panose="020B0604020202020204" pitchFamily="34" charset="0"/>
              </a:rPr>
              <a:t>Galvanic, or preferably, optical isolation required between equipment powered across the ground boundary.</a:t>
            </a:r>
          </a:p>
          <a:p>
            <a:r>
              <a:rPr lang="en-US" dirty="0">
                <a:latin typeface="Helvetica" panose="020B0604020202020204" pitchFamily="34" charset="0"/>
                <a:cs typeface="Helvetica" panose="020B0604020202020204" pitchFamily="34" charset="0"/>
              </a:rPr>
              <a:t>Cable tray for copper cables between electronics rack and cryostat is isolated from building ground, connected to detector ground.</a:t>
            </a:r>
          </a:p>
          <a:p>
            <a:r>
              <a:rPr lang="en-US" dirty="0">
                <a:latin typeface="Helvetica" panose="020B0604020202020204" pitchFamily="34" charset="0"/>
                <a:cs typeface="Helvetica" panose="020B0604020202020204" pitchFamily="34" charset="0"/>
              </a:rPr>
              <a:t>Identify Charge Readout grounding rules for</a:t>
            </a:r>
          </a:p>
          <a:p>
            <a:pPr lvl="1"/>
            <a:r>
              <a:rPr lang="en-US" dirty="0">
                <a:latin typeface="Helvetica" panose="020B0604020202020204" pitchFamily="34" charset="0"/>
                <a:cs typeface="Helvetica" panose="020B0604020202020204" pitchFamily="34" charset="0"/>
              </a:rPr>
              <a:t>Pixel Board</a:t>
            </a:r>
          </a:p>
          <a:p>
            <a:pPr lvl="1"/>
            <a:r>
              <a:rPr lang="en-US" dirty="0">
                <a:latin typeface="Helvetica" panose="020B0604020202020204" pitchFamily="34" charset="0"/>
                <a:cs typeface="Helvetica" panose="020B0604020202020204" pitchFamily="34" charset="0"/>
              </a:rPr>
              <a:t>Electronics </a:t>
            </a:r>
          </a:p>
          <a:p>
            <a:pPr lvl="1"/>
            <a:r>
              <a:rPr lang="en-US" dirty="0">
                <a:latin typeface="Helvetica" panose="020B0604020202020204" pitchFamily="34" charset="0"/>
                <a:cs typeface="Helvetica" panose="020B0604020202020204" pitchFamily="34" charset="0"/>
              </a:rPr>
              <a:t>HV Drift</a:t>
            </a:r>
          </a:p>
          <a:p>
            <a:r>
              <a:rPr lang="en-US" dirty="0">
                <a:latin typeface="Helvetica" panose="020B0604020202020204" pitchFamily="34" charset="0"/>
                <a:cs typeface="Helvetica" panose="020B0604020202020204" pitchFamily="34" charset="0"/>
              </a:rPr>
              <a:t>Identify Light Readout grounding rules for</a:t>
            </a:r>
          </a:p>
          <a:p>
            <a:pPr lvl="1"/>
            <a:r>
              <a:rPr lang="en-US" dirty="0">
                <a:latin typeface="Helvetica" panose="020B0604020202020204" pitchFamily="34" charset="0"/>
                <a:cs typeface="Helvetica" panose="020B0604020202020204" pitchFamily="34" charset="0"/>
              </a:rPr>
              <a:t>Electronics</a:t>
            </a:r>
          </a:p>
          <a:p>
            <a:pPr lvl="1"/>
            <a:r>
              <a:rPr lang="en-US" dirty="0">
                <a:latin typeface="Helvetica" panose="020B0604020202020204" pitchFamily="34" charset="0"/>
                <a:cs typeface="Helvetica" panose="020B0604020202020204" pitchFamily="34" charset="0"/>
              </a:rPr>
              <a:t>Bias</a:t>
            </a:r>
          </a:p>
          <a:p>
            <a:r>
              <a:rPr lang="en-US" dirty="0">
                <a:latin typeface="Helvetica" panose="020B0604020202020204" pitchFamily="34" charset="0"/>
                <a:cs typeface="Helvetica" panose="020B0604020202020204" pitchFamily="34" charset="0"/>
              </a:rPr>
              <a:t>Instrumentation</a:t>
            </a:r>
          </a:p>
          <a:p>
            <a:r>
              <a:rPr lang="en-US" dirty="0">
                <a:latin typeface="Helvetica" panose="020B0604020202020204" pitchFamily="34" charset="0"/>
                <a:cs typeface="Helvetica" panose="020B0604020202020204" pitchFamily="34" charset="0"/>
              </a:rPr>
              <a:t>Signal and power cabling/shield treatments should be reviewed.</a:t>
            </a:r>
          </a:p>
          <a:p>
            <a:pPr marL="0" indent="0">
              <a:buNone/>
            </a:pPr>
            <a:endParaRPr lang="en-US" dirty="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5193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FC0C8-4746-4DDB-8862-77CD5E2F924C}"/>
              </a:ext>
            </a:extLst>
          </p:cNvPr>
          <p:cNvSpPr>
            <a:spLocks noGrp="1"/>
          </p:cNvSpPr>
          <p:nvPr>
            <p:ph type="dt" sz="half" idx="10"/>
          </p:nvPr>
        </p:nvSpPr>
        <p:spPr/>
        <p:txBody>
          <a:bodyPr/>
          <a:lstStyle/>
          <a:p>
            <a:r>
              <a:rPr lang="en-US"/>
              <a:t>2/19/20</a:t>
            </a:r>
            <a:endParaRPr lang="en-US" dirty="0"/>
          </a:p>
        </p:txBody>
      </p:sp>
      <p:sp>
        <p:nvSpPr>
          <p:cNvPr id="3" name="Footer Placeholder 2">
            <a:extLst>
              <a:ext uri="{FF2B5EF4-FFF2-40B4-BE49-F238E27FC236}">
                <a16:creationId xmlns:a16="http://schemas.microsoft.com/office/drawing/2014/main" id="{4D7EF993-98B8-41AF-9369-780FD4AE5329}"/>
              </a:ext>
            </a:extLst>
          </p:cNvPr>
          <p:cNvSpPr>
            <a:spLocks noGrp="1"/>
          </p:cNvSpPr>
          <p:nvPr>
            <p:ph type="ftr" sz="quarter" idx="11"/>
          </p:nvPr>
        </p:nvSpPr>
        <p:spPr/>
        <p:txBody>
          <a:bodyPr/>
          <a:lstStyle/>
          <a:p>
            <a:r>
              <a:rPr lang="en-US"/>
              <a:t>Linda Bagby | ArgonCube 2x2</a:t>
            </a:r>
            <a:endParaRPr lang="en-US" dirty="0"/>
          </a:p>
        </p:txBody>
      </p:sp>
      <p:sp>
        <p:nvSpPr>
          <p:cNvPr id="4" name="Slide Number Placeholder 3">
            <a:extLst>
              <a:ext uri="{FF2B5EF4-FFF2-40B4-BE49-F238E27FC236}">
                <a16:creationId xmlns:a16="http://schemas.microsoft.com/office/drawing/2014/main" id="{66146ACF-1177-4848-BC89-A7C45CDBA42A}"/>
              </a:ext>
            </a:extLst>
          </p:cNvPr>
          <p:cNvSpPr>
            <a:spLocks noGrp="1"/>
          </p:cNvSpPr>
          <p:nvPr>
            <p:ph type="sldNum" sz="quarter" idx="12"/>
          </p:nvPr>
        </p:nvSpPr>
        <p:spPr/>
        <p:txBody>
          <a:bodyPr/>
          <a:lstStyle/>
          <a:p>
            <a:fld id="{2E6C8CC7-F89C-4B6E-BAFB-786CF2D0A6EA}" type="slidenum">
              <a:rPr lang="en-US" smtClean="0"/>
              <a:pPr/>
              <a:t>2</a:t>
            </a:fld>
            <a:endParaRPr lang="en-US" dirty="0"/>
          </a:p>
        </p:txBody>
      </p:sp>
      <p:sp>
        <p:nvSpPr>
          <p:cNvPr id="5" name="Content Placeholder 4">
            <a:extLst>
              <a:ext uri="{FF2B5EF4-FFF2-40B4-BE49-F238E27FC236}">
                <a16:creationId xmlns:a16="http://schemas.microsoft.com/office/drawing/2014/main" id="{46A04AAD-F292-490F-9FE2-01CD035DF720}"/>
              </a:ext>
            </a:extLst>
          </p:cNvPr>
          <p:cNvSpPr>
            <a:spLocks noGrp="1"/>
          </p:cNvSpPr>
          <p:nvPr>
            <p:ph idx="1"/>
          </p:nvPr>
        </p:nvSpPr>
        <p:spPr/>
        <p:txBody>
          <a:bodyPr/>
          <a:lstStyle/>
          <a:p>
            <a:r>
              <a:rPr lang="en-US" dirty="0"/>
              <a:t>Detector Power Configuration Options</a:t>
            </a:r>
          </a:p>
          <a:p>
            <a:r>
              <a:rPr lang="en-US" dirty="0"/>
              <a:t>Noise Scan</a:t>
            </a:r>
          </a:p>
          <a:p>
            <a:r>
              <a:rPr lang="en-US" dirty="0"/>
              <a:t>Cryostat Isolation Study</a:t>
            </a:r>
          </a:p>
          <a:p>
            <a:r>
              <a:rPr lang="en-US" dirty="0"/>
              <a:t>Summary</a:t>
            </a:r>
          </a:p>
          <a:p>
            <a:pPr marL="0" indent="0">
              <a:buNone/>
            </a:pPr>
            <a:endParaRPr lang="en-US" dirty="0"/>
          </a:p>
        </p:txBody>
      </p:sp>
      <p:sp>
        <p:nvSpPr>
          <p:cNvPr id="6" name="Title 5">
            <a:extLst>
              <a:ext uri="{FF2B5EF4-FFF2-40B4-BE49-F238E27FC236}">
                <a16:creationId xmlns:a16="http://schemas.microsoft.com/office/drawing/2014/main" id="{94D97DC3-71EB-47F1-8007-C0F6BF792B95}"/>
              </a:ext>
            </a:extLst>
          </p:cNvPr>
          <p:cNvSpPr>
            <a:spLocks noGrp="1"/>
          </p:cNvSpPr>
          <p:nvPr>
            <p:ph type="title"/>
          </p:nvPr>
        </p:nvSpPr>
        <p:spPr>
          <a:xfrm>
            <a:off x="0" y="88899"/>
            <a:ext cx="7984280" cy="642419"/>
          </a:xfrm>
        </p:spPr>
        <p:txBody>
          <a:bodyPr/>
          <a:lstStyle/>
          <a:p>
            <a:r>
              <a:rPr lang="en-US" dirty="0"/>
              <a:t>Outline</a:t>
            </a:r>
          </a:p>
        </p:txBody>
      </p:sp>
    </p:spTree>
    <p:extLst>
      <p:ext uri="{BB962C8B-B14F-4D97-AF65-F5344CB8AC3E}">
        <p14:creationId xmlns:p14="http://schemas.microsoft.com/office/powerpoint/2010/main" val="414526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FC0C8-4746-4DDB-8862-77CD5E2F924C}"/>
              </a:ext>
            </a:extLst>
          </p:cNvPr>
          <p:cNvSpPr>
            <a:spLocks noGrp="1"/>
          </p:cNvSpPr>
          <p:nvPr>
            <p:ph type="dt" sz="half" idx="10"/>
          </p:nvPr>
        </p:nvSpPr>
        <p:spPr/>
        <p:txBody>
          <a:bodyPr/>
          <a:lstStyle/>
          <a:p>
            <a:r>
              <a:rPr lang="en-US"/>
              <a:t>2/19/20</a:t>
            </a:r>
            <a:endParaRPr lang="en-US" dirty="0"/>
          </a:p>
        </p:txBody>
      </p:sp>
      <p:sp>
        <p:nvSpPr>
          <p:cNvPr id="3" name="Footer Placeholder 2">
            <a:extLst>
              <a:ext uri="{FF2B5EF4-FFF2-40B4-BE49-F238E27FC236}">
                <a16:creationId xmlns:a16="http://schemas.microsoft.com/office/drawing/2014/main" id="{4D7EF993-98B8-41AF-9369-780FD4AE5329}"/>
              </a:ext>
            </a:extLst>
          </p:cNvPr>
          <p:cNvSpPr>
            <a:spLocks noGrp="1"/>
          </p:cNvSpPr>
          <p:nvPr>
            <p:ph type="ftr" sz="quarter" idx="11"/>
          </p:nvPr>
        </p:nvSpPr>
        <p:spPr/>
        <p:txBody>
          <a:bodyPr/>
          <a:lstStyle/>
          <a:p>
            <a:r>
              <a:rPr lang="en-US"/>
              <a:t>Linda Bagby | ArgonCube 2x2</a:t>
            </a:r>
            <a:endParaRPr lang="en-US" dirty="0"/>
          </a:p>
        </p:txBody>
      </p:sp>
      <p:sp>
        <p:nvSpPr>
          <p:cNvPr id="4" name="Slide Number Placeholder 3">
            <a:extLst>
              <a:ext uri="{FF2B5EF4-FFF2-40B4-BE49-F238E27FC236}">
                <a16:creationId xmlns:a16="http://schemas.microsoft.com/office/drawing/2014/main" id="{66146ACF-1177-4848-BC89-A7C45CDBA42A}"/>
              </a:ext>
            </a:extLst>
          </p:cNvPr>
          <p:cNvSpPr>
            <a:spLocks noGrp="1"/>
          </p:cNvSpPr>
          <p:nvPr>
            <p:ph type="sldNum" sz="quarter" idx="12"/>
          </p:nvPr>
        </p:nvSpPr>
        <p:spPr/>
        <p:txBody>
          <a:bodyPr/>
          <a:lstStyle/>
          <a:p>
            <a:fld id="{2E6C8CC7-F89C-4B6E-BAFB-786CF2D0A6EA}" type="slidenum">
              <a:rPr lang="en-US" smtClean="0"/>
              <a:pPr/>
              <a:t>3</a:t>
            </a:fld>
            <a:endParaRPr lang="en-US" dirty="0"/>
          </a:p>
        </p:txBody>
      </p:sp>
      <p:sp>
        <p:nvSpPr>
          <p:cNvPr id="6" name="Title 5">
            <a:extLst>
              <a:ext uri="{FF2B5EF4-FFF2-40B4-BE49-F238E27FC236}">
                <a16:creationId xmlns:a16="http://schemas.microsoft.com/office/drawing/2014/main" id="{94D97DC3-71EB-47F1-8007-C0F6BF792B95}"/>
              </a:ext>
            </a:extLst>
          </p:cNvPr>
          <p:cNvSpPr>
            <a:spLocks noGrp="1"/>
          </p:cNvSpPr>
          <p:nvPr>
            <p:ph type="title"/>
          </p:nvPr>
        </p:nvSpPr>
        <p:spPr>
          <a:xfrm>
            <a:off x="0" y="88899"/>
            <a:ext cx="7984280" cy="642419"/>
          </a:xfrm>
        </p:spPr>
        <p:txBody>
          <a:bodyPr/>
          <a:lstStyle/>
          <a:p>
            <a:r>
              <a:rPr lang="en-US" dirty="0"/>
              <a:t>Current Configuration</a:t>
            </a:r>
          </a:p>
        </p:txBody>
      </p:sp>
      <p:pic>
        <p:nvPicPr>
          <p:cNvPr id="7" name="Picture 6">
            <a:extLst>
              <a:ext uri="{FF2B5EF4-FFF2-40B4-BE49-F238E27FC236}">
                <a16:creationId xmlns:a16="http://schemas.microsoft.com/office/drawing/2014/main" id="{CEA8F435-1573-4062-8A7B-DA562C08C19C}"/>
              </a:ext>
            </a:extLst>
          </p:cNvPr>
          <p:cNvPicPr>
            <a:picLocks noChangeAspect="1"/>
          </p:cNvPicPr>
          <p:nvPr/>
        </p:nvPicPr>
        <p:blipFill>
          <a:blip r:embed="rId2"/>
          <a:stretch>
            <a:fillRect/>
          </a:stretch>
        </p:blipFill>
        <p:spPr>
          <a:xfrm>
            <a:off x="395108" y="788468"/>
            <a:ext cx="8288189" cy="5420101"/>
          </a:xfrm>
          <a:prstGeom prst="rect">
            <a:avLst/>
          </a:prstGeom>
        </p:spPr>
      </p:pic>
    </p:spTree>
    <p:extLst>
      <p:ext uri="{BB962C8B-B14F-4D97-AF65-F5344CB8AC3E}">
        <p14:creationId xmlns:p14="http://schemas.microsoft.com/office/powerpoint/2010/main" val="51456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FC0C8-4746-4DDB-8862-77CD5E2F924C}"/>
              </a:ext>
            </a:extLst>
          </p:cNvPr>
          <p:cNvSpPr>
            <a:spLocks noGrp="1"/>
          </p:cNvSpPr>
          <p:nvPr>
            <p:ph type="dt" sz="half" idx="10"/>
          </p:nvPr>
        </p:nvSpPr>
        <p:spPr/>
        <p:txBody>
          <a:bodyPr/>
          <a:lstStyle/>
          <a:p>
            <a:r>
              <a:rPr lang="en-US"/>
              <a:t>2/19/20</a:t>
            </a:r>
            <a:endParaRPr lang="en-US" dirty="0"/>
          </a:p>
        </p:txBody>
      </p:sp>
      <p:sp>
        <p:nvSpPr>
          <p:cNvPr id="3" name="Footer Placeholder 2">
            <a:extLst>
              <a:ext uri="{FF2B5EF4-FFF2-40B4-BE49-F238E27FC236}">
                <a16:creationId xmlns:a16="http://schemas.microsoft.com/office/drawing/2014/main" id="{4D7EF993-98B8-41AF-9369-780FD4AE5329}"/>
              </a:ext>
            </a:extLst>
          </p:cNvPr>
          <p:cNvSpPr>
            <a:spLocks noGrp="1"/>
          </p:cNvSpPr>
          <p:nvPr>
            <p:ph type="ftr" sz="quarter" idx="11"/>
          </p:nvPr>
        </p:nvSpPr>
        <p:spPr/>
        <p:txBody>
          <a:bodyPr/>
          <a:lstStyle/>
          <a:p>
            <a:r>
              <a:rPr lang="en-US"/>
              <a:t>Linda Bagby | ArgonCube 2x2</a:t>
            </a:r>
            <a:endParaRPr lang="en-US" dirty="0"/>
          </a:p>
        </p:txBody>
      </p:sp>
      <p:sp>
        <p:nvSpPr>
          <p:cNvPr id="4" name="Slide Number Placeholder 3">
            <a:extLst>
              <a:ext uri="{FF2B5EF4-FFF2-40B4-BE49-F238E27FC236}">
                <a16:creationId xmlns:a16="http://schemas.microsoft.com/office/drawing/2014/main" id="{66146ACF-1177-4848-BC89-A7C45CDBA42A}"/>
              </a:ext>
            </a:extLst>
          </p:cNvPr>
          <p:cNvSpPr>
            <a:spLocks noGrp="1"/>
          </p:cNvSpPr>
          <p:nvPr>
            <p:ph type="sldNum" sz="quarter" idx="12"/>
          </p:nvPr>
        </p:nvSpPr>
        <p:spPr/>
        <p:txBody>
          <a:bodyPr/>
          <a:lstStyle/>
          <a:p>
            <a:fld id="{2E6C8CC7-F89C-4B6E-BAFB-786CF2D0A6EA}" type="slidenum">
              <a:rPr lang="en-US" smtClean="0"/>
              <a:pPr/>
              <a:t>4</a:t>
            </a:fld>
            <a:endParaRPr lang="en-US" dirty="0"/>
          </a:p>
        </p:txBody>
      </p:sp>
      <p:sp>
        <p:nvSpPr>
          <p:cNvPr id="6" name="Title 5">
            <a:extLst>
              <a:ext uri="{FF2B5EF4-FFF2-40B4-BE49-F238E27FC236}">
                <a16:creationId xmlns:a16="http://schemas.microsoft.com/office/drawing/2014/main" id="{94D97DC3-71EB-47F1-8007-C0F6BF792B95}"/>
              </a:ext>
            </a:extLst>
          </p:cNvPr>
          <p:cNvSpPr>
            <a:spLocks noGrp="1"/>
          </p:cNvSpPr>
          <p:nvPr>
            <p:ph type="title"/>
          </p:nvPr>
        </p:nvSpPr>
        <p:spPr>
          <a:xfrm>
            <a:off x="0" y="88899"/>
            <a:ext cx="7984280" cy="642419"/>
          </a:xfrm>
        </p:spPr>
        <p:txBody>
          <a:bodyPr/>
          <a:lstStyle/>
          <a:p>
            <a:r>
              <a:rPr lang="en-US" dirty="0"/>
              <a:t>Proposed Configuration</a:t>
            </a:r>
          </a:p>
        </p:txBody>
      </p:sp>
      <p:pic>
        <p:nvPicPr>
          <p:cNvPr id="8" name="Picture 7">
            <a:extLst>
              <a:ext uri="{FF2B5EF4-FFF2-40B4-BE49-F238E27FC236}">
                <a16:creationId xmlns:a16="http://schemas.microsoft.com/office/drawing/2014/main" id="{A1A0AB67-C97E-477A-9087-7F05DDA617DA}"/>
              </a:ext>
            </a:extLst>
          </p:cNvPr>
          <p:cNvPicPr>
            <a:picLocks noChangeAspect="1"/>
          </p:cNvPicPr>
          <p:nvPr/>
        </p:nvPicPr>
        <p:blipFill>
          <a:blip r:embed="rId2"/>
          <a:stretch>
            <a:fillRect/>
          </a:stretch>
        </p:blipFill>
        <p:spPr>
          <a:xfrm>
            <a:off x="244198" y="752668"/>
            <a:ext cx="8655604" cy="5498137"/>
          </a:xfrm>
          <a:prstGeom prst="rect">
            <a:avLst/>
          </a:prstGeom>
        </p:spPr>
      </p:pic>
    </p:spTree>
    <p:extLst>
      <p:ext uri="{BB962C8B-B14F-4D97-AF65-F5344CB8AC3E}">
        <p14:creationId xmlns:p14="http://schemas.microsoft.com/office/powerpoint/2010/main" val="127782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FC0C8-4746-4DDB-8862-77CD5E2F924C}"/>
              </a:ext>
            </a:extLst>
          </p:cNvPr>
          <p:cNvSpPr>
            <a:spLocks noGrp="1"/>
          </p:cNvSpPr>
          <p:nvPr>
            <p:ph type="dt" sz="half" idx="10"/>
          </p:nvPr>
        </p:nvSpPr>
        <p:spPr/>
        <p:txBody>
          <a:bodyPr/>
          <a:lstStyle/>
          <a:p>
            <a:r>
              <a:rPr lang="en-US"/>
              <a:t>2/19/20</a:t>
            </a:r>
            <a:endParaRPr lang="en-US" dirty="0"/>
          </a:p>
        </p:txBody>
      </p:sp>
      <p:sp>
        <p:nvSpPr>
          <p:cNvPr id="3" name="Footer Placeholder 2">
            <a:extLst>
              <a:ext uri="{FF2B5EF4-FFF2-40B4-BE49-F238E27FC236}">
                <a16:creationId xmlns:a16="http://schemas.microsoft.com/office/drawing/2014/main" id="{4D7EF993-98B8-41AF-9369-780FD4AE5329}"/>
              </a:ext>
            </a:extLst>
          </p:cNvPr>
          <p:cNvSpPr>
            <a:spLocks noGrp="1"/>
          </p:cNvSpPr>
          <p:nvPr>
            <p:ph type="ftr" sz="quarter" idx="11"/>
          </p:nvPr>
        </p:nvSpPr>
        <p:spPr/>
        <p:txBody>
          <a:bodyPr/>
          <a:lstStyle/>
          <a:p>
            <a:r>
              <a:rPr lang="en-US"/>
              <a:t>Linda Bagby | ArgonCube 2x2</a:t>
            </a:r>
            <a:endParaRPr lang="en-US" dirty="0"/>
          </a:p>
        </p:txBody>
      </p:sp>
      <p:sp>
        <p:nvSpPr>
          <p:cNvPr id="4" name="Slide Number Placeholder 3">
            <a:extLst>
              <a:ext uri="{FF2B5EF4-FFF2-40B4-BE49-F238E27FC236}">
                <a16:creationId xmlns:a16="http://schemas.microsoft.com/office/drawing/2014/main" id="{66146ACF-1177-4848-BC89-A7C45CDBA42A}"/>
              </a:ext>
            </a:extLst>
          </p:cNvPr>
          <p:cNvSpPr>
            <a:spLocks noGrp="1"/>
          </p:cNvSpPr>
          <p:nvPr>
            <p:ph type="sldNum" sz="quarter" idx="12"/>
          </p:nvPr>
        </p:nvSpPr>
        <p:spPr/>
        <p:txBody>
          <a:bodyPr/>
          <a:lstStyle/>
          <a:p>
            <a:fld id="{2E6C8CC7-F89C-4B6E-BAFB-786CF2D0A6EA}" type="slidenum">
              <a:rPr lang="en-US" smtClean="0"/>
              <a:pPr/>
              <a:t>5</a:t>
            </a:fld>
            <a:endParaRPr lang="en-US" dirty="0"/>
          </a:p>
        </p:txBody>
      </p:sp>
      <p:sp>
        <p:nvSpPr>
          <p:cNvPr id="5" name="Content Placeholder 4">
            <a:extLst>
              <a:ext uri="{FF2B5EF4-FFF2-40B4-BE49-F238E27FC236}">
                <a16:creationId xmlns:a16="http://schemas.microsoft.com/office/drawing/2014/main" id="{46A04AAD-F292-490F-9FE2-01CD035DF720}"/>
              </a:ext>
            </a:extLst>
          </p:cNvPr>
          <p:cNvSpPr>
            <a:spLocks noGrp="1"/>
          </p:cNvSpPr>
          <p:nvPr>
            <p:ph idx="1"/>
          </p:nvPr>
        </p:nvSpPr>
        <p:spPr/>
        <p:txBody>
          <a:bodyPr/>
          <a:lstStyle/>
          <a:p>
            <a:r>
              <a:rPr lang="en-US" dirty="0"/>
              <a:t>The body responsible for electrical safety should review and approve the changes to the system before implementation.</a:t>
            </a:r>
          </a:p>
          <a:p>
            <a:r>
              <a:rPr lang="en-US" dirty="0"/>
              <a:t>To monitor shorts as they occur, a current transformer (Pearson 2100, ~$500) and Impedance Monitor chassis (~$1500/parts) are required.</a:t>
            </a:r>
          </a:p>
          <a:p>
            <a:r>
              <a:rPr lang="en-US" dirty="0"/>
              <a:t>The Detector power distribution circuit outlets are housed in conductive enclosures. According to our NEC code, the ground wire must be electrically attached to the PDU housing. If the Swiss electrical code is the same, the enclosures need to be isolated from the railing and concrete floor.</a:t>
            </a:r>
          </a:p>
        </p:txBody>
      </p:sp>
      <p:sp>
        <p:nvSpPr>
          <p:cNvPr id="6" name="Title 5">
            <a:extLst>
              <a:ext uri="{FF2B5EF4-FFF2-40B4-BE49-F238E27FC236}">
                <a16:creationId xmlns:a16="http://schemas.microsoft.com/office/drawing/2014/main" id="{94D97DC3-71EB-47F1-8007-C0F6BF792B95}"/>
              </a:ext>
            </a:extLst>
          </p:cNvPr>
          <p:cNvSpPr>
            <a:spLocks noGrp="1"/>
          </p:cNvSpPr>
          <p:nvPr>
            <p:ph type="title"/>
          </p:nvPr>
        </p:nvSpPr>
        <p:spPr>
          <a:xfrm>
            <a:off x="0" y="88899"/>
            <a:ext cx="7984280" cy="642419"/>
          </a:xfrm>
        </p:spPr>
        <p:txBody>
          <a:bodyPr/>
          <a:lstStyle/>
          <a:p>
            <a:r>
              <a:rPr lang="en-US" dirty="0"/>
              <a:t>System Comments</a:t>
            </a:r>
          </a:p>
        </p:txBody>
      </p:sp>
    </p:spTree>
    <p:extLst>
      <p:ext uri="{BB962C8B-B14F-4D97-AF65-F5344CB8AC3E}">
        <p14:creationId xmlns:p14="http://schemas.microsoft.com/office/powerpoint/2010/main" val="402926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FC0C8-4746-4DDB-8862-77CD5E2F924C}"/>
              </a:ext>
            </a:extLst>
          </p:cNvPr>
          <p:cNvSpPr>
            <a:spLocks noGrp="1"/>
          </p:cNvSpPr>
          <p:nvPr>
            <p:ph type="dt" sz="half" idx="10"/>
          </p:nvPr>
        </p:nvSpPr>
        <p:spPr/>
        <p:txBody>
          <a:bodyPr/>
          <a:lstStyle/>
          <a:p>
            <a:r>
              <a:rPr lang="en-US"/>
              <a:t>2/19/20</a:t>
            </a:r>
            <a:endParaRPr lang="en-US" dirty="0"/>
          </a:p>
        </p:txBody>
      </p:sp>
      <p:sp>
        <p:nvSpPr>
          <p:cNvPr id="3" name="Footer Placeholder 2">
            <a:extLst>
              <a:ext uri="{FF2B5EF4-FFF2-40B4-BE49-F238E27FC236}">
                <a16:creationId xmlns:a16="http://schemas.microsoft.com/office/drawing/2014/main" id="{4D7EF993-98B8-41AF-9369-780FD4AE5329}"/>
              </a:ext>
            </a:extLst>
          </p:cNvPr>
          <p:cNvSpPr>
            <a:spLocks noGrp="1"/>
          </p:cNvSpPr>
          <p:nvPr>
            <p:ph type="ftr" sz="quarter" idx="11"/>
          </p:nvPr>
        </p:nvSpPr>
        <p:spPr/>
        <p:txBody>
          <a:bodyPr/>
          <a:lstStyle/>
          <a:p>
            <a:r>
              <a:rPr lang="en-US"/>
              <a:t>Linda Bagby | ArgonCube 2x2</a:t>
            </a:r>
            <a:endParaRPr lang="en-US" dirty="0"/>
          </a:p>
        </p:txBody>
      </p:sp>
      <p:sp>
        <p:nvSpPr>
          <p:cNvPr id="4" name="Slide Number Placeholder 3">
            <a:extLst>
              <a:ext uri="{FF2B5EF4-FFF2-40B4-BE49-F238E27FC236}">
                <a16:creationId xmlns:a16="http://schemas.microsoft.com/office/drawing/2014/main" id="{66146ACF-1177-4848-BC89-A7C45CDBA42A}"/>
              </a:ext>
            </a:extLst>
          </p:cNvPr>
          <p:cNvSpPr>
            <a:spLocks noGrp="1"/>
          </p:cNvSpPr>
          <p:nvPr>
            <p:ph type="sldNum" sz="quarter" idx="12"/>
          </p:nvPr>
        </p:nvSpPr>
        <p:spPr/>
        <p:txBody>
          <a:bodyPr/>
          <a:lstStyle/>
          <a:p>
            <a:fld id="{2E6C8CC7-F89C-4B6E-BAFB-786CF2D0A6EA}" type="slidenum">
              <a:rPr lang="en-US" smtClean="0"/>
              <a:pPr/>
              <a:t>6</a:t>
            </a:fld>
            <a:endParaRPr lang="en-US" dirty="0"/>
          </a:p>
        </p:txBody>
      </p:sp>
      <p:sp>
        <p:nvSpPr>
          <p:cNvPr id="5" name="Content Placeholder 4">
            <a:extLst>
              <a:ext uri="{FF2B5EF4-FFF2-40B4-BE49-F238E27FC236}">
                <a16:creationId xmlns:a16="http://schemas.microsoft.com/office/drawing/2014/main" id="{46A04AAD-F292-490F-9FE2-01CD035DF720}"/>
              </a:ext>
            </a:extLst>
          </p:cNvPr>
          <p:cNvSpPr>
            <a:spLocks noGrp="1"/>
          </p:cNvSpPr>
          <p:nvPr>
            <p:ph idx="1"/>
          </p:nvPr>
        </p:nvSpPr>
        <p:spPr/>
        <p:txBody>
          <a:bodyPr/>
          <a:lstStyle/>
          <a:p>
            <a:r>
              <a:rPr lang="en-US" dirty="0"/>
              <a:t>Francesco and I performed a noise scan using a capacitive pick up probe and Spectrum Analyzer.</a:t>
            </a:r>
          </a:p>
          <a:p>
            <a:r>
              <a:rPr lang="en-US" dirty="0"/>
              <a:t>Measured EMI from pump VFDs and 10kHz throughout building.</a:t>
            </a:r>
          </a:p>
          <a:p>
            <a:endParaRPr lang="en-US" dirty="0"/>
          </a:p>
        </p:txBody>
      </p:sp>
      <p:sp>
        <p:nvSpPr>
          <p:cNvPr id="6" name="Title 5">
            <a:extLst>
              <a:ext uri="{FF2B5EF4-FFF2-40B4-BE49-F238E27FC236}">
                <a16:creationId xmlns:a16="http://schemas.microsoft.com/office/drawing/2014/main" id="{94D97DC3-71EB-47F1-8007-C0F6BF792B95}"/>
              </a:ext>
            </a:extLst>
          </p:cNvPr>
          <p:cNvSpPr>
            <a:spLocks noGrp="1"/>
          </p:cNvSpPr>
          <p:nvPr>
            <p:ph type="title"/>
          </p:nvPr>
        </p:nvSpPr>
        <p:spPr>
          <a:xfrm>
            <a:off x="0" y="88899"/>
            <a:ext cx="7984280" cy="642419"/>
          </a:xfrm>
        </p:spPr>
        <p:txBody>
          <a:bodyPr/>
          <a:lstStyle/>
          <a:p>
            <a:r>
              <a:rPr lang="en-US" dirty="0"/>
              <a:t>Noise Scan</a:t>
            </a:r>
          </a:p>
        </p:txBody>
      </p:sp>
      <p:sp>
        <p:nvSpPr>
          <p:cNvPr id="10" name="TextBox 9">
            <a:extLst>
              <a:ext uri="{FF2B5EF4-FFF2-40B4-BE49-F238E27FC236}">
                <a16:creationId xmlns:a16="http://schemas.microsoft.com/office/drawing/2014/main" id="{A14F89F2-4331-48EE-9E1A-29F2B830472B}"/>
              </a:ext>
            </a:extLst>
          </p:cNvPr>
          <p:cNvSpPr txBox="1"/>
          <p:nvPr/>
        </p:nvSpPr>
        <p:spPr>
          <a:xfrm>
            <a:off x="1754967" y="5649042"/>
            <a:ext cx="689612" cy="461665"/>
          </a:xfrm>
          <a:prstGeom prst="rect">
            <a:avLst/>
          </a:prstGeom>
          <a:noFill/>
        </p:spPr>
        <p:txBody>
          <a:bodyPr wrap="none" rtlCol="0">
            <a:spAutoFit/>
          </a:bodyPr>
          <a:lstStyle/>
          <a:p>
            <a:r>
              <a:rPr lang="en-US" dirty="0">
                <a:solidFill>
                  <a:schemeClr val="accent6"/>
                </a:solidFill>
              </a:rPr>
              <a:t>VFD</a:t>
            </a:r>
          </a:p>
        </p:txBody>
      </p:sp>
      <p:pic>
        <p:nvPicPr>
          <p:cNvPr id="11" name="Picture 10">
            <a:extLst>
              <a:ext uri="{FF2B5EF4-FFF2-40B4-BE49-F238E27FC236}">
                <a16:creationId xmlns:a16="http://schemas.microsoft.com/office/drawing/2014/main" id="{376CA1CA-EA0C-405B-B36C-DCE0D5026D5F}"/>
              </a:ext>
            </a:extLst>
          </p:cNvPr>
          <p:cNvPicPr>
            <a:picLocks noChangeAspect="1"/>
          </p:cNvPicPr>
          <p:nvPr/>
        </p:nvPicPr>
        <p:blipFill>
          <a:blip r:embed="rId2"/>
          <a:stretch>
            <a:fillRect/>
          </a:stretch>
        </p:blipFill>
        <p:spPr>
          <a:xfrm>
            <a:off x="279400" y="2299810"/>
            <a:ext cx="4230370" cy="3160480"/>
          </a:xfrm>
          <a:prstGeom prst="rect">
            <a:avLst/>
          </a:prstGeom>
        </p:spPr>
      </p:pic>
      <p:pic>
        <p:nvPicPr>
          <p:cNvPr id="12" name="Picture 11">
            <a:extLst>
              <a:ext uri="{FF2B5EF4-FFF2-40B4-BE49-F238E27FC236}">
                <a16:creationId xmlns:a16="http://schemas.microsoft.com/office/drawing/2014/main" id="{33D3FED0-6634-414B-A907-A223B7897329}"/>
              </a:ext>
            </a:extLst>
          </p:cNvPr>
          <p:cNvPicPr>
            <a:picLocks noChangeAspect="1"/>
          </p:cNvPicPr>
          <p:nvPr/>
        </p:nvPicPr>
        <p:blipFill>
          <a:blip r:embed="rId3"/>
          <a:stretch>
            <a:fillRect/>
          </a:stretch>
        </p:blipFill>
        <p:spPr>
          <a:xfrm>
            <a:off x="4790450" y="2295264"/>
            <a:ext cx="4006984" cy="3165026"/>
          </a:xfrm>
          <a:prstGeom prst="rect">
            <a:avLst/>
          </a:prstGeom>
        </p:spPr>
      </p:pic>
      <p:sp>
        <p:nvSpPr>
          <p:cNvPr id="13" name="TextBox 12">
            <a:extLst>
              <a:ext uri="{FF2B5EF4-FFF2-40B4-BE49-F238E27FC236}">
                <a16:creationId xmlns:a16="http://schemas.microsoft.com/office/drawing/2014/main" id="{D36AD138-A8FD-4F9D-BAA1-C8B2664D0FD7}"/>
              </a:ext>
            </a:extLst>
          </p:cNvPr>
          <p:cNvSpPr txBox="1"/>
          <p:nvPr/>
        </p:nvSpPr>
        <p:spPr>
          <a:xfrm>
            <a:off x="6296432" y="5649043"/>
            <a:ext cx="949299" cy="461665"/>
          </a:xfrm>
          <a:prstGeom prst="rect">
            <a:avLst/>
          </a:prstGeom>
          <a:noFill/>
        </p:spPr>
        <p:txBody>
          <a:bodyPr wrap="none" rtlCol="0">
            <a:spAutoFit/>
          </a:bodyPr>
          <a:lstStyle/>
          <a:p>
            <a:r>
              <a:rPr lang="en-US" dirty="0">
                <a:solidFill>
                  <a:schemeClr val="accent6"/>
                </a:solidFill>
              </a:rPr>
              <a:t>10kHz</a:t>
            </a:r>
          </a:p>
        </p:txBody>
      </p:sp>
    </p:spTree>
    <p:extLst>
      <p:ext uri="{BB962C8B-B14F-4D97-AF65-F5344CB8AC3E}">
        <p14:creationId xmlns:p14="http://schemas.microsoft.com/office/powerpoint/2010/main" val="251837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FC0C8-4746-4DDB-8862-77CD5E2F924C}"/>
              </a:ext>
            </a:extLst>
          </p:cNvPr>
          <p:cNvSpPr>
            <a:spLocks noGrp="1"/>
          </p:cNvSpPr>
          <p:nvPr>
            <p:ph type="dt" sz="half" idx="10"/>
          </p:nvPr>
        </p:nvSpPr>
        <p:spPr/>
        <p:txBody>
          <a:bodyPr/>
          <a:lstStyle/>
          <a:p>
            <a:r>
              <a:rPr lang="en-US"/>
              <a:t>2/19/20</a:t>
            </a:r>
            <a:endParaRPr lang="en-US" dirty="0"/>
          </a:p>
        </p:txBody>
      </p:sp>
      <p:sp>
        <p:nvSpPr>
          <p:cNvPr id="3" name="Footer Placeholder 2">
            <a:extLst>
              <a:ext uri="{FF2B5EF4-FFF2-40B4-BE49-F238E27FC236}">
                <a16:creationId xmlns:a16="http://schemas.microsoft.com/office/drawing/2014/main" id="{4D7EF993-98B8-41AF-9369-780FD4AE5329}"/>
              </a:ext>
            </a:extLst>
          </p:cNvPr>
          <p:cNvSpPr>
            <a:spLocks noGrp="1"/>
          </p:cNvSpPr>
          <p:nvPr>
            <p:ph type="ftr" sz="quarter" idx="11"/>
          </p:nvPr>
        </p:nvSpPr>
        <p:spPr/>
        <p:txBody>
          <a:bodyPr/>
          <a:lstStyle/>
          <a:p>
            <a:r>
              <a:rPr lang="en-US"/>
              <a:t>Linda Bagby | ArgonCube 2x2</a:t>
            </a:r>
            <a:endParaRPr lang="en-US" dirty="0"/>
          </a:p>
        </p:txBody>
      </p:sp>
      <p:sp>
        <p:nvSpPr>
          <p:cNvPr id="4" name="Slide Number Placeholder 3">
            <a:extLst>
              <a:ext uri="{FF2B5EF4-FFF2-40B4-BE49-F238E27FC236}">
                <a16:creationId xmlns:a16="http://schemas.microsoft.com/office/drawing/2014/main" id="{66146ACF-1177-4848-BC89-A7C45CDBA42A}"/>
              </a:ext>
            </a:extLst>
          </p:cNvPr>
          <p:cNvSpPr>
            <a:spLocks noGrp="1"/>
          </p:cNvSpPr>
          <p:nvPr>
            <p:ph type="sldNum" sz="quarter" idx="12"/>
          </p:nvPr>
        </p:nvSpPr>
        <p:spPr/>
        <p:txBody>
          <a:bodyPr/>
          <a:lstStyle/>
          <a:p>
            <a:fld id="{2E6C8CC7-F89C-4B6E-BAFB-786CF2D0A6EA}" type="slidenum">
              <a:rPr lang="en-US" smtClean="0"/>
              <a:pPr/>
              <a:t>7</a:t>
            </a:fld>
            <a:endParaRPr lang="en-US" dirty="0"/>
          </a:p>
        </p:txBody>
      </p:sp>
      <p:sp>
        <p:nvSpPr>
          <p:cNvPr id="5" name="Content Placeholder 4">
            <a:extLst>
              <a:ext uri="{FF2B5EF4-FFF2-40B4-BE49-F238E27FC236}">
                <a16:creationId xmlns:a16="http://schemas.microsoft.com/office/drawing/2014/main" id="{46A04AAD-F292-490F-9FE2-01CD035DF720}"/>
              </a:ext>
            </a:extLst>
          </p:cNvPr>
          <p:cNvSpPr>
            <a:spLocks noGrp="1"/>
          </p:cNvSpPr>
          <p:nvPr>
            <p:ph idx="1"/>
          </p:nvPr>
        </p:nvSpPr>
        <p:spPr/>
        <p:txBody>
          <a:bodyPr/>
          <a:lstStyle/>
          <a:p>
            <a:r>
              <a:rPr lang="en-US" dirty="0"/>
              <a:t>Francesco and I verified the cryostat is isolated by removing the internal pump AC power cord.</a:t>
            </a:r>
          </a:p>
          <a:p>
            <a:r>
              <a:rPr lang="en-US" dirty="0"/>
              <a:t>A 10K resistor was attached between the building ground and the cryostat to prevent charge buildup on the cryostat.</a:t>
            </a:r>
          </a:p>
          <a:p>
            <a:endParaRPr lang="en-US" dirty="0"/>
          </a:p>
        </p:txBody>
      </p:sp>
      <p:sp>
        <p:nvSpPr>
          <p:cNvPr id="6" name="Title 5">
            <a:extLst>
              <a:ext uri="{FF2B5EF4-FFF2-40B4-BE49-F238E27FC236}">
                <a16:creationId xmlns:a16="http://schemas.microsoft.com/office/drawing/2014/main" id="{94D97DC3-71EB-47F1-8007-C0F6BF792B95}"/>
              </a:ext>
            </a:extLst>
          </p:cNvPr>
          <p:cNvSpPr>
            <a:spLocks noGrp="1"/>
          </p:cNvSpPr>
          <p:nvPr>
            <p:ph type="title"/>
          </p:nvPr>
        </p:nvSpPr>
        <p:spPr>
          <a:xfrm>
            <a:off x="0" y="88899"/>
            <a:ext cx="7984280" cy="642419"/>
          </a:xfrm>
        </p:spPr>
        <p:txBody>
          <a:bodyPr/>
          <a:lstStyle/>
          <a:p>
            <a:r>
              <a:rPr lang="en-US" dirty="0"/>
              <a:t>Cryostat Isolation</a:t>
            </a:r>
          </a:p>
        </p:txBody>
      </p:sp>
    </p:spTree>
    <p:extLst>
      <p:ext uri="{BB962C8B-B14F-4D97-AF65-F5344CB8AC3E}">
        <p14:creationId xmlns:p14="http://schemas.microsoft.com/office/powerpoint/2010/main" val="228675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FC0C8-4746-4DDB-8862-77CD5E2F924C}"/>
              </a:ext>
            </a:extLst>
          </p:cNvPr>
          <p:cNvSpPr>
            <a:spLocks noGrp="1"/>
          </p:cNvSpPr>
          <p:nvPr>
            <p:ph type="dt" sz="half" idx="10"/>
          </p:nvPr>
        </p:nvSpPr>
        <p:spPr/>
        <p:txBody>
          <a:bodyPr/>
          <a:lstStyle/>
          <a:p>
            <a:r>
              <a:rPr lang="en-US"/>
              <a:t>2/19/20</a:t>
            </a:r>
            <a:endParaRPr lang="en-US" dirty="0"/>
          </a:p>
        </p:txBody>
      </p:sp>
      <p:sp>
        <p:nvSpPr>
          <p:cNvPr id="3" name="Footer Placeholder 2">
            <a:extLst>
              <a:ext uri="{FF2B5EF4-FFF2-40B4-BE49-F238E27FC236}">
                <a16:creationId xmlns:a16="http://schemas.microsoft.com/office/drawing/2014/main" id="{4D7EF993-98B8-41AF-9369-780FD4AE5329}"/>
              </a:ext>
            </a:extLst>
          </p:cNvPr>
          <p:cNvSpPr>
            <a:spLocks noGrp="1"/>
          </p:cNvSpPr>
          <p:nvPr>
            <p:ph type="ftr" sz="quarter" idx="11"/>
          </p:nvPr>
        </p:nvSpPr>
        <p:spPr/>
        <p:txBody>
          <a:bodyPr/>
          <a:lstStyle/>
          <a:p>
            <a:r>
              <a:rPr lang="en-US"/>
              <a:t>Linda Bagby | ArgonCube 2x2</a:t>
            </a:r>
            <a:endParaRPr lang="en-US" dirty="0"/>
          </a:p>
        </p:txBody>
      </p:sp>
      <p:sp>
        <p:nvSpPr>
          <p:cNvPr id="4" name="Slide Number Placeholder 3">
            <a:extLst>
              <a:ext uri="{FF2B5EF4-FFF2-40B4-BE49-F238E27FC236}">
                <a16:creationId xmlns:a16="http://schemas.microsoft.com/office/drawing/2014/main" id="{66146ACF-1177-4848-BC89-A7C45CDBA42A}"/>
              </a:ext>
            </a:extLst>
          </p:cNvPr>
          <p:cNvSpPr>
            <a:spLocks noGrp="1"/>
          </p:cNvSpPr>
          <p:nvPr>
            <p:ph type="sldNum" sz="quarter" idx="12"/>
          </p:nvPr>
        </p:nvSpPr>
        <p:spPr/>
        <p:txBody>
          <a:bodyPr/>
          <a:lstStyle/>
          <a:p>
            <a:fld id="{2E6C8CC7-F89C-4B6E-BAFB-786CF2D0A6EA}" type="slidenum">
              <a:rPr lang="en-US" smtClean="0"/>
              <a:pPr/>
              <a:t>8</a:t>
            </a:fld>
            <a:endParaRPr lang="en-US" dirty="0"/>
          </a:p>
        </p:txBody>
      </p:sp>
      <p:sp>
        <p:nvSpPr>
          <p:cNvPr id="5" name="Content Placeholder 4">
            <a:extLst>
              <a:ext uri="{FF2B5EF4-FFF2-40B4-BE49-F238E27FC236}">
                <a16:creationId xmlns:a16="http://schemas.microsoft.com/office/drawing/2014/main" id="{46A04AAD-F292-490F-9FE2-01CD035DF720}"/>
              </a:ext>
            </a:extLst>
          </p:cNvPr>
          <p:cNvSpPr>
            <a:spLocks noGrp="1"/>
          </p:cNvSpPr>
          <p:nvPr>
            <p:ph idx="1"/>
          </p:nvPr>
        </p:nvSpPr>
        <p:spPr/>
        <p:txBody>
          <a:bodyPr/>
          <a:lstStyle/>
          <a:p>
            <a:r>
              <a:rPr lang="en-US" dirty="0"/>
              <a:t>A proposed schematic for adding the saturable inductor and current transformer is provided.</a:t>
            </a:r>
          </a:p>
          <a:p>
            <a:r>
              <a:rPr lang="en-US" dirty="0"/>
              <a:t>A noise scan indicates a 10kHz noise signature—source unknown.</a:t>
            </a:r>
          </a:p>
          <a:p>
            <a:r>
              <a:rPr lang="en-US" dirty="0"/>
              <a:t>The cryostat is isolated and referenced to the building with a 10K ohm resistor.</a:t>
            </a:r>
          </a:p>
          <a:p>
            <a:endParaRPr lang="en-US" dirty="0"/>
          </a:p>
        </p:txBody>
      </p:sp>
      <p:sp>
        <p:nvSpPr>
          <p:cNvPr id="6" name="Title 5">
            <a:extLst>
              <a:ext uri="{FF2B5EF4-FFF2-40B4-BE49-F238E27FC236}">
                <a16:creationId xmlns:a16="http://schemas.microsoft.com/office/drawing/2014/main" id="{94D97DC3-71EB-47F1-8007-C0F6BF792B95}"/>
              </a:ext>
            </a:extLst>
          </p:cNvPr>
          <p:cNvSpPr>
            <a:spLocks noGrp="1"/>
          </p:cNvSpPr>
          <p:nvPr>
            <p:ph type="title"/>
          </p:nvPr>
        </p:nvSpPr>
        <p:spPr>
          <a:xfrm>
            <a:off x="0" y="88899"/>
            <a:ext cx="7984280" cy="642419"/>
          </a:xfrm>
        </p:spPr>
        <p:txBody>
          <a:bodyPr/>
          <a:lstStyle/>
          <a:p>
            <a:r>
              <a:rPr lang="en-US" dirty="0"/>
              <a:t>Summary</a:t>
            </a:r>
          </a:p>
        </p:txBody>
      </p:sp>
    </p:spTree>
    <p:extLst>
      <p:ext uri="{BB962C8B-B14F-4D97-AF65-F5344CB8AC3E}">
        <p14:creationId xmlns:p14="http://schemas.microsoft.com/office/powerpoint/2010/main" val="17507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FC0C8-4746-4DDB-8862-77CD5E2F924C}"/>
              </a:ext>
            </a:extLst>
          </p:cNvPr>
          <p:cNvSpPr>
            <a:spLocks noGrp="1"/>
          </p:cNvSpPr>
          <p:nvPr>
            <p:ph type="dt" sz="half" idx="10"/>
          </p:nvPr>
        </p:nvSpPr>
        <p:spPr/>
        <p:txBody>
          <a:bodyPr/>
          <a:lstStyle/>
          <a:p>
            <a:r>
              <a:rPr lang="en-US"/>
              <a:t>2/19/20</a:t>
            </a:r>
            <a:endParaRPr lang="en-US" dirty="0"/>
          </a:p>
        </p:txBody>
      </p:sp>
      <p:sp>
        <p:nvSpPr>
          <p:cNvPr id="3" name="Footer Placeholder 2">
            <a:extLst>
              <a:ext uri="{FF2B5EF4-FFF2-40B4-BE49-F238E27FC236}">
                <a16:creationId xmlns:a16="http://schemas.microsoft.com/office/drawing/2014/main" id="{4D7EF993-98B8-41AF-9369-780FD4AE5329}"/>
              </a:ext>
            </a:extLst>
          </p:cNvPr>
          <p:cNvSpPr>
            <a:spLocks noGrp="1"/>
          </p:cNvSpPr>
          <p:nvPr>
            <p:ph type="ftr" sz="quarter" idx="11"/>
          </p:nvPr>
        </p:nvSpPr>
        <p:spPr/>
        <p:txBody>
          <a:bodyPr/>
          <a:lstStyle/>
          <a:p>
            <a:r>
              <a:rPr lang="en-US"/>
              <a:t>Linda Bagby | ArgonCube 2x2</a:t>
            </a:r>
            <a:endParaRPr lang="en-US" dirty="0"/>
          </a:p>
        </p:txBody>
      </p:sp>
      <p:sp>
        <p:nvSpPr>
          <p:cNvPr id="4" name="Slide Number Placeholder 3">
            <a:extLst>
              <a:ext uri="{FF2B5EF4-FFF2-40B4-BE49-F238E27FC236}">
                <a16:creationId xmlns:a16="http://schemas.microsoft.com/office/drawing/2014/main" id="{66146ACF-1177-4848-BC89-A7C45CDBA42A}"/>
              </a:ext>
            </a:extLst>
          </p:cNvPr>
          <p:cNvSpPr>
            <a:spLocks noGrp="1"/>
          </p:cNvSpPr>
          <p:nvPr>
            <p:ph type="sldNum" sz="quarter" idx="12"/>
          </p:nvPr>
        </p:nvSpPr>
        <p:spPr/>
        <p:txBody>
          <a:bodyPr/>
          <a:lstStyle/>
          <a:p>
            <a:fld id="{2E6C8CC7-F89C-4B6E-BAFB-786CF2D0A6EA}" type="slidenum">
              <a:rPr lang="en-US" smtClean="0"/>
              <a:pPr/>
              <a:t>9</a:t>
            </a:fld>
            <a:endParaRPr lang="en-US" dirty="0"/>
          </a:p>
        </p:txBody>
      </p:sp>
      <p:sp>
        <p:nvSpPr>
          <p:cNvPr id="6" name="Title 5">
            <a:extLst>
              <a:ext uri="{FF2B5EF4-FFF2-40B4-BE49-F238E27FC236}">
                <a16:creationId xmlns:a16="http://schemas.microsoft.com/office/drawing/2014/main" id="{94D97DC3-71EB-47F1-8007-C0F6BF792B95}"/>
              </a:ext>
            </a:extLst>
          </p:cNvPr>
          <p:cNvSpPr>
            <a:spLocks noGrp="1"/>
          </p:cNvSpPr>
          <p:nvPr>
            <p:ph type="title"/>
          </p:nvPr>
        </p:nvSpPr>
        <p:spPr>
          <a:xfrm>
            <a:off x="0" y="88899"/>
            <a:ext cx="7984280" cy="642419"/>
          </a:xfrm>
        </p:spPr>
        <p:txBody>
          <a:bodyPr/>
          <a:lstStyle/>
          <a:p>
            <a:r>
              <a:rPr lang="en-US" dirty="0"/>
              <a:t>Back Ups</a:t>
            </a:r>
          </a:p>
        </p:txBody>
      </p:sp>
    </p:spTree>
    <p:extLst>
      <p:ext uri="{BB962C8B-B14F-4D97-AF65-F5344CB8AC3E}">
        <p14:creationId xmlns:p14="http://schemas.microsoft.com/office/powerpoint/2010/main" val="2159735677"/>
      </p:ext>
    </p:extLst>
  </p:cSld>
  <p:clrMapOvr>
    <a:masterClrMapping/>
  </p:clrMapOvr>
</p:sld>
</file>

<file path=ppt/theme/theme1.xml><?xml version="1.0" encoding="utf-8"?>
<a:theme xmlns:a="http://schemas.openxmlformats.org/drawingml/2006/main" name="FermilabPartners_PowerPoint_Template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8677</TotalTime>
  <Words>428</Words>
  <Application>Microsoft Office PowerPoint</Application>
  <PresentationFormat>On-screen Show (4:3)</PresentationFormat>
  <Paragraphs>80</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Helvetica</vt:lpstr>
      <vt:lpstr>FermilabPartners_PowerPoint_Template_090915</vt:lpstr>
      <vt:lpstr>Custom Design</vt:lpstr>
      <vt:lpstr>PowerPoint Presentation</vt:lpstr>
      <vt:lpstr>Outline</vt:lpstr>
      <vt:lpstr>Current Configuration</vt:lpstr>
      <vt:lpstr>Proposed Configuration</vt:lpstr>
      <vt:lpstr>System Comments</vt:lpstr>
      <vt:lpstr>Noise Scan</vt:lpstr>
      <vt:lpstr>Cryostat Isolation</vt:lpstr>
      <vt:lpstr>Summary</vt:lpstr>
      <vt:lpstr>Back Ups</vt:lpstr>
      <vt:lpstr>PowerPoint Presentation</vt:lpstr>
      <vt:lpstr>Example: AC Schematic for Detector electronics</vt:lpstr>
      <vt:lpstr>Saturable Inductor Reactance</vt:lpstr>
      <vt:lpstr>Grounding Rules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Linda F Bagby</cp:lastModifiedBy>
  <cp:revision>608</cp:revision>
  <cp:lastPrinted>2014-01-20T19:40:21Z</cp:lastPrinted>
  <dcterms:created xsi:type="dcterms:W3CDTF">2014-01-03T20:18:13Z</dcterms:created>
  <dcterms:modified xsi:type="dcterms:W3CDTF">2020-02-20T15:34:39Z</dcterms:modified>
</cp:coreProperties>
</file>